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  <p:sldId id="261" r:id="rId3"/>
    <p:sldId id="275" r:id="rId4"/>
    <p:sldId id="286" r:id="rId5"/>
    <p:sldId id="273" r:id="rId6"/>
    <p:sldId id="259" r:id="rId7"/>
    <p:sldId id="280" r:id="rId8"/>
    <p:sldId id="260" r:id="rId9"/>
    <p:sldId id="270" r:id="rId10"/>
    <p:sldId id="264" r:id="rId11"/>
    <p:sldId id="262" r:id="rId12"/>
    <p:sldId id="258" r:id="rId13"/>
    <p:sldId id="266" r:id="rId14"/>
    <p:sldId id="265" r:id="rId15"/>
    <p:sldId id="289" r:id="rId16"/>
    <p:sldId id="285" r:id="rId17"/>
    <p:sldId id="263" r:id="rId18"/>
    <p:sldId id="271" r:id="rId19"/>
    <p:sldId id="283" r:id="rId20"/>
    <p:sldId id="277" r:id="rId21"/>
    <p:sldId id="268" r:id="rId22"/>
    <p:sldId id="274" r:id="rId23"/>
    <p:sldId id="288" r:id="rId24"/>
    <p:sldId id="290" r:id="rId25"/>
    <p:sldId id="278" r:id="rId26"/>
    <p:sldId id="276" r:id="rId27"/>
    <p:sldId id="269" r:id="rId2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842E"/>
    <a:srgbClr val="949189"/>
    <a:srgbClr val="9A9994"/>
    <a:srgbClr val="82CAFF"/>
    <a:srgbClr val="E3DBD9"/>
    <a:srgbClr val="E58F43"/>
    <a:srgbClr val="4472C4"/>
    <a:srgbClr val="C7CB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75"/>
    <p:restoredTop sz="94643"/>
  </p:normalViewPr>
  <p:slideViewPr>
    <p:cSldViewPr snapToGrid="0" snapToObjects="1">
      <p:cViewPr varScale="1">
        <p:scale>
          <a:sx n="125" d="100"/>
          <a:sy n="125" d="100"/>
        </p:scale>
        <p:origin x="7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75A69E-7DED-B942-BDC3-08BFDCB55B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FC22554-AA5B-974A-B782-F47B34FFC9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CB001B-9200-F643-BCA2-C4AF0D34A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CFB0-34B8-A546-A618-8062839C9B7F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1D3CFD-167E-FB4C-AD7F-5807E9A66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5D5D90D-DF2B-0849-9388-75E4C8990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F9732-D6B3-244B-8737-19255CBFB77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61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C3D1CD-BE48-DD46-8D2E-C877F0FE5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C66966D-573F-6341-B397-BFB4823358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D5F04A-CBD6-6D4D-B55E-17B4FD91F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CFB0-34B8-A546-A618-8062839C9B7F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966A82-06E7-054F-B51F-A0AC07CEC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CEE282-0C78-E647-9116-B76FA68AB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F9732-D6B3-244B-8737-19255CBFB77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508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C1C34A7-D3DC-064B-9D3E-6AB7AAFCF8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3494F39-E54B-0148-906B-B65E709CE0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5FBCF0-FAA7-6940-B20E-07D4559A8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CFB0-34B8-A546-A618-8062839C9B7F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8D6D7C-5FF5-5142-88AD-A9905C496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C544609-BD71-6345-925B-BC7E9B371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F9732-D6B3-244B-8737-19255CBFB77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90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9B211D-D678-174B-AB24-7905F6F01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A48219-3BB7-DA46-8171-3A4361C82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C4A179-1138-E040-9B18-2C09B1C0C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CFB0-34B8-A546-A618-8062839C9B7F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6CE22F-9C5E-504A-B3EB-B6D8144F8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20CDD0-AFD0-1242-8E34-D1BA6EFCE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F9732-D6B3-244B-8737-19255CBFB77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317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A0533E-E798-F948-86B2-986BDFD48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BE090-00CF-CD49-B94D-DB6F2A1B8A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5E8345-67D9-F14F-A63E-0CD44AEEA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CFB0-34B8-A546-A618-8062839C9B7F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8F3EEE-2312-144C-8F90-0FB7D2167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37309F-90CA-CC40-BA92-2F4D56C0E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F9732-D6B3-244B-8737-19255CBFB77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15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FDDB5C-D45F-BC48-B8E3-B72EFB76E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23F5D0F-FDF9-8B46-BCE6-009B4DCED6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C3C597F-A787-F049-89EC-D3308FD466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A921337-562D-3841-98D9-55E2C64F2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CFB0-34B8-A546-A618-8062839C9B7F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6CFFEF8-2A64-C245-91EC-FEE556E1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3348631-20D7-B54D-A3FA-E4AF93790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F9732-D6B3-244B-8737-19255CBFB77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82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E6D68A-BD17-B747-9FD1-69868EFD1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55CF1CE-4A6C-EE49-BE04-190B20CAE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BFCFA8D-F4EB-8D4D-8008-67A9D99D03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CB0E45B-905E-4D48-921F-338C89CCA7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3F7A61B-201B-414D-99DE-1F61235407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FF2C77A-B553-5542-919D-39ECC5EED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CFB0-34B8-A546-A618-8062839C9B7F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BE51DD2-3E96-E746-827F-6A8E7B2E1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E828B44-EAFA-AE4C-99F4-69F36617D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F9732-D6B3-244B-8737-19255CBFB77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93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0342FD-0339-8746-BD8A-1F282F784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AD32246-93B5-454F-9CFC-3D3E38379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CFB0-34B8-A546-A618-8062839C9B7F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A4CC185-F1E4-244A-9613-8D92A06D7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E283F23-9CF4-DD4B-BEF6-40495D7E4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F9732-D6B3-244B-8737-19255CBFB77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553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1B92A1C-7426-B24D-8945-2195C3B05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CFB0-34B8-A546-A618-8062839C9B7F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E70D546-6F51-2D44-81C3-660ECD2E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2DA2CC-5BBB-4740-936C-E6058AB2A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F9732-D6B3-244B-8737-19255CBFB77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78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90C579-D6CE-104A-AB4C-0749ECCEC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2E7831-3248-A04C-9B13-2E7906C10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4318C01-3A3B-A24F-BA05-B26ABF14EA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FD40AB7-4149-504C-851E-6AABEAF7C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CFB0-34B8-A546-A618-8062839C9B7F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056BB14-752E-9A48-90F0-FF281DBEB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91ECC7E-A223-674C-B362-8D2D11107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F9732-D6B3-244B-8737-19255CBFB77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358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FFC9EB-864E-6745-A90B-04D616586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CCB2CFA-AEA5-CB46-8B2B-CEB401DB04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C4C38A4-C1DF-F541-B45B-5740928257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070F9B1-6030-4E40-8335-B3F3E6B94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CFB0-34B8-A546-A618-8062839C9B7F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D907CB1-CD1D-D34F-B93D-9936A861E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D2D300-9198-124F-AA0E-A1565F61F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F9732-D6B3-244B-8737-19255CBFB77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63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74CC2B1-A6E7-064B-BE2E-5D1D3BB0E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79A1E32-C287-FC4C-825D-4F6213F79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717FF2-96BA-9144-AD9F-8DA689687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9CFB0-34B8-A546-A618-8062839C9B7F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4820A3A-9566-5448-A1A8-17D1E94F1D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2FE10A-2D13-0646-A946-EB2BA8055A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F9732-D6B3-244B-8737-19255CBFB77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9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3.jpg"/><Relationship Id="rId7" Type="http://schemas.openxmlformats.org/officeDocument/2006/relationships/image" Target="../media/image3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11" Type="http://schemas.openxmlformats.org/officeDocument/2006/relationships/image" Target="../media/image40.png"/><Relationship Id="rId5" Type="http://schemas.openxmlformats.org/officeDocument/2006/relationships/image" Target="../media/image34.jpg"/><Relationship Id="rId10" Type="http://schemas.openxmlformats.org/officeDocument/2006/relationships/image" Target="../media/image39.jpg"/><Relationship Id="rId4" Type="http://schemas.openxmlformats.org/officeDocument/2006/relationships/image" Target="../media/image24.jpg"/><Relationship Id="rId9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gif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5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71.png"/><Relationship Id="rId4" Type="http://schemas.openxmlformats.org/officeDocument/2006/relationships/image" Target="../media/image7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de/url?sa=i&amp;source=images&amp;cd=&amp;cad=rja&amp;uact=8&amp;ved=2ahUKEwia0KGM6rDbAhVCvRQKHbOJBLEQjRx6BAgBEAU&amp;url=https://medialab.sissa.it/scienzaEsperienza/immagini/Uimg070404x003/popup_image_view.html&amp;psig=AOvVaw2aA_AcTBeGLtcCbqlWKqDM&amp;ust=1527886260181413" TargetMode="External"/><Relationship Id="rId5" Type="http://schemas.openxmlformats.org/officeDocument/2006/relationships/image" Target="../media/image8.jpeg"/><Relationship Id="rId4" Type="http://schemas.openxmlformats.org/officeDocument/2006/relationships/hyperlink" Target="https://www.google.de/url?sa=i&amp;source=images&amp;cd=&amp;cad=rja&amp;uact=8&amp;ved=2ahUKEwju_JGR6bDbAhVJnRQKHfsrCFAQjRx6BAgBEAU&amp;url=https://www.gettyimages.co.uk/event/takaaki-kajita-nobel-physics-prize-winner-holds-press-conference-in-tokyo-583639565&amp;psig=AOvVaw3c5KhKEKO1rVx4KcPrpHAU&amp;ust=1527886010285114" TargetMode="External"/><Relationship Id="rId9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0" y="0"/>
            <a:ext cx="12255500" cy="6867144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C694E449-6052-264D-8E14-891A042BB6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797" b="11476"/>
          <a:stretch/>
        </p:blipFill>
        <p:spPr>
          <a:xfrm>
            <a:off x="1694481" y="1552146"/>
            <a:ext cx="8803037" cy="1596326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74DAECC5-4159-B845-B10B-4AD11CFFACFB}"/>
              </a:ext>
            </a:extLst>
          </p:cNvPr>
          <p:cNvSpPr txBox="1"/>
          <p:nvPr/>
        </p:nvSpPr>
        <p:spPr>
          <a:xfrm>
            <a:off x="4105831" y="3200761"/>
            <a:ext cx="3560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June 4-9, 2018, Heidelberg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643059" y="3679855"/>
            <a:ext cx="24857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 smtClean="0">
                <a:solidFill>
                  <a:srgbClr val="E784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Closing</a:t>
            </a:r>
            <a:endParaRPr lang="de-DE" sz="3200" b="1" dirty="0" smtClean="0">
              <a:solidFill>
                <a:srgbClr val="E7842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DE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Guido Drexlin</a:t>
            </a:r>
            <a:endParaRPr lang="de-DE" sz="2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01"/>
          <a:stretch/>
        </p:blipFill>
        <p:spPr>
          <a:xfrm>
            <a:off x="-141935" y="9144"/>
            <a:ext cx="2343597" cy="6858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04"/>
          <a:stretch/>
        </p:blipFill>
        <p:spPr>
          <a:xfrm>
            <a:off x="9907480" y="9144"/>
            <a:ext cx="2284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05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DBE4F3"/>
              </a:clrFrom>
              <a:clrTo>
                <a:srgbClr val="DBE4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3" t="13346" r="9941" b="24221"/>
          <a:stretch/>
        </p:blipFill>
        <p:spPr>
          <a:xfrm>
            <a:off x="988828" y="852255"/>
            <a:ext cx="9920177" cy="444364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710788" y="208312"/>
            <a:ext cx="5190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 smtClean="0"/>
              <a:t>Registrations</a:t>
            </a:r>
            <a:r>
              <a:rPr lang="de-DE" sz="3200" b="1" dirty="0" smtClean="0"/>
              <a:t> – </a:t>
            </a:r>
            <a:r>
              <a:rPr lang="de-DE" sz="3200" b="1" dirty="0" smtClean="0">
                <a:solidFill>
                  <a:srgbClr val="4472C4"/>
                </a:solidFill>
              </a:rPr>
              <a:t>LOC </a:t>
            </a:r>
            <a:r>
              <a:rPr lang="de-DE" sz="3200" b="1" dirty="0" err="1" smtClean="0">
                <a:solidFill>
                  <a:srgbClr val="4472C4"/>
                </a:solidFill>
              </a:rPr>
              <a:t>estimates</a:t>
            </a:r>
            <a:endParaRPr lang="de-DE" sz="3200" b="1" dirty="0" smtClean="0">
              <a:solidFill>
                <a:srgbClr val="4472C4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 rot="16200000">
            <a:off x="-1073322" y="2913026"/>
            <a:ext cx="2866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Daily </a:t>
            </a:r>
            <a:r>
              <a:rPr lang="de-DE" sz="2800" dirty="0" err="1" smtClean="0"/>
              <a:t>Registrations</a:t>
            </a:r>
            <a:endParaRPr lang="de-DE" sz="2800" dirty="0"/>
          </a:p>
        </p:txBody>
      </p:sp>
      <p:sp>
        <p:nvSpPr>
          <p:cNvPr id="9" name="Rechteck 8"/>
          <p:cNvSpPr/>
          <p:nvPr/>
        </p:nvSpPr>
        <p:spPr>
          <a:xfrm>
            <a:off x="3423684" y="1041991"/>
            <a:ext cx="2211572" cy="861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591165" y="679882"/>
            <a:ext cx="470000" cy="4793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3700"/>
              </a:lnSpc>
            </a:pPr>
            <a:r>
              <a:rPr lang="de-DE" sz="2200" dirty="0" smtClean="0"/>
              <a:t>90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/>
              <a:t>80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/>
              <a:t>70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/>
              <a:t>60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/>
              <a:t>50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/>
              <a:t>40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/>
              <a:t>30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/>
              <a:t>20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/>
              <a:t>10</a:t>
            </a:r>
          </a:p>
          <a:p>
            <a:pPr algn="r">
              <a:lnSpc>
                <a:spcPts val="3700"/>
              </a:lnSpc>
            </a:pPr>
            <a:r>
              <a:rPr lang="de-DE" sz="2200" dirty="0"/>
              <a:t>0</a:t>
            </a:r>
          </a:p>
        </p:txBody>
      </p:sp>
      <p:sp>
        <p:nvSpPr>
          <p:cNvPr id="11" name="Textfeld 10"/>
          <p:cNvSpPr txBox="1"/>
          <p:nvPr/>
        </p:nvSpPr>
        <p:spPr>
          <a:xfrm rot="16200000">
            <a:off x="10199588" y="2913025"/>
            <a:ext cx="3068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>
                <a:solidFill>
                  <a:srgbClr val="E58F43"/>
                </a:solidFill>
              </a:rPr>
              <a:t>Cumulative</a:t>
            </a:r>
            <a:r>
              <a:rPr lang="de-DE" sz="2800" dirty="0" smtClean="0">
                <a:solidFill>
                  <a:srgbClr val="E58F43"/>
                </a:solidFill>
              </a:rPr>
              <a:t> </a:t>
            </a:r>
            <a:r>
              <a:rPr lang="de-DE" sz="2800" dirty="0" err="1" smtClean="0">
                <a:solidFill>
                  <a:srgbClr val="E58F43"/>
                </a:solidFill>
              </a:rPr>
              <a:t>number</a:t>
            </a:r>
            <a:endParaRPr lang="de-DE" sz="2800" dirty="0">
              <a:solidFill>
                <a:srgbClr val="E58F43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0859319" y="679882"/>
            <a:ext cx="612668" cy="48372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3700"/>
              </a:lnSpc>
            </a:pPr>
            <a:r>
              <a:rPr lang="de-DE" sz="2200" dirty="0" smtClean="0">
                <a:solidFill>
                  <a:srgbClr val="E58F43"/>
                </a:solidFill>
              </a:rPr>
              <a:t>900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>
                <a:solidFill>
                  <a:srgbClr val="E58F43"/>
                </a:solidFill>
              </a:rPr>
              <a:t>800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>
                <a:solidFill>
                  <a:srgbClr val="E58F43"/>
                </a:solidFill>
              </a:rPr>
              <a:t>700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>
                <a:solidFill>
                  <a:srgbClr val="E58F43"/>
                </a:solidFill>
              </a:rPr>
              <a:t>600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>
                <a:solidFill>
                  <a:srgbClr val="E58F43"/>
                </a:solidFill>
              </a:rPr>
              <a:t>500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>
                <a:solidFill>
                  <a:srgbClr val="E58F43"/>
                </a:solidFill>
              </a:rPr>
              <a:t>400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>
                <a:solidFill>
                  <a:srgbClr val="E58F43"/>
                </a:solidFill>
              </a:rPr>
              <a:t>300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>
                <a:solidFill>
                  <a:srgbClr val="E58F43"/>
                </a:solidFill>
              </a:rPr>
              <a:t>200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>
                <a:solidFill>
                  <a:srgbClr val="E58F43"/>
                </a:solidFill>
              </a:rPr>
              <a:t>100</a:t>
            </a:r>
          </a:p>
          <a:p>
            <a:pPr algn="r">
              <a:lnSpc>
                <a:spcPts val="3700"/>
              </a:lnSpc>
            </a:pPr>
            <a:r>
              <a:rPr lang="de-DE" sz="2200" dirty="0">
                <a:solidFill>
                  <a:srgbClr val="E58F43"/>
                </a:solidFill>
              </a:rPr>
              <a:t>0</a:t>
            </a:r>
          </a:p>
        </p:txBody>
      </p:sp>
      <p:sp>
        <p:nvSpPr>
          <p:cNvPr id="14" name="Rechteck 13"/>
          <p:cNvSpPr/>
          <p:nvPr/>
        </p:nvSpPr>
        <p:spPr>
          <a:xfrm>
            <a:off x="5507665" y="1520456"/>
            <a:ext cx="1307805" cy="382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3423684" y="1003249"/>
            <a:ext cx="527050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de-DE" sz="2400" dirty="0" err="1" smtClean="0"/>
              <a:t>daily</a:t>
            </a:r>
            <a:r>
              <a:rPr lang="de-DE" sz="2400" dirty="0" smtClean="0"/>
              <a:t> total</a:t>
            </a:r>
          </a:p>
          <a:p>
            <a:pPr>
              <a:lnSpc>
                <a:spcPts val="2200"/>
              </a:lnSpc>
            </a:pPr>
            <a:r>
              <a:rPr lang="de-DE" sz="2400" dirty="0" err="1" smtClean="0"/>
              <a:t>cumulative</a:t>
            </a:r>
            <a:r>
              <a:rPr lang="de-DE" sz="2400" dirty="0" smtClean="0"/>
              <a:t> total</a:t>
            </a:r>
          </a:p>
          <a:p>
            <a:pPr>
              <a:lnSpc>
                <a:spcPts val="2200"/>
              </a:lnSpc>
            </a:pPr>
            <a:r>
              <a:rPr lang="de-DE" sz="2400" dirty="0"/>
              <a:t>l</a:t>
            </a:r>
            <a:r>
              <a:rPr lang="de-DE" sz="2400" dirty="0" smtClean="0"/>
              <a:t>inear </a:t>
            </a:r>
            <a:r>
              <a:rPr lang="de-DE" sz="2400" dirty="0" err="1" smtClean="0"/>
              <a:t>model</a:t>
            </a:r>
            <a:r>
              <a:rPr lang="de-DE" sz="2400" dirty="0" smtClean="0"/>
              <a:t> f(t) = 8.92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·t + 26.7</a:t>
            </a:r>
            <a:r>
              <a:rPr lang="de-DE" sz="2400" dirty="0" smtClean="0"/>
              <a:t>  </a:t>
            </a:r>
            <a:endParaRPr lang="de-DE" sz="2400" dirty="0"/>
          </a:p>
        </p:txBody>
      </p:sp>
      <p:grpSp>
        <p:nvGrpSpPr>
          <p:cNvPr id="21" name="Gruppieren 20"/>
          <p:cNvGrpSpPr/>
          <p:nvPr/>
        </p:nvGrpSpPr>
        <p:grpSpPr>
          <a:xfrm>
            <a:off x="10795357" y="1020451"/>
            <a:ext cx="1017418" cy="2793093"/>
            <a:chOff x="10795357" y="1020451"/>
            <a:chExt cx="1017418" cy="2793093"/>
          </a:xfrm>
        </p:grpSpPr>
        <p:cxnSp>
          <p:nvCxnSpPr>
            <p:cNvPr id="3" name="Gerade Verbindung mit Pfeil 2"/>
            <p:cNvCxnSpPr/>
            <p:nvPr/>
          </p:nvCxnSpPr>
          <p:spPr>
            <a:xfrm flipH="1">
              <a:off x="10820367" y="1020451"/>
              <a:ext cx="992408" cy="533987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18"/>
            <p:cNvCxnSpPr/>
            <p:nvPr/>
          </p:nvCxnSpPr>
          <p:spPr>
            <a:xfrm flipH="1" flipV="1">
              <a:off x="10820367" y="2544363"/>
              <a:ext cx="496204" cy="1269181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mit Pfeil 22"/>
            <p:cNvCxnSpPr/>
            <p:nvPr/>
          </p:nvCxnSpPr>
          <p:spPr>
            <a:xfrm flipH="1" flipV="1">
              <a:off x="10820367" y="2393735"/>
              <a:ext cx="496204" cy="1269181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mit Pfeil 23"/>
            <p:cNvCxnSpPr/>
            <p:nvPr/>
          </p:nvCxnSpPr>
          <p:spPr>
            <a:xfrm flipH="1" flipV="1">
              <a:off x="10810464" y="2140606"/>
              <a:ext cx="538763" cy="1269180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mit Pfeil 25"/>
            <p:cNvCxnSpPr/>
            <p:nvPr/>
          </p:nvCxnSpPr>
          <p:spPr>
            <a:xfrm flipH="1" flipV="1">
              <a:off x="10813292" y="2139214"/>
              <a:ext cx="620399" cy="1269180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mit Pfeil 27"/>
            <p:cNvCxnSpPr/>
            <p:nvPr/>
          </p:nvCxnSpPr>
          <p:spPr>
            <a:xfrm flipH="1" flipV="1">
              <a:off x="10819722" y="1946923"/>
              <a:ext cx="646625" cy="1227712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mit Pfeil 29"/>
            <p:cNvCxnSpPr/>
            <p:nvPr/>
          </p:nvCxnSpPr>
          <p:spPr>
            <a:xfrm flipH="1" flipV="1">
              <a:off x="10819722" y="1946923"/>
              <a:ext cx="699899" cy="1208343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mit Pfeil 31"/>
            <p:cNvCxnSpPr/>
            <p:nvPr/>
          </p:nvCxnSpPr>
          <p:spPr>
            <a:xfrm flipH="1" flipV="1">
              <a:off x="10831297" y="1903228"/>
              <a:ext cx="704652" cy="1006579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mit Pfeil 33"/>
            <p:cNvCxnSpPr/>
            <p:nvPr/>
          </p:nvCxnSpPr>
          <p:spPr>
            <a:xfrm flipH="1" flipV="1">
              <a:off x="10831297" y="1883859"/>
              <a:ext cx="749704" cy="858066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mit Pfeil 35"/>
            <p:cNvCxnSpPr/>
            <p:nvPr/>
          </p:nvCxnSpPr>
          <p:spPr>
            <a:xfrm flipH="1" flipV="1">
              <a:off x="10813292" y="1834459"/>
              <a:ext cx="736154" cy="695139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mit Pfeil 37"/>
            <p:cNvCxnSpPr/>
            <p:nvPr/>
          </p:nvCxnSpPr>
          <p:spPr>
            <a:xfrm flipH="1" flipV="1">
              <a:off x="10810464" y="1834459"/>
              <a:ext cx="809231" cy="499948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mit Pfeil 39"/>
            <p:cNvCxnSpPr/>
            <p:nvPr/>
          </p:nvCxnSpPr>
          <p:spPr>
            <a:xfrm flipH="1" flipV="1">
              <a:off x="10806225" y="1748698"/>
              <a:ext cx="818903" cy="347423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mit Pfeil 41"/>
            <p:cNvCxnSpPr/>
            <p:nvPr/>
          </p:nvCxnSpPr>
          <p:spPr>
            <a:xfrm flipH="1" flipV="1">
              <a:off x="10800792" y="1768067"/>
              <a:ext cx="876781" cy="114048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mit Pfeil 43"/>
            <p:cNvCxnSpPr/>
            <p:nvPr/>
          </p:nvCxnSpPr>
          <p:spPr>
            <a:xfrm flipH="1">
              <a:off x="10795357" y="1607430"/>
              <a:ext cx="833593" cy="57860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mit Pfeil 45"/>
            <p:cNvCxnSpPr/>
            <p:nvPr/>
          </p:nvCxnSpPr>
          <p:spPr>
            <a:xfrm flipH="1">
              <a:off x="10810464" y="1333689"/>
              <a:ext cx="983479" cy="287141"/>
            </a:xfrm>
            <a:prstGeom prst="straightConnector1">
              <a:avLst/>
            </a:prstGeom>
            <a:ln w="254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feld 49"/>
          <p:cNvSpPr txBox="1"/>
          <p:nvPr/>
        </p:nvSpPr>
        <p:spPr>
          <a:xfrm>
            <a:off x="4684829" y="6217557"/>
            <a:ext cx="213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/>
              <a:t>Calendar</a:t>
            </a:r>
            <a:r>
              <a:rPr lang="de-DE" sz="2400" b="1" dirty="0" smtClean="0"/>
              <a:t> Day</a:t>
            </a:r>
            <a:endParaRPr lang="de-DE" sz="2400" b="1" dirty="0"/>
          </a:p>
        </p:txBody>
      </p:sp>
      <p:sp>
        <p:nvSpPr>
          <p:cNvPr id="51" name="Textfeld 50"/>
          <p:cNvSpPr txBox="1"/>
          <p:nvPr/>
        </p:nvSpPr>
        <p:spPr>
          <a:xfrm rot="5400000">
            <a:off x="681220" y="5603939"/>
            <a:ext cx="882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Feb 09</a:t>
            </a:r>
            <a:endParaRPr lang="de-DE" sz="2000" b="1" dirty="0"/>
          </a:p>
        </p:txBody>
      </p:sp>
      <p:sp>
        <p:nvSpPr>
          <p:cNvPr id="52" name="Textfeld 51"/>
          <p:cNvSpPr txBox="1"/>
          <p:nvPr/>
        </p:nvSpPr>
        <p:spPr>
          <a:xfrm rot="5400000">
            <a:off x="3151493" y="5603940"/>
            <a:ext cx="9444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Mar 02</a:t>
            </a:r>
            <a:endParaRPr lang="de-DE" sz="2000" b="1" dirty="0"/>
          </a:p>
        </p:txBody>
      </p:sp>
      <p:sp>
        <p:nvSpPr>
          <p:cNvPr id="53" name="Textfeld 52"/>
          <p:cNvSpPr txBox="1"/>
          <p:nvPr/>
        </p:nvSpPr>
        <p:spPr>
          <a:xfrm rot="5400000">
            <a:off x="6748355" y="5603941"/>
            <a:ext cx="886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Apr 01</a:t>
            </a:r>
            <a:endParaRPr lang="de-DE" sz="2000" b="1" dirty="0"/>
          </a:p>
        </p:txBody>
      </p:sp>
      <p:sp>
        <p:nvSpPr>
          <p:cNvPr id="54" name="Textfeld 53"/>
          <p:cNvSpPr txBox="1"/>
          <p:nvPr/>
        </p:nvSpPr>
        <p:spPr>
          <a:xfrm rot="5400000">
            <a:off x="10274587" y="5597135"/>
            <a:ext cx="970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May 01</a:t>
            </a:r>
            <a:endParaRPr lang="de-DE" sz="20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2438" flipH="1">
            <a:off x="1555290" y="2452390"/>
            <a:ext cx="925370" cy="2250215"/>
          </a:xfrm>
          <a:prstGeom prst="rect">
            <a:avLst/>
          </a:prstGeom>
        </p:spPr>
      </p:pic>
      <p:sp>
        <p:nvSpPr>
          <p:cNvPr id="7" name="Freihandform 6"/>
          <p:cNvSpPr/>
          <p:nvPr/>
        </p:nvSpPr>
        <p:spPr>
          <a:xfrm>
            <a:off x="1382233" y="2477386"/>
            <a:ext cx="309223" cy="309164"/>
          </a:xfrm>
          <a:custGeom>
            <a:avLst/>
            <a:gdLst>
              <a:gd name="connsiteX0" fmla="*/ 170120 w 309223"/>
              <a:gd name="connsiteY0" fmla="*/ 10633 h 309164"/>
              <a:gd name="connsiteX1" fmla="*/ 170120 w 309223"/>
              <a:gd name="connsiteY1" fmla="*/ 10633 h 309164"/>
              <a:gd name="connsiteX2" fmla="*/ 21265 w 309223"/>
              <a:gd name="connsiteY2" fmla="*/ 10633 h 309164"/>
              <a:gd name="connsiteX3" fmla="*/ 0 w 309223"/>
              <a:gd name="connsiteY3" fmla="*/ 42530 h 309164"/>
              <a:gd name="connsiteX4" fmla="*/ 10632 w 309223"/>
              <a:gd name="connsiteY4" fmla="*/ 170121 h 309164"/>
              <a:gd name="connsiteX5" fmla="*/ 21265 w 309223"/>
              <a:gd name="connsiteY5" fmla="*/ 202019 h 309164"/>
              <a:gd name="connsiteX6" fmla="*/ 53162 w 309223"/>
              <a:gd name="connsiteY6" fmla="*/ 233916 h 309164"/>
              <a:gd name="connsiteX7" fmla="*/ 85060 w 309223"/>
              <a:gd name="connsiteY7" fmla="*/ 244549 h 309164"/>
              <a:gd name="connsiteX8" fmla="*/ 116958 w 309223"/>
              <a:gd name="connsiteY8" fmla="*/ 265814 h 309164"/>
              <a:gd name="connsiteX9" fmla="*/ 138223 w 309223"/>
              <a:gd name="connsiteY9" fmla="*/ 297712 h 309164"/>
              <a:gd name="connsiteX10" fmla="*/ 276446 w 309223"/>
              <a:gd name="connsiteY10" fmla="*/ 297712 h 309164"/>
              <a:gd name="connsiteX11" fmla="*/ 297711 w 309223"/>
              <a:gd name="connsiteY11" fmla="*/ 265814 h 309164"/>
              <a:gd name="connsiteX12" fmla="*/ 297711 w 309223"/>
              <a:gd name="connsiteY12" fmla="*/ 148856 h 309164"/>
              <a:gd name="connsiteX13" fmla="*/ 265814 w 309223"/>
              <a:gd name="connsiteY13" fmla="*/ 63795 h 309164"/>
              <a:gd name="connsiteX14" fmla="*/ 244548 w 309223"/>
              <a:gd name="connsiteY14" fmla="*/ 42530 h 309164"/>
              <a:gd name="connsiteX15" fmla="*/ 170120 w 309223"/>
              <a:gd name="connsiteY15" fmla="*/ 10633 h 30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09223" h="309164">
                <a:moveTo>
                  <a:pt x="170120" y="10633"/>
                </a:moveTo>
                <a:lnTo>
                  <a:pt x="170120" y="10633"/>
                </a:lnTo>
                <a:cubicBezTo>
                  <a:pt x="138255" y="7092"/>
                  <a:pt x="59843" y="-11412"/>
                  <a:pt x="21265" y="10633"/>
                </a:cubicBezTo>
                <a:cubicBezTo>
                  <a:pt x="10170" y="16973"/>
                  <a:pt x="7088" y="31898"/>
                  <a:pt x="0" y="42530"/>
                </a:cubicBezTo>
                <a:cubicBezTo>
                  <a:pt x="3544" y="85060"/>
                  <a:pt x="4992" y="127818"/>
                  <a:pt x="10632" y="170121"/>
                </a:cubicBezTo>
                <a:cubicBezTo>
                  <a:pt x="12113" y="181231"/>
                  <a:pt x="15048" y="192694"/>
                  <a:pt x="21265" y="202019"/>
                </a:cubicBezTo>
                <a:cubicBezTo>
                  <a:pt x="29606" y="214530"/>
                  <a:pt x="40651" y="225575"/>
                  <a:pt x="53162" y="233916"/>
                </a:cubicBezTo>
                <a:cubicBezTo>
                  <a:pt x="62487" y="240133"/>
                  <a:pt x="75035" y="239537"/>
                  <a:pt x="85060" y="244549"/>
                </a:cubicBezTo>
                <a:cubicBezTo>
                  <a:pt x="96490" y="250264"/>
                  <a:pt x="106325" y="258726"/>
                  <a:pt x="116958" y="265814"/>
                </a:cubicBezTo>
                <a:cubicBezTo>
                  <a:pt x="124046" y="276447"/>
                  <a:pt x="128244" y="289729"/>
                  <a:pt x="138223" y="297712"/>
                </a:cubicBezTo>
                <a:cubicBezTo>
                  <a:pt x="169849" y="323013"/>
                  <a:pt x="267221" y="298634"/>
                  <a:pt x="276446" y="297712"/>
                </a:cubicBezTo>
                <a:cubicBezTo>
                  <a:pt x="283534" y="287079"/>
                  <a:pt x="291996" y="277244"/>
                  <a:pt x="297711" y="265814"/>
                </a:cubicBezTo>
                <a:cubicBezTo>
                  <a:pt x="318862" y="223512"/>
                  <a:pt x="305956" y="202452"/>
                  <a:pt x="297711" y="148856"/>
                </a:cubicBezTo>
                <a:cubicBezTo>
                  <a:pt x="290433" y="101552"/>
                  <a:pt x="292959" y="97726"/>
                  <a:pt x="265814" y="63795"/>
                </a:cubicBezTo>
                <a:cubicBezTo>
                  <a:pt x="259552" y="55967"/>
                  <a:pt x="253514" y="47013"/>
                  <a:pt x="244548" y="42530"/>
                </a:cubicBezTo>
                <a:cubicBezTo>
                  <a:pt x="177391" y="8952"/>
                  <a:pt x="182525" y="15949"/>
                  <a:pt x="170120" y="106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1382233" y="2325032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solidFill>
                  <a:srgbClr val="4472C4"/>
                </a:solidFill>
              </a:rPr>
              <a:t>?</a:t>
            </a:r>
            <a:endParaRPr lang="de-DE" sz="3200" b="1" dirty="0">
              <a:solidFill>
                <a:srgbClr val="4472C4"/>
              </a:solidFill>
            </a:endParaRPr>
          </a:p>
        </p:txBody>
      </p:sp>
      <p:pic>
        <p:nvPicPr>
          <p:cNvPr id="37" name="Grafik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87" y="1015489"/>
            <a:ext cx="1346672" cy="1346672"/>
          </a:xfrm>
          <a:prstGeom prst="rect">
            <a:avLst/>
          </a:prstGeom>
        </p:spPr>
      </p:pic>
      <p:grpSp>
        <p:nvGrpSpPr>
          <p:cNvPr id="20" name="Gruppieren 19"/>
          <p:cNvGrpSpPr/>
          <p:nvPr/>
        </p:nvGrpSpPr>
        <p:grpSpPr>
          <a:xfrm>
            <a:off x="10890783" y="110119"/>
            <a:ext cx="1275490" cy="1064011"/>
            <a:chOff x="10890783" y="110119"/>
            <a:chExt cx="1275490" cy="1064011"/>
          </a:xfrm>
        </p:grpSpPr>
        <p:sp>
          <p:nvSpPr>
            <p:cNvPr id="49" name="Textfeld 48"/>
            <p:cNvSpPr txBox="1"/>
            <p:nvPr/>
          </p:nvSpPr>
          <p:spPr>
            <a:xfrm>
              <a:off x="11519621" y="201125"/>
              <a:ext cx="6466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>
                  <a:solidFill>
                    <a:srgbClr val="4472C4"/>
                  </a:solidFill>
                </a:rPr>
                <a:t>TSM</a:t>
              </a:r>
              <a:endParaRPr lang="de-DE" sz="2000" dirty="0">
                <a:solidFill>
                  <a:srgbClr val="4472C4"/>
                </a:solidFill>
              </a:endParaRPr>
            </a:p>
          </p:txBody>
        </p:sp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21027">
              <a:off x="10890783" y="110119"/>
              <a:ext cx="973421" cy="1064011"/>
            </a:xfrm>
            <a:prstGeom prst="rect">
              <a:avLst/>
            </a:prstGeom>
          </p:spPr>
        </p:pic>
      </p:grpSp>
      <p:pic>
        <p:nvPicPr>
          <p:cNvPr id="16" name="Grafik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095" y="98716"/>
            <a:ext cx="1301750" cy="8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9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8" t="8373" r="9143" b="9457"/>
          <a:stretch/>
        </p:blipFill>
        <p:spPr>
          <a:xfrm>
            <a:off x="1828799" y="574158"/>
            <a:ext cx="8984513" cy="563525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695030" y="77086"/>
            <a:ext cx="48481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/>
              <a:t>Neutrino Conference Series</a:t>
            </a:r>
          </a:p>
        </p:txBody>
      </p:sp>
      <p:sp>
        <p:nvSpPr>
          <p:cNvPr id="6" name="Textfeld 5"/>
          <p:cNvSpPr txBox="1"/>
          <p:nvPr/>
        </p:nvSpPr>
        <p:spPr>
          <a:xfrm rot="16200000">
            <a:off x="-1394379" y="2966489"/>
            <a:ext cx="41354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 smtClean="0"/>
              <a:t>Number</a:t>
            </a:r>
            <a:r>
              <a:rPr lang="de-DE" sz="3200" b="1" dirty="0" smtClean="0"/>
              <a:t> of </a:t>
            </a:r>
            <a:r>
              <a:rPr lang="de-DE" sz="3200" b="1" dirty="0" err="1" smtClean="0"/>
              <a:t>Participants</a:t>
            </a:r>
            <a:endParaRPr lang="de-DE" sz="32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1077129" y="292385"/>
            <a:ext cx="651139" cy="6175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4800"/>
              </a:lnSpc>
            </a:pPr>
            <a:r>
              <a:rPr lang="de-DE" sz="2400" b="1" dirty="0" smtClean="0"/>
              <a:t>900</a:t>
            </a:r>
          </a:p>
          <a:p>
            <a:pPr algn="r">
              <a:lnSpc>
                <a:spcPts val="4800"/>
              </a:lnSpc>
            </a:pPr>
            <a:r>
              <a:rPr lang="de-DE" sz="2400" b="1" dirty="0" smtClean="0"/>
              <a:t>800</a:t>
            </a:r>
          </a:p>
          <a:p>
            <a:pPr algn="r">
              <a:lnSpc>
                <a:spcPts val="4800"/>
              </a:lnSpc>
            </a:pPr>
            <a:r>
              <a:rPr lang="de-DE" sz="2400" b="1" dirty="0" smtClean="0"/>
              <a:t>700</a:t>
            </a:r>
          </a:p>
          <a:p>
            <a:pPr algn="r">
              <a:lnSpc>
                <a:spcPts val="4800"/>
              </a:lnSpc>
            </a:pPr>
            <a:r>
              <a:rPr lang="de-DE" sz="2400" b="1" dirty="0" smtClean="0"/>
              <a:t>600</a:t>
            </a:r>
          </a:p>
          <a:p>
            <a:pPr algn="r">
              <a:lnSpc>
                <a:spcPts val="4800"/>
              </a:lnSpc>
            </a:pPr>
            <a:r>
              <a:rPr lang="de-DE" sz="2400" b="1" dirty="0" smtClean="0"/>
              <a:t>500</a:t>
            </a:r>
          </a:p>
          <a:p>
            <a:pPr algn="r">
              <a:lnSpc>
                <a:spcPts val="4800"/>
              </a:lnSpc>
            </a:pPr>
            <a:r>
              <a:rPr lang="de-DE" sz="2400" b="1" dirty="0" smtClean="0"/>
              <a:t>400</a:t>
            </a:r>
          </a:p>
          <a:p>
            <a:pPr algn="r">
              <a:lnSpc>
                <a:spcPts val="4800"/>
              </a:lnSpc>
            </a:pPr>
            <a:r>
              <a:rPr lang="de-DE" sz="2400" b="1" dirty="0" smtClean="0"/>
              <a:t>300</a:t>
            </a:r>
          </a:p>
          <a:p>
            <a:pPr algn="r">
              <a:lnSpc>
                <a:spcPts val="4800"/>
              </a:lnSpc>
            </a:pPr>
            <a:r>
              <a:rPr lang="de-DE" sz="2400" b="1" dirty="0" smtClean="0"/>
              <a:t>200</a:t>
            </a:r>
          </a:p>
          <a:p>
            <a:pPr algn="r">
              <a:lnSpc>
                <a:spcPts val="4800"/>
              </a:lnSpc>
            </a:pPr>
            <a:r>
              <a:rPr lang="de-DE" sz="2400" b="1" dirty="0" smtClean="0"/>
              <a:t>100</a:t>
            </a:r>
          </a:p>
          <a:p>
            <a:pPr algn="r">
              <a:lnSpc>
                <a:spcPts val="4800"/>
              </a:lnSpc>
            </a:pPr>
            <a:r>
              <a:rPr lang="de-DE" sz="2400" b="1" dirty="0"/>
              <a:t>0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576053" y="6128488"/>
            <a:ext cx="9086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1970               1980               1990               2000               2010               2020</a:t>
            </a:r>
            <a:endParaRPr lang="de-DE" sz="24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10813312" y="5917026"/>
            <a:ext cx="919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/>
              <a:t>Year</a:t>
            </a:r>
            <a:endParaRPr lang="de-DE" sz="3200" b="1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716" y="794892"/>
            <a:ext cx="792478" cy="792478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9766300" y="1143000"/>
            <a:ext cx="180000" cy="180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367" y="139891"/>
            <a:ext cx="1840992" cy="103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7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28" y="0"/>
            <a:ext cx="12255500" cy="686714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 flipH="1">
            <a:off x="1804702" y="252932"/>
            <a:ext cx="8379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Neutrino 2018 – Conference Photo</a:t>
            </a:r>
            <a:endParaRPr lang="de-DE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E1D435B6-65DC-4256-8000-5979C9728BFF" descr="F353FBCA-1723-435A-9175-81E35156B8BE@ed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8" b="2056"/>
          <a:stretch/>
        </p:blipFill>
        <p:spPr bwMode="auto">
          <a:xfrm>
            <a:off x="1734582" y="915309"/>
            <a:ext cx="8821658" cy="4927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1734582" y="915310"/>
            <a:ext cx="8821658" cy="492773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120" y="5948342"/>
            <a:ext cx="3606190" cy="81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t="792" r="1023" b="15295"/>
          <a:stretch/>
        </p:blipFill>
        <p:spPr>
          <a:xfrm>
            <a:off x="380999" y="342900"/>
            <a:ext cx="11690002" cy="585470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2892414" y="441404"/>
            <a:ext cx="796019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3600" b="1" dirty="0" smtClean="0"/>
              <a:t>Daily </a:t>
            </a:r>
            <a:r>
              <a:rPr lang="de-DE" sz="3600" b="1" dirty="0" err="1" smtClean="0"/>
              <a:t>Attendance</a:t>
            </a:r>
            <a:r>
              <a:rPr lang="de-DE" sz="3600" b="1" dirty="0" smtClean="0"/>
              <a:t>- </a:t>
            </a:r>
            <a:r>
              <a:rPr lang="de-DE" sz="3600" b="1" dirty="0" err="1" smtClean="0"/>
              <a:t>Thank</a:t>
            </a:r>
            <a:r>
              <a:rPr lang="de-DE" sz="3600" b="1" dirty="0" smtClean="0"/>
              <a:t> </a:t>
            </a:r>
            <a:r>
              <a:rPr lang="de-DE" sz="3600" b="1" dirty="0" err="1" smtClean="0"/>
              <a:t>you</a:t>
            </a:r>
            <a:r>
              <a:rPr lang="de-DE" sz="3600" b="1" dirty="0" smtClean="0"/>
              <a:t> for </a:t>
            </a:r>
            <a:r>
              <a:rPr lang="de-DE" sz="3600" b="1" dirty="0" err="1" smtClean="0"/>
              <a:t>staying</a:t>
            </a:r>
            <a:r>
              <a:rPr lang="de-DE" sz="3600" b="1" dirty="0" smtClean="0"/>
              <a:t>!</a:t>
            </a:r>
            <a:endParaRPr lang="de-DE" sz="36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1854200" y="6129635"/>
            <a:ext cx="10199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/>
              <a:t>Sunday</a:t>
            </a:r>
            <a:r>
              <a:rPr lang="de-DE" sz="2400" b="1" dirty="0" smtClean="0"/>
              <a:t>      </a:t>
            </a:r>
            <a:r>
              <a:rPr lang="de-DE" sz="2400" b="1" dirty="0" err="1" smtClean="0"/>
              <a:t>Monday</a:t>
            </a:r>
            <a:r>
              <a:rPr lang="de-DE" sz="2400" b="1" dirty="0" smtClean="0"/>
              <a:t>      </a:t>
            </a:r>
            <a:r>
              <a:rPr lang="de-DE" sz="2400" b="1" dirty="0" err="1" smtClean="0"/>
              <a:t>Tuesday</a:t>
            </a:r>
            <a:r>
              <a:rPr lang="de-DE" sz="2400" b="1" dirty="0" smtClean="0"/>
              <a:t>   </a:t>
            </a:r>
            <a:r>
              <a:rPr lang="de-DE" sz="2400" b="1" dirty="0" err="1" smtClean="0"/>
              <a:t>Wednesday</a:t>
            </a:r>
            <a:r>
              <a:rPr lang="de-DE" sz="2400" b="1" dirty="0" smtClean="0"/>
              <a:t>    </a:t>
            </a:r>
            <a:r>
              <a:rPr lang="de-DE" sz="2400" b="1" dirty="0" err="1" smtClean="0"/>
              <a:t>Thursday</a:t>
            </a:r>
            <a:r>
              <a:rPr lang="de-DE" sz="2400" b="1" dirty="0" smtClean="0"/>
              <a:t>       </a:t>
            </a:r>
            <a:r>
              <a:rPr lang="de-DE" sz="2400" b="1" dirty="0" err="1" smtClean="0"/>
              <a:t>Friday</a:t>
            </a:r>
            <a:r>
              <a:rPr lang="de-DE" sz="2400" b="1" dirty="0" smtClean="0"/>
              <a:t>        </a:t>
            </a:r>
            <a:r>
              <a:rPr lang="de-DE" sz="2400" b="1" dirty="0" err="1" smtClean="0"/>
              <a:t>Saturday</a:t>
            </a:r>
            <a:endParaRPr lang="de-DE" sz="2400" b="1" dirty="0"/>
          </a:p>
        </p:txBody>
      </p:sp>
      <p:sp>
        <p:nvSpPr>
          <p:cNvPr id="8" name="Rechteck 7"/>
          <p:cNvSpPr/>
          <p:nvPr/>
        </p:nvSpPr>
        <p:spPr>
          <a:xfrm>
            <a:off x="2057400" y="2057400"/>
            <a:ext cx="571500" cy="35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057400" y="2004367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697</a:t>
            </a:r>
            <a:endParaRPr lang="de-DE" sz="2400" b="1" dirty="0"/>
          </a:p>
        </p:txBody>
      </p:sp>
      <p:sp>
        <p:nvSpPr>
          <p:cNvPr id="9" name="Freihandform 8"/>
          <p:cNvSpPr/>
          <p:nvPr/>
        </p:nvSpPr>
        <p:spPr>
          <a:xfrm>
            <a:off x="421450" y="1219200"/>
            <a:ext cx="1271112" cy="5144160"/>
          </a:xfrm>
          <a:custGeom>
            <a:avLst/>
            <a:gdLst>
              <a:gd name="connsiteX0" fmla="*/ 1267650 w 1271112"/>
              <a:gd name="connsiteY0" fmla="*/ 0 h 5144160"/>
              <a:gd name="connsiteX1" fmla="*/ 1267650 w 1271112"/>
              <a:gd name="connsiteY1" fmla="*/ 0 h 5144160"/>
              <a:gd name="connsiteX2" fmla="*/ 1178750 w 1271112"/>
              <a:gd name="connsiteY2" fmla="*/ 63500 h 5144160"/>
              <a:gd name="connsiteX3" fmla="*/ 1051750 w 1271112"/>
              <a:gd name="connsiteY3" fmla="*/ 50800 h 5144160"/>
              <a:gd name="connsiteX4" fmla="*/ 1000950 w 1271112"/>
              <a:gd name="connsiteY4" fmla="*/ 63500 h 5144160"/>
              <a:gd name="connsiteX5" fmla="*/ 962850 w 1271112"/>
              <a:gd name="connsiteY5" fmla="*/ 76200 h 5144160"/>
              <a:gd name="connsiteX6" fmla="*/ 835850 w 1271112"/>
              <a:gd name="connsiteY6" fmla="*/ 101600 h 5144160"/>
              <a:gd name="connsiteX7" fmla="*/ 772350 w 1271112"/>
              <a:gd name="connsiteY7" fmla="*/ 165100 h 5144160"/>
              <a:gd name="connsiteX8" fmla="*/ 734250 w 1271112"/>
              <a:gd name="connsiteY8" fmla="*/ 190500 h 5144160"/>
              <a:gd name="connsiteX9" fmla="*/ 670750 w 1271112"/>
              <a:gd name="connsiteY9" fmla="*/ 266700 h 5144160"/>
              <a:gd name="connsiteX10" fmla="*/ 658050 w 1271112"/>
              <a:gd name="connsiteY10" fmla="*/ 304800 h 5144160"/>
              <a:gd name="connsiteX11" fmla="*/ 607250 w 1271112"/>
              <a:gd name="connsiteY11" fmla="*/ 381000 h 5144160"/>
              <a:gd name="connsiteX12" fmla="*/ 581850 w 1271112"/>
              <a:gd name="connsiteY12" fmla="*/ 419100 h 5144160"/>
              <a:gd name="connsiteX13" fmla="*/ 543750 w 1271112"/>
              <a:gd name="connsiteY13" fmla="*/ 444500 h 5144160"/>
              <a:gd name="connsiteX14" fmla="*/ 492950 w 1271112"/>
              <a:gd name="connsiteY14" fmla="*/ 520700 h 5144160"/>
              <a:gd name="connsiteX15" fmla="*/ 404050 w 1271112"/>
              <a:gd name="connsiteY15" fmla="*/ 635000 h 5144160"/>
              <a:gd name="connsiteX16" fmla="*/ 365950 w 1271112"/>
              <a:gd name="connsiteY16" fmla="*/ 723900 h 5144160"/>
              <a:gd name="connsiteX17" fmla="*/ 315150 w 1271112"/>
              <a:gd name="connsiteY17" fmla="*/ 800100 h 5144160"/>
              <a:gd name="connsiteX18" fmla="*/ 289750 w 1271112"/>
              <a:gd name="connsiteY18" fmla="*/ 876300 h 5144160"/>
              <a:gd name="connsiteX19" fmla="*/ 277050 w 1271112"/>
              <a:gd name="connsiteY19" fmla="*/ 914400 h 5144160"/>
              <a:gd name="connsiteX20" fmla="*/ 251650 w 1271112"/>
              <a:gd name="connsiteY20" fmla="*/ 952500 h 5144160"/>
              <a:gd name="connsiteX21" fmla="*/ 238950 w 1271112"/>
              <a:gd name="connsiteY21" fmla="*/ 990600 h 5144160"/>
              <a:gd name="connsiteX22" fmla="*/ 200850 w 1271112"/>
              <a:gd name="connsiteY22" fmla="*/ 1130300 h 5144160"/>
              <a:gd name="connsiteX23" fmla="*/ 188150 w 1271112"/>
              <a:gd name="connsiteY23" fmla="*/ 1244600 h 5144160"/>
              <a:gd name="connsiteX24" fmla="*/ 150050 w 1271112"/>
              <a:gd name="connsiteY24" fmla="*/ 1384300 h 5144160"/>
              <a:gd name="connsiteX25" fmla="*/ 137350 w 1271112"/>
              <a:gd name="connsiteY25" fmla="*/ 2082800 h 5144160"/>
              <a:gd name="connsiteX26" fmla="*/ 99250 w 1271112"/>
              <a:gd name="connsiteY26" fmla="*/ 2197100 h 5144160"/>
              <a:gd name="connsiteX27" fmla="*/ 86550 w 1271112"/>
              <a:gd name="connsiteY27" fmla="*/ 2260600 h 5144160"/>
              <a:gd name="connsiteX28" fmla="*/ 61150 w 1271112"/>
              <a:gd name="connsiteY28" fmla="*/ 2362200 h 5144160"/>
              <a:gd name="connsiteX29" fmla="*/ 35750 w 1271112"/>
              <a:gd name="connsiteY29" fmla="*/ 2489200 h 5144160"/>
              <a:gd name="connsiteX30" fmla="*/ 35750 w 1271112"/>
              <a:gd name="connsiteY30" fmla="*/ 3771900 h 5144160"/>
              <a:gd name="connsiteX31" fmla="*/ 48450 w 1271112"/>
              <a:gd name="connsiteY31" fmla="*/ 3949700 h 5144160"/>
              <a:gd name="connsiteX32" fmla="*/ 61150 w 1271112"/>
              <a:gd name="connsiteY32" fmla="*/ 3987800 h 5144160"/>
              <a:gd name="connsiteX33" fmla="*/ 73850 w 1271112"/>
              <a:gd name="connsiteY33" fmla="*/ 4038600 h 5144160"/>
              <a:gd name="connsiteX34" fmla="*/ 99250 w 1271112"/>
              <a:gd name="connsiteY34" fmla="*/ 4127500 h 5144160"/>
              <a:gd name="connsiteX35" fmla="*/ 124650 w 1271112"/>
              <a:gd name="connsiteY35" fmla="*/ 4165600 h 5144160"/>
              <a:gd name="connsiteX36" fmla="*/ 150050 w 1271112"/>
              <a:gd name="connsiteY36" fmla="*/ 4216400 h 5144160"/>
              <a:gd name="connsiteX37" fmla="*/ 226250 w 1271112"/>
              <a:gd name="connsiteY37" fmla="*/ 4318000 h 5144160"/>
              <a:gd name="connsiteX38" fmla="*/ 277050 w 1271112"/>
              <a:gd name="connsiteY38" fmla="*/ 4394200 h 5144160"/>
              <a:gd name="connsiteX39" fmla="*/ 302450 w 1271112"/>
              <a:gd name="connsiteY39" fmla="*/ 4470400 h 5144160"/>
              <a:gd name="connsiteX40" fmla="*/ 340550 w 1271112"/>
              <a:gd name="connsiteY40" fmla="*/ 4584700 h 5144160"/>
              <a:gd name="connsiteX41" fmla="*/ 353250 w 1271112"/>
              <a:gd name="connsiteY41" fmla="*/ 4622800 h 5144160"/>
              <a:gd name="connsiteX42" fmla="*/ 391350 w 1271112"/>
              <a:gd name="connsiteY42" fmla="*/ 4775200 h 5144160"/>
              <a:gd name="connsiteX43" fmla="*/ 429450 w 1271112"/>
              <a:gd name="connsiteY43" fmla="*/ 4800600 h 5144160"/>
              <a:gd name="connsiteX44" fmla="*/ 454850 w 1271112"/>
              <a:gd name="connsiteY44" fmla="*/ 4889500 h 5144160"/>
              <a:gd name="connsiteX45" fmla="*/ 531050 w 1271112"/>
              <a:gd name="connsiteY45" fmla="*/ 4953000 h 5144160"/>
              <a:gd name="connsiteX46" fmla="*/ 607250 w 1271112"/>
              <a:gd name="connsiteY46" fmla="*/ 5029200 h 5144160"/>
              <a:gd name="connsiteX47" fmla="*/ 645350 w 1271112"/>
              <a:gd name="connsiteY47" fmla="*/ 5067300 h 5144160"/>
              <a:gd name="connsiteX48" fmla="*/ 683450 w 1271112"/>
              <a:gd name="connsiteY48" fmla="*/ 5092700 h 5144160"/>
              <a:gd name="connsiteX49" fmla="*/ 708850 w 1271112"/>
              <a:gd name="connsiteY49" fmla="*/ 5130800 h 5144160"/>
              <a:gd name="connsiteX50" fmla="*/ 899350 w 1271112"/>
              <a:gd name="connsiteY50" fmla="*/ 5118100 h 5144160"/>
              <a:gd name="connsiteX51" fmla="*/ 1039050 w 1271112"/>
              <a:gd name="connsiteY51" fmla="*/ 5092700 h 5144160"/>
              <a:gd name="connsiteX52" fmla="*/ 1077150 w 1271112"/>
              <a:gd name="connsiteY52" fmla="*/ 5080000 h 5144160"/>
              <a:gd name="connsiteX53" fmla="*/ 1153350 w 1271112"/>
              <a:gd name="connsiteY53" fmla="*/ 5029200 h 5144160"/>
              <a:gd name="connsiteX54" fmla="*/ 1127950 w 1271112"/>
              <a:gd name="connsiteY54" fmla="*/ 4889500 h 5144160"/>
              <a:gd name="connsiteX55" fmla="*/ 1089850 w 1271112"/>
              <a:gd name="connsiteY55" fmla="*/ 4737100 h 5144160"/>
              <a:gd name="connsiteX56" fmla="*/ 1102550 w 1271112"/>
              <a:gd name="connsiteY56" fmla="*/ 4495800 h 5144160"/>
              <a:gd name="connsiteX57" fmla="*/ 1127950 w 1271112"/>
              <a:gd name="connsiteY57" fmla="*/ 4457700 h 5144160"/>
              <a:gd name="connsiteX58" fmla="*/ 1115250 w 1271112"/>
              <a:gd name="connsiteY58" fmla="*/ 4318000 h 5144160"/>
              <a:gd name="connsiteX59" fmla="*/ 1127950 w 1271112"/>
              <a:gd name="connsiteY59" fmla="*/ 4025900 h 5144160"/>
              <a:gd name="connsiteX60" fmla="*/ 1153350 w 1271112"/>
              <a:gd name="connsiteY60" fmla="*/ 3949700 h 5144160"/>
              <a:gd name="connsiteX61" fmla="*/ 1140650 w 1271112"/>
              <a:gd name="connsiteY61" fmla="*/ 3848100 h 5144160"/>
              <a:gd name="connsiteX62" fmla="*/ 1127950 w 1271112"/>
              <a:gd name="connsiteY62" fmla="*/ 3810000 h 5144160"/>
              <a:gd name="connsiteX63" fmla="*/ 1115250 w 1271112"/>
              <a:gd name="connsiteY63" fmla="*/ 3759200 h 5144160"/>
              <a:gd name="connsiteX64" fmla="*/ 1140650 w 1271112"/>
              <a:gd name="connsiteY64" fmla="*/ 2908300 h 5144160"/>
              <a:gd name="connsiteX65" fmla="*/ 1127950 w 1271112"/>
              <a:gd name="connsiteY65" fmla="*/ 2578100 h 5144160"/>
              <a:gd name="connsiteX66" fmla="*/ 1140650 w 1271112"/>
              <a:gd name="connsiteY66" fmla="*/ 2260600 h 5144160"/>
              <a:gd name="connsiteX67" fmla="*/ 1166050 w 1271112"/>
              <a:gd name="connsiteY67" fmla="*/ 2184400 h 5144160"/>
              <a:gd name="connsiteX68" fmla="*/ 1178750 w 1271112"/>
              <a:gd name="connsiteY68" fmla="*/ 2146300 h 5144160"/>
              <a:gd name="connsiteX69" fmla="*/ 1140650 w 1271112"/>
              <a:gd name="connsiteY69" fmla="*/ 1841500 h 5144160"/>
              <a:gd name="connsiteX70" fmla="*/ 1102550 w 1271112"/>
              <a:gd name="connsiteY70" fmla="*/ 1727200 h 5144160"/>
              <a:gd name="connsiteX71" fmla="*/ 1089850 w 1271112"/>
              <a:gd name="connsiteY71" fmla="*/ 1689100 h 5144160"/>
              <a:gd name="connsiteX72" fmla="*/ 1102550 w 1271112"/>
              <a:gd name="connsiteY72" fmla="*/ 1524000 h 5144160"/>
              <a:gd name="connsiteX73" fmla="*/ 1153350 w 1271112"/>
              <a:gd name="connsiteY73" fmla="*/ 1447800 h 5144160"/>
              <a:gd name="connsiteX74" fmla="*/ 1140650 w 1271112"/>
              <a:gd name="connsiteY74" fmla="*/ 1320800 h 5144160"/>
              <a:gd name="connsiteX75" fmla="*/ 1127950 w 1271112"/>
              <a:gd name="connsiteY75" fmla="*/ 1282700 h 5144160"/>
              <a:gd name="connsiteX76" fmla="*/ 1115250 w 1271112"/>
              <a:gd name="connsiteY76" fmla="*/ 1143000 h 5144160"/>
              <a:gd name="connsiteX77" fmla="*/ 1127950 w 1271112"/>
              <a:gd name="connsiteY77" fmla="*/ 901700 h 5144160"/>
              <a:gd name="connsiteX78" fmla="*/ 1153350 w 1271112"/>
              <a:gd name="connsiteY78" fmla="*/ 825500 h 5144160"/>
              <a:gd name="connsiteX79" fmla="*/ 1166050 w 1271112"/>
              <a:gd name="connsiteY79" fmla="*/ 787400 h 5144160"/>
              <a:gd name="connsiteX80" fmla="*/ 1153350 w 1271112"/>
              <a:gd name="connsiteY80" fmla="*/ 647700 h 5144160"/>
              <a:gd name="connsiteX81" fmla="*/ 1140650 w 1271112"/>
              <a:gd name="connsiteY81" fmla="*/ 596900 h 5144160"/>
              <a:gd name="connsiteX82" fmla="*/ 1127950 w 1271112"/>
              <a:gd name="connsiteY82" fmla="*/ 495300 h 5144160"/>
              <a:gd name="connsiteX83" fmla="*/ 1140650 w 1271112"/>
              <a:gd name="connsiteY83" fmla="*/ 279400 h 5144160"/>
              <a:gd name="connsiteX84" fmla="*/ 1153350 w 1271112"/>
              <a:gd name="connsiteY84" fmla="*/ 241300 h 5144160"/>
              <a:gd name="connsiteX85" fmla="*/ 1204150 w 1271112"/>
              <a:gd name="connsiteY85" fmla="*/ 165100 h 5144160"/>
              <a:gd name="connsiteX86" fmla="*/ 1254950 w 1271112"/>
              <a:gd name="connsiteY86" fmla="*/ 114300 h 5144160"/>
              <a:gd name="connsiteX87" fmla="*/ 1267650 w 1271112"/>
              <a:gd name="connsiteY87" fmla="*/ 0 h 514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271112" h="5144160">
                <a:moveTo>
                  <a:pt x="1267650" y="0"/>
                </a:moveTo>
                <a:lnTo>
                  <a:pt x="1267650" y="0"/>
                </a:lnTo>
                <a:cubicBezTo>
                  <a:pt x="1238017" y="21167"/>
                  <a:pt x="1214198" y="55159"/>
                  <a:pt x="1178750" y="63500"/>
                </a:cubicBezTo>
                <a:cubicBezTo>
                  <a:pt x="1137336" y="73244"/>
                  <a:pt x="1094294" y="50800"/>
                  <a:pt x="1051750" y="50800"/>
                </a:cubicBezTo>
                <a:cubicBezTo>
                  <a:pt x="1034296" y="50800"/>
                  <a:pt x="1017733" y="58705"/>
                  <a:pt x="1000950" y="63500"/>
                </a:cubicBezTo>
                <a:cubicBezTo>
                  <a:pt x="988078" y="67178"/>
                  <a:pt x="975894" y="73190"/>
                  <a:pt x="962850" y="76200"/>
                </a:cubicBezTo>
                <a:cubicBezTo>
                  <a:pt x="920784" y="85908"/>
                  <a:pt x="835850" y="101600"/>
                  <a:pt x="835850" y="101600"/>
                </a:cubicBezTo>
                <a:cubicBezTo>
                  <a:pt x="734250" y="169333"/>
                  <a:pt x="857017" y="80433"/>
                  <a:pt x="772350" y="165100"/>
                </a:cubicBezTo>
                <a:cubicBezTo>
                  <a:pt x="761557" y="175893"/>
                  <a:pt x="745976" y="180729"/>
                  <a:pt x="734250" y="190500"/>
                </a:cubicBezTo>
                <a:cubicBezTo>
                  <a:pt x="710175" y="210562"/>
                  <a:pt x="685021" y="238157"/>
                  <a:pt x="670750" y="266700"/>
                </a:cubicBezTo>
                <a:cubicBezTo>
                  <a:pt x="664763" y="278674"/>
                  <a:pt x="664551" y="293098"/>
                  <a:pt x="658050" y="304800"/>
                </a:cubicBezTo>
                <a:cubicBezTo>
                  <a:pt x="643225" y="331485"/>
                  <a:pt x="624183" y="355600"/>
                  <a:pt x="607250" y="381000"/>
                </a:cubicBezTo>
                <a:cubicBezTo>
                  <a:pt x="598783" y="393700"/>
                  <a:pt x="594550" y="410633"/>
                  <a:pt x="581850" y="419100"/>
                </a:cubicBezTo>
                <a:lnTo>
                  <a:pt x="543750" y="444500"/>
                </a:lnTo>
                <a:cubicBezTo>
                  <a:pt x="526817" y="469900"/>
                  <a:pt x="514536" y="499114"/>
                  <a:pt x="492950" y="520700"/>
                </a:cubicBezTo>
                <a:cubicBezTo>
                  <a:pt x="460076" y="553574"/>
                  <a:pt x="419241" y="589428"/>
                  <a:pt x="404050" y="635000"/>
                </a:cubicBezTo>
                <a:cubicBezTo>
                  <a:pt x="390912" y="674415"/>
                  <a:pt x="389490" y="684666"/>
                  <a:pt x="365950" y="723900"/>
                </a:cubicBezTo>
                <a:cubicBezTo>
                  <a:pt x="350244" y="750077"/>
                  <a:pt x="324803" y="771140"/>
                  <a:pt x="315150" y="800100"/>
                </a:cubicBezTo>
                <a:lnTo>
                  <a:pt x="289750" y="876300"/>
                </a:lnTo>
                <a:cubicBezTo>
                  <a:pt x="285517" y="889000"/>
                  <a:pt x="284476" y="903261"/>
                  <a:pt x="277050" y="914400"/>
                </a:cubicBezTo>
                <a:cubicBezTo>
                  <a:pt x="268583" y="927100"/>
                  <a:pt x="258476" y="938848"/>
                  <a:pt x="251650" y="952500"/>
                </a:cubicBezTo>
                <a:cubicBezTo>
                  <a:pt x="245663" y="964474"/>
                  <a:pt x="242472" y="977685"/>
                  <a:pt x="238950" y="990600"/>
                </a:cubicBezTo>
                <a:cubicBezTo>
                  <a:pt x="195980" y="1148158"/>
                  <a:pt x="230082" y="1042604"/>
                  <a:pt x="200850" y="1130300"/>
                </a:cubicBezTo>
                <a:cubicBezTo>
                  <a:pt x="196617" y="1168400"/>
                  <a:pt x="194812" y="1206849"/>
                  <a:pt x="188150" y="1244600"/>
                </a:cubicBezTo>
                <a:cubicBezTo>
                  <a:pt x="177407" y="1305474"/>
                  <a:pt x="166923" y="1333680"/>
                  <a:pt x="150050" y="1384300"/>
                </a:cubicBezTo>
                <a:cubicBezTo>
                  <a:pt x="145817" y="1617133"/>
                  <a:pt x="148789" y="1850209"/>
                  <a:pt x="137350" y="2082800"/>
                </a:cubicBezTo>
                <a:cubicBezTo>
                  <a:pt x="135693" y="2116483"/>
                  <a:pt x="106428" y="2161209"/>
                  <a:pt x="99250" y="2197100"/>
                </a:cubicBezTo>
                <a:cubicBezTo>
                  <a:pt x="95017" y="2218267"/>
                  <a:pt x="91785" y="2239659"/>
                  <a:pt x="86550" y="2260600"/>
                </a:cubicBezTo>
                <a:cubicBezTo>
                  <a:pt x="62013" y="2358747"/>
                  <a:pt x="84555" y="2221769"/>
                  <a:pt x="61150" y="2362200"/>
                </a:cubicBezTo>
                <a:cubicBezTo>
                  <a:pt x="41692" y="2478946"/>
                  <a:pt x="60091" y="2416176"/>
                  <a:pt x="35750" y="2489200"/>
                </a:cubicBezTo>
                <a:cubicBezTo>
                  <a:pt x="-32587" y="2967561"/>
                  <a:pt x="14195" y="2607924"/>
                  <a:pt x="35750" y="3771900"/>
                </a:cubicBezTo>
                <a:cubicBezTo>
                  <a:pt x="36850" y="3831307"/>
                  <a:pt x="41508" y="3890689"/>
                  <a:pt x="48450" y="3949700"/>
                </a:cubicBezTo>
                <a:cubicBezTo>
                  <a:pt x="50014" y="3962995"/>
                  <a:pt x="57472" y="3974928"/>
                  <a:pt x="61150" y="3987800"/>
                </a:cubicBezTo>
                <a:cubicBezTo>
                  <a:pt x="65945" y="4004583"/>
                  <a:pt x="69257" y="4021761"/>
                  <a:pt x="73850" y="4038600"/>
                </a:cubicBezTo>
                <a:cubicBezTo>
                  <a:pt x="81959" y="4068333"/>
                  <a:pt x="87804" y="4098885"/>
                  <a:pt x="99250" y="4127500"/>
                </a:cubicBezTo>
                <a:cubicBezTo>
                  <a:pt x="104919" y="4141672"/>
                  <a:pt x="117077" y="4152348"/>
                  <a:pt x="124650" y="4165600"/>
                </a:cubicBezTo>
                <a:cubicBezTo>
                  <a:pt x="134043" y="4182038"/>
                  <a:pt x="139548" y="4200648"/>
                  <a:pt x="150050" y="4216400"/>
                </a:cubicBezTo>
                <a:cubicBezTo>
                  <a:pt x="173532" y="4251623"/>
                  <a:pt x="226250" y="4318000"/>
                  <a:pt x="226250" y="4318000"/>
                </a:cubicBezTo>
                <a:cubicBezTo>
                  <a:pt x="268265" y="4444046"/>
                  <a:pt x="197773" y="4251502"/>
                  <a:pt x="277050" y="4394200"/>
                </a:cubicBezTo>
                <a:cubicBezTo>
                  <a:pt x="290053" y="4417605"/>
                  <a:pt x="293983" y="4445000"/>
                  <a:pt x="302450" y="4470400"/>
                </a:cubicBezTo>
                <a:lnTo>
                  <a:pt x="340550" y="4584700"/>
                </a:lnTo>
                <a:cubicBezTo>
                  <a:pt x="344783" y="4597400"/>
                  <a:pt x="351049" y="4609595"/>
                  <a:pt x="353250" y="4622800"/>
                </a:cubicBezTo>
                <a:cubicBezTo>
                  <a:pt x="356238" y="4640726"/>
                  <a:pt x="372482" y="4762621"/>
                  <a:pt x="391350" y="4775200"/>
                </a:cubicBezTo>
                <a:lnTo>
                  <a:pt x="429450" y="4800600"/>
                </a:lnTo>
                <a:cubicBezTo>
                  <a:pt x="431144" y="4807374"/>
                  <a:pt x="447562" y="4878568"/>
                  <a:pt x="454850" y="4889500"/>
                </a:cubicBezTo>
                <a:cubicBezTo>
                  <a:pt x="486437" y="4936880"/>
                  <a:pt x="492713" y="4918923"/>
                  <a:pt x="531050" y="4953000"/>
                </a:cubicBezTo>
                <a:cubicBezTo>
                  <a:pt x="557898" y="4976865"/>
                  <a:pt x="581850" y="5003800"/>
                  <a:pt x="607250" y="5029200"/>
                </a:cubicBezTo>
                <a:cubicBezTo>
                  <a:pt x="619950" y="5041900"/>
                  <a:pt x="630406" y="5057337"/>
                  <a:pt x="645350" y="5067300"/>
                </a:cubicBezTo>
                <a:lnTo>
                  <a:pt x="683450" y="5092700"/>
                </a:lnTo>
                <a:cubicBezTo>
                  <a:pt x="691917" y="5105400"/>
                  <a:pt x="696931" y="5121265"/>
                  <a:pt x="708850" y="5130800"/>
                </a:cubicBezTo>
                <a:cubicBezTo>
                  <a:pt x="753855" y="5166804"/>
                  <a:pt x="895140" y="5118701"/>
                  <a:pt x="899350" y="5118100"/>
                </a:cubicBezTo>
                <a:cubicBezTo>
                  <a:pt x="971298" y="5107822"/>
                  <a:pt x="979170" y="5109809"/>
                  <a:pt x="1039050" y="5092700"/>
                </a:cubicBezTo>
                <a:cubicBezTo>
                  <a:pt x="1051922" y="5089022"/>
                  <a:pt x="1065448" y="5086501"/>
                  <a:pt x="1077150" y="5080000"/>
                </a:cubicBezTo>
                <a:cubicBezTo>
                  <a:pt x="1103835" y="5065175"/>
                  <a:pt x="1153350" y="5029200"/>
                  <a:pt x="1153350" y="5029200"/>
                </a:cubicBezTo>
                <a:cubicBezTo>
                  <a:pt x="1149201" y="5004306"/>
                  <a:pt x="1135557" y="4917393"/>
                  <a:pt x="1127950" y="4889500"/>
                </a:cubicBezTo>
                <a:cubicBezTo>
                  <a:pt x="1084823" y="4731369"/>
                  <a:pt x="1116169" y="4895014"/>
                  <a:pt x="1089850" y="4737100"/>
                </a:cubicBezTo>
                <a:cubicBezTo>
                  <a:pt x="1094083" y="4656667"/>
                  <a:pt x="1091667" y="4575606"/>
                  <a:pt x="1102550" y="4495800"/>
                </a:cubicBezTo>
                <a:cubicBezTo>
                  <a:pt x="1104612" y="4480676"/>
                  <a:pt x="1126863" y="4472925"/>
                  <a:pt x="1127950" y="4457700"/>
                </a:cubicBezTo>
                <a:cubicBezTo>
                  <a:pt x="1131281" y="4411060"/>
                  <a:pt x="1119483" y="4364567"/>
                  <a:pt x="1115250" y="4318000"/>
                </a:cubicBezTo>
                <a:cubicBezTo>
                  <a:pt x="1119483" y="4220633"/>
                  <a:pt x="1117922" y="4122841"/>
                  <a:pt x="1127950" y="4025900"/>
                </a:cubicBezTo>
                <a:cubicBezTo>
                  <a:pt x="1130705" y="3999268"/>
                  <a:pt x="1153350" y="3949700"/>
                  <a:pt x="1153350" y="3949700"/>
                </a:cubicBezTo>
                <a:cubicBezTo>
                  <a:pt x="1149117" y="3915833"/>
                  <a:pt x="1146755" y="3881680"/>
                  <a:pt x="1140650" y="3848100"/>
                </a:cubicBezTo>
                <a:cubicBezTo>
                  <a:pt x="1138255" y="3834929"/>
                  <a:pt x="1131628" y="3822872"/>
                  <a:pt x="1127950" y="3810000"/>
                </a:cubicBezTo>
                <a:cubicBezTo>
                  <a:pt x="1123155" y="3793217"/>
                  <a:pt x="1119483" y="3776133"/>
                  <a:pt x="1115250" y="3759200"/>
                </a:cubicBezTo>
                <a:cubicBezTo>
                  <a:pt x="1134214" y="3417841"/>
                  <a:pt x="1140650" y="3350272"/>
                  <a:pt x="1140650" y="2908300"/>
                </a:cubicBezTo>
                <a:cubicBezTo>
                  <a:pt x="1140650" y="2798152"/>
                  <a:pt x="1132183" y="2688167"/>
                  <a:pt x="1127950" y="2578100"/>
                </a:cubicBezTo>
                <a:cubicBezTo>
                  <a:pt x="1132183" y="2472267"/>
                  <a:pt x="1130448" y="2366025"/>
                  <a:pt x="1140650" y="2260600"/>
                </a:cubicBezTo>
                <a:cubicBezTo>
                  <a:pt x="1143229" y="2233951"/>
                  <a:pt x="1157583" y="2209800"/>
                  <a:pt x="1166050" y="2184400"/>
                </a:cubicBezTo>
                <a:lnTo>
                  <a:pt x="1178750" y="2146300"/>
                </a:lnTo>
                <a:cubicBezTo>
                  <a:pt x="1164565" y="1890967"/>
                  <a:pt x="1190184" y="1990101"/>
                  <a:pt x="1140650" y="1841500"/>
                </a:cubicBezTo>
                <a:lnTo>
                  <a:pt x="1102550" y="1727200"/>
                </a:lnTo>
                <a:lnTo>
                  <a:pt x="1089850" y="1689100"/>
                </a:lnTo>
                <a:cubicBezTo>
                  <a:pt x="1094083" y="1634067"/>
                  <a:pt x="1088503" y="1577379"/>
                  <a:pt x="1102550" y="1524000"/>
                </a:cubicBezTo>
                <a:cubicBezTo>
                  <a:pt x="1110319" y="1494478"/>
                  <a:pt x="1153350" y="1447800"/>
                  <a:pt x="1153350" y="1447800"/>
                </a:cubicBezTo>
                <a:cubicBezTo>
                  <a:pt x="1149117" y="1405467"/>
                  <a:pt x="1147119" y="1362850"/>
                  <a:pt x="1140650" y="1320800"/>
                </a:cubicBezTo>
                <a:cubicBezTo>
                  <a:pt x="1138614" y="1307569"/>
                  <a:pt x="1129843" y="1295952"/>
                  <a:pt x="1127950" y="1282700"/>
                </a:cubicBezTo>
                <a:cubicBezTo>
                  <a:pt x="1121337" y="1236411"/>
                  <a:pt x="1119483" y="1189567"/>
                  <a:pt x="1115250" y="1143000"/>
                </a:cubicBezTo>
                <a:cubicBezTo>
                  <a:pt x="1119483" y="1062567"/>
                  <a:pt x="1118353" y="981671"/>
                  <a:pt x="1127950" y="901700"/>
                </a:cubicBezTo>
                <a:cubicBezTo>
                  <a:pt x="1131140" y="875117"/>
                  <a:pt x="1144883" y="850900"/>
                  <a:pt x="1153350" y="825500"/>
                </a:cubicBezTo>
                <a:lnTo>
                  <a:pt x="1166050" y="787400"/>
                </a:lnTo>
                <a:cubicBezTo>
                  <a:pt x="1161817" y="740833"/>
                  <a:pt x="1159530" y="694049"/>
                  <a:pt x="1153350" y="647700"/>
                </a:cubicBezTo>
                <a:cubicBezTo>
                  <a:pt x="1151043" y="630399"/>
                  <a:pt x="1143519" y="614117"/>
                  <a:pt x="1140650" y="596900"/>
                </a:cubicBezTo>
                <a:cubicBezTo>
                  <a:pt x="1135039" y="563234"/>
                  <a:pt x="1132183" y="529167"/>
                  <a:pt x="1127950" y="495300"/>
                </a:cubicBezTo>
                <a:cubicBezTo>
                  <a:pt x="1132183" y="423333"/>
                  <a:pt x="1133477" y="351133"/>
                  <a:pt x="1140650" y="279400"/>
                </a:cubicBezTo>
                <a:cubicBezTo>
                  <a:pt x="1141982" y="266079"/>
                  <a:pt x="1146849" y="253002"/>
                  <a:pt x="1153350" y="241300"/>
                </a:cubicBezTo>
                <a:cubicBezTo>
                  <a:pt x="1168175" y="214615"/>
                  <a:pt x="1194497" y="194060"/>
                  <a:pt x="1204150" y="165100"/>
                </a:cubicBezTo>
                <a:cubicBezTo>
                  <a:pt x="1221083" y="114300"/>
                  <a:pt x="1204150" y="131233"/>
                  <a:pt x="1254950" y="114300"/>
                </a:cubicBezTo>
                <a:cubicBezTo>
                  <a:pt x="1283027" y="30068"/>
                  <a:pt x="1265533" y="19050"/>
                  <a:pt x="126765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 rot="16200000">
            <a:off x="-394436" y="3439576"/>
            <a:ext cx="1953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err="1" smtClean="0"/>
              <a:t>Participants</a:t>
            </a:r>
            <a:endParaRPr lang="de-DE" sz="2800" b="1" dirty="0"/>
          </a:p>
        </p:txBody>
      </p:sp>
      <p:grpSp>
        <p:nvGrpSpPr>
          <p:cNvPr id="23" name="Gruppieren 22"/>
          <p:cNvGrpSpPr/>
          <p:nvPr/>
        </p:nvGrpSpPr>
        <p:grpSpPr>
          <a:xfrm>
            <a:off x="3505200" y="1534467"/>
            <a:ext cx="651140" cy="461665"/>
            <a:chOff x="3505200" y="1534467"/>
            <a:chExt cx="651140" cy="461665"/>
          </a:xfrm>
        </p:grpSpPr>
        <p:sp>
          <p:nvSpPr>
            <p:cNvPr id="11" name="Rechteck 10"/>
            <p:cNvSpPr/>
            <p:nvPr/>
          </p:nvSpPr>
          <p:spPr>
            <a:xfrm>
              <a:off x="3505200" y="1625600"/>
              <a:ext cx="6223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3505200" y="1534467"/>
              <a:ext cx="6511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 smtClean="0"/>
                <a:t>785</a:t>
              </a:r>
              <a:endParaRPr lang="de-DE" sz="2400" b="1" dirty="0"/>
            </a:p>
          </p:txBody>
        </p:sp>
      </p:grpSp>
      <p:sp>
        <p:nvSpPr>
          <p:cNvPr id="12" name="Textfeld 11"/>
          <p:cNvSpPr txBox="1"/>
          <p:nvPr/>
        </p:nvSpPr>
        <p:spPr>
          <a:xfrm>
            <a:off x="945237" y="1113714"/>
            <a:ext cx="651139" cy="5299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4100"/>
              </a:lnSpc>
            </a:pPr>
            <a:r>
              <a:rPr lang="de-DE" sz="2400" b="1" dirty="0" smtClean="0"/>
              <a:t>900</a:t>
            </a:r>
          </a:p>
          <a:p>
            <a:pPr algn="r">
              <a:lnSpc>
                <a:spcPts val="4100"/>
              </a:lnSpc>
            </a:pPr>
            <a:r>
              <a:rPr lang="de-DE" sz="2400" b="1" dirty="0" smtClean="0"/>
              <a:t>800</a:t>
            </a:r>
          </a:p>
          <a:p>
            <a:pPr algn="r">
              <a:lnSpc>
                <a:spcPts val="4100"/>
              </a:lnSpc>
            </a:pPr>
            <a:r>
              <a:rPr lang="de-DE" sz="2400" b="1" dirty="0" smtClean="0"/>
              <a:t>700</a:t>
            </a:r>
          </a:p>
          <a:p>
            <a:pPr algn="r">
              <a:lnSpc>
                <a:spcPts val="4100"/>
              </a:lnSpc>
            </a:pPr>
            <a:r>
              <a:rPr lang="de-DE" sz="2400" b="1" dirty="0" smtClean="0"/>
              <a:t>600</a:t>
            </a:r>
          </a:p>
          <a:p>
            <a:pPr algn="r">
              <a:lnSpc>
                <a:spcPts val="4100"/>
              </a:lnSpc>
            </a:pPr>
            <a:r>
              <a:rPr lang="de-DE" sz="2400" b="1" dirty="0" smtClean="0"/>
              <a:t>500</a:t>
            </a:r>
          </a:p>
          <a:p>
            <a:pPr algn="r">
              <a:lnSpc>
                <a:spcPts val="4100"/>
              </a:lnSpc>
            </a:pPr>
            <a:r>
              <a:rPr lang="de-DE" sz="2400" b="1" dirty="0" smtClean="0"/>
              <a:t>400</a:t>
            </a:r>
          </a:p>
          <a:p>
            <a:pPr algn="r">
              <a:lnSpc>
                <a:spcPts val="4100"/>
              </a:lnSpc>
            </a:pPr>
            <a:r>
              <a:rPr lang="de-DE" sz="2400" b="1" dirty="0" smtClean="0"/>
              <a:t>300</a:t>
            </a:r>
          </a:p>
          <a:p>
            <a:pPr algn="r">
              <a:lnSpc>
                <a:spcPts val="4100"/>
              </a:lnSpc>
            </a:pPr>
            <a:r>
              <a:rPr lang="de-DE" sz="2400" b="1" dirty="0" smtClean="0"/>
              <a:t>200</a:t>
            </a:r>
          </a:p>
          <a:p>
            <a:pPr algn="r">
              <a:lnSpc>
                <a:spcPts val="4100"/>
              </a:lnSpc>
            </a:pPr>
            <a:r>
              <a:rPr lang="de-DE" sz="2400" b="1" dirty="0" smtClean="0"/>
              <a:t>100</a:t>
            </a:r>
          </a:p>
          <a:p>
            <a:pPr algn="r">
              <a:lnSpc>
                <a:spcPts val="4100"/>
              </a:lnSpc>
            </a:pPr>
            <a:r>
              <a:rPr lang="de-DE" sz="2400" b="1" dirty="0"/>
              <a:t>0</a:t>
            </a:r>
          </a:p>
        </p:txBody>
      </p:sp>
      <p:grpSp>
        <p:nvGrpSpPr>
          <p:cNvPr id="24" name="Gruppieren 23"/>
          <p:cNvGrpSpPr/>
          <p:nvPr/>
        </p:nvGrpSpPr>
        <p:grpSpPr>
          <a:xfrm>
            <a:off x="5021130" y="1481435"/>
            <a:ext cx="651140" cy="461665"/>
            <a:chOff x="5021130" y="1481435"/>
            <a:chExt cx="651140" cy="461665"/>
          </a:xfrm>
        </p:grpSpPr>
        <p:sp>
          <p:nvSpPr>
            <p:cNvPr id="13" name="Rechteck 12"/>
            <p:cNvSpPr/>
            <p:nvPr/>
          </p:nvSpPr>
          <p:spPr>
            <a:xfrm>
              <a:off x="5021130" y="1572568"/>
              <a:ext cx="6223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5021130" y="1481435"/>
              <a:ext cx="6511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 smtClean="0"/>
                <a:t>796</a:t>
              </a:r>
              <a:endParaRPr lang="de-DE" sz="2400" b="1" dirty="0"/>
            </a:p>
          </p:txBody>
        </p:sp>
      </p:grpSp>
      <p:grpSp>
        <p:nvGrpSpPr>
          <p:cNvPr id="25" name="Gruppieren 24"/>
          <p:cNvGrpSpPr/>
          <p:nvPr/>
        </p:nvGrpSpPr>
        <p:grpSpPr>
          <a:xfrm>
            <a:off x="6495418" y="1509067"/>
            <a:ext cx="651140" cy="461665"/>
            <a:chOff x="6495418" y="1509067"/>
            <a:chExt cx="651140" cy="461665"/>
          </a:xfrm>
        </p:grpSpPr>
        <p:sp>
          <p:nvSpPr>
            <p:cNvPr id="15" name="Rechteck 14"/>
            <p:cNvSpPr/>
            <p:nvPr/>
          </p:nvSpPr>
          <p:spPr>
            <a:xfrm>
              <a:off x="6495418" y="1600200"/>
              <a:ext cx="6223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6495418" y="1509067"/>
              <a:ext cx="6511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 smtClean="0"/>
                <a:t>798</a:t>
              </a:r>
              <a:endParaRPr lang="de-DE" sz="2400" b="1" dirty="0"/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7940866" y="1534467"/>
            <a:ext cx="651140" cy="461665"/>
            <a:chOff x="7940866" y="1534467"/>
            <a:chExt cx="651140" cy="461665"/>
          </a:xfrm>
        </p:grpSpPr>
        <p:sp>
          <p:nvSpPr>
            <p:cNvPr id="17" name="Rechteck 16"/>
            <p:cNvSpPr/>
            <p:nvPr/>
          </p:nvSpPr>
          <p:spPr>
            <a:xfrm>
              <a:off x="7940866" y="1625600"/>
              <a:ext cx="6223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7940866" y="1534467"/>
              <a:ext cx="6511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 smtClean="0"/>
                <a:t>791</a:t>
              </a:r>
              <a:endParaRPr lang="de-DE" sz="2400" b="1" dirty="0"/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9425099" y="1558752"/>
            <a:ext cx="651140" cy="461665"/>
            <a:chOff x="9425099" y="1558752"/>
            <a:chExt cx="651140" cy="461665"/>
          </a:xfrm>
        </p:grpSpPr>
        <p:sp>
          <p:nvSpPr>
            <p:cNvPr id="19" name="Rechteck 18"/>
            <p:cNvSpPr/>
            <p:nvPr/>
          </p:nvSpPr>
          <p:spPr>
            <a:xfrm>
              <a:off x="9425099" y="1649885"/>
              <a:ext cx="6223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9425099" y="1558752"/>
              <a:ext cx="6511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 smtClean="0"/>
                <a:t>779</a:t>
              </a:r>
              <a:endParaRPr lang="de-DE" sz="2400" b="1" dirty="0"/>
            </a:p>
          </p:txBody>
        </p:sp>
      </p:grp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87794" y="874498"/>
            <a:ext cx="1206027" cy="1396140"/>
          </a:xfrm>
          <a:prstGeom prst="rect">
            <a:avLst/>
          </a:prstGeom>
        </p:spPr>
      </p:pic>
      <p:grpSp>
        <p:nvGrpSpPr>
          <p:cNvPr id="28" name="Gruppieren 27"/>
          <p:cNvGrpSpPr/>
          <p:nvPr/>
        </p:nvGrpSpPr>
        <p:grpSpPr>
          <a:xfrm>
            <a:off x="10852606" y="2057400"/>
            <a:ext cx="651140" cy="461665"/>
            <a:chOff x="10852606" y="2057400"/>
            <a:chExt cx="651140" cy="461665"/>
          </a:xfrm>
        </p:grpSpPr>
        <p:sp>
          <p:nvSpPr>
            <p:cNvPr id="21" name="Rechteck 20"/>
            <p:cNvSpPr/>
            <p:nvPr/>
          </p:nvSpPr>
          <p:spPr>
            <a:xfrm>
              <a:off x="10852606" y="2148533"/>
              <a:ext cx="6223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10852606" y="2057400"/>
              <a:ext cx="6511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 smtClean="0"/>
                <a:t>693</a:t>
              </a:r>
              <a:endParaRPr lang="de-DE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61247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DBE4F3"/>
              </a:clrFrom>
              <a:clrTo>
                <a:srgbClr val="DBE4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9" t="10636" r="9538" b="26222"/>
          <a:stretch/>
        </p:blipFill>
        <p:spPr>
          <a:xfrm>
            <a:off x="1270000" y="825623"/>
            <a:ext cx="9580880" cy="447281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840555" y="240848"/>
            <a:ext cx="4809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/>
              <a:t>Poster Abstract Submission</a:t>
            </a:r>
          </a:p>
        </p:txBody>
      </p:sp>
      <p:sp>
        <p:nvSpPr>
          <p:cNvPr id="2" name="Textfeld 1"/>
          <p:cNvSpPr txBox="1"/>
          <p:nvPr/>
        </p:nvSpPr>
        <p:spPr>
          <a:xfrm rot="16200000">
            <a:off x="-1775766" y="2984500"/>
            <a:ext cx="4629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/>
              <a:t>Daily Total of Poster Abstracts</a:t>
            </a:r>
            <a:endParaRPr lang="de-DE" sz="2800" b="1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287" y="1015489"/>
            <a:ext cx="1346672" cy="1346672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3690257" y="1094014"/>
            <a:ext cx="6204857" cy="26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3840555" y="1051170"/>
            <a:ext cx="4207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Daily Submission, no </a:t>
            </a:r>
            <a:r>
              <a:rPr lang="de-DE" b="1" dirty="0" err="1" smtClean="0"/>
              <a:t>Competition</a:t>
            </a:r>
            <a:r>
              <a:rPr lang="de-DE" b="1" dirty="0" smtClean="0"/>
              <a:t> in </a:t>
            </a:r>
            <a:r>
              <a:rPr lang="de-DE" b="1" dirty="0" err="1" smtClean="0"/>
              <a:t>Prize</a:t>
            </a:r>
            <a:r>
              <a:rPr lang="de-DE" b="1" dirty="0" smtClean="0"/>
              <a:t> </a:t>
            </a:r>
            <a:endParaRPr lang="de-DE" b="1" dirty="0"/>
          </a:p>
        </p:txBody>
      </p:sp>
      <p:sp>
        <p:nvSpPr>
          <p:cNvPr id="9" name="Rechteck 8"/>
          <p:cNvSpPr/>
          <p:nvPr/>
        </p:nvSpPr>
        <p:spPr>
          <a:xfrm>
            <a:off x="2931365" y="1148027"/>
            <a:ext cx="758892" cy="175617"/>
          </a:xfrm>
          <a:prstGeom prst="rect">
            <a:avLst/>
          </a:prstGeom>
          <a:solidFill>
            <a:srgbClr val="82C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2931365" y="1482930"/>
            <a:ext cx="5718712" cy="326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2931365" y="1589866"/>
            <a:ext cx="758892" cy="1756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3690257" y="1809166"/>
            <a:ext cx="4199374" cy="207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3828663" y="1504272"/>
            <a:ext cx="4391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Daily Submission, with </a:t>
            </a:r>
            <a:r>
              <a:rPr lang="de-DE" b="1" dirty="0" err="1" smtClean="0"/>
              <a:t>Competition</a:t>
            </a:r>
            <a:r>
              <a:rPr lang="de-DE" b="1" dirty="0" smtClean="0"/>
              <a:t> in </a:t>
            </a:r>
            <a:r>
              <a:rPr lang="de-DE" b="1" dirty="0" err="1" smtClean="0"/>
              <a:t>Prize</a:t>
            </a:r>
            <a:r>
              <a:rPr lang="de-DE" b="1" dirty="0" smtClean="0"/>
              <a:t> </a:t>
            </a:r>
            <a:endParaRPr lang="de-DE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3824465" y="1769198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Sum</a:t>
            </a:r>
            <a:r>
              <a:rPr lang="de-DE" b="1" dirty="0" smtClean="0"/>
              <a:t> </a:t>
            </a:r>
            <a:endParaRPr lang="de-DE" b="1" dirty="0"/>
          </a:p>
        </p:txBody>
      </p:sp>
      <p:sp>
        <p:nvSpPr>
          <p:cNvPr id="16" name="Rechteck 15"/>
          <p:cNvSpPr/>
          <p:nvPr/>
        </p:nvSpPr>
        <p:spPr>
          <a:xfrm>
            <a:off x="3690257" y="2123320"/>
            <a:ext cx="4069443" cy="248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/>
          <p:cNvSpPr txBox="1"/>
          <p:nvPr/>
        </p:nvSpPr>
        <p:spPr>
          <a:xfrm>
            <a:off x="3828663" y="2047700"/>
            <a:ext cx="4160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Exponential</a:t>
            </a:r>
            <a:r>
              <a:rPr lang="de-DE" b="1" dirty="0" smtClean="0"/>
              <a:t> Model f(t) = 0.78 exp (0.1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·</a:t>
            </a:r>
            <a:r>
              <a:rPr lang="de-DE" b="1" dirty="0" smtClean="0"/>
              <a:t>t)  </a:t>
            </a:r>
            <a:endParaRPr lang="de-DE" b="1" dirty="0"/>
          </a:p>
        </p:txBody>
      </p:sp>
      <p:sp>
        <p:nvSpPr>
          <p:cNvPr id="17" name="Rechteck 16"/>
          <p:cNvSpPr/>
          <p:nvPr/>
        </p:nvSpPr>
        <p:spPr>
          <a:xfrm>
            <a:off x="1209040" y="782320"/>
            <a:ext cx="10769600" cy="148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862693" y="679882"/>
            <a:ext cx="470000" cy="4793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3700"/>
              </a:lnSpc>
            </a:pPr>
            <a:r>
              <a:rPr lang="de-DE" sz="2200" b="1" dirty="0" smtClean="0"/>
              <a:t>90</a:t>
            </a:r>
          </a:p>
          <a:p>
            <a:pPr algn="r">
              <a:lnSpc>
                <a:spcPts val="3700"/>
              </a:lnSpc>
            </a:pPr>
            <a:r>
              <a:rPr lang="de-DE" sz="2200" b="1" dirty="0" smtClean="0"/>
              <a:t>80</a:t>
            </a:r>
          </a:p>
          <a:p>
            <a:pPr algn="r">
              <a:lnSpc>
                <a:spcPts val="3700"/>
              </a:lnSpc>
            </a:pPr>
            <a:r>
              <a:rPr lang="de-DE" sz="2200" b="1" dirty="0" smtClean="0"/>
              <a:t>70</a:t>
            </a:r>
          </a:p>
          <a:p>
            <a:pPr algn="r">
              <a:lnSpc>
                <a:spcPts val="3700"/>
              </a:lnSpc>
            </a:pPr>
            <a:r>
              <a:rPr lang="de-DE" sz="2200" b="1" dirty="0" smtClean="0"/>
              <a:t>60</a:t>
            </a:r>
          </a:p>
          <a:p>
            <a:pPr algn="r">
              <a:lnSpc>
                <a:spcPts val="3700"/>
              </a:lnSpc>
            </a:pPr>
            <a:r>
              <a:rPr lang="de-DE" sz="2200" b="1" dirty="0" smtClean="0"/>
              <a:t>50</a:t>
            </a:r>
          </a:p>
          <a:p>
            <a:pPr algn="r">
              <a:lnSpc>
                <a:spcPts val="3700"/>
              </a:lnSpc>
            </a:pPr>
            <a:r>
              <a:rPr lang="de-DE" sz="2200" b="1" dirty="0" smtClean="0"/>
              <a:t>40</a:t>
            </a:r>
          </a:p>
          <a:p>
            <a:pPr algn="r">
              <a:lnSpc>
                <a:spcPts val="3700"/>
              </a:lnSpc>
            </a:pPr>
            <a:r>
              <a:rPr lang="de-DE" sz="2200" b="1" dirty="0" smtClean="0"/>
              <a:t>30</a:t>
            </a:r>
          </a:p>
          <a:p>
            <a:pPr algn="r">
              <a:lnSpc>
                <a:spcPts val="3700"/>
              </a:lnSpc>
            </a:pPr>
            <a:r>
              <a:rPr lang="de-DE" sz="2200" b="1" dirty="0" smtClean="0"/>
              <a:t>20</a:t>
            </a:r>
          </a:p>
          <a:p>
            <a:pPr algn="r">
              <a:lnSpc>
                <a:spcPts val="3700"/>
              </a:lnSpc>
            </a:pPr>
            <a:r>
              <a:rPr lang="de-DE" sz="2200" b="1" dirty="0" smtClean="0"/>
              <a:t>10</a:t>
            </a:r>
          </a:p>
          <a:p>
            <a:pPr algn="r">
              <a:lnSpc>
                <a:spcPts val="3700"/>
              </a:lnSpc>
            </a:pPr>
            <a:r>
              <a:rPr lang="de-DE" sz="2200" b="1" dirty="0"/>
              <a:t>0</a:t>
            </a:r>
          </a:p>
        </p:txBody>
      </p:sp>
      <p:sp>
        <p:nvSpPr>
          <p:cNvPr id="18" name="Textfeld 17"/>
          <p:cNvSpPr txBox="1"/>
          <p:nvPr/>
        </p:nvSpPr>
        <p:spPr>
          <a:xfrm rot="5400000">
            <a:off x="1059114" y="5548825"/>
            <a:ext cx="882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Feb 09</a:t>
            </a:r>
            <a:endParaRPr lang="de-DE" sz="2000" b="1" dirty="0"/>
          </a:p>
        </p:txBody>
      </p:sp>
      <p:sp>
        <p:nvSpPr>
          <p:cNvPr id="19" name="Textfeld 18"/>
          <p:cNvSpPr txBox="1"/>
          <p:nvPr/>
        </p:nvSpPr>
        <p:spPr>
          <a:xfrm rot="5400000">
            <a:off x="4528173" y="5575088"/>
            <a:ext cx="9444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Mar 02</a:t>
            </a:r>
            <a:endParaRPr lang="de-DE" sz="2000" b="1" dirty="0"/>
          </a:p>
        </p:txBody>
      </p:sp>
      <p:sp>
        <p:nvSpPr>
          <p:cNvPr id="20" name="Textfeld 19"/>
          <p:cNvSpPr txBox="1"/>
          <p:nvPr/>
        </p:nvSpPr>
        <p:spPr>
          <a:xfrm rot="5400000">
            <a:off x="9577915" y="5550716"/>
            <a:ext cx="886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Apr 01</a:t>
            </a:r>
            <a:endParaRPr lang="de-DE" sz="2000" b="1" dirty="0"/>
          </a:p>
        </p:txBody>
      </p:sp>
      <p:sp>
        <p:nvSpPr>
          <p:cNvPr id="21" name="Textfeld 20"/>
          <p:cNvSpPr txBox="1"/>
          <p:nvPr/>
        </p:nvSpPr>
        <p:spPr>
          <a:xfrm rot="16200000">
            <a:off x="10106583" y="2800420"/>
            <a:ext cx="3068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>
                <a:solidFill>
                  <a:srgbClr val="E58F43"/>
                </a:solidFill>
              </a:rPr>
              <a:t>Cumulative</a:t>
            </a:r>
            <a:r>
              <a:rPr lang="de-DE" sz="2800" dirty="0" smtClean="0">
                <a:solidFill>
                  <a:srgbClr val="E58F43"/>
                </a:solidFill>
              </a:rPr>
              <a:t> </a:t>
            </a:r>
            <a:r>
              <a:rPr lang="de-DE" sz="2800" dirty="0" err="1" smtClean="0">
                <a:solidFill>
                  <a:srgbClr val="E58F43"/>
                </a:solidFill>
              </a:rPr>
              <a:t>number</a:t>
            </a:r>
            <a:endParaRPr lang="de-DE" sz="2800" dirty="0">
              <a:solidFill>
                <a:srgbClr val="E58F43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10776574" y="643420"/>
            <a:ext cx="612668" cy="48372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3700"/>
              </a:lnSpc>
            </a:pPr>
            <a:r>
              <a:rPr lang="de-DE" sz="2200" dirty="0" smtClean="0">
                <a:solidFill>
                  <a:srgbClr val="E58F43"/>
                </a:solidFill>
              </a:rPr>
              <a:t>450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>
                <a:solidFill>
                  <a:srgbClr val="E58F43"/>
                </a:solidFill>
              </a:rPr>
              <a:t>400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>
                <a:solidFill>
                  <a:srgbClr val="E58F43"/>
                </a:solidFill>
              </a:rPr>
              <a:t>350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>
                <a:solidFill>
                  <a:srgbClr val="E58F43"/>
                </a:solidFill>
              </a:rPr>
              <a:t>300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>
                <a:solidFill>
                  <a:srgbClr val="E58F43"/>
                </a:solidFill>
              </a:rPr>
              <a:t>250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>
                <a:solidFill>
                  <a:srgbClr val="E58F43"/>
                </a:solidFill>
              </a:rPr>
              <a:t>200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>
                <a:solidFill>
                  <a:srgbClr val="E58F43"/>
                </a:solidFill>
              </a:rPr>
              <a:t>150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>
                <a:solidFill>
                  <a:srgbClr val="E58F43"/>
                </a:solidFill>
              </a:rPr>
              <a:t>100</a:t>
            </a:r>
          </a:p>
          <a:p>
            <a:pPr algn="r">
              <a:lnSpc>
                <a:spcPts val="3700"/>
              </a:lnSpc>
            </a:pPr>
            <a:r>
              <a:rPr lang="de-DE" sz="2200" dirty="0">
                <a:solidFill>
                  <a:srgbClr val="E58F43"/>
                </a:solidFill>
              </a:rPr>
              <a:t>5</a:t>
            </a:r>
            <a:r>
              <a:rPr lang="de-DE" sz="2200" dirty="0" smtClean="0">
                <a:solidFill>
                  <a:srgbClr val="E58F43"/>
                </a:solidFill>
              </a:rPr>
              <a:t>0</a:t>
            </a:r>
          </a:p>
          <a:p>
            <a:pPr algn="r">
              <a:lnSpc>
                <a:spcPts val="3700"/>
              </a:lnSpc>
            </a:pPr>
            <a:r>
              <a:rPr lang="de-DE" sz="2200" dirty="0">
                <a:solidFill>
                  <a:srgbClr val="E58F43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6407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28" y="0"/>
            <a:ext cx="12255500" cy="686714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 flipH="1">
            <a:off x="750133" y="241704"/>
            <a:ext cx="10671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Neutrino 2018 – </a:t>
            </a:r>
            <a:r>
              <a:rPr lang="de-DE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de-D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de-D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all Poster </a:t>
            </a:r>
            <a:r>
              <a:rPr lang="de-DE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presenters</a:t>
            </a:r>
            <a:endParaRPr lang="de-DE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50" y="2819400"/>
            <a:ext cx="34544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7588250" y="2828432"/>
            <a:ext cx="3438978" cy="258176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0" y="5492750"/>
            <a:ext cx="46980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de-D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de-D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Klaus, Thomas and</a:t>
            </a:r>
          </a:p>
          <a:p>
            <a:r>
              <a:rPr lang="de-D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Evgeny</a:t>
            </a:r>
            <a:endParaRPr lang="de-DE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099" y="5514015"/>
            <a:ext cx="1212132" cy="132493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63" y="5514015"/>
            <a:ext cx="1299999" cy="1341793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8" b="17903"/>
          <a:stretch/>
        </p:blipFill>
        <p:spPr>
          <a:xfrm>
            <a:off x="-79828" y="1028207"/>
            <a:ext cx="12271828" cy="167640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-96156" y="1012357"/>
            <a:ext cx="12364356" cy="169225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8" name="Gruppieren 17"/>
          <p:cNvGrpSpPr/>
          <p:nvPr/>
        </p:nvGrpSpPr>
        <p:grpSpPr>
          <a:xfrm>
            <a:off x="4866318" y="2808183"/>
            <a:ext cx="2579693" cy="1930512"/>
            <a:chOff x="4866318" y="2819288"/>
            <a:chExt cx="2579693" cy="1930512"/>
          </a:xfrm>
        </p:grpSpPr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6318" y="2828432"/>
              <a:ext cx="2561823" cy="19213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Rechteck 13"/>
            <p:cNvSpPr/>
            <p:nvPr/>
          </p:nvSpPr>
          <p:spPr>
            <a:xfrm>
              <a:off x="4866319" y="2819288"/>
              <a:ext cx="2579692" cy="1930512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2148241" y="2808183"/>
            <a:ext cx="2579692" cy="1951777"/>
            <a:chOff x="2153321" y="2798023"/>
            <a:chExt cx="2579692" cy="1951777"/>
          </a:xfrm>
        </p:grpSpPr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2255" y="2828432"/>
              <a:ext cx="2561824" cy="19213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Rechteck 15"/>
            <p:cNvSpPr/>
            <p:nvPr/>
          </p:nvSpPr>
          <p:spPr>
            <a:xfrm>
              <a:off x="2153321" y="2798023"/>
              <a:ext cx="2579692" cy="1930512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9"/>
          <a:stretch/>
        </p:blipFill>
        <p:spPr>
          <a:xfrm>
            <a:off x="6730760" y="5508042"/>
            <a:ext cx="960699" cy="135910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775" y="4677936"/>
            <a:ext cx="2393950" cy="2393950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" t="3297" r="6836" b="3586"/>
          <a:stretch/>
        </p:blipFill>
        <p:spPr>
          <a:xfrm>
            <a:off x="11183147" y="3755125"/>
            <a:ext cx="951399" cy="237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7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28" y="0"/>
            <a:ext cx="12255500" cy="686714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 flipH="1">
            <a:off x="1148861" y="271402"/>
            <a:ext cx="9941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de-D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de-D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the Poster </a:t>
            </a:r>
            <a:r>
              <a:rPr lang="de-DE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Prize</a:t>
            </a:r>
            <a:r>
              <a:rPr lang="de-D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Committee</a:t>
            </a:r>
            <a:r>
              <a:rPr lang="de-D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</a:t>
            </a:r>
            <a:r>
              <a:rPr lang="de-DE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Congratulations</a:t>
            </a:r>
            <a:r>
              <a:rPr lang="de-D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the Winners</a:t>
            </a:r>
            <a:endParaRPr lang="de-DE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26573" y="1460313"/>
            <a:ext cx="5441312" cy="3970318"/>
          </a:xfrm>
          <a:prstGeom prst="rect">
            <a:avLst/>
          </a:prstGeom>
          <a:solidFill>
            <a:schemeClr val="tx1">
              <a:alpha val="16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 b="1" dirty="0">
                <a:solidFill>
                  <a:srgbClr val="E7842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Aurelie BONHOMME </a:t>
            </a:r>
            <a: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de-DE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DPhN</a:t>
            </a:r>
            <a: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/IRFU/CEA-</a:t>
            </a:r>
            <a:r>
              <a:rPr lang="de-DE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Saclay</a:t>
            </a:r>
            <a: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“Measurement of the neutrino </a:t>
            </a:r>
            <a:r>
              <a:rPr lang="de-DE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rates</a:t>
            </a:r>
            <a: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the STEREO experiment”</a:t>
            </a:r>
          </a:p>
          <a:p>
            <a:pPr>
              <a:spcAft>
                <a:spcPts val="0"/>
              </a:spcAft>
            </a:pPr>
            <a:r>
              <a:rPr lang="de-DE" b="1" dirty="0">
                <a:solidFill>
                  <a:srgbClr val="E7842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Katarzyna FRANKIEWICZ </a:t>
            </a:r>
            <a: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(National Center for Research) “Search for </a:t>
            </a:r>
            <a:r>
              <a:rPr lang="de-DE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neutrinos</a:t>
            </a:r>
            <a: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dark</a:t>
            </a:r>
            <a: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matter </a:t>
            </a:r>
            <a:r>
              <a:rPr lang="de-DE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annihilation</a:t>
            </a:r>
            <a: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the Earth core with the Super-Kamiokande detector”</a:t>
            </a:r>
          </a:p>
          <a:p>
            <a:pPr>
              <a:spcAft>
                <a:spcPts val="0"/>
              </a:spcAft>
            </a:pPr>
            <a:r>
              <a:rPr lang="de-DE" b="1" dirty="0">
                <a:solidFill>
                  <a:srgbClr val="E7842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Julieta GRUSZKO </a:t>
            </a:r>
            <a: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(MIT) “</a:t>
            </a:r>
            <a:r>
              <a:rPr lang="de-DE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NuDot</a:t>
            </a:r>
            <a: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Double-Beta Decay with </a:t>
            </a:r>
            <a:r>
              <a:rPr lang="de-DE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Direction</a:t>
            </a:r>
            <a: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Reconstruction</a:t>
            </a:r>
            <a: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Liquid  </a:t>
            </a:r>
            <a:r>
              <a:rPr lang="de-DE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Scintillator</a:t>
            </a:r>
            <a: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>
              <a:spcAft>
                <a:spcPts val="0"/>
              </a:spcAft>
            </a:pPr>
            <a:r>
              <a:rPr lang="de-DE" b="1" dirty="0">
                <a:solidFill>
                  <a:srgbClr val="E7842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Joseph JOHNSTON </a:t>
            </a:r>
            <a: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(MIT) „</a:t>
            </a:r>
            <a:r>
              <a:rPr lang="de-DE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Prospects</a:t>
            </a:r>
            <a: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de-DE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Exploring</a:t>
            </a:r>
            <a: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New Physics in </a:t>
            </a:r>
            <a:r>
              <a:rPr lang="de-DE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Coherent</a:t>
            </a:r>
            <a: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Elastic</a:t>
            </a:r>
            <a: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Neutrino-Nucleus </a:t>
            </a:r>
            <a:r>
              <a:rPr lang="de-DE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Scattering</a:t>
            </a:r>
            <a: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Experiments”</a:t>
            </a:r>
          </a:p>
          <a:p>
            <a:pPr>
              <a:spcAft>
                <a:spcPts val="0"/>
              </a:spcAft>
            </a:pPr>
            <a:r>
              <a:rPr lang="de-DE" b="1" dirty="0">
                <a:solidFill>
                  <a:srgbClr val="E7842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Tom KIECK </a:t>
            </a:r>
            <a: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(U Mainz) “</a:t>
            </a:r>
            <a:r>
              <a:rPr lang="de-DE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Production</a:t>
            </a:r>
            <a: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Separation and Implantation of </a:t>
            </a:r>
            <a:r>
              <a:rPr lang="de-DE" b="1" baseline="30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163</a:t>
            </a:r>
            <a:r>
              <a:rPr lang="de-DE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 </a:t>
            </a:r>
            <a: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Neutrino Mass </a:t>
            </a:r>
            <a:r>
              <a:rPr lang="de-DE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Measurements</a:t>
            </a:r>
            <a: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de-DE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053" y="445228"/>
            <a:ext cx="1643036" cy="1643036"/>
          </a:xfrm>
          <a:prstGeom prst="rect">
            <a:avLst/>
          </a:prstGeom>
        </p:spPr>
      </p:pic>
      <p:grpSp>
        <p:nvGrpSpPr>
          <p:cNvPr id="8" name="Gruppieren 7"/>
          <p:cNvGrpSpPr/>
          <p:nvPr/>
        </p:nvGrpSpPr>
        <p:grpSpPr>
          <a:xfrm>
            <a:off x="5628799" y="1882905"/>
            <a:ext cx="6312505" cy="3365425"/>
            <a:chOff x="5628799" y="1882905"/>
            <a:chExt cx="6312505" cy="3365425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75" b="15740"/>
            <a:stretch/>
          </p:blipFill>
          <p:spPr>
            <a:xfrm>
              <a:off x="5628799" y="1882905"/>
              <a:ext cx="6312505" cy="33654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Rechteck 5"/>
            <p:cNvSpPr/>
            <p:nvPr/>
          </p:nvSpPr>
          <p:spPr>
            <a:xfrm>
              <a:off x="5642408" y="1884105"/>
              <a:ext cx="6298895" cy="3364225"/>
            </a:xfrm>
            <a:prstGeom prst="rect">
              <a:avLst/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661" t="41200" r="67647" b="55633"/>
          <a:stretch/>
        </p:blipFill>
        <p:spPr>
          <a:xfrm>
            <a:off x="9664042" y="5248330"/>
            <a:ext cx="2413949" cy="364603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579611" y="1513573"/>
            <a:ext cx="55104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LOC Team Members + 9 Conference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Participants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de-DE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186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28" y="0"/>
            <a:ext cx="12255500" cy="6867144"/>
          </a:xfrm>
          <a:prstGeom prst="rect">
            <a:avLst/>
          </a:prstGeom>
        </p:spPr>
      </p:pic>
      <p:sp>
        <p:nvSpPr>
          <p:cNvPr id="13" name="Ellipse 12"/>
          <p:cNvSpPr/>
          <p:nvPr/>
        </p:nvSpPr>
        <p:spPr>
          <a:xfrm>
            <a:off x="1423297" y="1651610"/>
            <a:ext cx="9287309" cy="3025629"/>
          </a:xfrm>
          <a:prstGeom prst="ellipse">
            <a:avLst/>
          </a:prstGeom>
          <a:noFill/>
          <a:ln w="85725">
            <a:solidFill>
              <a:srgbClr val="E58F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068442" y="219814"/>
            <a:ext cx="10027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Conference </a:t>
            </a:r>
            <a:r>
              <a:rPr lang="de-DE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Excursions</a:t>
            </a:r>
            <a:r>
              <a:rPr 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de-DE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all tour </a:t>
            </a:r>
            <a:r>
              <a:rPr lang="de-DE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guides</a:t>
            </a:r>
            <a:endParaRPr lang="de-D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73621" y="4298006"/>
            <a:ext cx="26700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277 (</a:t>
            </a:r>
            <a:r>
              <a:rPr lang="de-DE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</a:t>
            </a:r>
            <a:r>
              <a:rPr lang="de-D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310) </a:t>
            </a:r>
            <a:endParaRPr lang="de-DE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082854" y="1167765"/>
            <a:ext cx="7449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Guided</a:t>
            </a:r>
            <a:r>
              <a:rPr lang="de-D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City Tour                               of Heidelberg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856226" y="2606580"/>
            <a:ext cx="26700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136 (</a:t>
            </a:r>
            <a:r>
              <a:rPr lang="de-DE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</a:t>
            </a:r>
            <a:r>
              <a:rPr lang="de-D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140)</a:t>
            </a:r>
            <a:endParaRPr lang="de-DE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245272" y="3984672"/>
            <a:ext cx="4562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                              </a:t>
            </a:r>
            <a:r>
              <a:rPr lang="de-D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Excursion</a:t>
            </a:r>
            <a:endParaRPr lang="de-DE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465672" y="5052574"/>
            <a:ext cx="3365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242 (</a:t>
            </a:r>
            <a:r>
              <a:rPr lang="de-DE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</a:t>
            </a:r>
            <a:r>
              <a:rPr lang="de-D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de-DE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limitless</a:t>
            </a:r>
            <a:r>
              <a:rPr lang="de-D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de-DE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7" y="2622931"/>
            <a:ext cx="3037038" cy="1702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feld 1"/>
          <p:cNvSpPr txBox="1"/>
          <p:nvPr/>
        </p:nvSpPr>
        <p:spPr>
          <a:xfrm>
            <a:off x="-1027917" y="2126007"/>
            <a:ext cx="6047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River Cruise on the Neckar</a:t>
            </a:r>
            <a:endParaRPr lang="de-DE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868" y="1161042"/>
            <a:ext cx="2279650" cy="15197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052" y="3571878"/>
            <a:ext cx="2275607" cy="1514313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215717" y="3957757"/>
            <a:ext cx="1816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 Königin 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ilvia</a:t>
            </a:r>
            <a:endParaRPr 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5115293" y="2363724"/>
            <a:ext cx="1913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Schloß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Heidelberg</a:t>
            </a:r>
            <a:endParaRPr 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4866747" y="4768596"/>
            <a:ext cx="2426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Meeting, </a:t>
            </a:r>
            <a:r>
              <a:rPr lang="de-D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Paper,Funds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796" y="915946"/>
            <a:ext cx="1066526" cy="1066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Rechteck 23"/>
          <p:cNvSpPr/>
          <p:nvPr/>
        </p:nvSpPr>
        <p:spPr>
          <a:xfrm>
            <a:off x="253430" y="2608648"/>
            <a:ext cx="2994524" cy="1718442"/>
          </a:xfrm>
          <a:prstGeom prst="rect">
            <a:avLst/>
          </a:pr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/>
          <p:cNvSpPr/>
          <p:nvPr/>
        </p:nvSpPr>
        <p:spPr>
          <a:xfrm>
            <a:off x="4924053" y="1168251"/>
            <a:ext cx="2323078" cy="1519281"/>
          </a:xfrm>
          <a:prstGeom prst="rect">
            <a:avLst/>
          </a:pr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/>
          <p:cNvSpPr/>
          <p:nvPr/>
        </p:nvSpPr>
        <p:spPr>
          <a:xfrm>
            <a:off x="4937668" y="3573695"/>
            <a:ext cx="2290850" cy="1512496"/>
          </a:xfrm>
          <a:prstGeom prst="rect">
            <a:avLst/>
          </a:pr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4" name="Gruppieren 13"/>
          <p:cNvGrpSpPr/>
          <p:nvPr/>
        </p:nvGrpSpPr>
        <p:grpSpPr>
          <a:xfrm>
            <a:off x="8493575" y="2111883"/>
            <a:ext cx="3783067" cy="2770898"/>
            <a:chOff x="8493575" y="2111883"/>
            <a:chExt cx="3783067" cy="2770898"/>
          </a:xfrm>
        </p:grpSpPr>
        <p:sp>
          <p:nvSpPr>
            <p:cNvPr id="6" name="Textfeld 5"/>
            <p:cNvSpPr txBox="1"/>
            <p:nvPr/>
          </p:nvSpPr>
          <p:spPr>
            <a:xfrm>
              <a:off x="8493575" y="2111883"/>
              <a:ext cx="3783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KATRIN tour at KIT</a:t>
              </a: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9028678" y="4298006"/>
              <a:ext cx="28983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156 (</a:t>
              </a:r>
              <a:r>
                <a:rPr lang="de-DE" sz="3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cap</a:t>
              </a:r>
              <a:r>
                <a:rPr lang="de-DE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 150)</a:t>
              </a:r>
              <a:endParaRPr lang="de-DE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9921750" y="2592179"/>
              <a:ext cx="1317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Participants</a:t>
              </a:r>
              <a:endPara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4077" y="2594505"/>
              <a:ext cx="3068877" cy="17161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6" name="Rechteck 25"/>
            <p:cNvSpPr/>
            <p:nvPr/>
          </p:nvSpPr>
          <p:spPr>
            <a:xfrm>
              <a:off x="8887846" y="2592179"/>
              <a:ext cx="3085108" cy="1718442"/>
            </a:xfrm>
            <a:prstGeom prst="rect">
              <a:avLst/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36794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0" y="0"/>
            <a:ext cx="12255500" cy="686714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179325" y="380889"/>
            <a:ext cx="6022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Art and Christian</a:t>
            </a:r>
            <a:endParaRPr lang="de-D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05431" y="5073794"/>
            <a:ext cx="4369981" cy="1569660"/>
          </a:xfrm>
          <a:prstGeom prst="rect">
            <a:avLst/>
          </a:prstGeom>
          <a:solidFill>
            <a:schemeClr val="tx1">
              <a:alpha val="18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Neutrinos and You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: </a:t>
            </a:r>
            <a:endParaRPr lang="en-US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What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are they and </a:t>
            </a:r>
            <a:endParaRPr lang="en-US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why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should you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care?</a:t>
            </a:r>
            <a:endParaRPr lang="de-DE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404689" y="1034846"/>
            <a:ext cx="89151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 </a:t>
            </a:r>
            <a:r>
              <a:rPr lang="de-DE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</a:t>
            </a:r>
            <a:r>
              <a:rPr lang="de-D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Physics Show</a:t>
            </a:r>
            <a:endParaRPr lang="de-DE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7508908" y="5070301"/>
            <a:ext cx="4369981" cy="1569660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Stella Nova</a:t>
            </a:r>
            <a:endParaRPr lang="en-US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Christian Enss (ECHo)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Angela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Halfar</a:t>
            </a:r>
            <a:endParaRPr lang="de-DE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5235137" y="2209600"/>
            <a:ext cx="1882855" cy="200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669" y="2060844"/>
            <a:ext cx="2247030" cy="224703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15" y="1681177"/>
            <a:ext cx="4354464" cy="3265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hteck 12"/>
          <p:cNvSpPr/>
          <p:nvPr/>
        </p:nvSpPr>
        <p:spPr>
          <a:xfrm>
            <a:off x="420948" y="1688803"/>
            <a:ext cx="4354464" cy="3265848"/>
          </a:xfrm>
          <a:prstGeom prst="rect">
            <a:avLst/>
          </a:pr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607" y="66612"/>
            <a:ext cx="2059655" cy="1544741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480" y="1677964"/>
            <a:ext cx="4354246" cy="3265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hteck 19"/>
          <p:cNvSpPr/>
          <p:nvPr/>
        </p:nvSpPr>
        <p:spPr>
          <a:xfrm>
            <a:off x="7524425" y="1681177"/>
            <a:ext cx="4354464" cy="3265848"/>
          </a:xfrm>
          <a:prstGeom prst="rect">
            <a:avLst/>
          </a:pr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5493581" y="1688803"/>
            <a:ext cx="13941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Tuesday</a:t>
            </a:r>
            <a:endParaRPr lang="de-DE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169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0" y="0"/>
            <a:ext cx="12255500" cy="686714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91283" y="325261"/>
            <a:ext cx="10709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de-D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de-DE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UniBrass</a:t>
            </a:r>
            <a:r>
              <a:rPr 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ensemble</a:t>
            </a:r>
            <a:r>
              <a:rPr 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Collegium </a:t>
            </a:r>
            <a:r>
              <a:rPr lang="de-DE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Musicum</a:t>
            </a:r>
            <a:endParaRPr lang="de-DE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50911" y="1284634"/>
            <a:ext cx="63984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>
                <a:solidFill>
                  <a:schemeClr val="bg1"/>
                </a:solidFill>
              </a:rPr>
              <a:t>Thank</a:t>
            </a:r>
            <a:r>
              <a:rPr lang="de-DE" sz="2400" b="1" dirty="0" smtClean="0">
                <a:solidFill>
                  <a:schemeClr val="bg1"/>
                </a:solidFill>
              </a:rPr>
              <a:t> </a:t>
            </a:r>
            <a:r>
              <a:rPr lang="de-DE" sz="2400" b="1" dirty="0" err="1" smtClean="0">
                <a:solidFill>
                  <a:schemeClr val="bg1"/>
                </a:solidFill>
              </a:rPr>
              <a:t>you</a:t>
            </a:r>
            <a:r>
              <a:rPr lang="de-DE" sz="2400" b="1" dirty="0" smtClean="0">
                <a:solidFill>
                  <a:schemeClr val="bg1"/>
                </a:solidFill>
              </a:rPr>
              <a:t>, UMD Michael </a:t>
            </a:r>
            <a:r>
              <a:rPr lang="de-DE" sz="2400" b="1" dirty="0" err="1" smtClean="0">
                <a:solidFill>
                  <a:schemeClr val="bg1"/>
                </a:solidFill>
              </a:rPr>
              <a:t>Sekulla</a:t>
            </a:r>
            <a:r>
              <a:rPr lang="de-DE" sz="2400" b="1" dirty="0" smtClean="0">
                <a:solidFill>
                  <a:schemeClr val="bg1"/>
                </a:solidFill>
              </a:rPr>
              <a:t> et al. , for the</a:t>
            </a:r>
          </a:p>
          <a:p>
            <a:r>
              <a:rPr lang="de-DE" sz="2400" b="1" dirty="0" smtClean="0">
                <a:solidFill>
                  <a:schemeClr val="bg1"/>
                </a:solidFill>
              </a:rPr>
              <a:t> </a:t>
            </a:r>
            <a:r>
              <a:rPr lang="de-DE" sz="2400" b="1" dirty="0" err="1" smtClean="0">
                <a:solidFill>
                  <a:schemeClr val="bg1"/>
                </a:solidFill>
              </a:rPr>
              <a:t>musical</a:t>
            </a:r>
            <a:r>
              <a:rPr lang="de-DE" sz="2400" b="1" dirty="0" smtClean="0">
                <a:solidFill>
                  <a:schemeClr val="bg1"/>
                </a:solidFill>
              </a:rPr>
              <a:t> support </a:t>
            </a:r>
            <a:r>
              <a:rPr lang="de-DE" sz="2400" b="1" dirty="0" err="1" smtClean="0">
                <a:solidFill>
                  <a:schemeClr val="bg1"/>
                </a:solidFill>
              </a:rPr>
              <a:t>during</a:t>
            </a:r>
            <a:r>
              <a:rPr lang="de-DE" sz="2400" b="1" dirty="0" smtClean="0">
                <a:solidFill>
                  <a:schemeClr val="bg1"/>
                </a:solidFill>
              </a:rPr>
              <a:t> the Conference Dinner </a:t>
            </a:r>
            <a:endParaRPr lang="de-DE" sz="2400" b="1" dirty="0">
              <a:solidFill>
                <a:schemeClr val="bg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050" y="971592"/>
            <a:ext cx="3959679" cy="216008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16" b="19166"/>
          <a:stretch/>
        </p:blipFill>
        <p:spPr>
          <a:xfrm rot="13180310">
            <a:off x="10866727" y="3567165"/>
            <a:ext cx="1268436" cy="198916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9" t="64612"/>
          <a:stretch/>
        </p:blipFill>
        <p:spPr>
          <a:xfrm rot="16200000">
            <a:off x="-1053804" y="4349044"/>
            <a:ext cx="2851443" cy="87083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" t="8198" r="62127" b="67982"/>
          <a:stretch/>
        </p:blipFill>
        <p:spPr>
          <a:xfrm rot="21020405">
            <a:off x="9184591" y="2262917"/>
            <a:ext cx="1335595" cy="69562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7" r="6944" b="9852"/>
          <a:stretch/>
        </p:blipFill>
        <p:spPr>
          <a:xfrm>
            <a:off x="1968681" y="2203335"/>
            <a:ext cx="6263640" cy="3829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hteck 10"/>
          <p:cNvSpPr/>
          <p:nvPr/>
        </p:nvSpPr>
        <p:spPr>
          <a:xfrm>
            <a:off x="1968681" y="2203335"/>
            <a:ext cx="6263640" cy="3829234"/>
          </a:xfrm>
          <a:prstGeom prst="rect">
            <a:avLst/>
          </a:pr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reihandform 11"/>
          <p:cNvSpPr/>
          <p:nvPr/>
        </p:nvSpPr>
        <p:spPr>
          <a:xfrm>
            <a:off x="1559196" y="2458720"/>
            <a:ext cx="757284" cy="741680"/>
          </a:xfrm>
          <a:custGeom>
            <a:avLst/>
            <a:gdLst>
              <a:gd name="connsiteX0" fmla="*/ 615044 w 757284"/>
              <a:gd name="connsiteY0" fmla="*/ 5080 h 741680"/>
              <a:gd name="connsiteX1" fmla="*/ 615044 w 757284"/>
              <a:gd name="connsiteY1" fmla="*/ 5080 h 741680"/>
              <a:gd name="connsiteX2" fmla="*/ 569324 w 757284"/>
              <a:gd name="connsiteY2" fmla="*/ 76200 h 741680"/>
              <a:gd name="connsiteX3" fmla="*/ 549004 w 757284"/>
              <a:gd name="connsiteY3" fmla="*/ 106680 h 741680"/>
              <a:gd name="connsiteX4" fmla="*/ 538844 w 757284"/>
              <a:gd name="connsiteY4" fmla="*/ 121920 h 741680"/>
              <a:gd name="connsiteX5" fmla="*/ 523604 w 757284"/>
              <a:gd name="connsiteY5" fmla="*/ 157480 h 741680"/>
              <a:gd name="connsiteX6" fmla="*/ 508364 w 757284"/>
              <a:gd name="connsiteY6" fmla="*/ 167640 h 741680"/>
              <a:gd name="connsiteX7" fmla="*/ 477884 w 757284"/>
              <a:gd name="connsiteY7" fmla="*/ 218440 h 741680"/>
              <a:gd name="connsiteX8" fmla="*/ 457564 w 757284"/>
              <a:gd name="connsiteY8" fmla="*/ 254000 h 741680"/>
              <a:gd name="connsiteX9" fmla="*/ 447404 w 757284"/>
              <a:gd name="connsiteY9" fmla="*/ 284480 h 741680"/>
              <a:gd name="connsiteX10" fmla="*/ 416924 w 757284"/>
              <a:gd name="connsiteY10" fmla="*/ 304800 h 741680"/>
              <a:gd name="connsiteX11" fmla="*/ 401684 w 757284"/>
              <a:gd name="connsiteY11" fmla="*/ 320040 h 741680"/>
              <a:gd name="connsiteX12" fmla="*/ 371204 w 757284"/>
              <a:gd name="connsiteY12" fmla="*/ 340360 h 741680"/>
              <a:gd name="connsiteX13" fmla="*/ 330564 w 757284"/>
              <a:gd name="connsiteY13" fmla="*/ 386080 h 741680"/>
              <a:gd name="connsiteX14" fmla="*/ 315324 w 757284"/>
              <a:gd name="connsiteY14" fmla="*/ 396240 h 741680"/>
              <a:gd name="connsiteX15" fmla="*/ 284844 w 757284"/>
              <a:gd name="connsiteY15" fmla="*/ 426720 h 741680"/>
              <a:gd name="connsiteX16" fmla="*/ 274684 w 757284"/>
              <a:gd name="connsiteY16" fmla="*/ 441960 h 741680"/>
              <a:gd name="connsiteX17" fmla="*/ 259444 w 757284"/>
              <a:gd name="connsiteY17" fmla="*/ 452120 h 741680"/>
              <a:gd name="connsiteX18" fmla="*/ 249284 w 757284"/>
              <a:gd name="connsiteY18" fmla="*/ 467360 h 741680"/>
              <a:gd name="connsiteX19" fmla="*/ 234044 w 757284"/>
              <a:gd name="connsiteY19" fmla="*/ 477520 h 741680"/>
              <a:gd name="connsiteX20" fmla="*/ 213724 w 757284"/>
              <a:gd name="connsiteY20" fmla="*/ 502920 h 741680"/>
              <a:gd name="connsiteX21" fmla="*/ 193404 w 757284"/>
              <a:gd name="connsiteY21" fmla="*/ 533400 h 741680"/>
              <a:gd name="connsiteX22" fmla="*/ 157844 w 757284"/>
              <a:gd name="connsiteY22" fmla="*/ 568960 h 741680"/>
              <a:gd name="connsiteX23" fmla="*/ 132444 w 757284"/>
              <a:gd name="connsiteY23" fmla="*/ 594360 h 741680"/>
              <a:gd name="connsiteX24" fmla="*/ 122284 w 757284"/>
              <a:gd name="connsiteY24" fmla="*/ 609600 h 741680"/>
              <a:gd name="connsiteX25" fmla="*/ 107044 w 757284"/>
              <a:gd name="connsiteY25" fmla="*/ 619760 h 741680"/>
              <a:gd name="connsiteX26" fmla="*/ 91804 w 757284"/>
              <a:gd name="connsiteY26" fmla="*/ 635000 h 741680"/>
              <a:gd name="connsiteX27" fmla="*/ 81644 w 757284"/>
              <a:gd name="connsiteY27" fmla="*/ 650240 h 741680"/>
              <a:gd name="connsiteX28" fmla="*/ 66404 w 757284"/>
              <a:gd name="connsiteY28" fmla="*/ 655320 h 741680"/>
              <a:gd name="connsiteX29" fmla="*/ 61324 w 757284"/>
              <a:gd name="connsiteY29" fmla="*/ 670560 h 741680"/>
              <a:gd name="connsiteX30" fmla="*/ 46084 w 757284"/>
              <a:gd name="connsiteY30" fmla="*/ 680720 h 741680"/>
              <a:gd name="connsiteX31" fmla="*/ 15604 w 757284"/>
              <a:gd name="connsiteY31" fmla="*/ 706120 h 741680"/>
              <a:gd name="connsiteX32" fmla="*/ 364 w 757284"/>
              <a:gd name="connsiteY32" fmla="*/ 736600 h 741680"/>
              <a:gd name="connsiteX33" fmla="*/ 15604 w 757284"/>
              <a:gd name="connsiteY33" fmla="*/ 741680 h 741680"/>
              <a:gd name="connsiteX34" fmla="*/ 30844 w 757284"/>
              <a:gd name="connsiteY34" fmla="*/ 726440 h 741680"/>
              <a:gd name="connsiteX35" fmla="*/ 46084 w 757284"/>
              <a:gd name="connsiteY35" fmla="*/ 716280 h 741680"/>
              <a:gd name="connsiteX36" fmla="*/ 81644 w 757284"/>
              <a:gd name="connsiteY36" fmla="*/ 675640 h 741680"/>
              <a:gd name="connsiteX37" fmla="*/ 91804 w 757284"/>
              <a:gd name="connsiteY37" fmla="*/ 660400 h 741680"/>
              <a:gd name="connsiteX38" fmla="*/ 107044 w 757284"/>
              <a:gd name="connsiteY38" fmla="*/ 650240 h 741680"/>
              <a:gd name="connsiteX39" fmla="*/ 127364 w 757284"/>
              <a:gd name="connsiteY39" fmla="*/ 619760 h 741680"/>
              <a:gd name="connsiteX40" fmla="*/ 137524 w 757284"/>
              <a:gd name="connsiteY40" fmla="*/ 604520 h 741680"/>
              <a:gd name="connsiteX41" fmla="*/ 152764 w 757284"/>
              <a:gd name="connsiteY41" fmla="*/ 589280 h 741680"/>
              <a:gd name="connsiteX42" fmla="*/ 183244 w 757284"/>
              <a:gd name="connsiteY42" fmla="*/ 568960 h 741680"/>
              <a:gd name="connsiteX43" fmla="*/ 213724 w 757284"/>
              <a:gd name="connsiteY43" fmla="*/ 558800 h 741680"/>
              <a:gd name="connsiteX44" fmla="*/ 244204 w 757284"/>
              <a:gd name="connsiteY44" fmla="*/ 533400 h 741680"/>
              <a:gd name="connsiteX45" fmla="*/ 259444 w 757284"/>
              <a:gd name="connsiteY45" fmla="*/ 523240 h 741680"/>
              <a:gd name="connsiteX46" fmla="*/ 269604 w 757284"/>
              <a:gd name="connsiteY46" fmla="*/ 508000 h 741680"/>
              <a:gd name="connsiteX47" fmla="*/ 284844 w 757284"/>
              <a:gd name="connsiteY47" fmla="*/ 502920 h 741680"/>
              <a:gd name="connsiteX48" fmla="*/ 300084 w 757284"/>
              <a:gd name="connsiteY48" fmla="*/ 492760 h 741680"/>
              <a:gd name="connsiteX49" fmla="*/ 310244 w 757284"/>
              <a:gd name="connsiteY49" fmla="*/ 477520 h 741680"/>
              <a:gd name="connsiteX50" fmla="*/ 325484 w 757284"/>
              <a:gd name="connsiteY50" fmla="*/ 472440 h 741680"/>
              <a:gd name="connsiteX51" fmla="*/ 340724 w 757284"/>
              <a:gd name="connsiteY51" fmla="*/ 462280 h 741680"/>
              <a:gd name="connsiteX52" fmla="*/ 355964 w 757284"/>
              <a:gd name="connsiteY52" fmla="*/ 447040 h 741680"/>
              <a:gd name="connsiteX53" fmla="*/ 371204 w 757284"/>
              <a:gd name="connsiteY53" fmla="*/ 441960 h 741680"/>
              <a:gd name="connsiteX54" fmla="*/ 416924 w 757284"/>
              <a:gd name="connsiteY54" fmla="*/ 416560 h 741680"/>
              <a:gd name="connsiteX55" fmla="*/ 457564 w 757284"/>
              <a:gd name="connsiteY55" fmla="*/ 381000 h 741680"/>
              <a:gd name="connsiteX56" fmla="*/ 488044 w 757284"/>
              <a:gd name="connsiteY56" fmla="*/ 355600 h 741680"/>
              <a:gd name="connsiteX57" fmla="*/ 503284 w 757284"/>
              <a:gd name="connsiteY57" fmla="*/ 350520 h 741680"/>
              <a:gd name="connsiteX58" fmla="*/ 533764 w 757284"/>
              <a:gd name="connsiteY58" fmla="*/ 330200 h 741680"/>
              <a:gd name="connsiteX59" fmla="*/ 569324 w 757284"/>
              <a:gd name="connsiteY59" fmla="*/ 320040 h 741680"/>
              <a:gd name="connsiteX60" fmla="*/ 589644 w 757284"/>
              <a:gd name="connsiteY60" fmla="*/ 314960 h 741680"/>
              <a:gd name="connsiteX61" fmla="*/ 604884 w 757284"/>
              <a:gd name="connsiteY61" fmla="*/ 304800 h 741680"/>
              <a:gd name="connsiteX62" fmla="*/ 620124 w 757284"/>
              <a:gd name="connsiteY62" fmla="*/ 299720 h 741680"/>
              <a:gd name="connsiteX63" fmla="*/ 630284 w 757284"/>
              <a:gd name="connsiteY63" fmla="*/ 284480 h 741680"/>
              <a:gd name="connsiteX64" fmla="*/ 660764 w 757284"/>
              <a:gd name="connsiteY64" fmla="*/ 264160 h 741680"/>
              <a:gd name="connsiteX65" fmla="*/ 711564 w 757284"/>
              <a:gd name="connsiteY65" fmla="*/ 223520 h 741680"/>
              <a:gd name="connsiteX66" fmla="*/ 721724 w 757284"/>
              <a:gd name="connsiteY66" fmla="*/ 208280 h 741680"/>
              <a:gd name="connsiteX67" fmla="*/ 736964 w 757284"/>
              <a:gd name="connsiteY67" fmla="*/ 172720 h 741680"/>
              <a:gd name="connsiteX68" fmla="*/ 757284 w 757284"/>
              <a:gd name="connsiteY68" fmla="*/ 142240 h 741680"/>
              <a:gd name="connsiteX69" fmla="*/ 752204 w 757284"/>
              <a:gd name="connsiteY69" fmla="*/ 40640 h 741680"/>
              <a:gd name="connsiteX70" fmla="*/ 736964 w 757284"/>
              <a:gd name="connsiteY70" fmla="*/ 30480 h 741680"/>
              <a:gd name="connsiteX71" fmla="*/ 696324 w 757284"/>
              <a:gd name="connsiteY71" fmla="*/ 20320 h 741680"/>
              <a:gd name="connsiteX72" fmla="*/ 650604 w 757284"/>
              <a:gd name="connsiteY72" fmla="*/ 0 h 741680"/>
              <a:gd name="connsiteX73" fmla="*/ 615044 w 757284"/>
              <a:gd name="connsiteY73" fmla="*/ 5080 h 74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757284" h="741680">
                <a:moveTo>
                  <a:pt x="615044" y="5080"/>
                </a:moveTo>
                <a:lnTo>
                  <a:pt x="615044" y="5080"/>
                </a:lnTo>
                <a:cubicBezTo>
                  <a:pt x="576206" y="66111"/>
                  <a:pt x="591731" y="42590"/>
                  <a:pt x="569324" y="76200"/>
                </a:cubicBezTo>
                <a:lnTo>
                  <a:pt x="549004" y="106680"/>
                </a:lnTo>
                <a:lnTo>
                  <a:pt x="538844" y="121920"/>
                </a:lnTo>
                <a:cubicBezTo>
                  <a:pt x="534958" y="137465"/>
                  <a:pt x="535298" y="145786"/>
                  <a:pt x="523604" y="157480"/>
                </a:cubicBezTo>
                <a:cubicBezTo>
                  <a:pt x="519287" y="161797"/>
                  <a:pt x="513444" y="164253"/>
                  <a:pt x="508364" y="167640"/>
                </a:cubicBezTo>
                <a:cubicBezTo>
                  <a:pt x="498236" y="182831"/>
                  <a:pt x="484579" y="200588"/>
                  <a:pt x="477884" y="218440"/>
                </a:cubicBezTo>
                <a:cubicBezTo>
                  <a:pt x="465604" y="251188"/>
                  <a:pt x="483357" y="228207"/>
                  <a:pt x="457564" y="254000"/>
                </a:cubicBezTo>
                <a:cubicBezTo>
                  <a:pt x="454177" y="264160"/>
                  <a:pt x="456315" y="278539"/>
                  <a:pt x="447404" y="284480"/>
                </a:cubicBezTo>
                <a:lnTo>
                  <a:pt x="416924" y="304800"/>
                </a:lnTo>
                <a:cubicBezTo>
                  <a:pt x="410946" y="308785"/>
                  <a:pt x="407355" y="315629"/>
                  <a:pt x="401684" y="320040"/>
                </a:cubicBezTo>
                <a:cubicBezTo>
                  <a:pt x="392045" y="327537"/>
                  <a:pt x="371204" y="340360"/>
                  <a:pt x="371204" y="340360"/>
                </a:cubicBezTo>
                <a:cubicBezTo>
                  <a:pt x="358988" y="358684"/>
                  <a:pt x="351442" y="372161"/>
                  <a:pt x="330564" y="386080"/>
                </a:cubicBezTo>
                <a:cubicBezTo>
                  <a:pt x="325484" y="389467"/>
                  <a:pt x="319887" y="392184"/>
                  <a:pt x="315324" y="396240"/>
                </a:cubicBezTo>
                <a:cubicBezTo>
                  <a:pt x="304585" y="405786"/>
                  <a:pt x="292814" y="414765"/>
                  <a:pt x="284844" y="426720"/>
                </a:cubicBezTo>
                <a:cubicBezTo>
                  <a:pt x="281457" y="431800"/>
                  <a:pt x="279001" y="437643"/>
                  <a:pt x="274684" y="441960"/>
                </a:cubicBezTo>
                <a:cubicBezTo>
                  <a:pt x="270367" y="446277"/>
                  <a:pt x="264524" y="448733"/>
                  <a:pt x="259444" y="452120"/>
                </a:cubicBezTo>
                <a:cubicBezTo>
                  <a:pt x="256057" y="457200"/>
                  <a:pt x="253601" y="463043"/>
                  <a:pt x="249284" y="467360"/>
                </a:cubicBezTo>
                <a:cubicBezTo>
                  <a:pt x="244967" y="471677"/>
                  <a:pt x="237858" y="472752"/>
                  <a:pt x="234044" y="477520"/>
                </a:cubicBezTo>
                <a:cubicBezTo>
                  <a:pt x="206001" y="512573"/>
                  <a:pt x="257400" y="473803"/>
                  <a:pt x="213724" y="502920"/>
                </a:cubicBezTo>
                <a:cubicBezTo>
                  <a:pt x="203151" y="545210"/>
                  <a:pt x="217961" y="505334"/>
                  <a:pt x="193404" y="533400"/>
                </a:cubicBezTo>
                <a:cubicBezTo>
                  <a:pt x="159839" y="571760"/>
                  <a:pt x="189174" y="558517"/>
                  <a:pt x="157844" y="568960"/>
                </a:cubicBezTo>
                <a:cubicBezTo>
                  <a:pt x="130751" y="609600"/>
                  <a:pt x="166311" y="560493"/>
                  <a:pt x="132444" y="594360"/>
                </a:cubicBezTo>
                <a:cubicBezTo>
                  <a:pt x="128127" y="598677"/>
                  <a:pt x="126601" y="605283"/>
                  <a:pt x="122284" y="609600"/>
                </a:cubicBezTo>
                <a:cubicBezTo>
                  <a:pt x="117967" y="613917"/>
                  <a:pt x="111734" y="615851"/>
                  <a:pt x="107044" y="619760"/>
                </a:cubicBezTo>
                <a:cubicBezTo>
                  <a:pt x="101525" y="624359"/>
                  <a:pt x="96403" y="629481"/>
                  <a:pt x="91804" y="635000"/>
                </a:cubicBezTo>
                <a:cubicBezTo>
                  <a:pt x="87895" y="639690"/>
                  <a:pt x="86412" y="646426"/>
                  <a:pt x="81644" y="650240"/>
                </a:cubicBezTo>
                <a:cubicBezTo>
                  <a:pt x="77463" y="653585"/>
                  <a:pt x="71484" y="653627"/>
                  <a:pt x="66404" y="655320"/>
                </a:cubicBezTo>
                <a:cubicBezTo>
                  <a:pt x="64711" y="660400"/>
                  <a:pt x="64669" y="666379"/>
                  <a:pt x="61324" y="670560"/>
                </a:cubicBezTo>
                <a:cubicBezTo>
                  <a:pt x="57510" y="675328"/>
                  <a:pt x="50774" y="676811"/>
                  <a:pt x="46084" y="680720"/>
                </a:cubicBezTo>
                <a:cubicBezTo>
                  <a:pt x="6970" y="713315"/>
                  <a:pt x="53442" y="680895"/>
                  <a:pt x="15604" y="706120"/>
                </a:cubicBezTo>
                <a:cubicBezTo>
                  <a:pt x="13893" y="708687"/>
                  <a:pt x="-2641" y="730591"/>
                  <a:pt x="364" y="736600"/>
                </a:cubicBezTo>
                <a:cubicBezTo>
                  <a:pt x="2759" y="741389"/>
                  <a:pt x="10524" y="739987"/>
                  <a:pt x="15604" y="741680"/>
                </a:cubicBezTo>
                <a:cubicBezTo>
                  <a:pt x="20684" y="736600"/>
                  <a:pt x="25325" y="731039"/>
                  <a:pt x="30844" y="726440"/>
                </a:cubicBezTo>
                <a:cubicBezTo>
                  <a:pt x="35534" y="722531"/>
                  <a:pt x="42064" y="720875"/>
                  <a:pt x="46084" y="716280"/>
                </a:cubicBezTo>
                <a:cubicBezTo>
                  <a:pt x="87571" y="668867"/>
                  <a:pt x="47354" y="698500"/>
                  <a:pt x="81644" y="675640"/>
                </a:cubicBezTo>
                <a:cubicBezTo>
                  <a:pt x="85031" y="670560"/>
                  <a:pt x="87487" y="664717"/>
                  <a:pt x="91804" y="660400"/>
                </a:cubicBezTo>
                <a:cubicBezTo>
                  <a:pt x="96121" y="656083"/>
                  <a:pt x="103024" y="654835"/>
                  <a:pt x="107044" y="650240"/>
                </a:cubicBezTo>
                <a:cubicBezTo>
                  <a:pt x="115085" y="641050"/>
                  <a:pt x="120591" y="629920"/>
                  <a:pt x="127364" y="619760"/>
                </a:cubicBezTo>
                <a:cubicBezTo>
                  <a:pt x="130751" y="614680"/>
                  <a:pt x="133207" y="608837"/>
                  <a:pt x="137524" y="604520"/>
                </a:cubicBezTo>
                <a:cubicBezTo>
                  <a:pt x="142604" y="599440"/>
                  <a:pt x="147093" y="593691"/>
                  <a:pt x="152764" y="589280"/>
                </a:cubicBezTo>
                <a:cubicBezTo>
                  <a:pt x="162403" y="581783"/>
                  <a:pt x="171660" y="572821"/>
                  <a:pt x="183244" y="568960"/>
                </a:cubicBezTo>
                <a:cubicBezTo>
                  <a:pt x="193404" y="565573"/>
                  <a:pt x="204813" y="564741"/>
                  <a:pt x="213724" y="558800"/>
                </a:cubicBezTo>
                <a:cubicBezTo>
                  <a:pt x="251562" y="533575"/>
                  <a:pt x="205090" y="565995"/>
                  <a:pt x="244204" y="533400"/>
                </a:cubicBezTo>
                <a:cubicBezTo>
                  <a:pt x="248894" y="529491"/>
                  <a:pt x="254364" y="526627"/>
                  <a:pt x="259444" y="523240"/>
                </a:cubicBezTo>
                <a:cubicBezTo>
                  <a:pt x="262831" y="518160"/>
                  <a:pt x="264836" y="511814"/>
                  <a:pt x="269604" y="508000"/>
                </a:cubicBezTo>
                <a:cubicBezTo>
                  <a:pt x="273785" y="504655"/>
                  <a:pt x="280055" y="505315"/>
                  <a:pt x="284844" y="502920"/>
                </a:cubicBezTo>
                <a:cubicBezTo>
                  <a:pt x="290305" y="500190"/>
                  <a:pt x="295004" y="496147"/>
                  <a:pt x="300084" y="492760"/>
                </a:cubicBezTo>
                <a:cubicBezTo>
                  <a:pt x="303471" y="487680"/>
                  <a:pt x="305476" y="481334"/>
                  <a:pt x="310244" y="477520"/>
                </a:cubicBezTo>
                <a:cubicBezTo>
                  <a:pt x="314425" y="474175"/>
                  <a:pt x="320695" y="474835"/>
                  <a:pt x="325484" y="472440"/>
                </a:cubicBezTo>
                <a:cubicBezTo>
                  <a:pt x="330945" y="469710"/>
                  <a:pt x="336034" y="466189"/>
                  <a:pt x="340724" y="462280"/>
                </a:cubicBezTo>
                <a:cubicBezTo>
                  <a:pt x="346243" y="457681"/>
                  <a:pt x="349986" y="451025"/>
                  <a:pt x="355964" y="447040"/>
                </a:cubicBezTo>
                <a:cubicBezTo>
                  <a:pt x="360419" y="444070"/>
                  <a:pt x="366523" y="444561"/>
                  <a:pt x="371204" y="441960"/>
                </a:cubicBezTo>
                <a:cubicBezTo>
                  <a:pt x="423607" y="412847"/>
                  <a:pt x="382440" y="428055"/>
                  <a:pt x="416924" y="416560"/>
                </a:cubicBezTo>
                <a:cubicBezTo>
                  <a:pt x="445711" y="373380"/>
                  <a:pt x="398297" y="440267"/>
                  <a:pt x="457564" y="381000"/>
                </a:cubicBezTo>
                <a:cubicBezTo>
                  <a:pt x="468799" y="369765"/>
                  <a:pt x="473899" y="362673"/>
                  <a:pt x="488044" y="355600"/>
                </a:cubicBezTo>
                <a:cubicBezTo>
                  <a:pt x="492833" y="353205"/>
                  <a:pt x="498603" y="353121"/>
                  <a:pt x="503284" y="350520"/>
                </a:cubicBezTo>
                <a:cubicBezTo>
                  <a:pt x="513958" y="344590"/>
                  <a:pt x="521918" y="333162"/>
                  <a:pt x="533764" y="330200"/>
                </a:cubicBezTo>
                <a:cubicBezTo>
                  <a:pt x="597288" y="314319"/>
                  <a:pt x="518309" y="334616"/>
                  <a:pt x="569324" y="320040"/>
                </a:cubicBezTo>
                <a:cubicBezTo>
                  <a:pt x="576037" y="318122"/>
                  <a:pt x="582871" y="316653"/>
                  <a:pt x="589644" y="314960"/>
                </a:cubicBezTo>
                <a:cubicBezTo>
                  <a:pt x="594724" y="311573"/>
                  <a:pt x="599423" y="307530"/>
                  <a:pt x="604884" y="304800"/>
                </a:cubicBezTo>
                <a:cubicBezTo>
                  <a:pt x="609673" y="302405"/>
                  <a:pt x="615943" y="303065"/>
                  <a:pt x="620124" y="299720"/>
                </a:cubicBezTo>
                <a:cubicBezTo>
                  <a:pt x="624892" y="295906"/>
                  <a:pt x="625689" y="288500"/>
                  <a:pt x="630284" y="284480"/>
                </a:cubicBezTo>
                <a:cubicBezTo>
                  <a:pt x="639474" y="276439"/>
                  <a:pt x="652130" y="272794"/>
                  <a:pt x="660764" y="264160"/>
                </a:cubicBezTo>
                <a:cubicBezTo>
                  <a:pt x="696599" y="228325"/>
                  <a:pt x="678393" y="240106"/>
                  <a:pt x="711564" y="223520"/>
                </a:cubicBezTo>
                <a:cubicBezTo>
                  <a:pt x="714951" y="218440"/>
                  <a:pt x="718994" y="213741"/>
                  <a:pt x="721724" y="208280"/>
                </a:cubicBezTo>
                <a:cubicBezTo>
                  <a:pt x="742745" y="166237"/>
                  <a:pt x="705251" y="225574"/>
                  <a:pt x="736964" y="172720"/>
                </a:cubicBezTo>
                <a:cubicBezTo>
                  <a:pt x="743246" y="162249"/>
                  <a:pt x="757284" y="142240"/>
                  <a:pt x="757284" y="142240"/>
                </a:cubicBezTo>
                <a:cubicBezTo>
                  <a:pt x="755591" y="108373"/>
                  <a:pt x="758270" y="74002"/>
                  <a:pt x="752204" y="40640"/>
                </a:cubicBezTo>
                <a:cubicBezTo>
                  <a:pt x="751112" y="34633"/>
                  <a:pt x="742702" y="32566"/>
                  <a:pt x="736964" y="30480"/>
                </a:cubicBezTo>
                <a:cubicBezTo>
                  <a:pt x="723841" y="25708"/>
                  <a:pt x="696324" y="20320"/>
                  <a:pt x="696324" y="20320"/>
                </a:cubicBezTo>
                <a:cubicBezTo>
                  <a:pt x="682512" y="11112"/>
                  <a:pt x="668740" y="0"/>
                  <a:pt x="650604" y="0"/>
                </a:cubicBezTo>
                <a:lnTo>
                  <a:pt x="615044" y="50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6" t="-1" r="39855" b="36669"/>
          <a:stretch/>
        </p:blipFill>
        <p:spPr>
          <a:xfrm rot="2782103">
            <a:off x="1413323" y="2047205"/>
            <a:ext cx="785447" cy="155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5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29" y="0"/>
            <a:ext cx="12255500" cy="686714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80673" y="144061"/>
            <a:ext cx="10732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Environment: </a:t>
            </a:r>
            <a:r>
              <a:rPr lang="de-DE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Satellite</a:t>
            </a:r>
            <a:r>
              <a:rPr 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Workshops &amp; </a:t>
            </a:r>
            <a:r>
              <a:rPr lang="de-DE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</a:t>
            </a:r>
            <a:r>
              <a:rPr 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Conferences</a:t>
            </a:r>
            <a:endParaRPr lang="de-D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/>
          <a:srcRect l="15251" t="27908" r="4523" b="4030"/>
          <a:stretch/>
        </p:blipFill>
        <p:spPr>
          <a:xfrm>
            <a:off x="680673" y="847881"/>
            <a:ext cx="10586041" cy="5435405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sp>
        <p:nvSpPr>
          <p:cNvPr id="3" name="Rechteck 2"/>
          <p:cNvSpPr/>
          <p:nvPr/>
        </p:nvSpPr>
        <p:spPr>
          <a:xfrm>
            <a:off x="680673" y="835469"/>
            <a:ext cx="4800647" cy="345919"/>
          </a:xfrm>
          <a:prstGeom prst="rect">
            <a:avLst/>
          </a:prstGeom>
          <a:noFill/>
          <a:ln w="28575">
            <a:solidFill>
              <a:srgbClr val="E784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6000748" y="835469"/>
            <a:ext cx="4800647" cy="345919"/>
          </a:xfrm>
          <a:prstGeom prst="rect">
            <a:avLst/>
          </a:prstGeom>
          <a:noFill/>
          <a:ln w="28575">
            <a:solidFill>
              <a:srgbClr val="E784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078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0" y="0"/>
            <a:ext cx="12255500" cy="686714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382590" y="419764"/>
            <a:ext cx="91269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the Kongresshaus Stadthalle,</a:t>
            </a:r>
          </a:p>
          <a:p>
            <a:pPr algn="ctr"/>
            <a:r>
              <a:rPr lang="de-DE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its</a:t>
            </a:r>
            <a:r>
              <a:rPr 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Catering Team and Heidelberg Marketing  </a:t>
            </a:r>
            <a:endParaRPr lang="de-D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27963" r="74394" b="28333"/>
          <a:stretch/>
        </p:blipFill>
        <p:spPr>
          <a:xfrm>
            <a:off x="10183052" y="1463878"/>
            <a:ext cx="1739900" cy="2807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963" y="2555961"/>
            <a:ext cx="3037498" cy="20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feld 8"/>
          <p:cNvSpPr txBox="1"/>
          <p:nvPr/>
        </p:nvSpPr>
        <p:spPr>
          <a:xfrm>
            <a:off x="10025014" y="4270955"/>
            <a:ext cx="1485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Martin </a:t>
            </a:r>
          </a:p>
          <a:p>
            <a:pPr algn="ctr"/>
            <a:r>
              <a:rPr lang="de-D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Waschner</a:t>
            </a:r>
            <a:endParaRPr 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93700" y="1827041"/>
            <a:ext cx="8393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de-DE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de-DE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de-DE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 </a:t>
            </a:r>
            <a:r>
              <a:rPr lang="de-DE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</a:t>
            </a:r>
            <a:r>
              <a:rPr lang="de-DE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the </a:t>
            </a:r>
            <a:r>
              <a:rPr lang="de-DE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technical</a:t>
            </a:r>
            <a:r>
              <a:rPr lang="de-DE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support </a:t>
            </a:r>
            <a:r>
              <a:rPr lang="de-DE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team</a:t>
            </a:r>
            <a:endParaRPr lang="de-DE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139" t="15741" r="21981" b="79259"/>
          <a:stretch/>
        </p:blipFill>
        <p:spPr>
          <a:xfrm>
            <a:off x="9884714" y="5071916"/>
            <a:ext cx="2181177" cy="555583"/>
          </a:xfrm>
          <a:prstGeom prst="rect">
            <a:avLst/>
          </a:prstGeom>
        </p:spPr>
      </p:pic>
      <p:grpSp>
        <p:nvGrpSpPr>
          <p:cNvPr id="13" name="Gruppieren 12"/>
          <p:cNvGrpSpPr/>
          <p:nvPr/>
        </p:nvGrpSpPr>
        <p:grpSpPr>
          <a:xfrm>
            <a:off x="8250032" y="2385079"/>
            <a:ext cx="1669629" cy="1536059"/>
            <a:chOff x="8343816" y="2549201"/>
            <a:chExt cx="1669629" cy="1536059"/>
          </a:xfrm>
        </p:grpSpPr>
        <p:sp>
          <p:nvSpPr>
            <p:cNvPr id="6" name="Rechteck 5"/>
            <p:cNvSpPr/>
            <p:nvPr/>
          </p:nvSpPr>
          <p:spPr>
            <a:xfrm>
              <a:off x="8651631" y="2743200"/>
              <a:ext cx="1066800" cy="11254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3816" y="2549201"/>
              <a:ext cx="1669629" cy="1536059"/>
            </a:xfrm>
            <a:prstGeom prst="rect">
              <a:avLst/>
            </a:prstGeom>
          </p:spPr>
        </p:pic>
      </p:grpSp>
      <p:pic>
        <p:nvPicPr>
          <p:cNvPr id="14" name="Grafik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384" y="3643812"/>
            <a:ext cx="2055079" cy="1541309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10917828" y="4262791"/>
            <a:ext cx="1485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Lisa </a:t>
            </a:r>
          </a:p>
          <a:p>
            <a:pPr algn="ctr"/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Gallo</a:t>
            </a:r>
            <a:endParaRPr 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442887" y="3447134"/>
            <a:ext cx="1485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Catering</a:t>
            </a:r>
          </a:p>
          <a:p>
            <a:r>
              <a:rPr lang="de-D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Coordination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de-D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Marsiah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de-D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Akrami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</a:t>
            </a:r>
            <a:endParaRPr 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83" y="2555959"/>
            <a:ext cx="2736000" cy="2052000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2934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2032000" y="384194"/>
            <a:ext cx="841384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3600" b="1" dirty="0" err="1" smtClean="0"/>
              <a:t>Thank</a:t>
            </a:r>
            <a:r>
              <a:rPr lang="de-DE" sz="3600" b="1" dirty="0" smtClean="0"/>
              <a:t> </a:t>
            </a:r>
            <a:r>
              <a:rPr lang="de-DE" sz="3600" b="1" dirty="0" err="1" smtClean="0"/>
              <a:t>you</a:t>
            </a:r>
            <a:r>
              <a:rPr lang="de-DE" sz="3600" b="1" dirty="0" smtClean="0"/>
              <a:t> to all </a:t>
            </a:r>
            <a:r>
              <a:rPr lang="de-DE" sz="3600" b="1" dirty="0" err="1" smtClean="0"/>
              <a:t>sponsors</a:t>
            </a:r>
            <a:r>
              <a:rPr lang="de-DE" sz="3600" b="1" dirty="0" smtClean="0"/>
              <a:t> of Neutrino 2018</a:t>
            </a:r>
            <a:endParaRPr lang="de-DE" sz="36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661" t="22791" r="31265" b="68741"/>
          <a:stretch/>
        </p:blipFill>
        <p:spPr>
          <a:xfrm>
            <a:off x="1787661" y="1360595"/>
            <a:ext cx="9333639" cy="97473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661" t="38047" r="31265" b="52686"/>
          <a:stretch/>
        </p:blipFill>
        <p:spPr>
          <a:xfrm>
            <a:off x="1787661" y="2343585"/>
            <a:ext cx="9333639" cy="106670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661" t="53915" r="31265" b="37055"/>
          <a:stretch/>
        </p:blipFill>
        <p:spPr>
          <a:xfrm>
            <a:off x="1787661" y="3403592"/>
            <a:ext cx="9333639" cy="103942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661" t="68915" r="31265" b="21330"/>
          <a:stretch/>
        </p:blipFill>
        <p:spPr>
          <a:xfrm>
            <a:off x="1787661" y="4457979"/>
            <a:ext cx="9333639" cy="112287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661" t="82958" r="31265" b="7288"/>
          <a:stretch/>
        </p:blipFill>
        <p:spPr>
          <a:xfrm>
            <a:off x="1787661" y="5308598"/>
            <a:ext cx="9333639" cy="112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3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0" y="0"/>
            <a:ext cx="12255500" cy="686714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648277" y="441928"/>
            <a:ext cx="6685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the </a:t>
            </a:r>
            <a:r>
              <a:rPr lang="de-DE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members</a:t>
            </a:r>
            <a:r>
              <a:rPr 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</a:t>
            </a:r>
            <a:endParaRPr lang="de-D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/>
          <a:srcRect l="27137" t="38518" r="14136" b="19630"/>
          <a:stretch/>
        </p:blipFill>
        <p:spPr>
          <a:xfrm>
            <a:off x="1956886" y="1358900"/>
            <a:ext cx="7952780" cy="3430016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1956886" y="1358900"/>
            <a:ext cx="7952780" cy="3430016"/>
          </a:xfrm>
          <a:prstGeom prst="rect">
            <a:avLst/>
          </a:prstGeom>
          <a:noFill/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0" t="27963" r="3585" b="28333"/>
          <a:stretch/>
        </p:blipFill>
        <p:spPr>
          <a:xfrm>
            <a:off x="8364941" y="3587696"/>
            <a:ext cx="3701068" cy="1684803"/>
          </a:xfrm>
          <a:prstGeom prst="rect">
            <a:avLst/>
          </a:prstGeom>
          <a:solidFill>
            <a:srgbClr val="FFFFFF">
              <a:shade val="85000"/>
            </a:srgbClr>
          </a:solidFill>
          <a:ln w="603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9" name="Gruppieren 8"/>
          <p:cNvGrpSpPr/>
          <p:nvPr/>
        </p:nvGrpSpPr>
        <p:grpSpPr>
          <a:xfrm>
            <a:off x="10074593" y="-3330"/>
            <a:ext cx="2036128" cy="3398419"/>
            <a:chOff x="10074593" y="-3330"/>
            <a:chExt cx="2036128" cy="3398419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4593" y="628017"/>
              <a:ext cx="2036128" cy="1356570"/>
            </a:xfrm>
            <a:prstGeom prst="rect">
              <a:avLst/>
            </a:prstGeom>
          </p:spPr>
        </p:pic>
        <p:sp>
          <p:nvSpPr>
            <p:cNvPr id="7" name="Textfeld 6"/>
            <p:cNvSpPr txBox="1"/>
            <p:nvPr/>
          </p:nvSpPr>
          <p:spPr>
            <a:xfrm>
              <a:off x="10320298" y="-3330"/>
              <a:ext cx="15447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Durlacher</a:t>
              </a:r>
            </a:p>
            <a:p>
              <a:pPr algn="ctr"/>
              <a:r>
                <a:rPr lang="de-DE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Staatsweingut</a:t>
              </a:r>
              <a:endPara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4593" y="2040138"/>
              <a:ext cx="2036128" cy="1354951"/>
            </a:xfrm>
            <a:prstGeom prst="rect">
              <a:avLst/>
            </a:prstGeom>
          </p:spPr>
        </p:pic>
      </p:grpSp>
      <p:grpSp>
        <p:nvGrpSpPr>
          <p:cNvPr id="12" name="Gruppieren 11"/>
          <p:cNvGrpSpPr/>
          <p:nvPr/>
        </p:nvGrpSpPr>
        <p:grpSpPr>
          <a:xfrm>
            <a:off x="67919" y="1358900"/>
            <a:ext cx="1757549" cy="2361339"/>
            <a:chOff x="67919" y="1358900"/>
            <a:chExt cx="1757549" cy="2361339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19" y="1358900"/>
              <a:ext cx="1757549" cy="1757549"/>
            </a:xfrm>
            <a:prstGeom prst="rect">
              <a:avLst/>
            </a:prstGeom>
          </p:spPr>
        </p:pic>
        <p:sp>
          <p:nvSpPr>
            <p:cNvPr id="11" name="Textfeld 10"/>
            <p:cNvSpPr txBox="1"/>
            <p:nvPr/>
          </p:nvSpPr>
          <p:spPr>
            <a:xfrm>
              <a:off x="140606" y="3073908"/>
              <a:ext cx="16121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The </a:t>
              </a:r>
              <a:r>
                <a:rPr lang="de-DE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inspiration</a:t>
              </a:r>
              <a:endPara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de-DE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</a:t>
              </a:r>
              <a:r>
                <a:rPr lang="de-DE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or KM3NeT…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147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0" y="0"/>
            <a:ext cx="12255500" cy="686714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985152" y="546100"/>
            <a:ext cx="35267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Anja! </a:t>
            </a:r>
            <a:endParaRPr lang="de-D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/>
          <a:srcRect l="27137" t="38518" r="14136" b="19630"/>
          <a:stretch/>
        </p:blipFill>
        <p:spPr>
          <a:xfrm>
            <a:off x="1956886" y="1358900"/>
            <a:ext cx="7952780" cy="3430016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2218523" y="2484000"/>
            <a:ext cx="2772000" cy="324000"/>
          </a:xfrm>
          <a:prstGeom prst="rect">
            <a:avLst/>
          </a:prstGeom>
          <a:noFill/>
          <a:ln w="34925">
            <a:solidFill>
              <a:srgbClr val="E784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7" t="19444" r="27901" b="23506"/>
          <a:stretch/>
        </p:blipFill>
        <p:spPr>
          <a:xfrm>
            <a:off x="9118600" y="2646000"/>
            <a:ext cx="2501900" cy="391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hteck 12"/>
          <p:cNvSpPr/>
          <p:nvPr/>
        </p:nvSpPr>
        <p:spPr>
          <a:xfrm>
            <a:off x="9118600" y="2646000"/>
            <a:ext cx="2501900" cy="39124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2280075" y="4327251"/>
            <a:ext cx="22474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/>
              <a:t>B</a:t>
            </a:r>
            <a:r>
              <a:rPr lang="de-DE" sz="2200" dirty="0" smtClean="0"/>
              <a:t>. Schwarz (MPIK)</a:t>
            </a:r>
            <a:endParaRPr lang="de-DE" sz="2200" dirty="0"/>
          </a:p>
        </p:txBody>
      </p:sp>
      <p:sp>
        <p:nvSpPr>
          <p:cNvPr id="14" name="Rechteck 13"/>
          <p:cNvSpPr/>
          <p:nvPr/>
        </p:nvSpPr>
        <p:spPr>
          <a:xfrm>
            <a:off x="2280075" y="4391225"/>
            <a:ext cx="2772000" cy="324000"/>
          </a:xfrm>
          <a:prstGeom prst="rect">
            <a:avLst/>
          </a:prstGeom>
          <a:noFill/>
          <a:ln w="34925">
            <a:solidFill>
              <a:srgbClr val="E784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58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0" y="0"/>
            <a:ext cx="12255500" cy="686714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985152" y="546100"/>
            <a:ext cx="3867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Stefan! </a:t>
            </a:r>
            <a:endParaRPr lang="de-D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/>
          <a:srcRect l="27137" t="38518" r="14136" b="19630"/>
          <a:stretch/>
        </p:blipFill>
        <p:spPr>
          <a:xfrm>
            <a:off x="1956886" y="1358900"/>
            <a:ext cx="7952780" cy="3430016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5760376" y="2803443"/>
            <a:ext cx="2772000" cy="324000"/>
          </a:xfrm>
          <a:prstGeom prst="rect">
            <a:avLst/>
          </a:prstGeom>
          <a:noFill/>
          <a:ln w="34925">
            <a:solidFill>
              <a:srgbClr val="E784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1956886" y="1352039"/>
            <a:ext cx="7952780" cy="3430016"/>
          </a:xfrm>
          <a:prstGeom prst="rect">
            <a:avLst/>
          </a:prstGeom>
          <a:noFill/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7" t="5537" r="6615"/>
          <a:stretch/>
        </p:blipFill>
        <p:spPr>
          <a:xfrm>
            <a:off x="9207662" y="3185108"/>
            <a:ext cx="2145846" cy="2676719"/>
          </a:xfrm>
          <a:prstGeom prst="rect">
            <a:avLst/>
          </a:prstGeom>
          <a:solidFill>
            <a:srgbClr val="FFFFFF">
              <a:shade val="85000"/>
            </a:srgbClr>
          </a:solidFill>
          <a:ln w="444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463" y="1113174"/>
            <a:ext cx="2110740" cy="222057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0780566" y="2179791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n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endParaRPr 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8" y="2980214"/>
            <a:ext cx="1961449" cy="196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5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0" y="0"/>
            <a:ext cx="12255500" cy="686714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92298" y="238679"/>
            <a:ext cx="10743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the </a:t>
            </a:r>
            <a:r>
              <a:rPr lang="de-DE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</a:t>
            </a:r>
            <a:r>
              <a:rPr 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helper</a:t>
            </a:r>
            <a:r>
              <a:rPr 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team</a:t>
            </a:r>
            <a:r>
              <a:rPr 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de-D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MPIK &amp; KIT </a:t>
            </a:r>
            <a:endParaRPr lang="de-D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-63500" y="3727563"/>
            <a:ext cx="12255500" cy="1200329"/>
          </a:xfrm>
          <a:prstGeom prst="rect">
            <a:avLst/>
          </a:prstGeom>
          <a:solidFill>
            <a:schemeClr val="tx1">
              <a:alpha val="1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Luisa </a:t>
            </a:r>
            <a:r>
              <a:rPr lang="de-D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Hoetsch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Stefan </a:t>
            </a:r>
            <a:r>
              <a:rPr lang="de-D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Bruenner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Tobias </a:t>
            </a:r>
            <a:r>
              <a:rPr lang="de-D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Schierhuber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Christiane Klein, Natascha Rupp, Thomas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de-D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ugle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Christian Doering, Susan van der </a:t>
            </a:r>
            <a:r>
              <a:rPr lang="de-D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Woude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Carlos Jaramillo, Sophie Klett, Helena </a:t>
            </a:r>
            <a:r>
              <a:rPr lang="de-D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Almazan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Christian </a:t>
            </a:r>
            <a:r>
              <a:rPr lang="de-D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Roca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Veronica </a:t>
            </a:r>
            <a:r>
              <a:rPr lang="de-D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Pizzella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Ingolf </a:t>
            </a:r>
            <a:r>
              <a:rPr lang="de-D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Bischer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Thomas Rink, </a:t>
            </a:r>
            <a:r>
              <a:rPr lang="de-D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Dominick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de-D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ichon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Moritz </a:t>
            </a:r>
            <a:r>
              <a:rPr lang="de-D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Platscher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Florian Joerg, Lena </a:t>
            </a:r>
            <a:r>
              <a:rPr lang="de-D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Salfenmoser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Johannes Heizmann, Dominic Hinz, Annika Holland-</a:t>
            </a:r>
            <a:r>
              <a:rPr lang="de-D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Cunz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Julia Thomas, Julia </a:t>
            </a:r>
            <a:r>
              <a:rPr lang="de-D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Handl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de-D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Chenran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Xu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Philippe Bruder, Thea </a:t>
            </a:r>
            <a:r>
              <a:rPr lang="de-D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Moosmayer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Marius Götz, Jan-Ole </a:t>
            </a:r>
            <a:r>
              <a:rPr lang="de-D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Gosewisch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Carsten 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öttele  </a:t>
            </a:r>
            <a:endParaRPr 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22" b="38148"/>
          <a:stretch/>
        </p:blipFill>
        <p:spPr>
          <a:xfrm>
            <a:off x="1492250" y="946206"/>
            <a:ext cx="9144000" cy="2724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hteck 4"/>
          <p:cNvSpPr/>
          <p:nvPr/>
        </p:nvSpPr>
        <p:spPr>
          <a:xfrm>
            <a:off x="1492250" y="946206"/>
            <a:ext cx="9144000" cy="272464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725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0" y="0"/>
            <a:ext cx="12255500" cy="6867144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C694E449-6052-264D-8E14-891A042BB6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797" b="11476"/>
          <a:stretch/>
        </p:blipFill>
        <p:spPr>
          <a:xfrm>
            <a:off x="1694481" y="1552146"/>
            <a:ext cx="8803037" cy="1596326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74DAECC5-4159-B845-B10B-4AD11CFFACFB}"/>
              </a:ext>
            </a:extLst>
          </p:cNvPr>
          <p:cNvSpPr txBox="1"/>
          <p:nvPr/>
        </p:nvSpPr>
        <p:spPr>
          <a:xfrm>
            <a:off x="3624452" y="3167998"/>
            <a:ext cx="44167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E784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sz="3200" b="1" dirty="0" smtClean="0">
                <a:solidFill>
                  <a:srgbClr val="E784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ext: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Report from the INC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Stephen Parke, Fermilab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917045" y="285355"/>
            <a:ext cx="62750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de-D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de-D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the INC</a:t>
            </a:r>
          </a:p>
          <a:p>
            <a:pPr algn="ctr"/>
            <a:r>
              <a:rPr lang="de-DE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de-D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</a:t>
            </a:r>
            <a:r>
              <a:rPr lang="de-DE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having</a:t>
            </a:r>
            <a:r>
              <a:rPr lang="de-D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selected</a:t>
            </a:r>
            <a:r>
              <a:rPr lang="de-D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Heidelberg 2018</a:t>
            </a:r>
            <a:endParaRPr lang="de-DE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62"/>
          <a:stretch/>
        </p:blipFill>
        <p:spPr>
          <a:xfrm>
            <a:off x="6555764" y="1709668"/>
            <a:ext cx="852494" cy="10335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/>
          <a:srcRect l="47522" t="35434" r="30177" b="13932"/>
          <a:stretch/>
        </p:blipFill>
        <p:spPr>
          <a:xfrm>
            <a:off x="8145698" y="3167998"/>
            <a:ext cx="2821846" cy="35105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01"/>
          <a:stretch/>
        </p:blipFill>
        <p:spPr>
          <a:xfrm>
            <a:off x="-141935" y="9144"/>
            <a:ext cx="2343597" cy="6858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04"/>
          <a:stretch/>
        </p:blipFill>
        <p:spPr>
          <a:xfrm>
            <a:off x="9907480" y="9144"/>
            <a:ext cx="2284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4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0" y="0"/>
            <a:ext cx="12255500" cy="6867144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C694E449-6052-264D-8E14-891A042BB6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797" b="11476"/>
          <a:stretch/>
        </p:blipFill>
        <p:spPr>
          <a:xfrm>
            <a:off x="1694481" y="1552146"/>
            <a:ext cx="8803037" cy="1596326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74DAECC5-4159-B845-B10B-4AD11CFFACFB}"/>
              </a:ext>
            </a:extLst>
          </p:cNvPr>
          <p:cNvSpPr txBox="1"/>
          <p:nvPr/>
        </p:nvSpPr>
        <p:spPr>
          <a:xfrm>
            <a:off x="3595569" y="3346926"/>
            <a:ext cx="47031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E784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Goodbye, Heidelberg 2018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Hello, Chicagoland 2020!!!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089" y="2993912"/>
            <a:ext cx="3124911" cy="304456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2808658"/>
            <a:ext cx="1936477" cy="189196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01"/>
          <a:stretch/>
        </p:blipFill>
        <p:spPr>
          <a:xfrm>
            <a:off x="-141935" y="9144"/>
            <a:ext cx="2343597" cy="6858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04"/>
          <a:stretch/>
        </p:blipFill>
        <p:spPr>
          <a:xfrm>
            <a:off x="9907480" y="9144"/>
            <a:ext cx="2284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0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28" y="0"/>
            <a:ext cx="12255500" cy="686714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t="17963" r="61432" b="25371"/>
          <a:stretch/>
        </p:blipFill>
        <p:spPr>
          <a:xfrm>
            <a:off x="3721057" y="1853076"/>
            <a:ext cx="4740756" cy="4215507"/>
          </a:xfrm>
          <a:prstGeom prst="rect">
            <a:avLst/>
          </a:prstGeom>
          <a:ln w="22225">
            <a:solidFill>
              <a:srgbClr val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/>
          <p:cNvSpPr txBox="1"/>
          <p:nvPr/>
        </p:nvSpPr>
        <p:spPr>
          <a:xfrm>
            <a:off x="9015736" y="2182277"/>
            <a:ext cx="2476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de-DE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the </a:t>
            </a:r>
            <a:r>
              <a:rPr lang="de-DE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n</a:t>
            </a:r>
            <a:r>
              <a:rPr lang="de-DE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de-DE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fireworks</a:t>
            </a:r>
            <a:endParaRPr lang="de-D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9678580" y="5400928"/>
            <a:ext cx="1418865" cy="461665"/>
          </a:xfrm>
          <a:prstGeom prst="rect">
            <a:avLst/>
          </a:prstGeom>
          <a:solidFill>
            <a:schemeClr val="tx1">
              <a:alpha val="3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de-DE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</a:t>
            </a:r>
            <a:r>
              <a:rPr lang="de-DE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Eligio</a:t>
            </a:r>
            <a:endParaRPr lang="de-D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2643942"/>
            <a:ext cx="3561399" cy="2671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feld 13"/>
          <p:cNvSpPr txBox="1"/>
          <p:nvPr/>
        </p:nvSpPr>
        <p:spPr>
          <a:xfrm>
            <a:off x="516507" y="2149674"/>
            <a:ext cx="2608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de-DE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Welcome</a:t>
            </a:r>
            <a:endParaRPr lang="de-D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915088" y="5496413"/>
            <a:ext cx="1671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de-DE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Manfred</a:t>
            </a:r>
            <a:endParaRPr lang="de-D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39915" y="2627640"/>
            <a:ext cx="3561399" cy="2703652"/>
          </a:xfrm>
          <a:prstGeom prst="rect">
            <a:avLst/>
          </a:pr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4" t="673" r="5734"/>
          <a:stretch/>
        </p:blipFill>
        <p:spPr>
          <a:xfrm>
            <a:off x="8690776" y="2692400"/>
            <a:ext cx="3285167" cy="2708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hteck 17"/>
          <p:cNvSpPr/>
          <p:nvPr/>
        </p:nvSpPr>
        <p:spPr>
          <a:xfrm>
            <a:off x="8710504" y="2673047"/>
            <a:ext cx="3268779" cy="2703652"/>
          </a:xfrm>
          <a:prstGeom prst="rect">
            <a:avLst/>
          </a:pr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/>
          <p:cNvSpPr txBox="1"/>
          <p:nvPr/>
        </p:nvSpPr>
        <p:spPr>
          <a:xfrm>
            <a:off x="653462" y="377094"/>
            <a:ext cx="10604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de-D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de-D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all </a:t>
            </a:r>
            <a:r>
              <a:rPr lang="de-DE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speakers</a:t>
            </a:r>
            <a:r>
              <a:rPr lang="de-D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de-DE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session</a:t>
            </a:r>
            <a:r>
              <a:rPr lang="de-D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chairs</a:t>
            </a:r>
            <a:r>
              <a:rPr lang="de-D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de-DE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</a:t>
            </a:r>
            <a:r>
              <a:rPr lang="de-D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presenters</a:t>
            </a:r>
            <a:r>
              <a:rPr lang="de-D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1413280" y="1112911"/>
            <a:ext cx="8877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67 </a:t>
            </a:r>
            <a:r>
              <a:rPr lang="de-D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scientific</a:t>
            </a:r>
            <a:r>
              <a:rPr lang="de-D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talks</a:t>
            </a:r>
            <a:r>
              <a:rPr lang="de-D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(+ 5 </a:t>
            </a:r>
            <a:r>
              <a:rPr lang="de-D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further</a:t>
            </a:r>
            <a:r>
              <a:rPr lang="de-D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plus 405 </a:t>
            </a:r>
            <a:r>
              <a:rPr lang="de-D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</a:t>
            </a:r>
            <a:r>
              <a:rPr lang="de-D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submissions</a:t>
            </a:r>
            <a:endParaRPr lang="de-DE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718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28" y="0"/>
            <a:ext cx="12255500" cy="686714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t="17963" r="61432" b="25371"/>
          <a:stretch/>
        </p:blipFill>
        <p:spPr>
          <a:xfrm>
            <a:off x="3721057" y="1853076"/>
            <a:ext cx="4740756" cy="4215507"/>
          </a:xfrm>
          <a:prstGeom prst="rect">
            <a:avLst/>
          </a:prstGeom>
          <a:ln w="22225">
            <a:solidFill>
              <a:srgbClr val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feld 4"/>
          <p:cNvSpPr txBox="1"/>
          <p:nvPr/>
        </p:nvSpPr>
        <p:spPr>
          <a:xfrm>
            <a:off x="4156317" y="6341493"/>
            <a:ext cx="3372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will </a:t>
            </a:r>
            <a:r>
              <a:rPr lang="de-DE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</a:t>
            </a:r>
            <a:r>
              <a:rPr lang="de-D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</a:t>
            </a:r>
            <a:r>
              <a:rPr lang="de-D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brief</a:t>
            </a:r>
            <a:r>
              <a:rPr lang="de-D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de-DE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Bildergebnis für takaaki kajita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885" y="2643675"/>
            <a:ext cx="1899245" cy="2846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28" name="Picture 4" descr="Bildergebnis für francesco vissani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24" y="2712892"/>
            <a:ext cx="1899245" cy="1899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9" name="Textfeld 8"/>
          <p:cNvSpPr txBox="1"/>
          <p:nvPr/>
        </p:nvSpPr>
        <p:spPr>
          <a:xfrm>
            <a:off x="-45056" y="2182276"/>
            <a:ext cx="3731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de-DE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messages</a:t>
            </a:r>
            <a:r>
              <a:rPr lang="de-DE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de-DE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de-DE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theorist</a:t>
            </a:r>
            <a:endParaRPr lang="de-D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93643" y="4612137"/>
            <a:ext cx="3340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de-DE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de-DE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Francesco</a:t>
            </a:r>
            <a:endParaRPr lang="de-D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8876703" y="5568230"/>
            <a:ext cx="2759606" cy="461665"/>
          </a:xfrm>
          <a:prstGeom prst="rect">
            <a:avLst/>
          </a:prstGeom>
          <a:solidFill>
            <a:schemeClr val="tx1">
              <a:alpha val="2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de-DE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hank</a:t>
            </a:r>
            <a:r>
              <a:rPr lang="de-DE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de-DE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Takaaki</a:t>
            </a:r>
            <a:endParaRPr lang="de-D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8461813" y="2103843"/>
            <a:ext cx="3776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the experimental </a:t>
            </a:r>
            <a:r>
              <a:rPr lang="de-DE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outlook</a:t>
            </a:r>
            <a:endParaRPr lang="de-D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53462" y="377094"/>
            <a:ext cx="10604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de-D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de-D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all </a:t>
            </a:r>
            <a:r>
              <a:rPr lang="de-DE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speakers</a:t>
            </a:r>
            <a:r>
              <a:rPr lang="de-D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de-DE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session</a:t>
            </a:r>
            <a:r>
              <a:rPr lang="de-D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chairs</a:t>
            </a:r>
            <a:r>
              <a:rPr lang="de-D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de-DE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</a:t>
            </a:r>
            <a:r>
              <a:rPr lang="de-D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presenters</a:t>
            </a:r>
            <a:r>
              <a:rPr lang="de-D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1413280" y="1112911"/>
            <a:ext cx="8877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67 </a:t>
            </a:r>
            <a:r>
              <a:rPr lang="de-D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scientific</a:t>
            </a:r>
            <a:r>
              <a:rPr lang="de-D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talks</a:t>
            </a:r>
            <a:r>
              <a:rPr lang="de-D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(+ 5 </a:t>
            </a:r>
            <a:r>
              <a:rPr lang="de-D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further</a:t>
            </a:r>
            <a:r>
              <a:rPr lang="de-D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plus 405 </a:t>
            </a:r>
            <a:r>
              <a:rPr lang="de-D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</a:t>
            </a:r>
            <a:r>
              <a:rPr lang="de-D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submissions</a:t>
            </a:r>
            <a:endParaRPr lang="de-DE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1007024" y="2712892"/>
            <a:ext cx="1899245" cy="1899245"/>
          </a:xfrm>
          <a:prstGeom prst="rect">
            <a:avLst/>
          </a:pr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9306884" y="2632924"/>
            <a:ext cx="1899245" cy="2857139"/>
          </a:xfrm>
          <a:prstGeom prst="rect">
            <a:avLst/>
          </a:pr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88" y="6022513"/>
            <a:ext cx="1715856" cy="92015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255B9B"/>
              </a:clrFrom>
              <a:clrTo>
                <a:srgbClr val="255B9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62" t="5370" r="29530" b="6487"/>
          <a:stretch/>
        </p:blipFill>
        <p:spPr>
          <a:xfrm>
            <a:off x="10943421" y="972620"/>
            <a:ext cx="1232251" cy="108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0" y="0"/>
            <a:ext cx="12255500" cy="686714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158400" y="304508"/>
            <a:ext cx="3427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de-D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the</a:t>
            </a:r>
            <a:endParaRPr lang="de-D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/>
          <a:srcRect l="36102" t="47222" r="2031" b="14324"/>
          <a:stretch/>
        </p:blipFill>
        <p:spPr>
          <a:xfrm>
            <a:off x="855784" y="1102947"/>
            <a:ext cx="9952890" cy="3744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hteck 5"/>
          <p:cNvSpPr/>
          <p:nvPr/>
        </p:nvSpPr>
        <p:spPr>
          <a:xfrm>
            <a:off x="855784" y="1102947"/>
            <a:ext cx="9952890" cy="3744137"/>
          </a:xfrm>
          <a:prstGeom prst="rect">
            <a:avLst/>
          </a:prstGeom>
          <a:noFill/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39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9" b="3475"/>
          <a:stretch/>
        </p:blipFill>
        <p:spPr>
          <a:xfrm>
            <a:off x="468255" y="1476928"/>
            <a:ext cx="4654995" cy="517375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222998" y="269473"/>
            <a:ext cx="94640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 smtClean="0"/>
              <a:t>Statistics</a:t>
            </a:r>
            <a:r>
              <a:rPr lang="de-DE" sz="3200" b="1" dirty="0" smtClean="0"/>
              <a:t>: Neutrino Conferences </a:t>
            </a:r>
            <a:r>
              <a:rPr lang="de-DE" sz="3200" b="1" dirty="0" err="1" smtClean="0"/>
              <a:t>are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truly</a:t>
            </a:r>
            <a:r>
              <a:rPr lang="de-DE" sz="3200" b="1" dirty="0" smtClean="0"/>
              <a:t> international</a:t>
            </a:r>
            <a:endParaRPr lang="de-DE" sz="32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832247" y="959006"/>
            <a:ext cx="10200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Website </a:t>
            </a:r>
            <a:r>
              <a:rPr lang="de-DE" sz="2800" dirty="0" err="1" smtClean="0"/>
              <a:t>access</a:t>
            </a:r>
            <a:r>
              <a:rPr lang="de-DE" sz="2800" dirty="0" smtClean="0"/>
              <a:t>: </a:t>
            </a:r>
            <a:r>
              <a:rPr lang="de-DE" sz="2800" dirty="0" err="1" smtClean="0"/>
              <a:t>visits</a:t>
            </a:r>
            <a:r>
              <a:rPr lang="de-DE" sz="2800" dirty="0" smtClean="0"/>
              <a:t> </a:t>
            </a:r>
            <a:r>
              <a:rPr lang="de-DE" sz="2800" dirty="0" err="1" smtClean="0"/>
              <a:t>until</a:t>
            </a:r>
            <a:r>
              <a:rPr lang="de-DE" sz="2800" dirty="0" smtClean="0"/>
              <a:t> May 30, 2018: total of ~80.000 </a:t>
            </a:r>
            <a:r>
              <a:rPr lang="de-DE" sz="2800" dirty="0" err="1" smtClean="0"/>
              <a:t>page</a:t>
            </a:r>
            <a:r>
              <a:rPr lang="de-DE" sz="2800" dirty="0" smtClean="0"/>
              <a:t> </a:t>
            </a:r>
            <a:r>
              <a:rPr lang="de-DE" sz="2800" dirty="0" err="1" smtClean="0"/>
              <a:t>views</a:t>
            </a:r>
            <a:endParaRPr lang="de-DE" sz="28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320" y="1786334"/>
            <a:ext cx="7101680" cy="2453308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090320" y="5987885"/>
            <a:ext cx="2019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/>
              <a:t>97 countries</a:t>
            </a:r>
            <a:endParaRPr lang="de-DE" sz="28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736" y="4561655"/>
            <a:ext cx="3467060" cy="19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8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9" b="3475"/>
          <a:stretch/>
        </p:blipFill>
        <p:spPr>
          <a:xfrm>
            <a:off x="468255" y="1476928"/>
            <a:ext cx="4654995" cy="517375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32247" y="959006"/>
            <a:ext cx="10200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Website </a:t>
            </a:r>
            <a:r>
              <a:rPr lang="de-DE" sz="2800" dirty="0" err="1" smtClean="0"/>
              <a:t>access</a:t>
            </a:r>
            <a:r>
              <a:rPr lang="de-DE" sz="2800" dirty="0" smtClean="0"/>
              <a:t>: </a:t>
            </a:r>
            <a:r>
              <a:rPr lang="de-DE" sz="2800" dirty="0" err="1" smtClean="0"/>
              <a:t>visits</a:t>
            </a:r>
            <a:r>
              <a:rPr lang="de-DE" sz="2800" dirty="0" smtClean="0"/>
              <a:t> </a:t>
            </a:r>
            <a:r>
              <a:rPr lang="de-DE" sz="2800" dirty="0" err="1" smtClean="0"/>
              <a:t>until</a:t>
            </a:r>
            <a:r>
              <a:rPr lang="de-DE" sz="2800" dirty="0" smtClean="0"/>
              <a:t> May 30, 2018: total of ~80.000 </a:t>
            </a:r>
            <a:r>
              <a:rPr lang="de-DE" sz="2800" dirty="0" err="1" smtClean="0"/>
              <a:t>page</a:t>
            </a:r>
            <a:r>
              <a:rPr lang="de-DE" sz="2800" dirty="0" smtClean="0"/>
              <a:t> </a:t>
            </a:r>
            <a:r>
              <a:rPr lang="de-DE" sz="2800" dirty="0" err="1" smtClean="0"/>
              <a:t>views</a:t>
            </a:r>
            <a:endParaRPr lang="de-DE" sz="2800" dirty="0"/>
          </a:p>
        </p:txBody>
      </p:sp>
      <p:sp>
        <p:nvSpPr>
          <p:cNvPr id="8" name="Textfeld 7"/>
          <p:cNvSpPr txBox="1"/>
          <p:nvPr/>
        </p:nvSpPr>
        <p:spPr>
          <a:xfrm>
            <a:off x="5123250" y="5696572"/>
            <a:ext cx="31772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/>
              <a:t>97 countries</a:t>
            </a:r>
            <a:r>
              <a:rPr lang="de-DE" sz="2800" dirty="0" smtClean="0"/>
              <a:t>, </a:t>
            </a:r>
            <a:r>
              <a:rPr lang="de-DE" sz="2800" b="1" dirty="0" smtClean="0">
                <a:latin typeface="Symbol" panose="05050102010706020507" pitchFamily="18" charset="2"/>
              </a:rPr>
              <a:t>n</a:t>
            </a:r>
            <a:r>
              <a:rPr lang="de-DE" sz="2800" dirty="0" smtClean="0"/>
              <a:t>´s </a:t>
            </a:r>
            <a:r>
              <a:rPr lang="de-DE" sz="2800" dirty="0" err="1" smtClean="0"/>
              <a:t>are</a:t>
            </a:r>
            <a:endParaRPr lang="de-DE" sz="2800" dirty="0" smtClean="0"/>
          </a:p>
          <a:p>
            <a:r>
              <a:rPr lang="de-DE" sz="2800" dirty="0" err="1"/>
              <a:t>t</a:t>
            </a:r>
            <a:r>
              <a:rPr lang="de-DE" sz="2800" dirty="0" err="1" smtClean="0"/>
              <a:t>ruly</a:t>
            </a:r>
            <a:r>
              <a:rPr lang="de-DE" sz="2800" dirty="0" smtClean="0"/>
              <a:t> international</a:t>
            </a:r>
            <a:endParaRPr lang="de-DE" sz="280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" b="6417"/>
          <a:stretch/>
        </p:blipFill>
        <p:spPr>
          <a:xfrm>
            <a:off x="5680609" y="2030495"/>
            <a:ext cx="6391689" cy="2763272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11118457" y="3304832"/>
            <a:ext cx="772789" cy="538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11067776" y="3250726"/>
            <a:ext cx="874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Visitors</a:t>
            </a:r>
            <a:endParaRPr lang="de-DE" dirty="0" smtClean="0"/>
          </a:p>
          <a:p>
            <a:r>
              <a:rPr lang="de-DE" dirty="0" smtClean="0"/>
              <a:t>Views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5078863" y="2038719"/>
            <a:ext cx="652743" cy="29585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2400"/>
              </a:lnSpc>
            </a:pPr>
            <a:r>
              <a:rPr lang="de-DE" dirty="0" smtClean="0"/>
              <a:t>1600</a:t>
            </a:r>
          </a:p>
          <a:p>
            <a:pPr algn="r">
              <a:lnSpc>
                <a:spcPts val="2400"/>
              </a:lnSpc>
            </a:pPr>
            <a:r>
              <a:rPr lang="de-DE" dirty="0" smtClean="0"/>
              <a:t>1400</a:t>
            </a:r>
          </a:p>
          <a:p>
            <a:pPr algn="r">
              <a:lnSpc>
                <a:spcPts val="2400"/>
              </a:lnSpc>
            </a:pPr>
            <a:r>
              <a:rPr lang="de-DE" dirty="0" smtClean="0"/>
              <a:t>1200</a:t>
            </a:r>
          </a:p>
          <a:p>
            <a:pPr algn="r">
              <a:lnSpc>
                <a:spcPts val="2400"/>
              </a:lnSpc>
            </a:pPr>
            <a:r>
              <a:rPr lang="de-DE" dirty="0" smtClean="0"/>
              <a:t>1000</a:t>
            </a:r>
          </a:p>
          <a:p>
            <a:pPr algn="r">
              <a:lnSpc>
                <a:spcPts val="2400"/>
              </a:lnSpc>
            </a:pPr>
            <a:r>
              <a:rPr lang="de-DE" dirty="0" smtClean="0"/>
              <a:t>800</a:t>
            </a:r>
          </a:p>
          <a:p>
            <a:pPr algn="r">
              <a:lnSpc>
                <a:spcPts val="2400"/>
              </a:lnSpc>
            </a:pPr>
            <a:r>
              <a:rPr lang="de-DE" dirty="0" smtClean="0"/>
              <a:t>600</a:t>
            </a:r>
          </a:p>
          <a:p>
            <a:pPr algn="r">
              <a:lnSpc>
                <a:spcPts val="2400"/>
              </a:lnSpc>
            </a:pPr>
            <a:r>
              <a:rPr lang="de-DE" dirty="0" smtClean="0"/>
              <a:t>400</a:t>
            </a:r>
          </a:p>
          <a:p>
            <a:pPr algn="r">
              <a:lnSpc>
                <a:spcPts val="2400"/>
              </a:lnSpc>
            </a:pPr>
            <a:r>
              <a:rPr lang="de-DE" dirty="0" smtClean="0"/>
              <a:t>200</a:t>
            </a:r>
          </a:p>
          <a:p>
            <a:pPr algn="r">
              <a:lnSpc>
                <a:spcPts val="2400"/>
              </a:lnSpc>
            </a:pPr>
            <a:r>
              <a:rPr lang="de-DE" dirty="0"/>
              <a:t>0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1908798" y="269473"/>
            <a:ext cx="7916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 smtClean="0"/>
              <a:t>Statistics</a:t>
            </a:r>
            <a:r>
              <a:rPr lang="de-DE" sz="3200" b="1" dirty="0" smtClean="0"/>
              <a:t>: Neutrino 2018 is </a:t>
            </a:r>
            <a:r>
              <a:rPr lang="de-DE" sz="3200" b="1" dirty="0" err="1" smtClean="0"/>
              <a:t>truly</a:t>
            </a:r>
            <a:r>
              <a:rPr lang="de-DE" sz="3200" b="1" dirty="0" smtClean="0"/>
              <a:t> international</a:t>
            </a:r>
            <a:endParaRPr lang="de-DE" sz="32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7032520" y="4781996"/>
            <a:ext cx="2313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March                    April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00347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DBE4F3"/>
              </a:clrFrom>
              <a:clrTo>
                <a:srgbClr val="DBE4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3" t="14308" r="9941" b="24042"/>
          <a:stretch/>
        </p:blipFill>
        <p:spPr>
          <a:xfrm>
            <a:off x="988828" y="920750"/>
            <a:ext cx="9920177" cy="438785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855428" y="267480"/>
            <a:ext cx="2395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 smtClean="0"/>
              <a:t>Registrations</a:t>
            </a:r>
            <a:endParaRPr lang="de-DE" sz="3200" b="1" dirty="0" smtClean="0"/>
          </a:p>
        </p:txBody>
      </p:sp>
      <p:sp>
        <p:nvSpPr>
          <p:cNvPr id="6" name="Textfeld 5"/>
          <p:cNvSpPr txBox="1"/>
          <p:nvPr/>
        </p:nvSpPr>
        <p:spPr>
          <a:xfrm rot="16200000">
            <a:off x="-1073322" y="2913026"/>
            <a:ext cx="2866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Daily </a:t>
            </a:r>
            <a:r>
              <a:rPr lang="de-DE" sz="2800" dirty="0" err="1" smtClean="0"/>
              <a:t>Registrations</a:t>
            </a:r>
            <a:endParaRPr lang="de-DE" sz="2800" dirty="0"/>
          </a:p>
        </p:txBody>
      </p:sp>
      <p:sp>
        <p:nvSpPr>
          <p:cNvPr id="7" name="Textfeld 6"/>
          <p:cNvSpPr txBox="1"/>
          <p:nvPr/>
        </p:nvSpPr>
        <p:spPr>
          <a:xfrm>
            <a:off x="4684829" y="6217557"/>
            <a:ext cx="213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/>
              <a:t>Calendar</a:t>
            </a:r>
            <a:r>
              <a:rPr lang="de-DE" sz="2400" b="1" dirty="0" smtClean="0"/>
              <a:t> Day</a:t>
            </a:r>
            <a:endParaRPr lang="de-DE" sz="2400" b="1" dirty="0"/>
          </a:p>
        </p:txBody>
      </p:sp>
      <p:sp>
        <p:nvSpPr>
          <p:cNvPr id="9" name="Rechteck 8"/>
          <p:cNvSpPr/>
          <p:nvPr/>
        </p:nvSpPr>
        <p:spPr>
          <a:xfrm>
            <a:off x="3423684" y="1041991"/>
            <a:ext cx="2211572" cy="861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591165" y="679882"/>
            <a:ext cx="470000" cy="4793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3700"/>
              </a:lnSpc>
            </a:pPr>
            <a:r>
              <a:rPr lang="de-DE" sz="2200" dirty="0" smtClean="0"/>
              <a:t>90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/>
              <a:t>80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/>
              <a:t>70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/>
              <a:t>60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/>
              <a:t>50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/>
              <a:t>40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/>
              <a:t>30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/>
              <a:t>20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/>
              <a:t>10</a:t>
            </a:r>
          </a:p>
          <a:p>
            <a:pPr algn="r">
              <a:lnSpc>
                <a:spcPts val="3700"/>
              </a:lnSpc>
            </a:pPr>
            <a:r>
              <a:rPr lang="de-DE" sz="2200" dirty="0"/>
              <a:t>0</a:t>
            </a:r>
          </a:p>
        </p:txBody>
      </p:sp>
      <p:sp>
        <p:nvSpPr>
          <p:cNvPr id="11" name="Textfeld 10"/>
          <p:cNvSpPr txBox="1"/>
          <p:nvPr/>
        </p:nvSpPr>
        <p:spPr>
          <a:xfrm rot="16200000">
            <a:off x="10199588" y="2913025"/>
            <a:ext cx="3068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>
                <a:solidFill>
                  <a:srgbClr val="E58F43"/>
                </a:solidFill>
              </a:rPr>
              <a:t>Cumulative</a:t>
            </a:r>
            <a:r>
              <a:rPr lang="de-DE" sz="2800" dirty="0" smtClean="0">
                <a:solidFill>
                  <a:srgbClr val="E58F43"/>
                </a:solidFill>
              </a:rPr>
              <a:t> </a:t>
            </a:r>
            <a:r>
              <a:rPr lang="de-DE" sz="2800" dirty="0" err="1" smtClean="0">
                <a:solidFill>
                  <a:srgbClr val="E58F43"/>
                </a:solidFill>
              </a:rPr>
              <a:t>number</a:t>
            </a:r>
            <a:endParaRPr lang="de-DE" sz="2800" dirty="0">
              <a:solidFill>
                <a:srgbClr val="E58F43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0859319" y="679882"/>
            <a:ext cx="612668" cy="48372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3700"/>
              </a:lnSpc>
            </a:pPr>
            <a:r>
              <a:rPr lang="de-DE" sz="2200" dirty="0" smtClean="0">
                <a:solidFill>
                  <a:srgbClr val="E58F43"/>
                </a:solidFill>
              </a:rPr>
              <a:t>900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>
                <a:solidFill>
                  <a:srgbClr val="E58F43"/>
                </a:solidFill>
              </a:rPr>
              <a:t>800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>
                <a:solidFill>
                  <a:srgbClr val="E58F43"/>
                </a:solidFill>
              </a:rPr>
              <a:t>700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>
                <a:solidFill>
                  <a:srgbClr val="E58F43"/>
                </a:solidFill>
              </a:rPr>
              <a:t>600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>
                <a:solidFill>
                  <a:srgbClr val="E58F43"/>
                </a:solidFill>
              </a:rPr>
              <a:t>500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>
                <a:solidFill>
                  <a:srgbClr val="E58F43"/>
                </a:solidFill>
              </a:rPr>
              <a:t>400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>
                <a:solidFill>
                  <a:srgbClr val="E58F43"/>
                </a:solidFill>
              </a:rPr>
              <a:t>300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>
                <a:solidFill>
                  <a:srgbClr val="E58F43"/>
                </a:solidFill>
              </a:rPr>
              <a:t>200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>
                <a:solidFill>
                  <a:srgbClr val="E58F43"/>
                </a:solidFill>
              </a:rPr>
              <a:t>100</a:t>
            </a:r>
          </a:p>
          <a:p>
            <a:pPr algn="r">
              <a:lnSpc>
                <a:spcPts val="3700"/>
              </a:lnSpc>
            </a:pPr>
            <a:r>
              <a:rPr lang="de-DE" sz="2200" dirty="0">
                <a:solidFill>
                  <a:srgbClr val="E58F43"/>
                </a:solidFill>
              </a:rPr>
              <a:t>0</a:t>
            </a:r>
          </a:p>
        </p:txBody>
      </p:sp>
      <p:sp>
        <p:nvSpPr>
          <p:cNvPr id="14" name="Rechteck 13"/>
          <p:cNvSpPr/>
          <p:nvPr/>
        </p:nvSpPr>
        <p:spPr>
          <a:xfrm>
            <a:off x="5507665" y="1520456"/>
            <a:ext cx="1307805" cy="382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3423684" y="1003249"/>
            <a:ext cx="527050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de-DE" sz="2400" dirty="0" err="1" smtClean="0"/>
              <a:t>daily</a:t>
            </a:r>
            <a:r>
              <a:rPr lang="de-DE" sz="2400" dirty="0" smtClean="0"/>
              <a:t> total</a:t>
            </a:r>
          </a:p>
          <a:p>
            <a:pPr>
              <a:lnSpc>
                <a:spcPts val="2200"/>
              </a:lnSpc>
            </a:pPr>
            <a:r>
              <a:rPr lang="de-DE" sz="2400" dirty="0" err="1" smtClean="0"/>
              <a:t>cumulative</a:t>
            </a:r>
            <a:r>
              <a:rPr lang="de-DE" sz="2400" dirty="0" smtClean="0"/>
              <a:t> total</a:t>
            </a:r>
          </a:p>
          <a:p>
            <a:pPr>
              <a:lnSpc>
                <a:spcPts val="2200"/>
              </a:lnSpc>
            </a:pPr>
            <a:r>
              <a:rPr lang="de-DE" sz="2400" dirty="0"/>
              <a:t>l</a:t>
            </a:r>
            <a:r>
              <a:rPr lang="de-DE" sz="2400" dirty="0" smtClean="0"/>
              <a:t>inear </a:t>
            </a:r>
            <a:r>
              <a:rPr lang="de-DE" sz="2400" dirty="0" err="1" smtClean="0"/>
              <a:t>model</a:t>
            </a:r>
            <a:r>
              <a:rPr lang="de-DE" sz="2400" dirty="0" smtClean="0"/>
              <a:t> f(t) = 8.92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·t + 26.7</a:t>
            </a:r>
            <a:r>
              <a:rPr lang="de-DE" sz="2400" dirty="0" smtClean="0"/>
              <a:t>  </a:t>
            </a:r>
            <a:endParaRPr lang="de-DE" sz="2400" dirty="0"/>
          </a:p>
        </p:txBody>
      </p:sp>
      <p:sp>
        <p:nvSpPr>
          <p:cNvPr id="17" name="Textfeld 16"/>
          <p:cNvSpPr txBox="1"/>
          <p:nvPr/>
        </p:nvSpPr>
        <p:spPr>
          <a:xfrm rot="5400000">
            <a:off x="681220" y="5603939"/>
            <a:ext cx="882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Feb 09</a:t>
            </a:r>
            <a:endParaRPr lang="de-DE" sz="2000" b="1" dirty="0"/>
          </a:p>
        </p:txBody>
      </p:sp>
      <p:sp>
        <p:nvSpPr>
          <p:cNvPr id="18" name="Textfeld 17"/>
          <p:cNvSpPr txBox="1"/>
          <p:nvPr/>
        </p:nvSpPr>
        <p:spPr>
          <a:xfrm rot="5400000">
            <a:off x="3151493" y="5603940"/>
            <a:ext cx="9444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Mar 02</a:t>
            </a:r>
            <a:endParaRPr lang="de-DE" sz="2000" b="1" dirty="0"/>
          </a:p>
        </p:txBody>
      </p:sp>
      <p:sp>
        <p:nvSpPr>
          <p:cNvPr id="19" name="Textfeld 18"/>
          <p:cNvSpPr txBox="1"/>
          <p:nvPr/>
        </p:nvSpPr>
        <p:spPr>
          <a:xfrm rot="5400000">
            <a:off x="6748355" y="5603941"/>
            <a:ext cx="886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Apr 01</a:t>
            </a:r>
            <a:endParaRPr lang="de-DE" sz="2000" b="1" dirty="0"/>
          </a:p>
        </p:txBody>
      </p:sp>
      <p:sp>
        <p:nvSpPr>
          <p:cNvPr id="20" name="Textfeld 19"/>
          <p:cNvSpPr txBox="1"/>
          <p:nvPr/>
        </p:nvSpPr>
        <p:spPr>
          <a:xfrm rot="5400000">
            <a:off x="10274587" y="5597135"/>
            <a:ext cx="970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May 01</a:t>
            </a:r>
            <a:endParaRPr lang="de-DE" sz="2000" b="1" dirty="0"/>
          </a:p>
        </p:txBody>
      </p:sp>
      <p:sp>
        <p:nvSpPr>
          <p:cNvPr id="21" name="Textfeld 20"/>
          <p:cNvSpPr txBox="1"/>
          <p:nvPr/>
        </p:nvSpPr>
        <p:spPr>
          <a:xfrm>
            <a:off x="10129968" y="79115"/>
            <a:ext cx="18733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>
                <a:solidFill>
                  <a:srgbClr val="4472C4"/>
                </a:solidFill>
              </a:rPr>
              <a:t>r</a:t>
            </a:r>
            <a:r>
              <a:rPr lang="de-DE" sz="2000" b="1" dirty="0" err="1" smtClean="0">
                <a:solidFill>
                  <a:srgbClr val="4472C4"/>
                </a:solidFill>
              </a:rPr>
              <a:t>egistration</a:t>
            </a:r>
            <a:endParaRPr lang="de-DE" sz="2000" b="1" dirty="0" smtClean="0">
              <a:solidFill>
                <a:srgbClr val="4472C4"/>
              </a:solidFill>
            </a:endParaRPr>
          </a:p>
          <a:p>
            <a:r>
              <a:rPr lang="de-DE" sz="2000" b="1" dirty="0" err="1">
                <a:solidFill>
                  <a:srgbClr val="4472C4"/>
                </a:solidFill>
              </a:rPr>
              <a:t>d</a:t>
            </a:r>
            <a:r>
              <a:rPr lang="de-DE" sz="2000" b="1" dirty="0" err="1" smtClean="0">
                <a:solidFill>
                  <a:srgbClr val="4472C4"/>
                </a:solidFill>
              </a:rPr>
              <a:t>eadline</a:t>
            </a:r>
            <a:r>
              <a:rPr lang="de-DE" sz="2000" b="1" dirty="0" smtClean="0">
                <a:solidFill>
                  <a:srgbClr val="4472C4"/>
                </a:solidFill>
              </a:rPr>
              <a:t> May, 1</a:t>
            </a:r>
            <a:endParaRPr lang="de-DE" sz="2000" b="1" dirty="0">
              <a:solidFill>
                <a:srgbClr val="4472C4"/>
              </a:solidFill>
            </a:endParaRPr>
          </a:p>
        </p:txBody>
      </p:sp>
      <p:cxnSp>
        <p:nvCxnSpPr>
          <p:cNvPr id="23" name="Gerade Verbindung mit Pfeil 22"/>
          <p:cNvCxnSpPr/>
          <p:nvPr/>
        </p:nvCxnSpPr>
        <p:spPr>
          <a:xfrm>
            <a:off x="10759752" y="774649"/>
            <a:ext cx="0" cy="684000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 rot="10800000">
            <a:off x="7207297" y="2983085"/>
            <a:ext cx="0" cy="684000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7306864" y="3174635"/>
            <a:ext cx="1930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4472C4"/>
                </a:solidFill>
              </a:rPr>
              <a:t>Standard </a:t>
            </a:r>
            <a:r>
              <a:rPr lang="de-DE" sz="2000" b="1" dirty="0" err="1" smtClean="0">
                <a:solidFill>
                  <a:srgbClr val="4472C4"/>
                </a:solidFill>
              </a:rPr>
              <a:t>fee</a:t>
            </a:r>
            <a:endParaRPr lang="de-DE" sz="2000" b="1" dirty="0" smtClean="0">
              <a:solidFill>
                <a:srgbClr val="4472C4"/>
              </a:solidFill>
            </a:endParaRPr>
          </a:p>
          <a:p>
            <a:r>
              <a:rPr lang="de-DE" sz="2000" b="1" dirty="0" err="1">
                <a:solidFill>
                  <a:srgbClr val="4472C4"/>
                </a:solidFill>
              </a:rPr>
              <a:t>d</a:t>
            </a:r>
            <a:r>
              <a:rPr lang="de-DE" sz="2000" b="1" dirty="0" err="1" smtClean="0">
                <a:solidFill>
                  <a:srgbClr val="4472C4"/>
                </a:solidFill>
              </a:rPr>
              <a:t>eadline</a:t>
            </a:r>
            <a:r>
              <a:rPr lang="de-DE" sz="2000" b="1" dirty="0" smtClean="0">
                <a:solidFill>
                  <a:srgbClr val="4472C4"/>
                </a:solidFill>
              </a:rPr>
              <a:t> April, 1</a:t>
            </a:r>
            <a:endParaRPr lang="de-DE" sz="2000" b="1" dirty="0">
              <a:solidFill>
                <a:srgbClr val="4472C4"/>
              </a:solidFill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87" y="1015489"/>
            <a:ext cx="1346672" cy="134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5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DBE4F3"/>
              </a:clrFrom>
              <a:clrTo>
                <a:srgbClr val="DBE4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3" t="13346" r="9941" b="24042"/>
          <a:stretch/>
        </p:blipFill>
        <p:spPr>
          <a:xfrm>
            <a:off x="988828" y="852255"/>
            <a:ext cx="9920177" cy="445634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088772" y="187641"/>
            <a:ext cx="6232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 smtClean="0"/>
              <a:t>Registrations</a:t>
            </a:r>
            <a:r>
              <a:rPr lang="de-DE" sz="3200" b="1" dirty="0" smtClean="0"/>
              <a:t>: Early – </a:t>
            </a:r>
            <a:r>
              <a:rPr lang="de-DE" sz="3200" b="1" dirty="0"/>
              <a:t>R</a:t>
            </a:r>
            <a:r>
              <a:rPr lang="de-DE" sz="3200" b="1" dirty="0" smtClean="0"/>
              <a:t>egular – </a:t>
            </a:r>
            <a:r>
              <a:rPr lang="de-DE" sz="3200" b="1" dirty="0" err="1" smtClean="0"/>
              <a:t>Late</a:t>
            </a:r>
            <a:endParaRPr lang="de-DE" sz="3200" b="1" dirty="0" smtClean="0"/>
          </a:p>
        </p:txBody>
      </p:sp>
      <p:sp>
        <p:nvSpPr>
          <p:cNvPr id="6" name="Textfeld 5"/>
          <p:cNvSpPr txBox="1"/>
          <p:nvPr/>
        </p:nvSpPr>
        <p:spPr>
          <a:xfrm rot="16200000">
            <a:off x="-1073322" y="2913026"/>
            <a:ext cx="2866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Daily </a:t>
            </a:r>
            <a:r>
              <a:rPr lang="de-DE" sz="2800" dirty="0" err="1" smtClean="0"/>
              <a:t>Registrations</a:t>
            </a:r>
            <a:endParaRPr lang="de-DE" sz="2800" dirty="0"/>
          </a:p>
        </p:txBody>
      </p:sp>
      <p:sp>
        <p:nvSpPr>
          <p:cNvPr id="7" name="Textfeld 6"/>
          <p:cNvSpPr txBox="1"/>
          <p:nvPr/>
        </p:nvSpPr>
        <p:spPr>
          <a:xfrm>
            <a:off x="4684829" y="6217557"/>
            <a:ext cx="213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/>
              <a:t>Calendar</a:t>
            </a:r>
            <a:r>
              <a:rPr lang="de-DE" sz="2400" b="1" dirty="0" smtClean="0"/>
              <a:t> Day</a:t>
            </a:r>
            <a:endParaRPr lang="de-DE" sz="2400" b="1" dirty="0"/>
          </a:p>
        </p:txBody>
      </p:sp>
      <p:sp>
        <p:nvSpPr>
          <p:cNvPr id="9" name="Rechteck 8"/>
          <p:cNvSpPr/>
          <p:nvPr/>
        </p:nvSpPr>
        <p:spPr>
          <a:xfrm>
            <a:off x="3423684" y="1041991"/>
            <a:ext cx="2211572" cy="861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591165" y="679882"/>
            <a:ext cx="470000" cy="4793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3700"/>
              </a:lnSpc>
            </a:pPr>
            <a:r>
              <a:rPr lang="de-DE" sz="2200" dirty="0" smtClean="0"/>
              <a:t>90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/>
              <a:t>80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/>
              <a:t>70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/>
              <a:t>60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/>
              <a:t>50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/>
              <a:t>40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/>
              <a:t>30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/>
              <a:t>20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/>
              <a:t>10</a:t>
            </a:r>
          </a:p>
          <a:p>
            <a:pPr algn="r">
              <a:lnSpc>
                <a:spcPts val="3700"/>
              </a:lnSpc>
            </a:pPr>
            <a:r>
              <a:rPr lang="de-DE" sz="2200" dirty="0"/>
              <a:t>0</a:t>
            </a:r>
          </a:p>
        </p:txBody>
      </p:sp>
      <p:sp>
        <p:nvSpPr>
          <p:cNvPr id="11" name="Textfeld 10"/>
          <p:cNvSpPr txBox="1"/>
          <p:nvPr/>
        </p:nvSpPr>
        <p:spPr>
          <a:xfrm rot="16200000">
            <a:off x="10199588" y="2913025"/>
            <a:ext cx="3068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>
                <a:solidFill>
                  <a:srgbClr val="E58F43"/>
                </a:solidFill>
              </a:rPr>
              <a:t>Cumulative</a:t>
            </a:r>
            <a:r>
              <a:rPr lang="de-DE" sz="2800" dirty="0" smtClean="0">
                <a:solidFill>
                  <a:srgbClr val="E58F43"/>
                </a:solidFill>
              </a:rPr>
              <a:t> </a:t>
            </a:r>
            <a:r>
              <a:rPr lang="de-DE" sz="2800" dirty="0" err="1" smtClean="0">
                <a:solidFill>
                  <a:srgbClr val="E58F43"/>
                </a:solidFill>
              </a:rPr>
              <a:t>number</a:t>
            </a:r>
            <a:endParaRPr lang="de-DE" sz="2800" dirty="0">
              <a:solidFill>
                <a:srgbClr val="E58F43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0859319" y="679882"/>
            <a:ext cx="612668" cy="48372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3700"/>
              </a:lnSpc>
            </a:pPr>
            <a:r>
              <a:rPr lang="de-DE" sz="2200" dirty="0" smtClean="0">
                <a:solidFill>
                  <a:srgbClr val="E58F43"/>
                </a:solidFill>
              </a:rPr>
              <a:t>900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>
                <a:solidFill>
                  <a:srgbClr val="E58F43"/>
                </a:solidFill>
              </a:rPr>
              <a:t>800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>
                <a:solidFill>
                  <a:srgbClr val="E58F43"/>
                </a:solidFill>
              </a:rPr>
              <a:t>700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>
                <a:solidFill>
                  <a:srgbClr val="E58F43"/>
                </a:solidFill>
              </a:rPr>
              <a:t>600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>
                <a:solidFill>
                  <a:srgbClr val="E58F43"/>
                </a:solidFill>
              </a:rPr>
              <a:t>500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>
                <a:solidFill>
                  <a:srgbClr val="E58F43"/>
                </a:solidFill>
              </a:rPr>
              <a:t>400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>
                <a:solidFill>
                  <a:srgbClr val="E58F43"/>
                </a:solidFill>
              </a:rPr>
              <a:t>300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>
                <a:solidFill>
                  <a:srgbClr val="E58F43"/>
                </a:solidFill>
              </a:rPr>
              <a:t>200</a:t>
            </a:r>
          </a:p>
          <a:p>
            <a:pPr algn="r">
              <a:lnSpc>
                <a:spcPts val="3700"/>
              </a:lnSpc>
            </a:pPr>
            <a:r>
              <a:rPr lang="de-DE" sz="2200" dirty="0" smtClean="0">
                <a:solidFill>
                  <a:srgbClr val="E58F43"/>
                </a:solidFill>
              </a:rPr>
              <a:t>100</a:t>
            </a:r>
          </a:p>
          <a:p>
            <a:pPr algn="r">
              <a:lnSpc>
                <a:spcPts val="3700"/>
              </a:lnSpc>
            </a:pPr>
            <a:r>
              <a:rPr lang="de-DE" sz="2200" dirty="0">
                <a:solidFill>
                  <a:srgbClr val="E58F43"/>
                </a:solidFill>
              </a:rPr>
              <a:t>0</a:t>
            </a:r>
          </a:p>
        </p:txBody>
      </p:sp>
      <p:sp>
        <p:nvSpPr>
          <p:cNvPr id="14" name="Rechteck 13"/>
          <p:cNvSpPr/>
          <p:nvPr/>
        </p:nvSpPr>
        <p:spPr>
          <a:xfrm>
            <a:off x="5507665" y="1520456"/>
            <a:ext cx="1307805" cy="382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7" name="Textfeld 16"/>
          <p:cNvSpPr txBox="1"/>
          <p:nvPr/>
        </p:nvSpPr>
        <p:spPr>
          <a:xfrm rot="5400000">
            <a:off x="681220" y="5603939"/>
            <a:ext cx="882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Feb 09</a:t>
            </a:r>
            <a:endParaRPr lang="de-DE" sz="2000" b="1" dirty="0"/>
          </a:p>
        </p:txBody>
      </p:sp>
      <p:sp>
        <p:nvSpPr>
          <p:cNvPr id="18" name="Textfeld 17"/>
          <p:cNvSpPr txBox="1"/>
          <p:nvPr/>
        </p:nvSpPr>
        <p:spPr>
          <a:xfrm rot="5400000">
            <a:off x="3151493" y="5603940"/>
            <a:ext cx="9444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Mar 02</a:t>
            </a:r>
            <a:endParaRPr lang="de-DE" sz="2000" b="1" dirty="0"/>
          </a:p>
        </p:txBody>
      </p:sp>
      <p:sp>
        <p:nvSpPr>
          <p:cNvPr id="19" name="Textfeld 18"/>
          <p:cNvSpPr txBox="1"/>
          <p:nvPr/>
        </p:nvSpPr>
        <p:spPr>
          <a:xfrm rot="5400000">
            <a:off x="6748355" y="5603941"/>
            <a:ext cx="886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Apr 01</a:t>
            </a:r>
            <a:endParaRPr lang="de-DE" sz="2000" b="1" dirty="0"/>
          </a:p>
        </p:txBody>
      </p:sp>
      <p:sp>
        <p:nvSpPr>
          <p:cNvPr id="20" name="Textfeld 19"/>
          <p:cNvSpPr txBox="1"/>
          <p:nvPr/>
        </p:nvSpPr>
        <p:spPr>
          <a:xfrm rot="5400000">
            <a:off x="10274587" y="5597135"/>
            <a:ext cx="970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May 01</a:t>
            </a:r>
            <a:endParaRPr lang="de-DE" sz="20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775" y="2797456"/>
            <a:ext cx="2427269" cy="140526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057752" y="2335791"/>
            <a:ext cx="957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20.5%</a:t>
            </a:r>
            <a:endParaRPr lang="de-DE" sz="2400" b="1" dirty="0"/>
          </a:p>
        </p:txBody>
      </p:sp>
      <p:sp>
        <p:nvSpPr>
          <p:cNvPr id="22" name="Textfeld 21"/>
          <p:cNvSpPr txBox="1"/>
          <p:nvPr/>
        </p:nvSpPr>
        <p:spPr>
          <a:xfrm>
            <a:off x="5913290" y="2381693"/>
            <a:ext cx="957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35.5%</a:t>
            </a:r>
            <a:endParaRPr lang="de-DE" sz="2400" b="1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5" b="8230"/>
          <a:stretch/>
        </p:blipFill>
        <p:spPr>
          <a:xfrm>
            <a:off x="4746631" y="2110544"/>
            <a:ext cx="1127385" cy="1076265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2536408" y="1041991"/>
            <a:ext cx="988027" cy="795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6" name="Gerader Verbinder 25"/>
          <p:cNvCxnSpPr/>
          <p:nvPr/>
        </p:nvCxnSpPr>
        <p:spPr>
          <a:xfrm>
            <a:off x="2484000" y="1465200"/>
            <a:ext cx="3299912" cy="0"/>
          </a:xfrm>
          <a:prstGeom prst="line">
            <a:avLst/>
          </a:prstGeom>
          <a:ln w="31750">
            <a:solidFill>
              <a:srgbClr val="C7CB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rafik 26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284" y="1151839"/>
            <a:ext cx="1955142" cy="977571"/>
          </a:xfrm>
          <a:prstGeom prst="rect">
            <a:avLst/>
          </a:prstGeom>
        </p:spPr>
      </p:pic>
      <p:sp>
        <p:nvSpPr>
          <p:cNvPr id="28" name="Textfeld 27"/>
          <p:cNvSpPr txBox="1"/>
          <p:nvPr/>
        </p:nvSpPr>
        <p:spPr>
          <a:xfrm>
            <a:off x="9523426" y="1376013"/>
            <a:ext cx="957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34.0%</a:t>
            </a:r>
            <a:endParaRPr lang="de-DE" sz="2400" b="1" dirty="0"/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3" t="1400" r="47652" b="82765"/>
          <a:stretch/>
        </p:blipFill>
        <p:spPr>
          <a:xfrm>
            <a:off x="6814914" y="1041436"/>
            <a:ext cx="1320985" cy="370865"/>
          </a:xfrm>
          <a:prstGeom prst="rect">
            <a:avLst/>
          </a:prstGeom>
        </p:spPr>
      </p:pic>
      <p:sp>
        <p:nvSpPr>
          <p:cNvPr id="30" name="Textfeld 29"/>
          <p:cNvSpPr txBox="1"/>
          <p:nvPr/>
        </p:nvSpPr>
        <p:spPr>
          <a:xfrm rot="21357783">
            <a:off x="7882960" y="1528224"/>
            <a:ext cx="460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latin typeface="Symbol" panose="05050102010706020507" pitchFamily="18" charset="2"/>
              </a:rPr>
              <a:t>n</a:t>
            </a:r>
            <a:r>
              <a:rPr lang="de-DE" sz="1400" b="1" dirty="0" smtClean="0"/>
              <a:t>18</a:t>
            </a:r>
            <a:endParaRPr lang="de-DE" sz="1400" b="1" dirty="0"/>
          </a:p>
        </p:txBody>
      </p:sp>
      <p:sp>
        <p:nvSpPr>
          <p:cNvPr id="31" name="Textfeld 30"/>
          <p:cNvSpPr txBox="1"/>
          <p:nvPr/>
        </p:nvSpPr>
        <p:spPr>
          <a:xfrm>
            <a:off x="7738760" y="3338623"/>
            <a:ext cx="1550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@90% CL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7760182" y="3793101"/>
            <a:ext cx="1921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(</a:t>
            </a:r>
            <a:r>
              <a:rPr lang="de-DE" sz="2800" dirty="0"/>
              <a:t>C</a:t>
            </a:r>
            <a:r>
              <a:rPr lang="de-DE" sz="2800" dirty="0" smtClean="0"/>
              <a:t>ash </a:t>
            </a:r>
            <a:r>
              <a:rPr lang="de-DE" sz="2800" dirty="0"/>
              <a:t>L</a:t>
            </a:r>
            <a:r>
              <a:rPr lang="de-DE" sz="2800" dirty="0" smtClean="0"/>
              <a:t>evel)</a:t>
            </a:r>
            <a:endParaRPr lang="de-DE" sz="2800" dirty="0"/>
          </a:p>
        </p:txBody>
      </p:sp>
      <p:pic>
        <p:nvPicPr>
          <p:cNvPr id="33" name="Grafik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87" y="1015489"/>
            <a:ext cx="1346672" cy="1346672"/>
          </a:xfrm>
          <a:prstGeom prst="rect">
            <a:avLst/>
          </a:prstGeom>
        </p:spPr>
      </p:pic>
      <p:sp>
        <p:nvSpPr>
          <p:cNvPr id="34" name="Textfeld 33"/>
          <p:cNvSpPr txBox="1"/>
          <p:nvPr/>
        </p:nvSpPr>
        <p:spPr>
          <a:xfrm rot="21600000">
            <a:off x="5144573" y="2812620"/>
            <a:ext cx="5004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E3DBD9"/>
                </a:solidFill>
                <a:latin typeface="Symbol" panose="05050102010706020507" pitchFamily="18" charset="2"/>
              </a:rPr>
              <a:t>n</a:t>
            </a:r>
            <a:r>
              <a:rPr lang="de-DE" sz="1600" b="1" dirty="0" smtClean="0">
                <a:solidFill>
                  <a:srgbClr val="E3DBD9"/>
                </a:solidFill>
              </a:rPr>
              <a:t>18</a:t>
            </a:r>
            <a:endParaRPr lang="de-DE" sz="1600" b="1" dirty="0">
              <a:solidFill>
                <a:srgbClr val="E3DBD9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 rot="21600000">
            <a:off x="2286179" y="3129813"/>
            <a:ext cx="5004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chemeClr val="bg1"/>
                </a:solidFill>
                <a:latin typeface="Symbol" panose="05050102010706020507" pitchFamily="18" charset="2"/>
              </a:rPr>
              <a:t>n</a:t>
            </a:r>
            <a:r>
              <a:rPr lang="de-DE" sz="1600" b="1" dirty="0" smtClean="0">
                <a:solidFill>
                  <a:schemeClr val="bg1"/>
                </a:solidFill>
              </a:rPr>
              <a:t>18</a:t>
            </a:r>
            <a:endParaRPr lang="de-DE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09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913</Words>
  <Application>Microsoft Office PowerPoint</Application>
  <PresentationFormat>Breitbild</PresentationFormat>
  <Paragraphs>271</Paragraphs>
  <Slides>27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Symbol</vt:lpstr>
      <vt:lpstr>Times New Roman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Manfred Lindner</dc:creator>
  <cp:lastModifiedBy>Drexlin, Guido (IEKP)</cp:lastModifiedBy>
  <cp:revision>195</cp:revision>
  <dcterms:created xsi:type="dcterms:W3CDTF">2018-03-10T16:45:46Z</dcterms:created>
  <dcterms:modified xsi:type="dcterms:W3CDTF">2018-06-09T11:11:00Z</dcterms:modified>
</cp:coreProperties>
</file>