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57" r:id="rId4"/>
    <p:sldId id="258" r:id="rId5"/>
    <p:sldId id="260" r:id="rId6"/>
    <p:sldId id="259" r:id="rId7"/>
    <p:sldId id="263" r:id="rId8"/>
    <p:sldId id="262" r:id="rId9"/>
    <p:sldId id="265" r:id="rId10"/>
    <p:sldId id="268" r:id="rId11"/>
    <p:sldId id="269" r:id="rId12"/>
    <p:sldId id="270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FF8000"/>
    <a:srgbClr val="FFF50A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50" autoAdjust="0"/>
    <p:restoredTop sz="50000" autoAdjust="0"/>
  </p:normalViewPr>
  <p:slideViewPr>
    <p:cSldViewPr snapToGrid="0" snapToObjects="1">
      <p:cViewPr varScale="1">
        <p:scale>
          <a:sx n="162" d="100"/>
          <a:sy n="162" d="100"/>
        </p:scale>
        <p:origin x="248" y="1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1" d="100"/>
        <a:sy n="181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176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4368AE-6011-C647-B3CE-A2324B69BEF4}" type="datetimeFigureOut">
              <a:rPr lang="en-US" smtClean="0"/>
              <a:t>6/6/18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904FB-A699-4A4E-91E7-CCCC780C6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408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F7C9E-B767-1049-B14C-E01BE4363530}" type="datetimeFigureOut">
              <a:rPr lang="en-US" smtClean="0"/>
              <a:t>6/6/18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64332-DFBC-D546-9D62-8B5A6BCB01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156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64332-DFBC-D546-9D62-8B5A6BCB01D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85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solidFill>
            <a:srgbClr val="FFFF00"/>
          </a:solidFill>
        </p:spPr>
        <p:txBody>
          <a:bodyPr anchor="b" anchorCtr="0"/>
          <a:lstStyle>
            <a:lvl1pPr algn="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4809657"/>
            <a:ext cx="2853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1">
                <a:solidFill>
                  <a:schemeClr val="bg1"/>
                </a:solidFill>
              </a:rPr>
              <a:t>K. Long, </a:t>
            </a:r>
            <a:fld id="{B19FB069-7A70-CF49-A3CF-C9513262B04A}" type="datetime3">
              <a:rPr lang="en-GB" b="1" smtClean="0">
                <a:solidFill>
                  <a:schemeClr val="bg1"/>
                </a:solidFill>
              </a:rPr>
              <a:t>6 June, 2018</a:t>
            </a:fld>
            <a:endParaRPr lang="en-US" b="1">
              <a:solidFill>
                <a:schemeClr val="bg1"/>
              </a:solidFill>
            </a:endParaRPr>
          </a:p>
        </p:txBody>
      </p:sp>
      <p:pic>
        <p:nvPicPr>
          <p:cNvPr id="10" name="Picture 9" descr="image001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3708" cy="359893"/>
          </a:xfrm>
          <a:prstGeom prst="rect">
            <a:avLst/>
          </a:prstGeom>
        </p:spPr>
      </p:pic>
      <p:pic>
        <p:nvPicPr>
          <p:cNvPr id="11" name="Picture 10" descr="2473_web_1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07302" y="0"/>
            <a:ext cx="1636697" cy="355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69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45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44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75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17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563098"/>
            <a:ext cx="4495800" cy="45804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63098"/>
            <a:ext cx="4495800" cy="45804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57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33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51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51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124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90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63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563098"/>
            <a:ext cx="9144000" cy="4580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4930092"/>
            <a:ext cx="2133600" cy="2134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A1DC3ABC-92C2-B748-ABF3-8546144348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8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4400" b="1" kern="1200">
          <a:solidFill>
            <a:srgbClr val="FFF50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1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1" kern="1200">
          <a:solidFill>
            <a:srgbClr val="FF8000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1" kern="1200">
          <a:solidFill>
            <a:srgbClr val="00FF00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1" kern="1200">
          <a:solidFill>
            <a:srgbClr val="00FFFF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1" kern="1200">
          <a:solidFill>
            <a:srgbClr val="FF000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45477"/>
            <a:ext cx="7772400" cy="1454862"/>
          </a:xfrm>
        </p:spPr>
        <p:txBody>
          <a:bodyPr>
            <a:normAutofit/>
          </a:bodyPr>
          <a:lstStyle/>
          <a:p>
            <a:r>
              <a:rPr lang="en-US" sz="4000" dirty="0"/>
              <a:t>IUPAP Neutrino Panel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974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699AE-C670-5F49-89F8-F3CB88FE9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IUPAP Neutrino Panel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15359-2B83-F045-A78D-FFBC7F47C9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IUPAP Neutrino Panel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C6BB9-896C-B14F-A1A8-692725E84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9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9777B-3482-1A4D-8C7E-955EB7C48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Proposal to IUPAP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ADD94-0874-8F42-ADCB-924700C55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DD68B1D-34C7-0049-A3C2-8EBBA21F7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1" y="610396"/>
            <a:ext cx="6464300" cy="243840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37B945B-8FAD-D04E-BFFC-C2CA8F4E81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414" y="1175186"/>
            <a:ext cx="6747860" cy="3908908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85775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D7166-C8F3-DE45-BAB4-2C5DB7963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Setting up the IUPAP Neutrino Panel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74436-EF99-9A4B-84BD-270B86258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H. </a:t>
            </a:r>
            <a:r>
              <a:rPr lang="en-US" dirty="0" err="1"/>
              <a:t>Schellman</a:t>
            </a:r>
            <a:r>
              <a:rPr lang="en-US" dirty="0"/>
              <a:t> (</a:t>
            </a:r>
            <a:r>
              <a:rPr lang="en-US" dirty="0" err="1"/>
              <a:t>Oregan</a:t>
            </a:r>
            <a:r>
              <a:rPr lang="en-US" dirty="0"/>
              <a:t> State), Chair IUPAP C11:</a:t>
            </a:r>
          </a:p>
          <a:p>
            <a:pPr lvl="1"/>
            <a:r>
              <a:rPr lang="en-US" dirty="0"/>
              <a:t>Leading on setting up the new panel</a:t>
            </a:r>
          </a:p>
          <a:p>
            <a:pPr lvl="3"/>
            <a:endParaRPr lang="en-US" dirty="0"/>
          </a:p>
          <a:p>
            <a:r>
              <a:rPr lang="en-US" dirty="0"/>
              <a:t>In consultation, nominated co-chairs of the panel are:</a:t>
            </a:r>
          </a:p>
          <a:p>
            <a:pPr lvl="1"/>
            <a:r>
              <a:rPr lang="en-US" dirty="0" err="1"/>
              <a:t>Takaaki</a:t>
            </a:r>
            <a:r>
              <a:rPr lang="en-US" dirty="0"/>
              <a:t> </a:t>
            </a:r>
            <a:r>
              <a:rPr lang="en-US" dirty="0" err="1"/>
              <a:t>Kajita</a:t>
            </a:r>
            <a:r>
              <a:rPr lang="en-US" dirty="0"/>
              <a:t> (ICRR)</a:t>
            </a:r>
          </a:p>
          <a:p>
            <a:pPr lvl="1"/>
            <a:r>
              <a:rPr lang="en-US" dirty="0"/>
              <a:t>Manfred Lindner (MPIK, Heidelberg)</a:t>
            </a:r>
          </a:p>
          <a:p>
            <a:pPr lvl="1"/>
            <a:r>
              <a:rPr lang="en-US" dirty="0"/>
              <a:t>Nigel Smith (SNOLAB)</a:t>
            </a:r>
          </a:p>
          <a:p>
            <a:pPr lvl="3"/>
            <a:endParaRPr lang="en-US" dirty="0"/>
          </a:p>
          <a:p>
            <a:r>
              <a:rPr lang="en-US" dirty="0"/>
              <a:t>Next steps:</a:t>
            </a:r>
          </a:p>
          <a:p>
            <a:pPr lvl="1"/>
            <a:r>
              <a:rPr lang="en-US" dirty="0"/>
              <a:t>Co-chairs will consult with IUPAP and the neutrino community to:</a:t>
            </a:r>
          </a:p>
          <a:p>
            <a:pPr lvl="2"/>
            <a:r>
              <a:rPr lang="en-US" dirty="0"/>
              <a:t>Nominate panel members;</a:t>
            </a:r>
          </a:p>
          <a:p>
            <a:pPr lvl="2"/>
            <a:r>
              <a:rPr lang="en-US" dirty="0"/>
              <a:t>Define terms of reference and modus operandi for the new panel</a:t>
            </a:r>
          </a:p>
          <a:p>
            <a:pPr lvl="3"/>
            <a:endParaRPr lang="en-US" dirty="0"/>
          </a:p>
          <a:p>
            <a:r>
              <a:rPr lang="en-US" dirty="0"/>
              <a:t>This is </a:t>
            </a:r>
            <a:r>
              <a:rPr lang="en-US" i="1" dirty="0"/>
              <a:t>our</a:t>
            </a:r>
            <a:r>
              <a:rPr lang="en-US" dirty="0"/>
              <a:t> Panel: critical to engage with the co-chairs:</a:t>
            </a:r>
          </a:p>
          <a:p>
            <a:pPr lvl="1"/>
            <a:r>
              <a:rPr lang="en-US" dirty="0"/>
              <a:t>Make the success of the Panel a vehicle to enhance our field!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325F90-26C7-8542-A334-20688FDC5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2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699AE-C670-5F49-89F8-F3CB88FE9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Provenance:</a:t>
            </a:r>
            <a:br>
              <a:rPr lang="en-US" dirty="0"/>
            </a:br>
            <a:r>
              <a:rPr lang="en-US" sz="2200" cap="none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 little history: the ICFA Neutrino Panel</a:t>
            </a:r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15359-2B83-F045-A78D-FFBC7F47C9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IUPAP Neutrino Panel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C6BB9-896C-B14F-A1A8-692725E84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9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778646B-3ED5-6B4F-889D-E47E29E9DE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44381" y="607912"/>
            <a:ext cx="6899619" cy="452473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125225" y="0"/>
            <a:ext cx="3018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>
                <a:solidFill>
                  <a:schemeClr val="bg1"/>
                </a:solidFill>
              </a:rPr>
              <a:t>http://</a:t>
            </a:r>
            <a:r>
              <a:rPr lang="en-US" sz="1200" b="1" dirty="0" err="1">
                <a:solidFill>
                  <a:schemeClr val="bg1"/>
                </a:solidFill>
              </a:rPr>
              <a:t>icfa.fnal.gov</a:t>
            </a:r>
            <a:r>
              <a:rPr lang="en-US" sz="1200" b="1">
                <a:solidFill>
                  <a:schemeClr val="bg1"/>
                </a:solidFill>
              </a:rPr>
              <a:t>/panels/</a:t>
            </a:r>
            <a:r>
              <a:rPr lang="en-US" sz="1200" b="1" err="1">
                <a:solidFill>
                  <a:schemeClr val="bg1"/>
                </a:solidFill>
              </a:rPr>
              <a:t>neutrino_panel</a:t>
            </a:r>
            <a:r>
              <a:rPr lang="en-US" sz="1200" b="1">
                <a:solidFill>
                  <a:schemeClr val="bg1"/>
                </a:solidFill>
              </a:rPr>
              <a:t>/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2312120" cy="1390873"/>
            <a:chOff x="1606543" y="1031276"/>
            <a:chExt cx="2312120" cy="1390873"/>
          </a:xfrm>
          <a:solidFill>
            <a:srgbClr val="FFFFFF"/>
          </a:solidFill>
        </p:grpSpPr>
        <p:sp>
          <p:nvSpPr>
            <p:cNvPr id="7" name="Rectangle 6"/>
            <p:cNvSpPr/>
            <p:nvPr/>
          </p:nvSpPr>
          <p:spPr>
            <a:xfrm>
              <a:off x="1606543" y="1031276"/>
              <a:ext cx="2312120" cy="1237535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 descr="ICFA-logo2015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93383" y="1063844"/>
              <a:ext cx="2157541" cy="1150689"/>
            </a:xfrm>
            <a:prstGeom prst="rect">
              <a:avLst/>
            </a:prstGeom>
            <a:grpFill/>
          </p:spPr>
        </p:pic>
        <p:pic>
          <p:nvPicPr>
            <p:cNvPr id="9" name="Picture 8" descr="Screenshot 2016-05-28 10.51.21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06543" y="2265636"/>
              <a:ext cx="2312120" cy="156513"/>
            </a:xfrm>
            <a:prstGeom prst="rect">
              <a:avLst/>
            </a:prstGeom>
            <a:grpFill/>
          </p:spPr>
        </p:pic>
      </p:grpSp>
      <p:sp>
        <p:nvSpPr>
          <p:cNvPr id="11" name="TextBox 10"/>
          <p:cNvSpPr txBox="1"/>
          <p:nvPr/>
        </p:nvSpPr>
        <p:spPr>
          <a:xfrm>
            <a:off x="0" y="2460403"/>
            <a:ext cx="21065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Established:</a:t>
            </a:r>
          </a:p>
          <a:p>
            <a:r>
              <a:rPr lang="en-US" b="1" dirty="0">
                <a:solidFill>
                  <a:schemeClr val="bg1"/>
                </a:solidFill>
              </a:rPr>
              <a:t>    Summer 2013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Three-year mandate</a:t>
            </a:r>
          </a:p>
        </p:txBody>
      </p:sp>
    </p:spTree>
    <p:extLst>
      <p:ext uri="{BB962C8B-B14F-4D97-AF65-F5344CB8AC3E}">
        <p14:creationId xmlns:p14="http://schemas.microsoft.com/office/powerpoint/2010/main" val="93859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shot 2016-05-28 10.49.5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8960" y="0"/>
            <a:ext cx="5947110" cy="5133295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4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0" y="0"/>
            <a:ext cx="2312120" cy="1390873"/>
            <a:chOff x="1606543" y="1031276"/>
            <a:chExt cx="2312120" cy="1390873"/>
          </a:xfrm>
          <a:solidFill>
            <a:srgbClr val="FFFFFF"/>
          </a:solidFill>
        </p:grpSpPr>
        <p:sp>
          <p:nvSpPr>
            <p:cNvPr id="5" name="Rectangle 4"/>
            <p:cNvSpPr/>
            <p:nvPr/>
          </p:nvSpPr>
          <p:spPr>
            <a:xfrm>
              <a:off x="1606543" y="1031276"/>
              <a:ext cx="2312120" cy="1237535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ICFA-logo2015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93383" y="1063844"/>
              <a:ext cx="2157541" cy="1150689"/>
            </a:xfrm>
            <a:prstGeom prst="rect">
              <a:avLst/>
            </a:prstGeom>
            <a:grpFill/>
          </p:spPr>
        </p:pic>
        <p:pic>
          <p:nvPicPr>
            <p:cNvPr id="7" name="Picture 6" descr="Screenshot 2016-05-28 10.51.2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06543" y="2265636"/>
              <a:ext cx="2312120" cy="156513"/>
            </a:xfrm>
            <a:prstGeom prst="rect">
              <a:avLst/>
            </a:prstGeom>
            <a:grpFill/>
          </p:spPr>
        </p:pic>
      </p:grpSp>
      <p:sp>
        <p:nvSpPr>
          <p:cNvPr id="3" name="TextBox 2"/>
          <p:cNvSpPr txBox="1"/>
          <p:nvPr/>
        </p:nvSpPr>
        <p:spPr>
          <a:xfrm>
            <a:off x="6125225" y="0"/>
            <a:ext cx="3018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b="1" dirty="0"/>
              <a:t>http://</a:t>
            </a:r>
            <a:r>
              <a:rPr lang="en-US" sz="1200" b="1" dirty="0" err="1"/>
              <a:t>icfa.fnal.gov</a:t>
            </a:r>
            <a:r>
              <a:rPr lang="en-US" sz="1200" b="1" dirty="0"/>
              <a:t>/panels/</a:t>
            </a:r>
            <a:r>
              <a:rPr lang="en-US" sz="1200" b="1" dirty="0" err="1"/>
              <a:t>neutr</a:t>
            </a:r>
            <a:r>
              <a:rPr lang="en-US" sz="1200" b="1" dirty="0" err="1">
                <a:solidFill>
                  <a:schemeClr val="bg1"/>
                </a:solidFill>
              </a:rPr>
              <a:t>ino_panel</a:t>
            </a:r>
            <a:r>
              <a:rPr lang="en-US" sz="1200" b="1" dirty="0">
                <a:solidFill>
                  <a:schemeClr val="bg1"/>
                </a:solidFill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529441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ICFA Neutrino Panel’s contributions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Initial consultation with the neutrino community:</a:t>
            </a:r>
          </a:p>
          <a:p>
            <a:pPr lvl="1"/>
            <a:r>
              <a:rPr lang="en-US" dirty="0"/>
              <a:t>Asia: </a:t>
            </a:r>
            <a:r>
              <a:rPr lang="en-US" dirty="0" err="1"/>
              <a:t>Kavli</a:t>
            </a:r>
            <a:r>
              <a:rPr lang="en-US" dirty="0"/>
              <a:t> IPMU, Kashiwa, Japan on the 13th November 2013</a:t>
            </a:r>
          </a:p>
          <a:p>
            <a:pPr lvl="1"/>
            <a:r>
              <a:rPr lang="en-US" dirty="0"/>
              <a:t>Europe: University of Paris Diderot on the 8th to 10th January 2014</a:t>
            </a:r>
          </a:p>
          <a:p>
            <a:pPr lvl="1"/>
            <a:r>
              <a:rPr lang="en-US" dirty="0"/>
              <a:t>Americas: FNAL, 30th January 2014 to the 1st February 2014</a:t>
            </a:r>
          </a:p>
          <a:p>
            <a:r>
              <a:rPr lang="en-US" dirty="0"/>
              <a:t>International Meetings for Large Neutrino Infrastructures</a:t>
            </a:r>
          </a:p>
          <a:p>
            <a:pPr lvl="1"/>
            <a:r>
              <a:rPr lang="en-US" dirty="0"/>
              <a:t>Jointly </a:t>
            </a:r>
            <a:r>
              <a:rPr lang="en-US" dirty="0" err="1"/>
              <a:t>organised</a:t>
            </a:r>
            <a:r>
              <a:rPr lang="en-US" dirty="0"/>
              <a:t> with APPEC, APPIC (and Neutrino Panel)</a:t>
            </a:r>
          </a:p>
          <a:p>
            <a:pPr lvl="2"/>
            <a:r>
              <a:rPr lang="en-US" dirty="0"/>
              <a:t>23—24 June 2014, Paris</a:t>
            </a:r>
          </a:p>
          <a:p>
            <a:pPr lvl="2"/>
            <a:r>
              <a:rPr lang="en-US" dirty="0"/>
              <a:t>20—21 April 2015, FNAL</a:t>
            </a:r>
          </a:p>
          <a:p>
            <a:pPr lvl="2"/>
            <a:r>
              <a:rPr lang="en-US" dirty="0"/>
              <a:t>30—31 May 2016, KEK</a:t>
            </a:r>
          </a:p>
          <a:p>
            <a:r>
              <a:rPr lang="en-US" dirty="0"/>
              <a:t>Presentations to peers at:</a:t>
            </a:r>
          </a:p>
          <a:p>
            <a:pPr lvl="1"/>
            <a:r>
              <a:rPr lang="en-US" dirty="0"/>
              <a:t>Neutrino 2014: to explain activities of the Panel</a:t>
            </a:r>
          </a:p>
          <a:p>
            <a:pPr lvl="1"/>
            <a:r>
              <a:rPr lang="en-US" dirty="0"/>
              <a:t>Neutrino 2016: to solicit input on the roadmap discussion document</a:t>
            </a:r>
          </a:p>
          <a:p>
            <a:r>
              <a:rPr lang="en-US" dirty="0"/>
              <a:t>And, of course, presentations to stakeholders (ICFA, ECFA, </a:t>
            </a:r>
            <a:r>
              <a:rPr lang="mr-IN" dirty="0"/>
              <a:t>…</a:t>
            </a:r>
            <a:r>
              <a:rPr lang="en-GB" dirty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ICFA Neutrino Panel’s contributions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/>
              <a:t>Initial report from the ICFA Neutrino Panel</a:t>
            </a:r>
            <a:br>
              <a:rPr lang="en-GB" dirty="0"/>
            </a:br>
            <a:r>
              <a:rPr lang="en-GB" sz="2600" dirty="0">
                <a:solidFill>
                  <a:schemeClr val="bg1">
                    <a:lumMod val="85000"/>
                  </a:schemeClr>
                </a:solidFill>
              </a:rPr>
              <a:t>1405.7052v1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r>
              <a:rPr lang="en-GB" dirty="0"/>
              <a:t>Made the case for an energetic future programme and pointed out the opportunities</a:t>
            </a:r>
          </a:p>
          <a:p>
            <a:pPr lvl="1"/>
            <a:r>
              <a:rPr lang="en-GB" dirty="0"/>
              <a:t>Recorded the peer-group consultation carried out the Americas, Asia and Europe (roadmap foundations)</a:t>
            </a:r>
          </a:p>
          <a:p>
            <a:r>
              <a:rPr lang="en-GB" dirty="0"/>
              <a:t>On the complementarity of Hyper-K and LBNF</a:t>
            </a:r>
            <a:br>
              <a:rPr lang="en-GB" dirty="0"/>
            </a:br>
            <a:r>
              <a:rPr lang="en-GB" sz="2600" dirty="0">
                <a:solidFill>
                  <a:schemeClr val="bg1">
                    <a:lumMod val="85000"/>
                  </a:schemeClr>
                </a:solidFill>
              </a:rPr>
              <a:t>1501.03918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r>
              <a:rPr lang="en-GB" dirty="0"/>
              <a:t>Reviewed the complementarity of the J-PARC/Hyper-K </a:t>
            </a:r>
            <a:r>
              <a:rPr lang="en-GB" dirty="0" err="1"/>
              <a:t>andn</a:t>
            </a:r>
            <a:r>
              <a:rPr lang="en-GB" dirty="0"/>
              <a:t> LBNF/DUNE programmes</a:t>
            </a:r>
          </a:p>
          <a:p>
            <a:pPr lvl="1"/>
            <a:r>
              <a:rPr lang="en-GB" dirty="0"/>
              <a:t>Made the case for the scientific benefits of mounting the two experiments</a:t>
            </a:r>
          </a:p>
          <a:p>
            <a:r>
              <a:rPr lang="en-GB" dirty="0"/>
              <a:t>Roadmap for the international, accelerator-based neutrino programme: </a:t>
            </a:r>
            <a:br>
              <a:rPr lang="en-GB" dirty="0"/>
            </a:br>
            <a:r>
              <a:rPr lang="en-GB" dirty="0"/>
              <a:t>Discussion document</a:t>
            </a:r>
            <a:br>
              <a:rPr lang="en-GB" dirty="0"/>
            </a:br>
            <a:r>
              <a:rPr lang="en-GB" sz="2600" dirty="0">
                <a:solidFill>
                  <a:schemeClr val="bg1">
                    <a:lumMod val="85000"/>
                  </a:schemeClr>
                </a:solidFill>
              </a:rPr>
              <a:t>2016: http://</a:t>
            </a:r>
            <a:r>
              <a:rPr lang="en-GB" sz="2600" dirty="0" err="1">
                <a:solidFill>
                  <a:schemeClr val="bg1">
                    <a:lumMod val="85000"/>
                  </a:schemeClr>
                </a:solidFill>
              </a:rPr>
              <a:t>icfa.fnal.gov</a:t>
            </a:r>
            <a:r>
              <a:rPr lang="en-GB" sz="2600" dirty="0">
                <a:solidFill>
                  <a:schemeClr val="bg1">
                    <a:lumMod val="85000"/>
                  </a:schemeClr>
                </a:solidFill>
              </a:rPr>
              <a:t>/</a:t>
            </a:r>
            <a:r>
              <a:rPr lang="en-GB" sz="2600" dirty="0" err="1">
                <a:solidFill>
                  <a:schemeClr val="bg1">
                    <a:lumMod val="85000"/>
                  </a:schemeClr>
                </a:solidFill>
              </a:rPr>
              <a:t>wp</a:t>
            </a:r>
            <a:r>
              <a:rPr lang="en-GB" sz="2600" dirty="0">
                <a:solidFill>
                  <a:schemeClr val="bg1">
                    <a:lumMod val="85000"/>
                  </a:schemeClr>
                </a:solidFill>
              </a:rPr>
              <a:t>-content/uploads/2016-05-07-nuPanel-roadmap-Final.pdf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  <a:p>
            <a:pPr lvl="1"/>
            <a:r>
              <a:rPr lang="en-GB" dirty="0"/>
              <a:t>Reviewed the accelerator-based neutrino programme, </a:t>
            </a:r>
            <a:br>
              <a:rPr lang="en-GB" dirty="0"/>
            </a:br>
            <a:r>
              <a:rPr lang="en-GB" dirty="0"/>
              <a:t>including the supporting experimental, R&amp;D and theory programmes</a:t>
            </a:r>
          </a:p>
          <a:p>
            <a:pPr lvl="1"/>
            <a:r>
              <a:rPr lang="en-GB" dirty="0"/>
              <a:t>Presented interim conclusions and recommendation for discussion by peers and stakeholders</a:t>
            </a:r>
          </a:p>
          <a:p>
            <a:endParaRPr lang="en-GB" dirty="0"/>
          </a:p>
          <a:p>
            <a:r>
              <a:rPr lang="en-GB" dirty="0"/>
              <a:t>Roadmap for the international, accelerator-based neutrino programme</a:t>
            </a:r>
            <a:br>
              <a:rPr lang="en-GB" dirty="0"/>
            </a:br>
            <a:r>
              <a:rPr lang="is-IS" sz="2500" dirty="0">
                <a:solidFill>
                  <a:schemeClr val="bg1">
                    <a:lumMod val="85000"/>
                  </a:schemeClr>
                </a:solidFill>
              </a:rPr>
              <a:t>1704.08181</a:t>
            </a:r>
          </a:p>
          <a:p>
            <a:pPr lvl="1"/>
            <a:r>
              <a:rPr lang="en-GB" dirty="0"/>
              <a:t>Revised the Roadmap discussion document in line with comments received</a:t>
            </a:r>
          </a:p>
          <a:p>
            <a:pPr lvl="1"/>
            <a:r>
              <a:rPr lang="en-GB" dirty="0"/>
              <a:t>Presented final conclusions and recommendations</a:t>
            </a:r>
            <a:endParaRPr lang="en-GB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8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/>
              <a:t>The accelerator </a:t>
            </a:r>
            <a:r>
              <a:rPr lang="en-US" sz="2400" err="1"/>
              <a:t>programme</a:t>
            </a:r>
            <a:r>
              <a:rPr lang="en-US" sz="2400"/>
              <a:t>; part of the field of neutrino-physics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38503"/>
            <a:ext cx="9143999" cy="450499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Eloquently argued by neutrino-physics community</a:t>
            </a:r>
          </a:p>
          <a:p>
            <a:pPr lvl="1"/>
            <a:r>
              <a:rPr lang="en-US" dirty="0"/>
              <a:t>Consensus:</a:t>
            </a:r>
          </a:p>
          <a:p>
            <a:pPr lvl="2"/>
            <a:r>
              <a:rPr lang="en-US" dirty="0"/>
              <a:t>Also argued by funding agency representatives and ‘decision makers’</a:t>
            </a:r>
          </a:p>
          <a:p>
            <a:pPr lvl="5"/>
            <a:endParaRPr lang="en-US" dirty="0"/>
          </a:p>
          <a:p>
            <a:r>
              <a:rPr lang="en-US" dirty="0"/>
              <a:t>Essentially the same point was made in:</a:t>
            </a:r>
          </a:p>
          <a:p>
            <a:pPr lvl="1"/>
            <a:r>
              <a:rPr lang="en-US" dirty="0"/>
              <a:t>KEK (3</a:t>
            </a:r>
            <a:r>
              <a:rPr lang="en-US" baseline="30000" dirty="0"/>
              <a:t>rd</a:t>
            </a:r>
            <a:r>
              <a:rPr lang="en-US" dirty="0"/>
              <a:t> Large Neutrino Infrastructure meeting)</a:t>
            </a:r>
          </a:p>
          <a:p>
            <a:pPr lvl="1"/>
            <a:r>
              <a:rPr lang="en-US" dirty="0"/>
              <a:t>ECFA</a:t>
            </a:r>
          </a:p>
          <a:p>
            <a:pPr lvl="1"/>
            <a:r>
              <a:rPr lang="en-US" dirty="0"/>
              <a:t>Neutrino (</a:t>
            </a:r>
            <a:r>
              <a:rPr lang="mr-IN" dirty="0"/>
              <a:t>’</a:t>
            </a:r>
            <a:r>
              <a:rPr lang="en-US" dirty="0"/>
              <a:t>14) ‘16</a:t>
            </a:r>
          </a:p>
          <a:p>
            <a:pPr lvl="1"/>
            <a:r>
              <a:rPr lang="en-US" dirty="0"/>
              <a:t>And in discussions within the Panel</a:t>
            </a:r>
          </a:p>
          <a:p>
            <a:pPr lvl="4"/>
            <a:endParaRPr lang="en-US" dirty="0"/>
          </a:p>
          <a:p>
            <a:r>
              <a:rPr lang="en-US" dirty="0"/>
              <a:t>ICHEP’16 discussion with IUPAP C11 Chair &amp; co-chair:</a:t>
            </a:r>
          </a:p>
          <a:p>
            <a:pPr lvl="1"/>
            <a:r>
              <a:rPr lang="en-US" dirty="0"/>
              <a:t>Develop proposal for a new ‘neutrino Panel’ to take an ‘holistic’ view:</a:t>
            </a:r>
          </a:p>
          <a:p>
            <a:pPr lvl="2"/>
            <a:r>
              <a:rPr lang="en-US" dirty="0"/>
              <a:t>Consider synergy/impact of particle, </a:t>
            </a:r>
            <a:r>
              <a:rPr lang="en-US" dirty="0" err="1"/>
              <a:t>astroparticle</a:t>
            </a:r>
            <a:r>
              <a:rPr lang="en-US" dirty="0"/>
              <a:t> and nuclear physics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0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Neutrinos: synergies and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63098"/>
            <a:ext cx="9144000" cy="4580402"/>
          </a:xfrm>
        </p:spPr>
        <p:txBody>
          <a:bodyPr>
            <a:normAutofit fontScale="40000" lnSpcReduction="20000"/>
          </a:bodyPr>
          <a:lstStyle/>
          <a:p>
            <a:pPr marL="0" indent="0" algn="r">
              <a:buNone/>
            </a:pPr>
            <a:r>
              <a:rPr lang="en-US" dirty="0"/>
              <a:t>Examples </a:t>
            </a:r>
            <a:r>
              <a:rPr lang="mr-IN" dirty="0"/>
              <a:t>…</a:t>
            </a:r>
            <a:r>
              <a:rPr lang="en-GB" dirty="0"/>
              <a:t> not an exhaustive list</a:t>
            </a:r>
            <a:endParaRPr lang="en-US" dirty="0"/>
          </a:p>
          <a:p>
            <a:r>
              <a:rPr lang="en-US" dirty="0"/>
              <a:t>Physics </a:t>
            </a:r>
            <a:r>
              <a:rPr lang="en-US" dirty="0" err="1"/>
              <a:t>programme</a:t>
            </a:r>
            <a:r>
              <a:rPr lang="en-US" dirty="0"/>
              <a:t> of large “far” detectors:</a:t>
            </a:r>
          </a:p>
          <a:p>
            <a:pPr lvl="1"/>
            <a:r>
              <a:rPr lang="en-US" dirty="0"/>
              <a:t>Neutrino oscillations (accelerator and non-accelerator); </a:t>
            </a:r>
            <a:r>
              <a:rPr lang="en-US" dirty="0" err="1"/>
              <a:t>astroparticle</a:t>
            </a:r>
            <a:r>
              <a:rPr lang="en-US" dirty="0"/>
              <a:t> physics</a:t>
            </a:r>
          </a:p>
          <a:p>
            <a:pPr lvl="1"/>
            <a:endParaRPr lang="en-US" dirty="0"/>
          </a:p>
          <a:p>
            <a:r>
              <a:rPr lang="en-US" dirty="0"/>
              <a:t>Accelerator-based long-baseline and short-baseline oscillations:</a:t>
            </a:r>
          </a:p>
          <a:p>
            <a:pPr lvl="1"/>
            <a:r>
              <a:rPr lang="en-US" dirty="0"/>
              <a:t>Impact on astrophysics and cosmology (MH, </a:t>
            </a:r>
            <a:r>
              <a:rPr lang="en-US" dirty="0" err="1"/>
              <a:t>CPiV</a:t>
            </a:r>
            <a:r>
              <a:rPr lang="en-US" dirty="0"/>
              <a:t>, mixing parameters)</a:t>
            </a:r>
          </a:p>
          <a:p>
            <a:pPr lvl="1"/>
            <a:r>
              <a:rPr lang="en-US" dirty="0"/>
              <a:t>Requires sufficiently precise knowledge of nuclear physics of neutrino-nucleus scattering</a:t>
            </a:r>
          </a:p>
          <a:p>
            <a:pPr lvl="3"/>
            <a:endParaRPr lang="en-US" dirty="0"/>
          </a:p>
          <a:p>
            <a:r>
              <a:rPr lang="en-US" dirty="0" err="1"/>
              <a:t>Astroparticle</a:t>
            </a:r>
            <a:r>
              <a:rPr lang="en-US" dirty="0"/>
              <a:t> physics experiments, e.g. ICECUBE, ANTARES, 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Exploit knowledge of properties of neutrinos from terrestrial measurements</a:t>
            </a:r>
          </a:p>
          <a:p>
            <a:pPr lvl="1"/>
            <a:r>
              <a:rPr lang="en-US" dirty="0"/>
              <a:t>Deliver measurements of oscillation parameters, PINGU, ORCA sensitivity to MH</a:t>
            </a:r>
          </a:p>
          <a:p>
            <a:pPr lvl="3"/>
            <a:endParaRPr lang="en-US" dirty="0"/>
          </a:p>
          <a:p>
            <a:r>
              <a:rPr lang="en-US" dirty="0"/>
              <a:t>Reactor, solar and atmospheric neutrinos:</a:t>
            </a:r>
          </a:p>
          <a:p>
            <a:pPr lvl="1"/>
            <a:r>
              <a:rPr lang="en-US" dirty="0"/>
              <a:t>Give best constraints on, e.g.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q</a:t>
            </a:r>
            <a:r>
              <a:rPr lang="en-US" baseline="-25000" dirty="0"/>
              <a:t>12</a:t>
            </a:r>
            <a:r>
              <a:rPr lang="en-US" dirty="0"/>
              <a:t>,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q</a:t>
            </a:r>
            <a:r>
              <a:rPr lang="en-US" baseline="-25000" dirty="0"/>
              <a:t>13</a:t>
            </a:r>
          </a:p>
          <a:p>
            <a:pPr lvl="3"/>
            <a:endParaRPr lang="en-US" baseline="-25000" dirty="0"/>
          </a:p>
          <a:p>
            <a:r>
              <a:rPr lang="en-US" dirty="0"/>
              <a:t>Direct mass measurements and </a:t>
            </a:r>
            <a:r>
              <a:rPr lang="en-US"/>
              <a:t>neutrinoless</a:t>
            </a:r>
            <a:r>
              <a:rPr lang="en-US" dirty="0"/>
              <a:t> double-beta decay:</a:t>
            </a:r>
          </a:p>
          <a:p>
            <a:pPr lvl="1"/>
            <a:r>
              <a:rPr lang="en-US" dirty="0"/>
              <a:t>Nature of the neutrino; clear impact on particle physics and cosmology</a:t>
            </a:r>
          </a:p>
          <a:p>
            <a:pPr lvl="1"/>
            <a:r>
              <a:rPr lang="en-US" dirty="0"/>
              <a:t>Require good understanding of nuclear matrix elements</a:t>
            </a:r>
          </a:p>
          <a:p>
            <a:pPr lvl="1"/>
            <a:r>
              <a:rPr lang="en-US" dirty="0"/>
              <a:t>Next generation likely to require very large detectors (with commensurate scale of investment)</a:t>
            </a:r>
          </a:p>
          <a:p>
            <a:pPr lvl="3"/>
            <a:endParaRPr lang="en-US" dirty="0"/>
          </a:p>
          <a:p>
            <a:r>
              <a:rPr lang="en-US" dirty="0"/>
              <a:t>Growing interest in nuclear-physics aspects of neutrino-nucleus interactions:</a:t>
            </a:r>
          </a:p>
          <a:p>
            <a:pPr lvl="1"/>
            <a:r>
              <a:rPr lang="en-US" dirty="0"/>
              <a:t>International collaboration, </a:t>
            </a:r>
            <a:r>
              <a:rPr lang="en-US" dirty="0" err="1"/>
              <a:t>NuSTEC</a:t>
            </a:r>
            <a:r>
              <a:rPr lang="en-US" dirty="0"/>
              <a:t>:</a:t>
            </a:r>
          </a:p>
          <a:p>
            <a:pPr lvl="2"/>
            <a:r>
              <a:rPr lang="en-US" dirty="0" err="1"/>
              <a:t>NuSTEC</a:t>
            </a:r>
            <a:r>
              <a:rPr lang="en-US" dirty="0"/>
              <a:t> White Paper: Status and Challenges of Neutrino-Nucleus Scattering</a:t>
            </a:r>
            <a:br>
              <a:rPr lang="en-US" dirty="0"/>
            </a:br>
            <a:r>
              <a:rPr lang="en-US" sz="21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1706.03621</a:t>
            </a:r>
            <a:endParaRPr lang="en-US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pPr lvl="1"/>
            <a:r>
              <a:rPr lang="en-US" dirty="0"/>
              <a:t>PP/NP theory/phenomenology/experiment discussions in, e.g., Spain, UK </a:t>
            </a:r>
            <a:r>
              <a:rPr lang="mr-IN" dirty="0"/>
              <a:t>…</a:t>
            </a:r>
            <a:endParaRPr lang="en-GB" dirty="0"/>
          </a:p>
          <a:p>
            <a:pPr lvl="3"/>
            <a:endParaRPr lang="en-GB" dirty="0"/>
          </a:p>
          <a:p>
            <a:r>
              <a:rPr lang="mr-IN" dirty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0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C3ABC-92C2-B748-ABF3-8546144348B4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64" y="90539"/>
            <a:ext cx="7875434" cy="4955684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644272" y="3975985"/>
            <a:ext cx="3199658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</a:rPr>
              <a:t>Conceived as cross-</a:t>
            </a:r>
            <a:r>
              <a:rPr lang="en-US" sz="1400" b="1" dirty="0" err="1">
                <a:solidFill>
                  <a:srgbClr val="0070C0"/>
                </a:solidFill>
              </a:rPr>
              <a:t>commissionne</a:t>
            </a:r>
            <a:r>
              <a:rPr lang="en-US" sz="1400" b="1" dirty="0">
                <a:solidFill>
                  <a:srgbClr val="0070C0"/>
                </a:solidFill>
              </a:rPr>
              <a:t> Panel:</a:t>
            </a:r>
          </a:p>
          <a:p>
            <a:pPr marL="315913" indent="-176213">
              <a:buFont typeface="Arial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C4: </a:t>
            </a:r>
            <a:r>
              <a:rPr lang="en-US" sz="1400" b="1" dirty="0" err="1">
                <a:solidFill>
                  <a:srgbClr val="0070C0"/>
                </a:solidFill>
              </a:rPr>
              <a:t>Astroparticle</a:t>
            </a:r>
            <a:r>
              <a:rPr lang="en-US" sz="1400" b="1" dirty="0">
                <a:solidFill>
                  <a:srgbClr val="0070C0"/>
                </a:solidFill>
              </a:rPr>
              <a:t>-physics</a:t>
            </a:r>
          </a:p>
          <a:p>
            <a:pPr marL="315913" indent="-176213">
              <a:buFont typeface="Arial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C11: Particles-and-fields</a:t>
            </a:r>
          </a:p>
          <a:p>
            <a:pPr marL="315913" indent="-176213">
              <a:buFont typeface="Arial" charset="0"/>
              <a:buChar char="•"/>
            </a:pPr>
            <a:r>
              <a:rPr lang="en-US" sz="1400" b="1" dirty="0">
                <a:solidFill>
                  <a:srgbClr val="0070C0"/>
                </a:solidFill>
              </a:rPr>
              <a:t>C12: Nuclear-physics</a:t>
            </a:r>
          </a:p>
        </p:txBody>
      </p:sp>
    </p:spTree>
    <p:extLst>
      <p:ext uri="{BB962C8B-B14F-4D97-AF65-F5344CB8AC3E}">
        <p14:creationId xmlns:p14="http://schemas.microsoft.com/office/powerpoint/2010/main" val="177459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KL-standard-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KL-standard-black-16by9</Template>
  <TotalTime>523</TotalTime>
  <Words>588</Words>
  <Application>Microsoft Macintosh PowerPoint</Application>
  <PresentationFormat>On-screen Show (16:9)</PresentationFormat>
  <Paragraphs>114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Mangal</vt:lpstr>
      <vt:lpstr>Symbol</vt:lpstr>
      <vt:lpstr>KL-standard-black</vt:lpstr>
      <vt:lpstr>IUPAP Neutrino Panel </vt:lpstr>
      <vt:lpstr>Provenance: A little history: the ICFA Neutrino Panel</vt:lpstr>
      <vt:lpstr>PowerPoint Presentation</vt:lpstr>
      <vt:lpstr>PowerPoint Presentation</vt:lpstr>
      <vt:lpstr>ICFA Neutrino Panel’s contributions</vt:lpstr>
      <vt:lpstr>ICFA Neutrino Panel’s contributions</vt:lpstr>
      <vt:lpstr>The accelerator programme; part of the field of neutrino-physics </vt:lpstr>
      <vt:lpstr>Neutrinos: synergies and impact</vt:lpstr>
      <vt:lpstr>PowerPoint Presentation</vt:lpstr>
      <vt:lpstr>IUPAP Neutrino Panel</vt:lpstr>
      <vt:lpstr>Proposal to IUPAP</vt:lpstr>
      <vt:lpstr>Setting up the IUPAP Neutrino Panel</vt:lpstr>
    </vt:vector>
  </TitlesOfParts>
  <Company/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for a new working group</dc:title>
  <dc:creator>Microsoft Office User</dc:creator>
  <cp:lastModifiedBy>Microsoft Office User</cp:lastModifiedBy>
  <cp:revision>26</cp:revision>
  <dcterms:created xsi:type="dcterms:W3CDTF">2017-08-08T07:11:36Z</dcterms:created>
  <dcterms:modified xsi:type="dcterms:W3CDTF">2018-06-06T17:10:40Z</dcterms:modified>
</cp:coreProperties>
</file>