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sldIdLst>
    <p:sldId id="258" r:id="rId2"/>
    <p:sldId id="262" r:id="rId3"/>
    <p:sldId id="324" r:id="rId4"/>
    <p:sldId id="257" r:id="rId5"/>
    <p:sldId id="261" r:id="rId6"/>
    <p:sldId id="259" r:id="rId7"/>
    <p:sldId id="260" r:id="rId8"/>
    <p:sldId id="263" r:id="rId9"/>
    <p:sldId id="264" r:id="rId10"/>
    <p:sldId id="377" r:id="rId11"/>
    <p:sldId id="265" r:id="rId12"/>
    <p:sldId id="266" r:id="rId13"/>
    <p:sldId id="267" r:id="rId14"/>
    <p:sldId id="268" r:id="rId15"/>
    <p:sldId id="378" r:id="rId16"/>
    <p:sldId id="340" r:id="rId17"/>
    <p:sldId id="379" r:id="rId18"/>
    <p:sldId id="332" r:id="rId19"/>
    <p:sldId id="323" r:id="rId20"/>
    <p:sldId id="333" r:id="rId21"/>
    <p:sldId id="331" r:id="rId22"/>
    <p:sldId id="271" r:id="rId23"/>
    <p:sldId id="272" r:id="rId24"/>
    <p:sldId id="382" r:id="rId25"/>
    <p:sldId id="326" r:id="rId26"/>
    <p:sldId id="280" r:id="rId27"/>
    <p:sldId id="315" r:id="rId28"/>
    <p:sldId id="318" r:id="rId29"/>
    <p:sldId id="281" r:id="rId30"/>
    <p:sldId id="284" r:id="rId31"/>
    <p:sldId id="383" r:id="rId32"/>
    <p:sldId id="325" r:id="rId33"/>
    <p:sldId id="274" r:id="rId34"/>
    <p:sldId id="375" r:id="rId35"/>
    <p:sldId id="381" r:id="rId36"/>
    <p:sldId id="376" r:id="rId37"/>
    <p:sldId id="277" r:id="rId38"/>
    <p:sldId id="275" r:id="rId39"/>
    <p:sldId id="276" r:id="rId40"/>
    <p:sldId id="278" r:id="rId41"/>
    <p:sldId id="342" r:id="rId42"/>
    <p:sldId id="343" r:id="rId43"/>
    <p:sldId id="279" r:id="rId44"/>
    <p:sldId id="339" r:id="rId45"/>
    <p:sldId id="327" r:id="rId46"/>
    <p:sldId id="285" r:id="rId47"/>
    <p:sldId id="286" r:id="rId48"/>
    <p:sldId id="338" r:id="rId49"/>
    <p:sldId id="288" r:id="rId50"/>
    <p:sldId id="289" r:id="rId51"/>
    <p:sldId id="329" r:id="rId52"/>
    <p:sldId id="290" r:id="rId53"/>
    <p:sldId id="291" r:id="rId54"/>
    <p:sldId id="344" r:id="rId55"/>
    <p:sldId id="292" r:id="rId56"/>
    <p:sldId id="321" r:id="rId57"/>
    <p:sldId id="293" r:id="rId58"/>
    <p:sldId id="346" r:id="rId59"/>
    <p:sldId id="322" r:id="rId60"/>
    <p:sldId id="298" r:id="rId61"/>
    <p:sldId id="299" r:id="rId62"/>
    <p:sldId id="348" r:id="rId63"/>
    <p:sldId id="349" r:id="rId64"/>
    <p:sldId id="350" r:id="rId65"/>
    <p:sldId id="351" r:id="rId66"/>
    <p:sldId id="352" r:id="rId67"/>
    <p:sldId id="353" r:id="rId68"/>
    <p:sldId id="354" r:id="rId69"/>
    <p:sldId id="355" r:id="rId70"/>
    <p:sldId id="356" r:id="rId71"/>
    <p:sldId id="357" r:id="rId72"/>
    <p:sldId id="358" r:id="rId73"/>
    <p:sldId id="384" r:id="rId74"/>
    <p:sldId id="360" r:id="rId75"/>
    <p:sldId id="361" r:id="rId76"/>
    <p:sldId id="362" r:id="rId77"/>
    <p:sldId id="363" r:id="rId78"/>
    <p:sldId id="380" r:id="rId79"/>
    <p:sldId id="369" r:id="rId80"/>
  </p:sldIdLst>
  <p:sldSz cx="9217025" cy="6911975"/>
  <p:notesSz cx="6781800" cy="9926638"/>
  <p:custDataLst>
    <p:tags r:id="rId82"/>
  </p:custDataLst>
  <p:defaultTextStyle>
    <a:defPPr>
      <a:defRPr lang="en-US"/>
    </a:defPPr>
    <a:lvl1pPr marL="0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812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624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436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248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4059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871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683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495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707070"/>
    <a:srgbClr val="6A6A6A"/>
    <a:srgbClr val="7F7F7F"/>
    <a:srgbClr val="646464"/>
    <a:srgbClr val="557D7D"/>
    <a:srgbClr val="547E7E"/>
    <a:srgbClr val="336699"/>
    <a:srgbClr val="609191"/>
    <a:srgbClr val="6A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143" autoAdjust="0"/>
    <p:restoredTop sz="94622" autoAdjust="0"/>
  </p:normalViewPr>
  <p:slideViewPr>
    <p:cSldViewPr>
      <p:cViewPr>
        <p:scale>
          <a:sx n="70" d="100"/>
          <a:sy n="70" d="100"/>
        </p:scale>
        <p:origin x="-1638" y="-198"/>
      </p:cViewPr>
      <p:guideLst>
        <p:guide orient="horz" pos="589"/>
        <p:guide orient="horz" pos="2404"/>
        <p:guide orient="horz" pos="3991"/>
        <p:guide orient="horz" pos="3130"/>
        <p:guide orient="horz" pos="2767"/>
        <p:guide pos="181"/>
        <p:guide pos="2903"/>
        <p:guide pos="56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5334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gs" Target="tags/tag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9473684210526317E-3"/>
          <c:y val="0.13842482100238662"/>
          <c:w val="0.99342105263157898"/>
          <c:h val="0.7159904534606205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373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</c:dPt>
          <c:dPt>
            <c:idx val="1"/>
            <c:bubble3D val="0"/>
            <c:spPr>
              <a:solidFill>
                <a:srgbClr val="FF0000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33CCCC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73</c:v>
                </c:pt>
                <c:pt idx="1">
                  <c:v>1</c:v>
                </c:pt>
                <c:pt idx="2">
                  <c:v>22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474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54" b="1" i="0" u="none" strike="noStrike" baseline="0">
          <a:solidFill>
            <a:schemeClr val="tx1"/>
          </a:solidFill>
          <a:latin typeface="Trebuchet MS"/>
          <a:ea typeface="Trebuchet MS"/>
          <a:cs typeface="Trebuchet MS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2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15-Jul-11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1" y="4715156"/>
            <a:ext cx="5425440" cy="4466987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2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608513" y="6696437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smtClean="0">
                <a:solidFill>
                  <a:schemeClr val="bg1"/>
                </a:solidFill>
              </a:rPr>
              <a:t>ISAPP,</a:t>
            </a:r>
            <a:r>
              <a:rPr lang="en-US" sz="1200" b="1" baseline="0" smtClean="0">
                <a:solidFill>
                  <a:schemeClr val="bg1"/>
                </a:solidFill>
              </a:rPr>
              <a:t> </a:t>
            </a:r>
            <a:r>
              <a:rPr lang="en-US" sz="1200" b="1" smtClean="0">
                <a:solidFill>
                  <a:schemeClr val="bg1"/>
                </a:solidFill>
              </a:rPr>
              <a:t>Heidelberg, 15 July 2011</a:t>
            </a:r>
            <a:r>
              <a:rPr lang="en-US" sz="1200" b="1" baseline="0" smtClean="0">
                <a:solidFill>
                  <a:schemeClr val="bg1"/>
                </a:solidFill>
              </a:rPr>
              <a:t> </a:t>
            </a:r>
            <a:endParaRPr 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5667C-B792-4BFB-A765-4784633BF7B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11133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2" y="276799"/>
            <a:ext cx="8295323" cy="1151996"/>
          </a:xfrm>
          <a:prstGeom prst="rect">
            <a:avLst/>
          </a:prstGeom>
        </p:spPr>
        <p:txBody>
          <a:bodyPr vert="horz" lIns="92162" tIns="46081" rIns="92162" bIns="460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2" y="1612796"/>
            <a:ext cx="8295323" cy="4561584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3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15-Jul-11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2" y="6406378"/>
            <a:ext cx="2918725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7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216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609" indent="-345609" algn="l" defTabSz="9216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819" indent="-288007" algn="l" defTabSz="9216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30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842" indent="-230406" algn="l" defTabSz="9216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653" indent="-230406" algn="l" defTabSz="9216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465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277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089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901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12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24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436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248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4059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871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683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6495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33.png"/><Relationship Id="rId7" Type="http://schemas.openxmlformats.org/officeDocument/2006/relationships/image" Target="../media/image130.png"/><Relationship Id="rId1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70.png"/><Relationship Id="rId5" Type="http://schemas.openxmlformats.org/officeDocument/2006/relationships/image" Target="../media/image12.png"/><Relationship Id="rId10" Type="http://schemas.openxmlformats.org/officeDocument/2006/relationships/image" Target="../media/image160.png"/><Relationship Id="rId4" Type="http://schemas.openxmlformats.org/officeDocument/2006/relationships/image" Target="../media/image47.png"/><Relationship Id="rId9" Type="http://schemas.openxmlformats.org/officeDocument/2006/relationships/image" Target="../media/image1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7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71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51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41.png"/><Relationship Id="rId4" Type="http://schemas.openxmlformats.org/officeDocument/2006/relationships/image" Target="../media/image28.png"/><Relationship Id="rId9" Type="http://schemas.openxmlformats.org/officeDocument/2006/relationships/image" Target="../media/image230.png"/><Relationship Id="rId14" Type="http://schemas.openxmlformats.org/officeDocument/2006/relationships/image" Target="../media/image2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1.png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image" Target="../media/image37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3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59.png"/><Relationship Id="rId7" Type="http://schemas.openxmlformats.org/officeDocument/2006/relationships/image" Target="../media/image290.png"/><Relationship Id="rId12" Type="http://schemas.openxmlformats.org/officeDocument/2006/relationships/image" Target="../media/image340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20.png"/><Relationship Id="rId5" Type="http://schemas.openxmlformats.org/officeDocument/2006/relationships/image" Target="../media/image280.png"/><Relationship Id="rId10" Type="http://schemas.openxmlformats.org/officeDocument/2006/relationships/image" Target="../media/image43.jpeg"/><Relationship Id="rId4" Type="http://schemas.openxmlformats.org/officeDocument/2006/relationships/image" Target="../media/image270.png"/><Relationship Id="rId9" Type="http://schemas.openxmlformats.org/officeDocument/2006/relationships/image" Target="../media/image31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0.png"/><Relationship Id="rId4" Type="http://schemas.openxmlformats.org/officeDocument/2006/relationships/image" Target="../media/image3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Georg%20Raffelt\Desktop\Heidelberg\animations\STR_DEN.mov" TargetMode="External"/><Relationship Id="rId1" Type="http://schemas.microsoft.com/office/2007/relationships/media" Target="file:///C:\Users\Georg%20Raffelt\Desktop\Heidelberg\animations\STR_DEN.mov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62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Georg%20Raffelt\Desktop\Heidelberg\animations\Cast2.avi" TargetMode="External"/><Relationship Id="rId1" Type="http://schemas.microsoft.com/office/2007/relationships/media" Target="file:///C:\Users\Georg%20Raffelt\Desktop\Heidelberg\animations\Cast2.avi" TargetMode="External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Axions</a:t>
            </a:r>
            <a:endParaRPr lang="en-US"/>
          </a:p>
        </p:txBody>
      </p:sp>
      <p:pic>
        <p:nvPicPr>
          <p:cNvPr id="11" name="Picture 3" descr="C:\Users\Georg Raffelt\Desktop\chag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00"/>
            <a:ext cx="9217025" cy="69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049562" y="5471980"/>
            <a:ext cx="4032448" cy="14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r"/>
            <a:r>
              <a:rPr lang="en-US" sz="2600" b="1">
                <a:solidFill>
                  <a:srgbClr val="FFFF99"/>
                </a:solidFill>
              </a:rPr>
              <a:t>Theoretical Motivation</a:t>
            </a:r>
          </a:p>
          <a:p>
            <a:pPr algn="r"/>
            <a:r>
              <a:rPr lang="en-US" sz="2600" b="1">
                <a:solidFill>
                  <a:srgbClr val="FFFF99"/>
                </a:solidFill>
              </a:rPr>
              <a:t>Cosmological Role</a:t>
            </a:r>
          </a:p>
          <a:p>
            <a:pPr algn="r"/>
            <a:r>
              <a:rPr lang="en-US" sz="2600" b="1">
                <a:solidFill>
                  <a:srgbClr val="FFFF99"/>
                </a:solidFill>
              </a:rPr>
              <a:t>Experimental Searches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040561" y="0"/>
            <a:ext cx="4032448" cy="129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r"/>
            <a:r>
              <a:rPr lang="en-US" b="1">
                <a:solidFill>
                  <a:srgbClr val="FFFF99"/>
                </a:solidFill>
                <a:effectLst/>
              </a:rPr>
              <a:t>Georg Raffelt</a:t>
            </a:r>
          </a:p>
          <a:p>
            <a:pPr algn="r"/>
            <a:r>
              <a:rPr lang="en-US" b="1">
                <a:solidFill>
                  <a:srgbClr val="FFFF99"/>
                </a:solidFill>
                <a:effectLst/>
              </a:rPr>
              <a:t>Max Planck Institute for Physics</a:t>
            </a:r>
          </a:p>
          <a:p>
            <a:pPr algn="r"/>
            <a:r>
              <a:rPr lang="en-US" b="1">
                <a:solidFill>
                  <a:srgbClr val="FFFF99"/>
                </a:solidFill>
                <a:effectLst/>
              </a:rPr>
              <a:t>Munich</a:t>
            </a:r>
          </a:p>
        </p:txBody>
      </p:sp>
      <p:pic>
        <p:nvPicPr>
          <p:cNvPr id="14" name="Picture 8" descr="C:\Users\Georg Raffelt\Desktop\chag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4923548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WordArt 4"/>
          <p:cNvSpPr>
            <a:spLocks noChangeArrowheads="1" noChangeShapeType="1" noTextEdit="1"/>
          </p:cNvSpPr>
          <p:nvPr/>
        </p:nvSpPr>
        <p:spPr bwMode="auto">
          <a:xfrm>
            <a:off x="4284476" y="2735990"/>
            <a:ext cx="4698523" cy="27359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86402" tIns="43201" rIns="86402" bIns="4320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9100" kern="10">
                <a:ln w="349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Comic Sans MS"/>
              </a:rPr>
              <a:t>xions</a:t>
            </a:r>
          </a:p>
        </p:txBody>
      </p:sp>
    </p:spTree>
    <p:extLst>
      <p:ext uri="{BB962C8B-B14F-4D97-AF65-F5344CB8AC3E}">
        <p14:creationId xmlns:p14="http://schemas.microsoft.com/office/powerpoint/2010/main" val="147090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Strong CP Problem</a:t>
            </a:r>
            <a:endParaRPr lang="en-US"/>
          </a:p>
        </p:txBody>
      </p:sp>
      <p:pic>
        <p:nvPicPr>
          <p:cNvPr id="3" name="Picture 2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3" y="1752432"/>
            <a:ext cx="8641200" cy="2160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607923" y="1248062"/>
            <a:ext cx="590" cy="34320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4463" y="3912432"/>
            <a:ext cx="89281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40322" y="39127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38222" y="39127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1800" y="39124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92482" y="1746753"/>
            <a:ext cx="216030" cy="53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82992" y="39124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636005" y="4098857"/>
                <a:ext cx="672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005" y="4098857"/>
                <a:ext cx="672172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9322" y="4098857"/>
                <a:ext cx="672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322" y="4098857"/>
                <a:ext cx="672172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619162" y="3954837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162" y="3954837"/>
                <a:ext cx="45397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611042" y="1488477"/>
                <a:ext cx="931024" cy="51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042" y="1488477"/>
                <a:ext cx="931024" cy="516552"/>
              </a:xfrm>
              <a:prstGeom prst="rect">
                <a:avLst/>
              </a:prstGeom>
              <a:blipFill rotWithShape="1">
                <a:blip r:embed="rId6"/>
                <a:stretch>
                  <a:fillRect b="-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5976702" y="39124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907999" y="723912"/>
                <a:ext cx="34478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/>
                  <a:t>QCD vacuum energy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𝑉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Θ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999" y="723912"/>
                <a:ext cx="3447803" cy="461665"/>
              </a:xfrm>
              <a:prstGeom prst="rect">
                <a:avLst/>
              </a:prstGeom>
              <a:blipFill rotWithShape="1">
                <a:blip r:embed="rId7"/>
                <a:stretch>
                  <a:fillRect l="-2650" t="-10667" r="-70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97997" y="4670632"/>
                <a:ext cx="7751033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rgbClr val="003399"/>
                    </a:solidFill>
                  </a:rPr>
                  <a:t>• CP conserving vacuum has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(Vafa and Witten 1984)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QCD could have any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𝜋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≤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≤+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𝜋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, is “constant of nature”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Energy can not be minimized: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not dynamical</a:t>
                </a:r>
              </a:p>
              <a:p>
                <a:r>
                  <a:rPr lang="en-US" sz="2400" smtClean="0">
                    <a:solidFill>
                      <a:srgbClr val="C00000"/>
                    </a:solidFill>
                  </a:rPr>
                  <a:t>Peccei-Quinn solution: </a:t>
                </a:r>
              </a:p>
              <a:p>
                <a:r>
                  <a:rPr lang="en-US" sz="2400" smtClean="0">
                    <a:solidFill>
                      <a:srgbClr val="C00000"/>
                    </a:solidFill>
                  </a:rPr>
                  <a:t>Make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C00000"/>
                        </a:solidFill>
                        <a:latin typeface="Cambria Math"/>
                      </a:rPr>
                      <m:t>Θ</m:t>
                    </m:r>
                  </m:oMath>
                </a14:m>
                <a:r>
                  <a:rPr lang="en-US" sz="2400" smtClean="0">
                    <a:solidFill>
                      <a:srgbClr val="C00000"/>
                    </a:solidFill>
                  </a:rPr>
                  <a:t> dynamical, let system relax to lowest energy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997" y="4670632"/>
                <a:ext cx="7751033" cy="1938992"/>
              </a:xfrm>
              <a:prstGeom prst="rect">
                <a:avLst/>
              </a:prstGeom>
              <a:blipFill rotWithShape="1">
                <a:blip r:embed="rId8"/>
                <a:stretch>
                  <a:fillRect l="-1179" t="-2516" r="-236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080022" y="2144947"/>
            <a:ext cx="149367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557D7D"/>
                </a:solidFill>
              </a:rPr>
              <a:t>Equivalent</a:t>
            </a:r>
            <a:endParaRPr lang="en-US" sz="2400">
              <a:solidFill>
                <a:srgbClr val="557D7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4273" y="2139727"/>
            <a:ext cx="1493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557D7D"/>
                </a:solidFill>
              </a:rPr>
              <a:t>Equivalent</a:t>
            </a:r>
            <a:endParaRPr lang="en-US" sz="2400">
              <a:solidFill>
                <a:srgbClr val="557D7D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235408" y="2375837"/>
            <a:ext cx="2736683" cy="0"/>
          </a:xfrm>
          <a:prstGeom prst="straightConnector1">
            <a:avLst/>
          </a:prstGeom>
          <a:ln w="38100">
            <a:solidFill>
              <a:srgbClr val="557D7D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390092" y="4104077"/>
                <a:ext cx="842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−2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092" y="4104077"/>
                <a:ext cx="842090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979576" y="4104077"/>
                <a:ext cx="842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+2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576" y="4104077"/>
                <a:ext cx="842090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598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D</a:t>
            </a:r>
            <a:r>
              <a:rPr lang="en-US" smtClean="0"/>
              <a:t>ynamical Solution</a:t>
            </a:r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5900" y="647659"/>
            <a:ext cx="8785222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5000"/>
              </a:lnSpc>
            </a:pPr>
            <a:r>
              <a:rPr lang="en-GB" sz="2000">
                <a:effectLst/>
              </a:rPr>
              <a:t>Peccei &amp; Quinn 1977,  Wilczek 1978,  Weinberg 1978</a:t>
            </a:r>
            <a:endParaRPr lang="de-DE" sz="200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215901" y="1151729"/>
                <a:ext cx="8785222" cy="431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l">
                  <a:lnSpc>
                    <a:spcPct val="85000"/>
                  </a:lnSpc>
                </a:pP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•  Re-interpret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Θ</m:t>
                        </m:r>
                      </m:e>
                    </m:acc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 as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a dynamical variable (scalar field)</a:t>
                </a:r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1" y="1151729"/>
                <a:ext cx="8785222" cy="431998"/>
              </a:xfrm>
              <a:prstGeom prst="rect">
                <a:avLst/>
              </a:prstGeom>
              <a:blipFill rotWithShape="1">
                <a:blip r:embed="rId3"/>
                <a:stretch>
                  <a:fillRect l="-763" t="-7042" b="-169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2"/>
              <p:cNvSpPr>
                <a:spLocks noChangeArrowheads="1"/>
              </p:cNvSpPr>
              <p:nvPr/>
            </p:nvSpPr>
            <p:spPr bwMode="auto">
              <a:xfrm>
                <a:off x="503238" y="2231817"/>
                <a:ext cx="8497887" cy="359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l">
                  <a:lnSpc>
                    <a:spcPct val="85000"/>
                  </a:lnSpc>
                </a:pP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𝑎</m:t>
                    </m:r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(</m:t>
                    </m:r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𝑥</m:t>
                    </m:r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)</m:t>
                    </m:r>
                  </m:oMath>
                </a14:m>
                <a:r>
                  <a:rPr lang="en-US" sz="2000">
                    <a:solidFill>
                      <a:srgbClr val="003399"/>
                    </a:solidFill>
                    <a:effectLst/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is pseudoscalar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axion field,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𝑓</m:t>
                    </m:r>
                    <m:r>
                      <a:rPr lang="en-US" sz="2000" i="1" baseline="-2500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𝑎</m:t>
                    </m:r>
                  </m:oMath>
                </a14:m>
                <a:r>
                  <a:rPr lang="en-US" sz="2000">
                    <a:solidFill>
                      <a:srgbClr val="003399"/>
                    </a:solidFill>
                    <a:effectLst/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axion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decay constant (Peccei-Quinn scale)</a:t>
                </a:r>
              </a:p>
            </p:txBody>
          </p:sp>
        </mc:Choice>
        <mc:Fallback xmlns="">
          <p:sp>
            <p:nvSpPr>
              <p:cNvPr id="5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238" y="2231817"/>
                <a:ext cx="8497887" cy="359999"/>
              </a:xfrm>
              <a:prstGeom prst="rect">
                <a:avLst/>
              </a:prstGeom>
              <a:blipFill rotWithShape="1">
                <a:blip r:embed="rId4"/>
                <a:stretch>
                  <a:fillRect t="-18644" b="-305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55664" y="1507260"/>
                <a:ext cx="5105693" cy="73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CP</m:t>
                          </m:r>
                        </m:sub>
                      </m:sSub>
                      <m:r>
                        <a:rPr lang="en-US" sz="2000" b="0" i="0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l-GR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20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Θ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/>
                          <a:ea typeface="Cambria Math"/>
                        </a:rPr>
                        <m:t>Tr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𝐺</m:t>
                          </m:r>
                          <m:acc>
                            <m:accPr>
                              <m:chr m:val="̃"/>
                              <m:ctrlPr>
                                <a:rPr lang="el-GR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sz="20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l-GR" sz="20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2000" i="1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en-US" sz="2000" i="1">
                          <a:latin typeface="Cambria Math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>
                          <a:latin typeface="Cambria Math"/>
                          <a:ea typeface="Cambria Math"/>
                        </a:rPr>
                        <m:t>Tr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𝐺</m:t>
                          </m:r>
                          <m:acc>
                            <m:accPr>
                              <m:chr m:val="̃"/>
                              <m:ctrlPr>
                                <a:rPr lang="el-GR" sz="20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664" y="1507260"/>
                <a:ext cx="5105693" cy="73250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23"/>
              <p:cNvSpPr>
                <a:spLocks noChangeArrowheads="1"/>
              </p:cNvSpPr>
              <p:nvPr/>
            </p:nvSpPr>
            <p:spPr bwMode="auto">
              <a:xfrm>
                <a:off x="216024" y="2663990"/>
                <a:ext cx="8712969" cy="647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>
                  <a:buFontTx/>
                  <a:buChar char="•"/>
                </a:pP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Axions generically couple to two gluons and mix with,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𝜋</m:t>
                    </m:r>
                    <m:r>
                      <a:rPr lang="en-US" sz="2000" i="1" baseline="3000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0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𝜂</m:t>
                    </m:r>
                  </m:oMath>
                </a14:m>
                <a:r>
                  <a:rPr lang="en-US" sz="2000">
                    <a:solidFill>
                      <a:srgbClr val="003399"/>
                    </a:solidFill>
                  </a:rPr>
                  <a:t>,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  <a:latin typeface="Symbol" pitchFamily="18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𝜂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>
                    <a:solidFill>
                      <a:srgbClr val="003399"/>
                    </a:solidFill>
                    <a:effectLst/>
                  </a:rPr>
                  <a:t> mesons,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inducing a mass (potential) for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𝑎</m:t>
                    </m:r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(</m:t>
                    </m:r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𝑥</m:t>
                    </m:r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)</m:t>
                    </m:r>
                  </m:oMath>
                </a14:m>
                <a:endParaRPr lang="en-US" sz="200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9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6024" y="2663990"/>
                <a:ext cx="8712969" cy="647998"/>
              </a:xfrm>
              <a:prstGeom prst="rect">
                <a:avLst/>
              </a:prstGeom>
              <a:blipFill rotWithShape="1">
                <a:blip r:embed="rId6"/>
                <a:stretch>
                  <a:fillRect l="-769" t="-5660" b="-2547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36002" y="3311967"/>
                <a:ext cx="2836802" cy="740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𝑢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𝜋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𝜋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02" y="3311967"/>
                <a:ext cx="2836802" cy="74026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724120" y="3527997"/>
            <a:ext cx="4612225" cy="740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602693" y="3331211"/>
                <a:ext cx="4171718" cy="731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  <m:brk m:alnAt="7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</a:rPr>
                                  <m:t>xion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</a:rPr>
                                  <m:t>mass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</a:rPr>
                                  <m:t>&amp; </m:t>
                                </m:r>
                                <m:r>
                                  <m:rPr>
                                    <m:nor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</a:rPr>
                                  <m:t>couplings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∼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Pion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solidFill>
                                      <a:srgbClr val="C00000"/>
                                    </a:solidFill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solidFill>
                                      <a:srgbClr val="C00000"/>
                                    </a:solidFill>
                                  </a:rPr>
                                  <m:t>mass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000">
                                    <a:solidFill>
                                      <a:srgbClr val="C00000"/>
                                    </a:solidFill>
                                  </a:rPr>
                                  <m:t>&amp; </m:t>
                                </m:r>
                                <m:r>
                                  <m:rPr>
                                    <m:nor/>
                                  </m:rPr>
                                  <a:rPr lang="en-US" sz="2000">
                                    <a:solidFill>
                                      <a:srgbClr val="C00000"/>
                                    </a:solidFill>
                                  </a:rPr>
                                  <m:t>couplings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×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693" y="3331211"/>
                <a:ext cx="4171718" cy="73141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2520222" y="4680157"/>
            <a:ext cx="2118237" cy="1989726"/>
            <a:chOff x="2622209" y="4536136"/>
            <a:chExt cx="2118237" cy="1989726"/>
          </a:xfrm>
        </p:grpSpPr>
        <p:grpSp>
          <p:nvGrpSpPr>
            <p:cNvPr id="23" name="Group 10"/>
            <p:cNvGrpSpPr>
              <a:grpSpLocks/>
            </p:cNvGrpSpPr>
            <p:nvPr/>
          </p:nvGrpSpPr>
          <p:grpSpPr bwMode="auto">
            <a:xfrm>
              <a:off x="2622209" y="4620136"/>
              <a:ext cx="1996723" cy="1552493"/>
              <a:chOff x="3552" y="624"/>
              <a:chExt cx="1248" cy="1008"/>
            </a:xfrm>
          </p:grpSpPr>
          <p:sp>
            <p:nvSpPr>
              <p:cNvPr id="29" name="Line 11"/>
              <p:cNvSpPr>
                <a:spLocks noChangeShapeType="1"/>
              </p:cNvSpPr>
              <p:nvPr/>
            </p:nvSpPr>
            <p:spPr bwMode="auto">
              <a:xfrm>
                <a:off x="3552" y="1536"/>
                <a:ext cx="124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Line 12"/>
              <p:cNvSpPr>
                <a:spLocks noChangeShapeType="1"/>
              </p:cNvSpPr>
              <p:nvPr/>
            </p:nvSpPr>
            <p:spPr bwMode="auto">
              <a:xfrm flipH="1" flipV="1">
                <a:off x="4176" y="624"/>
                <a:ext cx="0" cy="10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" name="Group 13"/>
            <p:cNvGrpSpPr>
              <a:grpSpLocks/>
            </p:cNvGrpSpPr>
            <p:nvPr/>
          </p:nvGrpSpPr>
          <p:grpSpPr bwMode="auto">
            <a:xfrm>
              <a:off x="2929397" y="4989777"/>
              <a:ext cx="1398346" cy="1005732"/>
              <a:chOff x="3744" y="2208"/>
              <a:chExt cx="874" cy="509"/>
            </a:xfrm>
          </p:grpSpPr>
          <p:sp>
            <p:nvSpPr>
              <p:cNvPr id="27" name="Freeform 14"/>
              <p:cNvSpPr>
                <a:spLocks/>
              </p:cNvSpPr>
              <p:nvPr/>
            </p:nvSpPr>
            <p:spPr bwMode="auto">
              <a:xfrm>
                <a:off x="3744" y="2208"/>
                <a:ext cx="442" cy="509"/>
              </a:xfrm>
              <a:custGeom>
                <a:avLst/>
                <a:gdLst>
                  <a:gd name="T0" fmla="*/ 0 w 442"/>
                  <a:gd name="T1" fmla="*/ 0 h 509"/>
                  <a:gd name="T2" fmla="*/ 442 w 442"/>
                  <a:gd name="T3" fmla="*/ 509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2" h="509">
                    <a:moveTo>
                      <a:pt x="0" y="0"/>
                    </a:moveTo>
                    <a:cubicBezTo>
                      <a:pt x="87" y="226"/>
                      <a:pt x="260" y="509"/>
                      <a:pt x="442" y="509"/>
                    </a:cubicBezTo>
                  </a:path>
                </a:pathLst>
              </a:cu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15"/>
              <p:cNvSpPr>
                <a:spLocks/>
              </p:cNvSpPr>
              <p:nvPr/>
            </p:nvSpPr>
            <p:spPr bwMode="auto">
              <a:xfrm flipH="1">
                <a:off x="4176" y="2208"/>
                <a:ext cx="442" cy="509"/>
              </a:xfrm>
              <a:custGeom>
                <a:avLst/>
                <a:gdLst>
                  <a:gd name="T0" fmla="*/ 0 w 442"/>
                  <a:gd name="T1" fmla="*/ 0 h 509"/>
                  <a:gd name="T2" fmla="*/ 442 w 442"/>
                  <a:gd name="T3" fmla="*/ 509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42" h="509">
                    <a:moveTo>
                      <a:pt x="0" y="0"/>
                    </a:moveTo>
                    <a:cubicBezTo>
                      <a:pt x="87" y="226"/>
                      <a:pt x="260" y="509"/>
                      <a:pt x="442" y="509"/>
                    </a:cubicBezTo>
                  </a:path>
                </a:pathLst>
              </a:cu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5" name="Oval 16"/>
            <p:cNvSpPr>
              <a:spLocks noChangeAspect="1" noChangeArrowheads="1"/>
            </p:cNvSpPr>
            <p:nvPr/>
          </p:nvSpPr>
          <p:spPr bwMode="auto">
            <a:xfrm>
              <a:off x="3082991" y="5359418"/>
              <a:ext cx="155194" cy="1463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>
              <a:off x="3159788" y="5433347"/>
              <a:ext cx="214392" cy="33267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261892" y="5565349"/>
                  <a:ext cx="478554" cy="4829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7530" tIns="48765" rIns="97530" bIns="48765">
                  <a:spAutoFit/>
                </a:bodyPr>
                <a:lstStyle>
                  <a:lvl1pPr defTabSz="974725" eaLnBrk="0" hangingPunct="0"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1pPr>
                  <a:lvl2pPr marL="742950" indent="-285750" defTabSz="974725" eaLnBrk="0" hangingPunct="0"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2pPr>
                  <a:lvl3pPr marL="1143000" indent="-228600" defTabSz="974725" eaLnBrk="0" hangingPunct="0"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3pPr>
                  <a:lvl4pPr marL="1600200" indent="-228600" defTabSz="974725" eaLnBrk="0" hangingPunct="0"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4pPr>
                  <a:lvl5pPr marL="2057400" indent="-228600" defTabSz="974725" eaLnBrk="0" hangingPunct="0"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5pPr>
                  <a:lvl6pPr marL="2514600" indent="-228600" algn="ctr" defTabSz="9747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6pPr>
                  <a:lvl7pPr marL="2971800" indent="-228600" algn="ctr" defTabSz="9747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7pPr>
                  <a:lvl8pPr marL="3429000" indent="-228600" algn="ctr" defTabSz="9747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8pPr>
                  <a:lvl9pPr marL="3886200" indent="-228600" algn="ctr" defTabSz="9747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9pPr>
                </a:lstStyle>
                <a:p>
                  <a:pPr algn="l"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oMath>
                    </m:oMathPara>
                  </a14:m>
                  <a:endParaRPr lang="de-DE" sz="2500"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0" name="Text 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61892" y="5565349"/>
                  <a:ext cx="478554" cy="482998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621321" y="4536136"/>
                  <a:ext cx="802590" cy="4064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7530" tIns="48765" rIns="97530" bIns="48765">
                  <a:spAutoFit/>
                </a:bodyPr>
                <a:lstStyle>
                  <a:lvl1pPr defTabSz="974725" eaLnBrk="0" hangingPunct="0"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1pPr>
                  <a:lvl2pPr marL="742950" indent="-285750" defTabSz="974725" eaLnBrk="0" hangingPunct="0"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2pPr>
                  <a:lvl3pPr marL="1143000" indent="-228600" defTabSz="974725" eaLnBrk="0" hangingPunct="0"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3pPr>
                  <a:lvl4pPr marL="1600200" indent="-228600" defTabSz="974725" eaLnBrk="0" hangingPunct="0"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4pPr>
                  <a:lvl5pPr marL="2057400" indent="-228600" defTabSz="974725" eaLnBrk="0" hangingPunct="0"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5pPr>
                  <a:lvl6pPr marL="2514600" indent="-228600" algn="ctr" defTabSz="9747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6pPr>
                  <a:lvl7pPr marL="2971800" indent="-228600" algn="ctr" defTabSz="9747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7pPr>
                  <a:lvl8pPr marL="3429000" indent="-228600" algn="ctr" defTabSz="9747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8pPr>
                  <a:lvl9pPr marL="3886200" indent="-228600" algn="ctr" defTabSz="9747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3399"/>
                      </a:solidFill>
                      <a:latin typeface="Trebuchet MS" pitchFamily="34" charset="0"/>
                    </a:defRPr>
                  </a:lvl9pPr>
                </a:lstStyle>
                <a:p>
                  <a:pPr algn="l"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𝑉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(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de-DE"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21" name="Text 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621321" y="4536136"/>
                  <a:ext cx="802590" cy="406498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15152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176495" y="6125047"/>
                  <a:ext cx="888192" cy="4008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0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Θ</m:t>
                            </m:r>
                          </m:e>
                        </m:acc>
                        <m:r>
                          <a:rPr lang="en-US" sz="2000" b="0" i="1" smtClean="0">
                            <a:latin typeface="Cambria Math"/>
                          </a:rPr>
                          <m:t>=0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495" y="6125047"/>
                  <a:ext cx="888192" cy="40081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23"/>
              <p:cNvSpPr>
                <a:spLocks noChangeArrowheads="1"/>
              </p:cNvSpPr>
              <p:nvPr/>
            </p:nvSpPr>
            <p:spPr bwMode="auto">
              <a:xfrm>
                <a:off x="215902" y="4176087"/>
                <a:ext cx="8712969" cy="4320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>
                  <a:buFontTx/>
                  <a:buChar char="•"/>
                </a:pP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</a:t>
                </a:r>
                <a:r>
                  <a:rPr lang="en-US" sz="2000">
                    <a:solidFill>
                      <a:srgbClr val="003399"/>
                    </a:solidFill>
                  </a:rPr>
                  <a:t>Potential (mass term) induced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by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</a:rPr>
                      <m:t>ℒ</m:t>
                    </m:r>
                    <m:r>
                      <m:rPr>
                        <m:nor/>
                      </m:rPr>
                      <a:rPr lang="en-US" sz="2000" i="0" baseline="-25000">
                        <a:solidFill>
                          <a:srgbClr val="003399"/>
                        </a:solidFill>
                        <a:latin typeface="Cambria Math"/>
                      </a:rPr>
                      <m:t>CP</m:t>
                    </m:r>
                  </m:oMath>
                </a14:m>
                <a:r>
                  <a:rPr lang="en-US" sz="2000" baseline="-25000">
                    <a:solidFill>
                      <a:srgbClr val="003399"/>
                    </a:solidFill>
                  </a:rPr>
                  <a:t> </a:t>
                </a:r>
                <a:r>
                  <a:rPr lang="en-US" sz="2000" baseline="-25000" smtClean="0">
                    <a:solidFill>
                      <a:srgbClr val="003399"/>
                    </a:solidFill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drives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latin typeface="Cambria Math"/>
                      </a:rPr>
                      <m:t>𝑎</m:t>
                    </m:r>
                    <m:r>
                      <a:rPr lang="en-US" sz="2000" i="1" smtClean="0">
                        <a:solidFill>
                          <a:srgbClr val="003399"/>
                        </a:solidFill>
                        <a:latin typeface="Cambria Math"/>
                      </a:rPr>
                      <m:t>(</m:t>
                    </m:r>
                    <m:r>
                      <a:rPr lang="en-US" sz="2000" i="1" smtClean="0">
                        <a:solidFill>
                          <a:srgbClr val="003399"/>
                        </a:solidFill>
                        <a:latin typeface="Cambria Math"/>
                      </a:rPr>
                      <m:t>𝑥</m:t>
                    </m:r>
                    <m:r>
                      <a:rPr lang="en-US" sz="2000" i="1" smtClean="0">
                        <a:solidFill>
                          <a:srgbClr val="003399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 </a:t>
                </a:r>
                <a:r>
                  <a:rPr lang="en-US" sz="2000">
                    <a:solidFill>
                      <a:srgbClr val="003399"/>
                    </a:solidFill>
                  </a:rPr>
                  <a:t> to CP-conserving minimum</a:t>
                </a:r>
                <a:endParaRPr lang="en-US" sz="200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1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2" y="4176087"/>
                <a:ext cx="8712969" cy="432060"/>
              </a:xfrm>
              <a:prstGeom prst="rect">
                <a:avLst/>
              </a:prstGeom>
              <a:blipFill rotWithShape="1">
                <a:blip r:embed="rId12"/>
                <a:stretch>
                  <a:fillRect l="-769" t="-8451" b="-169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4752532" y="4680157"/>
            <a:ext cx="1800200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>
                <a:solidFill>
                  <a:srgbClr val="C00000"/>
                </a:solidFill>
                <a:effectLst/>
                <a:latin typeface="+mn-lt"/>
              </a:rPr>
              <a:t>CP-symmetry </a:t>
            </a:r>
          </a:p>
          <a:p>
            <a:pPr algn="l" eaLnBrk="1" hangingPunct="1"/>
            <a:r>
              <a:rPr lang="en-US">
                <a:solidFill>
                  <a:srgbClr val="C00000"/>
                </a:solidFill>
                <a:effectLst/>
                <a:latin typeface="+mn-lt"/>
              </a:rPr>
              <a:t>dynamically</a:t>
            </a:r>
          </a:p>
          <a:p>
            <a:pPr algn="l" eaLnBrk="1" hangingPunct="1"/>
            <a:r>
              <a:rPr lang="en-US">
                <a:solidFill>
                  <a:srgbClr val="C00000"/>
                </a:solidFill>
                <a:effectLst/>
                <a:latin typeface="+mn-lt"/>
              </a:rPr>
              <a:t>restored</a:t>
            </a:r>
            <a:endParaRPr lang="de-DE">
              <a:solidFill>
                <a:srgbClr val="C00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76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Pool Table Analogy  (Pierre Sikivie 1996)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225359" y="1795494"/>
            <a:ext cx="2766308" cy="1688994"/>
            <a:chOff x="2016" y="1392"/>
            <a:chExt cx="1728" cy="1056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auto">
            <a:xfrm>
              <a:off x="2016" y="1392"/>
              <a:ext cx="288" cy="1056"/>
            </a:xfrm>
            <a:prstGeom prst="parallelogram">
              <a:avLst>
                <a:gd name="adj" fmla="val 59028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 flipH="1">
              <a:off x="3456" y="1392"/>
              <a:ext cx="288" cy="1056"/>
            </a:xfrm>
            <a:prstGeom prst="parallelogram">
              <a:avLst>
                <a:gd name="adj" fmla="val 5902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960107" y="1436995"/>
            <a:ext cx="0" cy="299549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3017" y="976497"/>
            <a:ext cx="1614180" cy="4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>
                <a:solidFill>
                  <a:srgbClr val="CC0000"/>
                </a:solidFill>
                <a:effectLst/>
                <a:latin typeface="+mn-lt"/>
              </a:rPr>
              <a:t>Gravity</a:t>
            </a:r>
            <a:endParaRPr lang="de-DE" b="1">
              <a:solidFill>
                <a:srgbClr val="CC0000"/>
              </a:solidFill>
              <a:effectLst/>
              <a:latin typeface="+mn-lt"/>
            </a:endParaRPr>
          </a:p>
        </p:txBody>
      </p:sp>
      <p:sp>
        <p:nvSpPr>
          <p:cNvPr id="8" name="Oval 7"/>
          <p:cNvSpPr>
            <a:spLocks noChangeAspect="1" noChangeArrowheads="1"/>
          </p:cNvSpPr>
          <p:nvPr/>
        </p:nvSpPr>
        <p:spPr bwMode="auto">
          <a:xfrm>
            <a:off x="5337593" y="1352995"/>
            <a:ext cx="384043" cy="383999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989278" y="1196996"/>
            <a:ext cx="1546997" cy="120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003399"/>
                </a:solidFill>
                <a:effectLst/>
                <a:latin typeface="+mn-lt"/>
              </a:rPr>
              <a:t>Symmetric</a:t>
            </a:r>
          </a:p>
          <a:p>
            <a:r>
              <a:rPr lang="en-US" b="1">
                <a:solidFill>
                  <a:srgbClr val="003399"/>
                </a:solidFill>
                <a:effectLst/>
                <a:latin typeface="+mn-lt"/>
              </a:rPr>
              <a:t>relative</a:t>
            </a:r>
          </a:p>
          <a:p>
            <a:r>
              <a:rPr lang="en-US" b="1">
                <a:solidFill>
                  <a:srgbClr val="003399"/>
                </a:solidFill>
                <a:effectLst/>
                <a:latin typeface="+mn-lt"/>
              </a:rPr>
              <a:t>to gravity</a:t>
            </a:r>
            <a:endParaRPr lang="de-DE" b="1">
              <a:solidFill>
                <a:srgbClr val="003399"/>
              </a:solidFill>
              <a:effectLst/>
              <a:latin typeface="+mn-lt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764808" y="976497"/>
            <a:ext cx="1743194" cy="4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effectLst/>
                <a:latin typeface="+mn-lt"/>
              </a:rPr>
              <a:t>Pool table</a:t>
            </a:r>
            <a:endParaRPr lang="de-DE" b="1">
              <a:effectLst/>
              <a:latin typeface="+mn-lt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44017" y="2564991"/>
            <a:ext cx="6581232" cy="3698987"/>
            <a:chOff x="96" y="1950"/>
            <a:chExt cx="4387" cy="2466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102" y="1950"/>
              <a:ext cx="4381" cy="2247"/>
              <a:chOff x="96" y="1873"/>
              <a:chExt cx="4107" cy="2107"/>
            </a:xfrm>
          </p:grpSpPr>
          <p:grpSp>
            <p:nvGrpSpPr>
              <p:cNvPr id="14" name="Group 12"/>
              <p:cNvGrpSpPr>
                <a:grpSpLocks/>
              </p:cNvGrpSpPr>
              <p:nvPr/>
            </p:nvGrpSpPr>
            <p:grpSpPr bwMode="auto">
              <a:xfrm>
                <a:off x="96" y="1873"/>
                <a:ext cx="4107" cy="2107"/>
                <a:chOff x="96" y="1873"/>
                <a:chExt cx="4107" cy="2107"/>
              </a:xfrm>
            </p:grpSpPr>
            <p:grpSp>
              <p:nvGrpSpPr>
                <p:cNvPr id="18" name="Group 13"/>
                <p:cNvGrpSpPr>
                  <a:grpSpLocks/>
                </p:cNvGrpSpPr>
                <p:nvPr/>
              </p:nvGrpSpPr>
              <p:grpSpPr bwMode="auto">
                <a:xfrm>
                  <a:off x="1557" y="1873"/>
                  <a:ext cx="2646" cy="1967"/>
                  <a:chOff x="1557" y="1873"/>
                  <a:chExt cx="2646" cy="1967"/>
                </a:xfrm>
              </p:grpSpPr>
              <p:sp>
                <p:nvSpPr>
                  <p:cNvPr id="20" name="Arc 14"/>
                  <p:cNvSpPr>
                    <a:spLocks noChangeAspect="1"/>
                  </p:cNvSpPr>
                  <p:nvPr/>
                </p:nvSpPr>
                <p:spPr bwMode="auto">
                  <a:xfrm>
                    <a:off x="1557" y="1873"/>
                    <a:ext cx="2646" cy="1919"/>
                  </a:xfrm>
                  <a:custGeom>
                    <a:avLst/>
                    <a:gdLst>
                      <a:gd name="G0" fmla="+- 14957 0 0"/>
                      <a:gd name="G1" fmla="+- 0 0 0"/>
                      <a:gd name="G2" fmla="+- 21600 0 0"/>
                      <a:gd name="T0" fmla="*/ 29764 w 29764"/>
                      <a:gd name="T1" fmla="*/ 15727 h 21600"/>
                      <a:gd name="T2" fmla="*/ 0 w 29764"/>
                      <a:gd name="T3" fmla="*/ 15584 h 21600"/>
                      <a:gd name="T4" fmla="*/ 14957 w 29764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9764" h="21600" fill="none" extrusionOk="0">
                        <a:moveTo>
                          <a:pt x="29763" y="15726"/>
                        </a:moveTo>
                        <a:cubicBezTo>
                          <a:pt x="25756" y="19499"/>
                          <a:pt x="20460" y="21599"/>
                          <a:pt x="14957" y="21600"/>
                        </a:cubicBezTo>
                        <a:cubicBezTo>
                          <a:pt x="9381" y="21600"/>
                          <a:pt x="4022" y="19444"/>
                          <a:pt x="0" y="15583"/>
                        </a:cubicBezTo>
                      </a:path>
                      <a:path w="29764" h="21600" stroke="0" extrusionOk="0">
                        <a:moveTo>
                          <a:pt x="29763" y="15726"/>
                        </a:moveTo>
                        <a:cubicBezTo>
                          <a:pt x="25756" y="19499"/>
                          <a:pt x="20460" y="21599"/>
                          <a:pt x="14957" y="21600"/>
                        </a:cubicBezTo>
                        <a:cubicBezTo>
                          <a:pt x="9381" y="21600"/>
                          <a:pt x="4022" y="19444"/>
                          <a:pt x="0" y="15583"/>
                        </a:cubicBezTo>
                        <a:lnTo>
                          <a:pt x="14957" y="0"/>
                        </a:lnTo>
                        <a:close/>
                      </a:path>
                    </a:pathLst>
                  </a:custGeom>
                  <a:noFill/>
                  <a:ln w="50800">
                    <a:solidFill>
                      <a:srgbClr val="008000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 useBgFill="1">
                <p:nvSpPr>
                  <p:cNvPr id="21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3744"/>
                    <a:ext cx="432" cy="96"/>
                  </a:xfrm>
                  <a:prstGeom prst="rect">
                    <a:avLst/>
                  </a:prstGeom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6" y="3226"/>
                  <a:ext cx="1127" cy="7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7530" tIns="48765" rIns="97530" bIns="48765">
                  <a:spAutoFit/>
                </a:bodyPr>
                <a:lstStyle>
                  <a:lvl1pPr algn="l" defTabSz="97472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487363" algn="l" defTabSz="97472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974725" algn="l" defTabSz="97472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463675" algn="l" defTabSz="97472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951038" algn="l" defTabSz="97472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408238" defTabSz="97472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865438" defTabSz="97472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322638" defTabSz="97472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779838" defTabSz="97472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en-US" b="1">
                      <a:solidFill>
                        <a:srgbClr val="008000"/>
                      </a:solidFill>
                      <a:effectLst/>
                      <a:latin typeface="+mn-lt"/>
                    </a:rPr>
                    <a:t>New degree </a:t>
                  </a:r>
                </a:p>
                <a:p>
                  <a:r>
                    <a:rPr lang="en-US" b="1">
                      <a:solidFill>
                        <a:srgbClr val="008000"/>
                      </a:solidFill>
                      <a:effectLst/>
                      <a:latin typeface="+mn-lt"/>
                    </a:rPr>
                    <a:t>of freedom</a:t>
                  </a:r>
                </a:p>
                <a:p>
                  <a:r>
                    <a:rPr lang="en-US" b="1">
                      <a:solidFill>
                        <a:srgbClr val="008000"/>
                      </a:solidFill>
                      <a:effectLst/>
                      <a:latin typeface="+mn-lt"/>
                      <a:sym typeface="Symbol" pitchFamily="18" charset="2"/>
                    </a:rPr>
                    <a:t></a:t>
                  </a:r>
                  <a:r>
                    <a:rPr lang="en-US" b="1">
                      <a:solidFill>
                        <a:srgbClr val="008000"/>
                      </a:solidFill>
                      <a:effectLst/>
                      <a:latin typeface="+mn-lt"/>
                      <a:sym typeface="Monotype Sorts" pitchFamily="2" charset="2"/>
                    </a:rPr>
                    <a:t> </a:t>
                  </a:r>
                  <a:r>
                    <a:rPr lang="en-US" b="1">
                      <a:solidFill>
                        <a:srgbClr val="008000"/>
                      </a:solidFill>
                      <a:effectLst/>
                      <a:latin typeface="+mn-lt"/>
                    </a:rPr>
                    <a:t>Axion</a:t>
                  </a:r>
                  <a:endParaRPr lang="de-DE" b="1">
                    <a:solidFill>
                      <a:srgbClr val="008000"/>
                    </a:solidFill>
                    <a:effectLst/>
                    <a:latin typeface="+mn-lt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6" y="3231"/>
                    <a:ext cx="335" cy="3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487363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974725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463675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1951038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4082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8654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3226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7798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2800" b="1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b="1" i="0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  <m:t>𝚯</m:t>
                              </m:r>
                            </m:e>
                          </m:acc>
                        </m:oMath>
                      </m:oMathPara>
                    </a14:m>
                    <a:endParaRPr lang="en-US" sz="2800" b="1" smtClean="0">
                      <a:solidFill>
                        <a:srgbClr val="008000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16" name="Text 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016" y="3231"/>
                    <a:ext cx="335" cy="331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96" y="4128"/>
              <a:ext cx="12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b="1">
                  <a:solidFill>
                    <a:srgbClr val="008000"/>
                  </a:solidFill>
                  <a:effectLst/>
                </a:rPr>
                <a:t>(Weinberg 1978, Wilczek 1978)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111346" y="1799993"/>
            <a:ext cx="6105679" cy="4463984"/>
            <a:chOff x="2074" y="1440"/>
            <a:chExt cx="4070" cy="2976"/>
          </a:xfrm>
        </p:grpSpPr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2074" y="1440"/>
              <a:ext cx="4070" cy="2969"/>
              <a:chOff x="1944" y="1392"/>
              <a:chExt cx="3816" cy="2784"/>
            </a:xfrm>
          </p:grpSpPr>
          <p:grpSp>
            <p:nvGrpSpPr>
              <p:cNvPr id="25" name="Group 23"/>
              <p:cNvGrpSpPr>
                <a:grpSpLocks/>
              </p:cNvGrpSpPr>
              <p:nvPr/>
            </p:nvGrpSpPr>
            <p:grpSpPr bwMode="auto">
              <a:xfrm>
                <a:off x="1944" y="1392"/>
                <a:ext cx="1872" cy="2784"/>
                <a:chOff x="1944" y="1392"/>
                <a:chExt cx="1872" cy="2784"/>
              </a:xfrm>
            </p:grpSpPr>
            <p:sp useBgFill="1">
              <p:nvSpPr>
                <p:cNvPr id="27" name="Rectangle 24"/>
                <p:cNvSpPr>
                  <a:spLocks noChangeArrowheads="1"/>
                </p:cNvSpPr>
                <p:nvPr/>
              </p:nvSpPr>
              <p:spPr bwMode="auto">
                <a:xfrm>
                  <a:off x="1944" y="1407"/>
                  <a:ext cx="1872" cy="1089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" name="Group 25"/>
                <p:cNvGrpSpPr>
                  <a:grpSpLocks/>
                </p:cNvGrpSpPr>
                <p:nvPr/>
              </p:nvGrpSpPr>
              <p:grpSpPr bwMode="auto">
                <a:xfrm>
                  <a:off x="2016" y="1392"/>
                  <a:ext cx="1728" cy="2784"/>
                  <a:chOff x="2016" y="1392"/>
                  <a:chExt cx="1728" cy="2784"/>
                </a:xfrm>
              </p:grpSpPr>
              <p:grpSp>
                <p:nvGrpSpPr>
                  <p:cNvPr id="29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2544" y="1392"/>
                    <a:ext cx="672" cy="2784"/>
                    <a:chOff x="2544" y="1392"/>
                    <a:chExt cx="672" cy="2784"/>
                  </a:xfrm>
                </p:grpSpPr>
                <p:sp>
                  <p:nvSpPr>
                    <p:cNvPr id="35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1392"/>
                      <a:ext cx="0" cy="2688"/>
                    </a:xfrm>
                    <a:prstGeom prst="line">
                      <a:avLst/>
                    </a:prstGeom>
                    <a:noFill/>
                    <a:ln w="152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" name="Oval 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24" y="1728"/>
                      <a:ext cx="312" cy="31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3936"/>
                      <a:ext cx="672" cy="24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0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2016" y="1776"/>
                    <a:ext cx="1728" cy="672"/>
                    <a:chOff x="2016" y="1776"/>
                    <a:chExt cx="1728" cy="672"/>
                  </a:xfrm>
                </p:grpSpPr>
                <p:sp>
                  <p:nvSpPr>
                    <p:cNvPr id="32" name="AutoShap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1872"/>
                      <a:ext cx="960" cy="576"/>
                    </a:xfrm>
                    <a:prstGeom prst="parallelogram">
                      <a:avLst>
                        <a:gd name="adj" fmla="val 136983"/>
                      </a:avLst>
                    </a:prstGeom>
                    <a:solidFill>
                      <a:srgbClr val="800080"/>
                    </a:solidFill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" name="AutoShape 32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2784" y="1872"/>
                      <a:ext cx="960" cy="576"/>
                    </a:xfrm>
                    <a:prstGeom prst="parallelogram">
                      <a:avLst>
                        <a:gd name="adj" fmla="val 136983"/>
                      </a:avLst>
                    </a:prstGeom>
                    <a:solidFill>
                      <a:srgbClr val="800080"/>
                    </a:solidFill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Oval 3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72" y="1776"/>
                      <a:ext cx="216" cy="216"/>
                    </a:xfrm>
                    <a:prstGeom prst="ellipse">
                      <a:avLst/>
                    </a:prstGeom>
                    <a:solidFill>
                      <a:srgbClr val="8000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12" y="1738"/>
                    <a:ext cx="452" cy="2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487363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974725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463675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1951038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4082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8654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3226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7798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r>
                      <a:rPr lang="en-US" b="1">
                        <a:effectLst/>
                        <a:latin typeface="+mn-lt"/>
                      </a:rPr>
                      <a:t>Axis</a:t>
                    </a:r>
                    <a:endParaRPr lang="de-DE" b="1">
                      <a:effectLst/>
                      <a:latin typeface="+mn-lt"/>
                    </a:endParaRPr>
                  </a:p>
                </p:txBody>
              </p:sp>
            </p:grpSp>
          </p:grpSp>
          <p:sp>
            <p:nvSpPr>
              <p:cNvPr id="26" name="Text Box 35"/>
              <p:cNvSpPr txBox="1">
                <a:spLocks noChangeArrowheads="1"/>
              </p:cNvSpPr>
              <p:nvPr/>
            </p:nvSpPr>
            <p:spPr bwMode="auto">
              <a:xfrm>
                <a:off x="4368" y="3264"/>
                <a:ext cx="1392" cy="7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7530" tIns="48765" rIns="97530" bIns="48765">
                <a:spAutoFit/>
              </a:bodyPr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b="1">
                    <a:solidFill>
                      <a:srgbClr val="003399"/>
                    </a:solidFill>
                    <a:effectLst/>
                    <a:latin typeface="+mn-lt"/>
                  </a:rPr>
                  <a:t>Symmetry</a:t>
                </a:r>
              </a:p>
              <a:p>
                <a:r>
                  <a:rPr lang="en-US" b="1">
                    <a:solidFill>
                      <a:srgbClr val="003399"/>
                    </a:solidFill>
                    <a:effectLst/>
                    <a:latin typeface="+mn-lt"/>
                  </a:rPr>
                  <a:t>dynamically</a:t>
                </a:r>
              </a:p>
              <a:p>
                <a:r>
                  <a:rPr lang="en-US" b="1">
                    <a:solidFill>
                      <a:srgbClr val="003399"/>
                    </a:solidFill>
                    <a:effectLst/>
                    <a:latin typeface="+mn-lt"/>
                  </a:rPr>
                  <a:t>restored</a:t>
                </a:r>
                <a:endParaRPr lang="de-DE" b="1">
                  <a:solidFill>
                    <a:srgbClr val="003399"/>
                  </a:solidFill>
                  <a:effectLst/>
                  <a:latin typeface="+mn-lt"/>
                </a:endParaRPr>
              </a:p>
            </p:txBody>
          </p:sp>
        </p:grp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4704" y="4128"/>
              <a:ext cx="12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n-US">
                  <a:effectLst/>
                </a:rPr>
                <a:t>  </a:t>
              </a:r>
              <a:r>
                <a:rPr lang="en-US" b="1">
                  <a:effectLst/>
                </a:rPr>
                <a:t>(Peccei &amp; Quinn 1977)</a:t>
              </a:r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995834" y="1487995"/>
            <a:ext cx="3225359" cy="307499"/>
            <a:chOff x="1776" y="1200"/>
            <a:chExt cx="2016" cy="192"/>
          </a:xfrm>
        </p:grpSpPr>
        <p:sp>
          <p:nvSpPr>
            <p:cNvPr id="39" name="Line 38"/>
            <p:cNvSpPr>
              <a:spLocks noChangeShapeType="1"/>
            </p:cNvSpPr>
            <p:nvPr/>
          </p:nvSpPr>
          <p:spPr bwMode="auto">
            <a:xfrm>
              <a:off x="1824" y="1392"/>
              <a:ext cx="1920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>
              <a:off x="1776" y="1200"/>
              <a:ext cx="48" cy="192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H="1">
              <a:off x="3744" y="1200"/>
              <a:ext cx="48" cy="192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2"/>
          <p:cNvGrpSpPr>
            <a:grpSpLocks/>
          </p:cNvGrpSpPr>
          <p:nvPr/>
        </p:nvGrpSpPr>
        <p:grpSpPr bwMode="auto">
          <a:xfrm>
            <a:off x="2535283" y="3023989"/>
            <a:ext cx="6131182" cy="1217996"/>
            <a:chOff x="1584" y="2160"/>
            <a:chExt cx="3832" cy="761"/>
          </a:xfrm>
        </p:grpSpPr>
        <p:grpSp>
          <p:nvGrpSpPr>
            <p:cNvPr id="43" name="Group 43"/>
            <p:cNvGrpSpPr>
              <a:grpSpLocks/>
            </p:cNvGrpSpPr>
            <p:nvPr/>
          </p:nvGrpSpPr>
          <p:grpSpPr bwMode="auto">
            <a:xfrm>
              <a:off x="1584" y="2160"/>
              <a:ext cx="3832" cy="761"/>
              <a:chOff x="1584" y="2160"/>
              <a:chExt cx="3832" cy="761"/>
            </a:xfrm>
          </p:grpSpPr>
          <p:sp>
            <p:nvSpPr>
              <p:cNvPr id="45" name="Text Box 44"/>
              <p:cNvSpPr txBox="1">
                <a:spLocks noChangeArrowheads="1"/>
              </p:cNvSpPr>
              <p:nvPr/>
            </p:nvSpPr>
            <p:spPr bwMode="auto">
              <a:xfrm>
                <a:off x="4368" y="2160"/>
                <a:ext cx="1048" cy="7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sz="1000" b="1">
                  <a:solidFill>
                    <a:srgbClr val="003399"/>
                  </a:solidFill>
                  <a:latin typeface="+mn-lt"/>
                </a:endParaRPr>
              </a:p>
              <a:p>
                <a:r>
                  <a:rPr lang="en-US" b="1">
                    <a:solidFill>
                      <a:srgbClr val="003399"/>
                    </a:solidFill>
                    <a:effectLst/>
                    <a:latin typeface="+mn-lt"/>
                  </a:rPr>
                  <a:t>Symmetry</a:t>
                </a:r>
              </a:p>
              <a:p>
                <a:r>
                  <a:rPr lang="en-US" b="1">
                    <a:solidFill>
                      <a:srgbClr val="003399"/>
                    </a:solidFill>
                    <a:effectLst/>
                    <a:latin typeface="+mn-lt"/>
                  </a:rPr>
                  <a:t>broken</a:t>
                </a:r>
                <a:endParaRPr lang="de-DE" b="1">
                  <a:solidFill>
                    <a:srgbClr val="003399"/>
                  </a:solidFill>
                  <a:effectLst/>
                  <a:latin typeface="+mn-lt"/>
                </a:endParaRPr>
              </a:p>
            </p:txBody>
          </p:sp>
          <p:grpSp>
            <p:nvGrpSpPr>
              <p:cNvPr id="46" name="Group 45"/>
              <p:cNvGrpSpPr>
                <a:grpSpLocks/>
              </p:cNvGrpSpPr>
              <p:nvPr/>
            </p:nvGrpSpPr>
            <p:grpSpPr bwMode="auto">
              <a:xfrm>
                <a:off x="1584" y="2160"/>
                <a:ext cx="2592" cy="336"/>
                <a:chOff x="1584" y="2160"/>
                <a:chExt cx="2592" cy="336"/>
              </a:xfrm>
            </p:grpSpPr>
            <p:sp useBgFill="1">
              <p:nvSpPr>
                <p:cNvPr id="47" name="AutoShape 46"/>
                <p:cNvSpPr>
                  <a:spLocks noChangeArrowheads="1"/>
                </p:cNvSpPr>
                <p:nvPr/>
              </p:nvSpPr>
              <p:spPr bwMode="auto">
                <a:xfrm rot="16200000">
                  <a:off x="2712" y="1032"/>
                  <a:ext cx="336" cy="2592"/>
                </a:xfrm>
                <a:prstGeom prst="rtTriangle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1584" y="2160"/>
                  <a:ext cx="2592" cy="336"/>
                </a:xfrm>
                <a:prstGeom prst="line">
                  <a:avLst/>
                </a:prstGeom>
                <a:noFill/>
                <a:ln w="76200">
                  <a:solidFill>
                    <a:srgbClr val="99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44" name="Text Box 48"/>
            <p:cNvSpPr txBox="1">
              <a:spLocks noChangeArrowheads="1"/>
            </p:cNvSpPr>
            <p:nvPr/>
          </p:nvSpPr>
          <p:spPr bwMode="auto">
            <a:xfrm>
              <a:off x="3168" y="2256"/>
              <a:ext cx="1008" cy="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b="1">
                  <a:solidFill>
                    <a:srgbClr val="003399"/>
                  </a:solidFill>
                  <a:effectLst/>
                  <a:latin typeface="+mn-lt"/>
                </a:rPr>
                <a:t>Floor</a:t>
              </a:r>
            </a:p>
            <a:p>
              <a:pPr algn="r"/>
              <a:r>
                <a:rPr lang="en-US" b="1">
                  <a:solidFill>
                    <a:srgbClr val="003399"/>
                  </a:solidFill>
                  <a:effectLst/>
                  <a:latin typeface="+mn-lt"/>
                </a:rPr>
                <a:t> inclined</a:t>
              </a:r>
              <a:endParaRPr lang="de-DE" b="1">
                <a:solidFill>
                  <a:srgbClr val="003399"/>
                </a:solidFill>
                <a:effectLst/>
                <a:latin typeface="+mn-lt"/>
              </a:endParaRPr>
            </a:p>
          </p:txBody>
        </p:sp>
      </p:grpSp>
      <p:grpSp>
        <p:nvGrpSpPr>
          <p:cNvPr id="49" name="Group 49"/>
          <p:cNvGrpSpPr>
            <a:grpSpLocks/>
          </p:cNvGrpSpPr>
          <p:nvPr/>
        </p:nvGrpSpPr>
        <p:grpSpPr bwMode="auto">
          <a:xfrm>
            <a:off x="4339983" y="3023989"/>
            <a:ext cx="537060" cy="767997"/>
            <a:chOff x="2712" y="2112"/>
            <a:chExt cx="336" cy="480"/>
          </a:xfrm>
        </p:grpSpPr>
        <p:sp useBgFill="1"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2712" y="2112"/>
              <a:ext cx="336" cy="480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51"/>
            <p:cNvSpPr>
              <a:spLocks noChangeShapeType="1"/>
            </p:cNvSpPr>
            <p:nvPr/>
          </p:nvSpPr>
          <p:spPr bwMode="auto">
            <a:xfrm>
              <a:off x="2880" y="2112"/>
              <a:ext cx="0" cy="48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2"/>
          <p:cNvGrpSpPr>
            <a:grpSpLocks/>
          </p:cNvGrpSpPr>
          <p:nvPr/>
        </p:nvGrpSpPr>
        <p:grpSpPr bwMode="auto">
          <a:xfrm>
            <a:off x="4839534" y="2563491"/>
            <a:ext cx="569565" cy="3532487"/>
            <a:chOff x="3024" y="1872"/>
            <a:chExt cx="356" cy="2208"/>
          </a:xfrm>
        </p:grpSpPr>
        <p:sp>
          <p:nvSpPr>
            <p:cNvPr id="53" name="Line 53"/>
            <p:cNvSpPr>
              <a:spLocks noChangeShapeType="1"/>
            </p:cNvSpPr>
            <p:nvPr/>
          </p:nvSpPr>
          <p:spPr bwMode="auto">
            <a:xfrm>
              <a:off x="3024" y="1872"/>
              <a:ext cx="0" cy="220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3120" y="2890"/>
              <a:ext cx="260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/>
            <a:p>
              <a:pPr defTabSz="921018"/>
              <a:r>
                <a:rPr lang="en-US" sz="2300" b="1" smtClean="0">
                  <a:solidFill>
                    <a:srgbClr val="008000"/>
                  </a:solidFill>
                </a:rPr>
                <a:t>f</a:t>
              </a:r>
              <a:r>
                <a:rPr lang="en-US" sz="3000" b="1" baseline="-25000" smtClean="0">
                  <a:solidFill>
                    <a:srgbClr val="008000"/>
                  </a:solidFill>
                </a:rPr>
                <a:t>a</a:t>
              </a:r>
              <a:endParaRPr lang="de-DE" sz="3000" b="1" baseline="-2500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9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33 Years of Axions</a:t>
            </a:r>
            <a:endParaRPr lang="en-US"/>
          </a:p>
        </p:txBody>
      </p:sp>
      <p:pic>
        <p:nvPicPr>
          <p:cNvPr id="3" name="Picture 2" descr="C:\Users\Georg Raffelt\Desktop\pi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52" y="782623"/>
            <a:ext cx="7777080" cy="34654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pi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72" y="3083057"/>
            <a:ext cx="7785800" cy="34693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The Cleansing Axion</a:t>
            </a:r>
            <a:endParaRPr lang="en-US"/>
          </a:p>
        </p:txBody>
      </p:sp>
      <p:pic>
        <p:nvPicPr>
          <p:cNvPr id="4" name="Picture 4" descr="C:\Users\Georg Raffelt\Desktop\Avignon\pics\frank_wilcz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13" y="791997"/>
            <a:ext cx="2448272" cy="3455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Georg Raffelt\Desktop\Avignon\pics\axiondishwash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647998"/>
            <a:ext cx="1729693" cy="583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Georg Raffelt\Desktop\Avignon\pics\925007933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6" y="4966483"/>
            <a:ext cx="1728192" cy="151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408713" y="3887986"/>
            <a:ext cx="2448272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ffectLst/>
              </a:rPr>
              <a:t>Frank Wilczek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40561" y="5183981"/>
            <a:ext cx="3861429" cy="129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r"/>
            <a:r>
              <a:rPr lang="en-US" sz="2200" b="1">
                <a:effectLst/>
              </a:rPr>
              <a:t>“I named them after a laundry</a:t>
            </a:r>
          </a:p>
          <a:p>
            <a:pPr algn="r"/>
            <a:r>
              <a:rPr lang="en-US" sz="2200" b="1">
                <a:effectLst/>
              </a:rPr>
              <a:t> detergent, since they clean up</a:t>
            </a:r>
          </a:p>
          <a:p>
            <a:pPr algn="r"/>
            <a:r>
              <a:rPr lang="en-US" sz="2200" b="1">
                <a:effectLst/>
              </a:rPr>
              <a:t> a problem with an axial current.”</a:t>
            </a:r>
          </a:p>
          <a:p>
            <a:pPr algn="r"/>
            <a:r>
              <a:rPr lang="en-US" sz="2200" b="1">
                <a:effectLst/>
              </a:rPr>
              <a:t> (Nobel lecture 2004)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46" y="1223677"/>
            <a:ext cx="3234706" cy="367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as a Nambu-Goldstone Boson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>
                <a:spLocks noChangeArrowheads="1"/>
              </p:cNvSpPr>
              <p:nvPr/>
            </p:nvSpPr>
            <p:spPr bwMode="auto">
              <a:xfrm>
                <a:off x="215900" y="3095625"/>
                <a:ext cx="8928993" cy="3455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l">
                  <a:buFontTx/>
                  <a:buChar char="•"/>
                </a:pPr>
                <a:r>
                  <a:rPr lang="en-US" sz="2400" smtClean="0">
                    <a:solidFill>
                      <a:srgbClr val="003399"/>
                    </a:solidFill>
                  </a:rPr>
                  <a:t> New U(1) symmetry, spontaneously broken at a large scale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𝑓</m:t>
                    </m:r>
                    <m:r>
                      <a:rPr lang="en-US" sz="2400" b="0" i="1" baseline="-25000">
                        <a:solidFill>
                          <a:srgbClr val="003399"/>
                        </a:solidFill>
                        <a:latin typeface="Cambria Math"/>
                      </a:rPr>
                      <m:t>𝑎</m:t>
                    </m:r>
                  </m:oMath>
                </a14:m>
                <a:endParaRPr lang="en-US" sz="2400" baseline="-25000">
                  <a:solidFill>
                    <a:srgbClr val="003399"/>
                  </a:solidFill>
                </a:endParaRPr>
              </a:p>
              <a:p>
                <a:pPr algn="l"/>
                <a:endParaRPr lang="en-US" sz="800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400">
                    <a:solidFill>
                      <a:srgbClr val="003399"/>
                    </a:solidFill>
                  </a:rPr>
                  <a:t> Axion is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“phase” </a:t>
                </a:r>
                <a:r>
                  <a:rPr lang="en-US" sz="2400">
                    <a:solidFill>
                      <a:srgbClr val="003399"/>
                    </a:solidFill>
                  </a:rPr>
                  <a:t>of new Higgs field: angular variable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𝑥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)/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400" b="0" i="1">
                        <a:solidFill>
                          <a:srgbClr val="003399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2400">
                  <a:solidFill>
                    <a:srgbClr val="003399"/>
                  </a:solidFill>
                </a:endParaRPr>
              </a:p>
              <a:p>
                <a:pPr algn="l"/>
                <a:endParaRPr lang="en-US" sz="800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400">
                    <a:solidFill>
                      <a:srgbClr val="003399"/>
                    </a:solidFill>
                  </a:rPr>
                  <a:t> By construction couples to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3399"/>
                        </a:solidFill>
                        <a:latin typeface="Cambria Math"/>
                      </a:rPr>
                      <m:t>𝐺</m:t>
                    </m:r>
                    <m:acc>
                      <m:accPr>
                        <m:chr m:val="̃"/>
                        <m:ctrlPr>
                          <a:rPr lang="en-US" sz="240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𝐺</m:t>
                        </m:r>
                      </m:e>
                    </m:acc>
                  </m:oMath>
                </a14:m>
                <a:r>
                  <a:rPr lang="en-US" sz="2400">
                    <a:solidFill>
                      <a:srgbClr val="003399"/>
                    </a:solidFill>
                  </a:rPr>
                  <a:t> term with strength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𝛼</m:t>
                    </m:r>
                    <m:r>
                      <a:rPr lang="en-US" sz="2400" i="1" baseline="-25000">
                        <a:solidFill>
                          <a:srgbClr val="003399"/>
                        </a:solidFill>
                        <a:latin typeface="Cambria Math"/>
                      </a:rPr>
                      <m:t>𝑠</m:t>
                    </m:r>
                    <m:r>
                      <a:rPr lang="en-US" sz="2400" i="1">
                        <a:solidFill>
                          <a:srgbClr val="003399"/>
                        </a:solidFill>
                        <a:latin typeface="Cambria Math"/>
                      </a:rPr>
                      <m:t>/8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𝜋</m:t>
                    </m:r>
                  </m:oMath>
                </a14:m>
                <a:r>
                  <a:rPr lang="en-US" sz="2400">
                    <a:solidFill>
                      <a:srgbClr val="003399"/>
                    </a:solidFill>
                    <a:latin typeface="Symbol" pitchFamily="18" charset="2"/>
                  </a:rPr>
                  <a:t>,</a:t>
                </a:r>
              </a:p>
              <a:p>
                <a:pPr algn="l"/>
                <a:r>
                  <a:rPr lang="en-US" sz="2400">
                    <a:solidFill>
                      <a:srgbClr val="003399"/>
                    </a:solidFill>
                  </a:rPr>
                  <a:t>   e.g. triangle loop with new heavy quark (KSVZ model)</a:t>
                </a:r>
                <a:endParaRPr lang="en-US" sz="2400">
                  <a:solidFill>
                    <a:srgbClr val="003399"/>
                  </a:solidFill>
                  <a:latin typeface="Symbol" pitchFamily="18" charset="2"/>
                </a:endParaRPr>
              </a:p>
              <a:p>
                <a:pPr algn="l"/>
                <a:endParaRPr lang="en-US" sz="800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400">
                    <a:solidFill>
                      <a:srgbClr val="003399"/>
                    </a:solidFill>
                  </a:rPr>
                  <a:t> Mixes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𝜋</m:t>
                    </m:r>
                    <m:r>
                      <a:rPr lang="en-US" sz="2400" i="1" baseline="30000">
                        <a:solidFill>
                          <a:srgbClr val="003399"/>
                        </a:solidFill>
                        <a:latin typeface="Cambria Math"/>
                      </a:rPr>
                      <m:t>0</m:t>
                    </m:r>
                  </m:oMath>
                </a14:m>
                <a:r>
                  <a:rPr lang="en-US" sz="2400">
                    <a:solidFill>
                      <a:srgbClr val="003399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𝜂</m:t>
                    </m:r>
                  </m:oMath>
                </a14:m>
                <a:r>
                  <a:rPr lang="en-US" sz="2400">
                    <a:solidFill>
                      <a:srgbClr val="003399"/>
                    </a:solidFill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𝜂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rgbClr val="003399"/>
                    </a:solidFill>
                  </a:rPr>
                  <a:t> mesons</a:t>
                </a:r>
              </a:p>
              <a:p>
                <a:pPr algn="l"/>
                <a:endParaRPr lang="en-US" sz="800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400">
                    <a:solidFill>
                      <a:srgbClr val="003399"/>
                    </a:solidFill>
                  </a:rPr>
                  <a:t> Axion mass </a:t>
                </a:r>
              </a:p>
              <a:p>
                <a:pPr algn="l"/>
                <a:r>
                  <a:rPr lang="en-US" sz="2400">
                    <a:solidFill>
                      <a:srgbClr val="003399"/>
                    </a:solidFill>
                  </a:rPr>
                  <a:t>   (vanishes if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3399"/>
                        </a:solidFill>
                        <a:latin typeface="Cambria Math"/>
                      </a:rPr>
                      <m:t>𝑚</m:t>
                    </m:r>
                    <m:r>
                      <a:rPr lang="en-US" sz="2400" i="1" baseline="-25000">
                        <a:solidFill>
                          <a:srgbClr val="003399"/>
                        </a:solidFill>
                        <a:latin typeface="Cambria Math"/>
                      </a:rPr>
                      <m:t>𝑢</m:t>
                    </m:r>
                  </m:oMath>
                </a14:m>
                <a:r>
                  <a:rPr lang="en-US" sz="2400">
                    <a:solidFill>
                      <a:srgbClr val="003399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03399"/>
                        </a:solidFill>
                        <a:latin typeface="Cambria Math"/>
                      </a:rPr>
                      <m:t> </m:t>
                    </m:r>
                    <m:r>
                      <a:rPr lang="en-US" sz="2400" i="1" smtClean="0">
                        <a:solidFill>
                          <a:srgbClr val="003399"/>
                        </a:solidFill>
                        <a:latin typeface="Cambria Math"/>
                      </a:rPr>
                      <m:t>𝑚</m:t>
                    </m:r>
                    <m:r>
                      <a:rPr lang="en-US" sz="2400" i="1" baseline="-25000">
                        <a:solidFill>
                          <a:srgbClr val="003399"/>
                        </a:solidFill>
                        <a:latin typeface="Cambria Math"/>
                      </a:rPr>
                      <m:t>𝑑</m:t>
                    </m:r>
                    <m:r>
                      <a:rPr lang="en-US" sz="2400" i="1">
                        <a:solidFill>
                          <a:srgbClr val="003399"/>
                        </a:solidFill>
                        <a:latin typeface="Cambria Math"/>
                      </a:rPr>
                      <m:t> = 0</m:t>
                    </m:r>
                  </m:oMath>
                </a14:m>
                <a:r>
                  <a:rPr lang="en-US" sz="2400">
                    <a:solidFill>
                      <a:srgbClr val="003399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0" y="3095625"/>
                <a:ext cx="8928993" cy="3455988"/>
              </a:xfrm>
              <a:prstGeom prst="rect">
                <a:avLst/>
              </a:prstGeom>
              <a:blipFill rotWithShape="1">
                <a:blip r:embed="rId2"/>
                <a:stretch>
                  <a:fillRect l="-10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7" descr="C:\Users\Georg Raffelt\Desktop\ha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192" y="863997"/>
            <a:ext cx="2880320" cy="2159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61352" y="5552228"/>
                <a:ext cx="3011530" cy="872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𝑢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400" b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352" y="5552228"/>
                <a:ext cx="3011530" cy="87216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1882" y="789682"/>
                <a:ext cx="5569986" cy="1226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/>
                            </a:rPr>
                            <m:t>CP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8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acc>
                        <m:accPr>
                          <m:chr m:val="̅"/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Θ</m:t>
                          </m:r>
                        </m:e>
                      </m:acc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α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0" smtClean="0">
                              <a:latin typeface="Cambria Math"/>
                            </a:rPr>
                            <m:t>8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π</m:t>
                          </m:r>
                        </m:den>
                      </m:f>
                      <m:limLow>
                        <m:limLow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Θ</m:t>
                                      </m:r>
                                    </m:e>
                                  </m:acc>
                                  <m:r>
                                    <a:rPr lang="en-US" sz="240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4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</m:lim>
                      </m:limLow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𝐺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400" b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2" y="789682"/>
                <a:ext cx="5569986" cy="122610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664242" y="1727747"/>
            <a:ext cx="2695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Periodic variable (angle)</a:t>
            </a: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64242" y="2159807"/>
                <a:ext cx="3121560" cy="910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</a:rPr>
                        <m:t>Φ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/>
                                </a:rPr>
                                <m:t>𝑖𝑎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242" y="2159807"/>
                <a:ext cx="3121560" cy="91095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933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From Standard to Invisible Axions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5982" y="935847"/>
            <a:ext cx="2880320" cy="1512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 anchorCtr="0"/>
          <a:lstStyle/>
          <a:p>
            <a:pPr algn="ctr">
              <a:defRPr/>
            </a:pPr>
            <a:r>
              <a:rPr lang="en-US" sz="2000">
                <a:solidFill>
                  <a:schemeClr val="bg1"/>
                </a:solidFill>
              </a:rPr>
              <a:t>Standard Model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96344" y="935847"/>
            <a:ext cx="2952328" cy="1512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 anchorCtr="0"/>
          <a:lstStyle/>
          <a:p>
            <a:pPr algn="ctr">
              <a:defRPr/>
            </a:pPr>
            <a:r>
              <a:rPr lang="en-US" sz="2000" smtClean="0">
                <a:solidFill>
                  <a:schemeClr val="bg1"/>
                </a:solidFill>
              </a:rPr>
              <a:t>“Standard Axion”</a:t>
            </a:r>
            <a:endParaRPr lang="en-US" sz="2000">
              <a:solidFill>
                <a:schemeClr val="bg1"/>
              </a:solidFill>
            </a:endParaRPr>
          </a:p>
          <a:p>
            <a:pPr>
              <a:defRPr/>
            </a:pPr>
            <a:endParaRPr lang="en-US" sz="60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Weinberg 1978, Wilczek 1978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48712" y="935847"/>
            <a:ext cx="2952328" cy="1512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/>
          <a:lstStyle/>
          <a:p>
            <a:pPr algn="ctr">
              <a:defRPr/>
            </a:pPr>
            <a:r>
              <a:rPr lang="en-US" sz="2000">
                <a:solidFill>
                  <a:schemeClr val="bg1"/>
                </a:solidFill>
              </a:rPr>
              <a:t>Invisible Axion</a:t>
            </a:r>
          </a:p>
          <a:p>
            <a:pPr>
              <a:defRPr/>
            </a:pPr>
            <a:endParaRPr lang="en-US" sz="600">
              <a:solidFill>
                <a:schemeClr val="bg1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120681" y="1295851"/>
            <a:ext cx="2952328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>
                <a:solidFill>
                  <a:schemeClr val="bg1"/>
                </a:solidFill>
              </a:rPr>
              <a:t>Kim 1979,   Shifman,</a:t>
            </a:r>
          </a:p>
          <a:p>
            <a:pPr algn="l">
              <a:defRPr/>
            </a:pPr>
            <a:r>
              <a:rPr lang="en-US">
                <a:solidFill>
                  <a:schemeClr val="bg1"/>
                </a:solidFill>
              </a:rPr>
              <a:t>Vainshtein, Zakharov 1980,</a:t>
            </a:r>
          </a:p>
          <a:p>
            <a:pPr algn="l">
              <a:defRPr/>
            </a:pPr>
            <a:r>
              <a:rPr lang="en-US">
                <a:solidFill>
                  <a:schemeClr val="bg1"/>
                </a:solidFill>
              </a:rPr>
              <a:t>Dine,</a:t>
            </a:r>
            <a:r>
              <a:rPr lang="en-US" sz="1400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Fischler,</a:t>
            </a:r>
            <a:r>
              <a:rPr lang="en-US" sz="1400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Srednicki</a:t>
            </a:r>
            <a:r>
              <a:rPr lang="en-US" sz="1400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1981</a:t>
            </a:r>
          </a:p>
          <a:p>
            <a:pPr algn="l">
              <a:defRPr/>
            </a:pPr>
            <a:r>
              <a:rPr lang="en-US">
                <a:solidFill>
                  <a:schemeClr val="bg1"/>
                </a:solidFill>
              </a:rPr>
              <a:t>Zhitnitsky 1980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15982" y="2447990"/>
            <a:ext cx="2880320" cy="252041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 anchorCtr="0"/>
          <a:lstStyle/>
          <a:p>
            <a:pPr algn="l">
              <a:defRPr/>
            </a:pPr>
            <a:r>
              <a:rPr lang="en-US" sz="2000"/>
              <a:t> All Higgs degrees of</a:t>
            </a:r>
          </a:p>
          <a:p>
            <a:pPr algn="l">
              <a:defRPr/>
            </a:pPr>
            <a:r>
              <a:rPr lang="en-US" sz="2000"/>
              <a:t> freedom are used up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096344" y="2447990"/>
            <a:ext cx="2952328" cy="252041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 anchorCtr="0"/>
          <a:lstStyle/>
          <a:p>
            <a:pPr algn="l">
              <a:buFontTx/>
              <a:buChar char="•"/>
              <a:defRPr/>
            </a:pPr>
            <a:r>
              <a:rPr lang="en-US" sz="2000"/>
              <a:t> Peccei-Quinn scale</a:t>
            </a:r>
          </a:p>
          <a:p>
            <a:pPr algn="l">
              <a:defRPr/>
            </a:pPr>
            <a:r>
              <a:rPr lang="en-US" sz="2000"/>
              <a:t>   </a:t>
            </a:r>
            <a:r>
              <a:rPr lang="en-US" sz="2000">
                <a:solidFill>
                  <a:srgbClr val="CC0000"/>
                </a:solidFill>
              </a:rPr>
              <a:t>f</a:t>
            </a:r>
            <a:r>
              <a:rPr lang="en-US" sz="2800" baseline="-25000">
                <a:solidFill>
                  <a:srgbClr val="CC0000"/>
                </a:solidFill>
              </a:rPr>
              <a:t>a</a:t>
            </a:r>
            <a:r>
              <a:rPr lang="en-US" sz="2000">
                <a:solidFill>
                  <a:srgbClr val="CC0000"/>
                </a:solidFill>
              </a:rPr>
              <a:t> = </a:t>
            </a:r>
            <a:r>
              <a:rPr lang="en-US" sz="2000" smtClean="0">
                <a:solidFill>
                  <a:srgbClr val="CC0000"/>
                </a:solidFill>
              </a:rPr>
              <a:t>f</a:t>
            </a:r>
            <a:r>
              <a:rPr lang="en-US" sz="2800" baseline="-25000" smtClean="0">
                <a:solidFill>
                  <a:srgbClr val="CC0000"/>
                </a:solidFill>
              </a:rPr>
              <a:t>EW</a:t>
            </a:r>
            <a:r>
              <a:rPr lang="en-US" sz="2000" smtClean="0"/>
              <a:t> </a:t>
            </a:r>
            <a:endParaRPr lang="en-US" sz="2000"/>
          </a:p>
          <a:p>
            <a:pPr algn="l">
              <a:defRPr/>
            </a:pPr>
            <a:r>
              <a:rPr lang="en-US" sz="2000"/>
              <a:t>   (electroweak scale)</a:t>
            </a:r>
            <a:r>
              <a:rPr lang="en-US" sz="2800" baseline="-25000"/>
              <a:t> </a:t>
            </a:r>
            <a:r>
              <a:rPr lang="en-US" sz="2000"/>
              <a:t> </a:t>
            </a:r>
          </a:p>
          <a:p>
            <a:pPr algn="l">
              <a:defRPr/>
            </a:pPr>
            <a:endParaRPr lang="en-US" sz="600"/>
          </a:p>
          <a:p>
            <a:pPr algn="l">
              <a:buFontTx/>
              <a:buChar char="•"/>
              <a:defRPr/>
            </a:pPr>
            <a:r>
              <a:rPr lang="en-US" sz="2000"/>
              <a:t> Two Higgs fields,</a:t>
            </a:r>
          </a:p>
          <a:p>
            <a:pPr algn="l">
              <a:defRPr/>
            </a:pPr>
            <a:r>
              <a:rPr lang="en-US" sz="2000"/>
              <a:t>   separately giving mass</a:t>
            </a:r>
          </a:p>
          <a:p>
            <a:pPr algn="l">
              <a:defRPr/>
            </a:pPr>
            <a:r>
              <a:rPr lang="en-US" sz="2000"/>
              <a:t>   to up-type quarks and</a:t>
            </a:r>
          </a:p>
          <a:p>
            <a:pPr algn="l">
              <a:defRPr/>
            </a:pPr>
            <a:r>
              <a:rPr lang="en-US" sz="2000"/>
              <a:t>   down-type quarks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048712" y="2447990"/>
            <a:ext cx="2952328" cy="252041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 anchorCtr="0"/>
          <a:lstStyle/>
          <a:p>
            <a:pPr algn="l">
              <a:buFontTx/>
              <a:buChar char="•"/>
              <a:defRPr/>
            </a:pPr>
            <a:r>
              <a:rPr lang="en-US" sz="2000"/>
              <a:t> Additional Higgs with</a:t>
            </a:r>
          </a:p>
          <a:p>
            <a:pPr algn="l">
              <a:defRPr/>
            </a:pPr>
            <a:r>
              <a:rPr lang="en-US" sz="2000"/>
              <a:t>   </a:t>
            </a:r>
            <a:r>
              <a:rPr lang="en-US" sz="2000">
                <a:solidFill>
                  <a:srgbClr val="CC0000"/>
                </a:solidFill>
              </a:rPr>
              <a:t>f</a:t>
            </a:r>
            <a:r>
              <a:rPr lang="en-US" sz="2800" baseline="-25000">
                <a:solidFill>
                  <a:srgbClr val="CC0000"/>
                </a:solidFill>
              </a:rPr>
              <a:t>a</a:t>
            </a:r>
            <a:r>
              <a:rPr lang="en-US" sz="2000">
                <a:solidFill>
                  <a:srgbClr val="CC0000"/>
                </a:solidFill>
              </a:rPr>
              <a:t> </a:t>
            </a:r>
            <a:r>
              <a:rPr lang="en-US" sz="2000" b="1">
                <a:solidFill>
                  <a:srgbClr val="CC0000"/>
                </a:solidFill>
                <a:ea typeface="Arial Unicode MS" pitchFamily="34" charset="-128"/>
                <a:cs typeface="Arial Unicode MS" pitchFamily="34" charset="-128"/>
              </a:rPr>
              <a:t>≫</a:t>
            </a:r>
            <a:r>
              <a:rPr lang="en-US" sz="2000">
                <a:solidFill>
                  <a:srgbClr val="CC0000"/>
                </a:solidFill>
              </a:rPr>
              <a:t> </a:t>
            </a:r>
            <a:r>
              <a:rPr lang="en-US" sz="2000" smtClean="0">
                <a:solidFill>
                  <a:srgbClr val="CC0000"/>
                </a:solidFill>
              </a:rPr>
              <a:t>f</a:t>
            </a:r>
            <a:r>
              <a:rPr lang="en-US" sz="2800" baseline="-25000" smtClean="0">
                <a:solidFill>
                  <a:srgbClr val="CC0000"/>
                </a:solidFill>
              </a:rPr>
              <a:t>EW</a:t>
            </a:r>
            <a:r>
              <a:rPr lang="en-US" sz="2000" smtClean="0"/>
              <a:t> </a:t>
            </a:r>
            <a:endParaRPr lang="en-US" sz="2000"/>
          </a:p>
          <a:p>
            <a:pPr algn="l">
              <a:defRPr/>
            </a:pPr>
            <a:endParaRPr lang="en-US" sz="600"/>
          </a:p>
          <a:p>
            <a:pPr algn="l">
              <a:buFontTx/>
              <a:buChar char="•"/>
              <a:defRPr/>
            </a:pPr>
            <a:r>
              <a:rPr lang="en-US" sz="2000"/>
              <a:t> Axions very light and</a:t>
            </a:r>
          </a:p>
          <a:p>
            <a:pPr algn="l">
              <a:defRPr/>
            </a:pPr>
            <a:r>
              <a:rPr lang="en-US" sz="2000"/>
              <a:t>   and very weakly</a:t>
            </a:r>
          </a:p>
          <a:p>
            <a:pPr algn="l">
              <a:defRPr/>
            </a:pPr>
            <a:r>
              <a:rPr lang="en-US" sz="2000"/>
              <a:t>   interacting</a:t>
            </a:r>
            <a:endParaRPr lang="en-US" sz="2800" baseline="-25000"/>
          </a:p>
          <a:p>
            <a:pPr algn="l">
              <a:defRPr/>
            </a:pPr>
            <a:endParaRPr lang="en-US" sz="2800" baseline="-2500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15982" y="4968402"/>
            <a:ext cx="2880320" cy="143999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 anchorCtr="0"/>
          <a:lstStyle/>
          <a:p>
            <a:pPr algn="l">
              <a:defRPr/>
            </a:pPr>
            <a:r>
              <a:rPr lang="en-US" sz="2000"/>
              <a:t> No room </a:t>
            </a:r>
            <a:r>
              <a:rPr lang="en-US" sz="2000" smtClean="0"/>
              <a:t>for Peccei-Quinn</a:t>
            </a:r>
          </a:p>
          <a:p>
            <a:pPr algn="l">
              <a:defRPr/>
            </a:pPr>
            <a:r>
              <a:rPr lang="en-US" sz="2000" smtClean="0"/>
              <a:t> symmetry and </a:t>
            </a:r>
            <a:r>
              <a:rPr lang="en-US" sz="2000"/>
              <a:t>axions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096302" y="4968402"/>
            <a:ext cx="2952328" cy="143999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 anchorCtr="0"/>
          <a:lstStyle/>
          <a:p>
            <a:pPr algn="l">
              <a:defRPr/>
            </a:pPr>
            <a:r>
              <a:rPr lang="en-US" sz="2000"/>
              <a:t>Standard axions quickly</a:t>
            </a:r>
          </a:p>
          <a:p>
            <a:pPr algn="l">
              <a:defRPr/>
            </a:pPr>
            <a:r>
              <a:rPr lang="en-US" sz="2000"/>
              <a:t>ruled out experimentally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6048712" y="4968402"/>
            <a:ext cx="2952328" cy="143999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>
              <a:buFontTx/>
              <a:buChar char="•"/>
              <a:defRPr/>
            </a:pPr>
            <a:r>
              <a:rPr lang="en-US" sz="2000"/>
              <a:t> New scale required</a:t>
            </a:r>
          </a:p>
          <a:p>
            <a:pPr algn="l">
              <a:defRPr/>
            </a:pPr>
            <a:endParaRPr lang="en-US" sz="400"/>
          </a:p>
          <a:p>
            <a:pPr algn="l">
              <a:buFontTx/>
              <a:buChar char="•"/>
              <a:defRPr/>
            </a:pPr>
            <a:r>
              <a:rPr lang="en-US" sz="2000"/>
              <a:t> Axions can be</a:t>
            </a:r>
          </a:p>
          <a:p>
            <a:pPr algn="l">
              <a:defRPr/>
            </a:pPr>
            <a:r>
              <a:rPr lang="en-US" sz="2000"/>
              <a:t>   cold dark matter</a:t>
            </a:r>
          </a:p>
          <a:p>
            <a:pPr algn="l">
              <a:defRPr/>
            </a:pPr>
            <a:endParaRPr lang="en-US" sz="400"/>
          </a:p>
          <a:p>
            <a:pPr algn="l">
              <a:buFontTx/>
              <a:buChar char="•"/>
              <a:defRPr/>
            </a:pPr>
            <a:r>
              <a:rPr lang="en-US" sz="2000"/>
              <a:t> Can be detected</a:t>
            </a:r>
            <a:endParaRPr lang="en-US" sz="2800" baseline="-25000"/>
          </a:p>
        </p:txBody>
      </p:sp>
    </p:spTree>
    <p:extLst>
      <p:ext uri="{BB962C8B-B14F-4D97-AF65-F5344CB8AC3E}">
        <p14:creationId xmlns:p14="http://schemas.microsoft.com/office/powerpoint/2010/main" val="37161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Simplest Invisible Axion: KSVZ Model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4"/>
              <p:cNvSpPr>
                <a:spLocks noChangeArrowheads="1"/>
              </p:cNvSpPr>
              <p:nvPr/>
            </p:nvSpPr>
            <p:spPr bwMode="auto">
              <a:xfrm>
                <a:off x="360493" y="831629"/>
                <a:ext cx="8496609" cy="55767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t" anchorCtr="0"/>
              <a:lstStyle/>
              <a:p>
                <a:pPr algn="l">
                  <a:lnSpc>
                    <a:spcPct val="85000"/>
                  </a:lnSpc>
                </a:pP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Ingredients: Scalar field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Φ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, breaks U(1)</a:t>
                </a:r>
                <a:r>
                  <a:rPr lang="en-US" sz="2400" baseline="-25000" smtClean="0">
                    <a:solidFill>
                      <a:srgbClr val="003399"/>
                    </a:solidFill>
                    <a:effectLst/>
                  </a:rPr>
                  <a:t>PQ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spontaneously</a:t>
                </a:r>
              </a:p>
              <a:p>
                <a:pPr>
                  <a:lnSpc>
                    <a:spcPct val="85000"/>
                  </a:lnSpc>
                </a:pPr>
                <a:r>
                  <a:rPr lang="en-US" sz="2000">
                    <a:solidFill>
                      <a:srgbClr val="003399"/>
                    </a:solidFill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                     </a:t>
                </a:r>
                <a:r>
                  <a:rPr lang="en-US" sz="1050" smtClean="0">
                    <a:solidFill>
                      <a:srgbClr val="003399"/>
                    </a:solidFill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Very heavy colored quark with coupling to</a:t>
                </a:r>
                <a:r>
                  <a:rPr lang="en-US" sz="2000">
                    <a:solidFill>
                      <a:srgbClr val="003399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srgbClr val="003399"/>
                        </a:solidFill>
                        <a:latin typeface="Cambria Math"/>
                      </a:rPr>
                      <m:t>Φ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, provides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</a:rPr>
                      <m:t>𝑎𝐺</m:t>
                    </m:r>
                    <m:acc>
                      <m:accPr>
                        <m:chr m:val="̃"/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𝐺</m:t>
                        </m:r>
                      </m:e>
                    </m:acc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 term</a:t>
                </a:r>
              </a:p>
              <a:p>
                <a:pPr>
                  <a:lnSpc>
                    <a:spcPct val="85000"/>
                  </a:lnSpc>
                </a:pPr>
                <a:endParaRPr lang="en-US" sz="1000" smtClean="0">
                  <a:solidFill>
                    <a:srgbClr val="003399"/>
                  </a:solidFill>
                </a:endParaRPr>
              </a:p>
              <a:p>
                <a:pPr>
                  <a:lnSpc>
                    <a:spcPct val="8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KSVZ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bar>
                            <m:barPr>
                              <m:pos m:val="top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Ψ</m:t>
                              </m:r>
                            </m:e>
                          </m:ba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𝜇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Ψ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c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.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Φ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†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Φ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h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bar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Ψ</m:t>
                                  </m:r>
                                </m:e>
                              </m:ba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L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R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Φ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h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c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  <a:effectLst/>
                </a:endParaRPr>
              </a:p>
              <a:p>
                <a:pPr>
                  <a:lnSpc>
                    <a:spcPct val="85000"/>
                  </a:lnSpc>
                </a:pPr>
                <a:endParaRPr lang="en-US" sz="1000">
                  <a:solidFill>
                    <a:srgbClr val="003399"/>
                  </a:solidFill>
                </a:endParaRPr>
              </a:p>
              <a:p>
                <a:pPr>
                  <a:lnSpc>
                    <a:spcPct val="85000"/>
                  </a:lnSpc>
                </a:pP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Invariant under chiral phase transformations (Peccei Quinn symmetry)</a:t>
                </a:r>
              </a:p>
              <a:p>
                <a:pPr>
                  <a:lnSpc>
                    <a:spcPct val="85000"/>
                  </a:lnSpc>
                </a:pPr>
                <a:endParaRPr lang="en-US" sz="1000">
                  <a:solidFill>
                    <a:srgbClr val="003399"/>
                  </a:solidFill>
                </a:endParaRPr>
              </a:p>
              <a:p>
                <a:pPr>
                  <a:lnSpc>
                    <a:spcPct val="85000"/>
                  </a:lnSpc>
                </a:pPr>
                <a:r>
                  <a:rPr lang="en-US" sz="2000" b="0" smtClean="0">
                    <a:solidFill>
                      <a:srgbClr val="003399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Φ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𝑖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𝛼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Φ</m:t>
                    </m:r>
                  </m:oMath>
                </a14:m>
                <a:r>
                  <a:rPr lang="en-US" sz="2000" smtClean="0">
                    <a:solidFill>
                      <a:schemeClr val="tx1"/>
                    </a:solidFill>
                    <a:effectLst/>
                  </a:rPr>
                  <a:t>,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L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𝑖</m:t>
                        </m:r>
                        <m:f>
                          <m:fPr>
                            <m:type m:val="lin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𝛼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p>
                    </m:sSup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L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tx1"/>
                    </a:solidFill>
                    <a:effectLst/>
                  </a:rPr>
                  <a:t>,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/>
                          </a:rPr>
                          <m:t>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R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</m:t>
                        </m:r>
                        <m:f>
                          <m:fPr>
                            <m:type m:val="lin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𝛼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p>
                    </m:sSup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/>
                          </a:rPr>
                          <m:t>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R</m:t>
                        </m:r>
                      </m:sub>
                    </m:sSub>
                  </m:oMath>
                </a14:m>
                <a:endParaRPr lang="en-US" sz="2000" smtClean="0">
                  <a:solidFill>
                    <a:srgbClr val="003399"/>
                  </a:solidFill>
                  <a:effectLst/>
                </a:endParaRPr>
              </a:p>
              <a:p>
                <a:pPr>
                  <a:lnSpc>
                    <a:spcPct val="85000"/>
                  </a:lnSpc>
                </a:pPr>
                <a:endParaRPr lang="en-US" sz="1000" smtClean="0">
                  <a:solidFill>
                    <a:srgbClr val="003399"/>
                  </a:solidFill>
                  <a:effectLst/>
                </a:endParaRPr>
              </a:p>
              <a:p>
                <a:pPr>
                  <a:lnSpc>
                    <a:spcPct val="85000"/>
                  </a:lnSpc>
                </a:pPr>
                <a:r>
                  <a:rPr lang="en-US" sz="2000" smtClean="0">
                    <a:solidFill>
                      <a:srgbClr val="003399"/>
                    </a:solidFill>
                  </a:rPr>
                  <a:t>Mexican hat potential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𝑉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Φ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, expand fields as</a:t>
                </a:r>
              </a:p>
              <a:p>
                <a:pPr>
                  <a:lnSpc>
                    <a:spcPct val="85000"/>
                  </a:lnSpc>
                </a:pPr>
                <a:endParaRPr lang="en-US" sz="1000" smtClean="0">
                  <a:solidFill>
                    <a:srgbClr val="003399"/>
                  </a:solidFill>
                </a:endParaRPr>
              </a:p>
              <a:p>
                <a:pPr>
                  <a:lnSpc>
                    <a:spcPct val="8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0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Φ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𝑥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)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𝜌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 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𝑖𝑎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)/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000" smtClean="0">
                  <a:solidFill>
                    <a:schemeClr val="tx1"/>
                  </a:solidFill>
                  <a:effectLst/>
                </a:endParaRPr>
              </a:p>
              <a:p>
                <a:pPr>
                  <a:lnSpc>
                    <a:spcPct val="85000"/>
                  </a:lnSpc>
                </a:pPr>
                <a:endParaRPr lang="en-US" sz="1000" smtClean="0"/>
              </a:p>
              <a:p>
                <a:pPr>
                  <a:lnSpc>
                    <a:spcPct val="85000"/>
                  </a:lnSpc>
                </a:pPr>
                <a:r>
                  <a:rPr lang="en-US" sz="2000" smtClean="0">
                    <a:solidFill>
                      <a:srgbClr val="003399"/>
                    </a:solidFill>
                  </a:rPr>
                  <a:t>Low-energy Lagrangian</a:t>
                </a:r>
              </a:p>
              <a:p>
                <a:pPr>
                  <a:lnSpc>
                    <a:spcPct val="85000"/>
                  </a:lnSpc>
                </a:pPr>
                <a:endParaRPr lang="en-US" sz="1000" smtClean="0">
                  <a:solidFill>
                    <a:srgbClr val="003399"/>
                  </a:solidFill>
                </a:endParaRPr>
              </a:p>
              <a:p>
                <a:pPr>
                  <a:lnSpc>
                    <a:spcPct val="85000"/>
                  </a:lnSpc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    </m:t>
                    </m:r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/>
                          </a:rPr>
                          <m:t>KSVZ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</m:num>
                          <m:den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bar>
                          <m:barPr>
                            <m:pos m:val="top"/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/>
                              </a:rPr>
                              <m:t>Ψ</m:t>
                            </m:r>
                          </m:e>
                        </m:bar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𝜇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𝜇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2000">
                            <a:latin typeface="Cambria Math"/>
                          </a:rPr>
                          <m:t>Ψ</m:t>
                        </m:r>
                        <m:r>
                          <a:rPr lang="en-US" sz="2000" i="1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/>
                          </a:rPr>
                          <m:t>h</m:t>
                        </m:r>
                        <m:r>
                          <a:rPr lang="en-US" sz="2000" i="1">
                            <a:latin typeface="Cambria Math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/>
                          </a:rPr>
                          <m:t>c</m:t>
                        </m:r>
                        <m:r>
                          <a:rPr lang="en-US" sz="2000" i="1">
                            <a:latin typeface="Cambria Math"/>
                          </a:rPr>
                          <m:t>.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𝑚</m:t>
                    </m:r>
                    <m:bar>
                      <m:barPr>
                        <m:pos m:val="top"/>
                        <m:ctrlPr>
                          <a:rPr lang="en-US" sz="2000" b="0" i="1" smtClean="0">
                            <a:latin typeface="Cambria Math"/>
                            <a:ea typeface="Cambria Math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  <a:ea typeface="Cambria Math"/>
                          </a:rPr>
                          <m:t>Ψ</m:t>
                        </m:r>
                      </m:e>
                    </m:bar>
                    <m:sSup>
                      <m:sSupPr>
                        <m:ctrlPr>
                          <a:rPr lang="en-US" sz="20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sub>
                            </m:sSub>
                          </m:den>
                        </m:f>
                      </m:sup>
                    </m:sSup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  <a:ea typeface="Cambria Math"/>
                      </a:rPr>
                      <m:t>Ψ</m:t>
                    </m:r>
                  </m:oMath>
                </a14:m>
                <a:r>
                  <a:rPr lang="en-US" sz="2000" i="1" smtClean="0">
                    <a:latin typeface="Cambria Math"/>
                    <a:ea typeface="Cambria Math"/>
                  </a:rPr>
                  <a:t>,  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where</a:t>
                </a:r>
                <a:r>
                  <a:rPr lang="en-US" sz="2000" smtClean="0"/>
                  <a:t>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𝑚</m:t>
                    </m:r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r>
                      <a:rPr lang="en-US" sz="2000" b="0" i="1" smtClean="0">
                        <a:latin typeface="Cambria Math"/>
                      </a:rPr>
                      <m:t>h</m:t>
                    </m:r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pPr>
                  <a:lnSpc>
                    <a:spcPct val="85000"/>
                  </a:lnSpc>
                </a:pPr>
                <a:endParaRPr lang="en-US" sz="1000" smtClean="0">
                  <a:solidFill>
                    <a:srgbClr val="003399"/>
                  </a:solidFill>
                </a:endParaRPr>
              </a:p>
              <a:p>
                <a:pPr>
                  <a:lnSpc>
                    <a:spcPct val="85000"/>
                  </a:lnSpc>
                </a:pPr>
                <a:r>
                  <a:rPr lang="en-US" sz="2000" smtClean="0">
                    <a:solidFill>
                      <a:srgbClr val="003399"/>
                    </a:solidFill>
                  </a:rPr>
                  <a:t>Lowest-order interaction term induces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3399"/>
                        </a:solidFill>
                        <a:latin typeface="Cambria Math"/>
                      </a:rPr>
                      <m:t>𝑎𝐺</m:t>
                    </m:r>
                    <m:acc>
                      <m:accPr>
                        <m:chr m:val="̃"/>
                        <m:ctrlP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𝐺</m:t>
                        </m:r>
                      </m:e>
                    </m:acc>
                  </m:oMath>
                </a14:m>
                <a:r>
                  <a:rPr lang="en-US" sz="2000">
                    <a:solidFill>
                      <a:srgbClr val="003399"/>
                    </a:solidFill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term</a:t>
                </a:r>
              </a:p>
              <a:p>
                <a:pPr>
                  <a:lnSpc>
                    <a:spcPct val="85000"/>
                  </a:lnSpc>
                </a:pPr>
                <a:endParaRPr lang="en-US" sz="1000">
                  <a:solidFill>
                    <a:srgbClr val="003399"/>
                  </a:solidFill>
                </a:endParaRPr>
              </a:p>
              <a:p>
                <a:pPr>
                  <a:lnSpc>
                    <a:spcPct val="85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𝑎𝐺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8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𝐺</m:t>
                      </m:r>
                      <m:acc>
                        <m:accPr>
                          <m:chr m:val="̃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en-US" sz="2000" b="0" smtClean="0"/>
              </a:p>
              <a:p>
                <a:pPr>
                  <a:lnSpc>
                    <a:spcPct val="85000"/>
                  </a:lnSpc>
                </a:pPr>
                <a:endParaRPr lang="en-US" sz="1000" b="0" smtClean="0"/>
              </a:p>
              <a:p>
                <a:pPr>
                  <a:lnSpc>
                    <a:spcPct val="85000"/>
                  </a:lnSpc>
                </a:pPr>
                <a:r>
                  <a:rPr lang="en-US" sz="2000" smtClean="0">
                    <a:solidFill>
                      <a:srgbClr val="003399"/>
                    </a:solidFill>
                  </a:rPr>
                  <a:t>Couples axion to QCD sector</a:t>
                </a:r>
              </a:p>
            </p:txBody>
          </p:sp>
        </mc:Choice>
        <mc:Fallback xmlns="">
          <p:sp>
            <p:nvSpPr>
              <p:cNvPr id="3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493" y="831629"/>
                <a:ext cx="8496609" cy="5576768"/>
              </a:xfrm>
              <a:prstGeom prst="rect">
                <a:avLst/>
              </a:prstGeom>
              <a:blipFill rotWithShape="1">
                <a:blip r:embed="rId2"/>
                <a:stretch>
                  <a:fillRect l="-789" t="-1311" b="-2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D4D4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496" y="4984969"/>
            <a:ext cx="2749892" cy="142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Properties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48262" y="1583727"/>
            <a:ext cx="2160000" cy="936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000" smtClean="0">
                <a:solidFill>
                  <a:schemeClr val="bg1"/>
                </a:solidFill>
              </a:rPr>
              <a:t> Mass </a:t>
            </a:r>
            <a:r>
              <a:rPr lang="en-US" sz="2000">
                <a:solidFill>
                  <a:schemeClr val="bg1"/>
                </a:solidFill>
              </a:rPr>
              <a:t>(generic)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48262" y="4752167"/>
            <a:ext cx="2160000" cy="936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000" smtClean="0">
                <a:solidFill>
                  <a:schemeClr val="bg1"/>
                </a:solidFill>
              </a:rPr>
              <a:t> Nucleon </a:t>
            </a:r>
            <a:r>
              <a:rPr lang="en-US" sz="2000">
                <a:solidFill>
                  <a:schemeClr val="bg1"/>
                </a:solidFill>
              </a:rPr>
              <a:t>coupling</a:t>
            </a:r>
          </a:p>
          <a:p>
            <a:pPr algn="l">
              <a:defRPr/>
            </a:pPr>
            <a:r>
              <a:rPr lang="en-US" sz="2000" smtClean="0">
                <a:solidFill>
                  <a:schemeClr val="bg1"/>
                </a:solidFill>
              </a:rPr>
              <a:t> (</a:t>
            </a:r>
            <a:r>
              <a:rPr lang="en-US" sz="2000">
                <a:solidFill>
                  <a:schemeClr val="bg1"/>
                </a:solidFill>
              </a:rPr>
              <a:t>axial vector)</a:t>
            </a: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648262" y="5688297"/>
            <a:ext cx="2160000" cy="936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000" smtClean="0">
                <a:solidFill>
                  <a:schemeClr val="bg1"/>
                </a:solidFill>
              </a:rPr>
              <a:t> Electron </a:t>
            </a:r>
            <a:r>
              <a:rPr lang="en-US" sz="2000">
                <a:solidFill>
                  <a:schemeClr val="bg1"/>
                </a:solidFill>
              </a:rPr>
              <a:t>coupling</a:t>
            </a:r>
          </a:p>
          <a:p>
            <a:pPr algn="l">
              <a:defRPr/>
            </a:pPr>
            <a:r>
              <a:rPr lang="en-US" sz="2000" smtClean="0">
                <a:solidFill>
                  <a:schemeClr val="bg1"/>
                </a:solidFill>
              </a:rPr>
              <a:t> (</a:t>
            </a:r>
            <a:r>
              <a:rPr lang="en-US" sz="2000">
                <a:solidFill>
                  <a:schemeClr val="bg1"/>
                </a:solidFill>
              </a:rPr>
              <a:t>optional)</a:t>
            </a: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648262" y="647727"/>
            <a:ext cx="2160000" cy="936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000" smtClean="0">
                <a:solidFill>
                  <a:schemeClr val="bg1"/>
                </a:solidFill>
              </a:rPr>
              <a:t> Gluon </a:t>
            </a:r>
            <a:r>
              <a:rPr lang="en-US" sz="2000">
                <a:solidFill>
                  <a:schemeClr val="bg1"/>
                </a:solidFill>
              </a:rPr>
              <a:t>coupling</a:t>
            </a:r>
          </a:p>
          <a:p>
            <a:pPr algn="l">
              <a:defRPr/>
            </a:pPr>
            <a:r>
              <a:rPr lang="en-US" sz="2000" smtClean="0">
                <a:solidFill>
                  <a:schemeClr val="bg1"/>
                </a:solidFill>
              </a:rPr>
              <a:t> (</a:t>
            </a:r>
            <a:r>
              <a:rPr lang="en-US" sz="2000">
                <a:solidFill>
                  <a:schemeClr val="bg1"/>
                </a:solidFill>
              </a:rPr>
              <a:t>generic)</a:t>
            </a: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648262" y="2519857"/>
            <a:ext cx="2160000" cy="1296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000" smtClean="0">
                <a:solidFill>
                  <a:schemeClr val="bg1"/>
                </a:solidFill>
              </a:rPr>
              <a:t> Photon </a:t>
            </a:r>
            <a:r>
              <a:rPr lang="en-US" sz="2000">
                <a:solidFill>
                  <a:schemeClr val="bg1"/>
                </a:solidFill>
              </a:rPr>
              <a:t>coupling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648262" y="3816037"/>
            <a:ext cx="2160000" cy="936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000" smtClean="0">
                <a:solidFill>
                  <a:schemeClr val="bg1"/>
                </a:solidFill>
              </a:rPr>
              <a:t> Pion </a:t>
            </a:r>
            <a:r>
              <a:rPr lang="en-US" sz="2000">
                <a:solidFill>
                  <a:schemeClr val="bg1"/>
                </a:solidFill>
              </a:rPr>
              <a:t>coupling</a:t>
            </a: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2808262" y="647727"/>
            <a:ext cx="5760000" cy="936000"/>
          </a:xfrm>
          <a:prstGeom prst="rect">
            <a:avLst/>
          </a:prstGeom>
          <a:solidFill>
            <a:srgbClr val="DDDDDD"/>
          </a:solidFill>
          <a:ln w="9525">
            <a:solidFill>
              <a:srgbClr val="40404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2808262" y="1583857"/>
            <a:ext cx="5760000" cy="936000"/>
          </a:xfrm>
          <a:prstGeom prst="rect">
            <a:avLst/>
          </a:prstGeom>
          <a:solidFill>
            <a:srgbClr val="DDDDDD"/>
          </a:solidFill>
          <a:ln w="9525">
            <a:solidFill>
              <a:srgbClr val="40404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2808262" y="3816167"/>
            <a:ext cx="5760000" cy="936000"/>
          </a:xfrm>
          <a:prstGeom prst="rect">
            <a:avLst/>
          </a:prstGeom>
          <a:solidFill>
            <a:srgbClr val="DDDDDD"/>
          </a:solidFill>
          <a:ln w="9525">
            <a:solidFill>
              <a:srgbClr val="40404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808262" y="4752167"/>
            <a:ext cx="5760000" cy="936000"/>
          </a:xfrm>
          <a:prstGeom prst="rect">
            <a:avLst/>
          </a:prstGeom>
          <a:solidFill>
            <a:srgbClr val="DDDDDD"/>
          </a:solidFill>
          <a:ln w="9525">
            <a:solidFill>
              <a:srgbClr val="40404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808262" y="5688427"/>
            <a:ext cx="5760000" cy="936000"/>
          </a:xfrm>
          <a:prstGeom prst="rect">
            <a:avLst/>
          </a:prstGeom>
          <a:solidFill>
            <a:srgbClr val="DDDDDD"/>
          </a:solidFill>
          <a:ln w="9525">
            <a:solidFill>
              <a:srgbClr val="40404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2808262" y="2519987"/>
            <a:ext cx="5760000" cy="1295870"/>
          </a:xfrm>
          <a:prstGeom prst="rect">
            <a:avLst/>
          </a:prstGeom>
          <a:solidFill>
            <a:srgbClr val="DDDDDD"/>
          </a:solidFill>
          <a:ln w="9525">
            <a:solidFill>
              <a:srgbClr val="40404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145906" y="4855849"/>
            <a:ext cx="337538" cy="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sz="2000"/>
              <a:t>N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145906" y="5488846"/>
            <a:ext cx="337538" cy="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sz="2000"/>
              <a:t>N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489722" y="4999848"/>
            <a:ext cx="297033" cy="39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>
            <a:spAutoFit/>
          </a:bodyPr>
          <a:lstStyle/>
          <a:p>
            <a:pPr>
              <a:defRPr/>
            </a:pPr>
            <a:r>
              <a:rPr lang="en-US" sz="2000"/>
              <a:t>a</a:t>
            </a:r>
          </a:p>
        </p:txBody>
      </p:sp>
      <p:graphicFrame>
        <p:nvGraphicFramePr>
          <p:cNvPr id="1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524806"/>
              </p:ext>
            </p:extLst>
          </p:nvPr>
        </p:nvGraphicFramePr>
        <p:xfrm>
          <a:off x="6777754" y="4849848"/>
          <a:ext cx="1440160" cy="731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4" name="PHOTO-PAINT" r:id="rId3" imgW="866495" imgH="440272" progId="CorelPhotoPaint.Image.12">
                  <p:embed/>
                </p:oleObj>
              </mc:Choice>
              <mc:Fallback>
                <p:oleObj name="PHOTO-PAINT" r:id="rId3" imgW="866495" imgH="440272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754" y="4849848"/>
                        <a:ext cx="1440160" cy="731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8168409" y="5769346"/>
            <a:ext cx="337537" cy="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sz="2400"/>
              <a:t>e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8168409" y="6394843"/>
            <a:ext cx="337537" cy="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sz="2400"/>
              <a:t>e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6489722" y="5958345"/>
            <a:ext cx="297033" cy="39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>
            <a:spAutoFit/>
          </a:bodyPr>
          <a:lstStyle/>
          <a:p>
            <a:pPr>
              <a:defRPr/>
            </a:pPr>
            <a:r>
              <a:rPr lang="en-US" sz="2000"/>
              <a:t>a</a:t>
            </a:r>
          </a:p>
        </p:txBody>
      </p:sp>
      <p:graphicFrame>
        <p:nvGraphicFramePr>
          <p:cNvPr id="22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018157"/>
              </p:ext>
            </p:extLst>
          </p:nvPr>
        </p:nvGraphicFramePr>
        <p:xfrm>
          <a:off x="6777754" y="5791845"/>
          <a:ext cx="1440160" cy="731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5" name="PHOTO-PAINT" r:id="rId5" imgW="866495" imgH="440272" progId="CorelPhotoPaint.Image.12">
                  <p:embed/>
                </p:oleObj>
              </mc:Choice>
              <mc:Fallback>
                <p:oleObj name="PHOTO-PAINT" r:id="rId5" imgW="866495" imgH="440272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754" y="5791845"/>
                        <a:ext cx="1440160" cy="731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480721" y="895811"/>
            <a:ext cx="297033" cy="39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>
            <a:spAutoFit/>
          </a:bodyPr>
          <a:lstStyle/>
          <a:p>
            <a:pPr>
              <a:defRPr/>
            </a:pPr>
            <a:r>
              <a:rPr lang="en-US" sz="2000"/>
              <a:t>a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7952385" y="751812"/>
            <a:ext cx="337537" cy="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sz="2000"/>
              <a:t>G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7952385" y="1384809"/>
            <a:ext cx="337537" cy="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sz="2000"/>
              <a:t>G</a:t>
            </a:r>
          </a:p>
        </p:txBody>
      </p:sp>
      <p:graphicFrame>
        <p:nvGraphicFramePr>
          <p:cNvPr id="26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277859"/>
              </p:ext>
            </p:extLst>
          </p:nvPr>
        </p:nvGraphicFramePr>
        <p:xfrm>
          <a:off x="6777754" y="750837"/>
          <a:ext cx="1224136" cy="719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6" name="PHOTO-PAINT" r:id="rId6" imgW="802434" imgH="471242" progId="CorelPhotoPaint.Image.12">
                  <p:embed/>
                </p:oleObj>
              </mc:Choice>
              <mc:Fallback>
                <p:oleObj name="PHOTO-PAINT" r:id="rId6" imgW="802434" imgH="471242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754" y="750837"/>
                        <a:ext cx="1224136" cy="719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7952385" y="2767804"/>
            <a:ext cx="337537" cy="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sz="2400" b="1">
                <a:latin typeface="Symbol" pitchFamily="18" charset="2"/>
              </a:rPr>
              <a:t>g</a:t>
            </a:r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7929882" y="3441302"/>
            <a:ext cx="337538" cy="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sz="2400" b="1">
                <a:latin typeface="Symbol" pitchFamily="18" charset="2"/>
              </a:rPr>
              <a:t>g</a:t>
            </a: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6489722" y="2991304"/>
            <a:ext cx="297033" cy="39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>
            <a:spAutoFit/>
          </a:bodyPr>
          <a:lstStyle/>
          <a:p>
            <a:pPr>
              <a:defRPr/>
            </a:pPr>
            <a:r>
              <a:rPr lang="en-US" sz="2000"/>
              <a:t>a</a:t>
            </a:r>
          </a:p>
        </p:txBody>
      </p:sp>
      <p:graphicFrame>
        <p:nvGraphicFramePr>
          <p:cNvPr id="30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050807"/>
              </p:ext>
            </p:extLst>
          </p:nvPr>
        </p:nvGraphicFramePr>
        <p:xfrm>
          <a:off x="6777754" y="2839804"/>
          <a:ext cx="1224136" cy="719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7" name="PHOTO-PAINT" r:id="rId8" imgW="802434" imgH="471242" progId="CorelPhotoPaint.Image.12">
                  <p:embed/>
                </p:oleObj>
              </mc:Choice>
              <mc:Fallback>
                <p:oleObj name="PHOTO-PAINT" r:id="rId8" imgW="802434" imgH="471242" progId="CorelPhotoPaint.Imag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754" y="2839804"/>
                        <a:ext cx="1224136" cy="719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8"/>
          <p:cNvSpPr>
            <a:spLocks noChangeArrowheads="1"/>
          </p:cNvSpPr>
          <p:nvPr/>
        </p:nvSpPr>
        <p:spPr bwMode="auto">
          <a:xfrm>
            <a:off x="8078399" y="4552849"/>
            <a:ext cx="288032" cy="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sz="2400"/>
              <a:t>a</a:t>
            </a:r>
          </a:p>
        </p:txBody>
      </p:sp>
      <p:sp>
        <p:nvSpPr>
          <p:cNvPr id="32" name="Line 39"/>
          <p:cNvSpPr>
            <a:spLocks noChangeShapeType="1"/>
          </p:cNvSpPr>
          <p:nvPr/>
        </p:nvSpPr>
        <p:spPr bwMode="auto">
          <a:xfrm>
            <a:off x="7065786" y="3919852"/>
            <a:ext cx="1008112" cy="7199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33" name="Line 40"/>
          <p:cNvSpPr>
            <a:spLocks noChangeShapeType="1"/>
          </p:cNvSpPr>
          <p:nvPr/>
        </p:nvSpPr>
        <p:spPr bwMode="auto">
          <a:xfrm flipV="1">
            <a:off x="7065786" y="3919852"/>
            <a:ext cx="1008112" cy="7199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34" name="Rectangle 41"/>
          <p:cNvSpPr>
            <a:spLocks noChangeArrowheads="1"/>
          </p:cNvSpPr>
          <p:nvPr/>
        </p:nvSpPr>
        <p:spPr bwMode="auto">
          <a:xfrm>
            <a:off x="8073898" y="3877852"/>
            <a:ext cx="288032" cy="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sz="2400">
                <a:latin typeface="Symbol" pitchFamily="18" charset="2"/>
              </a:rPr>
              <a:t>p</a:t>
            </a:r>
          </a:p>
        </p:txBody>
      </p:sp>
      <p:sp>
        <p:nvSpPr>
          <p:cNvPr id="35" name="Rectangle 42"/>
          <p:cNvSpPr>
            <a:spLocks noChangeArrowheads="1"/>
          </p:cNvSpPr>
          <p:nvPr/>
        </p:nvSpPr>
        <p:spPr bwMode="auto">
          <a:xfrm>
            <a:off x="6777754" y="3877852"/>
            <a:ext cx="288032" cy="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sz="2400">
                <a:latin typeface="Symbol" pitchFamily="18" charset="2"/>
              </a:rPr>
              <a:t>p</a:t>
            </a:r>
          </a:p>
        </p:txBody>
      </p:sp>
      <p:sp>
        <p:nvSpPr>
          <p:cNvPr id="36" name="Rectangle 43"/>
          <p:cNvSpPr>
            <a:spLocks noChangeArrowheads="1"/>
          </p:cNvSpPr>
          <p:nvPr/>
        </p:nvSpPr>
        <p:spPr bwMode="auto">
          <a:xfrm>
            <a:off x="6777754" y="4533350"/>
            <a:ext cx="288032" cy="7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sz="2400">
                <a:latin typeface="Symbol" pitchFamily="18" charset="2"/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880272" y="781306"/>
                <a:ext cx="2201244" cy="673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𝑎𝐺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8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𝐺</m:t>
                      </m:r>
                      <m:acc>
                        <m:accPr>
                          <m:chr m:val="̃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𝐺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  <m:r>
                        <a:rPr lang="en-US" sz="2000" b="0" i="1" smtClean="0"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272" y="781306"/>
                <a:ext cx="2201244" cy="67326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880272" y="1676270"/>
                <a:ext cx="4169603" cy="742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𝑢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6 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𝜇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eV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12</m:t>
                                  </m:r>
                                </m:sup>
                              </m:sSup>
                            </m:den>
                          </m:f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GeV</m:t>
                          </m:r>
                        </m:den>
                      </m:f>
                    </m:oMath>
                  </m:oMathPara>
                </a14:m>
                <a:endParaRPr lang="en-US" sz="2000" b="0" smtClean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272" y="1676270"/>
                <a:ext cx="4169603" cy="74225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933227" y="2550206"/>
                <a:ext cx="3662990" cy="1256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𝐹</m:t>
                      </m:r>
                      <m:acc>
                        <m:accPr>
                          <m:chr m:val="̃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1" i="0" smtClean="0">
                          <a:latin typeface="Cambria Math"/>
                        </a:rPr>
                        <m:t> </m:t>
                      </m:r>
                      <m:r>
                        <a:rPr lang="en-US" sz="2000" b="1" i="0" smtClean="0">
                          <a:latin typeface="Cambria Math"/>
                        </a:rPr>
                        <m:t>𝐄</m:t>
                      </m:r>
                      <m:r>
                        <a:rPr lang="en-US" sz="2000" b="0" i="1" smtClean="0">
                          <a:latin typeface="Cambria Math"/>
                        </a:rPr>
                        <m:t>⋅</m:t>
                      </m:r>
                      <m:r>
                        <a:rPr lang="en-US" sz="2000" b="1" i="0" smtClean="0">
                          <a:latin typeface="Cambria Math"/>
                        </a:rPr>
                        <m:t>𝐁</m:t>
                      </m:r>
                      <m:r>
                        <a:rPr lang="en-US" sz="2000" b="1" i="0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 b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𝛼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/>
                            </a:rPr>
                            <m:t>−1.92</m:t>
                          </m:r>
                        </m:e>
                      </m:d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227" y="2550206"/>
                <a:ext cx="3662990" cy="125630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880272" y="3935672"/>
                <a:ext cx="3866763" cy="724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𝜋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/>
                            </a:rPr>
                            <m:t>+…</m:t>
                          </m:r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𝜕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272" y="3935672"/>
                <a:ext cx="3866763" cy="724494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880272" y="4872743"/>
                <a:ext cx="3080587" cy="724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𝑎𝑁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𝛾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𝑁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𝜇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272" y="4872743"/>
                <a:ext cx="3080587" cy="724494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880272" y="5793072"/>
                <a:ext cx="2964208" cy="724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𝑎𝑒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𝛾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𝜇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272" y="5793072"/>
                <a:ext cx="2964208" cy="724494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63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Axions</a:t>
            </a:r>
            <a:endParaRPr lang="en-US"/>
          </a:p>
        </p:txBody>
      </p:sp>
      <p:pic>
        <p:nvPicPr>
          <p:cNvPr id="11" name="Picture 3" descr="C:\Users\Georg Raffelt\Desktop\chag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00"/>
            <a:ext cx="9217025" cy="69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Georg Raffelt\Desktop\chag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4923548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WordArt 4"/>
          <p:cNvSpPr>
            <a:spLocks noChangeArrowheads="1" noChangeShapeType="1" noTextEdit="1"/>
          </p:cNvSpPr>
          <p:nvPr/>
        </p:nvSpPr>
        <p:spPr bwMode="auto">
          <a:xfrm>
            <a:off x="4284476" y="2735990"/>
            <a:ext cx="4698523" cy="27359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86402" tIns="43201" rIns="86402" bIns="4320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9100" kern="10">
                <a:ln w="349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Comic Sans MS"/>
              </a:rPr>
              <a:t>xions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664242" y="5471980"/>
            <a:ext cx="6417768" cy="14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5400" b="1" smtClean="0">
                <a:solidFill>
                  <a:srgbClr val="FFFF99"/>
                </a:solidFill>
              </a:rPr>
              <a:t>Astrophysical Bounds</a:t>
            </a:r>
            <a:endParaRPr lang="en-US" sz="5400" b="1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Physics in a Nut Shell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4016" y="719997"/>
            <a:ext cx="4392489" cy="2807990"/>
            <a:chOff x="144016" y="719997"/>
            <a:chExt cx="4392489" cy="2807990"/>
          </a:xfrm>
        </p:grpSpPr>
        <p:sp>
          <p:nvSpPr>
            <p:cNvPr id="4" name="Rectangle 1028"/>
            <p:cNvSpPr>
              <a:spLocks noChangeArrowheads="1"/>
            </p:cNvSpPr>
            <p:nvPr/>
          </p:nvSpPr>
          <p:spPr bwMode="auto">
            <a:xfrm>
              <a:off x="144016" y="719997"/>
              <a:ext cx="4392488" cy="280799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b="1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5" name="Rectangle 1029"/>
            <p:cNvSpPr>
              <a:spLocks noChangeArrowheads="1"/>
            </p:cNvSpPr>
            <p:nvPr/>
          </p:nvSpPr>
          <p:spPr bwMode="auto">
            <a:xfrm>
              <a:off x="216024" y="1151995"/>
              <a:ext cx="4320480" cy="719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/>
                <a:t>CP conservation in QCD by</a:t>
              </a:r>
            </a:p>
            <a:p>
              <a:pPr algn="l"/>
              <a:r>
                <a:rPr lang="en-US" sz="2000"/>
                <a:t>Peccei-Quinn mechanism</a:t>
              </a:r>
            </a:p>
          </p:txBody>
        </p:sp>
        <p:sp>
          <p:nvSpPr>
            <p:cNvPr id="6" name="Rectangle 1030"/>
            <p:cNvSpPr>
              <a:spLocks noChangeArrowheads="1"/>
            </p:cNvSpPr>
            <p:nvPr/>
          </p:nvSpPr>
          <p:spPr bwMode="auto">
            <a:xfrm>
              <a:off x="216024" y="2807990"/>
              <a:ext cx="4320480" cy="719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eaLnBrk="0" hangingPunct="0"/>
              <a:r>
                <a:rPr lang="en-US" sz="2000"/>
                <a:t>For  f</a:t>
              </a:r>
              <a:r>
                <a:rPr lang="en-US" sz="2800" baseline="-25000"/>
                <a:t>a</a:t>
              </a:r>
              <a:r>
                <a:rPr lang="en-US" sz="2000" baseline="-25000"/>
                <a:t> </a:t>
              </a:r>
              <a:r>
                <a:rPr lang="en-US" sz="2000">
                  <a:ea typeface="Arial Unicode MS" pitchFamily="34" charset="-128"/>
                  <a:cs typeface="Arial Unicode MS" pitchFamily="34" charset="-128"/>
                  <a:sym typeface="Euclid Extra" pitchFamily="18" charset="2"/>
                </a:rPr>
                <a:t>≫</a:t>
              </a:r>
              <a:r>
                <a:rPr lang="en-US" sz="2000"/>
                <a:t> f</a:t>
              </a:r>
              <a:r>
                <a:rPr lang="en-US" sz="2800" baseline="-25000">
                  <a:latin typeface="Symbol" pitchFamily="18" charset="2"/>
                </a:rPr>
                <a:t>p</a:t>
              </a:r>
              <a:r>
                <a:rPr lang="en-US" sz="2000"/>
                <a:t>  axions are “invisible”</a:t>
              </a:r>
            </a:p>
            <a:p>
              <a:pPr algn="l" eaLnBrk="0" hangingPunct="0"/>
              <a:r>
                <a:rPr lang="en-US" sz="2000"/>
                <a:t>and very light</a:t>
              </a:r>
            </a:p>
          </p:txBody>
        </p:sp>
        <p:sp>
          <p:nvSpPr>
            <p:cNvPr id="7" name="Rectangle 1031"/>
            <p:cNvSpPr>
              <a:spLocks noChangeArrowheads="1"/>
            </p:cNvSpPr>
            <p:nvPr/>
          </p:nvSpPr>
          <p:spPr bwMode="auto">
            <a:xfrm>
              <a:off x="144016" y="1871993"/>
              <a:ext cx="4392488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en-US" sz="2000">
                  <a:solidFill>
                    <a:srgbClr val="C40000"/>
                  </a:solidFill>
                  <a:latin typeface="Comic Sans MS" pitchFamily="66" charset="0"/>
                  <a:sym typeface="Symbol" pitchFamily="18" charset="2"/>
                </a:rPr>
                <a:t> </a:t>
              </a:r>
              <a:r>
                <a:rPr lang="en-US" sz="2000">
                  <a:solidFill>
                    <a:srgbClr val="CC0000"/>
                  </a:solidFill>
                </a:rPr>
                <a:t>Axions</a:t>
              </a:r>
              <a:r>
                <a:rPr lang="en-US" sz="2000">
                  <a:solidFill>
                    <a:srgbClr val="C40000"/>
                  </a:solidFill>
                </a:rPr>
                <a:t>  a</a:t>
              </a:r>
              <a:r>
                <a:rPr lang="en-US" sz="2000">
                  <a:solidFill>
                    <a:srgbClr val="C40000"/>
                  </a:solidFill>
                  <a:latin typeface="Comic Sans MS" pitchFamily="66" charset="0"/>
                </a:rPr>
                <a:t> ~ </a:t>
              </a:r>
              <a:r>
                <a:rPr lang="en-US" sz="2000">
                  <a:solidFill>
                    <a:srgbClr val="C40000"/>
                  </a:solidFill>
                  <a:latin typeface="Symbol" pitchFamily="18" charset="2"/>
                </a:rPr>
                <a:t>p</a:t>
              </a:r>
              <a:r>
                <a:rPr lang="en-US" sz="2400" baseline="30000">
                  <a:solidFill>
                    <a:srgbClr val="C40000"/>
                  </a:solidFill>
                  <a:latin typeface="Comic Sans MS" pitchFamily="66" charset="0"/>
                </a:rPr>
                <a:t>0</a:t>
              </a:r>
            </a:p>
          </p:txBody>
        </p:sp>
        <p:sp>
          <p:nvSpPr>
            <p:cNvPr id="8" name="Rectangle 1032"/>
            <p:cNvSpPr>
              <a:spLocks noChangeArrowheads="1"/>
            </p:cNvSpPr>
            <p:nvPr/>
          </p:nvSpPr>
          <p:spPr bwMode="auto">
            <a:xfrm>
              <a:off x="144016" y="2231992"/>
              <a:ext cx="4392488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b="1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endParaRPr lang="en-US" sz="2300" b="1" baseline="30000">
                <a:solidFill>
                  <a:schemeClr val="accent2"/>
                </a:solidFill>
                <a:latin typeface="Comic Sans MS" pitchFamily="66" charset="0"/>
              </a:endParaRPr>
            </a:p>
          </p:txBody>
        </p:sp>
        <p:sp>
          <p:nvSpPr>
            <p:cNvPr id="9" name="Rectangle 1033"/>
            <p:cNvSpPr>
              <a:spLocks noChangeArrowheads="1"/>
            </p:cNvSpPr>
            <p:nvPr/>
          </p:nvSpPr>
          <p:spPr bwMode="auto">
            <a:xfrm>
              <a:off x="144016" y="2231992"/>
              <a:ext cx="4392488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>
                  <a:solidFill>
                    <a:schemeClr val="accent2"/>
                  </a:solidFill>
                  <a:latin typeface="Comic Sans MS" pitchFamily="66" charset="0"/>
                </a:rPr>
                <a:t>     </a:t>
              </a:r>
              <a:r>
                <a:rPr lang="en-US" sz="2000">
                  <a:solidFill>
                    <a:srgbClr val="CC0000"/>
                  </a:solidFill>
                </a:rPr>
                <a:t>m</a:t>
              </a:r>
              <a:r>
                <a:rPr lang="en-US" sz="2800" baseline="-25000">
                  <a:solidFill>
                    <a:srgbClr val="CC0000"/>
                  </a:solidFill>
                  <a:latin typeface="Symbol" pitchFamily="18" charset="2"/>
                </a:rPr>
                <a:t>p</a:t>
              </a:r>
              <a:r>
                <a:rPr lang="en-US" sz="2000">
                  <a:solidFill>
                    <a:srgbClr val="CC0000"/>
                  </a:solidFill>
                </a:rPr>
                <a:t>f</a:t>
              </a:r>
              <a:r>
                <a:rPr lang="en-US" sz="2800" baseline="-25000">
                  <a:solidFill>
                    <a:srgbClr val="CC0000"/>
                  </a:solidFill>
                  <a:latin typeface="Symbol" pitchFamily="18" charset="2"/>
                </a:rPr>
                <a:t>p</a:t>
              </a:r>
              <a:r>
                <a:rPr lang="en-US" sz="2000" baseline="30000">
                  <a:solidFill>
                    <a:srgbClr val="CC0000"/>
                  </a:solidFill>
                </a:rPr>
                <a:t>  </a:t>
              </a:r>
              <a:r>
                <a:rPr lang="en-US" sz="2000">
                  <a:solidFill>
                    <a:srgbClr val="CC0000"/>
                  </a:solidFill>
                  <a:sym typeface="Symbol" pitchFamily="18" charset="2"/>
                </a:rPr>
                <a:t></a:t>
              </a:r>
              <a:r>
                <a:rPr lang="en-US" sz="2000">
                  <a:solidFill>
                    <a:srgbClr val="CC0000"/>
                  </a:solidFill>
                </a:rPr>
                <a:t>  m</a:t>
              </a:r>
              <a:r>
                <a:rPr lang="en-US" sz="2800" baseline="-25000">
                  <a:solidFill>
                    <a:srgbClr val="CC0000"/>
                  </a:solidFill>
                </a:rPr>
                <a:t>a</a:t>
              </a:r>
              <a:r>
                <a:rPr lang="en-US" sz="2000">
                  <a:solidFill>
                    <a:srgbClr val="CC0000"/>
                  </a:solidFill>
                </a:rPr>
                <a:t>f</a:t>
              </a:r>
              <a:r>
                <a:rPr lang="en-US" sz="2800" baseline="-25000">
                  <a:solidFill>
                    <a:srgbClr val="CC0000"/>
                  </a:solidFill>
                </a:rPr>
                <a:t>a</a:t>
              </a:r>
            </a:p>
          </p:txBody>
        </p:sp>
        <p:sp>
          <p:nvSpPr>
            <p:cNvPr id="10" name="Text Box 1034"/>
            <p:cNvSpPr txBox="1">
              <a:spLocks noChangeArrowheads="1"/>
            </p:cNvSpPr>
            <p:nvPr/>
          </p:nvSpPr>
          <p:spPr bwMode="auto">
            <a:xfrm>
              <a:off x="4198967" y="1784993"/>
              <a:ext cx="337538" cy="8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300">
                  <a:solidFill>
                    <a:schemeClr val="tx1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11" name="Text Box 1035"/>
            <p:cNvSpPr txBox="1">
              <a:spLocks noChangeArrowheads="1"/>
            </p:cNvSpPr>
            <p:nvPr/>
          </p:nvSpPr>
          <p:spPr bwMode="auto">
            <a:xfrm>
              <a:off x="4198967" y="2663990"/>
              <a:ext cx="337538" cy="8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300">
                  <a:solidFill>
                    <a:schemeClr val="tx1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12" name="Text Box 1036"/>
            <p:cNvSpPr txBox="1">
              <a:spLocks noChangeArrowheads="1"/>
            </p:cNvSpPr>
            <p:nvPr/>
          </p:nvSpPr>
          <p:spPr bwMode="auto">
            <a:xfrm>
              <a:off x="2446772" y="2111992"/>
              <a:ext cx="321036" cy="400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tx1"/>
                  </a:solidFill>
                </a:rPr>
                <a:t>a</a:t>
              </a:r>
            </a:p>
          </p:txBody>
        </p:sp>
        <p:graphicFrame>
          <p:nvGraphicFramePr>
            <p:cNvPr id="13" name="Object 10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3942388"/>
                </p:ext>
              </p:extLst>
            </p:nvPr>
          </p:nvGraphicFramePr>
          <p:xfrm>
            <a:off x="2736304" y="1871993"/>
            <a:ext cx="1512168" cy="8909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1" name="PHOTO-PAINT" r:id="rId3" imgW="799894" imgH="471242" progId="CorelPhotoPaint.Image.12">
                    <p:embed/>
                  </p:oleObj>
                </mc:Choice>
                <mc:Fallback>
                  <p:oleObj name="PHOTO-PAINT" r:id="rId3" imgW="799894" imgH="471242" progId="CorelPhotoPaint.Image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304" y="1871993"/>
                          <a:ext cx="1512168" cy="8909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DDDD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038"/>
            <p:cNvSpPr>
              <a:spLocks noChangeArrowheads="1"/>
            </p:cNvSpPr>
            <p:nvPr/>
          </p:nvSpPr>
          <p:spPr bwMode="auto">
            <a:xfrm>
              <a:off x="144016" y="719997"/>
              <a:ext cx="4392488" cy="431998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Particle-Physics Motivation</a:t>
              </a:r>
            </a:p>
          </p:txBody>
        </p:sp>
        <p:sp>
          <p:nvSpPr>
            <p:cNvPr id="15" name="Rectangle 1039"/>
            <p:cNvSpPr>
              <a:spLocks noChangeArrowheads="1"/>
            </p:cNvSpPr>
            <p:nvPr/>
          </p:nvSpPr>
          <p:spPr bwMode="auto">
            <a:xfrm>
              <a:off x="144016" y="719997"/>
              <a:ext cx="4392488" cy="2807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80521" y="719997"/>
            <a:ext cx="4392488" cy="2807990"/>
            <a:chOff x="4680521" y="719997"/>
            <a:chExt cx="4392488" cy="2807990"/>
          </a:xfrm>
        </p:grpSpPr>
        <p:sp>
          <p:nvSpPr>
            <p:cNvPr id="17" name="Rectangle 1041"/>
            <p:cNvSpPr>
              <a:spLocks noChangeArrowheads="1"/>
            </p:cNvSpPr>
            <p:nvPr/>
          </p:nvSpPr>
          <p:spPr bwMode="auto">
            <a:xfrm>
              <a:off x="4680521" y="719997"/>
              <a:ext cx="4392488" cy="280799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Rectangle 1042"/>
            <p:cNvSpPr>
              <a:spLocks noChangeArrowheads="1"/>
            </p:cNvSpPr>
            <p:nvPr/>
          </p:nvSpPr>
          <p:spPr bwMode="auto">
            <a:xfrm>
              <a:off x="4680521" y="1151995"/>
              <a:ext cx="4392488" cy="719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en-US" sz="2000" smtClean="0"/>
                <a:t>Axions </a:t>
              </a:r>
              <a:r>
                <a:rPr lang="en-US" sz="2000"/>
                <a:t>thermally produced in </a:t>
              </a:r>
              <a:r>
                <a:rPr lang="en-US" sz="2000" smtClean="0"/>
                <a:t>stars,</a:t>
              </a:r>
            </a:p>
            <a:p>
              <a:pPr algn="l"/>
              <a:r>
                <a:rPr lang="en-US" sz="2000"/>
                <a:t> </a:t>
              </a:r>
              <a:r>
                <a:rPr lang="en-US" sz="2000" smtClean="0"/>
                <a:t>e.g</a:t>
              </a:r>
              <a:r>
                <a:rPr lang="en-US" sz="2000"/>
                <a:t>. by Primakoff production</a:t>
              </a:r>
            </a:p>
          </p:txBody>
        </p:sp>
        <p:graphicFrame>
          <p:nvGraphicFramePr>
            <p:cNvPr id="19" name="Object 10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2416341"/>
                </p:ext>
              </p:extLst>
            </p:nvPr>
          </p:nvGraphicFramePr>
          <p:xfrm>
            <a:off x="6048673" y="1889993"/>
            <a:ext cx="1332148" cy="7289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2" name="PHOTO-PAINT" r:id="rId5" imgW="704529" imgH="426247" progId="CorelPhotoPaint.Image.12">
                    <p:embed/>
                  </p:oleObj>
                </mc:Choice>
                <mc:Fallback>
                  <p:oleObj name="PHOTO-PAINT" r:id="rId5" imgW="704529" imgH="426247" progId="CorelPhotoPaint.Image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48673" y="1889993"/>
                          <a:ext cx="1332148" cy="7289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DDDD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 1044"/>
            <p:cNvSpPr>
              <a:spLocks noChangeArrowheads="1"/>
            </p:cNvSpPr>
            <p:nvPr/>
          </p:nvSpPr>
          <p:spPr bwMode="auto">
            <a:xfrm>
              <a:off x="4680521" y="2519991"/>
              <a:ext cx="4392488" cy="1007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buFontTx/>
                <a:buChar char="•"/>
              </a:pPr>
              <a:r>
                <a:rPr lang="en-US" sz="2000"/>
                <a:t> Limits from avoiding excessive</a:t>
              </a:r>
            </a:p>
            <a:p>
              <a:pPr algn="l"/>
              <a:r>
                <a:rPr lang="en-US" sz="2000"/>
                <a:t>   energy drain</a:t>
              </a:r>
            </a:p>
            <a:p>
              <a:pPr algn="l">
                <a:buFontTx/>
                <a:buChar char="•"/>
              </a:pPr>
              <a:r>
                <a:rPr lang="en-US" sz="2000"/>
                <a:t> Solar</a:t>
              </a:r>
              <a:r>
                <a:rPr lang="en-US" sz="1600"/>
                <a:t> </a:t>
              </a:r>
              <a:r>
                <a:rPr lang="en-US" sz="2000"/>
                <a:t>axion searches</a:t>
              </a:r>
              <a:r>
                <a:rPr lang="en-US" sz="1600"/>
                <a:t> </a:t>
              </a:r>
              <a:r>
                <a:rPr lang="en-US" sz="2000"/>
                <a:t>(CAST, Sumico)</a:t>
              </a:r>
              <a:r>
                <a:rPr lang="en-US" sz="2000">
                  <a:latin typeface="Comic Sans MS" pitchFamily="66" charset="0"/>
                </a:rPr>
                <a:t> </a:t>
              </a:r>
            </a:p>
          </p:txBody>
        </p:sp>
        <p:sp>
          <p:nvSpPr>
            <p:cNvPr id="21" name="Text Box 1045"/>
            <p:cNvSpPr txBox="1">
              <a:spLocks noChangeArrowheads="1"/>
            </p:cNvSpPr>
            <p:nvPr/>
          </p:nvSpPr>
          <p:spPr bwMode="auto">
            <a:xfrm>
              <a:off x="7332816" y="1727993"/>
              <a:ext cx="319536" cy="400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2" name="Text Box 1046"/>
            <p:cNvSpPr txBox="1">
              <a:spLocks noChangeArrowheads="1"/>
            </p:cNvSpPr>
            <p:nvPr/>
          </p:nvSpPr>
          <p:spPr bwMode="auto">
            <a:xfrm>
              <a:off x="5783144" y="1835993"/>
              <a:ext cx="337538" cy="8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300">
                  <a:solidFill>
                    <a:schemeClr val="tx1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23" name="Rectangle 1047"/>
            <p:cNvSpPr>
              <a:spLocks noChangeArrowheads="1"/>
            </p:cNvSpPr>
            <p:nvPr/>
          </p:nvSpPr>
          <p:spPr bwMode="auto">
            <a:xfrm>
              <a:off x="4680521" y="719997"/>
              <a:ext cx="4392488" cy="431998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Solar and Stellar Axions</a:t>
              </a:r>
            </a:p>
          </p:txBody>
        </p:sp>
        <p:sp>
          <p:nvSpPr>
            <p:cNvPr id="24" name="Rectangle 1048"/>
            <p:cNvSpPr>
              <a:spLocks noChangeArrowheads="1"/>
            </p:cNvSpPr>
            <p:nvPr/>
          </p:nvSpPr>
          <p:spPr bwMode="auto">
            <a:xfrm>
              <a:off x="4680521" y="719997"/>
              <a:ext cx="4392488" cy="2807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4016" y="3671987"/>
            <a:ext cx="4392488" cy="2879991"/>
            <a:chOff x="144016" y="3671987"/>
            <a:chExt cx="4392488" cy="2879991"/>
          </a:xfrm>
        </p:grpSpPr>
        <p:sp>
          <p:nvSpPr>
            <p:cNvPr id="26" name="Rectangle 1069"/>
            <p:cNvSpPr>
              <a:spLocks noChangeArrowheads="1"/>
            </p:cNvSpPr>
            <p:nvPr/>
          </p:nvSpPr>
          <p:spPr bwMode="auto">
            <a:xfrm>
              <a:off x="144016" y="3671987"/>
              <a:ext cx="4392488" cy="287999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Rectangle 1070"/>
            <p:cNvSpPr>
              <a:spLocks noChangeArrowheads="1"/>
            </p:cNvSpPr>
            <p:nvPr/>
          </p:nvSpPr>
          <p:spPr bwMode="auto">
            <a:xfrm>
              <a:off x="144016" y="4175985"/>
              <a:ext cx="4392488" cy="1007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sz="200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en-US" sz="2000"/>
                <a:t>In spite of small mass, axions are born</a:t>
              </a:r>
            </a:p>
            <a:p>
              <a:pPr algn="l">
                <a:defRPr/>
              </a:pPr>
              <a:r>
                <a:rPr lang="en-US" sz="2000"/>
                <a:t> non-relativistically</a:t>
              </a:r>
            </a:p>
            <a:p>
              <a:pPr algn="l">
                <a:defRPr/>
              </a:pPr>
              <a:r>
                <a:rPr lang="en-US" sz="2000"/>
                <a:t> (non-thermal relics)</a:t>
              </a:r>
            </a:p>
          </p:txBody>
        </p:sp>
        <p:sp>
          <p:nvSpPr>
            <p:cNvPr id="28" name="Rectangle 1071"/>
            <p:cNvSpPr>
              <a:spLocks noChangeArrowheads="1"/>
            </p:cNvSpPr>
            <p:nvPr/>
          </p:nvSpPr>
          <p:spPr bwMode="auto">
            <a:xfrm>
              <a:off x="144016" y="5543981"/>
              <a:ext cx="4392488" cy="1007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sz="200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en-US" sz="2000">
                  <a:solidFill>
                    <a:srgbClr val="CC0000"/>
                  </a:solidFill>
                </a:rPr>
                <a:t>Cold dark matter</a:t>
              </a:r>
            </a:p>
            <a:p>
              <a:pPr algn="l">
                <a:defRPr/>
              </a:pPr>
              <a:r>
                <a:rPr lang="en-US" sz="2000">
                  <a:solidFill>
                    <a:srgbClr val="CC0000"/>
                  </a:solidFill>
                </a:rPr>
                <a:t> candidate </a:t>
              </a:r>
            </a:p>
            <a:p>
              <a:pPr algn="l">
                <a:defRPr/>
              </a:pPr>
              <a:r>
                <a:rPr lang="en-US" sz="2000">
                  <a:solidFill>
                    <a:srgbClr val="CC0000"/>
                  </a:solidFill>
                </a:rPr>
                <a:t> m</a:t>
              </a:r>
              <a:r>
                <a:rPr lang="en-US" sz="2800" baseline="-25000">
                  <a:solidFill>
                    <a:srgbClr val="CC0000"/>
                  </a:solidFill>
                </a:rPr>
                <a:t>a</a:t>
              </a:r>
              <a:r>
                <a:rPr lang="en-US" sz="2000">
                  <a:solidFill>
                    <a:srgbClr val="CC0000"/>
                  </a:solidFill>
                </a:rPr>
                <a:t> </a:t>
              </a:r>
              <a:r>
                <a:rPr lang="en-US" sz="2000"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~</a:t>
              </a:r>
              <a:r>
                <a:rPr lang="en-US" sz="2000">
                  <a:solidFill>
                    <a:srgbClr val="CC0000"/>
                  </a:solidFill>
                </a:rPr>
                <a:t> 10 </a:t>
              </a:r>
              <a:r>
                <a:rPr lang="en-US" sz="2000" b="1">
                  <a:solidFill>
                    <a:srgbClr val="CC0000"/>
                  </a:solidFill>
                  <a:latin typeface="Symbol" pitchFamily="18" charset="2"/>
                </a:rPr>
                <a:t>m</a:t>
              </a:r>
              <a:r>
                <a:rPr lang="en-US" sz="2000">
                  <a:solidFill>
                    <a:srgbClr val="CC0000"/>
                  </a:solidFill>
                </a:rPr>
                <a:t>eV or even smaller</a:t>
              </a:r>
              <a:endParaRPr lang="en-US" sz="2400" baseline="30000">
                <a:solidFill>
                  <a:srgbClr val="CC0000"/>
                </a:solidFill>
              </a:endParaRPr>
            </a:p>
          </p:txBody>
        </p:sp>
        <p:sp>
          <p:nvSpPr>
            <p:cNvPr id="29" name="Rectangle 1072"/>
            <p:cNvSpPr>
              <a:spLocks noChangeArrowheads="1"/>
            </p:cNvSpPr>
            <p:nvPr/>
          </p:nvSpPr>
          <p:spPr bwMode="auto">
            <a:xfrm>
              <a:off x="144016" y="3671987"/>
              <a:ext cx="4392488" cy="431999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000">
                  <a:solidFill>
                    <a:schemeClr val="bg1"/>
                  </a:solidFill>
                </a:rPr>
                <a:t>Cosmology</a:t>
              </a:r>
            </a:p>
          </p:txBody>
        </p:sp>
        <p:sp>
          <p:nvSpPr>
            <p:cNvPr id="30" name="Rectangle 1073"/>
            <p:cNvSpPr>
              <a:spLocks noChangeArrowheads="1"/>
            </p:cNvSpPr>
            <p:nvPr/>
          </p:nvSpPr>
          <p:spPr bwMode="auto">
            <a:xfrm>
              <a:off x="144016" y="3671987"/>
              <a:ext cx="4392488" cy="2879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1" name="Picture 1074" descr="C:\Users\Georg Raffelt\Desktop\hat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296" y="4607984"/>
              <a:ext cx="1800200" cy="13499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4680521" y="3671987"/>
            <a:ext cx="4392611" cy="2880348"/>
            <a:chOff x="4680521" y="3671987"/>
            <a:chExt cx="4392611" cy="2880348"/>
          </a:xfrm>
        </p:grpSpPr>
        <p:sp>
          <p:nvSpPr>
            <p:cNvPr id="33" name="Rectangle 1050"/>
            <p:cNvSpPr>
              <a:spLocks noChangeArrowheads="1"/>
            </p:cNvSpPr>
            <p:nvPr/>
          </p:nvSpPr>
          <p:spPr bwMode="auto">
            <a:xfrm>
              <a:off x="4680521" y="3671987"/>
              <a:ext cx="4392488" cy="287999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aphicFrame>
          <p:nvGraphicFramePr>
            <p:cNvPr id="34" name="Object 10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2536078"/>
                </p:ext>
              </p:extLst>
            </p:nvPr>
          </p:nvGraphicFramePr>
          <p:xfrm>
            <a:off x="7128793" y="4895983"/>
            <a:ext cx="1368152" cy="8429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3" name="PHOTO-PAINT" r:id="rId8" imgW="914407" imgH="564136" progId="CorelPhotoPaint.Image.12">
                    <p:embed/>
                  </p:oleObj>
                </mc:Choice>
                <mc:Fallback>
                  <p:oleObj name="PHOTO-PAINT" r:id="rId8" imgW="914407" imgH="564136" progId="CorelPhotoPaint.Image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28793" y="4895983"/>
                          <a:ext cx="1368152" cy="8429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DDDD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1052"/>
            <p:cNvSpPr>
              <a:spLocks noChangeArrowheads="1"/>
            </p:cNvSpPr>
            <p:nvPr/>
          </p:nvSpPr>
          <p:spPr bwMode="auto">
            <a:xfrm>
              <a:off x="4680521" y="3671987"/>
              <a:ext cx="4392488" cy="431999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Search for Axion Dark Matter</a:t>
              </a:r>
            </a:p>
          </p:txBody>
        </p:sp>
        <p:sp>
          <p:nvSpPr>
            <p:cNvPr id="36" name="Rectangle 1053"/>
            <p:cNvSpPr>
              <a:spLocks noChangeArrowheads="1"/>
            </p:cNvSpPr>
            <p:nvPr/>
          </p:nvSpPr>
          <p:spPr bwMode="auto">
            <a:xfrm>
              <a:off x="4983555" y="5902479"/>
              <a:ext cx="921102" cy="4604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 sz="2500" b="1">
                  <a:solidFill>
                    <a:schemeClr val="bg1"/>
                  </a:solidFill>
                </a:rPr>
                <a:t>S</a:t>
              </a:r>
              <a:endParaRPr lang="de-DE" sz="2500" b="1">
                <a:solidFill>
                  <a:schemeClr val="bg1"/>
                </a:solidFill>
              </a:endParaRPr>
            </a:p>
          </p:txBody>
        </p:sp>
        <p:sp>
          <p:nvSpPr>
            <p:cNvPr id="37" name="Rectangle 1054"/>
            <p:cNvSpPr>
              <a:spLocks noChangeArrowheads="1"/>
            </p:cNvSpPr>
            <p:nvPr/>
          </p:nvSpPr>
          <p:spPr bwMode="auto">
            <a:xfrm>
              <a:off x="4983555" y="4366485"/>
              <a:ext cx="921102" cy="4604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 sz="2500" b="1">
                  <a:solidFill>
                    <a:schemeClr val="bg1"/>
                  </a:solidFill>
                </a:rPr>
                <a:t>N</a:t>
              </a:r>
              <a:endParaRPr lang="de-DE" sz="2500" b="1">
                <a:solidFill>
                  <a:schemeClr val="bg1"/>
                </a:solidFill>
              </a:endParaRPr>
            </a:p>
          </p:txBody>
        </p:sp>
        <p:sp>
          <p:nvSpPr>
            <p:cNvPr id="38" name="Line 1055"/>
            <p:cNvSpPr>
              <a:spLocks noChangeShapeType="1"/>
            </p:cNvSpPr>
            <p:nvPr/>
          </p:nvSpPr>
          <p:spPr bwMode="auto">
            <a:xfrm>
              <a:off x="4983555" y="4366485"/>
              <a:ext cx="0" cy="460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Line 1056"/>
            <p:cNvSpPr>
              <a:spLocks noChangeShapeType="1"/>
            </p:cNvSpPr>
            <p:nvPr/>
          </p:nvSpPr>
          <p:spPr bwMode="auto">
            <a:xfrm>
              <a:off x="5904657" y="4366485"/>
              <a:ext cx="0" cy="460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Line 1057"/>
            <p:cNvSpPr>
              <a:spLocks noChangeShapeType="1"/>
            </p:cNvSpPr>
            <p:nvPr/>
          </p:nvSpPr>
          <p:spPr bwMode="auto">
            <a:xfrm>
              <a:off x="5904657" y="5902479"/>
              <a:ext cx="0" cy="460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Line 1058"/>
            <p:cNvSpPr>
              <a:spLocks noChangeShapeType="1"/>
            </p:cNvSpPr>
            <p:nvPr/>
          </p:nvSpPr>
          <p:spPr bwMode="auto">
            <a:xfrm>
              <a:off x="4983555" y="5902479"/>
              <a:ext cx="0" cy="460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Line 1059"/>
            <p:cNvSpPr>
              <a:spLocks noChangeShapeType="1"/>
            </p:cNvSpPr>
            <p:nvPr/>
          </p:nvSpPr>
          <p:spPr bwMode="auto">
            <a:xfrm>
              <a:off x="4983555" y="5902479"/>
              <a:ext cx="92110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Line 1060"/>
            <p:cNvSpPr>
              <a:spLocks noChangeShapeType="1"/>
            </p:cNvSpPr>
            <p:nvPr/>
          </p:nvSpPr>
          <p:spPr bwMode="auto">
            <a:xfrm>
              <a:off x="4983555" y="4826983"/>
              <a:ext cx="92110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1061"/>
            <p:cNvSpPr>
              <a:spLocks noChangeArrowheads="1"/>
            </p:cNvSpPr>
            <p:nvPr/>
          </p:nvSpPr>
          <p:spPr bwMode="auto">
            <a:xfrm>
              <a:off x="5136572" y="4903483"/>
              <a:ext cx="615068" cy="922497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Text Box 1062"/>
            <p:cNvSpPr txBox="1">
              <a:spLocks noChangeArrowheads="1"/>
            </p:cNvSpPr>
            <p:nvPr/>
          </p:nvSpPr>
          <p:spPr bwMode="auto">
            <a:xfrm>
              <a:off x="8483444" y="4697983"/>
              <a:ext cx="319536" cy="452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 sz="2300">
                  <a:solidFill>
                    <a:schemeClr val="tx1"/>
                  </a:solidFill>
                  <a:latin typeface="Symbol" pitchFamily="18" charset="2"/>
                </a:rPr>
                <a:t>g</a:t>
              </a:r>
              <a:endParaRPr lang="de-DE" sz="2300">
                <a:solidFill>
                  <a:schemeClr val="tx1"/>
                </a:solidFill>
                <a:latin typeface="Symbol" pitchFamily="18" charset="2"/>
              </a:endParaRPr>
            </a:p>
          </p:txBody>
        </p:sp>
        <p:sp>
          <p:nvSpPr>
            <p:cNvPr id="46" name="Text Box 1063"/>
            <p:cNvSpPr txBox="1">
              <a:spLocks noChangeArrowheads="1"/>
            </p:cNvSpPr>
            <p:nvPr/>
          </p:nvSpPr>
          <p:spPr bwMode="auto">
            <a:xfrm>
              <a:off x="6858763" y="4751983"/>
              <a:ext cx="384043" cy="406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>
              <a:sp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>
                  <a:solidFill>
                    <a:schemeClr val="tx1"/>
                  </a:solidFill>
                </a:rPr>
                <a:t>a</a:t>
              </a: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7" name="Text Box 1064"/>
            <p:cNvSpPr txBox="1">
              <a:spLocks noChangeArrowheads="1"/>
            </p:cNvSpPr>
            <p:nvPr/>
          </p:nvSpPr>
          <p:spPr bwMode="auto">
            <a:xfrm>
              <a:off x="7983888" y="5423981"/>
              <a:ext cx="651072" cy="406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>
                  <a:solidFill>
                    <a:schemeClr val="tx1"/>
                  </a:solidFill>
                </a:rPr>
                <a:t>B</a:t>
              </a:r>
              <a:r>
                <a:rPr lang="en-US" sz="2300" baseline="-25000">
                  <a:solidFill>
                    <a:schemeClr val="tx1"/>
                  </a:solidFill>
                </a:rPr>
                <a:t>ext</a:t>
              </a:r>
              <a:endParaRPr lang="de-DE" sz="2300" baseline="-25000">
                <a:solidFill>
                  <a:schemeClr val="tx1"/>
                </a:solidFill>
              </a:endParaRPr>
            </a:p>
          </p:txBody>
        </p:sp>
        <p:sp>
          <p:nvSpPr>
            <p:cNvPr id="48" name="Rectangle 1065"/>
            <p:cNvSpPr>
              <a:spLocks noChangeArrowheads="1"/>
            </p:cNvSpPr>
            <p:nvPr/>
          </p:nvSpPr>
          <p:spPr bwMode="auto">
            <a:xfrm>
              <a:off x="4680644" y="4104077"/>
              <a:ext cx="4392488" cy="719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>
                  <a:latin typeface="Comic Sans MS" pitchFamily="66" charset="0"/>
                </a:rPr>
                <a:t>                </a:t>
              </a:r>
              <a:r>
                <a:rPr lang="en-US" smtClean="0">
                  <a:latin typeface="Comic Sans MS" pitchFamily="66" charset="0"/>
                </a:rPr>
                <a:t>       </a:t>
              </a:r>
              <a:r>
                <a:rPr lang="en-US" smtClean="0"/>
                <a:t>Microwave </a:t>
              </a:r>
              <a:r>
                <a:rPr lang="en-US"/>
                <a:t>resonator</a:t>
              </a:r>
            </a:p>
            <a:p>
              <a:pPr algn="l"/>
              <a:r>
                <a:rPr lang="en-US"/>
                <a:t>      </a:t>
              </a:r>
              <a:r>
                <a:rPr lang="en-US" smtClean="0"/>
                <a:t>                        </a:t>
              </a:r>
              <a:r>
                <a:rPr lang="en-US"/>
                <a:t>(1 GHz = 4 </a:t>
              </a:r>
              <a:r>
                <a:rPr lang="en-US">
                  <a:latin typeface="Symbol" pitchFamily="18" charset="2"/>
                </a:rPr>
                <a:t>m</a:t>
              </a:r>
              <a:r>
                <a:rPr lang="en-US"/>
                <a:t>eV)</a:t>
              </a:r>
            </a:p>
          </p:txBody>
        </p:sp>
        <p:sp>
          <p:nvSpPr>
            <p:cNvPr id="49" name="Rectangle 1066"/>
            <p:cNvSpPr>
              <a:spLocks noChangeArrowheads="1"/>
            </p:cNvSpPr>
            <p:nvPr/>
          </p:nvSpPr>
          <p:spPr bwMode="auto">
            <a:xfrm>
              <a:off x="6408713" y="5174982"/>
              <a:ext cx="2664296" cy="719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l"/>
              <a:r>
                <a:rPr lang="en-US" sz="1700"/>
                <a:t>Primakoff</a:t>
              </a:r>
            </a:p>
            <a:p>
              <a:pPr algn="l"/>
              <a:r>
                <a:rPr lang="en-US" sz="1700"/>
                <a:t>conversion</a:t>
              </a:r>
            </a:p>
          </p:txBody>
        </p:sp>
        <p:sp>
          <p:nvSpPr>
            <p:cNvPr id="50" name="Rectangle 1067"/>
            <p:cNvSpPr>
              <a:spLocks noChangeArrowheads="1"/>
            </p:cNvSpPr>
            <p:nvPr/>
          </p:nvSpPr>
          <p:spPr bwMode="auto">
            <a:xfrm>
              <a:off x="4680521" y="3671987"/>
              <a:ext cx="4392488" cy="2879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Rectangle 1075"/>
            <p:cNvSpPr>
              <a:spLocks noChangeArrowheads="1"/>
            </p:cNvSpPr>
            <p:nvPr/>
          </p:nvSpPr>
          <p:spPr bwMode="auto">
            <a:xfrm>
              <a:off x="4680521" y="5976337"/>
              <a:ext cx="4392488" cy="575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>
                  <a:solidFill>
                    <a:srgbClr val="CC0000"/>
                  </a:solidFill>
                  <a:latin typeface="Comic Sans MS" pitchFamily="66" charset="0"/>
                </a:rPr>
                <a:t>                </a:t>
              </a:r>
              <a:r>
                <a:rPr lang="en-US" smtClean="0">
                  <a:solidFill>
                    <a:srgbClr val="CC0000"/>
                  </a:solidFill>
                  <a:latin typeface="Comic Sans MS" pitchFamily="66" charset="0"/>
                </a:rPr>
                <a:t>       </a:t>
              </a:r>
              <a:r>
                <a:rPr lang="en-US" smtClean="0">
                  <a:solidFill>
                    <a:srgbClr val="CC0000"/>
                  </a:solidFill>
                </a:rPr>
                <a:t>ADMX (Seattle)</a:t>
              </a:r>
              <a:endParaRPr lang="en-US">
                <a:solidFill>
                  <a:srgbClr val="CC0000"/>
                </a:solidFill>
              </a:endParaRPr>
            </a:p>
            <a:p>
              <a:r>
                <a:rPr lang="en-US">
                  <a:solidFill>
                    <a:srgbClr val="CC0000"/>
                  </a:solidFill>
                </a:rPr>
                <a:t>                       </a:t>
              </a:r>
              <a:r>
                <a:rPr lang="en-US" smtClean="0">
                  <a:solidFill>
                    <a:srgbClr val="CC0000"/>
                  </a:solidFill>
                </a:rPr>
                <a:t>       New </a:t>
              </a:r>
              <a:r>
                <a:rPr lang="en-US">
                  <a:solidFill>
                    <a:srgbClr val="CC0000"/>
                  </a:solidFill>
                </a:rPr>
                <a:t>CARRACK (Kyoto)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92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Emission Processes in Stars</a:t>
            </a:r>
          </a:p>
        </p:txBody>
      </p:sp>
      <p:sp>
        <p:nvSpPr>
          <p:cNvPr id="3" name="Rectangle 46"/>
          <p:cNvSpPr>
            <a:spLocks noChangeArrowheads="1"/>
          </p:cNvSpPr>
          <p:nvPr/>
        </p:nvSpPr>
        <p:spPr bwMode="auto">
          <a:xfrm>
            <a:off x="6912832" y="2231817"/>
            <a:ext cx="1800000" cy="936000"/>
          </a:xfrm>
          <a:prstGeom prst="rect">
            <a:avLst/>
          </a:prstGeom>
          <a:solidFill>
            <a:srgbClr val="D4D0C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Rectangle 58"/>
          <p:cNvSpPr>
            <a:spLocks noChangeArrowheads="1"/>
          </p:cNvSpPr>
          <p:nvPr/>
        </p:nvSpPr>
        <p:spPr bwMode="auto">
          <a:xfrm>
            <a:off x="6912832" y="935817"/>
            <a:ext cx="1800000" cy="1296000"/>
          </a:xfrm>
          <a:prstGeom prst="rect">
            <a:avLst/>
          </a:prstGeom>
          <a:solidFill>
            <a:srgbClr val="D4D0C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70"/>
          <p:cNvSpPr>
            <a:spLocks noChangeArrowheads="1"/>
          </p:cNvSpPr>
          <p:nvPr/>
        </p:nvSpPr>
        <p:spPr bwMode="auto">
          <a:xfrm>
            <a:off x="6913082" y="3167947"/>
            <a:ext cx="1800000" cy="936000"/>
          </a:xfrm>
          <a:prstGeom prst="rect">
            <a:avLst/>
          </a:prstGeom>
          <a:solidFill>
            <a:srgbClr val="D4D0C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94"/>
          <p:cNvSpPr>
            <a:spLocks noChangeArrowheads="1"/>
          </p:cNvSpPr>
          <p:nvPr/>
        </p:nvSpPr>
        <p:spPr bwMode="auto">
          <a:xfrm>
            <a:off x="6913082" y="4103947"/>
            <a:ext cx="1800000" cy="936000"/>
          </a:xfrm>
          <a:prstGeom prst="rect">
            <a:avLst/>
          </a:prstGeom>
          <a:solidFill>
            <a:srgbClr val="D4D0C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647962" y="3167947"/>
            <a:ext cx="1728000" cy="31675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Electrons</a:t>
            </a: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647962" y="935817"/>
            <a:ext cx="1728000" cy="129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Nucleons</a:t>
            </a:r>
          </a:p>
        </p:txBody>
      </p:sp>
      <p:sp>
        <p:nvSpPr>
          <p:cNvPr id="10" name="Rectangle 35"/>
          <p:cNvSpPr>
            <a:spLocks noChangeArrowheads="1"/>
          </p:cNvSpPr>
          <p:nvPr/>
        </p:nvSpPr>
        <p:spPr bwMode="auto">
          <a:xfrm>
            <a:off x="647962" y="2231947"/>
            <a:ext cx="1728000" cy="93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Photons</a:t>
            </a:r>
          </a:p>
        </p:txBody>
      </p:sp>
      <p:sp>
        <p:nvSpPr>
          <p:cNvPr id="11" name="Rectangle 94"/>
          <p:cNvSpPr>
            <a:spLocks noChangeArrowheads="1"/>
          </p:cNvSpPr>
          <p:nvPr/>
        </p:nvSpPr>
        <p:spPr bwMode="auto">
          <a:xfrm>
            <a:off x="6913082" y="5040077"/>
            <a:ext cx="1800000" cy="1296000"/>
          </a:xfrm>
          <a:prstGeom prst="rect">
            <a:avLst/>
          </a:prstGeom>
          <a:solidFill>
            <a:srgbClr val="D4D0C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106"/>
          <p:cNvSpPr>
            <a:spLocks noChangeArrowheads="1"/>
          </p:cNvSpPr>
          <p:nvPr/>
        </p:nvSpPr>
        <p:spPr bwMode="auto">
          <a:xfrm>
            <a:off x="4896832" y="935381"/>
            <a:ext cx="2016000" cy="129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Nucleon</a:t>
            </a:r>
          </a:p>
          <a:p>
            <a:pPr algn="ctr"/>
            <a:r>
              <a:rPr lang="en-US" sz="2000">
                <a:solidFill>
                  <a:schemeClr val="bg1"/>
                </a:solidFill>
              </a:rPr>
              <a:t>Bremsstrahlung</a:t>
            </a:r>
          </a:p>
        </p:txBody>
      </p:sp>
      <p:sp>
        <p:nvSpPr>
          <p:cNvPr id="13" name="Rectangle 117"/>
          <p:cNvSpPr>
            <a:spLocks noChangeArrowheads="1"/>
          </p:cNvSpPr>
          <p:nvPr/>
        </p:nvSpPr>
        <p:spPr bwMode="auto">
          <a:xfrm>
            <a:off x="4896832" y="2231817"/>
            <a:ext cx="2016000" cy="93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Primakoff</a:t>
            </a:r>
          </a:p>
        </p:txBody>
      </p:sp>
      <p:sp>
        <p:nvSpPr>
          <p:cNvPr id="14" name="Rectangle 128"/>
          <p:cNvSpPr>
            <a:spLocks noChangeArrowheads="1"/>
          </p:cNvSpPr>
          <p:nvPr/>
        </p:nvSpPr>
        <p:spPr bwMode="auto">
          <a:xfrm>
            <a:off x="4896832" y="3167947"/>
            <a:ext cx="2016000" cy="93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Compton</a:t>
            </a:r>
          </a:p>
        </p:txBody>
      </p:sp>
      <p:sp>
        <p:nvSpPr>
          <p:cNvPr id="15" name="Rectangle 139"/>
          <p:cNvSpPr>
            <a:spLocks noChangeArrowheads="1"/>
          </p:cNvSpPr>
          <p:nvPr/>
        </p:nvSpPr>
        <p:spPr bwMode="auto">
          <a:xfrm>
            <a:off x="4896832" y="4103947"/>
            <a:ext cx="2016000" cy="93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Pair</a:t>
            </a:r>
          </a:p>
          <a:p>
            <a:pPr algn="ctr"/>
            <a:r>
              <a:rPr lang="en-US" sz="2000">
                <a:solidFill>
                  <a:schemeClr val="bg1"/>
                </a:solidFill>
              </a:rPr>
              <a:t>Annihilation</a:t>
            </a:r>
          </a:p>
        </p:txBody>
      </p:sp>
      <p:sp>
        <p:nvSpPr>
          <p:cNvPr id="16" name="Rectangle 150"/>
          <p:cNvSpPr>
            <a:spLocks noChangeArrowheads="1"/>
          </p:cNvSpPr>
          <p:nvPr/>
        </p:nvSpPr>
        <p:spPr bwMode="auto">
          <a:xfrm>
            <a:off x="4896832" y="5040077"/>
            <a:ext cx="2016000" cy="12953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Electromagnetic</a:t>
            </a:r>
          </a:p>
          <a:p>
            <a:pPr algn="ctr"/>
            <a:r>
              <a:rPr lang="en-US" sz="2000">
                <a:solidFill>
                  <a:schemeClr val="bg1"/>
                </a:solidFill>
              </a:rPr>
              <a:t>Bremsstrahlung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052274"/>
              </p:ext>
            </p:extLst>
          </p:nvPr>
        </p:nvGraphicFramePr>
        <p:xfrm>
          <a:off x="7062788" y="1098550"/>
          <a:ext cx="1403350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7" name="CorelPhotoPaint.Image.10" r:id="rId3" imgW="5688889" imgH="3860317" progId="CorelPhotoPaint.Image.10">
                  <p:embed/>
                </p:oleObj>
              </mc:Choice>
              <mc:Fallback>
                <p:oleObj name="CorelPhotoPaint.Image.10" r:id="rId3" imgW="5688889" imgH="3860317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2788" y="1098550"/>
                        <a:ext cx="1403350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670926"/>
              </p:ext>
            </p:extLst>
          </p:nvPr>
        </p:nvGraphicFramePr>
        <p:xfrm>
          <a:off x="7232650" y="2423540"/>
          <a:ext cx="1130300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8" name="CorelPhotoPaint.Image.10" r:id="rId5" imgW="4584127" imgH="2260317" progId="CorelPhotoPaint.Image.10">
                  <p:embed/>
                </p:oleObj>
              </mc:Choice>
              <mc:Fallback>
                <p:oleObj name="CorelPhotoPaint.Image.10" r:id="rId5" imgW="4584127" imgH="2260317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0" y="2423540"/>
                        <a:ext cx="1130300" cy="56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525905"/>
              </p:ext>
            </p:extLst>
          </p:nvPr>
        </p:nvGraphicFramePr>
        <p:xfrm>
          <a:off x="7026275" y="3339840"/>
          <a:ext cx="160020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9" name="CorelPhotoPaint.Image.10" r:id="rId7" imgW="6488889" imgH="2450794" progId="CorelPhotoPaint.Image.10">
                  <p:embed/>
                </p:oleObj>
              </mc:Choice>
              <mc:Fallback>
                <p:oleObj name="CorelPhotoPaint.Image.10" r:id="rId7" imgW="6488889" imgH="2450794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6275" y="3339840"/>
                        <a:ext cx="160020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265928"/>
              </p:ext>
            </p:extLst>
          </p:nvPr>
        </p:nvGraphicFramePr>
        <p:xfrm>
          <a:off x="7119938" y="4238365"/>
          <a:ext cx="13970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" name="CorelPhotoPaint.Image.10" r:id="rId9" imgW="5663492" imgH="2653968" progId="CorelPhotoPaint.Image.10">
                  <p:embed/>
                </p:oleObj>
              </mc:Choice>
              <mc:Fallback>
                <p:oleObj name="CorelPhotoPaint.Image.10" r:id="rId9" imgW="5663492" imgH="2653968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9938" y="4238365"/>
                        <a:ext cx="139700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43155"/>
              </p:ext>
            </p:extLst>
          </p:nvPr>
        </p:nvGraphicFramePr>
        <p:xfrm>
          <a:off x="7026275" y="5125778"/>
          <a:ext cx="1539875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1" name="CorelPhotoPaint.Image.10" r:id="rId11" imgW="6247619" imgH="4558730" progId="CorelPhotoPaint.Image.10">
                  <p:embed/>
                </p:oleObj>
              </mc:Choice>
              <mc:Fallback>
                <p:oleObj name="CorelPhotoPaint.Image.10" r:id="rId11" imgW="6247619" imgH="4558730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6275" y="5125778"/>
                        <a:ext cx="1539875" cy="114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58"/>
              <p:cNvSpPr>
                <a:spLocks noChangeArrowheads="1"/>
              </p:cNvSpPr>
              <p:nvPr/>
            </p:nvSpPr>
            <p:spPr bwMode="auto">
              <a:xfrm>
                <a:off x="2376202" y="935817"/>
                <a:ext cx="2520000" cy="1296000"/>
              </a:xfrm>
              <a:prstGeom prst="rect">
                <a:avLst/>
              </a:prstGeom>
              <a:solidFill>
                <a:srgbClr val="D4D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𝑁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𝜕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 b="0" i="1" smtClean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2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6202" y="935817"/>
                <a:ext cx="2520000" cy="129600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46"/>
              <p:cNvSpPr>
                <a:spLocks noChangeArrowheads="1"/>
              </p:cNvSpPr>
              <p:nvPr/>
            </p:nvSpPr>
            <p:spPr bwMode="auto">
              <a:xfrm>
                <a:off x="2375962" y="3168389"/>
                <a:ext cx="2520000" cy="3167063"/>
              </a:xfrm>
              <a:prstGeom prst="rect">
                <a:avLst/>
              </a:prstGeom>
              <a:solidFill>
                <a:srgbClr val="D4D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/>
                                </a:rPr>
                                <m:t>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</a:rPr>
                            <m:t>𝜕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sz="2000" i="1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 i="1"/>
              </a:p>
            </p:txBody>
          </p:sp>
        </mc:Choice>
        <mc:Fallback xmlns="">
          <p:sp>
            <p:nvSpPr>
              <p:cNvPr id="23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5962" y="3168389"/>
                <a:ext cx="2520000" cy="3167063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94"/>
              <p:cNvSpPr>
                <a:spLocks noChangeArrowheads="1"/>
              </p:cNvSpPr>
              <p:nvPr/>
            </p:nvSpPr>
            <p:spPr bwMode="auto">
              <a:xfrm>
                <a:off x="2376202" y="2231947"/>
                <a:ext cx="2520000" cy="936000"/>
              </a:xfrm>
              <a:prstGeom prst="rect">
                <a:avLst/>
              </a:prstGeom>
              <a:solidFill>
                <a:srgbClr val="D4D0C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𝛾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𝛼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𝜇𝜈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 b="0" i="1" smtClean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8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6202" y="2231947"/>
                <a:ext cx="2520000" cy="93600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131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1987A Energy-Loss Argument</a:t>
            </a:r>
          </a:p>
        </p:txBody>
      </p:sp>
      <p:pic>
        <p:nvPicPr>
          <p:cNvPr id="3" name="Picture 1027" descr="C:\Users\Georg Raffelt\Desktop\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3" y="1295995"/>
            <a:ext cx="3561396" cy="51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288033" y="791997"/>
            <a:ext cx="356139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effectLst/>
              </a:rPr>
              <a:t>          SN </a:t>
            </a:r>
            <a:r>
              <a:rPr lang="en-US" sz="2000" b="1">
                <a:solidFill>
                  <a:schemeClr val="tx1"/>
                </a:solidFill>
                <a:effectLst/>
              </a:rPr>
              <a:t>1987A neutrino signal</a:t>
            </a:r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6" name="Line 1030"/>
          <p:cNvSpPr>
            <a:spLocks noChangeShapeType="1"/>
          </p:cNvSpPr>
          <p:nvPr/>
        </p:nvSpPr>
        <p:spPr bwMode="auto">
          <a:xfrm rot="54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 rot="27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8" name="Line 1032"/>
          <p:cNvSpPr>
            <a:spLocks noChangeShapeType="1"/>
          </p:cNvSpPr>
          <p:nvPr/>
        </p:nvSpPr>
        <p:spPr bwMode="auto">
          <a:xfrm rot="1890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9" name="Line 1033"/>
          <p:cNvSpPr>
            <a:spLocks noChangeShapeType="1"/>
          </p:cNvSpPr>
          <p:nvPr/>
        </p:nvSpPr>
        <p:spPr bwMode="auto">
          <a:xfrm rot="402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rot="1758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1" name="Line 1035"/>
          <p:cNvSpPr>
            <a:spLocks noChangeShapeType="1"/>
          </p:cNvSpPr>
          <p:nvPr/>
        </p:nvSpPr>
        <p:spPr bwMode="auto">
          <a:xfrm rot="132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2" name="Line 1036"/>
          <p:cNvSpPr>
            <a:spLocks noChangeShapeType="1"/>
          </p:cNvSpPr>
          <p:nvPr/>
        </p:nvSpPr>
        <p:spPr bwMode="auto">
          <a:xfrm rot="2028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4464852" y="1079657"/>
            <a:ext cx="2592000" cy="259239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86396" tIns="43199" rIns="86396" bIns="43199" anchor="ctr"/>
          <a:lstStyle/>
          <a:p>
            <a:endParaRPr lang="en-US"/>
          </a:p>
        </p:txBody>
      </p:sp>
      <p:sp>
        <p:nvSpPr>
          <p:cNvPr id="27" name="Rectangle 1051"/>
          <p:cNvSpPr>
            <a:spLocks noChangeArrowheads="1"/>
          </p:cNvSpPr>
          <p:nvPr/>
        </p:nvSpPr>
        <p:spPr bwMode="auto">
          <a:xfrm>
            <a:off x="4104457" y="5615980"/>
            <a:ext cx="4824537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 b="1">
                <a:solidFill>
                  <a:srgbClr val="C00000"/>
                </a:solidFill>
                <a:effectLst/>
              </a:rPr>
              <a:t>Late-time signal most sensitive observable</a:t>
            </a:r>
          </a:p>
        </p:txBody>
      </p:sp>
      <p:sp>
        <p:nvSpPr>
          <p:cNvPr id="28" name="Rectangle 1052"/>
          <p:cNvSpPr>
            <a:spLocks noChangeArrowheads="1"/>
          </p:cNvSpPr>
          <p:nvPr/>
        </p:nvSpPr>
        <p:spPr bwMode="auto">
          <a:xfrm>
            <a:off x="4104457" y="4031986"/>
            <a:ext cx="4824537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Emission of very weakly interacting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particles would  “steal” energy from the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neutrino burst and shorten it.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(Early neutrino burst powered by accretion,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 not sensitive to volume energy loss.)</a:t>
            </a:r>
          </a:p>
        </p:txBody>
      </p:sp>
      <p:sp>
        <p:nvSpPr>
          <p:cNvPr id="41" name="Line 1049"/>
          <p:cNvSpPr>
            <a:spLocks noChangeShapeType="1"/>
          </p:cNvSpPr>
          <p:nvPr/>
        </p:nvSpPr>
        <p:spPr bwMode="auto">
          <a:xfrm rot="16200000" flipV="1">
            <a:off x="4804290" y="1535223"/>
            <a:ext cx="76500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42" name="Text Box 1039"/>
          <p:cNvSpPr txBox="1">
            <a:spLocks noChangeArrowheads="1"/>
          </p:cNvSpPr>
          <p:nvPr/>
        </p:nvSpPr>
        <p:spPr bwMode="auto">
          <a:xfrm>
            <a:off x="4910797" y="2743093"/>
            <a:ext cx="1705689" cy="7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44" tIns="46072" rIns="92144" bIns="46072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Neutrino</a:t>
            </a:r>
            <a:endParaRPr lang="en-US" b="1" smtClean="0">
              <a:solidFill>
                <a:srgbClr val="003399"/>
              </a:solidFill>
              <a:latin typeface="+mn-lt"/>
            </a:endParaRPr>
          </a:p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diffusion</a:t>
            </a:r>
            <a:endParaRPr lang="de-DE" b="1">
              <a:solidFill>
                <a:srgbClr val="003399"/>
              </a:solidFill>
              <a:effectLst/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11102" y="875841"/>
            <a:ext cx="132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smtClean="0"/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 smtClean="0"/>
              <a:t>sphere</a:t>
            </a:r>
            <a:endParaRPr lang="en-US" sz="2400" b="1"/>
          </a:p>
        </p:txBody>
      </p:sp>
      <p:sp>
        <p:nvSpPr>
          <p:cNvPr id="44" name="AutoShape 1050"/>
          <p:cNvSpPr>
            <a:spLocks noChangeArrowheads="1"/>
          </p:cNvSpPr>
          <p:nvPr/>
        </p:nvSpPr>
        <p:spPr bwMode="auto">
          <a:xfrm>
            <a:off x="6336752" y="1765494"/>
            <a:ext cx="2448272" cy="1223996"/>
          </a:xfrm>
          <a:prstGeom prst="rightArrow">
            <a:avLst>
              <a:gd name="adj1" fmla="val 59315"/>
              <a:gd name="adj2" fmla="val 50241"/>
            </a:avLst>
          </a:prstGeom>
          <a:gradFill rotWithShape="0">
            <a:gsLst>
              <a:gs pos="0">
                <a:srgbClr val="4D4D4D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emission</a:t>
            </a:r>
          </a:p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</a:p>
        </p:txBody>
      </p:sp>
      <p:sp>
        <p:nvSpPr>
          <p:cNvPr id="40" name="Line 1048"/>
          <p:cNvSpPr>
            <a:spLocks noChangeShapeType="1"/>
          </p:cNvSpPr>
          <p:nvPr/>
        </p:nvSpPr>
        <p:spPr bwMode="auto">
          <a:xfrm rot="16200000" flipH="1" flipV="1">
            <a:off x="4995578" y="1421978"/>
            <a:ext cx="383999" cy="306034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9" name="Line 1047"/>
          <p:cNvSpPr>
            <a:spLocks noChangeShapeType="1"/>
          </p:cNvSpPr>
          <p:nvPr/>
        </p:nvSpPr>
        <p:spPr bwMode="auto">
          <a:xfrm rot="16200000" flipV="1">
            <a:off x="5494361" y="1229227"/>
            <a:ext cx="0" cy="307535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8" name="Line 1046"/>
          <p:cNvSpPr>
            <a:spLocks noChangeShapeType="1"/>
          </p:cNvSpPr>
          <p:nvPr/>
        </p:nvSpPr>
        <p:spPr bwMode="auto">
          <a:xfrm rot="16200000">
            <a:off x="5379622" y="1498488"/>
            <a:ext cx="383999" cy="153017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7" name="Line 1045"/>
          <p:cNvSpPr>
            <a:spLocks noChangeShapeType="1"/>
          </p:cNvSpPr>
          <p:nvPr/>
        </p:nvSpPr>
        <p:spPr bwMode="auto">
          <a:xfrm rot="16200000" flipH="1" flipV="1">
            <a:off x="5648143" y="1382964"/>
            <a:ext cx="230999" cy="53706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5" name="Line 1043"/>
          <p:cNvSpPr>
            <a:spLocks noChangeShapeType="1"/>
          </p:cNvSpPr>
          <p:nvPr/>
        </p:nvSpPr>
        <p:spPr bwMode="auto">
          <a:xfrm rot="16200000" flipV="1">
            <a:off x="5686428" y="1881739"/>
            <a:ext cx="767997" cy="76508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6" name="Line 1044"/>
          <p:cNvSpPr>
            <a:spLocks noChangeShapeType="1"/>
          </p:cNvSpPr>
          <p:nvPr/>
        </p:nvSpPr>
        <p:spPr bwMode="auto">
          <a:xfrm rot="16200000" flipH="1">
            <a:off x="5724658" y="1919972"/>
            <a:ext cx="383999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3" name="Line 1041"/>
          <p:cNvSpPr>
            <a:spLocks noChangeShapeType="1"/>
          </p:cNvSpPr>
          <p:nvPr/>
        </p:nvSpPr>
        <p:spPr bwMode="auto">
          <a:xfrm rot="16200000" flipV="1">
            <a:off x="5570888" y="2072243"/>
            <a:ext cx="307498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4" name="Line 1042"/>
          <p:cNvSpPr>
            <a:spLocks noChangeShapeType="1"/>
          </p:cNvSpPr>
          <p:nvPr/>
        </p:nvSpPr>
        <p:spPr bwMode="auto">
          <a:xfrm rot="16200000" flipH="1">
            <a:off x="5396484" y="1863339"/>
            <a:ext cx="155250" cy="57306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2" name="Line 1040"/>
          <p:cNvSpPr>
            <a:spLocks noChangeShapeType="1"/>
          </p:cNvSpPr>
          <p:nvPr/>
        </p:nvSpPr>
        <p:spPr bwMode="auto">
          <a:xfrm rot="16200000" flipV="1">
            <a:off x="5149355" y="2112716"/>
            <a:ext cx="536998" cy="46055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3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Diffuse Supernova Axion Background (DSAB)</a:t>
            </a:r>
          </a:p>
        </p:txBody>
      </p:sp>
      <p:pic>
        <p:nvPicPr>
          <p:cNvPr id="3" name="Picture 3" descr="C:\Users\Georg Raffelt\Desktop\ds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2" y="2343582"/>
            <a:ext cx="4320480" cy="423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752529" y="5393687"/>
            <a:ext cx="4320480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000">
                <a:solidFill>
                  <a:schemeClr val="tx1"/>
                </a:solidFill>
                <a:effectLst/>
              </a:rPr>
              <a:t>Raffelt, Redondo &amp; Viaux</a:t>
            </a:r>
          </a:p>
          <a:p>
            <a:pPr algn="l">
              <a:defRPr/>
            </a:pPr>
            <a:r>
              <a:rPr lang="en-US" sz="2000">
                <a:solidFill>
                  <a:schemeClr val="tx1"/>
                </a:solidFill>
                <a:effectLst/>
              </a:rPr>
              <a:t>work in progress (2011)</a:t>
            </a:r>
            <a:endParaRPr lang="en-US" sz="2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4016" y="719998"/>
            <a:ext cx="8928993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Neutrinos from all core-collapse SNe comparable to photons from all stars</a:t>
            </a:r>
          </a:p>
          <a:p>
            <a:pPr algn="l"/>
            <a:endParaRPr lang="en-US" sz="5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Diffuse Supernova Neutrino Background (DSNB) similar energy density as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extra-galactic background light (EBL), approx 10%  of CMB energy density </a:t>
            </a:r>
          </a:p>
          <a:p>
            <a:pPr algn="l"/>
            <a:endParaRPr lang="en-US" sz="5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DSNB probably next astro neutrinos to be measured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8"/>
              <p:cNvSpPr>
                <a:spLocks noChangeArrowheads="1"/>
              </p:cNvSpPr>
              <p:nvPr/>
            </p:nvSpPr>
            <p:spPr bwMode="auto">
              <a:xfrm>
                <a:off x="4752529" y="2276992"/>
                <a:ext cx="4320480" cy="18719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Axions with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𝑚</m:t>
                    </m:r>
                    <m:r>
                      <a:rPr lang="en-US" sz="2800" i="1" baseline="-25000">
                        <a:solidFill>
                          <a:srgbClr val="003399"/>
                        </a:solidFill>
                        <a:latin typeface="Cambria Math"/>
                      </a:rPr>
                      <m:t>𝑎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~ </m:t>
                    </m:r>
                    <m:r>
                      <m:rPr>
                        <m:nor/>
                      </m:rPr>
                      <a:rPr lang="en-US" sz="2000" i="0">
                        <a:solidFill>
                          <a:srgbClr val="003399"/>
                        </a:solidFill>
                        <a:effectLst/>
                      </a:rPr>
                      <m:t>10 </m:t>
                    </m:r>
                    <m:r>
                      <m:rPr>
                        <m:nor/>
                      </m:rPr>
                      <a:rPr lang="en-US" sz="2000" i="0">
                        <a:solidFill>
                          <a:srgbClr val="003399"/>
                        </a:solidFill>
                        <a:effectLst/>
                      </a:rPr>
                      <m:t>meV</m:t>
                    </m:r>
                  </m:oMath>
                </a14:m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near SN 1987A energy-loss limit</a:t>
                </a: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Provide DSAB with compable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energy density as DSNB and EBL</a:t>
                </a: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No obvious detection channel</a:t>
                </a:r>
              </a:p>
            </p:txBody>
          </p:sp>
        </mc:Choice>
        <mc:Fallback xmlns="">
          <p:sp>
            <p:nvSpPr>
              <p:cNvPr id="6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2529" y="2276992"/>
                <a:ext cx="4320480" cy="1871993"/>
              </a:xfrm>
              <a:prstGeom prst="rect">
                <a:avLst/>
              </a:prstGeom>
              <a:blipFill rotWithShape="1">
                <a:blip r:embed="rId3"/>
                <a:stretch>
                  <a:fillRect l="-1695" t="-228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490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Do White Dwarfs Need Axion Cooling?</a:t>
            </a:r>
          </a:p>
        </p:txBody>
      </p:sp>
      <p:pic>
        <p:nvPicPr>
          <p:cNvPr id="3" name="Picture 2" descr="C:\Users\Georg Raffelt\Desktop\wd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719998"/>
            <a:ext cx="6336705" cy="575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480721" y="4868982"/>
            <a:ext cx="2592288" cy="122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tx1"/>
                </a:solidFill>
                <a:effectLst/>
              </a:rPr>
              <a:t>Isern, Catalán, </a:t>
            </a:r>
          </a:p>
          <a:p>
            <a:pPr algn="l"/>
            <a:r>
              <a:rPr lang="en-US" sz="2000">
                <a:solidFill>
                  <a:schemeClr val="tx1"/>
                </a:solidFill>
                <a:effectLst/>
              </a:rPr>
              <a:t>García-Berro &amp; Torres</a:t>
            </a:r>
          </a:p>
          <a:p>
            <a:pPr algn="l"/>
            <a:r>
              <a:rPr lang="en-US" sz="2000">
                <a:solidFill>
                  <a:schemeClr val="tx1"/>
                </a:solidFill>
                <a:effectLst/>
              </a:rPr>
              <a:t>arXiv:0812.3043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480721" y="1286996"/>
            <a:ext cx="2592288" cy="129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White dwarf 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luminosity function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(number of WDs per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brightness interval)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304256" y="2294992"/>
            <a:ext cx="1296144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tx1"/>
                </a:solidFill>
                <a:effectLst/>
              </a:rPr>
              <a:t>No axions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952328" y="2699990"/>
            <a:ext cx="216024" cy="6479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8"/>
              <p:cNvSpPr>
                <a:spLocks noChangeArrowheads="1"/>
              </p:cNvSpPr>
              <p:nvPr/>
            </p:nvSpPr>
            <p:spPr bwMode="auto">
              <a:xfrm>
                <a:off x="3096344" y="4031985"/>
                <a:ext cx="2520280" cy="863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l"/>
                <a:r>
                  <a:rPr lang="en-US" sz="2000" smtClean="0">
                    <a:solidFill>
                      <a:srgbClr val="CC0000"/>
                    </a:solidFill>
                    <a:effectLst/>
                  </a:rPr>
                  <a:t>With axion cooling</a:t>
                </a:r>
              </a:p>
              <a:p>
                <a:pPr algn="l"/>
                <a:r>
                  <a:rPr lang="en-US" sz="2000">
                    <a:solidFill>
                      <a:srgbClr val="CC0000"/>
                    </a:solidFill>
                    <a:effectLst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000" b="0" i="1">
                        <a:solidFill>
                          <a:srgbClr val="CC0000"/>
                        </a:solidFill>
                        <a:effectLst/>
                        <a:latin typeface="Cambria Math"/>
                      </a:rPr>
                      <m:t> ~ </m:t>
                    </m:r>
                    <m:r>
                      <m:rPr>
                        <m:nor/>
                      </m:rPr>
                      <a:rPr lang="en-US" sz="2000" i="0">
                        <a:solidFill>
                          <a:srgbClr val="CC0000"/>
                        </a:solidFill>
                        <a:effectLst/>
                      </a:rPr>
                      <m:t>5 </m:t>
                    </m:r>
                    <m:r>
                      <m:rPr>
                        <m:nor/>
                      </m:rPr>
                      <a:rPr lang="en-US" sz="2000" i="0">
                        <a:solidFill>
                          <a:srgbClr val="CC0000"/>
                        </a:solidFill>
                        <a:effectLst/>
                      </a:rPr>
                      <m:t>meV</m:t>
                    </m:r>
                  </m:oMath>
                </a14:m>
                <a:endParaRPr lang="en-US" sz="2000">
                  <a:solidFill>
                    <a:srgbClr val="CC0000"/>
                  </a:solidFill>
                  <a:effectLst/>
                </a:endParaRPr>
              </a:p>
              <a:p>
                <a:pPr algn="l"/>
                <a:r>
                  <a:rPr lang="en-US" sz="2000">
                    <a:solidFill>
                      <a:srgbClr val="CC0000"/>
                    </a:solidFill>
                    <a:effectLst/>
                  </a:rPr>
                  <a:t> </a:t>
                </a:r>
                <a:r>
                  <a:rPr lang="en-US" sz="2000" smtClean="0">
                    <a:solidFill>
                      <a:srgbClr val="CC0000"/>
                    </a:solidFill>
                    <a:effectLst/>
                  </a:rPr>
                  <a:t>near SN1987A limit</a:t>
                </a:r>
                <a:r>
                  <a:rPr lang="en-US" sz="2000">
                    <a:solidFill>
                      <a:srgbClr val="CC0000"/>
                    </a:solidFill>
                    <a:effectLst/>
                  </a:rPr>
                  <a:t>)</a:t>
                </a:r>
              </a:p>
            </p:txBody>
          </p:sp>
        </mc:Choice>
        <mc:Fallback xmlns="">
          <p:sp>
            <p:nvSpPr>
              <p:cNvPr id="8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6344" y="4031985"/>
                <a:ext cx="2520280" cy="863997"/>
              </a:xfrm>
              <a:prstGeom prst="rect">
                <a:avLst/>
              </a:prstGeom>
              <a:blipFill rotWithShape="1">
                <a:blip r:embed="rId3"/>
                <a:stretch>
                  <a:fillRect l="-2663" t="-11268" b="-211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ine 9"/>
          <p:cNvSpPr>
            <a:spLocks noChangeShapeType="1"/>
          </p:cNvSpPr>
          <p:nvPr/>
        </p:nvSpPr>
        <p:spPr bwMode="auto">
          <a:xfrm flipH="1" flipV="1">
            <a:off x="3339371" y="3374988"/>
            <a:ext cx="144016" cy="64799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</a:t>
            </a:r>
            <a:endParaRPr lang="en-US"/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9073009" y="2807990"/>
            <a:ext cx="0" cy="1511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8496945" y="2807990"/>
            <a:ext cx="0" cy="1511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4464496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008112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192689" y="2807990"/>
            <a:ext cx="0" cy="1439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6768753" y="2807990"/>
            <a:ext cx="0" cy="1439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7344817" y="2807990"/>
            <a:ext cx="0" cy="1439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7920881" y="2807990"/>
            <a:ext cx="0" cy="1511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584176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160240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2736304" y="2807990"/>
            <a:ext cx="0" cy="22319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3312368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3888432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192689" y="3023989"/>
            <a:ext cx="576064" cy="575998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lnSpc>
                <a:spcPct val="90000"/>
              </a:lnSpc>
              <a:defRPr/>
            </a:pP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192689" y="3743986"/>
            <a:ext cx="2880320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algn="l"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 cold 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 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</a:p>
          <a:p>
            <a:pPr algn="l" defTabSz="921018">
              <a:lnSpc>
                <a:spcPct val="8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(classic  scenario)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520280" y="3023989"/>
            <a:ext cx="576064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9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</a:t>
            </a:r>
          </a:p>
          <a:p>
            <a:pPr defTabSz="921018">
              <a:lnSpc>
                <a:spcPct val="90000"/>
              </a:lnSpc>
              <a:defRPr/>
            </a:pPr>
            <a:r>
              <a:rPr 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</a:t>
            </a:r>
            <a:endParaRPr lang="de-DE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44016" y="3023989"/>
            <a:ext cx="1512168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48072" y="4463984"/>
            <a:ext cx="2664296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Globular clusters</a:t>
            </a:r>
          </a:p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(a-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-coupling)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936104" y="5183981"/>
            <a:ext cx="1728192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many</a:t>
            </a:r>
          </a:p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808312" y="5183981"/>
            <a:ext cx="1656184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</a:t>
            </a:r>
          </a:p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loss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936104" y="5759979"/>
            <a:ext cx="3600400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tx1"/>
                </a:solidFill>
                <a:effectLst/>
              </a:rPr>
              <a:t>SN 1987A (a-N-coupling)</a:t>
            </a:r>
            <a:endParaRPr lang="de-DE" b="1">
              <a:solidFill>
                <a:schemeClr val="tx1"/>
              </a:solidFill>
              <a:effectLst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144016" y="3743986"/>
            <a:ext cx="3168352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7828" tIns="46078" rIns="92156" bIns="46078" anchor="ctr"/>
          <a:lstStyle/>
          <a:p>
            <a:pPr algn="r"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</a:t>
            </a:r>
          </a:p>
          <a:p>
            <a:pPr algn="r"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dark</a:t>
            </a:r>
            <a:r>
              <a:rPr lang="en-US" sz="1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3312368" y="3023989"/>
            <a:ext cx="216024" cy="575998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lnSpc>
                <a:spcPct val="90000"/>
              </a:lnSpc>
              <a:defRPr/>
            </a:pP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3528382" y="3023989"/>
            <a:ext cx="720080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b="1" smtClean="0">
                <a:solidFill>
                  <a:schemeClr val="tx1"/>
                </a:solidFill>
              </a:rPr>
              <a:t>CAST </a:t>
            </a:r>
          </a:p>
          <a:p>
            <a:pPr>
              <a:defRPr/>
            </a:pPr>
            <a:r>
              <a:rPr lang="en-US" b="1" smtClean="0">
                <a:solidFill>
                  <a:schemeClr val="tx1"/>
                </a:solidFill>
              </a:rPr>
              <a:t>search range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6768753" y="3023989"/>
            <a:ext cx="2304256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b="1">
                <a:solidFill>
                  <a:schemeClr val="tx1"/>
                </a:solidFill>
              </a:rPr>
              <a:t>ADMX</a:t>
            </a:r>
          </a:p>
          <a:p>
            <a:pPr algn="l">
              <a:defRPr/>
            </a:pPr>
            <a:r>
              <a:rPr lang="en-US" b="1" smtClean="0"/>
              <a:t>search range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5349535" y="4463984"/>
            <a:ext cx="136815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7992889" y="4463984"/>
            <a:ext cx="1224136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5481610" y="4598983"/>
            <a:ext cx="1080120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lnSpc>
                <a:spcPct val="85000"/>
              </a:lnSpc>
              <a:defRPr/>
            </a:pPr>
            <a:r>
              <a:rPr lang="en-US" b="1">
                <a:solidFill>
                  <a:schemeClr val="tx1"/>
                </a:solidFill>
              </a:rPr>
              <a:t>Classic</a:t>
            </a:r>
          </a:p>
          <a:p>
            <a:pPr>
              <a:lnSpc>
                <a:spcPct val="85000"/>
              </a:lnSpc>
              <a:defRPr/>
            </a:pPr>
            <a:r>
              <a:rPr lang="en-US" b="1">
                <a:solidFill>
                  <a:schemeClr val="tx1"/>
                </a:solidFill>
              </a:rPr>
              <a:t>region</a:t>
            </a: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7992889" y="4607983"/>
            <a:ext cx="1080120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lnSpc>
                <a:spcPct val="85000"/>
              </a:lnSpc>
              <a:defRPr/>
            </a:pPr>
            <a:r>
              <a:rPr lang="en-US" b="1">
                <a:solidFill>
                  <a:schemeClr val="tx1"/>
                </a:solidFill>
              </a:rPr>
              <a:t>Anthropic</a:t>
            </a:r>
          </a:p>
          <a:p>
            <a:pPr>
              <a:lnSpc>
                <a:spcPct val="85000"/>
              </a:lnSpc>
              <a:defRPr/>
            </a:pPr>
            <a:r>
              <a:rPr lang="en-US" b="1">
                <a:solidFill>
                  <a:schemeClr val="tx1"/>
                </a:solidFill>
              </a:rPr>
              <a:t>region</a:t>
            </a:r>
          </a:p>
        </p:txBody>
      </p:sp>
      <p:grpSp>
        <p:nvGrpSpPr>
          <p:cNvPr id="34" name="Group 34"/>
          <p:cNvGrpSpPr>
            <a:grpSpLocks/>
          </p:cNvGrpSpPr>
          <p:nvPr/>
        </p:nvGrpSpPr>
        <p:grpSpPr bwMode="auto">
          <a:xfrm>
            <a:off x="1728192" y="1726495"/>
            <a:ext cx="576064" cy="214499"/>
            <a:chOff x="2880" y="3360"/>
            <a:chExt cx="2400" cy="240"/>
          </a:xfrm>
        </p:grpSpPr>
        <p:sp>
          <p:nvSpPr>
            <p:cNvPr id="374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5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6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7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8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9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0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1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2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3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4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5" name="Group 46"/>
          <p:cNvGrpSpPr>
            <a:grpSpLocks/>
          </p:cNvGrpSpPr>
          <p:nvPr/>
        </p:nvGrpSpPr>
        <p:grpSpPr bwMode="auto">
          <a:xfrm>
            <a:off x="2304256" y="1726495"/>
            <a:ext cx="576064" cy="214499"/>
            <a:chOff x="2880" y="3360"/>
            <a:chExt cx="2400" cy="240"/>
          </a:xfrm>
        </p:grpSpPr>
        <p:sp>
          <p:nvSpPr>
            <p:cNvPr id="363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4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5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6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7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8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9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0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1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2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3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6" name="Group 58"/>
          <p:cNvGrpSpPr>
            <a:grpSpLocks/>
          </p:cNvGrpSpPr>
          <p:nvPr/>
        </p:nvGrpSpPr>
        <p:grpSpPr bwMode="auto">
          <a:xfrm>
            <a:off x="2880321" y="1726495"/>
            <a:ext cx="576064" cy="214499"/>
            <a:chOff x="2880" y="3360"/>
            <a:chExt cx="2400" cy="240"/>
          </a:xfrm>
        </p:grpSpPr>
        <p:sp>
          <p:nvSpPr>
            <p:cNvPr id="352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3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4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5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6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7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8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9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0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1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2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7" name="Group 70"/>
          <p:cNvGrpSpPr>
            <a:grpSpLocks/>
          </p:cNvGrpSpPr>
          <p:nvPr/>
        </p:nvGrpSpPr>
        <p:grpSpPr bwMode="auto">
          <a:xfrm>
            <a:off x="3456385" y="1726495"/>
            <a:ext cx="576064" cy="214499"/>
            <a:chOff x="2880" y="3360"/>
            <a:chExt cx="2400" cy="240"/>
          </a:xfrm>
        </p:grpSpPr>
        <p:sp>
          <p:nvSpPr>
            <p:cNvPr id="341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2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3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4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5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6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7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8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9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0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1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8" name="Group 82"/>
          <p:cNvGrpSpPr>
            <a:grpSpLocks/>
          </p:cNvGrpSpPr>
          <p:nvPr/>
        </p:nvGrpSpPr>
        <p:grpSpPr bwMode="auto">
          <a:xfrm>
            <a:off x="4032449" y="1726495"/>
            <a:ext cx="576064" cy="214499"/>
            <a:chOff x="2880" y="3360"/>
            <a:chExt cx="2400" cy="240"/>
          </a:xfrm>
        </p:grpSpPr>
        <p:sp>
          <p:nvSpPr>
            <p:cNvPr id="330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1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2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3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4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5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6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7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8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9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0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9" name="Group 94"/>
          <p:cNvGrpSpPr>
            <a:grpSpLocks/>
          </p:cNvGrpSpPr>
          <p:nvPr/>
        </p:nvGrpSpPr>
        <p:grpSpPr bwMode="auto">
          <a:xfrm>
            <a:off x="4608513" y="1726495"/>
            <a:ext cx="576064" cy="214499"/>
            <a:chOff x="2880" y="3360"/>
            <a:chExt cx="2400" cy="240"/>
          </a:xfrm>
        </p:grpSpPr>
        <p:sp>
          <p:nvSpPr>
            <p:cNvPr id="319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0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1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2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3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4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5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6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7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8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9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0" name="Group 106"/>
          <p:cNvGrpSpPr>
            <a:grpSpLocks/>
          </p:cNvGrpSpPr>
          <p:nvPr/>
        </p:nvGrpSpPr>
        <p:grpSpPr bwMode="auto">
          <a:xfrm>
            <a:off x="5184577" y="1726495"/>
            <a:ext cx="576064" cy="214499"/>
            <a:chOff x="2880" y="3360"/>
            <a:chExt cx="2400" cy="240"/>
          </a:xfrm>
        </p:grpSpPr>
        <p:sp>
          <p:nvSpPr>
            <p:cNvPr id="308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9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0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1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2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3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4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5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6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7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8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1" name="Group 118"/>
          <p:cNvGrpSpPr>
            <a:grpSpLocks/>
          </p:cNvGrpSpPr>
          <p:nvPr/>
        </p:nvGrpSpPr>
        <p:grpSpPr bwMode="auto">
          <a:xfrm>
            <a:off x="5760641" y="1726495"/>
            <a:ext cx="576064" cy="214499"/>
            <a:chOff x="2880" y="3360"/>
            <a:chExt cx="2400" cy="240"/>
          </a:xfrm>
        </p:grpSpPr>
        <p:sp>
          <p:nvSpPr>
            <p:cNvPr id="297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8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9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0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1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2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3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4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5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6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7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2" name="Group 130"/>
          <p:cNvGrpSpPr>
            <a:grpSpLocks/>
          </p:cNvGrpSpPr>
          <p:nvPr/>
        </p:nvGrpSpPr>
        <p:grpSpPr bwMode="auto">
          <a:xfrm>
            <a:off x="6336705" y="1726495"/>
            <a:ext cx="576064" cy="214499"/>
            <a:chOff x="2880" y="3360"/>
            <a:chExt cx="2400" cy="240"/>
          </a:xfrm>
        </p:grpSpPr>
        <p:sp>
          <p:nvSpPr>
            <p:cNvPr id="286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7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8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9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0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1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2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3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4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5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6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3" name="Group 142"/>
          <p:cNvGrpSpPr>
            <a:grpSpLocks/>
          </p:cNvGrpSpPr>
          <p:nvPr/>
        </p:nvGrpSpPr>
        <p:grpSpPr bwMode="auto">
          <a:xfrm>
            <a:off x="6912769" y="1726495"/>
            <a:ext cx="576064" cy="214499"/>
            <a:chOff x="2880" y="3360"/>
            <a:chExt cx="2400" cy="240"/>
          </a:xfrm>
        </p:grpSpPr>
        <p:sp>
          <p:nvSpPr>
            <p:cNvPr id="275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6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7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8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9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0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1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2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3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4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5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4" name="Group 154"/>
          <p:cNvGrpSpPr>
            <a:grpSpLocks/>
          </p:cNvGrpSpPr>
          <p:nvPr/>
        </p:nvGrpSpPr>
        <p:grpSpPr bwMode="auto">
          <a:xfrm>
            <a:off x="7488833" y="1726495"/>
            <a:ext cx="576064" cy="214499"/>
            <a:chOff x="2880" y="3360"/>
            <a:chExt cx="2400" cy="240"/>
          </a:xfrm>
        </p:grpSpPr>
        <p:sp>
          <p:nvSpPr>
            <p:cNvPr id="264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5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6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7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8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9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0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1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2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3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4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5" name="Group 166"/>
          <p:cNvGrpSpPr>
            <a:grpSpLocks/>
          </p:cNvGrpSpPr>
          <p:nvPr/>
        </p:nvGrpSpPr>
        <p:grpSpPr bwMode="auto">
          <a:xfrm>
            <a:off x="1152128" y="1726495"/>
            <a:ext cx="576064" cy="214499"/>
            <a:chOff x="2880" y="3360"/>
            <a:chExt cx="2400" cy="240"/>
          </a:xfrm>
        </p:grpSpPr>
        <p:sp>
          <p:nvSpPr>
            <p:cNvPr id="253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4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5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6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7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8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9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0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1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2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3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6" name="Group 178"/>
          <p:cNvGrpSpPr>
            <a:grpSpLocks/>
          </p:cNvGrpSpPr>
          <p:nvPr/>
        </p:nvGrpSpPr>
        <p:grpSpPr bwMode="auto">
          <a:xfrm>
            <a:off x="576064" y="1726495"/>
            <a:ext cx="576064" cy="214499"/>
            <a:chOff x="2880" y="3360"/>
            <a:chExt cx="2400" cy="240"/>
          </a:xfrm>
        </p:grpSpPr>
        <p:sp>
          <p:nvSpPr>
            <p:cNvPr id="242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3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4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5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6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7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8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9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0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1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2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sp>
        <p:nvSpPr>
          <p:cNvPr id="47" name="Line 190"/>
          <p:cNvSpPr>
            <a:spLocks noChangeShapeType="1"/>
          </p:cNvSpPr>
          <p:nvPr/>
        </p:nvSpPr>
        <p:spPr bwMode="auto">
          <a:xfrm>
            <a:off x="288032" y="1726495"/>
            <a:ext cx="28803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endParaRPr lang="en-US" sz="2000">
              <a:latin typeface="+mj-lt"/>
            </a:endParaRPr>
          </a:p>
        </p:txBody>
      </p:sp>
      <p:sp>
        <p:nvSpPr>
          <p:cNvPr id="48" name="Line 191"/>
          <p:cNvSpPr>
            <a:spLocks noChangeShapeType="1"/>
          </p:cNvSpPr>
          <p:nvPr/>
        </p:nvSpPr>
        <p:spPr bwMode="auto">
          <a:xfrm>
            <a:off x="8640961" y="1726495"/>
            <a:ext cx="36004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endParaRPr lang="en-US" sz="2000">
              <a:latin typeface="+mj-lt"/>
            </a:endParaRPr>
          </a:p>
        </p:txBody>
      </p:sp>
      <p:sp>
        <p:nvSpPr>
          <p:cNvPr id="49" name="Text Box 192"/>
          <p:cNvSpPr txBox="1">
            <a:spLocks noChangeArrowheads="1"/>
          </p:cNvSpPr>
          <p:nvPr/>
        </p:nvSpPr>
        <p:spPr bwMode="auto">
          <a:xfrm>
            <a:off x="820592" y="1295996"/>
            <a:ext cx="663074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/>
                </a:solidFill>
                <a:effectLst/>
                <a:latin typeface="+mj-lt"/>
              </a:rPr>
              <a:t>3</a:t>
            </a:r>
            <a:endParaRPr lang="de-DE" sz="2800" b="1" baseline="3000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0" name="Text Box 193"/>
          <p:cNvSpPr txBox="1">
            <a:spLocks noChangeArrowheads="1"/>
          </p:cNvSpPr>
          <p:nvPr/>
        </p:nvSpPr>
        <p:spPr bwMode="auto">
          <a:xfrm>
            <a:off x="2547284" y="1295996"/>
            <a:ext cx="664574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/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4275476" y="1295996"/>
            <a:ext cx="664574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/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5868653" y="1295996"/>
            <a:ext cx="937604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/>
                </a:solidFill>
                <a:effectLst/>
                <a:latin typeface="+mj-lt"/>
              </a:rPr>
              <a:t>12</a:t>
            </a:r>
            <a:r>
              <a:rPr lang="en-US" sz="3200" b="1" baseline="30000" smtClean="0"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de-DE" sz="3200" b="1" baseline="3000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28793" y="791998"/>
            <a:ext cx="1944216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r" eaLnBrk="1" hangingPunct="1"/>
            <a:r>
              <a:rPr lang="en-US" sz="3600" b="1" i="1" baseline="-2500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[GeV]  f</a:t>
            </a:r>
            <a:r>
              <a:rPr lang="en-US" sz="2800" b="1" baseline="-25000">
                <a:solidFill>
                  <a:schemeClr val="tx1"/>
                </a:solidFill>
                <a:effectLst/>
                <a:latin typeface="+mj-lt"/>
              </a:rPr>
              <a:t>a</a:t>
            </a:r>
            <a:endParaRPr lang="de-DE" sz="2400" b="1" baseline="-25000"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753" y="2519992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689" y="2519992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625" y="2519992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062" y="2519992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497" y="2519992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433" y="2519992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369" y="2519992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305" y="2519992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240" y="2519992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176" y="2519992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112" y="2519992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817" y="2519992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0881" y="2519992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648072" y="2519992"/>
            <a:ext cx="36004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endParaRPr lang="en-US" sz="2000">
              <a:latin typeface="+mj-lt"/>
            </a:endParaRPr>
          </a:p>
        </p:txBody>
      </p:sp>
      <p:sp>
        <p:nvSpPr>
          <p:cNvPr id="68" name="Text Box 354"/>
          <p:cNvSpPr txBox="1">
            <a:spLocks noChangeArrowheads="1"/>
          </p:cNvSpPr>
          <p:nvPr/>
        </p:nvSpPr>
        <p:spPr bwMode="auto">
          <a:xfrm>
            <a:off x="3024337" y="2087993"/>
            <a:ext cx="529559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eV</a:t>
            </a:r>
            <a:endParaRPr lang="de-DE" sz="2400" b="1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9" name="Text Box 355"/>
          <p:cNvSpPr txBox="1">
            <a:spLocks noChangeArrowheads="1"/>
          </p:cNvSpPr>
          <p:nvPr/>
        </p:nvSpPr>
        <p:spPr bwMode="auto">
          <a:xfrm>
            <a:off x="1207635" y="2087993"/>
            <a:ext cx="766585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keV</a:t>
            </a:r>
            <a:endParaRPr lang="de-DE" sz="2400" b="1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0" name="Text Box 356"/>
          <p:cNvSpPr txBox="1">
            <a:spLocks noChangeArrowheads="1"/>
          </p:cNvSpPr>
          <p:nvPr/>
        </p:nvSpPr>
        <p:spPr bwMode="auto">
          <a:xfrm>
            <a:off x="4554507" y="2087993"/>
            <a:ext cx="984109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meV</a:t>
            </a:r>
            <a:endParaRPr lang="de-DE" sz="2400" b="1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1" name="Text Box 357"/>
          <p:cNvSpPr txBox="1">
            <a:spLocks noChangeArrowheads="1"/>
          </p:cNvSpPr>
          <p:nvPr/>
        </p:nvSpPr>
        <p:spPr bwMode="auto">
          <a:xfrm>
            <a:off x="6264697" y="2087993"/>
            <a:ext cx="98561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Symbol" pitchFamily="18" charset="2"/>
              </a:rPr>
              <a:t>m</a:t>
            </a:r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eV</a:t>
            </a:r>
            <a:endParaRPr lang="de-DE" sz="2400" b="1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2" name="Text Box 358"/>
          <p:cNvSpPr txBox="1">
            <a:spLocks noChangeArrowheads="1"/>
          </p:cNvSpPr>
          <p:nvPr/>
        </p:nvSpPr>
        <p:spPr bwMode="auto">
          <a:xfrm>
            <a:off x="150017" y="2258993"/>
            <a:ext cx="768085" cy="46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m</a:t>
            </a:r>
            <a:r>
              <a:rPr lang="en-US" sz="2800" b="1" baseline="-25000">
                <a:solidFill>
                  <a:schemeClr val="tx1"/>
                </a:solidFill>
                <a:effectLst/>
                <a:latin typeface="+mj-lt"/>
              </a:rPr>
              <a:t>a</a:t>
            </a:r>
            <a:endParaRPr lang="de-DE" sz="2800" b="1" baseline="-25000"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6945" y="2519992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74" name="Group 371"/>
          <p:cNvGrpSpPr>
            <a:grpSpLocks/>
          </p:cNvGrpSpPr>
          <p:nvPr/>
        </p:nvGrpSpPr>
        <p:grpSpPr bwMode="auto">
          <a:xfrm>
            <a:off x="8064897" y="1727995"/>
            <a:ext cx="576064" cy="214499"/>
            <a:chOff x="2880" y="3360"/>
            <a:chExt cx="2400" cy="240"/>
          </a:xfrm>
        </p:grpSpPr>
        <p:sp>
          <p:nvSpPr>
            <p:cNvPr id="77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78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79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0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1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2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3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4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5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6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7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sp>
        <p:nvSpPr>
          <p:cNvPr id="75" name="Text Box 383"/>
          <p:cNvSpPr txBox="1">
            <a:spLocks noChangeArrowheads="1"/>
          </p:cNvSpPr>
          <p:nvPr/>
        </p:nvSpPr>
        <p:spPr bwMode="auto">
          <a:xfrm>
            <a:off x="8015391" y="2087993"/>
            <a:ext cx="98561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neV</a:t>
            </a:r>
            <a:endParaRPr lang="de-DE" sz="2400" b="1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6" name="Text Box 384"/>
          <p:cNvSpPr txBox="1">
            <a:spLocks noChangeArrowheads="1"/>
          </p:cNvSpPr>
          <p:nvPr/>
        </p:nvSpPr>
        <p:spPr bwMode="auto">
          <a:xfrm>
            <a:off x="7613347" y="1295996"/>
            <a:ext cx="937604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/>
                </a:solidFill>
                <a:effectLst/>
                <a:latin typeface="+mj-lt"/>
              </a:rPr>
              <a:t>15</a:t>
            </a:r>
            <a:r>
              <a:rPr lang="en-US" sz="3200" b="1" baseline="30000">
                <a:solidFill>
                  <a:schemeClr val="tx1"/>
                </a:solidFill>
                <a:effectLst/>
                <a:latin typeface="+mj-lt"/>
              </a:rPr>
              <a:t>  </a:t>
            </a:r>
            <a:endParaRPr lang="de-DE" sz="3200" b="1" baseline="30000"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019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Axions</a:t>
            </a:r>
            <a:endParaRPr lang="en-US"/>
          </a:p>
        </p:txBody>
      </p:sp>
      <p:pic>
        <p:nvPicPr>
          <p:cNvPr id="11" name="Picture 3" descr="C:\Users\Georg Raffelt\Desktop\chag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00"/>
            <a:ext cx="9217025" cy="69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Georg Raffelt\Desktop\chag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4923548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WordArt 4"/>
          <p:cNvSpPr>
            <a:spLocks noChangeArrowheads="1" noChangeShapeType="1" noTextEdit="1"/>
          </p:cNvSpPr>
          <p:nvPr/>
        </p:nvSpPr>
        <p:spPr bwMode="auto">
          <a:xfrm>
            <a:off x="4284476" y="2735990"/>
            <a:ext cx="4698523" cy="27359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86402" tIns="43201" rIns="86402" bIns="4320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9100" kern="10">
                <a:ln w="349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Comic Sans MS"/>
              </a:rPr>
              <a:t>xions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664242" y="5471980"/>
            <a:ext cx="6417768" cy="14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7600" b="1" smtClean="0">
                <a:solidFill>
                  <a:srgbClr val="FFFF99"/>
                </a:solidFill>
              </a:rPr>
              <a:t>As Dark Matter</a:t>
            </a:r>
            <a:endParaRPr lang="en-US" sz="7600" b="1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0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Lee-Weinberg Curve for Neutrinos and Axions</a:t>
            </a:r>
          </a:p>
        </p:txBody>
      </p:sp>
      <p:sp>
        <p:nvSpPr>
          <p:cNvPr id="3" name="Freeform 3"/>
          <p:cNvSpPr>
            <a:spLocks/>
          </p:cNvSpPr>
          <p:nvPr/>
        </p:nvSpPr>
        <p:spPr bwMode="auto">
          <a:xfrm>
            <a:off x="3273364" y="1615495"/>
            <a:ext cx="2692800" cy="1310995"/>
          </a:xfrm>
          <a:custGeom>
            <a:avLst/>
            <a:gdLst>
              <a:gd name="T0" fmla="*/ 0 w 1920"/>
              <a:gd name="T1" fmla="*/ 0 h 768"/>
              <a:gd name="T2" fmla="*/ 576 w 1920"/>
              <a:gd name="T3" fmla="*/ 576 h 768"/>
              <a:gd name="T4" fmla="*/ 1344 w 1920"/>
              <a:gd name="T5" fmla="*/ 576 h 768"/>
              <a:gd name="T6" fmla="*/ 1920 w 1920"/>
              <a:gd name="T7" fmla="*/ 0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20" h="768">
                <a:moveTo>
                  <a:pt x="0" y="0"/>
                </a:moveTo>
                <a:cubicBezTo>
                  <a:pt x="0" y="0"/>
                  <a:pt x="576" y="576"/>
                  <a:pt x="576" y="576"/>
                </a:cubicBezTo>
                <a:cubicBezTo>
                  <a:pt x="768" y="768"/>
                  <a:pt x="1157" y="763"/>
                  <a:pt x="1344" y="576"/>
                </a:cubicBezTo>
                <a:cubicBezTo>
                  <a:pt x="1518" y="406"/>
                  <a:pt x="1800" y="120"/>
                  <a:pt x="1920" y="0"/>
                </a:cubicBezTo>
              </a:path>
            </a:pathLst>
          </a:cu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937327" y="2956490"/>
            <a:ext cx="512757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 flipV="1">
            <a:off x="3096344" y="1259996"/>
            <a:ext cx="0" cy="190499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2025226" y="1124996"/>
                <a:ext cx="1101299" cy="400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/>
              <a:p>
                <a:pPr defTabSz="92101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log</m:t>
                      </m:r>
                      <m:r>
                        <a:rPr lang="en-US" sz="2000" b="0" i="1" smtClean="0">
                          <a:latin typeface="Cambria Math"/>
                        </a:rPr>
                        <m:t>⁡(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Ω</m:t>
                      </m:r>
                      <m:r>
                        <a:rPr lang="en-US" sz="2800" b="0" i="1" baseline="-25000">
                          <a:latin typeface="Cambria Math"/>
                          <a:sym typeface="Symbol" pitchFamily="18" charset="2"/>
                        </a:rPr>
                        <m:t>𝑎</m:t>
                      </m:r>
                      <m:r>
                        <a:rPr lang="en-US" sz="2000" b="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sz="2000"/>
              </a:p>
            </p:txBody>
          </p:sp>
        </mc:Choice>
        <mc:Fallback xmlns="">
          <p:sp>
            <p:nvSpPr>
              <p:cNvPr id="6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5226" y="1124996"/>
                <a:ext cx="1101299" cy="400833"/>
              </a:xfrm>
              <a:prstGeom prst="rect">
                <a:avLst/>
              </a:prstGeom>
              <a:blipFill rotWithShape="1">
                <a:blip r:embed="rId2"/>
                <a:stretch>
                  <a:fillRect b="-153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7"/>
              <p:cNvSpPr>
                <a:spLocks noChangeArrowheads="1"/>
              </p:cNvSpPr>
              <p:nvPr/>
            </p:nvSpPr>
            <p:spPr bwMode="auto">
              <a:xfrm>
                <a:off x="7992982" y="2756990"/>
                <a:ext cx="1141373" cy="400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/>
              <a:p>
                <a:pPr defTabSz="92101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1" smtClean="0">
                          <a:latin typeface="Cambria Math"/>
                        </a:rPr>
                        <m:t>log</m:t>
                      </m:r>
                      <m:r>
                        <a:rPr lang="en-US" sz="2000" i="1" smtClean="0">
                          <a:latin typeface="Cambria Math"/>
                        </a:rPr>
                        <m:t>⁡(</m:t>
                      </m:r>
                      <m:r>
                        <a:rPr lang="en-US" sz="2000" i="1" smtClean="0">
                          <a:latin typeface="Cambria Math"/>
                        </a:rPr>
                        <m:t>𝑚</m:t>
                      </m:r>
                      <m:r>
                        <a:rPr lang="en-US" sz="2800" i="1" baseline="-25000">
                          <a:latin typeface="Cambria Math"/>
                          <a:sym typeface="Symbol" pitchFamily="18" charset="2"/>
                        </a:rPr>
                        <m:t>𝑎</m:t>
                      </m:r>
                      <m:r>
                        <a:rPr lang="en-US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sz="2000"/>
              </a:p>
            </p:txBody>
          </p:sp>
        </mc:Choice>
        <mc:Fallback xmlns="">
          <p:sp>
            <p:nvSpPr>
              <p:cNvPr id="7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92982" y="2756990"/>
                <a:ext cx="1141373" cy="400833"/>
              </a:xfrm>
              <a:prstGeom prst="rect">
                <a:avLst/>
              </a:prstGeom>
              <a:blipFill rotWithShape="1">
                <a:blip r:embed="rId3"/>
                <a:stretch>
                  <a:fillRect b="-136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946328" y="2092493"/>
            <a:ext cx="3030337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2376264" y="1871993"/>
                <a:ext cx="618923" cy="3937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/>
              <a:p>
                <a:pPr defTabSz="92101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Ω</m:t>
                      </m:r>
                      <m:r>
                        <a:rPr lang="en-US" sz="2500" b="0" i="1" baseline="-25000">
                          <a:solidFill>
                            <a:srgbClr val="FF0000"/>
                          </a:solidFill>
                          <a:latin typeface="Cambria Math"/>
                          <a:sym typeface="Symbol" pitchFamily="18" charset="2"/>
                        </a:rPr>
                        <m:t>𝑀</m:t>
                      </m:r>
                    </m:oMath>
                  </m:oMathPara>
                </a14:m>
                <a:endParaRPr lang="de-DE" sz="2500" baseline="-25000">
                  <a:solidFill>
                    <a:srgbClr val="FF0000"/>
                  </a:solidFill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9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6264" y="1871993"/>
                <a:ext cx="618923" cy="393716"/>
              </a:xfrm>
              <a:prstGeom prst="rect">
                <a:avLst/>
              </a:prstGeom>
              <a:blipFill rotWithShape="1">
                <a:blip r:embed="rId4"/>
                <a:stretch>
                  <a:fillRect b="-107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676909" y="1973993"/>
            <a:ext cx="0" cy="1190996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5544617" y="1973993"/>
            <a:ext cx="0" cy="1190996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075065" y="3133489"/>
            <a:ext cx="785635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/>
          <a:p>
            <a:pPr defTabSz="921018"/>
            <a:r>
              <a:rPr lang="en-US" sz="2000">
                <a:solidFill>
                  <a:srgbClr val="FF0000"/>
                </a:solidFill>
              </a:rPr>
              <a:t>10 eV</a:t>
            </a:r>
            <a:endParaRPr lang="de-DE" sz="2000">
              <a:solidFill>
                <a:srgbClr val="FF0000"/>
              </a:solidFill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078343" y="3130489"/>
            <a:ext cx="990819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/>
          <a:p>
            <a:pPr defTabSz="921018"/>
            <a:r>
              <a:rPr lang="en-US" sz="2000">
                <a:solidFill>
                  <a:srgbClr val="FF0000"/>
                </a:solidFill>
              </a:rPr>
              <a:t> 10 </a:t>
            </a:r>
            <a:r>
              <a:rPr lang="en-US" sz="20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000">
                <a:solidFill>
                  <a:srgbClr val="FF0000"/>
                </a:solidFill>
              </a:rPr>
              <a:t>eV</a:t>
            </a:r>
            <a:endParaRPr lang="de-DE" sz="2000">
              <a:solidFill>
                <a:srgbClr val="FF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538894" y="1601995"/>
            <a:ext cx="754583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/>
          <a:p>
            <a:pPr defTabSz="921018"/>
            <a:r>
              <a:rPr lang="en-US" sz="2000"/>
              <a:t>CDM</a:t>
            </a:r>
            <a:endParaRPr lang="de-DE" sz="2000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998556" y="1585495"/>
            <a:ext cx="792088" cy="39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/>
          <a:p>
            <a:pPr defTabSz="921018"/>
            <a:r>
              <a:rPr lang="en-US" sz="2000"/>
              <a:t>HDM</a:t>
            </a:r>
            <a:endParaRPr lang="de-DE" sz="200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60040" y="940497"/>
            <a:ext cx="158417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300"/>
              <a:t>Axions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824537" y="1007997"/>
            <a:ext cx="1720812" cy="39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>
                <a:solidFill>
                  <a:srgbClr val="006600"/>
                </a:solidFill>
                <a:effectLst/>
                <a:latin typeface="+mn-lt"/>
              </a:rPr>
              <a:t>Thermal Relics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172206" y="848997"/>
            <a:ext cx="1580326" cy="70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6600"/>
                </a:solidFill>
                <a:effectLst/>
                <a:latin typeface="+mn-lt"/>
              </a:rPr>
              <a:t>Non-Thermal</a:t>
            </a:r>
          </a:p>
          <a:p>
            <a:pPr eaLnBrk="1" hangingPunct="1"/>
            <a:r>
              <a:rPr lang="en-US">
                <a:solidFill>
                  <a:srgbClr val="006600"/>
                </a:solidFill>
                <a:effectLst/>
                <a:latin typeface="+mn-lt"/>
              </a:rPr>
              <a:t>Relics</a:t>
            </a:r>
          </a:p>
        </p:txBody>
      </p:sp>
      <p:sp>
        <p:nvSpPr>
          <p:cNvPr id="19" name="Freeform 19"/>
          <p:cNvSpPr>
            <a:spLocks/>
          </p:cNvSpPr>
          <p:nvPr/>
        </p:nvSpPr>
        <p:spPr bwMode="auto">
          <a:xfrm flipV="1">
            <a:off x="5088567" y="4267486"/>
            <a:ext cx="2691299" cy="1310995"/>
          </a:xfrm>
          <a:custGeom>
            <a:avLst/>
            <a:gdLst>
              <a:gd name="T0" fmla="*/ 0 w 1920"/>
              <a:gd name="T1" fmla="*/ 0 h 768"/>
              <a:gd name="T2" fmla="*/ 576 w 1920"/>
              <a:gd name="T3" fmla="*/ 576 h 768"/>
              <a:gd name="T4" fmla="*/ 1344 w 1920"/>
              <a:gd name="T5" fmla="*/ 576 h 768"/>
              <a:gd name="T6" fmla="*/ 1920 w 1920"/>
              <a:gd name="T7" fmla="*/ 0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20" h="768">
                <a:moveTo>
                  <a:pt x="0" y="0"/>
                </a:moveTo>
                <a:cubicBezTo>
                  <a:pt x="0" y="0"/>
                  <a:pt x="576" y="576"/>
                  <a:pt x="576" y="576"/>
                </a:cubicBezTo>
                <a:cubicBezTo>
                  <a:pt x="768" y="768"/>
                  <a:pt x="1157" y="763"/>
                  <a:pt x="1344" y="576"/>
                </a:cubicBezTo>
                <a:cubicBezTo>
                  <a:pt x="1518" y="406"/>
                  <a:pt x="1800" y="120"/>
                  <a:pt x="1920" y="0"/>
                </a:cubicBezTo>
              </a:path>
            </a:pathLst>
          </a:cu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2955329" y="5837979"/>
            <a:ext cx="510956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H="1" flipV="1">
            <a:off x="3096344" y="4085985"/>
            <a:ext cx="0" cy="19064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V="1">
            <a:off x="2952328" y="5045982"/>
            <a:ext cx="4896545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5544617" y="4801483"/>
            <a:ext cx="0" cy="1190996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7344817" y="4813483"/>
            <a:ext cx="0" cy="1190996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5088566" y="6011978"/>
            <a:ext cx="785635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/>
          <a:p>
            <a:pPr defTabSz="921018"/>
            <a:r>
              <a:rPr lang="en-US" sz="2000">
                <a:solidFill>
                  <a:srgbClr val="FF0000"/>
                </a:solidFill>
              </a:rPr>
              <a:t>10 eV</a:t>
            </a:r>
            <a:endParaRPr lang="de-DE" sz="2000">
              <a:solidFill>
                <a:srgbClr val="FF0000"/>
              </a:solidFill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7007280" y="4328985"/>
            <a:ext cx="753084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/>
          <a:p>
            <a:pPr defTabSz="921018"/>
            <a:r>
              <a:rPr lang="en-US" sz="2000"/>
              <a:t>CDM</a:t>
            </a:r>
            <a:endParaRPr lang="de-DE" sz="2000"/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5088567" y="4328985"/>
            <a:ext cx="790588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/>
          <a:p>
            <a:pPr defTabSz="921018"/>
            <a:r>
              <a:rPr lang="en-US" sz="2000"/>
              <a:t>HDM</a:t>
            </a:r>
            <a:endParaRPr lang="de-DE" sz="2000"/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6854263" y="6011978"/>
            <a:ext cx="949141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/>
          <a:p>
            <a:pPr defTabSz="921018"/>
            <a:r>
              <a:rPr lang="en-US" sz="2000">
                <a:solidFill>
                  <a:srgbClr val="FF0000"/>
                </a:solidFill>
              </a:rPr>
              <a:t>10 GeV</a:t>
            </a:r>
            <a:endParaRPr lang="de-DE" sz="2000">
              <a:solidFill>
                <a:srgbClr val="FF0000"/>
              </a:solidFill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288032" y="3965986"/>
            <a:ext cx="1656184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300"/>
              <a:t>Neutrinos</a:t>
            </a:r>
          </a:p>
          <a:p>
            <a:pPr algn="l"/>
            <a:r>
              <a:rPr lang="en-US" sz="2300"/>
              <a:t>&amp; WIMPs</a:t>
            </a: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5517614" y="3874487"/>
            <a:ext cx="1860081" cy="39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>
                <a:solidFill>
                  <a:srgbClr val="006600"/>
                </a:solidFill>
                <a:effectLst/>
              </a:rPr>
              <a:t>Thermal Relics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6"/>
              <p:cNvSpPr>
                <a:spLocks noChangeArrowheads="1"/>
              </p:cNvSpPr>
              <p:nvPr/>
            </p:nvSpPr>
            <p:spPr bwMode="auto">
              <a:xfrm>
                <a:off x="2016152" y="3991284"/>
                <a:ext cx="1101299" cy="400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/>
              <a:p>
                <a:pPr defTabSz="92101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log</m:t>
                      </m:r>
                      <m:r>
                        <a:rPr lang="en-US" sz="2000" b="0" i="1" smtClean="0">
                          <a:latin typeface="Cambria Math"/>
                        </a:rPr>
                        <m:t>⁡(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Ω</m:t>
                      </m:r>
                      <m:r>
                        <a:rPr lang="en-US" sz="2800" b="0" i="1" baseline="-25000">
                          <a:latin typeface="Cambria Math"/>
                          <a:sym typeface="Symbol" pitchFamily="18" charset="2"/>
                        </a:rPr>
                        <m:t>𝑎</m:t>
                      </m:r>
                      <m:r>
                        <a:rPr lang="en-US" sz="2000" b="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sz="2000"/>
              </a:p>
            </p:txBody>
          </p:sp>
        </mc:Choice>
        <mc:Fallback xmlns="">
          <p:sp>
            <p:nvSpPr>
              <p:cNvPr id="34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6152" y="3991284"/>
                <a:ext cx="1101299" cy="400833"/>
              </a:xfrm>
              <a:prstGeom prst="rect">
                <a:avLst/>
              </a:prstGeom>
              <a:blipFill rotWithShape="1">
                <a:blip r:embed="rId5"/>
                <a:stretch>
                  <a:fillRect b="-153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9"/>
              <p:cNvSpPr>
                <a:spLocks noChangeArrowheads="1"/>
              </p:cNvSpPr>
              <p:nvPr/>
            </p:nvSpPr>
            <p:spPr bwMode="auto">
              <a:xfrm>
                <a:off x="2376202" y="4862521"/>
                <a:ext cx="618923" cy="3937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/>
              <a:p>
                <a:pPr defTabSz="92101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Ω</m:t>
                      </m:r>
                      <m:r>
                        <a:rPr lang="en-US" sz="2500" b="0" i="1" baseline="-25000">
                          <a:solidFill>
                            <a:srgbClr val="FF0000"/>
                          </a:solidFill>
                          <a:latin typeface="Cambria Math"/>
                          <a:sym typeface="Symbol" pitchFamily="18" charset="2"/>
                        </a:rPr>
                        <m:t>𝑀</m:t>
                      </m:r>
                    </m:oMath>
                  </m:oMathPara>
                </a14:m>
                <a:endParaRPr lang="de-DE" sz="2500" baseline="-25000">
                  <a:solidFill>
                    <a:srgbClr val="FF0000"/>
                  </a:solidFill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35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76202" y="4862521"/>
                <a:ext cx="618923" cy="393716"/>
              </a:xfrm>
              <a:prstGeom prst="rect">
                <a:avLst/>
              </a:prstGeom>
              <a:blipFill rotWithShape="1">
                <a:blip r:embed="rId6"/>
                <a:stretch>
                  <a:fillRect b="-125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7"/>
              <p:cNvSpPr>
                <a:spLocks noChangeArrowheads="1"/>
              </p:cNvSpPr>
              <p:nvPr/>
            </p:nvSpPr>
            <p:spPr bwMode="auto">
              <a:xfrm>
                <a:off x="7992982" y="5624238"/>
                <a:ext cx="1125600" cy="400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/>
              <a:p>
                <a:pPr defTabSz="92101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de-DE" sz="2000"/>
              </a:p>
            </p:txBody>
          </p:sp>
        </mc:Choice>
        <mc:Fallback xmlns="">
          <p:sp>
            <p:nvSpPr>
              <p:cNvPr id="36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92982" y="5624238"/>
                <a:ext cx="1125600" cy="400833"/>
              </a:xfrm>
              <a:prstGeom prst="rect">
                <a:avLst/>
              </a:prstGeom>
              <a:blipFill rotWithShape="1">
                <a:blip r:embed="rId7"/>
                <a:stretch>
                  <a:fillRect r="-541" b="-153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7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/>
              <a:t>Axion Hot Dark Matter from Thermalization after </a:t>
            </a:r>
            <a:r>
              <a:rPr lang="en-US" sz="2800">
                <a:latin typeface="Symbol" pitchFamily="18" charset="2"/>
              </a:rPr>
              <a:t>L</a:t>
            </a:r>
            <a:r>
              <a:rPr lang="en-US" sz="2800" baseline="-25000"/>
              <a:t>QCD</a:t>
            </a:r>
            <a:endParaRPr lang="en-US" sz="4000"/>
          </a:p>
        </p:txBody>
      </p:sp>
      <p:pic>
        <p:nvPicPr>
          <p:cNvPr id="3" name="Picture 3" descr="C:\Users\Georg Raffelt\Desktop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43" y="2327991"/>
            <a:ext cx="5832649" cy="422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603067" y="926997"/>
            <a:ext cx="864096" cy="8639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rot="-5400000">
            <a:off x="603117" y="926947"/>
            <a:ext cx="863997" cy="86409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15035" y="782997"/>
            <a:ext cx="288032" cy="28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300" b="1">
                <a:latin typeface="Symbol" pitchFamily="18" charset="2"/>
              </a:rPr>
              <a:t>p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15035" y="1646994"/>
            <a:ext cx="288032" cy="28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300" b="1">
                <a:latin typeface="Symbol" pitchFamily="18" charset="2"/>
              </a:rPr>
              <a:t>p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467163" y="1646994"/>
            <a:ext cx="288032" cy="28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300" b="1"/>
              <a:t>a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467163" y="782997"/>
            <a:ext cx="288032" cy="28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300" b="1">
                <a:latin typeface="Symbol" pitchFamily="18" charset="2"/>
              </a:rPr>
              <a:t>p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972791" y="1583994"/>
            <a:ext cx="4392488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200">
                <a:solidFill>
                  <a:schemeClr val="tx1"/>
                </a:solidFill>
                <a:effectLst/>
              </a:rPr>
              <a:t>Chang &amp; Choi, PLB 316 (1993) 51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528397" y="4848726"/>
            <a:ext cx="2448272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200">
                <a:solidFill>
                  <a:schemeClr val="tx1"/>
                </a:solidFill>
                <a:effectLst/>
              </a:rPr>
              <a:t>Hannestad, Mirizzi</a:t>
            </a:r>
          </a:p>
          <a:p>
            <a:pPr algn="l"/>
            <a:r>
              <a:rPr lang="en-US" sz="2200">
                <a:solidFill>
                  <a:schemeClr val="tx1"/>
                </a:solidFill>
                <a:effectLst/>
              </a:rPr>
              <a:t>&amp; Raffelt,</a:t>
            </a:r>
          </a:p>
          <a:p>
            <a:pPr algn="l"/>
            <a:r>
              <a:rPr lang="en-US" sz="2200">
                <a:solidFill>
                  <a:schemeClr val="tx1"/>
                </a:solidFill>
                <a:effectLst/>
              </a:rPr>
              <a:t>hep-ph/0504059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91068" y="791617"/>
                <a:ext cx="6987619" cy="787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𝜋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2200" b="0" i="1" smtClean="0">
                                  <a:latin typeface="Cambria Math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/>
                                </a:rPr>
                                <m:t>𝜇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𝜕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sz="22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068" y="791617"/>
                <a:ext cx="6987619" cy="78778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64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Georg Raffelt\Desktop\stru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7" r="890"/>
          <a:stretch/>
        </p:blipFill>
        <p:spPr bwMode="auto">
          <a:xfrm>
            <a:off x="1319905" y="647597"/>
            <a:ext cx="6551970" cy="592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Power Spectrum of Cosmic Density Fluctuations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6731162" y="4858537"/>
            <a:ext cx="215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Tegmark, TAUP  2003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 and Axion Hot Dark Matter Limits</a:t>
            </a:r>
          </a:p>
        </p:txBody>
      </p:sp>
      <p:pic>
        <p:nvPicPr>
          <p:cNvPr id="3" name="Picture 2" descr="C:\Users\Georg Raffelt\Desktop\limi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2" y="1151667"/>
            <a:ext cx="4608513" cy="449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5184706" y="2714094"/>
                <a:ext cx="3744416" cy="20882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336699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Marginalizing over neutrino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hot dark matter component</a:t>
                </a:r>
              </a:p>
              <a:p>
                <a:pPr algn="l"/>
                <a:endParaRPr lang="en-US" sz="900"/>
              </a:p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990000"/>
                        </a:solidFill>
                        <a:effectLst/>
                        <a:latin typeface="Cambria Math"/>
                      </a:rPr>
                      <m:t>        </m:t>
                    </m:r>
                    <m:r>
                      <a:rPr lang="en-US" sz="2000" i="1" smtClean="0">
                        <a:solidFill>
                          <a:srgbClr val="990000"/>
                        </a:solidFill>
                        <a:effectLst/>
                        <a:latin typeface="Cambria Math"/>
                      </a:rPr>
                      <m:t>𝑚</m:t>
                    </m:r>
                    <m:r>
                      <a:rPr lang="en-US" sz="2800" i="1" baseline="-25000" smtClean="0">
                        <a:solidFill>
                          <a:srgbClr val="990000"/>
                        </a:solidFill>
                        <a:latin typeface="Cambria Math"/>
                      </a:rPr>
                      <m:t>𝑎</m:t>
                    </m:r>
                    <m:r>
                      <a:rPr lang="en-US" sz="2000" i="1">
                        <a:solidFill>
                          <a:srgbClr val="990000"/>
                        </a:solidFill>
                        <a:effectLst/>
                        <a:latin typeface="Cambria Math"/>
                      </a:rPr>
                      <m:t>&lt;0.7 </m:t>
                    </m:r>
                  </m:oMath>
                </a14:m>
                <a:r>
                  <a:rPr lang="en-US" sz="2000">
                    <a:solidFill>
                      <a:srgbClr val="990000"/>
                    </a:solidFill>
                    <a:effectLst/>
                  </a:rPr>
                  <a:t>eV </a:t>
                </a:r>
                <a:r>
                  <a:rPr lang="en-US" sz="2000" smtClean="0">
                    <a:solidFill>
                      <a:srgbClr val="990000"/>
                    </a:solidFill>
                    <a:effectLst/>
                  </a:rPr>
                  <a:t> (</a:t>
                </a:r>
                <a:r>
                  <a:rPr lang="en-US" sz="2000">
                    <a:solidFill>
                      <a:srgbClr val="990000"/>
                    </a:solidFill>
                    <a:effectLst/>
                  </a:rPr>
                  <a:t>95% CL</a:t>
                </a:r>
                <a:r>
                  <a:rPr lang="en-US" sz="2000" smtClean="0">
                    <a:solidFill>
                      <a:srgbClr val="990000"/>
                    </a:solidFill>
                    <a:effectLst/>
                  </a:rPr>
                  <a:t>)</a:t>
                </a:r>
              </a:p>
              <a:p>
                <a:pPr algn="l"/>
                <a:endParaRPr lang="en-US" sz="900" smtClean="0">
                  <a:solidFill>
                    <a:srgbClr val="990000"/>
                  </a:solidFill>
                  <a:effectLst/>
                </a:endParaRP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Assuming no axions</a:t>
                </a:r>
              </a:p>
              <a:p>
                <a:endParaRPr lang="en-US" sz="900"/>
              </a:p>
              <a:p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990000"/>
                        </a:solidFill>
                        <a:latin typeface="Cambria Math"/>
                      </a:rPr>
                      <m:t>     ∑</m:t>
                    </m:r>
                    <m:r>
                      <a:rPr lang="en-US" sz="2000" i="1">
                        <a:solidFill>
                          <a:srgbClr val="990000"/>
                        </a:solidFill>
                        <a:latin typeface="Cambria Math"/>
                      </a:rPr>
                      <m:t>𝑚</m:t>
                    </m:r>
                    <m:r>
                      <a:rPr lang="en-US" sz="2800" i="1" baseline="-25000">
                        <a:solidFill>
                          <a:srgbClr val="990000"/>
                        </a:solidFill>
                        <a:latin typeface="Cambria Math"/>
                      </a:rPr>
                      <m:t>𝜈</m:t>
                    </m:r>
                    <m:r>
                      <a:rPr lang="en-US" sz="2000" i="1">
                        <a:solidFill>
                          <a:srgbClr val="990000"/>
                        </a:solidFill>
                        <a:latin typeface="Cambria Math"/>
                      </a:rPr>
                      <m:t>&lt;0.4 </m:t>
                    </m:r>
                  </m:oMath>
                </a14:m>
                <a:r>
                  <a:rPr lang="en-US" sz="2000">
                    <a:solidFill>
                      <a:srgbClr val="990000"/>
                    </a:solidFill>
                  </a:rPr>
                  <a:t>eV  (95% CL) </a:t>
                </a:r>
                <a:endParaRPr lang="en-US" sz="2000"/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4706" y="2714094"/>
                <a:ext cx="3744416" cy="2088290"/>
              </a:xfrm>
              <a:prstGeom prst="rect">
                <a:avLst/>
              </a:prstGeom>
              <a:blipFill rotWithShape="1">
                <a:blip r:embed="rId3"/>
                <a:stretch>
                  <a:fillRect l="-1954" b="-379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66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184706" y="1159883"/>
            <a:ext cx="3816416" cy="14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tx1"/>
                </a:solidFill>
                <a:effectLst/>
              </a:rPr>
              <a:t>Credible regions for neutrino plus</a:t>
            </a:r>
          </a:p>
          <a:p>
            <a:pPr algn="l"/>
            <a:r>
              <a:rPr lang="en-US" sz="2000">
                <a:solidFill>
                  <a:schemeClr val="tx1"/>
                </a:solidFill>
                <a:effectLst/>
              </a:rPr>
              <a:t>axion hot dark matter</a:t>
            </a:r>
          </a:p>
          <a:p>
            <a:pPr algn="l"/>
            <a:r>
              <a:rPr lang="en-US" sz="2000">
                <a:solidFill>
                  <a:schemeClr val="tx1"/>
                </a:solidFill>
                <a:effectLst/>
              </a:rPr>
              <a:t>(WMAP-7, SDSS, HST)</a:t>
            </a:r>
          </a:p>
          <a:p>
            <a:pPr algn="l"/>
            <a:r>
              <a:rPr lang="en-US" sz="2000">
                <a:solidFill>
                  <a:schemeClr val="tx1"/>
                </a:solidFill>
                <a:effectLst/>
              </a:rPr>
              <a:t>Hannestad, Mirizzi, Raffelt &amp; Wong</a:t>
            </a:r>
          </a:p>
          <a:p>
            <a:pPr algn="l"/>
            <a:r>
              <a:rPr lang="en-US" sz="2000">
                <a:solidFill>
                  <a:schemeClr val="tx1"/>
                </a:solidFill>
                <a:effectLst/>
              </a:rPr>
              <a:t>[arXiv:1004.0695]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448154" y="4031656"/>
            <a:ext cx="504056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>
                <a:solidFill>
                  <a:srgbClr val="CC0000"/>
                </a:solidFill>
                <a:effectLst/>
              </a:rPr>
              <a:t>95%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68034" y="4031656"/>
            <a:ext cx="504056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>
                <a:solidFill>
                  <a:srgbClr val="CC0000"/>
                </a:solidFill>
                <a:effectLst/>
              </a:rPr>
              <a:t>68%</a:t>
            </a:r>
          </a:p>
        </p:txBody>
      </p:sp>
    </p:spTree>
    <p:extLst>
      <p:ext uri="{BB962C8B-B14F-4D97-AF65-F5344CB8AC3E}">
        <p14:creationId xmlns:p14="http://schemas.microsoft.com/office/powerpoint/2010/main" val="33212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Axions</a:t>
            </a:r>
            <a:endParaRPr lang="en-US"/>
          </a:p>
        </p:txBody>
      </p:sp>
      <p:pic>
        <p:nvPicPr>
          <p:cNvPr id="11" name="Picture 3" descr="C:\Users\Georg Raffelt\Desktop\chag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00"/>
            <a:ext cx="9217025" cy="69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Georg Raffelt\Desktop\chag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4923548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WordArt 4"/>
          <p:cNvSpPr>
            <a:spLocks noChangeArrowheads="1" noChangeShapeType="1" noTextEdit="1"/>
          </p:cNvSpPr>
          <p:nvPr/>
        </p:nvSpPr>
        <p:spPr bwMode="auto">
          <a:xfrm>
            <a:off x="4284476" y="2735990"/>
            <a:ext cx="4698523" cy="27359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86402" tIns="43201" rIns="86402" bIns="4320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9100" kern="10">
                <a:ln w="349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Comic Sans MS"/>
              </a:rPr>
              <a:t>xions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664242" y="5471980"/>
            <a:ext cx="6417768" cy="14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5200" b="1" smtClean="0">
                <a:solidFill>
                  <a:srgbClr val="FFFF99"/>
                </a:solidFill>
              </a:rPr>
              <a:t>Particle-Physics Origins</a:t>
            </a:r>
            <a:endParaRPr lang="en-US" sz="5200" b="1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5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New BBN limits on sub-MeV mass axions</a:t>
            </a:r>
          </a:p>
        </p:txBody>
      </p:sp>
      <p:pic>
        <p:nvPicPr>
          <p:cNvPr id="3" name="Picture 1027" descr="C:\Users\Georg Raffelt\Desktop\Pages from Cadamu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0" y="1943993"/>
            <a:ext cx="8136905" cy="423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144016" y="6192838"/>
            <a:ext cx="8928993" cy="43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2000">
                <a:solidFill>
                  <a:schemeClr val="tx1"/>
                </a:solidFill>
                <a:effectLst/>
              </a:rPr>
              <a:t>Cadamuro, Hannestad, Raffelt &amp; Redondo, arXiv:1011.3694 (JCAP)</a:t>
            </a:r>
            <a:endParaRPr lang="en-US" sz="2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720726" y="719607"/>
            <a:ext cx="8352284" cy="1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Axions essentially in thermal equilibrium throughout BBN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e</a:t>
            </a:r>
            <a:r>
              <a:rPr lang="en-US" sz="2400" baseline="30000">
                <a:solidFill>
                  <a:srgbClr val="003399"/>
                </a:solidFill>
                <a:latin typeface="Symbol" pitchFamily="18" charset="2"/>
              </a:rPr>
              <a:t>+</a:t>
            </a:r>
            <a:r>
              <a:rPr lang="en-US" sz="2000">
                <a:solidFill>
                  <a:srgbClr val="003399"/>
                </a:solidFill>
                <a:effectLst/>
              </a:rPr>
              <a:t>e</a:t>
            </a:r>
            <a:r>
              <a:rPr lang="en-US" sz="2400" baseline="3000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en-US" sz="2000">
                <a:solidFill>
                  <a:srgbClr val="003399"/>
                </a:solidFill>
                <a:effectLst/>
              </a:rPr>
              <a:t>  annihilation partly heats axions </a:t>
            </a:r>
            <a:r>
              <a:rPr lang="en-US" sz="2000">
                <a:solidFill>
                  <a:srgbClr val="003399"/>
                </a:solidFill>
                <a:effectLst/>
                <a:sym typeface="Symbol" pitchFamily="18" charset="2"/>
              </a:rPr>
              <a:t> </a:t>
            </a:r>
            <a:r>
              <a:rPr lang="en-US" sz="2000">
                <a:solidFill>
                  <a:srgbClr val="003399"/>
                </a:solidFill>
                <a:effectLst/>
              </a:rPr>
              <a:t>missing photons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Reduced photon/baryon fraction during BBN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Reduced deuterium abundance, using WMAP baryon fraction</a:t>
            </a:r>
          </a:p>
        </p:txBody>
      </p:sp>
    </p:spTree>
    <p:extLst>
      <p:ext uri="{BB962C8B-B14F-4D97-AF65-F5344CB8AC3E}">
        <p14:creationId xmlns:p14="http://schemas.microsoft.com/office/powerpoint/2010/main" val="10363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</a:t>
            </a:r>
            <a:endParaRPr lang="en-US"/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9073009" y="2807990"/>
            <a:ext cx="0" cy="1511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8496945" y="2807990"/>
            <a:ext cx="0" cy="1511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4464496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008112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192689" y="2807990"/>
            <a:ext cx="0" cy="1439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6768753" y="2807990"/>
            <a:ext cx="0" cy="1439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7344817" y="2807990"/>
            <a:ext cx="0" cy="1439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7920881" y="2807990"/>
            <a:ext cx="0" cy="1511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584176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160240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2736304" y="2807990"/>
            <a:ext cx="0" cy="22319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3312368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3888432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192689" y="3023989"/>
            <a:ext cx="576064" cy="575998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lnSpc>
                <a:spcPct val="90000"/>
              </a:lnSpc>
              <a:defRPr/>
            </a:pP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192689" y="3743986"/>
            <a:ext cx="2880320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algn="l"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 cold 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 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</a:p>
          <a:p>
            <a:pPr algn="l" defTabSz="921018">
              <a:lnSpc>
                <a:spcPct val="8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(classic  scenario)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520280" y="3023989"/>
            <a:ext cx="576064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9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</a:t>
            </a:r>
          </a:p>
          <a:p>
            <a:pPr defTabSz="921018">
              <a:lnSpc>
                <a:spcPct val="90000"/>
              </a:lnSpc>
              <a:defRPr/>
            </a:pPr>
            <a:r>
              <a:rPr 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</a:t>
            </a:r>
            <a:endParaRPr lang="de-DE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44016" y="3023989"/>
            <a:ext cx="1512168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48072" y="4463984"/>
            <a:ext cx="2664296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Globular clusters</a:t>
            </a:r>
          </a:p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(a-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-coupling)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936104" y="5183981"/>
            <a:ext cx="1728192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many</a:t>
            </a:r>
          </a:p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808312" y="5183981"/>
            <a:ext cx="1656184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</a:t>
            </a:r>
          </a:p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loss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936104" y="5759979"/>
            <a:ext cx="3600400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tx1"/>
                </a:solidFill>
                <a:effectLst/>
              </a:rPr>
              <a:t>SN 1987A (a-N-coupling)</a:t>
            </a:r>
            <a:endParaRPr lang="de-DE" b="1">
              <a:solidFill>
                <a:schemeClr val="tx1"/>
              </a:solidFill>
              <a:effectLst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144016" y="3743986"/>
            <a:ext cx="3168352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7828" tIns="46078" rIns="92156" bIns="46078" anchor="ctr"/>
          <a:lstStyle/>
          <a:p>
            <a:pPr algn="r"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</a:t>
            </a:r>
          </a:p>
          <a:p>
            <a:pPr algn="r"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dark</a:t>
            </a:r>
            <a:r>
              <a:rPr lang="en-US" sz="1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3312368" y="3023989"/>
            <a:ext cx="216024" cy="575998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lnSpc>
                <a:spcPct val="90000"/>
              </a:lnSpc>
              <a:defRPr/>
            </a:pP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3528382" y="3023989"/>
            <a:ext cx="720080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b="1" smtClean="0">
                <a:solidFill>
                  <a:schemeClr val="tx1"/>
                </a:solidFill>
              </a:rPr>
              <a:t>CAST </a:t>
            </a:r>
          </a:p>
          <a:p>
            <a:pPr>
              <a:defRPr/>
            </a:pPr>
            <a:r>
              <a:rPr lang="en-US" b="1" smtClean="0">
                <a:solidFill>
                  <a:schemeClr val="tx1"/>
                </a:solidFill>
              </a:rPr>
              <a:t>search range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6768753" y="3023989"/>
            <a:ext cx="2304256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b="1">
                <a:solidFill>
                  <a:schemeClr val="tx1"/>
                </a:solidFill>
              </a:rPr>
              <a:t>ADMX</a:t>
            </a:r>
          </a:p>
          <a:p>
            <a:pPr algn="l">
              <a:defRPr/>
            </a:pPr>
            <a:r>
              <a:rPr lang="en-US" b="1" smtClean="0"/>
              <a:t>search range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5349535" y="4463984"/>
            <a:ext cx="136815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7992889" y="4463984"/>
            <a:ext cx="1224136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5481610" y="4598983"/>
            <a:ext cx="1080120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lnSpc>
                <a:spcPct val="85000"/>
              </a:lnSpc>
              <a:defRPr/>
            </a:pPr>
            <a:r>
              <a:rPr lang="en-US" b="1">
                <a:solidFill>
                  <a:schemeClr val="tx1"/>
                </a:solidFill>
              </a:rPr>
              <a:t>Classic</a:t>
            </a:r>
          </a:p>
          <a:p>
            <a:pPr>
              <a:lnSpc>
                <a:spcPct val="85000"/>
              </a:lnSpc>
              <a:defRPr/>
            </a:pPr>
            <a:r>
              <a:rPr lang="en-US" b="1">
                <a:solidFill>
                  <a:schemeClr val="tx1"/>
                </a:solidFill>
              </a:rPr>
              <a:t>region</a:t>
            </a: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7992889" y="4607983"/>
            <a:ext cx="1080120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lnSpc>
                <a:spcPct val="85000"/>
              </a:lnSpc>
              <a:defRPr/>
            </a:pPr>
            <a:r>
              <a:rPr lang="en-US" b="1">
                <a:solidFill>
                  <a:schemeClr val="tx1"/>
                </a:solidFill>
              </a:rPr>
              <a:t>Anthropic</a:t>
            </a:r>
          </a:p>
          <a:p>
            <a:pPr>
              <a:lnSpc>
                <a:spcPct val="85000"/>
              </a:lnSpc>
              <a:defRPr/>
            </a:pPr>
            <a:r>
              <a:rPr lang="en-US" b="1">
                <a:solidFill>
                  <a:schemeClr val="tx1"/>
                </a:solidFill>
              </a:rPr>
              <a:t>region</a:t>
            </a:r>
          </a:p>
        </p:txBody>
      </p:sp>
      <p:grpSp>
        <p:nvGrpSpPr>
          <p:cNvPr id="34" name="Group 34"/>
          <p:cNvGrpSpPr>
            <a:grpSpLocks/>
          </p:cNvGrpSpPr>
          <p:nvPr/>
        </p:nvGrpSpPr>
        <p:grpSpPr bwMode="auto">
          <a:xfrm>
            <a:off x="1728192" y="1726495"/>
            <a:ext cx="576064" cy="214499"/>
            <a:chOff x="2880" y="3360"/>
            <a:chExt cx="2400" cy="240"/>
          </a:xfrm>
        </p:grpSpPr>
        <p:sp>
          <p:nvSpPr>
            <p:cNvPr id="374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5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6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7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8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9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0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1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2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3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4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5" name="Group 46"/>
          <p:cNvGrpSpPr>
            <a:grpSpLocks/>
          </p:cNvGrpSpPr>
          <p:nvPr/>
        </p:nvGrpSpPr>
        <p:grpSpPr bwMode="auto">
          <a:xfrm>
            <a:off x="2304256" y="1726495"/>
            <a:ext cx="576064" cy="214499"/>
            <a:chOff x="2880" y="3360"/>
            <a:chExt cx="2400" cy="240"/>
          </a:xfrm>
        </p:grpSpPr>
        <p:sp>
          <p:nvSpPr>
            <p:cNvPr id="363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4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5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6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7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8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9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0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1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2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3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6" name="Group 58"/>
          <p:cNvGrpSpPr>
            <a:grpSpLocks/>
          </p:cNvGrpSpPr>
          <p:nvPr/>
        </p:nvGrpSpPr>
        <p:grpSpPr bwMode="auto">
          <a:xfrm>
            <a:off x="2880321" y="1726495"/>
            <a:ext cx="576064" cy="214499"/>
            <a:chOff x="2880" y="3360"/>
            <a:chExt cx="2400" cy="240"/>
          </a:xfrm>
        </p:grpSpPr>
        <p:sp>
          <p:nvSpPr>
            <p:cNvPr id="352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3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4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5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6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7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8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9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0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1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2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7" name="Group 70"/>
          <p:cNvGrpSpPr>
            <a:grpSpLocks/>
          </p:cNvGrpSpPr>
          <p:nvPr/>
        </p:nvGrpSpPr>
        <p:grpSpPr bwMode="auto">
          <a:xfrm>
            <a:off x="3456385" y="1726495"/>
            <a:ext cx="576064" cy="214499"/>
            <a:chOff x="2880" y="3360"/>
            <a:chExt cx="2400" cy="240"/>
          </a:xfrm>
        </p:grpSpPr>
        <p:sp>
          <p:nvSpPr>
            <p:cNvPr id="341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2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3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4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5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6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7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8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9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0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1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8" name="Group 82"/>
          <p:cNvGrpSpPr>
            <a:grpSpLocks/>
          </p:cNvGrpSpPr>
          <p:nvPr/>
        </p:nvGrpSpPr>
        <p:grpSpPr bwMode="auto">
          <a:xfrm>
            <a:off x="4032449" y="1726495"/>
            <a:ext cx="576064" cy="214499"/>
            <a:chOff x="2880" y="3360"/>
            <a:chExt cx="2400" cy="240"/>
          </a:xfrm>
        </p:grpSpPr>
        <p:sp>
          <p:nvSpPr>
            <p:cNvPr id="330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1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2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3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4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5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6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7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8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9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0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9" name="Group 94"/>
          <p:cNvGrpSpPr>
            <a:grpSpLocks/>
          </p:cNvGrpSpPr>
          <p:nvPr/>
        </p:nvGrpSpPr>
        <p:grpSpPr bwMode="auto">
          <a:xfrm>
            <a:off x="4608513" y="1726495"/>
            <a:ext cx="576064" cy="214499"/>
            <a:chOff x="2880" y="3360"/>
            <a:chExt cx="2400" cy="240"/>
          </a:xfrm>
        </p:grpSpPr>
        <p:sp>
          <p:nvSpPr>
            <p:cNvPr id="319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0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1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2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3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4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5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6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7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8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9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0" name="Group 106"/>
          <p:cNvGrpSpPr>
            <a:grpSpLocks/>
          </p:cNvGrpSpPr>
          <p:nvPr/>
        </p:nvGrpSpPr>
        <p:grpSpPr bwMode="auto">
          <a:xfrm>
            <a:off x="5184577" y="1726495"/>
            <a:ext cx="576064" cy="214499"/>
            <a:chOff x="2880" y="3360"/>
            <a:chExt cx="2400" cy="240"/>
          </a:xfrm>
        </p:grpSpPr>
        <p:sp>
          <p:nvSpPr>
            <p:cNvPr id="308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9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0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1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2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3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4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5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6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7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8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1" name="Group 118"/>
          <p:cNvGrpSpPr>
            <a:grpSpLocks/>
          </p:cNvGrpSpPr>
          <p:nvPr/>
        </p:nvGrpSpPr>
        <p:grpSpPr bwMode="auto">
          <a:xfrm>
            <a:off x="5760641" y="1726495"/>
            <a:ext cx="576064" cy="214499"/>
            <a:chOff x="2880" y="3360"/>
            <a:chExt cx="2400" cy="240"/>
          </a:xfrm>
        </p:grpSpPr>
        <p:sp>
          <p:nvSpPr>
            <p:cNvPr id="297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8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9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0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1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2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3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4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5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6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7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2" name="Group 130"/>
          <p:cNvGrpSpPr>
            <a:grpSpLocks/>
          </p:cNvGrpSpPr>
          <p:nvPr/>
        </p:nvGrpSpPr>
        <p:grpSpPr bwMode="auto">
          <a:xfrm>
            <a:off x="6336705" y="1726495"/>
            <a:ext cx="576064" cy="214499"/>
            <a:chOff x="2880" y="3360"/>
            <a:chExt cx="2400" cy="240"/>
          </a:xfrm>
        </p:grpSpPr>
        <p:sp>
          <p:nvSpPr>
            <p:cNvPr id="286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7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8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9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0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1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2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3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4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5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6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3" name="Group 142"/>
          <p:cNvGrpSpPr>
            <a:grpSpLocks/>
          </p:cNvGrpSpPr>
          <p:nvPr/>
        </p:nvGrpSpPr>
        <p:grpSpPr bwMode="auto">
          <a:xfrm>
            <a:off x="6912769" y="1726495"/>
            <a:ext cx="576064" cy="214499"/>
            <a:chOff x="2880" y="3360"/>
            <a:chExt cx="2400" cy="240"/>
          </a:xfrm>
        </p:grpSpPr>
        <p:sp>
          <p:nvSpPr>
            <p:cNvPr id="275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6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7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8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9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0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1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2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3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4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5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4" name="Group 154"/>
          <p:cNvGrpSpPr>
            <a:grpSpLocks/>
          </p:cNvGrpSpPr>
          <p:nvPr/>
        </p:nvGrpSpPr>
        <p:grpSpPr bwMode="auto">
          <a:xfrm>
            <a:off x="7488833" y="1726495"/>
            <a:ext cx="576064" cy="214499"/>
            <a:chOff x="2880" y="3360"/>
            <a:chExt cx="2400" cy="240"/>
          </a:xfrm>
        </p:grpSpPr>
        <p:sp>
          <p:nvSpPr>
            <p:cNvPr id="264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5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6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7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8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9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0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1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2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3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4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5" name="Group 166"/>
          <p:cNvGrpSpPr>
            <a:grpSpLocks/>
          </p:cNvGrpSpPr>
          <p:nvPr/>
        </p:nvGrpSpPr>
        <p:grpSpPr bwMode="auto">
          <a:xfrm>
            <a:off x="1152128" y="1726495"/>
            <a:ext cx="576064" cy="214499"/>
            <a:chOff x="2880" y="3360"/>
            <a:chExt cx="2400" cy="240"/>
          </a:xfrm>
        </p:grpSpPr>
        <p:sp>
          <p:nvSpPr>
            <p:cNvPr id="253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4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5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6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7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8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9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0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1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2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3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6" name="Group 178"/>
          <p:cNvGrpSpPr>
            <a:grpSpLocks/>
          </p:cNvGrpSpPr>
          <p:nvPr/>
        </p:nvGrpSpPr>
        <p:grpSpPr bwMode="auto">
          <a:xfrm>
            <a:off x="576064" y="1726495"/>
            <a:ext cx="576064" cy="214499"/>
            <a:chOff x="2880" y="3360"/>
            <a:chExt cx="2400" cy="240"/>
          </a:xfrm>
        </p:grpSpPr>
        <p:sp>
          <p:nvSpPr>
            <p:cNvPr id="242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3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4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5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6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7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8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9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0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1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2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sp>
        <p:nvSpPr>
          <p:cNvPr id="47" name="Line 190"/>
          <p:cNvSpPr>
            <a:spLocks noChangeShapeType="1"/>
          </p:cNvSpPr>
          <p:nvPr/>
        </p:nvSpPr>
        <p:spPr bwMode="auto">
          <a:xfrm>
            <a:off x="288032" y="1726495"/>
            <a:ext cx="28803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endParaRPr lang="en-US" sz="2000">
              <a:latin typeface="+mj-lt"/>
            </a:endParaRPr>
          </a:p>
        </p:txBody>
      </p:sp>
      <p:sp>
        <p:nvSpPr>
          <p:cNvPr id="48" name="Line 191"/>
          <p:cNvSpPr>
            <a:spLocks noChangeShapeType="1"/>
          </p:cNvSpPr>
          <p:nvPr/>
        </p:nvSpPr>
        <p:spPr bwMode="auto">
          <a:xfrm>
            <a:off x="8640961" y="1726495"/>
            <a:ext cx="36004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endParaRPr lang="en-US" sz="2000">
              <a:latin typeface="+mj-lt"/>
            </a:endParaRPr>
          </a:p>
        </p:txBody>
      </p:sp>
      <p:sp>
        <p:nvSpPr>
          <p:cNvPr id="49" name="Text Box 192"/>
          <p:cNvSpPr txBox="1">
            <a:spLocks noChangeArrowheads="1"/>
          </p:cNvSpPr>
          <p:nvPr/>
        </p:nvSpPr>
        <p:spPr bwMode="auto">
          <a:xfrm>
            <a:off x="820592" y="1295996"/>
            <a:ext cx="663074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/>
                </a:solidFill>
                <a:effectLst/>
                <a:latin typeface="+mj-lt"/>
              </a:rPr>
              <a:t>3</a:t>
            </a:r>
            <a:endParaRPr lang="de-DE" sz="2800" b="1" baseline="3000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0" name="Text Box 193"/>
          <p:cNvSpPr txBox="1">
            <a:spLocks noChangeArrowheads="1"/>
          </p:cNvSpPr>
          <p:nvPr/>
        </p:nvSpPr>
        <p:spPr bwMode="auto">
          <a:xfrm>
            <a:off x="2547284" y="1295996"/>
            <a:ext cx="664574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/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4275476" y="1295996"/>
            <a:ext cx="664574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/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5868653" y="1295996"/>
            <a:ext cx="937604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/>
                </a:solidFill>
                <a:effectLst/>
                <a:latin typeface="+mj-lt"/>
              </a:rPr>
              <a:t>12</a:t>
            </a:r>
            <a:r>
              <a:rPr lang="en-US" sz="3200" b="1" baseline="30000" smtClean="0"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de-DE" sz="3200" b="1" baseline="3000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28793" y="791998"/>
            <a:ext cx="1944216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r" eaLnBrk="1" hangingPunct="1"/>
            <a:r>
              <a:rPr lang="en-US" sz="3600" b="1" i="1" baseline="-2500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[GeV]  f</a:t>
            </a:r>
            <a:r>
              <a:rPr lang="en-US" sz="2800" b="1" baseline="-25000">
                <a:solidFill>
                  <a:schemeClr val="tx1"/>
                </a:solidFill>
                <a:effectLst/>
                <a:latin typeface="+mj-lt"/>
              </a:rPr>
              <a:t>a</a:t>
            </a:r>
            <a:endParaRPr lang="de-DE" sz="2400" b="1" baseline="-25000"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753" y="2519992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689" y="2519992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625" y="2519992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062" y="2519992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497" y="2519992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433" y="2519992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369" y="2519992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305" y="2519992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240" y="2519992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176" y="2519992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112" y="2519992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817" y="2519992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0881" y="2519992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648072" y="2519992"/>
            <a:ext cx="36004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endParaRPr lang="en-US" sz="2000">
              <a:latin typeface="+mj-lt"/>
            </a:endParaRPr>
          </a:p>
        </p:txBody>
      </p:sp>
      <p:sp>
        <p:nvSpPr>
          <p:cNvPr id="68" name="Text Box 354"/>
          <p:cNvSpPr txBox="1">
            <a:spLocks noChangeArrowheads="1"/>
          </p:cNvSpPr>
          <p:nvPr/>
        </p:nvSpPr>
        <p:spPr bwMode="auto">
          <a:xfrm>
            <a:off x="3024337" y="2087993"/>
            <a:ext cx="529559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eV</a:t>
            </a:r>
            <a:endParaRPr lang="de-DE" sz="2400" b="1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9" name="Text Box 355"/>
          <p:cNvSpPr txBox="1">
            <a:spLocks noChangeArrowheads="1"/>
          </p:cNvSpPr>
          <p:nvPr/>
        </p:nvSpPr>
        <p:spPr bwMode="auto">
          <a:xfrm>
            <a:off x="1207635" y="2087993"/>
            <a:ext cx="766585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keV</a:t>
            </a:r>
            <a:endParaRPr lang="de-DE" sz="2400" b="1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0" name="Text Box 356"/>
          <p:cNvSpPr txBox="1">
            <a:spLocks noChangeArrowheads="1"/>
          </p:cNvSpPr>
          <p:nvPr/>
        </p:nvSpPr>
        <p:spPr bwMode="auto">
          <a:xfrm>
            <a:off x="4554507" y="2087993"/>
            <a:ext cx="984109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meV</a:t>
            </a:r>
            <a:endParaRPr lang="de-DE" sz="2400" b="1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1" name="Text Box 357"/>
          <p:cNvSpPr txBox="1">
            <a:spLocks noChangeArrowheads="1"/>
          </p:cNvSpPr>
          <p:nvPr/>
        </p:nvSpPr>
        <p:spPr bwMode="auto">
          <a:xfrm>
            <a:off x="6264697" y="2087993"/>
            <a:ext cx="98561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Symbol" pitchFamily="18" charset="2"/>
              </a:rPr>
              <a:t>m</a:t>
            </a:r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eV</a:t>
            </a:r>
            <a:endParaRPr lang="de-DE" sz="2400" b="1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2" name="Text Box 358"/>
          <p:cNvSpPr txBox="1">
            <a:spLocks noChangeArrowheads="1"/>
          </p:cNvSpPr>
          <p:nvPr/>
        </p:nvSpPr>
        <p:spPr bwMode="auto">
          <a:xfrm>
            <a:off x="150017" y="2258993"/>
            <a:ext cx="768085" cy="46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m</a:t>
            </a:r>
            <a:r>
              <a:rPr lang="en-US" sz="2800" b="1" baseline="-25000">
                <a:solidFill>
                  <a:schemeClr val="tx1"/>
                </a:solidFill>
                <a:effectLst/>
                <a:latin typeface="+mj-lt"/>
              </a:rPr>
              <a:t>a</a:t>
            </a:r>
            <a:endParaRPr lang="de-DE" sz="2800" b="1" baseline="-25000"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6945" y="2519992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74" name="Group 371"/>
          <p:cNvGrpSpPr>
            <a:grpSpLocks/>
          </p:cNvGrpSpPr>
          <p:nvPr/>
        </p:nvGrpSpPr>
        <p:grpSpPr bwMode="auto">
          <a:xfrm>
            <a:off x="8064897" y="1727995"/>
            <a:ext cx="576064" cy="214499"/>
            <a:chOff x="2880" y="3360"/>
            <a:chExt cx="2400" cy="240"/>
          </a:xfrm>
        </p:grpSpPr>
        <p:sp>
          <p:nvSpPr>
            <p:cNvPr id="77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78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79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0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1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2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3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4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5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6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7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sp>
        <p:nvSpPr>
          <p:cNvPr id="75" name="Text Box 383"/>
          <p:cNvSpPr txBox="1">
            <a:spLocks noChangeArrowheads="1"/>
          </p:cNvSpPr>
          <p:nvPr/>
        </p:nvSpPr>
        <p:spPr bwMode="auto">
          <a:xfrm>
            <a:off x="8015391" y="2087993"/>
            <a:ext cx="98561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neV</a:t>
            </a:r>
            <a:endParaRPr lang="de-DE" sz="2400" b="1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6" name="Text Box 384"/>
          <p:cNvSpPr txBox="1">
            <a:spLocks noChangeArrowheads="1"/>
          </p:cNvSpPr>
          <p:nvPr/>
        </p:nvSpPr>
        <p:spPr bwMode="auto">
          <a:xfrm>
            <a:off x="7613347" y="1295996"/>
            <a:ext cx="937604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/>
                </a:solidFill>
                <a:effectLst/>
                <a:latin typeface="+mj-lt"/>
              </a:rPr>
              <a:t>15</a:t>
            </a:r>
            <a:r>
              <a:rPr lang="en-US" sz="3200" b="1" baseline="30000">
                <a:solidFill>
                  <a:schemeClr val="tx1"/>
                </a:solidFill>
                <a:effectLst/>
                <a:latin typeface="+mj-lt"/>
              </a:rPr>
              <a:t>  </a:t>
            </a:r>
            <a:endParaRPr lang="de-DE" sz="3200" b="1" baseline="30000"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47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Axions</a:t>
            </a:r>
            <a:endParaRPr lang="en-US"/>
          </a:p>
        </p:txBody>
      </p:sp>
      <p:pic>
        <p:nvPicPr>
          <p:cNvPr id="11" name="Picture 3" descr="C:\Users\Georg Raffelt\Desktop\chag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00"/>
            <a:ext cx="9217025" cy="69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Georg Raffelt\Desktop\chag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4923548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WordArt 4"/>
          <p:cNvSpPr>
            <a:spLocks noChangeArrowheads="1" noChangeShapeType="1" noTextEdit="1"/>
          </p:cNvSpPr>
          <p:nvPr/>
        </p:nvSpPr>
        <p:spPr bwMode="auto">
          <a:xfrm>
            <a:off x="4284476" y="2735990"/>
            <a:ext cx="4698523" cy="27359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86402" tIns="43201" rIns="86402" bIns="4320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9100" kern="10">
                <a:ln w="349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Comic Sans MS"/>
              </a:rPr>
              <a:t>xions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664242" y="5471980"/>
            <a:ext cx="6417768" cy="14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5800" b="1" smtClean="0">
                <a:solidFill>
                  <a:srgbClr val="FFFF99"/>
                </a:solidFill>
              </a:rPr>
              <a:t>As Cold Dark Matter</a:t>
            </a:r>
            <a:endParaRPr lang="en-US" sz="5800" b="1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4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Creation of Cosmological Axions</a:t>
            </a:r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4016" y="719997"/>
            <a:ext cx="8928993" cy="23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4"/>
              <p:cNvSpPr txBox="1">
                <a:spLocks noChangeArrowheads="1"/>
              </p:cNvSpPr>
              <p:nvPr/>
            </p:nvSpPr>
            <p:spPr bwMode="auto">
              <a:xfrm>
                <a:off x="144016" y="792163"/>
                <a:ext cx="3744396" cy="400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C0000"/>
                        </a:solidFill>
                        <a:latin typeface="Cambria Math"/>
                      </a:rPr>
                      <m:t>𝑻</m:t>
                    </m:r>
                    <m:r>
                      <a:rPr lang="en-US" b="1" i="1" smtClean="0">
                        <a:solidFill>
                          <a:srgbClr val="CC0000"/>
                        </a:solidFill>
                        <a:latin typeface="Cambria Math"/>
                      </a:rPr>
                      <m:t> ~ 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CC0000"/>
                            </a:solidFill>
                            <a:latin typeface="Cambria Math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C0000"/>
                            </a:solidFill>
                            <a:latin typeface="Cambria Math"/>
                            <a:sym typeface="Symbol" pitchFamily="18" charset="2"/>
                          </a:rPr>
                          <m:t>𝒇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CC0000"/>
                            </a:solidFill>
                            <a:latin typeface="Cambria Math"/>
                            <a:sym typeface="Symbol" pitchFamily="18" charset="2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b="1" smtClean="0">
                    <a:solidFill>
                      <a:srgbClr val="CC0000"/>
                    </a:solidFill>
                  </a:rPr>
                  <a:t> </a:t>
                </a:r>
                <a:r>
                  <a:rPr lang="en-US" b="1">
                    <a:solidFill>
                      <a:srgbClr val="CC0000"/>
                    </a:solidFill>
                    <a:latin typeface="+mn-lt"/>
                  </a:rPr>
                  <a:t>(very early universe)</a:t>
                </a:r>
                <a:endParaRPr lang="de-DE" b="1">
                  <a:solidFill>
                    <a:srgbClr val="CC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792163"/>
                <a:ext cx="3744396" cy="400833"/>
              </a:xfrm>
              <a:prstGeom prst="rect">
                <a:avLst/>
              </a:prstGeom>
              <a:blipFill rotWithShape="1">
                <a:blip r:embed="rId2"/>
                <a:stretch>
                  <a:fillRect t="-7576" b="-257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144016" y="1266045"/>
                <a:ext cx="3672408" cy="1829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/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>
                  <a:buFontTx/>
                  <a:buChar char="•"/>
                </a:pPr>
                <a:r>
                  <a:rPr lang="en-US" smtClean="0">
                    <a:effectLst/>
                    <a:latin typeface="+mn-lt"/>
                  </a:rPr>
                  <a:t> U</a:t>
                </a:r>
                <a:r>
                  <a:rPr lang="en-US" baseline="-25000">
                    <a:latin typeface="+mn-lt"/>
                  </a:rPr>
                  <a:t>PQ</a:t>
                </a:r>
                <a:r>
                  <a:rPr lang="en-US">
                    <a:effectLst/>
                    <a:latin typeface="+mn-lt"/>
                  </a:rPr>
                  <a:t>(1) spontaneously broken</a:t>
                </a:r>
              </a:p>
              <a:p>
                <a:pPr algn="l" eaLnBrk="1" hangingPunct="1"/>
                <a:endParaRPr lang="en-US" sz="400"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>
                    <a:effectLst/>
                    <a:latin typeface="+mn-lt"/>
                  </a:rPr>
                  <a:t> Higgs field settles in </a:t>
                </a:r>
              </a:p>
              <a:p>
                <a:pPr algn="l" eaLnBrk="1" hangingPunct="1"/>
                <a:r>
                  <a:rPr lang="en-US">
                    <a:effectLst/>
                    <a:latin typeface="+mn-lt"/>
                  </a:rPr>
                  <a:t>  “Mexican hat”</a:t>
                </a:r>
              </a:p>
              <a:p>
                <a:pPr algn="l" eaLnBrk="1" hangingPunct="1"/>
                <a:endParaRPr lang="en-US" sz="400"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de-DE">
                    <a:effectLst/>
                    <a:latin typeface="+mn-lt"/>
                  </a:rPr>
                  <a:t> Axion field sits fixed at</a:t>
                </a:r>
                <a:endParaRPr lang="de-DE">
                  <a:latin typeface="+mn-lt"/>
                </a:endParaRPr>
              </a:p>
              <a:p>
                <a:pPr algn="l" eaLnBrk="1" hangingPunct="1"/>
                <a:r>
                  <a:rPr lang="de-DE" smtClean="0">
                    <a:effectLst/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0" smtClean="0">
                        <a:effectLst/>
                        <a:latin typeface="Cambria Math"/>
                      </a:rPr>
                      <m:t> </m:t>
                    </m:r>
                    <m:r>
                      <a:rPr lang="de-DE" i="1" smtClean="0">
                        <a:effectLst/>
                        <a:latin typeface="Cambria Math"/>
                      </a:rPr>
                      <m:t>𝑎</m:t>
                    </m:r>
                    <m:r>
                      <a:rPr lang="de-DE" i="1" baseline="-25000">
                        <a:latin typeface="Cambria Math"/>
                      </a:rPr>
                      <m:t>𝑖</m:t>
                    </m:r>
                    <m:r>
                      <a:rPr lang="de-DE" i="1">
                        <a:effectLst/>
                        <a:latin typeface="Cambria Math"/>
                      </a:rPr>
                      <m:t> =</m:t>
                    </m:r>
                    <m:r>
                      <m:rPr>
                        <m:sty m:val="p"/>
                      </m:rPr>
                      <a:rPr lang="en-US" b="0" i="0" smtClean="0">
                        <a:effectLst/>
                        <a:latin typeface="Cambria Math"/>
                      </a:rPr>
                      <m:t>Θ</m:t>
                    </m:r>
                    <m:r>
                      <a:rPr lang="de-DE" i="1" baseline="-25000">
                        <a:latin typeface="Cambria Math"/>
                      </a:rPr>
                      <m:t>𝑖</m:t>
                    </m:r>
                    <m:r>
                      <a:rPr lang="de-DE" i="1">
                        <a:effectLst/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effectLst/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effectLst/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de-DE" i="1">
                        <a:effectLst/>
                        <a:latin typeface="Cambria Math"/>
                      </a:rPr>
                      <m:t> </m:t>
                    </m:r>
                  </m:oMath>
                </a14:m>
                <a:endParaRPr lang="de-DE">
                  <a:effectLst/>
                  <a:latin typeface="+mn-lt"/>
                </a:endParaRPr>
              </a:p>
            </p:txBody>
          </p:sp>
        </mc:Choice>
        <mc:Fallback xmlns="">
          <p:sp>
            <p:nvSpPr>
              <p:cNvPr id="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1266045"/>
                <a:ext cx="3672408" cy="1829944"/>
              </a:xfrm>
              <a:prstGeom prst="rect">
                <a:avLst/>
              </a:prstGeom>
              <a:blipFill rotWithShape="1">
                <a:blip r:embed="rId3"/>
                <a:stretch>
                  <a:fillRect l="-1827" t="-2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6989279" y="889497"/>
            <a:ext cx="2108701" cy="1684493"/>
            <a:chOff x="2976" y="2410"/>
            <a:chExt cx="1317" cy="1053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2976" y="2410"/>
              <a:ext cx="1317" cy="1053"/>
              <a:chOff x="2976" y="2410"/>
              <a:chExt cx="1317" cy="1053"/>
            </a:xfrm>
          </p:grpSpPr>
          <p:grpSp>
            <p:nvGrpSpPr>
              <p:cNvPr id="10" name="Group 8"/>
              <p:cNvGrpSpPr>
                <a:grpSpLocks/>
              </p:cNvGrpSpPr>
              <p:nvPr/>
            </p:nvGrpSpPr>
            <p:grpSpPr bwMode="auto">
              <a:xfrm>
                <a:off x="2976" y="2492"/>
                <a:ext cx="1248" cy="971"/>
                <a:chOff x="3552" y="624"/>
                <a:chExt cx="1248" cy="1008"/>
              </a:xfrm>
            </p:grpSpPr>
            <p:sp>
              <p:nvSpPr>
                <p:cNvPr id="13" name="Line 9"/>
                <p:cNvSpPr>
                  <a:spLocks noChangeShapeType="1"/>
                </p:cNvSpPr>
                <p:nvPr/>
              </p:nvSpPr>
              <p:spPr bwMode="auto">
                <a:xfrm>
                  <a:off x="3552" y="1536"/>
                  <a:ext cx="124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4176" y="624"/>
                  <a:ext cx="0" cy="100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01" y="3082"/>
                    <a:ext cx="292" cy="28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1pPr>
                    <a:lvl2pPr marL="742950" indent="-28575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2pPr>
                    <a:lvl3pPr marL="11430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3pPr>
                    <a:lvl4pPr marL="16002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4pPr>
                    <a:lvl5pPr marL="20574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5pPr>
                    <a:lvl6pPr marL="25146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6pPr>
                    <a:lvl7pPr marL="29718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7pPr>
                    <a:lvl8pPr marL="34290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8pPr>
                    <a:lvl9pPr marL="38862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9pPr>
                  </a:lstStyle>
                  <a:p>
                    <a:pPr algn="l" eaLnBrk="1" hangingPunct="1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oMath>
                      </m:oMathPara>
                    </a14:m>
                    <a:endParaRPr lang="de-DE" sz="230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 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001" y="3082"/>
                    <a:ext cx="292" cy="283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0" y="2410"/>
                    <a:ext cx="559" cy="28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1pPr>
                    <a:lvl2pPr marL="742950" indent="-28575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2pPr>
                    <a:lvl3pPr marL="11430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3pPr>
                    <a:lvl4pPr marL="16002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4pPr>
                    <a:lvl5pPr marL="20574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5pPr>
                    <a:lvl6pPr marL="25146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6pPr>
                    <a:lvl7pPr marL="29718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7pPr>
                    <a:lvl8pPr marL="34290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8pPr>
                    <a:lvl9pPr marL="38862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9pPr>
                  </a:lstStyle>
                  <a:p>
                    <a:pPr algn="l" eaLnBrk="1" hangingPunct="1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de-DE" sz="2300" i="1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 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600" y="2410"/>
                    <a:ext cx="559" cy="283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8919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3049" y="3345"/>
              <a:ext cx="1008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14"/>
            <p:cNvSpPr>
              <a:spLocks noChangeAspect="1" noChangeArrowheads="1"/>
            </p:cNvSpPr>
            <p:nvPr/>
          </p:nvSpPr>
          <p:spPr bwMode="auto">
            <a:xfrm>
              <a:off x="3184" y="3260"/>
              <a:ext cx="96" cy="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5" name="Picture 15" descr="C:\Users\Georg Raffelt\Desktop\hat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41" y="863997"/>
            <a:ext cx="2880320" cy="215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960441" y="863997"/>
            <a:ext cx="2880320" cy="2159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144016" y="2951990"/>
            <a:ext cx="8928993" cy="374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6989278" y="3379488"/>
            <a:ext cx="1998222" cy="1553994"/>
            <a:chOff x="3552" y="624"/>
            <a:chExt cx="1248" cy="1008"/>
          </a:xfrm>
        </p:grpSpPr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3552" y="1536"/>
              <a:ext cx="12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H="1" flipV="1">
              <a:off x="4176" y="624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7296812" y="3749987"/>
            <a:ext cx="1399656" cy="1006497"/>
            <a:chOff x="3744" y="2208"/>
            <a:chExt cx="874" cy="509"/>
          </a:xfrm>
        </p:grpSpPr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744" y="2208"/>
              <a:ext cx="442" cy="509"/>
            </a:xfrm>
            <a:custGeom>
              <a:avLst/>
              <a:gdLst>
                <a:gd name="T0" fmla="*/ 0 w 442"/>
                <a:gd name="T1" fmla="*/ 0 h 509"/>
                <a:gd name="T2" fmla="*/ 442 w 442"/>
                <a:gd name="T3" fmla="*/ 50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2" h="509">
                  <a:moveTo>
                    <a:pt x="0" y="0"/>
                  </a:moveTo>
                  <a:cubicBezTo>
                    <a:pt x="87" y="226"/>
                    <a:pt x="260" y="509"/>
                    <a:pt x="442" y="509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 flipH="1">
              <a:off x="4176" y="2208"/>
              <a:ext cx="442" cy="509"/>
            </a:xfrm>
            <a:custGeom>
              <a:avLst/>
              <a:gdLst>
                <a:gd name="T0" fmla="*/ 0 w 442"/>
                <a:gd name="T1" fmla="*/ 0 h 509"/>
                <a:gd name="T2" fmla="*/ 442 w 442"/>
                <a:gd name="T3" fmla="*/ 50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2" h="509">
                  <a:moveTo>
                    <a:pt x="0" y="0"/>
                  </a:moveTo>
                  <a:cubicBezTo>
                    <a:pt x="87" y="226"/>
                    <a:pt x="260" y="509"/>
                    <a:pt x="442" y="509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" name="Oval 24"/>
          <p:cNvSpPr>
            <a:spLocks noChangeAspect="1" noChangeArrowheads="1"/>
          </p:cNvSpPr>
          <p:nvPr/>
        </p:nvSpPr>
        <p:spPr bwMode="auto">
          <a:xfrm>
            <a:off x="7748362" y="4109986"/>
            <a:ext cx="154517" cy="1485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7461830" y="4175985"/>
            <a:ext cx="108012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6"/>
              <p:cNvSpPr txBox="1">
                <a:spLocks noChangeArrowheads="1"/>
              </p:cNvSpPr>
              <p:nvPr/>
            </p:nvSpPr>
            <p:spPr bwMode="auto">
              <a:xfrm>
                <a:off x="8630460" y="4324485"/>
                <a:ext cx="457020" cy="44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30460" y="4324485"/>
                <a:ext cx="457020" cy="44699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7"/>
              <p:cNvSpPr txBox="1">
                <a:spLocks noChangeArrowheads="1"/>
              </p:cNvSpPr>
              <p:nvPr/>
            </p:nvSpPr>
            <p:spPr bwMode="auto">
              <a:xfrm>
                <a:off x="7988390" y="3248988"/>
                <a:ext cx="891433" cy="44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𝑉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8390" y="3248988"/>
                <a:ext cx="891433" cy="446999"/>
              </a:xfrm>
              <a:prstGeom prst="rect">
                <a:avLst/>
              </a:prstGeom>
              <a:blipFill rotWithShape="1">
                <a:blip r:embed="rId8"/>
                <a:stretch>
                  <a:fillRect b="-205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28"/>
              <p:cNvSpPr txBox="1">
                <a:spLocks noChangeArrowheads="1"/>
              </p:cNvSpPr>
              <p:nvPr/>
            </p:nvSpPr>
            <p:spPr bwMode="auto">
              <a:xfrm>
                <a:off x="7565342" y="4886983"/>
                <a:ext cx="1047309" cy="447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3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Θ</m:t>
                          </m:r>
                        </m:e>
                      </m:acc>
                      <m:r>
                        <a:rPr lang="en-US" sz="23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5342" y="4886983"/>
                <a:ext cx="1047309" cy="44783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30" descr="C:\Users\Georg Raffelt\Desktop\hat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41" y="3167989"/>
            <a:ext cx="2880320" cy="215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3960441" y="3167989"/>
            <a:ext cx="2880320" cy="2159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32"/>
              <p:cNvSpPr txBox="1">
                <a:spLocks noChangeArrowheads="1"/>
              </p:cNvSpPr>
              <p:nvPr/>
            </p:nvSpPr>
            <p:spPr bwMode="auto">
              <a:xfrm>
                <a:off x="144016" y="3095989"/>
                <a:ext cx="3744396" cy="4078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C0000"/>
                        </a:solidFill>
                        <a:latin typeface="Cambria Math"/>
                      </a:rPr>
                      <m:t>𝑻</m:t>
                    </m:r>
                    <m:r>
                      <a:rPr lang="en-US" b="1" i="1" smtClean="0">
                        <a:solidFill>
                          <a:srgbClr val="CC0000"/>
                        </a:solidFill>
                        <a:latin typeface="Cambria Math"/>
                      </a:rPr>
                      <m:t> ~ </m:t>
                    </m:r>
                    <m:r>
                      <a:rPr lang="en-US" b="1" i="1" smtClean="0">
                        <a:solidFill>
                          <a:srgbClr val="CC0000"/>
                        </a:solidFill>
                        <a:latin typeface="Cambria Math"/>
                      </a:rPr>
                      <m:t>𝟏</m:t>
                    </m:r>
                    <m:r>
                      <a:rPr lang="en-US" b="1" i="1" smtClean="0">
                        <a:solidFill>
                          <a:srgbClr val="CC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b="1" i="0">
                        <a:solidFill>
                          <a:srgbClr val="CC0000"/>
                        </a:solidFill>
                        <a:latin typeface="+mn-lt"/>
                      </a:rPr>
                      <m:t>GeV</m:t>
                    </m:r>
                    <m:r>
                      <a:rPr lang="en-US" b="1" i="1">
                        <a:solidFill>
                          <a:srgbClr val="CC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="1" smtClean="0">
                    <a:solidFill>
                      <a:srgbClr val="CC0000"/>
                    </a:solidFill>
                    <a:latin typeface="+mn-lt"/>
                  </a:rPr>
                  <a:t> (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C0000"/>
                        </a:solidFill>
                        <a:latin typeface="Cambria Math"/>
                      </a:rPr>
                      <m:t>𝑯</m:t>
                    </m:r>
                    <m:r>
                      <a:rPr lang="en-US" b="1" i="1" smtClean="0">
                        <a:solidFill>
                          <a:srgbClr val="CC0000"/>
                        </a:solidFill>
                        <a:latin typeface="Cambria Math"/>
                      </a:rPr>
                      <m:t> ~ 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CC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CC000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CC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CC0000"/>
                            </a:solidFill>
                            <a:latin typeface="Cambria Math"/>
                          </a:rPr>
                          <m:t>𝟗</m:t>
                        </m:r>
                      </m:sup>
                    </m:sSup>
                  </m:oMath>
                </a14:m>
                <a:r>
                  <a:rPr lang="en-US" b="1" smtClean="0">
                    <a:solidFill>
                      <a:srgbClr val="CC0000"/>
                    </a:solidFill>
                    <a:latin typeface="+mn-lt"/>
                  </a:rPr>
                  <a:t> </a:t>
                </a:r>
                <a:r>
                  <a:rPr lang="en-US" b="1">
                    <a:solidFill>
                      <a:srgbClr val="CC0000"/>
                    </a:solidFill>
                    <a:latin typeface="+mn-lt"/>
                  </a:rPr>
                  <a:t>eV)</a:t>
                </a:r>
                <a:endParaRPr lang="de-DE" b="1">
                  <a:solidFill>
                    <a:srgbClr val="CC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2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3095989"/>
                <a:ext cx="3744396" cy="407822"/>
              </a:xfrm>
              <a:prstGeom prst="rect">
                <a:avLst/>
              </a:prstGeom>
              <a:blipFill rotWithShape="1">
                <a:blip r:embed="rId11"/>
                <a:stretch>
                  <a:fillRect t="-4478" b="-268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33"/>
              <p:cNvSpPr txBox="1">
                <a:spLocks noChangeArrowheads="1"/>
              </p:cNvSpPr>
              <p:nvPr/>
            </p:nvSpPr>
            <p:spPr bwMode="auto">
              <a:xfrm>
                <a:off x="144016" y="3528295"/>
                <a:ext cx="3672408" cy="2087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/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>
                  <a:buFontTx/>
                  <a:buChar char="•"/>
                </a:pPr>
                <a:r>
                  <a:rPr lang="en-US">
                    <a:effectLst/>
                    <a:latin typeface="+mn-lt"/>
                  </a:rPr>
                  <a:t> Axion mass turns on quickly</a:t>
                </a:r>
              </a:p>
              <a:p>
                <a:pPr algn="l" eaLnBrk="1" hangingPunct="1"/>
                <a:r>
                  <a:rPr lang="en-US">
                    <a:effectLst/>
                    <a:latin typeface="+mn-lt"/>
                  </a:rPr>
                  <a:t>   by thermal </a:t>
                </a:r>
                <a:r>
                  <a:rPr lang="de-DE">
                    <a:effectLst/>
                    <a:latin typeface="+mn-lt"/>
                  </a:rPr>
                  <a:t>instanton gas</a:t>
                </a:r>
              </a:p>
              <a:p>
                <a:pPr algn="l" eaLnBrk="1" hangingPunct="1"/>
                <a:endParaRPr lang="de-DE" sz="500"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>
                    <a:effectLst/>
                    <a:latin typeface="+mn-lt"/>
                  </a:rPr>
                  <a:t> Field starts oscillating when</a:t>
                </a:r>
              </a:p>
              <a:p>
                <a:pPr algn="l" eaLnBrk="1" hangingPunct="1"/>
                <a:r>
                  <a:rPr lang="en-US">
                    <a:effectLst/>
                    <a:latin typeface="+mn-lt"/>
                  </a:rPr>
                  <a:t>   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/>
                      </a:rPr>
                      <m:t>𝑚</m:t>
                    </m:r>
                    <m:r>
                      <a:rPr lang="en-US" i="1" baseline="-25000">
                        <a:latin typeface="Cambria Math"/>
                      </a:rPr>
                      <m:t>𝑎</m:t>
                    </m:r>
                    <m:r>
                      <a:rPr lang="en-US" i="1">
                        <a:effectLst/>
                        <a:latin typeface="Cambria Math"/>
                      </a:rPr>
                      <m:t> </m:t>
                    </m:r>
                    <m:r>
                      <a:rPr lang="en-US" i="1">
                        <a:effectLst/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≳</m:t>
                    </m:r>
                    <m:r>
                      <a:rPr lang="en-US" i="1">
                        <a:effectLst/>
                        <a:latin typeface="Cambria Math"/>
                      </a:rPr>
                      <m:t> 3</m:t>
                    </m:r>
                    <m:r>
                      <a:rPr lang="en-US" i="1">
                        <a:effectLst/>
                        <a:latin typeface="Cambria Math"/>
                      </a:rPr>
                      <m:t>𝐻</m:t>
                    </m:r>
                  </m:oMath>
                </a14:m>
                <a:endParaRPr lang="en-US">
                  <a:effectLst/>
                  <a:latin typeface="+mn-lt"/>
                </a:endParaRPr>
              </a:p>
              <a:p>
                <a:pPr algn="l" eaLnBrk="1" hangingPunct="1"/>
                <a:endParaRPr lang="en-US" sz="500"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>
                    <a:effectLst/>
                    <a:latin typeface="+mn-lt"/>
                  </a:rPr>
                  <a:t> Classical field oscillations</a:t>
                </a:r>
              </a:p>
              <a:p>
                <a:pPr algn="l" eaLnBrk="1" hangingPunct="1"/>
                <a:r>
                  <a:rPr lang="en-US">
                    <a:effectLst/>
                    <a:latin typeface="+mn-lt"/>
                  </a:rPr>
                  <a:t>   (axions at rest)</a:t>
                </a:r>
              </a:p>
              <a:p>
                <a:pPr algn="l" eaLnBrk="1" hangingPunct="1"/>
                <a:endParaRPr lang="de-DE">
                  <a:latin typeface="+mn-lt"/>
                </a:endParaRPr>
              </a:p>
            </p:txBody>
          </p:sp>
        </mc:Choice>
        <mc:Fallback xmlns="">
          <p:sp>
            <p:nvSpPr>
              <p:cNvPr id="33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3528295"/>
                <a:ext cx="3672408" cy="2087992"/>
              </a:xfrm>
              <a:prstGeom prst="rect">
                <a:avLst/>
              </a:prstGeom>
              <a:blipFill rotWithShape="1">
                <a:blip r:embed="rId12"/>
                <a:stretch>
                  <a:fillRect l="-1827" t="-1754" b="-46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144016" y="5687979"/>
            <a:ext cx="8928993" cy="86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b="1" smtClean="0">
                <a:ln w="3175">
                  <a:noFill/>
                </a:ln>
                <a:solidFill>
                  <a:srgbClr val="C00000"/>
                </a:solidFill>
                <a:latin typeface="+mn-lt"/>
              </a:rPr>
              <a:t>Axions are born as nonrelativistic, classical field oscillations</a:t>
            </a:r>
          </a:p>
          <a:p>
            <a:pPr algn="ctr">
              <a:defRPr/>
            </a:pPr>
            <a:r>
              <a:rPr lang="en-US" b="1" smtClean="0">
                <a:ln w="3175">
                  <a:noFill/>
                </a:ln>
                <a:solidFill>
                  <a:srgbClr val="C00000"/>
                </a:solidFill>
                <a:latin typeface="+mn-lt"/>
              </a:rPr>
              <a:t>Very small mass, yet cold dark matter</a:t>
            </a:r>
            <a:endParaRPr lang="de-DE" b="1" smtClean="0">
              <a:ln w="3175">
                <a:noFill/>
              </a:ln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08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Cosmic Axion Field Evolution (1)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464" y="719943"/>
                <a:ext cx="8928668" cy="583247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smtClean="0">
                    <a:solidFill>
                      <a:srgbClr val="003399"/>
                    </a:solidFill>
                  </a:rPr>
                  <a:t>Scalar field evolution in the expanding universe, physical wave number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𝑘</m:t>
                    </m:r>
                  </m:oMath>
                </a14:m>
                <a:endParaRPr lang="en-US" sz="2000" smtClean="0">
                  <a:solidFill>
                    <a:schemeClr val="tx1"/>
                  </a:solidFill>
                </a:endParaRPr>
              </a:p>
              <a:p>
                <a:endParaRPr lang="en-US" sz="40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</m:t>
                      </m:r>
                      <m:acc>
                        <m:accPr>
                          <m:chr m:val="̈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Φ</m:t>
                          </m:r>
                        </m:e>
                      </m:acc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+3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H</m:t>
                      </m:r>
                      <m:acc>
                        <m:accPr>
                          <m:chr m:val="̇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Φ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limLow>
                        <m:limLow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groupChr>
                        </m:e>
                        <m:li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lim>
                      </m:limLow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Φ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000" b="0" smtClean="0">
                  <a:solidFill>
                    <a:schemeClr val="tx1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Axion initially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𝑘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 mode, 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.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𝐻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≫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𝑚</m:t>
                    </m:r>
                  </m:oMath>
                </a14:m>
                <a:r>
                  <a:rPr lang="en-US" sz="2000" smtClean="0">
                    <a:solidFill>
                      <a:schemeClr val="tx1"/>
                    </a:solidFill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no motion,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𝐻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≪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𝑚</m:t>
                    </m:r>
                  </m:oMath>
                </a14:m>
                <a:endParaRPr lang="en-US" sz="2000" smtClean="0">
                  <a:solidFill>
                    <a:schemeClr val="tx1"/>
                  </a:solidFill>
                </a:endParaRPr>
              </a:p>
              <a:p>
                <a:endParaRPr lang="en-US" sz="400" b="0" i="0" smtClean="0">
                  <a:solidFill>
                    <a:schemeClr val="tx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Φ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Ψ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𝑚𝑡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smtClean="0">
                  <a:solidFill>
                    <a:schemeClr val="tx1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with slowly changing amplitude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Ψ</m:t>
                    </m:r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smtClean="0">
                    <a:solidFill>
                      <a:schemeClr val="tx1"/>
                    </a:solidFill>
                  </a:rPr>
                  <a:t>. </a:t>
                </a: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Insert in EoM, keep only fastest-moving terms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</a:rPr>
                      <m:t>   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𝑚</m:t>
                    </m:r>
                    <m:acc>
                      <m:accPr>
                        <m:chr m:val="̇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Ψ</m:t>
                        </m:r>
                      </m:e>
                    </m:acc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+3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𝐻𝑚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/>
                      </a:rPr>
                      <m:t>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sz="2000" smtClean="0">
                    <a:solidFill>
                      <a:schemeClr val="tx1"/>
                    </a:solidFill>
                  </a:rPr>
                  <a:t>   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or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𝑑𝑡</m:t>
                        </m:r>
                      </m:den>
                    </m:f>
                    <m:limLow>
                      <m:limLow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groupChrPr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Ψ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groupChr>
                      </m:e>
                      <m:lim>
                        <m:eqArr>
                          <m:eqArr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number</m:t>
                            </m:r>
                            <m: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density</m:t>
                            </m:r>
                          </m:e>
                        </m:eqArr>
                      </m:lim>
                    </m:limLow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=−3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Ψ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A number density evolves with cosmic scale factor 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∝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, so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=−3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𝐻𝑛</m:t>
                    </m:r>
                  </m:oMath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Field amplitude decreases as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0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Ψ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Θ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Our galaxy: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𝜌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∼300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Me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V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c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m</m:t>
                          </m:r>
                        </m:e>
                        <m:sup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=2.3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−6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e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V</m:t>
                          </m:r>
                        </m:e>
                        <m:sup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Θ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∼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Θ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𝜋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𝜋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b="0" smtClean="0">
                  <a:solidFill>
                    <a:srgbClr val="003399"/>
                  </a:solidFill>
                  <a:latin typeface="Cambria Math"/>
                </a:endParaRPr>
              </a:p>
              <a:p>
                <a:endParaRPr lang="en-US" sz="400" b="0" smtClean="0">
                  <a:solidFill>
                    <a:srgbClr val="003399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Θ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∼2×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−19</m:t>
                          </m:r>
                        </m:sup>
                      </m:sSup>
                      <m:func>
                        <m:func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4" y="719943"/>
                <a:ext cx="8928668" cy="5832474"/>
              </a:xfrm>
              <a:prstGeom prst="rect">
                <a:avLst/>
              </a:prstGeom>
              <a:blipFill rotWithShape="1">
                <a:blip r:embed="rId2"/>
                <a:stretch>
                  <a:fillRect l="-751" t="-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414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144016" y="719998"/>
                <a:ext cx="8928993" cy="53999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Assume axions are galactic dark matter: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  <a:sym typeface="Symbol" pitchFamily="18" charset="2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  <a:sym typeface="Symbol" pitchFamily="18" charset="2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  <a:sym typeface="Symbol" pitchFamily="18" charset="2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  <a:sym typeface="Symbol" pitchFamily="18" charset="2"/>
                      </a:rPr>
                      <m:t> 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rgbClr val="003399"/>
                    </a:solidFill>
                    <a:effectLst/>
                    <a:sym typeface="Symbol" pitchFamily="18" charset="2"/>
                  </a:rPr>
                  <a:t> 300 MeV/cm</a:t>
                </a:r>
                <a:r>
                  <a:rPr lang="en-US" sz="2400" baseline="30000">
                    <a:solidFill>
                      <a:srgbClr val="003399"/>
                    </a:solidFill>
                    <a:sym typeface="Symbol" pitchFamily="18" charset="2"/>
                  </a:rPr>
                  <a:t>3</a:t>
                </a:r>
              </a:p>
              <a:p>
                <a:pPr algn="l"/>
                <a:endParaRPr lang="en-US" sz="12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 b="0">
                    <a:solidFill>
                      <a:srgbClr val="003399"/>
                    </a:solidFill>
                    <a:effectLst/>
                  </a:rPr>
                  <a:t> </a:t>
                </a:r>
                <a:r>
                  <a:rPr lang="en-US" sz="2000" b="0" smtClean="0">
                    <a:solidFill>
                      <a:srgbClr val="003399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Φ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Θ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Θ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𝜋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𝜋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Θ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</a:rPr>
                          <m:t>QCD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4</m:t>
                        </m:r>
                      </m:sup>
                    </m:sSubSup>
                  </m:oMath>
                </a14:m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pPr algn="l"/>
                <a:endParaRPr lang="en-US" sz="12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Independently of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𝑓</m:t>
                    </m:r>
                    <m:r>
                      <a:rPr lang="en-US" sz="2800" i="1" baseline="-25000" smtClean="0">
                        <a:solidFill>
                          <a:srgbClr val="003399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expect</a:t>
                </a:r>
              </a:p>
              <a:p>
                <a:pPr algn="l"/>
                <a:endParaRPr lang="en-US" sz="1200" b="0" smtClean="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 b="0" smtClean="0">
                    <a:solidFill>
                      <a:srgbClr val="003399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Θ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∼3×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−19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cos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pPr algn="l"/>
                <a:endParaRPr lang="en-US" sz="12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Expect time-varying neutron EDM,  MHz frequency for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𝑓</m:t>
                    </m:r>
                    <m:r>
                      <a:rPr lang="en-US" sz="2800" i="1" baseline="-25000">
                        <a:solidFill>
                          <a:srgbClr val="003399"/>
                        </a:solidFill>
                        <a:latin typeface="Cambria Math"/>
                      </a:rPr>
                      <m:t>𝑎</m:t>
                    </m:r>
                    <m:r>
                      <a:rPr lang="en-US" sz="2800" b="0" i="1" baseline="-25000" smtClean="0">
                        <a:solidFill>
                          <a:srgbClr val="003399"/>
                        </a:solidFill>
                        <a:latin typeface="Cambria Math"/>
                      </a:rPr>
                      <m:t> 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~</m:t>
                    </m:r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10</m:t>
                    </m:r>
                    <m:r>
                      <a:rPr lang="en-US" sz="2400" i="1" baseline="30000">
                        <a:solidFill>
                          <a:srgbClr val="003399"/>
                        </a:solidFill>
                        <a:latin typeface="Cambria Math"/>
                      </a:rPr>
                      <m:t>16</m:t>
                    </m:r>
                  </m:oMath>
                </a14:m>
                <a:r>
                  <a:rPr lang="en-US" sz="2000">
                    <a:solidFill>
                      <a:srgbClr val="003399"/>
                    </a:solidFill>
                    <a:effectLst/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GeV</a:t>
                </a:r>
              </a:p>
              <a:p>
                <a:pPr algn="l"/>
                <a:endParaRPr lang="en-US" sz="1200" smtClean="0">
                  <a:solidFill>
                    <a:srgbClr val="003399"/>
                  </a:solidFill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    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∼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q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N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Θ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∼3×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−34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𝑒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/>
                          </a:solidFill>
                          <a:effectLst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/>
                          </a:solidFill>
                          <a:effectLst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/>
                          </a:solidFill>
                          <a:effectLst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cos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𝑡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effectLst/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pPr algn="l"/>
                <a:endParaRPr lang="en-US" sz="12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Experimental limit on static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EDM</a:t>
                </a:r>
              </a:p>
              <a:p>
                <a:pPr algn="l"/>
                <a:endParaRPr lang="en-US" sz="1200">
                  <a:solidFill>
                    <a:srgbClr val="003399"/>
                  </a:solidFill>
                </a:endParaRPr>
              </a:p>
              <a:p>
                <a:r>
                  <a:rPr lang="en-US" sz="2000" smtClean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&lt;0.63×</m:t>
                    </m:r>
                    <m:sSup>
                      <m:sSup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−25</m:t>
                        </m:r>
                      </m:sup>
                    </m:sSup>
                  </m:oMath>
                </a14:m>
                <a:r>
                  <a:rPr lang="en-US" sz="200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𝑒</m:t>
                    </m:r>
                    <m:r>
                      <m:rPr>
                        <m:nor/>
                      </m:rPr>
                      <a:rPr lang="en-US" sz="2000"/>
                      <m:t>−</m:t>
                    </m:r>
                    <m:r>
                      <m:rPr>
                        <m:nor/>
                      </m:rPr>
                      <a:rPr lang="en-US" sz="2000"/>
                      <m:t>cm</m:t>
                    </m:r>
                  </m:oMath>
                </a14:m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pPr algn="l"/>
                <a:endParaRPr lang="en-US" sz="1200" smtClean="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Use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much larger electric fields within atoms, small energy shifts within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polarized molecules: Molecular interferometry techniques may work,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a factor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~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100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off at present. Best in kHz-MHz regime (anthropic window).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719998"/>
                <a:ext cx="8928993" cy="5399980"/>
              </a:xfrm>
              <a:prstGeom prst="rect">
                <a:avLst/>
              </a:prstGeom>
              <a:blipFill rotWithShape="1">
                <a:blip r:embed="rId2"/>
                <a:stretch>
                  <a:fillRect l="-820" t="-11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Searching for Axions in the Anthropic Window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4016" y="6191978"/>
            <a:ext cx="8928993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tx1"/>
                </a:solidFill>
                <a:effectLst/>
              </a:rPr>
              <a:t>Graham &amp; Rajendran, arXiv:1101.2691</a:t>
            </a:r>
          </a:p>
        </p:txBody>
      </p:sp>
    </p:spTree>
    <p:extLst>
      <p:ext uri="{BB962C8B-B14F-4D97-AF65-F5344CB8AC3E}">
        <p14:creationId xmlns:p14="http://schemas.microsoft.com/office/powerpoint/2010/main" val="313979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Cosmic Axion Field Evolution </a:t>
            </a:r>
            <a:r>
              <a:rPr lang="en-US" smtClean="0"/>
              <a:t>(2)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464" y="719943"/>
                <a:ext cx="8928668" cy="583247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smtClean="0">
                    <a:solidFill>
                      <a:srgbClr val="003399"/>
                    </a:solidFill>
                  </a:rPr>
                  <a:t>Today: Epoch 0.  Axion field starts oscillating: Epoch 1.</a:t>
                </a: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Present-day axion number density in terms of cosmic scale factors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b="0" smtClean="0">
                  <a:solidFill>
                    <a:schemeClr val="tx1"/>
                  </a:solidFill>
                </a:endParaRPr>
              </a:p>
              <a:p>
                <a:r>
                  <a:rPr lang="en-US" sz="400">
                    <a:solidFill>
                      <a:srgbClr val="003399"/>
                    </a:solidFill>
                  </a:rPr>
                  <a:t>\</a:t>
                </a:r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Axion field starts oscillating when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∼3</m:t>
                    </m:r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b="0" smtClean="0">
                    <a:solidFill>
                      <a:schemeClr val="tx1"/>
                    </a:solidFill>
                  </a:rPr>
                  <a:t>  </a:t>
                </a:r>
                <a:r>
                  <a:rPr lang="en-US" sz="2000" b="0" smtClean="0">
                    <a:solidFill>
                      <a:srgbClr val="003399"/>
                    </a:solidFill>
                  </a:rPr>
                  <a:t>and </a:t>
                </a:r>
                <a:r>
                  <a:rPr lang="en-US" sz="2000" b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b="0" smtClean="0">
                  <a:solidFill>
                    <a:schemeClr val="tx1"/>
                  </a:solidFill>
                </a:endParaRPr>
              </a:p>
              <a:p>
                <a:endParaRPr lang="en-US" sz="400" b="0" i="1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000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000" i="1">
                          <a:latin typeface="Cambria Math"/>
                        </a:rPr>
                        <m:t> </m:t>
                      </m:r>
                      <m:sSubSup>
                        <m:sSub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b="0" smtClean="0">
                  <a:solidFill>
                    <a:schemeClr val="tx1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Present-day mass density inversely proportional to axion mass</a:t>
                </a:r>
              </a:p>
              <a:p>
                <a:endParaRPr lang="en-US" sz="40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3</m:t>
                          </m:r>
                        </m:sup>
                      </m:sSup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3</m:t>
                          </m:r>
                        </m:sup>
                      </m:sSup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∝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="0" smtClean="0">
                  <a:solidFill>
                    <a:schemeClr val="tx1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Adiabatic cosmic evolution: Comoving entropy conserved: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𝑆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/>
                      </a:rPr>
                      <m:t>const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en-US" sz="2000" smtClean="0">
                  <a:solidFill>
                    <a:schemeClr val="tx1"/>
                  </a:solidFill>
                </a:endParaRPr>
              </a:p>
              <a:p>
                <a:endParaRPr lang="en-US" sz="400" b="0" i="1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 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∗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𝑆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,0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∗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𝑆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,1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smtClean="0"/>
              </a:p>
              <a:p>
                <a:endParaRPr lang="en-US" sz="400" smtClean="0"/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From dilute instanton gas calulation at high T,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/>
                          </a:rPr>
                          <m:t>𝑇</m:t>
                        </m:r>
                      </m:e>
                    </m:d>
                  </m:oMath>
                </a14:m>
                <a:endParaRPr lang="en-US" sz="2000" smtClean="0"/>
              </a:p>
              <a:p>
                <a:endParaRPr lang="en-US" sz="400" smtClean="0"/>
              </a:p>
              <a:p>
                <a:r>
                  <a:rPr lang="en-US" sz="2000"/>
                  <a:t> </a:t>
                </a:r>
                <a:r>
                  <a:rPr lang="en-US" sz="200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∼0.92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</a:rPr>
                      <m:t>GeV</m:t>
                    </m:r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12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GeV</m:t>
                            </m:r>
                            <m:r>
                              <m:rPr>
                                <m:nor/>
                              </m:rPr>
                              <a:rPr lang="en-US" sz="2000" b="0" i="0" smtClean="0">
                                <a:latin typeface="Cambria Math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0.184</m:t>
                        </m:r>
                      </m:sup>
                    </m:sSup>
                  </m:oMath>
                </a14:m>
                <a:r>
                  <a:rPr lang="en-US" sz="2000" smtClean="0"/>
                  <a:t> 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and</a:t>
                </a:r>
                <a:r>
                  <a:rPr lang="en-US" sz="200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∼1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</a:rPr>
                      <m:t>neV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4" y="719943"/>
                <a:ext cx="8928668" cy="5832474"/>
              </a:xfrm>
              <a:prstGeom prst="rect">
                <a:avLst/>
              </a:prstGeom>
              <a:blipFill rotWithShape="1">
                <a:blip r:embed="rId2"/>
                <a:stretch>
                  <a:fillRect l="-751" t="-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836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Cosmic Axion Density</a:t>
            </a: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8032" y="791997"/>
            <a:ext cx="8640961" cy="64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Modern values for QCD parameters and temperature-dependent axion mass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imply (Bae, Huh &amp; Kim, arXiv:0806.0497)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5"/>
              <p:cNvSpPr>
                <a:spLocks noChangeArrowheads="1"/>
              </p:cNvSpPr>
              <p:nvPr/>
            </p:nvSpPr>
            <p:spPr bwMode="auto">
              <a:xfrm>
                <a:off x="288032" y="3023989"/>
                <a:ext cx="8640961" cy="359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If axions provide the cold dark matter: 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Ω</m:t>
                    </m:r>
                    <m:r>
                      <a:rPr lang="en-US" sz="2000" b="0" i="1" baseline="-25000" smtClean="0">
                        <a:solidFill>
                          <a:srgbClr val="003399"/>
                        </a:solidFill>
                        <a:latin typeface="Cambria Math"/>
                      </a:rPr>
                      <m:t>𝑎</m:t>
                    </m:r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h</m:t>
                    </m:r>
                    <m:r>
                      <a:rPr lang="en-US" sz="2000" b="0" i="1" baseline="30000" smtClean="0">
                        <a:solidFill>
                          <a:srgbClr val="003399"/>
                        </a:solidFill>
                        <a:latin typeface="Cambria Math"/>
                      </a:rPr>
                      <m:t>2</m:t>
                    </m:r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en-US" sz="2000" b="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= </m:t>
                    </m:r>
                    <m:r>
                      <m:rPr>
                        <m:nor/>
                      </m:rPr>
                      <a:rPr lang="en-US" sz="2000" i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0.11</m:t>
                    </m:r>
                  </m:oMath>
                </a14:m>
                <a:endParaRPr lang="en-US" sz="200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3023989"/>
                <a:ext cx="8640961" cy="359999"/>
              </a:xfrm>
              <a:prstGeom prst="rect">
                <a:avLst/>
              </a:prstGeom>
              <a:blipFill rotWithShape="1">
                <a:blip r:embed="rId2"/>
                <a:stretch>
                  <a:fillRect l="-1763" t="-20339" b="-288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7"/>
              <p:cNvSpPr>
                <a:spLocks noChangeArrowheads="1"/>
              </p:cNvSpPr>
              <p:nvPr/>
            </p:nvSpPr>
            <p:spPr bwMode="auto">
              <a:xfrm>
                <a:off x="288032" y="4967982"/>
                <a:ext cx="8640961" cy="1439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 algn="l"/>
                <a:r>
                  <a:rPr lang="en-US" sz="2000" b="0" smtClean="0">
                    <a:solidFill>
                      <a:srgbClr val="CC0000"/>
                    </a:solidFill>
                    <a:effectLst/>
                  </a:rPr>
                  <a:t>•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  <m:t>i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C0000"/>
                        </a:solidFill>
                        <a:effectLst/>
                        <a:latin typeface="Cambria Math"/>
                      </a:rPr>
                      <m:t>∼1</m:t>
                    </m:r>
                  </m:oMath>
                </a14:m>
                <a:r>
                  <a:rPr lang="en-US" sz="2000" smtClean="0">
                    <a:solidFill>
                      <a:srgbClr val="CC0000"/>
                    </a:solidFill>
                    <a:effectLst/>
                  </a:rPr>
                  <a:t> implies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C0000"/>
                        </a:solidFill>
                        <a:effectLst/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2000" smtClean="0">
                    <a:solidFill>
                      <a:srgbClr val="CC0000"/>
                    </a:solidFill>
                    <a:effectLst/>
                  </a:rPr>
                  <a:t> GeV  </a:t>
                </a:r>
                <a:r>
                  <a:rPr lang="en-US" sz="2000">
                    <a:solidFill>
                      <a:srgbClr val="CC0000"/>
                    </a:solidFill>
                    <a:effectLst/>
                  </a:rPr>
                  <a:t>and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C0000"/>
                        </a:solidFill>
                        <a:effectLst/>
                        <a:latin typeface="Cambria Math"/>
                      </a:rPr>
                      <m:t>𝑚</m:t>
                    </m:r>
                    <m:r>
                      <a:rPr lang="en-US" sz="2000" i="1" baseline="-25000">
                        <a:solidFill>
                          <a:srgbClr val="CC0000"/>
                        </a:solidFill>
                        <a:latin typeface="Cambria Math"/>
                      </a:rPr>
                      <m:t>𝑎</m:t>
                    </m:r>
                    <m:r>
                      <a:rPr lang="en-US" sz="2000" i="1">
                        <a:solidFill>
                          <a:srgbClr val="CC0000"/>
                        </a:solidFill>
                        <a:effectLst/>
                        <a:latin typeface="Cambria Math"/>
                      </a:rPr>
                      <m:t> ~ 10 </m:t>
                    </m:r>
                  </m:oMath>
                </a14:m>
                <a:r>
                  <a:rPr lang="en-US" sz="2000" smtClean="0">
                    <a:solidFill>
                      <a:srgbClr val="CC0000"/>
                    </a:solidFill>
                    <a:effectLst/>
                    <a:latin typeface="Symbol" pitchFamily="18" charset="2"/>
                  </a:rPr>
                  <a:t>m</a:t>
                </a:r>
                <a:r>
                  <a:rPr lang="en-US" sz="2000" smtClean="0">
                    <a:solidFill>
                      <a:srgbClr val="CC0000"/>
                    </a:solidFill>
                    <a:effectLst/>
                  </a:rPr>
                  <a:t>eV</a:t>
                </a:r>
                <a:endParaRPr lang="en-US" sz="2000">
                  <a:solidFill>
                    <a:srgbClr val="CC0000"/>
                  </a:solidFill>
                  <a:effectLst/>
                </a:endParaRPr>
              </a:p>
              <a:p>
                <a:pPr algn="l"/>
                <a:r>
                  <a:rPr lang="en-US" sz="2000">
                    <a:solidFill>
                      <a:srgbClr val="CC0000"/>
                    </a:solidFill>
                    <a:effectLst/>
                  </a:rPr>
                  <a:t>   (“classic window</a:t>
                </a:r>
                <a:r>
                  <a:rPr lang="en-US" sz="2000" smtClean="0">
                    <a:solidFill>
                      <a:srgbClr val="CC0000"/>
                    </a:solidFill>
                    <a:effectLst/>
                  </a:rPr>
                  <a:t>”)</a:t>
                </a:r>
              </a:p>
              <a:p>
                <a:pPr algn="l"/>
                <a:endParaRPr lang="en-US" sz="800" smtClean="0">
                  <a:solidFill>
                    <a:srgbClr val="CC0000"/>
                  </a:solidFill>
                  <a:effectLst/>
                </a:endParaRPr>
              </a:p>
              <a:p>
                <a:r>
                  <a:rPr lang="en-US" sz="2000" smtClean="0">
                    <a:solidFill>
                      <a:srgbClr val="CC0000"/>
                    </a:solidFill>
                  </a:rPr>
                  <a:t>•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C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C0000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rgbClr val="CC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rgbClr val="CC0000"/>
                        </a:solidFill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C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C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CC000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2000" b="0" i="1" smtClean="0">
                            <a:solidFill>
                              <a:srgbClr val="CC0000"/>
                            </a:solidFill>
                            <a:latin typeface="Cambria Math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000">
                    <a:solidFill>
                      <a:srgbClr val="CC0000"/>
                    </a:solidFill>
                  </a:rPr>
                  <a:t> </a:t>
                </a:r>
                <a:r>
                  <a:rPr lang="en-US" sz="2000" smtClean="0">
                    <a:solidFill>
                      <a:srgbClr val="CC0000"/>
                    </a:solidFill>
                    <a:effectLst/>
                  </a:rPr>
                  <a:t>GeV </a:t>
                </a:r>
                <a:r>
                  <a:rPr lang="en-US" sz="2000">
                    <a:solidFill>
                      <a:srgbClr val="CC0000"/>
                    </a:solidFill>
                    <a:effectLst/>
                  </a:rPr>
                  <a:t>(GUT scale) or larger (string inspired) requi</a:t>
                </a:r>
                <a:r>
                  <a:rPr lang="en-US" sz="2000" smtClean="0">
                    <a:solidFill>
                      <a:srgbClr val="CC0000"/>
                    </a:solidFill>
                    <a:effectLst/>
                  </a:rPr>
                  <a:t>res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C0000"/>
                            </a:solidFill>
                            <a:effectLst/>
                            <a:latin typeface="Cambria Math"/>
                          </a:rPr>
                          <m:t>i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CC0000"/>
                        </a:solidFill>
                        <a:effectLst/>
                        <a:latin typeface="Cambria Math"/>
                      </a:rPr>
                      <m:t>≲0.003</m:t>
                    </m:r>
                  </m:oMath>
                </a14:m>
                <a:endParaRPr lang="en-US" sz="2000">
                  <a:solidFill>
                    <a:srgbClr val="CC0000"/>
                  </a:solidFill>
                  <a:effectLst/>
                </a:endParaRPr>
              </a:p>
              <a:p>
                <a:pPr algn="l"/>
                <a:r>
                  <a:rPr lang="en-US" sz="2000">
                    <a:solidFill>
                      <a:srgbClr val="CC0000"/>
                    </a:solidFill>
                    <a:effectLst/>
                  </a:rPr>
                  <a:t>  </a:t>
                </a:r>
                <a:r>
                  <a:rPr lang="en-US" sz="2000" smtClean="0">
                    <a:solidFill>
                      <a:srgbClr val="CC0000"/>
                    </a:solidFill>
                    <a:effectLst/>
                  </a:rPr>
                  <a:t> (“</a:t>
                </a:r>
                <a:r>
                  <a:rPr lang="en-US" sz="2000">
                    <a:solidFill>
                      <a:srgbClr val="CC0000"/>
                    </a:solidFill>
                    <a:effectLst/>
                  </a:rPr>
                  <a:t>anthropic window”)</a:t>
                </a:r>
              </a:p>
            </p:txBody>
          </p:sp>
        </mc:Choice>
        <mc:Fallback xmlns="">
          <p:sp>
            <p:nvSpPr>
              <p:cNvPr id="7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4967982"/>
                <a:ext cx="8640961" cy="1439995"/>
              </a:xfrm>
              <a:prstGeom prst="rect">
                <a:avLst/>
              </a:prstGeom>
              <a:blipFill rotWithShape="1">
                <a:blip r:embed="rId3"/>
                <a:stretch>
                  <a:fillRect l="-1763" t="-6356" b="-38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6465" y="1668733"/>
                <a:ext cx="8098627" cy="9951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=0.195 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i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12</m:t>
                                      </m:r>
                                    </m:sup>
                                  </m:sSup>
                                  <m:r>
                                    <m:rPr>
                                      <m:nor/>
                                    </m:rPr>
                                    <a:rPr lang="en-US" sz="2400" b="0" i="0" smtClean="0"/>
                                    <m:t>GeV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1.184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=0.105 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i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10 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/>
                                    <m:t>eV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1.184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65" y="1668733"/>
                <a:ext cx="8098627" cy="99514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10669" y="3600242"/>
                <a:ext cx="6380978" cy="1007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i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=0.75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12</m:t>
                                      </m:r>
                                    </m:sup>
                                  </m:sSup>
                                  <m:r>
                                    <m:rPr>
                                      <m:nor/>
                                    </m:rPr>
                                    <a:rPr lang="en-US" sz="2400" b="0" i="0" smtClean="0"/>
                                    <m:t>GeV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0.592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=1.0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10 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/>
                                    <m:t>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0.592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69" y="3600242"/>
                <a:ext cx="6380978" cy="100790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683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Cosmology in PLB 120 (1983)</a:t>
            </a:r>
          </a:p>
        </p:txBody>
      </p:sp>
      <p:grpSp>
        <p:nvGrpSpPr>
          <p:cNvPr id="21" name="Group 3"/>
          <p:cNvGrpSpPr>
            <a:grpSpLocks/>
          </p:cNvGrpSpPr>
          <p:nvPr/>
        </p:nvGrpSpPr>
        <p:grpSpPr bwMode="auto">
          <a:xfrm>
            <a:off x="144016" y="791997"/>
            <a:ext cx="6624737" cy="3167989"/>
            <a:chOff x="96" y="480"/>
            <a:chExt cx="4416" cy="2112"/>
          </a:xfrm>
        </p:grpSpPr>
        <p:pic>
          <p:nvPicPr>
            <p:cNvPr id="22" name="Picture 4" descr="C:\Users\Georg Raffelt\Desktop\a000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0" t="18214" b="15938"/>
            <a:stretch>
              <a:fillRect/>
            </a:stretch>
          </p:blipFill>
          <p:spPr bwMode="auto">
            <a:xfrm>
              <a:off x="96" y="480"/>
              <a:ext cx="441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96" y="480"/>
              <a:ext cx="441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1423809" y="2087992"/>
            <a:ext cx="6624737" cy="3167989"/>
            <a:chOff x="912" y="1344"/>
            <a:chExt cx="4416" cy="2112"/>
          </a:xfrm>
        </p:grpSpPr>
        <p:pic>
          <p:nvPicPr>
            <p:cNvPr id="25" name="Picture 7" descr="C:\Users\Georg Raffelt\Desktop\a00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0" t="18214" b="15938"/>
            <a:stretch>
              <a:fillRect/>
            </a:stretch>
          </p:blipFill>
          <p:spPr bwMode="auto">
            <a:xfrm>
              <a:off x="912" y="1344"/>
              <a:ext cx="441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912" y="1344"/>
              <a:ext cx="441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7" name="Group 9"/>
          <p:cNvGrpSpPr>
            <a:grpSpLocks/>
          </p:cNvGrpSpPr>
          <p:nvPr/>
        </p:nvGrpSpPr>
        <p:grpSpPr bwMode="auto">
          <a:xfrm>
            <a:off x="2448272" y="3383988"/>
            <a:ext cx="6624737" cy="3167989"/>
            <a:chOff x="1632" y="2208"/>
            <a:chExt cx="4416" cy="2112"/>
          </a:xfrm>
        </p:grpSpPr>
        <p:pic>
          <p:nvPicPr>
            <p:cNvPr id="28" name="Picture 10" descr="C:\Users\Georg Raffelt\Desktop\a000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0" t="18214" b="15938"/>
            <a:stretch>
              <a:fillRect/>
            </a:stretch>
          </p:blipFill>
          <p:spPr bwMode="auto">
            <a:xfrm>
              <a:off x="1632" y="2208"/>
              <a:ext cx="441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>
              <a:off x="1632" y="2208"/>
              <a:ext cx="441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882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Killing Two Birds With One Stone</a:t>
            </a:r>
            <a:endParaRPr lang="en-US"/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" y="592341"/>
            <a:ext cx="5544617" cy="597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544734" y="4551277"/>
            <a:ext cx="3312368" cy="1367995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sz="2000">
                <a:solidFill>
                  <a:schemeClr val="bg1"/>
                </a:solidFill>
              </a:rPr>
              <a:t>Peccei-Quinn mechanism</a:t>
            </a:r>
          </a:p>
          <a:p>
            <a:pPr algn="l">
              <a:buFontTx/>
              <a:buChar char="•"/>
              <a:defRPr/>
            </a:pPr>
            <a:r>
              <a:rPr lang="en-US" sz="2000">
                <a:solidFill>
                  <a:schemeClr val="bg1"/>
                </a:solidFill>
              </a:rPr>
              <a:t> Solves strong CP problem</a:t>
            </a:r>
          </a:p>
          <a:p>
            <a:pPr algn="l">
              <a:buFontTx/>
              <a:buChar char="•"/>
              <a:defRPr/>
            </a:pPr>
            <a:r>
              <a:rPr lang="en-US" sz="2000">
                <a:solidFill>
                  <a:schemeClr val="bg1"/>
                </a:solidFill>
              </a:rPr>
              <a:t> May provide dark matter</a:t>
            </a:r>
          </a:p>
          <a:p>
            <a:pPr algn="l">
              <a:defRPr/>
            </a:pPr>
            <a:r>
              <a:rPr lang="en-US" sz="2000">
                <a:solidFill>
                  <a:schemeClr val="bg1"/>
                </a:solidFill>
              </a:rPr>
              <a:t>   in the form of axions</a:t>
            </a:r>
          </a:p>
        </p:txBody>
      </p:sp>
    </p:spTree>
    <p:extLst>
      <p:ext uri="{BB962C8B-B14F-4D97-AF65-F5344CB8AC3E}">
        <p14:creationId xmlns:p14="http://schemas.microsoft.com/office/powerpoint/2010/main" val="162518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CP Violation in Particle Physics</a:t>
            </a:r>
            <a:endParaRPr lang="en-US"/>
          </a:p>
        </p:txBody>
      </p:sp>
      <p:pic>
        <p:nvPicPr>
          <p:cNvPr id="3" name="Picture 4" descr="C:\Users\Georg Raffelt\Desktop\kobayas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6" y="3813416"/>
            <a:ext cx="1656184" cy="2306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Georg Raffelt\Desktop\maskaw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98" y="3813416"/>
            <a:ext cx="1656184" cy="2306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86840" y="6192418"/>
            <a:ext cx="3385568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Physics Nobel Prize 2008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88155" y="719607"/>
            <a:ext cx="8784977" cy="295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 b="1" dirty="0">
                <a:solidFill>
                  <a:srgbClr val="003399"/>
                </a:solidFill>
                <a:effectLst/>
              </a:rPr>
              <a:t>Discrete symmetries in particle </a:t>
            </a:r>
            <a:r>
              <a:rPr lang="en-US" sz="2000" b="1" dirty="0" smtClean="0">
                <a:solidFill>
                  <a:srgbClr val="003399"/>
                </a:solidFill>
                <a:effectLst/>
              </a:rPr>
              <a:t>physics</a:t>
            </a:r>
          </a:p>
          <a:p>
            <a:pPr algn="l"/>
            <a:endParaRPr lang="en-US" sz="200" dirty="0">
              <a:solidFill>
                <a:srgbClr val="003399"/>
              </a:solidFill>
            </a:endParaRPr>
          </a:p>
          <a:p>
            <a:r>
              <a:rPr lang="en-US" sz="2000" dirty="0" smtClean="0">
                <a:solidFill>
                  <a:srgbClr val="003399"/>
                </a:solidFill>
                <a:effectLst/>
              </a:rPr>
              <a:t>C      </a:t>
            </a:r>
            <a:r>
              <a:rPr lang="en-US" sz="800" dirty="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–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  Charge </a:t>
            </a:r>
            <a:r>
              <a:rPr lang="en-US" sz="2000" dirty="0">
                <a:solidFill>
                  <a:srgbClr val="003399"/>
                </a:solidFill>
                <a:effectLst/>
              </a:rPr>
              <a:t>conjugation, transforms particles to antiparticles</a:t>
            </a:r>
          </a:p>
          <a:p>
            <a:pPr algn="l"/>
            <a:r>
              <a:rPr lang="en-US" sz="2000" dirty="0" smtClean="0">
                <a:solidFill>
                  <a:srgbClr val="003399"/>
                </a:solidFill>
                <a:effectLst/>
              </a:rPr>
              <a:t>       </a:t>
            </a:r>
            <a:r>
              <a:rPr lang="en-US" sz="2000" dirty="0" smtClean="0">
                <a:solidFill>
                  <a:srgbClr val="003399"/>
                </a:solidFill>
              </a:rPr>
              <a:t>    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violated by weak interactions</a:t>
            </a:r>
          </a:p>
          <a:p>
            <a:pPr algn="l"/>
            <a:endParaRPr lang="en-US" sz="200" dirty="0" smtClean="0">
              <a:solidFill>
                <a:srgbClr val="003399"/>
              </a:solidFill>
              <a:effectLst/>
            </a:endParaRPr>
          </a:p>
          <a:p>
            <a:r>
              <a:rPr lang="en-US" sz="2000" dirty="0" smtClean="0">
                <a:solidFill>
                  <a:srgbClr val="003399"/>
                </a:solidFill>
                <a:effectLst/>
              </a:rPr>
              <a:t>P      </a:t>
            </a:r>
            <a:r>
              <a:rPr lang="en-US" sz="1050" dirty="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–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Parity</a:t>
            </a:r>
            <a:r>
              <a:rPr lang="en-US" sz="2000" dirty="0">
                <a:solidFill>
                  <a:srgbClr val="003399"/>
                </a:solidFill>
                <a:effectLst/>
              </a:rPr>
              <a:t>, changes left-handedness to right-handedness</a:t>
            </a:r>
          </a:p>
          <a:p>
            <a:pPr algn="l"/>
            <a:r>
              <a:rPr lang="en-US" sz="2000" dirty="0">
                <a:solidFill>
                  <a:srgbClr val="003399"/>
                </a:solidFill>
                <a:effectLst/>
              </a:rPr>
              <a:t>        </a:t>
            </a:r>
            <a:r>
              <a:rPr lang="en-US" sz="2000" dirty="0">
                <a:solidFill>
                  <a:srgbClr val="003399"/>
                </a:solidFill>
              </a:rPr>
              <a:t>  </a:t>
            </a:r>
            <a:r>
              <a:rPr lang="en-US" sz="2000" dirty="0" smtClean="0">
                <a:solidFill>
                  <a:srgbClr val="003399"/>
                </a:solidFill>
              </a:rPr>
              <a:t> 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violated </a:t>
            </a:r>
            <a:r>
              <a:rPr lang="en-US" sz="2000" dirty="0">
                <a:solidFill>
                  <a:srgbClr val="003399"/>
                </a:solidFill>
                <a:effectLst/>
              </a:rPr>
              <a:t>by weak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interactions</a:t>
            </a:r>
          </a:p>
          <a:p>
            <a:pPr algn="l"/>
            <a:endParaRPr lang="en-US" sz="200" dirty="0" smtClean="0">
              <a:solidFill>
                <a:srgbClr val="003399"/>
              </a:solidFill>
              <a:effectLst/>
            </a:endParaRPr>
          </a:p>
          <a:p>
            <a:pPr algn="l"/>
            <a:r>
              <a:rPr lang="en-US" sz="2000" dirty="0" smtClean="0">
                <a:solidFill>
                  <a:srgbClr val="003399"/>
                </a:solidFill>
              </a:rPr>
              <a:t>T      </a:t>
            </a:r>
            <a:r>
              <a:rPr lang="en-US" sz="1100" dirty="0" smtClean="0">
                <a:solidFill>
                  <a:srgbClr val="003399"/>
                </a:solidFill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–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Time </a:t>
            </a:r>
            <a:r>
              <a:rPr lang="en-US" sz="2000" dirty="0">
                <a:solidFill>
                  <a:srgbClr val="003399"/>
                </a:solidFill>
                <a:effectLst/>
              </a:rPr>
              <a:t>reversal, changes direction of motion (forward to backward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)</a:t>
            </a:r>
          </a:p>
          <a:p>
            <a:pPr algn="l"/>
            <a:endParaRPr lang="en-US" sz="200" dirty="0">
              <a:solidFill>
                <a:srgbClr val="003399"/>
              </a:solidFill>
              <a:effectLst/>
            </a:endParaRPr>
          </a:p>
          <a:p>
            <a:r>
              <a:rPr lang="en-US" sz="2000" dirty="0" smtClean="0">
                <a:solidFill>
                  <a:srgbClr val="003399"/>
                </a:solidFill>
                <a:effectLst/>
              </a:rPr>
              <a:t>CPT  </a:t>
            </a:r>
            <a:r>
              <a:rPr lang="en-US" sz="2000" dirty="0" smtClean="0">
                <a:solidFill>
                  <a:srgbClr val="003399"/>
                </a:solidFill>
              </a:rPr>
              <a:t>–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exactly </a:t>
            </a:r>
            <a:r>
              <a:rPr lang="en-US" sz="2000" dirty="0">
                <a:solidFill>
                  <a:srgbClr val="003399"/>
                </a:solidFill>
                <a:effectLst/>
              </a:rPr>
              <a:t>conserved in quantum field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theory</a:t>
            </a:r>
          </a:p>
          <a:p>
            <a:endParaRPr lang="en-US" sz="200" dirty="0">
              <a:solidFill>
                <a:srgbClr val="003399"/>
              </a:solidFill>
              <a:effectLst/>
            </a:endParaRPr>
          </a:p>
          <a:p>
            <a:pPr algn="l"/>
            <a:r>
              <a:rPr lang="en-US" sz="2000" dirty="0" smtClean="0">
                <a:solidFill>
                  <a:srgbClr val="003399"/>
                </a:solidFill>
                <a:effectLst/>
              </a:rPr>
              <a:t>CP    –  conserved </a:t>
            </a:r>
            <a:r>
              <a:rPr lang="en-US" sz="2000" dirty="0">
                <a:solidFill>
                  <a:srgbClr val="003399"/>
                </a:solidFill>
                <a:effectLst/>
              </a:rPr>
              <a:t>by all gauge interactions</a:t>
            </a:r>
          </a:p>
          <a:p>
            <a:pPr algn="l"/>
            <a:r>
              <a:rPr lang="en-US" sz="2000" dirty="0">
                <a:solidFill>
                  <a:srgbClr val="003399"/>
                </a:solidFill>
                <a:effectLst/>
              </a:rPr>
              <a:t>    </a:t>
            </a:r>
            <a:r>
              <a:rPr lang="en-US" sz="2000" dirty="0">
                <a:solidFill>
                  <a:srgbClr val="003399"/>
                </a:solidFill>
              </a:rPr>
              <a:t>    </a:t>
            </a:r>
            <a:r>
              <a:rPr lang="en-US" sz="2000" dirty="0">
                <a:solidFill>
                  <a:srgbClr val="003399"/>
                </a:solidFill>
                <a:effectLst/>
              </a:rPr>
              <a:t>  </a:t>
            </a:r>
            <a:r>
              <a:rPr lang="en-US" sz="2000" dirty="0">
                <a:solidFill>
                  <a:srgbClr val="003399"/>
                </a:solidFill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violated </a:t>
            </a:r>
            <a:r>
              <a:rPr lang="en-US" sz="2000" dirty="0">
                <a:solidFill>
                  <a:srgbClr val="003399"/>
                </a:solidFill>
                <a:effectLst/>
              </a:rPr>
              <a:t>by three-flavor quark mixing matrix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6840" y="5832316"/>
            <a:ext cx="1657848" cy="28811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Kobayashi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14534" y="5832316"/>
            <a:ext cx="1657848" cy="28811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Maskawa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3903783" y="3767593"/>
            <a:ext cx="5241359" cy="229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/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US" sz="2000" smtClean="0">
                <a:solidFill>
                  <a:srgbClr val="CC0000"/>
                </a:solidFill>
                <a:effectLst/>
              </a:rPr>
              <a:t>All </a:t>
            </a:r>
            <a:r>
              <a:rPr lang="en-US" sz="2000">
                <a:solidFill>
                  <a:srgbClr val="CC0000"/>
                </a:solidFill>
                <a:effectLst/>
              </a:rPr>
              <a:t>measured CP-violating effects derive</a:t>
            </a:r>
          </a:p>
          <a:p>
            <a:pPr algn="l"/>
            <a:r>
              <a:rPr lang="en-US" sz="2000" smtClean="0">
                <a:solidFill>
                  <a:srgbClr val="CC0000"/>
                </a:solidFill>
              </a:rPr>
              <a:t>      </a:t>
            </a:r>
            <a:r>
              <a:rPr lang="en-US" sz="2000" smtClean="0">
                <a:solidFill>
                  <a:srgbClr val="CC0000"/>
                </a:solidFill>
                <a:effectLst/>
              </a:rPr>
              <a:t>from </a:t>
            </a:r>
            <a:r>
              <a:rPr lang="en-US" sz="2000">
                <a:solidFill>
                  <a:srgbClr val="CC0000"/>
                </a:solidFill>
                <a:effectLst/>
              </a:rPr>
              <a:t>a single phase in the quark mass matrix</a:t>
            </a:r>
          </a:p>
          <a:p>
            <a:pPr algn="l"/>
            <a:r>
              <a:rPr lang="en-US" sz="2000" smtClean="0">
                <a:solidFill>
                  <a:srgbClr val="CC0000"/>
                </a:solidFill>
              </a:rPr>
              <a:t>      </a:t>
            </a:r>
            <a:r>
              <a:rPr lang="en-US" sz="2000" smtClean="0">
                <a:solidFill>
                  <a:srgbClr val="CC0000"/>
                </a:solidFill>
                <a:effectLst/>
              </a:rPr>
              <a:t>(</a:t>
            </a:r>
            <a:r>
              <a:rPr lang="en-US" sz="2000">
                <a:solidFill>
                  <a:srgbClr val="CC0000"/>
                </a:solidFill>
                <a:effectLst/>
              </a:rPr>
              <a:t>Kobayashi-Maskawa phase), </a:t>
            </a:r>
            <a:endParaRPr lang="en-US" sz="2000" smtClean="0">
              <a:solidFill>
                <a:srgbClr val="CC0000"/>
              </a:solidFill>
              <a:effectLst/>
            </a:endParaRPr>
          </a:p>
          <a:p>
            <a:pPr algn="l"/>
            <a:r>
              <a:rPr lang="en-US" sz="2000">
                <a:solidFill>
                  <a:srgbClr val="CC0000"/>
                </a:solidFill>
              </a:rPr>
              <a:t> </a:t>
            </a:r>
            <a:r>
              <a:rPr lang="en-US" sz="2000" smtClean="0">
                <a:solidFill>
                  <a:srgbClr val="CC0000"/>
                </a:solidFill>
              </a:rPr>
              <a:t>     </a:t>
            </a:r>
            <a:r>
              <a:rPr lang="en-US" sz="2000" smtClean="0">
                <a:solidFill>
                  <a:srgbClr val="CC0000"/>
                </a:solidFill>
                <a:effectLst/>
              </a:rPr>
              <a:t>i.e</a:t>
            </a:r>
            <a:r>
              <a:rPr lang="en-US" sz="2000">
                <a:solidFill>
                  <a:srgbClr val="CC0000"/>
                </a:solidFill>
                <a:effectLst/>
              </a:rPr>
              <a:t>. from complex Yukawa </a:t>
            </a:r>
            <a:r>
              <a:rPr lang="en-US" sz="2000" smtClean="0">
                <a:solidFill>
                  <a:srgbClr val="CC0000"/>
                </a:solidFill>
                <a:effectLst/>
              </a:rPr>
              <a:t>couplings</a:t>
            </a:r>
          </a:p>
          <a:p>
            <a:pPr algn="l"/>
            <a:endParaRPr lang="en-US" sz="500">
              <a:solidFill>
                <a:srgbClr val="CC0000"/>
              </a:solidFill>
            </a:endParaRP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2000" smtClean="0">
                <a:solidFill>
                  <a:srgbClr val="CC0000"/>
                </a:solidFill>
                <a:effectLst/>
              </a:rPr>
              <a:t>Cosmic </a:t>
            </a:r>
            <a:r>
              <a:rPr lang="en-US" sz="2000">
                <a:solidFill>
                  <a:srgbClr val="CC0000"/>
                </a:solidFill>
                <a:effectLst/>
              </a:rPr>
              <a:t>matter-antimatter asymmetry</a:t>
            </a:r>
          </a:p>
          <a:p>
            <a:pPr algn="l"/>
            <a:r>
              <a:rPr lang="en-US" sz="2000" smtClean="0">
                <a:solidFill>
                  <a:srgbClr val="CC0000"/>
                </a:solidFill>
              </a:rPr>
              <a:t>      </a:t>
            </a:r>
            <a:r>
              <a:rPr lang="en-US" sz="2000" smtClean="0">
                <a:solidFill>
                  <a:srgbClr val="CC0000"/>
                </a:solidFill>
                <a:effectLst/>
              </a:rPr>
              <a:t>requires </a:t>
            </a:r>
            <a:r>
              <a:rPr lang="en-US" sz="2000">
                <a:solidFill>
                  <a:srgbClr val="CC0000"/>
                </a:solidFill>
                <a:effectLst/>
              </a:rPr>
              <a:t>new ingredients</a:t>
            </a:r>
          </a:p>
        </p:txBody>
      </p:sp>
    </p:spTree>
    <p:extLst>
      <p:ext uri="{BB962C8B-B14F-4D97-AF65-F5344CB8AC3E}">
        <p14:creationId xmlns:p14="http://schemas.microsoft.com/office/powerpoint/2010/main" val="26172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Cold Axion Populations</a:t>
            </a:r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680521" y="791997"/>
            <a:ext cx="4320480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990000"/>
                </a:solidFill>
                <a:effectLst/>
              </a:rPr>
              <a:t>Case 2:</a:t>
            </a:r>
          </a:p>
          <a:p>
            <a:pPr algn="l"/>
            <a:r>
              <a:rPr lang="en-US" sz="2000">
                <a:solidFill>
                  <a:srgbClr val="990000"/>
                </a:solidFill>
                <a:effectLst/>
              </a:rPr>
              <a:t>Reheating restores PQ symmetry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4680521" y="1511994"/>
                <a:ext cx="4320480" cy="2088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>
                  <a:buFontTx/>
                  <a:buChar char="•"/>
                </a:pP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Cosmic strings of broken U</a:t>
                </a:r>
                <a:r>
                  <a:rPr lang="en-US" sz="2000" baseline="-25000">
                    <a:solidFill>
                      <a:srgbClr val="003399"/>
                    </a:solidFill>
                  </a:rPr>
                  <a:t>PQ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(1)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form by Kibble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mechanism</a:t>
                </a:r>
              </a:p>
              <a:p>
                <a:pPr algn="l"/>
                <a:endParaRPr lang="en-US" sz="500">
                  <a:solidFill>
                    <a:srgbClr val="003399"/>
                  </a:solidFill>
                  <a:effectLst/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Radiate long-wavelength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axions</a:t>
                </a:r>
              </a:p>
              <a:p>
                <a:pPr algn="l"/>
                <a:endParaRPr lang="en-US" sz="500">
                  <a:solidFill>
                    <a:srgbClr val="003399"/>
                  </a:solidFill>
                  <a:effectLst/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Ω</m:t>
                    </m:r>
                    <m:r>
                      <a:rPr lang="en-US" sz="2000" i="1" baseline="-25000">
                        <a:solidFill>
                          <a:srgbClr val="003399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2000">
                    <a:solidFill>
                      <a:srgbClr val="003399"/>
                    </a:solidFill>
                    <a:effectLst/>
                  </a:rPr>
                  <a:t> independent of initial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conditions</a:t>
                </a:r>
              </a:p>
              <a:p>
                <a:pPr algn="l"/>
                <a:endParaRPr lang="en-US" sz="500">
                  <a:solidFill>
                    <a:srgbClr val="003399"/>
                  </a:solidFill>
                  <a:effectLst/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𝑁</m:t>
                    </m:r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=</m:t>
                    </m:r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1 </m:t>
                    </m:r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rgbClr val="003399"/>
                    </a:solidFill>
                    <a:effectLst/>
                  </a:rPr>
                  <a:t>or else domain wall problem</a:t>
                </a:r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0521" y="1511994"/>
                <a:ext cx="4320480" cy="2088013"/>
              </a:xfrm>
              <a:prstGeom prst="rect">
                <a:avLst/>
              </a:prstGeom>
              <a:blipFill rotWithShape="1">
                <a:blip r:embed="rId2"/>
                <a:stretch>
                  <a:fillRect l="-1693" t="-17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5"/>
              <p:cNvSpPr>
                <a:spLocks noChangeArrowheads="1"/>
              </p:cNvSpPr>
              <p:nvPr/>
            </p:nvSpPr>
            <p:spPr bwMode="auto">
              <a:xfrm>
                <a:off x="4680521" y="3743987"/>
                <a:ext cx="4320480" cy="2159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Inhomogeneities of axion field large,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self-couplings lead to formation of 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mini-clusters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Typical properties</a:t>
                </a: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Mass   </a:t>
                </a:r>
                <a:r>
                  <a:rPr lang="en-US" sz="2000">
                    <a:solidFill>
                      <a:srgbClr val="003399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1</m:t>
                        </m:r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−12</m:t>
                        </m:r>
                      </m:sup>
                    </m:sSup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𝑀</m:t>
                    </m:r>
                    <m:r>
                      <m:rPr>
                        <m:nor/>
                      </m:rPr>
                      <a:rPr lang="en-US" sz="2000" b="0" i="0" baseline="-25000" smtClean="0">
                        <a:solidFill>
                          <a:srgbClr val="003399"/>
                        </a:solidFill>
                        <a:latin typeface="Cambria Math"/>
                      </a:rPr>
                      <m:t>s</m:t>
                    </m:r>
                    <m:r>
                      <m:rPr>
                        <m:nor/>
                      </m:rPr>
                      <a:rPr lang="en-US" sz="2000" b="0" i="0" baseline="-25000" smtClean="0">
                        <a:solidFill>
                          <a:srgbClr val="003399"/>
                        </a:solidFill>
                      </a:rPr>
                      <m:t>un</m:t>
                    </m:r>
                  </m:oMath>
                </a14:m>
                <a:endParaRPr lang="en-US" sz="2000" baseline="-25000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Radius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~10</m:t>
                    </m:r>
                    <m:r>
                      <a:rPr lang="en-US" sz="2000" i="1" baseline="30000">
                        <a:solidFill>
                          <a:srgbClr val="003399"/>
                        </a:solidFill>
                        <a:latin typeface="Cambria Math"/>
                      </a:rPr>
                      <m:t>10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rgbClr val="003399"/>
                    </a:solidFill>
                    <a:effectLst/>
                  </a:rPr>
                  <a:t>cm</a:t>
                </a: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Mass fraction up to several 10%</a:t>
                </a:r>
              </a:p>
            </p:txBody>
          </p:sp>
        </mc:Choice>
        <mc:Fallback xmlns="">
          <p:sp>
            <p:nvSpPr>
              <p:cNvPr id="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0521" y="3743987"/>
                <a:ext cx="4320480" cy="2159992"/>
              </a:xfrm>
              <a:prstGeom prst="rect">
                <a:avLst/>
              </a:prstGeom>
              <a:blipFill rotWithShape="1">
                <a:blip r:embed="rId3"/>
                <a:stretch>
                  <a:fillRect l="-1693" t="-1408" b="-78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4016" y="791997"/>
            <a:ext cx="4392488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990000"/>
                </a:solidFill>
                <a:effectLst/>
              </a:rPr>
              <a:t>Case 1:</a:t>
            </a:r>
          </a:p>
          <a:p>
            <a:pPr algn="l"/>
            <a:r>
              <a:rPr lang="en-US" sz="2000">
                <a:solidFill>
                  <a:srgbClr val="990000"/>
                </a:solidFill>
                <a:effectLst/>
              </a:rPr>
              <a:t>Inflation after PQ symmetry breaking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7"/>
              <p:cNvSpPr>
                <a:spLocks noChangeArrowheads="1"/>
              </p:cNvSpPr>
              <p:nvPr/>
            </p:nvSpPr>
            <p:spPr bwMode="auto">
              <a:xfrm>
                <a:off x="144016" y="1511994"/>
                <a:ext cx="4320480" cy="1511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Homogeneous mode oscillates after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𝑇</m:t>
                    </m:r>
                    <m:r>
                      <a:rPr lang="en-US" sz="200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 ≲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effectLst/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Λ</m:t>
                    </m:r>
                    <m:r>
                      <m:rPr>
                        <m:nor/>
                      </m:rPr>
                      <a:rPr lang="en-US" sz="2000" i="0" baseline="-25000">
                        <a:solidFill>
                          <a:schemeClr val="tx1"/>
                        </a:solidFill>
                        <a:ea typeface="Arial Unicode MS" pitchFamily="34" charset="-128"/>
                        <a:cs typeface="Arial Unicode MS" pitchFamily="34" charset="-128"/>
                      </a:rPr>
                      <m:t>QCD</m:t>
                    </m:r>
                  </m:oMath>
                </a14:m>
                <a:endParaRPr lang="en-US" sz="2000" baseline="-25000">
                  <a:solidFill>
                    <a:srgbClr val="003399"/>
                  </a:solidFill>
                  <a:ea typeface="Arial Unicode MS" pitchFamily="34" charset="-128"/>
                  <a:cs typeface="Arial Unicode MS" pitchFamily="34" charset="-128"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Dependence on initial misalignment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angle          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∝</m:t>
                    </m:r>
                    <m:sSubSup>
                      <m:sSub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i</m:t>
                        </m:r>
                      </m:sub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en-US" sz="2000" smtClean="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7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1511994"/>
                <a:ext cx="4320480" cy="1511995"/>
              </a:xfrm>
              <a:prstGeom prst="rect">
                <a:avLst/>
              </a:prstGeom>
              <a:blipFill rotWithShape="1">
                <a:blip r:embed="rId4"/>
                <a:stretch>
                  <a:fillRect l="-1695" t="-201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44016" y="3743987"/>
            <a:ext cx="4320480" cy="259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Isocurvature fluctuations from large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quantum fluctuations of massless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axion field created during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inflation</a:t>
            </a:r>
          </a:p>
          <a:p>
            <a:pPr algn="l"/>
            <a:endParaRPr lang="en-US" sz="500">
              <a:solidFill>
                <a:srgbClr val="003399"/>
              </a:solidFill>
              <a:effectLst/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Strong CMB bounds on isocurvature 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fluctuations</a:t>
            </a:r>
          </a:p>
          <a:p>
            <a:pPr algn="l"/>
            <a:endParaRPr lang="en-US" sz="500">
              <a:solidFill>
                <a:srgbClr val="003399"/>
              </a:solidFill>
              <a:effectLst/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Scale of inflation required to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be small</a:t>
            </a:r>
            <a:endParaRPr lang="en-US" sz="2000">
              <a:solidFill>
                <a:srgbClr val="003399"/>
              </a:solidFill>
              <a:effectLst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44016" y="2951989"/>
            <a:ext cx="4392488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990000"/>
                </a:solidFill>
                <a:effectLst/>
              </a:rPr>
              <a:t>Dark matter density a cosmic random</a:t>
            </a:r>
          </a:p>
          <a:p>
            <a:pPr algn="l"/>
            <a:r>
              <a:rPr lang="en-US" sz="2000">
                <a:solidFill>
                  <a:srgbClr val="990000"/>
                </a:solidFill>
                <a:effectLst/>
              </a:rPr>
              <a:t>number (“environmental parameter”)</a:t>
            </a:r>
          </a:p>
        </p:txBody>
      </p:sp>
    </p:spTree>
    <p:extLst>
      <p:ext uri="{BB962C8B-B14F-4D97-AF65-F5344CB8AC3E}">
        <p14:creationId xmlns:p14="http://schemas.microsoft.com/office/powerpoint/2010/main" val="250619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" y="391082"/>
            <a:ext cx="9217025" cy="630535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Axions from Cosmic Strings</a:t>
            </a:r>
          </a:p>
        </p:txBody>
      </p:sp>
      <p:pic>
        <p:nvPicPr>
          <p:cNvPr id="4" name="Picture 3" descr="C:\NEWPICS\cs_strings_kibbl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1360658"/>
            <a:ext cx="4968553" cy="324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C:\NEWPICS\cs_looppro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34" y="5111982"/>
            <a:ext cx="4958051" cy="1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8032" y="719997"/>
            <a:ext cx="4392488" cy="64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>
                <a:solidFill>
                  <a:schemeClr val="tx1"/>
                </a:solidFill>
                <a:latin typeface="+mj-lt"/>
              </a:rPr>
              <a:t>Strings form by Kibble mechanism after break-down of U</a:t>
            </a:r>
            <a:r>
              <a:rPr lang="en-US" baseline="-25000">
                <a:solidFill>
                  <a:schemeClr val="tx1"/>
                </a:solidFill>
                <a:latin typeface="+mj-lt"/>
              </a:rPr>
              <a:t>PQ</a:t>
            </a:r>
            <a:r>
              <a:rPr lang="en-US">
                <a:solidFill>
                  <a:schemeClr val="tx1"/>
                </a:solidFill>
                <a:latin typeface="+mj-lt"/>
              </a:rPr>
              <a:t>(1) </a:t>
            </a:r>
            <a:endParaRPr lang="de-DE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88032" y="4751983"/>
            <a:ext cx="5616625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>
                <a:solidFill>
                  <a:schemeClr val="tx1"/>
                </a:solidFill>
                <a:latin typeface="+mj-lt"/>
              </a:rPr>
              <a:t>Small loops form by self-intersection </a:t>
            </a:r>
            <a:endParaRPr lang="de-DE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 rot="10800000" flipV="1">
            <a:off x="5471537" y="4608147"/>
            <a:ext cx="3457575" cy="43199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lIns="92156" tIns="46078" rIns="92156" bIns="46078" anchor="ctr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CC00"/>
                </a:solidFill>
                <a:latin typeface="+mj-lt"/>
              </a:rPr>
              <a:t>Paul Shellard</a:t>
            </a:r>
            <a:endParaRPr lang="de-DE">
              <a:solidFill>
                <a:srgbClr val="FFCC00"/>
              </a:solidFill>
              <a:latin typeface="+mj-lt"/>
            </a:endParaRPr>
          </a:p>
        </p:txBody>
      </p:sp>
      <p:pic>
        <p:nvPicPr>
          <p:cNvPr id="13" name="STR_DE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2632" y="719607"/>
            <a:ext cx="3457056" cy="39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Mini Clusters</a:t>
            </a:r>
          </a:p>
        </p:txBody>
      </p:sp>
      <p:pic>
        <p:nvPicPr>
          <p:cNvPr id="3" name="Picture 3" descr="\\Nblraffelt\D\pics\axions\cluster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95" y="2088402"/>
            <a:ext cx="4392488" cy="424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76199" y="864406"/>
            <a:ext cx="7920853" cy="107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000">
                <a:solidFill>
                  <a:srgbClr val="003399"/>
                </a:solidFill>
              </a:rPr>
              <a:t>The inhomogeneities of the axion field are large, leading to bound objects,</a:t>
            </a:r>
          </a:p>
          <a:p>
            <a:pPr defTabSz="921018">
              <a:defRPr/>
            </a:pPr>
            <a:r>
              <a:rPr lang="en-US" sz="2000">
                <a:solidFill>
                  <a:srgbClr val="003399"/>
                </a:solidFill>
              </a:rPr>
              <a:t>“axion mini clusters”.  [Hogan &amp; Rees, PLB 205 (1988) 228.] </a:t>
            </a:r>
          </a:p>
          <a:p>
            <a:pPr defTabSz="921018">
              <a:defRPr/>
            </a:pPr>
            <a:r>
              <a:rPr lang="en-US" sz="2000">
                <a:solidFill>
                  <a:srgbClr val="003399"/>
                </a:solidFill>
              </a:rPr>
              <a:t>Self-coupling of axion field crucial for dynamics.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76199" y="2088402"/>
            <a:ext cx="4392488" cy="212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/>
          <a:lstStyle/>
          <a:p>
            <a:pPr defTabSz="921018">
              <a:defRPr/>
            </a:pPr>
            <a:r>
              <a:rPr lang="en-US" sz="2000" b="1">
                <a:solidFill>
                  <a:srgbClr val="003399"/>
                </a:solidFill>
              </a:rPr>
              <a:t>Typical mini cluster properties:</a:t>
            </a:r>
          </a:p>
          <a:p>
            <a:pPr defTabSz="921018">
              <a:defRPr/>
            </a:pPr>
            <a:endParaRPr lang="en-US" sz="700">
              <a:solidFill>
                <a:srgbClr val="003399"/>
              </a:solidFill>
            </a:endParaRPr>
          </a:p>
          <a:p>
            <a:pPr defTabSz="921018">
              <a:defRPr/>
            </a:pPr>
            <a:r>
              <a:rPr lang="en-US" sz="2000">
                <a:solidFill>
                  <a:srgbClr val="003399"/>
                </a:solidFill>
              </a:rPr>
              <a:t>Mass   </a:t>
            </a:r>
            <a:r>
              <a:rPr lang="en-US" sz="2000" smtClean="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en-US" sz="2000" smtClean="0">
                <a:solidFill>
                  <a:srgbClr val="003399"/>
                </a:solidFill>
              </a:rPr>
              <a:t> </a:t>
            </a:r>
            <a:r>
              <a:rPr lang="en-US" sz="2000">
                <a:solidFill>
                  <a:srgbClr val="003399"/>
                </a:solidFill>
              </a:rPr>
              <a:t>10</a:t>
            </a:r>
            <a:r>
              <a:rPr lang="en-US" sz="2400" baseline="3000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en-US" sz="2400" baseline="30000">
                <a:solidFill>
                  <a:srgbClr val="003399"/>
                </a:solidFill>
              </a:rPr>
              <a:t>12</a:t>
            </a:r>
            <a:r>
              <a:rPr lang="en-US" sz="2000">
                <a:solidFill>
                  <a:srgbClr val="003399"/>
                </a:solidFill>
              </a:rPr>
              <a:t> M</a:t>
            </a:r>
            <a:r>
              <a:rPr lang="en-US" sz="2000" baseline="-25000">
                <a:solidFill>
                  <a:srgbClr val="003399"/>
                </a:solidFill>
              </a:rPr>
              <a:t>sun</a:t>
            </a:r>
          </a:p>
          <a:p>
            <a:pPr defTabSz="921018">
              <a:defRPr/>
            </a:pPr>
            <a:r>
              <a:rPr lang="en-US" sz="2000">
                <a:solidFill>
                  <a:srgbClr val="003399"/>
                </a:solidFill>
              </a:rPr>
              <a:t>Radius </a:t>
            </a:r>
            <a:r>
              <a:rPr lang="en-US" sz="200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en-US" sz="2000">
                <a:solidFill>
                  <a:srgbClr val="003399"/>
                </a:solidFill>
              </a:rPr>
              <a:t> 10</a:t>
            </a:r>
            <a:r>
              <a:rPr lang="en-US" sz="2400" baseline="30000">
                <a:solidFill>
                  <a:srgbClr val="003399"/>
                </a:solidFill>
              </a:rPr>
              <a:t>10</a:t>
            </a:r>
            <a:r>
              <a:rPr lang="en-US" sz="2000">
                <a:solidFill>
                  <a:srgbClr val="003399"/>
                </a:solidFill>
              </a:rPr>
              <a:t> cm</a:t>
            </a:r>
          </a:p>
          <a:p>
            <a:pPr defTabSz="921018">
              <a:defRPr/>
            </a:pPr>
            <a:r>
              <a:rPr lang="en-US" sz="2000">
                <a:solidFill>
                  <a:srgbClr val="003399"/>
                </a:solidFill>
              </a:rPr>
              <a:t>Mass fraction up to several 10</a:t>
            </a:r>
            <a:r>
              <a:rPr lang="en-US" sz="2000" smtClean="0">
                <a:solidFill>
                  <a:srgbClr val="003399"/>
                </a:solidFill>
              </a:rPr>
              <a:t>%</a:t>
            </a:r>
          </a:p>
          <a:p>
            <a:pPr defTabSz="921018">
              <a:defRPr/>
            </a:pPr>
            <a:endParaRPr lang="en-US" sz="1000" baseline="-25000">
              <a:solidFill>
                <a:srgbClr val="003399"/>
              </a:solidFill>
            </a:endParaRPr>
          </a:p>
          <a:p>
            <a:pPr defTabSz="921018">
              <a:defRPr/>
            </a:pPr>
            <a:r>
              <a:rPr lang="en-US" sz="2000">
                <a:solidFill>
                  <a:srgbClr val="C00000"/>
                </a:solidFill>
              </a:rPr>
              <a:t>Potentially detectable with </a:t>
            </a:r>
          </a:p>
          <a:p>
            <a:pPr defTabSz="921018">
              <a:defRPr/>
            </a:pPr>
            <a:r>
              <a:rPr lang="en-US" sz="2000">
                <a:solidFill>
                  <a:srgbClr val="C00000"/>
                </a:solidFill>
              </a:rPr>
              <a:t>gravitational </a:t>
            </a:r>
            <a:r>
              <a:rPr lang="en-US" sz="2000" smtClean="0">
                <a:solidFill>
                  <a:srgbClr val="C00000"/>
                </a:solidFill>
              </a:rPr>
              <a:t>femtolensing</a:t>
            </a:r>
            <a:endParaRPr lang="en-US" sz="2000" baseline="-25000">
              <a:solidFill>
                <a:srgbClr val="C00000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76199" y="5256390"/>
            <a:ext cx="4392488" cy="107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000"/>
              <a:t>Distribution of axion energy density. </a:t>
            </a:r>
          </a:p>
          <a:p>
            <a:pPr defTabSz="921018">
              <a:defRPr/>
            </a:pPr>
            <a:r>
              <a:rPr lang="en-US" sz="2000"/>
              <a:t>2-dim slice of comoving length 0.25 pc</a:t>
            </a:r>
          </a:p>
          <a:p>
            <a:pPr defTabSz="921018">
              <a:defRPr/>
            </a:pPr>
            <a:r>
              <a:rPr lang="en-US" sz="2000"/>
              <a:t>[Kolb &amp; Tkachev, ApJ 460 (1996) L25]</a:t>
            </a:r>
          </a:p>
        </p:txBody>
      </p:sp>
    </p:spTree>
    <p:extLst>
      <p:ext uri="{BB962C8B-B14F-4D97-AF65-F5344CB8AC3E}">
        <p14:creationId xmlns:p14="http://schemas.microsoft.com/office/powerpoint/2010/main" val="41748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Inflation, Axions, and Anthropic Selection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"/>
              <p:cNvSpPr>
                <a:spLocks noChangeArrowheads="1"/>
              </p:cNvSpPr>
              <p:nvPr/>
            </p:nvSpPr>
            <p:spPr bwMode="auto">
              <a:xfrm>
                <a:off x="288032" y="719607"/>
                <a:ext cx="8640961" cy="22319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If PQ symmetry is not restored after inflation</a:t>
                </a: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Axion density determined by initial random number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−</m:t>
                    </m:r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𝜋</m:t>
                    </m:r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&lt;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Θ</m:t>
                    </m:r>
                    <m:r>
                      <m:rPr>
                        <m:sty m:val="p"/>
                      </m:rPr>
                      <a:rPr lang="en-US" sz="2800" i="0" baseline="-25000">
                        <a:solidFill>
                          <a:srgbClr val="003399"/>
                        </a:solidFill>
                        <a:latin typeface="Cambria Math"/>
                      </a:rPr>
                      <m:t>i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&lt;+</m:t>
                    </m:r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𝜋</m:t>
                    </m:r>
                  </m:oMath>
                </a14:m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Different in different patches of the universe</a:t>
                </a: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Our visible universe, after inflation, from a single patch</a:t>
                </a: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Axion/photon ratio a cosmic random number,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chosen by spontaneous symmetry breaking process </a:t>
                </a:r>
              </a:p>
            </p:txBody>
          </p:sp>
        </mc:Choice>
        <mc:Fallback xmlns="">
          <p:sp>
            <p:nvSpPr>
              <p:cNvPr id="3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719607"/>
                <a:ext cx="8640961" cy="2231940"/>
              </a:xfrm>
              <a:prstGeom prst="rect">
                <a:avLst/>
              </a:prstGeom>
              <a:blipFill rotWithShape="1">
                <a:blip r:embed="rId2"/>
                <a:stretch>
                  <a:fillRect l="-1763" t="-3279" b="-27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288032" y="3095937"/>
                <a:ext cx="8640961" cy="11521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 algn="l"/>
                <a:r>
                  <a:rPr lang="en-US" sz="2000" smtClean="0">
                    <a:solidFill>
                      <a:srgbClr val="C00000"/>
                    </a:solidFill>
                    <a:effectLst/>
                  </a:rPr>
                  <a:t>Allows for small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effectLst/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00000"/>
                            </a:solidFill>
                            <a:effectLst/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C00000"/>
                            </a:solidFill>
                            <a:effectLst/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i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effectLst/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≲ </m:t>
                    </m:r>
                    <m:r>
                      <m:rPr>
                        <m:nor/>
                      </m:rPr>
                      <a:rPr lang="en-US" sz="2000" i="0">
                        <a:solidFill>
                          <a:srgbClr val="C00000"/>
                        </a:solidFill>
                        <a:effectLst/>
                        <a:latin typeface="+mj-lt"/>
                      </a:rPr>
                      <m:t>0.003</m:t>
                    </m:r>
                    <m:r>
                      <a:rPr lang="en-US" sz="2000" i="1">
                        <a:solidFill>
                          <a:srgbClr val="C00000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r>
                  <a:rPr lang="en-US" sz="2000" smtClean="0">
                    <a:solidFill>
                      <a:srgbClr val="C00000"/>
                    </a:solidFill>
                    <a:effectLst/>
                  </a:rPr>
                  <a:t> and </a:t>
                </a:r>
                <a:r>
                  <a:rPr lang="en-US" sz="2000">
                    <a:solidFill>
                      <a:srgbClr val="C00000"/>
                    </a:solidFill>
                    <a:effectLst/>
                  </a:rPr>
                  <a:t>thus for </a:t>
                </a:r>
                <a:r>
                  <a:rPr lang="en-US" sz="2000" smtClean="0">
                    <a:solidFill>
                      <a:srgbClr val="C0000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C00000"/>
                            </a:solidFill>
                            <a:effectLst/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C00000"/>
                    </a:solidFill>
                    <a:effectLst/>
                  </a:rPr>
                  <a:t> a</a:t>
                </a:r>
                <a:r>
                  <a:rPr lang="en-US" sz="2000">
                    <a:solidFill>
                      <a:srgbClr val="C00000"/>
                    </a:solidFill>
                    <a:effectLst/>
                  </a:rPr>
                  <a:t>t </a:t>
                </a:r>
                <a:r>
                  <a:rPr lang="en-US" sz="2000" smtClean="0">
                    <a:solidFill>
                      <a:srgbClr val="C00000"/>
                    </a:solidFill>
                    <a:effectLst/>
                  </a:rPr>
                  <a:t>the GUT </a:t>
                </a:r>
                <a:r>
                  <a:rPr lang="en-US" sz="2000">
                    <a:solidFill>
                      <a:srgbClr val="C00000"/>
                    </a:solidFill>
                    <a:effectLst/>
                  </a:rPr>
                  <a:t>or string scale</a:t>
                </a: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Is this “unlikely”  or “unnatural” or “fine tuned”?</a:t>
                </a: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Should one design experiments for very small-mass axion dark matter?</a:t>
                </a:r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3095937"/>
                <a:ext cx="8640961" cy="1152160"/>
              </a:xfrm>
              <a:prstGeom prst="rect">
                <a:avLst/>
              </a:prstGeom>
              <a:blipFill rotWithShape="1">
                <a:blip r:embed="rId3"/>
                <a:stretch>
                  <a:fillRect l="-1763" t="-6878" b="-58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5"/>
              <p:cNvSpPr>
                <a:spLocks noChangeArrowheads="1"/>
              </p:cNvSpPr>
              <p:nvPr/>
            </p:nvSpPr>
            <p:spPr bwMode="auto">
              <a:xfrm>
                <a:off x="288032" y="4392117"/>
                <a:ext cx="8640961" cy="21594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Difficult to form baryonic structures if baryon/dark matter density is too low,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posterior probability for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2800" baseline="-25000" smtClean="0">
                    <a:solidFill>
                      <a:srgbClr val="003399"/>
                    </a:solidFill>
                  </a:rPr>
                  <a:t>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not necessarily small</a:t>
                </a: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effectLst/>
                  </a:rPr>
                  <a:t> Linde, “Inflation and axion cosmology,” PLB 201:437, 1988</a:t>
                </a:r>
              </a:p>
              <a:p>
                <a:pPr algn="l"/>
                <a:endParaRPr lang="en-US" sz="500"/>
              </a:p>
              <a:p>
                <a:pPr algn="l">
                  <a:buFontTx/>
                  <a:buChar char="•"/>
                </a:pPr>
                <a:r>
                  <a:rPr lang="en-US" sz="2000">
                    <a:effectLst/>
                  </a:rPr>
                  <a:t> Tegmark, Aguirre, Rees &amp; Wilczek,</a:t>
                </a:r>
              </a:p>
              <a:p>
                <a:pPr algn="l"/>
                <a:r>
                  <a:rPr lang="en-US" sz="2000">
                    <a:effectLst/>
                  </a:rPr>
                  <a:t>   “Dimensionless constants, cosmology and other dark matters,”</a:t>
                </a:r>
              </a:p>
              <a:p>
                <a:pPr algn="l"/>
                <a:r>
                  <a:rPr lang="en-US" sz="2000">
                    <a:effectLst/>
                  </a:rPr>
                  <a:t>   PRD 73:023505, 2006 [astro-ph/0511774]  </a:t>
                </a:r>
              </a:p>
            </p:txBody>
          </p:sp>
        </mc:Choice>
        <mc:Fallback xmlns="">
          <p:sp>
            <p:nvSpPr>
              <p:cNvPr id="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4392117"/>
                <a:ext cx="8640961" cy="2159496"/>
              </a:xfrm>
              <a:prstGeom prst="rect">
                <a:avLst/>
              </a:prstGeom>
              <a:blipFill rotWithShape="1">
                <a:blip r:embed="rId4"/>
                <a:stretch>
                  <a:fillRect l="-1763" t="-338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16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Posterior Dark Matter Probability Distribution</a:t>
            </a:r>
          </a:p>
        </p:txBody>
      </p:sp>
      <p:pic>
        <p:nvPicPr>
          <p:cNvPr id="5" name="Picture 1027" descr="C:\Users\Georg Raffelt\Desktop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791997"/>
            <a:ext cx="4188466" cy="431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28" descr="C:\Users\Georg Raffelt\Desktop\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32" y="1061996"/>
            <a:ext cx="4066953" cy="400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29"/>
          <p:cNvSpPr>
            <a:spLocks noChangeArrowheads="1"/>
          </p:cNvSpPr>
          <p:nvPr/>
        </p:nvSpPr>
        <p:spPr bwMode="auto">
          <a:xfrm>
            <a:off x="288032" y="5615980"/>
            <a:ext cx="8640961" cy="8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/>
            <a:r>
              <a:rPr lang="en-US" sz="2000">
                <a:solidFill>
                  <a:srgbClr val="4D4D4D"/>
                </a:solidFill>
                <a:effectLst/>
              </a:rPr>
              <a:t>Tegmark, Aguirre, Rees &amp; Wilczek,</a:t>
            </a:r>
          </a:p>
          <a:p>
            <a:pPr algn="ctr"/>
            <a:r>
              <a:rPr lang="en-US" sz="2000">
                <a:solidFill>
                  <a:srgbClr val="4D4D4D"/>
                </a:solidFill>
                <a:effectLst/>
              </a:rPr>
              <a:t>“Dimensionless constants, cosmology and other dark matters,”</a:t>
            </a:r>
          </a:p>
          <a:p>
            <a:pPr algn="ctr"/>
            <a:r>
              <a:rPr lang="en-US" sz="2000">
                <a:solidFill>
                  <a:srgbClr val="4D4D4D"/>
                </a:solidFill>
                <a:effectLst/>
              </a:rPr>
              <a:t>PRD 73:023505, 2006 [astro-ph/0511774]  </a:t>
            </a:r>
          </a:p>
        </p:txBody>
      </p:sp>
    </p:spTree>
    <p:extLst>
      <p:ext uri="{BB962C8B-B14F-4D97-AF65-F5344CB8AC3E}">
        <p14:creationId xmlns:p14="http://schemas.microsoft.com/office/powerpoint/2010/main" val="125144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Axions</a:t>
            </a:r>
            <a:endParaRPr lang="en-US"/>
          </a:p>
        </p:txBody>
      </p:sp>
      <p:pic>
        <p:nvPicPr>
          <p:cNvPr id="11" name="Picture 3" descr="C:\Users\Georg Raffelt\Desktop\chag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00"/>
            <a:ext cx="9217025" cy="69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Georg Raffelt\Desktop\chag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4923548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WordArt 4"/>
          <p:cNvSpPr>
            <a:spLocks noChangeArrowheads="1" noChangeShapeType="1" noTextEdit="1"/>
          </p:cNvSpPr>
          <p:nvPr/>
        </p:nvSpPr>
        <p:spPr bwMode="auto">
          <a:xfrm>
            <a:off x="4284476" y="2735990"/>
            <a:ext cx="4698523" cy="27359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86402" tIns="43201" rIns="86402" bIns="4320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9100" kern="10">
                <a:ln w="349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Comic Sans MS"/>
              </a:rPr>
              <a:t>xions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664242" y="5471980"/>
            <a:ext cx="6417768" cy="14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800" b="1" smtClean="0">
                <a:solidFill>
                  <a:srgbClr val="FFFF99"/>
                </a:solidFill>
              </a:rPr>
              <a:t>Isocurvature Fluctuations</a:t>
            </a:r>
            <a:endParaRPr lang="en-US" sz="4800" b="1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Creation of Adiabatic vs. Isocurvature Perturbations</a:t>
            </a:r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44016" y="575587"/>
            <a:ext cx="4392488" cy="50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400" b="1"/>
              <a:t>Inflaton </a:t>
            </a:r>
            <a:r>
              <a:rPr lang="en-US" sz="2400" b="1" smtClean="0"/>
              <a:t>field</a:t>
            </a:r>
            <a:endParaRPr lang="en-US" sz="2400" b="1"/>
          </a:p>
        </p:txBody>
      </p:sp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4680521" y="575587"/>
            <a:ext cx="4392488" cy="50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400" b="1"/>
              <a:t>Axion </a:t>
            </a:r>
            <a:r>
              <a:rPr lang="en-US" sz="2400" b="1" smtClean="0"/>
              <a:t>field</a:t>
            </a:r>
            <a:endParaRPr lang="en-US" sz="2400" b="1"/>
          </a:p>
        </p:txBody>
      </p:sp>
      <p:grpSp>
        <p:nvGrpSpPr>
          <p:cNvPr id="5" name="Group 1029"/>
          <p:cNvGrpSpPr>
            <a:grpSpLocks/>
          </p:cNvGrpSpPr>
          <p:nvPr/>
        </p:nvGrpSpPr>
        <p:grpSpPr bwMode="auto">
          <a:xfrm>
            <a:off x="503942" y="1727357"/>
            <a:ext cx="2664296" cy="1727994"/>
            <a:chOff x="96" y="1392"/>
            <a:chExt cx="1776" cy="1152"/>
          </a:xfrm>
        </p:grpSpPr>
        <p:sp>
          <p:nvSpPr>
            <p:cNvPr id="6" name="Line 1030"/>
            <p:cNvSpPr>
              <a:spLocks noChangeShapeType="1"/>
            </p:cNvSpPr>
            <p:nvPr/>
          </p:nvSpPr>
          <p:spPr bwMode="auto">
            <a:xfrm>
              <a:off x="96" y="2400"/>
              <a:ext cx="17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1031"/>
            <p:cNvSpPr>
              <a:spLocks noChangeShapeType="1"/>
            </p:cNvSpPr>
            <p:nvPr/>
          </p:nvSpPr>
          <p:spPr bwMode="auto">
            <a:xfrm flipH="1" flipV="1">
              <a:off x="240" y="1392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032"/>
            <p:cNvSpPr>
              <a:spLocks/>
            </p:cNvSpPr>
            <p:nvPr/>
          </p:nvSpPr>
          <p:spPr bwMode="auto">
            <a:xfrm>
              <a:off x="240" y="1584"/>
              <a:ext cx="1104" cy="816"/>
            </a:xfrm>
            <a:custGeom>
              <a:avLst/>
              <a:gdLst>
                <a:gd name="T0" fmla="*/ 0 w 1104"/>
                <a:gd name="T1" fmla="*/ 3 h 816"/>
                <a:gd name="T2" fmla="*/ 783 w 1104"/>
                <a:gd name="T3" fmla="*/ 132 h 816"/>
                <a:gd name="T4" fmla="*/ 1104 w 1104"/>
                <a:gd name="T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816">
                  <a:moveTo>
                    <a:pt x="0" y="3"/>
                  </a:moveTo>
                  <a:cubicBezTo>
                    <a:pt x="576" y="0"/>
                    <a:pt x="651" y="30"/>
                    <a:pt x="783" y="132"/>
                  </a:cubicBezTo>
                  <a:cubicBezTo>
                    <a:pt x="915" y="234"/>
                    <a:pt x="951" y="816"/>
                    <a:pt x="1104" y="816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033"/>
            <p:cNvSpPr>
              <a:spLocks/>
            </p:cNvSpPr>
            <p:nvPr/>
          </p:nvSpPr>
          <p:spPr bwMode="auto">
            <a:xfrm>
              <a:off x="1341" y="1584"/>
              <a:ext cx="243" cy="813"/>
            </a:xfrm>
            <a:custGeom>
              <a:avLst/>
              <a:gdLst>
                <a:gd name="T0" fmla="*/ 519 w 519"/>
                <a:gd name="T1" fmla="*/ 0 h 813"/>
                <a:gd name="T2" fmla="*/ 0 w 519"/>
                <a:gd name="T3" fmla="*/ 813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9" h="813">
                  <a:moveTo>
                    <a:pt x="519" y="0"/>
                  </a:moveTo>
                  <a:cubicBezTo>
                    <a:pt x="405" y="429"/>
                    <a:pt x="246" y="810"/>
                    <a:pt x="0" y="813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1034"/>
            <p:cNvSpPr>
              <a:spLocks noChangeAspect="1" noChangeArrowheads="1"/>
            </p:cNvSpPr>
            <p:nvPr/>
          </p:nvSpPr>
          <p:spPr bwMode="auto">
            <a:xfrm>
              <a:off x="713" y="1557"/>
              <a:ext cx="103" cy="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Line 1035"/>
            <p:cNvSpPr>
              <a:spLocks noChangeShapeType="1"/>
            </p:cNvSpPr>
            <p:nvPr/>
          </p:nvSpPr>
          <p:spPr bwMode="auto">
            <a:xfrm>
              <a:off x="762" y="1602"/>
              <a:ext cx="294" cy="3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2" name="Group 1036"/>
          <p:cNvGrpSpPr>
            <a:grpSpLocks/>
          </p:cNvGrpSpPr>
          <p:nvPr/>
        </p:nvGrpSpPr>
        <p:grpSpPr bwMode="auto">
          <a:xfrm>
            <a:off x="503942" y="3599351"/>
            <a:ext cx="2664296" cy="1727994"/>
            <a:chOff x="96" y="2784"/>
            <a:chExt cx="1776" cy="1152"/>
          </a:xfrm>
        </p:grpSpPr>
        <p:sp>
          <p:nvSpPr>
            <p:cNvPr id="13" name="Line 1037"/>
            <p:cNvSpPr>
              <a:spLocks noChangeShapeType="1"/>
            </p:cNvSpPr>
            <p:nvPr/>
          </p:nvSpPr>
          <p:spPr bwMode="auto">
            <a:xfrm>
              <a:off x="96" y="3792"/>
              <a:ext cx="17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038"/>
            <p:cNvSpPr>
              <a:spLocks/>
            </p:cNvSpPr>
            <p:nvPr/>
          </p:nvSpPr>
          <p:spPr bwMode="auto">
            <a:xfrm>
              <a:off x="240" y="2976"/>
              <a:ext cx="1104" cy="816"/>
            </a:xfrm>
            <a:custGeom>
              <a:avLst/>
              <a:gdLst>
                <a:gd name="T0" fmla="*/ 0 w 1104"/>
                <a:gd name="T1" fmla="*/ 3 h 816"/>
                <a:gd name="T2" fmla="*/ 783 w 1104"/>
                <a:gd name="T3" fmla="*/ 132 h 816"/>
                <a:gd name="T4" fmla="*/ 1104 w 1104"/>
                <a:gd name="T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816">
                  <a:moveTo>
                    <a:pt x="0" y="3"/>
                  </a:moveTo>
                  <a:cubicBezTo>
                    <a:pt x="576" y="0"/>
                    <a:pt x="651" y="30"/>
                    <a:pt x="783" y="132"/>
                  </a:cubicBezTo>
                  <a:cubicBezTo>
                    <a:pt x="915" y="234"/>
                    <a:pt x="951" y="816"/>
                    <a:pt x="1104" y="816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039"/>
            <p:cNvSpPr>
              <a:spLocks/>
            </p:cNvSpPr>
            <p:nvPr/>
          </p:nvSpPr>
          <p:spPr bwMode="auto">
            <a:xfrm>
              <a:off x="1341" y="2976"/>
              <a:ext cx="243" cy="813"/>
            </a:xfrm>
            <a:custGeom>
              <a:avLst/>
              <a:gdLst>
                <a:gd name="T0" fmla="*/ 519 w 519"/>
                <a:gd name="T1" fmla="*/ 0 h 813"/>
                <a:gd name="T2" fmla="*/ 0 w 519"/>
                <a:gd name="T3" fmla="*/ 813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9" h="813">
                  <a:moveTo>
                    <a:pt x="519" y="0"/>
                  </a:moveTo>
                  <a:cubicBezTo>
                    <a:pt x="405" y="429"/>
                    <a:pt x="246" y="810"/>
                    <a:pt x="0" y="813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Oval 1040"/>
            <p:cNvSpPr>
              <a:spLocks noChangeAspect="1" noChangeArrowheads="1"/>
            </p:cNvSpPr>
            <p:nvPr/>
          </p:nvSpPr>
          <p:spPr bwMode="auto">
            <a:xfrm>
              <a:off x="1241" y="3264"/>
              <a:ext cx="103" cy="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1041"/>
            <p:cNvSpPr>
              <a:spLocks noChangeShapeType="1"/>
            </p:cNvSpPr>
            <p:nvPr/>
          </p:nvSpPr>
          <p:spPr bwMode="auto">
            <a:xfrm>
              <a:off x="1113" y="3312"/>
              <a:ext cx="42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1042"/>
            <p:cNvSpPr>
              <a:spLocks noChangeShapeType="1"/>
            </p:cNvSpPr>
            <p:nvPr/>
          </p:nvSpPr>
          <p:spPr bwMode="auto">
            <a:xfrm flipH="1" flipV="1">
              <a:off x="240" y="2784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" name="Rectangle 1043"/>
          <p:cNvSpPr>
            <a:spLocks noChangeArrowheads="1"/>
          </p:cNvSpPr>
          <p:nvPr/>
        </p:nvSpPr>
        <p:spPr bwMode="auto">
          <a:xfrm>
            <a:off x="863982" y="2447355"/>
            <a:ext cx="108012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tx1"/>
                </a:solidFill>
                <a:effectLst/>
              </a:rPr>
              <a:t>Slow roll</a:t>
            </a:r>
          </a:p>
        </p:txBody>
      </p:sp>
      <p:sp>
        <p:nvSpPr>
          <p:cNvPr id="20" name="Rectangle 1044"/>
          <p:cNvSpPr>
            <a:spLocks noChangeArrowheads="1"/>
          </p:cNvSpPr>
          <p:nvPr/>
        </p:nvSpPr>
        <p:spPr bwMode="auto">
          <a:xfrm>
            <a:off x="791974" y="4607347"/>
            <a:ext cx="1368152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tx1"/>
                </a:solidFill>
                <a:effectLst/>
              </a:rPr>
              <a:t>Reheating</a:t>
            </a:r>
          </a:p>
        </p:txBody>
      </p:sp>
      <p:sp>
        <p:nvSpPr>
          <p:cNvPr id="21" name="Line 1045"/>
          <p:cNvSpPr>
            <a:spLocks noChangeShapeType="1"/>
          </p:cNvSpPr>
          <p:nvPr/>
        </p:nvSpPr>
        <p:spPr bwMode="auto">
          <a:xfrm>
            <a:off x="1260026" y="1862357"/>
            <a:ext cx="504056" cy="72000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2" name="Rectangle 1046"/>
          <p:cNvSpPr>
            <a:spLocks noChangeArrowheads="1"/>
          </p:cNvSpPr>
          <p:nvPr/>
        </p:nvSpPr>
        <p:spPr bwMode="auto">
          <a:xfrm>
            <a:off x="144016" y="1079555"/>
            <a:ext cx="3312368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De Sitter expansion imprints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scale invariant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fluctuations</a:t>
            </a:r>
            <a:endParaRPr lang="en-US" sz="2000">
              <a:solidFill>
                <a:srgbClr val="003399"/>
              </a:solidFill>
              <a:effectLst/>
            </a:endParaRPr>
          </a:p>
        </p:txBody>
      </p:sp>
      <p:sp>
        <p:nvSpPr>
          <p:cNvPr id="23" name="Rectangle 1047"/>
          <p:cNvSpPr>
            <a:spLocks noChangeArrowheads="1"/>
          </p:cNvSpPr>
          <p:nvPr/>
        </p:nvSpPr>
        <p:spPr bwMode="auto">
          <a:xfrm>
            <a:off x="150653" y="5328246"/>
            <a:ext cx="4392488" cy="129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t" anchorCtr="0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Inflaton decay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smtClean="0">
                <a:solidFill>
                  <a:srgbClr val="003399"/>
                </a:solidFill>
                <a:effectLst/>
                <a:sym typeface="Symbol" pitchFamily="18" charset="2"/>
              </a:rPr>
              <a:t>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  matter </a:t>
            </a:r>
            <a:r>
              <a:rPr lang="en-US" sz="2000">
                <a:solidFill>
                  <a:srgbClr val="003399"/>
                </a:solidFill>
                <a:effectLst/>
              </a:rPr>
              <a:t>&amp; radiation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Both fluctuate the same: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Adiabatic fluctuations</a:t>
            </a:r>
          </a:p>
        </p:txBody>
      </p:sp>
      <p:grpSp>
        <p:nvGrpSpPr>
          <p:cNvPr id="24" name="Group 1048"/>
          <p:cNvGrpSpPr>
            <a:grpSpLocks/>
          </p:cNvGrpSpPr>
          <p:nvPr/>
        </p:nvGrpSpPr>
        <p:grpSpPr bwMode="auto">
          <a:xfrm>
            <a:off x="5328479" y="3591717"/>
            <a:ext cx="2664296" cy="1727994"/>
            <a:chOff x="3168" y="2784"/>
            <a:chExt cx="1776" cy="1152"/>
          </a:xfrm>
        </p:grpSpPr>
        <p:sp>
          <p:nvSpPr>
            <p:cNvPr id="25" name="Line 1049"/>
            <p:cNvSpPr>
              <a:spLocks noChangeShapeType="1"/>
            </p:cNvSpPr>
            <p:nvPr/>
          </p:nvSpPr>
          <p:spPr bwMode="auto">
            <a:xfrm>
              <a:off x="3168" y="3792"/>
              <a:ext cx="17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Line 1050"/>
            <p:cNvSpPr>
              <a:spLocks noChangeShapeType="1"/>
            </p:cNvSpPr>
            <p:nvPr/>
          </p:nvSpPr>
          <p:spPr bwMode="auto">
            <a:xfrm flipH="1" flipV="1">
              <a:off x="3984" y="2784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1051"/>
            <p:cNvSpPr>
              <a:spLocks/>
            </p:cNvSpPr>
            <p:nvPr/>
          </p:nvSpPr>
          <p:spPr bwMode="auto">
            <a:xfrm>
              <a:off x="3984" y="3120"/>
              <a:ext cx="768" cy="669"/>
            </a:xfrm>
            <a:custGeom>
              <a:avLst/>
              <a:gdLst>
                <a:gd name="T0" fmla="*/ 519 w 519"/>
                <a:gd name="T1" fmla="*/ 0 h 813"/>
                <a:gd name="T2" fmla="*/ 0 w 519"/>
                <a:gd name="T3" fmla="*/ 813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9" h="813">
                  <a:moveTo>
                    <a:pt x="519" y="0"/>
                  </a:moveTo>
                  <a:cubicBezTo>
                    <a:pt x="405" y="429"/>
                    <a:pt x="246" y="810"/>
                    <a:pt x="0" y="813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Oval 1052"/>
            <p:cNvSpPr>
              <a:spLocks noChangeAspect="1" noChangeArrowheads="1"/>
            </p:cNvSpPr>
            <p:nvPr/>
          </p:nvSpPr>
          <p:spPr bwMode="auto">
            <a:xfrm>
              <a:off x="3648" y="3312"/>
              <a:ext cx="103" cy="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1053"/>
            <p:cNvSpPr>
              <a:spLocks/>
            </p:cNvSpPr>
            <p:nvPr/>
          </p:nvSpPr>
          <p:spPr bwMode="auto">
            <a:xfrm flipH="1">
              <a:off x="3216" y="3120"/>
              <a:ext cx="768" cy="669"/>
            </a:xfrm>
            <a:custGeom>
              <a:avLst/>
              <a:gdLst>
                <a:gd name="T0" fmla="*/ 519 w 519"/>
                <a:gd name="T1" fmla="*/ 0 h 813"/>
                <a:gd name="T2" fmla="*/ 0 w 519"/>
                <a:gd name="T3" fmla="*/ 813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9" h="813">
                  <a:moveTo>
                    <a:pt x="519" y="0"/>
                  </a:moveTo>
                  <a:cubicBezTo>
                    <a:pt x="405" y="429"/>
                    <a:pt x="246" y="810"/>
                    <a:pt x="0" y="813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Line 1054"/>
            <p:cNvSpPr>
              <a:spLocks noChangeShapeType="1"/>
            </p:cNvSpPr>
            <p:nvPr/>
          </p:nvSpPr>
          <p:spPr bwMode="auto">
            <a:xfrm>
              <a:off x="3350" y="3360"/>
              <a:ext cx="127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1" name="Group 1055"/>
          <p:cNvGrpSpPr>
            <a:grpSpLocks/>
          </p:cNvGrpSpPr>
          <p:nvPr/>
        </p:nvGrpSpPr>
        <p:grpSpPr bwMode="auto">
          <a:xfrm>
            <a:off x="5328479" y="1727408"/>
            <a:ext cx="2664296" cy="1727994"/>
            <a:chOff x="3168" y="1392"/>
            <a:chExt cx="1776" cy="1152"/>
          </a:xfrm>
        </p:grpSpPr>
        <p:sp>
          <p:nvSpPr>
            <p:cNvPr id="32" name="Line 1056"/>
            <p:cNvSpPr>
              <a:spLocks noChangeShapeType="1"/>
            </p:cNvSpPr>
            <p:nvPr/>
          </p:nvSpPr>
          <p:spPr bwMode="auto">
            <a:xfrm>
              <a:off x="3168" y="2400"/>
              <a:ext cx="17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Line 1057"/>
            <p:cNvSpPr>
              <a:spLocks noChangeShapeType="1"/>
            </p:cNvSpPr>
            <p:nvPr/>
          </p:nvSpPr>
          <p:spPr bwMode="auto">
            <a:xfrm flipH="1" flipV="1">
              <a:off x="3984" y="1392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Line 1058"/>
            <p:cNvSpPr>
              <a:spLocks noChangeShapeType="1"/>
            </p:cNvSpPr>
            <p:nvPr/>
          </p:nvSpPr>
          <p:spPr bwMode="auto">
            <a:xfrm>
              <a:off x="3216" y="2382"/>
              <a:ext cx="1536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Oval 1059"/>
            <p:cNvSpPr>
              <a:spLocks noChangeAspect="1" noChangeArrowheads="1"/>
            </p:cNvSpPr>
            <p:nvPr/>
          </p:nvSpPr>
          <p:spPr bwMode="auto">
            <a:xfrm>
              <a:off x="3408" y="2304"/>
              <a:ext cx="103" cy="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7" name="Line 1061"/>
          <p:cNvSpPr>
            <a:spLocks noChangeShapeType="1"/>
          </p:cNvSpPr>
          <p:nvPr/>
        </p:nvSpPr>
        <p:spPr bwMode="auto">
          <a:xfrm>
            <a:off x="5499498" y="3014661"/>
            <a:ext cx="504056" cy="1500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38" name="Rectangle 1062"/>
          <p:cNvSpPr>
            <a:spLocks noChangeArrowheads="1"/>
          </p:cNvSpPr>
          <p:nvPr/>
        </p:nvSpPr>
        <p:spPr bwMode="auto">
          <a:xfrm>
            <a:off x="4680521" y="5328871"/>
            <a:ext cx="4392488" cy="129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t" anchorCtr="0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Inflaton decay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smtClean="0">
                <a:solidFill>
                  <a:srgbClr val="003399"/>
                </a:solidFill>
                <a:effectLst/>
                <a:sym typeface="Symbol" pitchFamily="18" charset="2"/>
              </a:rPr>
              <a:t>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>
                <a:solidFill>
                  <a:srgbClr val="003399"/>
                </a:solidFill>
                <a:effectLst/>
              </a:rPr>
              <a:t>radiation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Axion field oscillates late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smtClean="0">
                <a:solidFill>
                  <a:srgbClr val="003399"/>
                </a:solidFill>
                <a:effectLst/>
                <a:sym typeface="Symbol" pitchFamily="18" charset="2"/>
              </a:rPr>
              <a:t>  matter</a:t>
            </a:r>
            <a:endParaRPr lang="en-US" sz="2000">
              <a:solidFill>
                <a:srgbClr val="003399"/>
              </a:solidFill>
              <a:effectLst/>
              <a:sym typeface="Symbol" pitchFamily="18" charset="2"/>
            </a:endParaRPr>
          </a:p>
          <a:p>
            <a:pPr algn="l"/>
            <a:r>
              <a:rPr lang="en-US" sz="2000">
                <a:solidFill>
                  <a:srgbClr val="003399"/>
                </a:solidFill>
                <a:effectLst/>
                <a:sym typeface="Symbol" pitchFamily="18" charset="2"/>
              </a:rPr>
              <a:t>Matter fluctuates relative to radiation</a:t>
            </a:r>
            <a:r>
              <a:rPr lang="en-US" sz="2000">
                <a:solidFill>
                  <a:srgbClr val="003399"/>
                </a:solidFill>
                <a:effectLst/>
              </a:rPr>
              <a:t>: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Entropy fluctuations</a:t>
            </a:r>
          </a:p>
        </p:txBody>
      </p:sp>
      <p:sp>
        <p:nvSpPr>
          <p:cNvPr id="39" name="Rectangle 1046"/>
          <p:cNvSpPr>
            <a:spLocks noChangeArrowheads="1"/>
          </p:cNvSpPr>
          <p:nvPr/>
        </p:nvSpPr>
        <p:spPr bwMode="auto">
          <a:xfrm>
            <a:off x="4680614" y="1079267"/>
            <a:ext cx="3312368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De Sitter expansion imprints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scale invariant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fluctuations</a:t>
            </a:r>
            <a:endParaRPr lang="en-US" sz="2000">
              <a:solidFill>
                <a:srgbClr val="00339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832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Power Spectrum of CMB Temperature Fluctuations</a:t>
            </a:r>
          </a:p>
        </p:txBody>
      </p:sp>
      <p:pic>
        <p:nvPicPr>
          <p:cNvPr id="3" name="Picture 1030" descr="C:\Users\Georg Raffelt\Desktop\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3239957"/>
            <a:ext cx="4679949" cy="32380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37" descr="C:\Users\Georg Raffelt\Desktop\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6" y="719137"/>
            <a:ext cx="4679950" cy="2376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35"/>
          <p:cNvSpPr>
            <a:spLocks noChangeArrowheads="1"/>
          </p:cNvSpPr>
          <p:nvPr/>
        </p:nvSpPr>
        <p:spPr bwMode="auto">
          <a:xfrm>
            <a:off x="5040572" y="3672017"/>
            <a:ext cx="180020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>
                <a:solidFill>
                  <a:srgbClr val="990000"/>
                </a:solidFill>
                <a:effectLst/>
              </a:rPr>
              <a:t>Acoustic Peaks</a:t>
            </a:r>
          </a:p>
        </p:txBody>
      </p:sp>
      <p:sp>
        <p:nvSpPr>
          <p:cNvPr id="6" name="Rectangle 1026"/>
          <p:cNvSpPr>
            <a:spLocks noChangeArrowheads="1"/>
          </p:cNvSpPr>
          <p:nvPr/>
        </p:nvSpPr>
        <p:spPr bwMode="auto">
          <a:xfrm>
            <a:off x="215900" y="719997"/>
            <a:ext cx="3960564" cy="151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Sky map of CMBR temperature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fluctuations</a:t>
            </a:r>
          </a:p>
        </p:txBody>
      </p:sp>
      <p:sp>
        <p:nvSpPr>
          <p:cNvPr id="7" name="Rectangle 1031"/>
          <p:cNvSpPr>
            <a:spLocks noChangeArrowheads="1"/>
          </p:cNvSpPr>
          <p:nvPr/>
        </p:nvSpPr>
        <p:spPr bwMode="auto">
          <a:xfrm>
            <a:off x="215900" y="3239988"/>
            <a:ext cx="3960564" cy="36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Multipole expansion</a:t>
            </a:r>
          </a:p>
        </p:txBody>
      </p:sp>
      <p:sp>
        <p:nvSpPr>
          <p:cNvPr id="8" name="Rectangle 1033"/>
          <p:cNvSpPr>
            <a:spLocks noChangeArrowheads="1"/>
          </p:cNvSpPr>
          <p:nvPr/>
        </p:nvSpPr>
        <p:spPr bwMode="auto">
          <a:xfrm>
            <a:off x="215900" y="4806517"/>
            <a:ext cx="3960564" cy="36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4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Angular power spectrum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9922" y="1439707"/>
                <a:ext cx="309643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Δ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𝜃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𝜑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〈"/>
                              <m:endChr m:val="〉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〈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〉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2" y="1439707"/>
                <a:ext cx="3096430" cy="67710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59922" y="3654101"/>
                <a:ext cx="3744532" cy="882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Δ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𝜑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ℓ=0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=−ℓ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ℓ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ℓ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ℓ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𝜃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2" y="3654101"/>
                <a:ext cx="3744532" cy="8820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9922" y="5094557"/>
                <a:ext cx="3961254" cy="881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ℓ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ℓ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ℓ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2ℓ+1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=−ℓ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ℓ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ℓ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ℓ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2" y="5094557"/>
                <a:ext cx="3961254" cy="88178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91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Adiabatic vs. Isocurvature Temperature Fluctuations</a:t>
            </a:r>
          </a:p>
        </p:txBody>
      </p:sp>
      <p:pic>
        <p:nvPicPr>
          <p:cNvPr id="3" name="Picture 4" descr="C:\Users\Georg Raffelt\Desktop\cmbp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62" y="791617"/>
            <a:ext cx="7651280" cy="519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47700" y="5976337"/>
            <a:ext cx="7921625" cy="57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2400"/>
              <a:t>Adapted from Fox, Pierce &amp; Thomas, hep-th/0409059</a:t>
            </a:r>
          </a:p>
        </p:txBody>
      </p:sp>
    </p:spTree>
    <p:extLst>
      <p:ext uri="{BB962C8B-B14F-4D97-AF65-F5344CB8AC3E}">
        <p14:creationId xmlns:p14="http://schemas.microsoft.com/office/powerpoint/2010/main" val="191304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Parameter Degeneracies</a:t>
            </a: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216024" y="5975978"/>
            <a:ext cx="8785101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effectLst/>
              </a:rPr>
              <a:t>Hamann, Hannestad, Raffelt &amp; Wong, arXiv:0904.0647</a:t>
            </a:r>
          </a:p>
        </p:txBody>
      </p:sp>
      <p:pic>
        <p:nvPicPr>
          <p:cNvPr id="5" name="Picture 1028" descr="C:\Users\Georg Raffelt\Desktop\axiontalk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791998"/>
            <a:ext cx="6768753" cy="512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6984777" y="935996"/>
            <a:ext cx="180020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990000"/>
                </a:solidFill>
                <a:effectLst/>
              </a:rPr>
              <a:t>WMAP-5</a:t>
            </a:r>
          </a:p>
        </p:txBody>
      </p:sp>
      <p:sp>
        <p:nvSpPr>
          <p:cNvPr id="7" name="Rectangle 1030"/>
          <p:cNvSpPr>
            <a:spLocks noChangeArrowheads="1"/>
          </p:cNvSpPr>
          <p:nvPr/>
        </p:nvSpPr>
        <p:spPr bwMode="auto">
          <a:xfrm>
            <a:off x="6984777" y="1295995"/>
            <a:ext cx="180020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990000"/>
                </a:solidFill>
                <a:effectLst/>
              </a:rPr>
              <a:t>WMAP-5 + LSS</a:t>
            </a:r>
          </a:p>
        </p:txBody>
      </p:sp>
      <p:sp>
        <p:nvSpPr>
          <p:cNvPr id="8" name="Rectangle 1031"/>
          <p:cNvSpPr>
            <a:spLocks noChangeArrowheads="1"/>
          </p:cNvSpPr>
          <p:nvPr/>
        </p:nvSpPr>
        <p:spPr bwMode="auto">
          <a:xfrm>
            <a:off x="6984777" y="1655994"/>
            <a:ext cx="180020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Planck forecast</a:t>
            </a:r>
          </a:p>
        </p:txBody>
      </p:sp>
      <p:sp>
        <p:nvSpPr>
          <p:cNvPr id="9" name="Rectangle 1032"/>
          <p:cNvSpPr>
            <a:spLocks noChangeArrowheads="1"/>
          </p:cNvSpPr>
          <p:nvPr/>
        </p:nvSpPr>
        <p:spPr bwMode="auto">
          <a:xfrm>
            <a:off x="6984777" y="2015993"/>
            <a:ext cx="1800200" cy="64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Cosmic Variance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Limited (CVL)</a:t>
            </a:r>
          </a:p>
        </p:txBody>
      </p:sp>
      <p:sp>
        <p:nvSpPr>
          <p:cNvPr id="10" name="Line 1033"/>
          <p:cNvSpPr>
            <a:spLocks noChangeShapeType="1"/>
          </p:cNvSpPr>
          <p:nvPr/>
        </p:nvSpPr>
        <p:spPr bwMode="auto">
          <a:xfrm flipH="1">
            <a:off x="6696745" y="1160890"/>
            <a:ext cx="356062" cy="207105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Line 1034"/>
          <p:cNvSpPr>
            <a:spLocks noChangeShapeType="1"/>
          </p:cNvSpPr>
          <p:nvPr/>
        </p:nvSpPr>
        <p:spPr bwMode="auto">
          <a:xfrm flipH="1">
            <a:off x="6048673" y="1511995"/>
            <a:ext cx="1008112" cy="503998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Line 1035"/>
          <p:cNvSpPr>
            <a:spLocks noChangeShapeType="1"/>
          </p:cNvSpPr>
          <p:nvPr/>
        </p:nvSpPr>
        <p:spPr bwMode="auto">
          <a:xfrm flipH="1">
            <a:off x="5688633" y="1853993"/>
            <a:ext cx="1368152" cy="521998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Line 1036"/>
          <p:cNvSpPr>
            <a:spLocks noChangeShapeType="1"/>
          </p:cNvSpPr>
          <p:nvPr/>
        </p:nvSpPr>
        <p:spPr bwMode="auto">
          <a:xfrm flipH="1">
            <a:off x="5616625" y="2375991"/>
            <a:ext cx="1440160" cy="287999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Cabbibo-Kobayashi-Maskawa (CKM) Matrix</a:t>
            </a:r>
          </a:p>
        </p:txBody>
      </p:sp>
      <p:sp>
        <p:nvSpPr>
          <p:cNvPr id="3" name="Rectangle 1028"/>
          <p:cNvSpPr>
            <a:spLocks noChangeArrowheads="1"/>
          </p:cNvSpPr>
          <p:nvPr/>
        </p:nvSpPr>
        <p:spPr bwMode="auto">
          <a:xfrm>
            <a:off x="288032" y="863997"/>
            <a:ext cx="4680521" cy="79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Quark interaction with W boson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(charged-current electroweak interaction) </a:t>
            </a:r>
          </a:p>
        </p:txBody>
      </p:sp>
      <p:sp>
        <p:nvSpPr>
          <p:cNvPr id="4" name="Rectangle 1029"/>
          <p:cNvSpPr>
            <a:spLocks noChangeArrowheads="1"/>
          </p:cNvSpPr>
          <p:nvPr/>
        </p:nvSpPr>
        <p:spPr bwMode="auto">
          <a:xfrm>
            <a:off x="288032" y="2015992"/>
            <a:ext cx="4824537" cy="295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Unitary Cabbibo-Kobayashi-Maskawa matrix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relates mass eigenstates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to weak interaction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eigenstates</a:t>
            </a:r>
          </a:p>
          <a:p>
            <a:pPr algn="l"/>
            <a:endParaRPr lang="en-US" sz="1000" smtClean="0">
              <a:solidFill>
                <a:srgbClr val="003399"/>
              </a:solidFill>
              <a:effectLst/>
            </a:endParaRPr>
          </a:p>
          <a:p>
            <a:r>
              <a:rPr lang="en-US" sz="2000">
                <a:solidFill>
                  <a:srgbClr val="990000"/>
                </a:solidFill>
              </a:rPr>
              <a:t>V</a:t>
            </a:r>
            <a:r>
              <a:rPr lang="en-US" sz="2000" baseline="-25000">
                <a:solidFill>
                  <a:srgbClr val="990000"/>
                </a:solidFill>
              </a:rPr>
              <a:t>CKM</a:t>
            </a:r>
            <a:r>
              <a:rPr lang="en-US" sz="2000">
                <a:solidFill>
                  <a:srgbClr val="990000"/>
                </a:solidFill>
              </a:rPr>
              <a:t> depends on three mixing angles and one phase </a:t>
            </a:r>
            <a:r>
              <a:rPr lang="en-US" sz="2000">
                <a:solidFill>
                  <a:srgbClr val="990000"/>
                </a:solidFill>
                <a:latin typeface="Symbol" pitchFamily="18" charset="2"/>
              </a:rPr>
              <a:t>d</a:t>
            </a:r>
            <a:r>
              <a:rPr lang="en-US" sz="2000">
                <a:solidFill>
                  <a:srgbClr val="990000"/>
                </a:solidFill>
              </a:rPr>
              <a:t>,</a:t>
            </a:r>
          </a:p>
          <a:p>
            <a:r>
              <a:rPr lang="en-US" sz="2000">
                <a:solidFill>
                  <a:srgbClr val="990000"/>
                </a:solidFill>
              </a:rPr>
              <a:t>explaining all observed </a:t>
            </a:r>
            <a:r>
              <a:rPr lang="en-US" sz="2000" smtClean="0">
                <a:solidFill>
                  <a:srgbClr val="990000"/>
                </a:solidFill>
              </a:rPr>
              <a:t>CP-violation</a:t>
            </a:r>
          </a:p>
          <a:p>
            <a:endParaRPr lang="en-US" sz="1000">
              <a:solidFill>
                <a:srgbClr val="990000"/>
              </a:solidFill>
            </a:endParaRPr>
          </a:p>
          <a:p>
            <a:r>
              <a:rPr lang="en-US" sz="2000"/>
              <a:t>Precision tests use “unitarity triangles” consisting of products of measured</a:t>
            </a:r>
          </a:p>
          <a:p>
            <a:r>
              <a:rPr lang="en-US" sz="2000"/>
              <a:t>components of V</a:t>
            </a:r>
            <a:r>
              <a:rPr lang="en-US" sz="2000" baseline="-25000"/>
              <a:t>CKM</a:t>
            </a:r>
            <a:r>
              <a:rPr lang="en-US" sz="2000"/>
              <a:t>, for example:</a:t>
            </a:r>
          </a:p>
          <a:p>
            <a:endParaRPr lang="en-US" sz="2000">
              <a:solidFill>
                <a:srgbClr val="990000"/>
              </a:solidFill>
            </a:endParaRPr>
          </a:p>
          <a:p>
            <a:pPr algn="l"/>
            <a:endParaRPr lang="en-US" sz="2000" smtClean="0">
              <a:solidFill>
                <a:srgbClr val="003399"/>
              </a:solidFill>
              <a:effectLst/>
            </a:endParaRPr>
          </a:p>
          <a:p>
            <a:pPr algn="l"/>
            <a:endParaRPr lang="en-US" sz="2000">
              <a:solidFill>
                <a:srgbClr val="003399"/>
              </a:solidFill>
              <a:effectLst/>
            </a:endParaRPr>
          </a:p>
        </p:txBody>
      </p:sp>
      <p:pic>
        <p:nvPicPr>
          <p:cNvPr id="5" name="Picture 1034" descr="C:\Users\Georg Raffelt\Desktop\t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72" y="4464127"/>
            <a:ext cx="4608513" cy="217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43032" y="789792"/>
                <a:ext cx="3526030" cy="1138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𝑔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/>
                                </a:rPr>
                                <m:t>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𝑢𝐿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𝛾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CKM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𝑑𝐿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𝜇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</m:sup>
                      </m:sSubSup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h</m:t>
                      </m:r>
                      <m:r>
                        <a:rPr lang="en-US" sz="2000" b="0" i="0" smtClean="0">
                          <a:latin typeface="Cambria Math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c</m:t>
                      </m:r>
                      <m:r>
                        <a:rPr lang="en-US" sz="2000" b="0" i="0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2000" smtClean="0"/>
              </a:p>
              <a:p>
                <a:endParaRPr lang="en-US" sz="100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Ψ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𝑢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=(</m:t>
                    </m:r>
                    <m:r>
                      <a:rPr lang="en-US" sz="2000" b="0" i="1" smtClean="0">
                        <a:latin typeface="Cambria Math"/>
                      </a:rPr>
                      <m:t>𝑢</m:t>
                    </m:r>
                    <m:r>
                      <a:rPr lang="en-US" sz="2000" b="0" i="1" smtClean="0">
                        <a:latin typeface="Cambria Math"/>
                      </a:rPr>
                      <m:t>,</m:t>
                    </m:r>
                    <m:r>
                      <a:rPr lang="en-US" sz="2000" b="0" i="1" smtClean="0">
                        <a:latin typeface="Cambria Math"/>
                      </a:rPr>
                      <m:t>𝑐</m:t>
                    </m:r>
                    <m:r>
                      <a:rPr lang="en-US" sz="2000" b="0" i="1" smtClean="0">
                        <a:latin typeface="Cambria Math"/>
                      </a:rPr>
                      <m:t>,</m:t>
                    </m:r>
                    <m:r>
                      <a:rPr lang="en-US" sz="2000" b="0" i="1" smtClean="0">
                        <a:latin typeface="Cambria Math"/>
                      </a:rPr>
                      <m:t>𝑡</m:t>
                    </m:r>
                    <m:r>
                      <a:rPr lang="en-US" sz="20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000" smtClean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Ψ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=(</m:t>
                    </m:r>
                    <m:r>
                      <a:rPr lang="en-US" sz="2000" b="0" i="1" smtClean="0">
                        <a:latin typeface="Cambria Math"/>
                      </a:rPr>
                      <m:t>𝑑</m:t>
                    </m:r>
                    <m:r>
                      <a:rPr lang="en-US" sz="2000" b="0" i="1" smtClean="0">
                        <a:latin typeface="Cambria Math"/>
                      </a:rPr>
                      <m:t>,</m:t>
                    </m:r>
                    <m:r>
                      <a:rPr lang="en-US" sz="2000" b="0" i="1" smtClean="0">
                        <a:latin typeface="Cambria Math"/>
                      </a:rPr>
                      <m:t>𝑠</m:t>
                    </m:r>
                    <m:r>
                      <a:rPr lang="en-US" sz="2000" b="0" i="1" smtClean="0">
                        <a:latin typeface="Cambria Math"/>
                      </a:rPr>
                      <m:t>,</m:t>
                    </m:r>
                    <m:r>
                      <a:rPr lang="en-US" sz="2000" b="0" i="1" smtClean="0">
                        <a:latin typeface="Cambria Math"/>
                      </a:rPr>
                      <m:t>𝑏</m:t>
                    </m:r>
                    <m:r>
                      <a:rPr lang="en-US" sz="20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032" y="789792"/>
                <a:ext cx="3526030" cy="1138645"/>
              </a:xfrm>
              <a:prstGeom prst="rect">
                <a:avLst/>
              </a:prstGeom>
              <a:blipFill rotWithShape="1">
                <a:blip r:embed="rId3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54794" y="1928437"/>
                <a:ext cx="3083921" cy="1083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CKM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/>
                                      </a:rPr>
                                      <m:t>𝑢</m:t>
                                    </m:r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𝑢𝑠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𝑢𝑏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𝑐𝑑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𝑐𝑠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𝑐𝑏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𝑡𝑑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𝑡𝑠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𝑡𝑏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794" y="1928437"/>
                <a:ext cx="3083921" cy="10831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07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Isocurvature Forecast</a:t>
            </a:r>
          </a:p>
        </p:txBody>
      </p:sp>
      <p:pic>
        <p:nvPicPr>
          <p:cNvPr id="4" name="Picture 4" descr="C:\Users\Georg Raffelt\Desktop\axiontalk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20" y="1195496"/>
            <a:ext cx="6642739" cy="456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953217" y="791997"/>
            <a:ext cx="5616625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400"/>
              <a:t>Hubble scale during inflation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 rot="-5400000">
            <a:off x="6273892" y="2896461"/>
            <a:ext cx="3383988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400"/>
              <a:t>Axion decay constant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16024" y="5975978"/>
            <a:ext cx="8785101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effectLst/>
              </a:rPr>
              <a:t>Hamann, Hannestad, Raffelt &amp; Wong, arXiv:0904.0647</a:t>
            </a:r>
          </a:p>
        </p:txBody>
      </p:sp>
    </p:spTree>
    <p:extLst>
      <p:ext uri="{BB962C8B-B14F-4D97-AF65-F5344CB8AC3E}">
        <p14:creationId xmlns:p14="http://schemas.microsoft.com/office/powerpoint/2010/main" val="383717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Axions</a:t>
            </a:r>
            <a:endParaRPr lang="en-US"/>
          </a:p>
        </p:txBody>
      </p:sp>
      <p:pic>
        <p:nvPicPr>
          <p:cNvPr id="11" name="Picture 3" descr="C:\Users\Georg Raffelt\Desktop\chag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00"/>
            <a:ext cx="9217025" cy="69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Georg Raffelt\Desktop\chag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4923548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WordArt 4"/>
          <p:cNvSpPr>
            <a:spLocks noChangeArrowheads="1" noChangeShapeType="1" noTextEdit="1"/>
          </p:cNvSpPr>
          <p:nvPr/>
        </p:nvSpPr>
        <p:spPr bwMode="auto">
          <a:xfrm>
            <a:off x="4284476" y="2735990"/>
            <a:ext cx="4698523" cy="27359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86402" tIns="43201" rIns="86402" bIns="4320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9100" kern="10">
                <a:ln w="349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Comic Sans MS"/>
              </a:rPr>
              <a:t>xions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664242" y="5471980"/>
            <a:ext cx="6417768" cy="14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5600" b="1" smtClean="0">
                <a:solidFill>
                  <a:srgbClr val="FFFF99"/>
                </a:solidFill>
              </a:rPr>
              <a:t>Solar Axion Searches</a:t>
            </a:r>
            <a:endParaRPr lang="en-US" sz="5600" b="1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2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Experimental Tests of Invisible Axions</a:t>
            </a:r>
            <a:endParaRPr lang="en-US"/>
          </a:p>
        </p:txBody>
      </p:sp>
      <p:pic>
        <p:nvPicPr>
          <p:cNvPr id="3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9217153" cy="260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360040" y="3239988"/>
                <a:ext cx="4104452" cy="3383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Primakoff effect:</a:t>
                </a:r>
              </a:p>
              <a:p>
                <a:pPr algn="l"/>
                <a:endParaRPr lang="en-US" sz="7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Axion-photon transition in external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static E or B field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(Originally discussed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>
                    <a:solidFill>
                      <a:srgbClr val="003399"/>
                    </a:solidFill>
                    <a:effectLst/>
                  </a:rPr>
                  <a:t> 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by Henri Primakoff 1951)</a:t>
                </a:r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040" y="3239988"/>
                <a:ext cx="4104452" cy="3383988"/>
              </a:xfrm>
              <a:prstGeom prst="rect">
                <a:avLst/>
              </a:prstGeom>
              <a:blipFill rotWithShape="1">
                <a:blip r:embed="rId3"/>
                <a:stretch>
                  <a:fillRect l="-1634" t="-89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08512" y="3239988"/>
            <a:ext cx="4392488" cy="338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Pierre Sikivie:</a:t>
            </a:r>
          </a:p>
          <a:p>
            <a:pPr algn="l"/>
            <a:endParaRPr lang="en-US" sz="700">
              <a:solidFill>
                <a:srgbClr val="003399"/>
              </a:solidFill>
            </a:endParaRP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Macroscopic B-field can provide a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large coherent transition rate over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a big volume (low-mass axions)</a:t>
            </a:r>
          </a:p>
          <a:p>
            <a:pPr algn="l"/>
            <a:endParaRPr lang="en-US" sz="5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Axion helioscope: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Look at the Sun through a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dipole magnet</a:t>
            </a:r>
            <a:endParaRPr lang="en-US" sz="2000">
              <a:solidFill>
                <a:srgbClr val="003399"/>
              </a:solidFill>
              <a:effectLst/>
            </a:endParaRPr>
          </a:p>
          <a:p>
            <a:pPr algn="l"/>
            <a:endParaRPr lang="en-US" sz="5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Axion haloscope: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Look for dark-matter axions with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A microwave resonant cavity</a:t>
            </a:r>
          </a:p>
        </p:txBody>
      </p:sp>
      <p:pic>
        <p:nvPicPr>
          <p:cNvPr id="6" name="Picture 6" descr="C:\Users\Georg Raffelt\Desktop\axiontalk\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50" y="5064060"/>
            <a:ext cx="2376258" cy="123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38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Search for Solar Axions</a:t>
            </a:r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3671987"/>
            <a:ext cx="3312368" cy="28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4"/>
          <p:cNvSpPr>
            <a:spLocks noChangeAspect="1" noChangeArrowheads="1"/>
          </p:cNvSpPr>
          <p:nvPr/>
        </p:nvSpPr>
        <p:spPr bwMode="auto">
          <a:xfrm>
            <a:off x="441050" y="647998"/>
            <a:ext cx="2871319" cy="287099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68086" y="1799994"/>
            <a:ext cx="2151239" cy="920997"/>
            <a:chOff x="2736" y="2208"/>
            <a:chExt cx="1344" cy="576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 bwMode="auto">
            <a:xfrm>
              <a:off x="2736" y="2208"/>
              <a:ext cx="672" cy="46"/>
              <a:chOff x="240" y="2016"/>
              <a:chExt cx="2088" cy="144"/>
            </a:xfrm>
          </p:grpSpPr>
          <p:grpSp>
            <p:nvGrpSpPr>
              <p:cNvPr id="32" name="Group 7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58" name="Freeform 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9" name="Freeform 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0" name="Freeform 1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1" name="Freeform 1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3" name="Group 12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54" name="Freeform 1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Freeform 1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Freeform 1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7" name="Freeform 1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4" name="Group 17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50" name="Freeform 1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Freeform 1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2" name="Freeform 2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" name="Freeform 2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5" name="Group 22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46" name="Freeform 2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Freeform 2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Freeform 2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Freeform 2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6" name="Group 27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42" name="Freeform 2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3" name="Freeform 2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4" name="Freeform 3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Freeform 3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7" name="Group 32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38" name="Freeform 3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9" name="Freeform 3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0" name="Freeform 3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" name="Freeform 3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7" name="Line 37"/>
            <p:cNvSpPr>
              <a:spLocks noChangeAspect="1" noChangeShapeType="1"/>
            </p:cNvSpPr>
            <p:nvPr/>
          </p:nvSpPr>
          <p:spPr bwMode="auto">
            <a:xfrm flipV="1">
              <a:off x="3408" y="2208"/>
              <a:ext cx="672" cy="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38"/>
            <p:cNvGrpSpPr>
              <a:grpSpLocks/>
            </p:cNvGrpSpPr>
            <p:nvPr/>
          </p:nvGrpSpPr>
          <p:grpSpPr bwMode="auto">
            <a:xfrm>
              <a:off x="3408" y="2208"/>
              <a:ext cx="46" cy="448"/>
              <a:chOff x="3647" y="2303"/>
              <a:chExt cx="46" cy="448"/>
            </a:xfrm>
          </p:grpSpPr>
          <p:grpSp>
            <p:nvGrpSpPr>
              <p:cNvPr id="12" name="Group 39"/>
              <p:cNvGrpSpPr>
                <a:grpSpLocks noChangeAspect="1"/>
              </p:cNvGrpSpPr>
              <p:nvPr/>
            </p:nvGrpSpPr>
            <p:grpSpPr bwMode="auto">
              <a:xfrm rot="-5400000">
                <a:off x="3614" y="2672"/>
                <a:ext cx="112" cy="46"/>
                <a:chOff x="288" y="2208"/>
                <a:chExt cx="4416" cy="1440"/>
              </a:xfrm>
            </p:grpSpPr>
            <p:sp>
              <p:nvSpPr>
                <p:cNvPr id="28" name="Freeform 40"/>
                <p:cNvSpPr>
                  <a:spLocks noChangeAspect="1"/>
                </p:cNvSpPr>
                <p:nvPr/>
              </p:nvSpPr>
              <p:spPr bwMode="auto">
                <a:xfrm>
                  <a:off x="1381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" name="Freeform 41"/>
                <p:cNvSpPr>
                  <a:spLocks noChangeAspect="1"/>
                </p:cNvSpPr>
                <p:nvPr/>
              </p:nvSpPr>
              <p:spPr bwMode="auto">
                <a:xfrm flipH="1">
                  <a:off x="235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Freeform 42"/>
                <p:cNvSpPr>
                  <a:spLocks noChangeAspect="1"/>
                </p:cNvSpPr>
                <p:nvPr/>
              </p:nvSpPr>
              <p:spPr bwMode="auto">
                <a:xfrm flipV="1">
                  <a:off x="3601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" name="Freeform 43"/>
                <p:cNvSpPr>
                  <a:spLocks noChangeAspect="1"/>
                </p:cNvSpPr>
                <p:nvPr/>
              </p:nvSpPr>
              <p:spPr bwMode="auto">
                <a:xfrm flipH="1" flipV="1">
                  <a:off x="2528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3" name="Group 44"/>
              <p:cNvGrpSpPr>
                <a:grpSpLocks noChangeAspect="1"/>
              </p:cNvGrpSpPr>
              <p:nvPr/>
            </p:nvGrpSpPr>
            <p:grpSpPr bwMode="auto">
              <a:xfrm rot="-5400000">
                <a:off x="3614" y="2560"/>
                <a:ext cx="112" cy="46"/>
                <a:chOff x="288" y="2208"/>
                <a:chExt cx="4416" cy="1440"/>
              </a:xfrm>
            </p:grpSpPr>
            <p:sp>
              <p:nvSpPr>
                <p:cNvPr id="24" name="Freeform 45"/>
                <p:cNvSpPr>
                  <a:spLocks noChangeAspect="1"/>
                </p:cNvSpPr>
                <p:nvPr/>
              </p:nvSpPr>
              <p:spPr bwMode="auto">
                <a:xfrm>
                  <a:off x="1404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Freeform 46"/>
                <p:cNvSpPr>
                  <a:spLocks noChangeAspect="1"/>
                </p:cNvSpPr>
                <p:nvPr/>
              </p:nvSpPr>
              <p:spPr bwMode="auto">
                <a:xfrm flipH="1">
                  <a:off x="294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" name="Freeform 47"/>
                <p:cNvSpPr>
                  <a:spLocks noChangeAspect="1"/>
                </p:cNvSpPr>
                <p:nvPr/>
              </p:nvSpPr>
              <p:spPr bwMode="auto">
                <a:xfrm flipV="1">
                  <a:off x="3660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" name="Freeform 48"/>
                <p:cNvSpPr>
                  <a:spLocks noChangeAspect="1"/>
                </p:cNvSpPr>
                <p:nvPr/>
              </p:nvSpPr>
              <p:spPr bwMode="auto">
                <a:xfrm flipH="1" flipV="1">
                  <a:off x="2513" y="2208"/>
                  <a:ext cx="1110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4" name="Group 49"/>
              <p:cNvGrpSpPr>
                <a:grpSpLocks noChangeAspect="1"/>
              </p:cNvGrpSpPr>
              <p:nvPr/>
            </p:nvGrpSpPr>
            <p:grpSpPr bwMode="auto">
              <a:xfrm rot="-5400000">
                <a:off x="3614" y="2448"/>
                <a:ext cx="112" cy="46"/>
                <a:chOff x="288" y="2208"/>
                <a:chExt cx="4416" cy="1440"/>
              </a:xfrm>
            </p:grpSpPr>
            <p:sp>
              <p:nvSpPr>
                <p:cNvPr id="20" name="Freeform 50"/>
                <p:cNvSpPr>
                  <a:spLocks noChangeAspect="1"/>
                </p:cNvSpPr>
                <p:nvPr/>
              </p:nvSpPr>
              <p:spPr bwMode="auto">
                <a:xfrm>
                  <a:off x="1389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Freeform 51"/>
                <p:cNvSpPr>
                  <a:spLocks noChangeAspect="1"/>
                </p:cNvSpPr>
                <p:nvPr/>
              </p:nvSpPr>
              <p:spPr bwMode="auto">
                <a:xfrm flipH="1">
                  <a:off x="243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" name="Freeform 52"/>
                <p:cNvSpPr>
                  <a:spLocks noChangeAspect="1"/>
                </p:cNvSpPr>
                <p:nvPr/>
              </p:nvSpPr>
              <p:spPr bwMode="auto">
                <a:xfrm flipV="1">
                  <a:off x="3609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Freeform 53"/>
                <p:cNvSpPr>
                  <a:spLocks noChangeAspect="1"/>
                </p:cNvSpPr>
                <p:nvPr/>
              </p:nvSpPr>
              <p:spPr bwMode="auto">
                <a:xfrm flipH="1" flipV="1">
                  <a:off x="2536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5" name="Group 54"/>
              <p:cNvGrpSpPr>
                <a:grpSpLocks noChangeAspect="1"/>
              </p:cNvGrpSpPr>
              <p:nvPr/>
            </p:nvGrpSpPr>
            <p:grpSpPr bwMode="auto">
              <a:xfrm rot="-5400000">
                <a:off x="3614" y="2336"/>
                <a:ext cx="112" cy="46"/>
                <a:chOff x="288" y="2208"/>
                <a:chExt cx="4416" cy="1440"/>
              </a:xfrm>
            </p:grpSpPr>
            <p:sp>
              <p:nvSpPr>
                <p:cNvPr id="16" name="Freeform 55"/>
                <p:cNvSpPr>
                  <a:spLocks noChangeAspect="1"/>
                </p:cNvSpPr>
                <p:nvPr/>
              </p:nvSpPr>
              <p:spPr bwMode="auto">
                <a:xfrm>
                  <a:off x="1412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Freeform 56"/>
                <p:cNvSpPr>
                  <a:spLocks noChangeAspect="1"/>
                </p:cNvSpPr>
                <p:nvPr/>
              </p:nvSpPr>
              <p:spPr bwMode="auto">
                <a:xfrm flipH="1">
                  <a:off x="302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" name="Freeform 57"/>
                <p:cNvSpPr>
                  <a:spLocks noChangeAspect="1"/>
                </p:cNvSpPr>
                <p:nvPr/>
              </p:nvSpPr>
              <p:spPr bwMode="auto">
                <a:xfrm flipV="1">
                  <a:off x="3668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Freeform 58"/>
                <p:cNvSpPr>
                  <a:spLocks noChangeAspect="1"/>
                </p:cNvSpPr>
                <p:nvPr/>
              </p:nvSpPr>
              <p:spPr bwMode="auto">
                <a:xfrm flipH="1" flipV="1">
                  <a:off x="2522" y="2208"/>
                  <a:ext cx="1110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9" name="Group 59"/>
            <p:cNvGrpSpPr>
              <a:grpSpLocks noChangeAspect="1"/>
            </p:cNvGrpSpPr>
            <p:nvPr/>
          </p:nvGrpSpPr>
          <p:grpSpPr bwMode="auto">
            <a:xfrm>
              <a:off x="3360" y="2592"/>
              <a:ext cx="190" cy="192"/>
              <a:chOff x="2880" y="3264"/>
              <a:chExt cx="288" cy="288"/>
            </a:xfrm>
          </p:grpSpPr>
          <p:sp>
            <p:nvSpPr>
              <p:cNvPr id="10" name="Line 60"/>
              <p:cNvSpPr>
                <a:spLocks noChangeAspect="1" noChangeShapeType="1"/>
              </p:cNvSpPr>
              <p:nvPr/>
            </p:nvSpPr>
            <p:spPr bwMode="auto">
              <a:xfrm flipV="1">
                <a:off x="2880" y="3264"/>
                <a:ext cx="288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Line 6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880" y="3264"/>
                <a:ext cx="288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62" name="Text Box 62"/>
          <p:cNvSpPr txBox="1">
            <a:spLocks noChangeArrowheads="1"/>
          </p:cNvSpPr>
          <p:nvPr/>
        </p:nvSpPr>
        <p:spPr bwMode="auto">
          <a:xfrm>
            <a:off x="691578" y="1799994"/>
            <a:ext cx="321036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de-DE" sz="2600" b="1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63" name="Text Box 63"/>
          <p:cNvSpPr txBox="1">
            <a:spLocks noChangeArrowheads="1"/>
          </p:cNvSpPr>
          <p:nvPr/>
        </p:nvSpPr>
        <p:spPr bwMode="auto">
          <a:xfrm>
            <a:off x="2535282" y="1727994"/>
            <a:ext cx="384043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 i="1">
                <a:solidFill>
                  <a:srgbClr val="008000"/>
                </a:solidFill>
              </a:rPr>
              <a:t>a</a:t>
            </a:r>
            <a:endParaRPr lang="de-DE" sz="2600" b="1" i="1">
              <a:solidFill>
                <a:srgbClr val="008000"/>
              </a:solidFill>
            </a:endParaRPr>
          </a:p>
        </p:txBody>
      </p:sp>
      <p:sp>
        <p:nvSpPr>
          <p:cNvPr id="64" name="Text Box 64"/>
          <p:cNvSpPr txBox="1">
            <a:spLocks noChangeArrowheads="1"/>
          </p:cNvSpPr>
          <p:nvPr/>
        </p:nvSpPr>
        <p:spPr bwMode="auto">
          <a:xfrm>
            <a:off x="1530171" y="2945990"/>
            <a:ext cx="583657" cy="40083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latin typeface="+mj-lt"/>
              </a:rPr>
              <a:t>Sun</a:t>
            </a:r>
            <a:endParaRPr lang="de-DE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65" name="Text Box 65"/>
          <p:cNvSpPr txBox="1">
            <a:spLocks noChangeArrowheads="1"/>
          </p:cNvSpPr>
          <p:nvPr/>
        </p:nvSpPr>
        <p:spPr bwMode="auto">
          <a:xfrm>
            <a:off x="1185132" y="1148996"/>
            <a:ext cx="1359575" cy="58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  <a:effectLst/>
                <a:latin typeface="+mn-lt"/>
              </a:rPr>
              <a:t>Primakoff </a:t>
            </a:r>
          </a:p>
          <a:p>
            <a:pPr algn="l" eaLnBrk="1" hangingPunct="1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  <a:effectLst/>
                <a:latin typeface="+mn-lt"/>
              </a:rPr>
              <a:t>production</a:t>
            </a:r>
            <a:endParaRPr lang="de-DE" b="1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6" name="Rectangle 66"/>
          <p:cNvSpPr>
            <a:spLocks noChangeArrowheads="1"/>
          </p:cNvSpPr>
          <p:nvPr/>
        </p:nvSpPr>
        <p:spPr bwMode="auto">
          <a:xfrm>
            <a:off x="4761529" y="674997"/>
            <a:ext cx="4608513" cy="23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/>
          <a:p>
            <a:pPr defTabSz="921018"/>
            <a:r>
              <a:rPr lang="en-US" sz="2400" b="1"/>
              <a:t>Axion Helioscope</a:t>
            </a:r>
          </a:p>
          <a:p>
            <a:pPr defTabSz="921018"/>
            <a:r>
              <a:rPr lang="en-US" sz="2400" b="1"/>
              <a:t>(Sikivie 1983)</a:t>
            </a:r>
            <a:endParaRPr lang="de-DE" sz="2400" b="1"/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8777476" y="1799994"/>
            <a:ext cx="334537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de-DE" sz="2600" b="1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4902545" y="2234992"/>
            <a:ext cx="3804423" cy="460499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Magnet</a:t>
            </a:r>
            <a:r>
              <a:rPr lang="en-US" sz="2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17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en-US" sz="1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endParaRPr lang="de-DE" sz="23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9" name="Line 69"/>
          <p:cNvSpPr>
            <a:spLocks noChangeShapeType="1"/>
          </p:cNvSpPr>
          <p:nvPr/>
        </p:nvSpPr>
        <p:spPr bwMode="auto">
          <a:xfrm>
            <a:off x="8706968" y="2234992"/>
            <a:ext cx="0" cy="4604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0" name="Line 70"/>
          <p:cNvSpPr>
            <a:spLocks noChangeShapeType="1"/>
          </p:cNvSpPr>
          <p:nvPr/>
        </p:nvSpPr>
        <p:spPr bwMode="auto">
          <a:xfrm>
            <a:off x="4902545" y="2234992"/>
            <a:ext cx="0" cy="4604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1" name="Line 71"/>
          <p:cNvSpPr>
            <a:spLocks noChangeShapeType="1"/>
          </p:cNvSpPr>
          <p:nvPr/>
        </p:nvSpPr>
        <p:spPr bwMode="auto">
          <a:xfrm>
            <a:off x="4902545" y="2234992"/>
            <a:ext cx="380442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2" name="Rectangle 72"/>
          <p:cNvSpPr>
            <a:spLocks noChangeArrowheads="1"/>
          </p:cNvSpPr>
          <p:nvPr/>
        </p:nvSpPr>
        <p:spPr bwMode="auto">
          <a:xfrm>
            <a:off x="4902545" y="1543495"/>
            <a:ext cx="3804423" cy="460498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  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endParaRPr lang="de-DE" sz="23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3" name="Line 73"/>
          <p:cNvSpPr>
            <a:spLocks noChangeShapeType="1"/>
          </p:cNvSpPr>
          <p:nvPr/>
        </p:nvSpPr>
        <p:spPr bwMode="auto">
          <a:xfrm>
            <a:off x="4902545" y="1543495"/>
            <a:ext cx="0" cy="4604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4" name="Line 74"/>
          <p:cNvSpPr>
            <a:spLocks noChangeShapeType="1"/>
          </p:cNvSpPr>
          <p:nvPr/>
        </p:nvSpPr>
        <p:spPr bwMode="auto">
          <a:xfrm>
            <a:off x="8706968" y="1543495"/>
            <a:ext cx="0" cy="4604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5" name="Line 75"/>
          <p:cNvSpPr>
            <a:spLocks noChangeShapeType="1"/>
          </p:cNvSpPr>
          <p:nvPr/>
        </p:nvSpPr>
        <p:spPr bwMode="auto">
          <a:xfrm>
            <a:off x="4902545" y="2015993"/>
            <a:ext cx="380442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6" name="Text Box 76"/>
          <p:cNvSpPr txBox="1">
            <a:spLocks noChangeArrowheads="1"/>
          </p:cNvSpPr>
          <p:nvPr/>
        </p:nvSpPr>
        <p:spPr bwMode="auto">
          <a:xfrm>
            <a:off x="4464497" y="1796994"/>
            <a:ext cx="369041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6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</a:t>
            </a:r>
            <a:endParaRPr lang="de-DE" sz="2600" b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77" name="Line 77"/>
          <p:cNvSpPr>
            <a:spLocks noChangeAspect="1" noChangeShapeType="1"/>
          </p:cNvSpPr>
          <p:nvPr/>
        </p:nvSpPr>
        <p:spPr bwMode="auto">
          <a:xfrm flipH="1" flipV="1">
            <a:off x="4830537" y="2116493"/>
            <a:ext cx="1870709" cy="300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6732749" y="2080493"/>
            <a:ext cx="2047728" cy="75000"/>
            <a:chOff x="1632" y="3792"/>
            <a:chExt cx="1344" cy="46"/>
          </a:xfrm>
        </p:grpSpPr>
        <p:grpSp>
          <p:nvGrpSpPr>
            <p:cNvPr id="79" name="Group 79"/>
            <p:cNvGrpSpPr>
              <a:grpSpLocks noChangeAspect="1"/>
            </p:cNvGrpSpPr>
            <p:nvPr/>
          </p:nvGrpSpPr>
          <p:grpSpPr bwMode="auto">
            <a:xfrm flipH="1">
              <a:off x="1632" y="3792"/>
              <a:ext cx="672" cy="46"/>
              <a:chOff x="240" y="2016"/>
              <a:chExt cx="2088" cy="144"/>
            </a:xfrm>
          </p:grpSpPr>
          <p:grpSp>
            <p:nvGrpSpPr>
              <p:cNvPr id="111" name="Group 80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137" name="Freeform 81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8" name="Freeform 82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9" name="Freeform 83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0" name="Freeform 84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2" name="Group 85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133" name="Freeform 86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4" name="Freeform 87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5" name="Freeform 88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6" name="Freeform 89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3" name="Group 90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129" name="Freeform 91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0" name="Freeform 92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1" name="Freeform 93"/>
                <p:cNvSpPr>
                  <a:spLocks noChangeAspect="1"/>
                </p:cNvSpPr>
                <p:nvPr/>
              </p:nvSpPr>
              <p:spPr bwMode="auto">
                <a:xfrm flipV="1">
                  <a:off x="358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2" name="Freeform 94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4" name="Group 95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125" name="Freeform 96"/>
                <p:cNvSpPr>
                  <a:spLocks noChangeAspect="1"/>
                </p:cNvSpPr>
                <p:nvPr/>
              </p:nvSpPr>
              <p:spPr bwMode="auto">
                <a:xfrm>
                  <a:off x="1385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6" name="Freeform 97"/>
                <p:cNvSpPr>
                  <a:spLocks noChangeAspect="1"/>
                </p:cNvSpPr>
                <p:nvPr/>
              </p:nvSpPr>
              <p:spPr bwMode="auto">
                <a:xfrm flipH="1">
                  <a:off x="25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7" name="Freeform 98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8" name="Freeform 99"/>
                <p:cNvSpPr>
                  <a:spLocks noChangeAspect="1"/>
                </p:cNvSpPr>
                <p:nvPr/>
              </p:nvSpPr>
              <p:spPr bwMode="auto">
                <a:xfrm flipH="1" flipV="1">
                  <a:off x="2511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5" name="Group 100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121" name="Freeform 101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2" name="Freeform 102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3" name="Freeform 103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4" name="Freeform 104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6" name="Group 105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117" name="Freeform 106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8" name="Freeform 107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9" name="Freeform 108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0" name="Freeform 109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80" name="Group 110"/>
            <p:cNvGrpSpPr>
              <a:grpSpLocks noChangeAspect="1"/>
            </p:cNvGrpSpPr>
            <p:nvPr/>
          </p:nvGrpSpPr>
          <p:grpSpPr bwMode="auto">
            <a:xfrm flipH="1">
              <a:off x="2304" y="3792"/>
              <a:ext cx="672" cy="46"/>
              <a:chOff x="240" y="2016"/>
              <a:chExt cx="2088" cy="144"/>
            </a:xfrm>
          </p:grpSpPr>
          <p:grpSp>
            <p:nvGrpSpPr>
              <p:cNvPr id="81" name="Group 111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107" name="Freeform 112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8" name="Freeform 113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9" name="Freeform 114"/>
                <p:cNvSpPr>
                  <a:spLocks noChangeAspect="1"/>
                </p:cNvSpPr>
                <p:nvPr/>
              </p:nvSpPr>
              <p:spPr bwMode="auto">
                <a:xfrm flipV="1">
                  <a:off x="362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" name="Freeform 115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2" name="Group 116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103" name="Freeform 117"/>
                <p:cNvSpPr>
                  <a:spLocks noChangeAspect="1"/>
                </p:cNvSpPr>
                <p:nvPr/>
              </p:nvSpPr>
              <p:spPr bwMode="auto">
                <a:xfrm>
                  <a:off x="142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" name="Freeform 118"/>
                <p:cNvSpPr>
                  <a:spLocks noChangeAspect="1"/>
                </p:cNvSpPr>
                <p:nvPr/>
              </p:nvSpPr>
              <p:spPr bwMode="auto">
                <a:xfrm flipH="1">
                  <a:off x="29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5" name="Freeform 119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" name="Freeform 120"/>
                <p:cNvSpPr>
                  <a:spLocks noChangeAspect="1"/>
                </p:cNvSpPr>
                <p:nvPr/>
              </p:nvSpPr>
              <p:spPr bwMode="auto">
                <a:xfrm flipH="1" flipV="1">
                  <a:off x="2549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3" name="Group 121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99" name="Freeform 122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0" name="Freeform 123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1" name="Freeform 124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2" name="Freeform 125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4" name="Group 126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95" name="Freeform 127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6" name="Freeform 128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7" name="Freeform 129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8" name="Freeform 130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5" name="Group 131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91" name="Freeform 132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" name="Freeform 133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3" name="Freeform 134"/>
                <p:cNvSpPr>
                  <a:spLocks noChangeAspect="1"/>
                </p:cNvSpPr>
                <p:nvPr/>
              </p:nvSpPr>
              <p:spPr bwMode="auto">
                <a:xfrm flipV="1">
                  <a:off x="358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4" name="Freeform 135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6" name="Group 136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87" name="Freeform 137"/>
                <p:cNvSpPr>
                  <a:spLocks noChangeAspect="1"/>
                </p:cNvSpPr>
                <p:nvPr/>
              </p:nvSpPr>
              <p:spPr bwMode="auto">
                <a:xfrm>
                  <a:off x="1385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8" name="Freeform 138"/>
                <p:cNvSpPr>
                  <a:spLocks noChangeAspect="1"/>
                </p:cNvSpPr>
                <p:nvPr/>
              </p:nvSpPr>
              <p:spPr bwMode="auto">
                <a:xfrm flipH="1">
                  <a:off x="25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9" name="Freeform 139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0" name="Freeform 140"/>
                <p:cNvSpPr>
                  <a:spLocks noChangeAspect="1"/>
                </p:cNvSpPr>
                <p:nvPr/>
              </p:nvSpPr>
              <p:spPr bwMode="auto">
                <a:xfrm flipH="1" flipV="1">
                  <a:off x="2511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41" name="Text Box 141"/>
          <p:cNvSpPr txBox="1">
            <a:spLocks noChangeArrowheads="1"/>
          </p:cNvSpPr>
          <p:nvPr/>
        </p:nvSpPr>
        <p:spPr bwMode="auto">
          <a:xfrm>
            <a:off x="4895850" y="2663991"/>
            <a:ext cx="3841116" cy="4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Axion-Photon-Oscillation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142" name="Text Box 142"/>
          <p:cNvSpPr txBox="1">
            <a:spLocks noChangeArrowheads="1"/>
          </p:cNvSpPr>
          <p:nvPr/>
        </p:nvSpPr>
        <p:spPr bwMode="auto">
          <a:xfrm>
            <a:off x="4824542" y="3599987"/>
            <a:ext cx="4176583" cy="1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Tokyo 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Axion Helioscope (“Sumico”)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en-US">
                <a:solidFill>
                  <a:srgbClr val="990000"/>
                </a:solidFill>
                <a:effectLst/>
                <a:latin typeface="+mn-lt"/>
              </a:rPr>
              <a:t>    </a:t>
            </a: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  (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Results since 1998, up again 2008)</a:t>
            </a:r>
          </a:p>
          <a:p>
            <a:pPr algn="l" eaLnBrk="1" hangingPunct="1">
              <a:lnSpc>
                <a:spcPct val="30000"/>
              </a:lnSpc>
              <a:buFont typeface="Monotype Sorts" pitchFamily="2" charset="2"/>
              <a:buChar char="è"/>
            </a:pPr>
            <a:endParaRPr lang="en-US">
              <a:solidFill>
                <a:srgbClr val="990000"/>
              </a:solidFill>
              <a:effectLst/>
              <a:latin typeface="+mn-lt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CERN 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Axion Solar Telescope (CAST)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en-US">
                <a:solidFill>
                  <a:srgbClr val="990000"/>
                </a:solidFill>
                <a:effectLst/>
                <a:latin typeface="+mn-lt"/>
              </a:rPr>
              <a:t>    </a:t>
            </a: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  (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Data since 2003)</a:t>
            </a:r>
            <a:endParaRPr lang="de-DE">
              <a:solidFill>
                <a:srgbClr val="990000"/>
              </a:solidFill>
              <a:effectLst/>
              <a:latin typeface="+mn-lt"/>
            </a:endParaRPr>
          </a:p>
        </p:txBody>
      </p:sp>
      <p:sp>
        <p:nvSpPr>
          <p:cNvPr id="143" name="AutoShape 143"/>
          <p:cNvSpPr>
            <a:spLocks noChangeArrowheads="1"/>
          </p:cNvSpPr>
          <p:nvPr/>
        </p:nvSpPr>
        <p:spPr bwMode="auto">
          <a:xfrm>
            <a:off x="3058841" y="1562995"/>
            <a:ext cx="1765696" cy="1100996"/>
          </a:xfrm>
          <a:prstGeom prst="rightArrow">
            <a:avLst>
              <a:gd name="adj1" fmla="val 52861"/>
              <a:gd name="adj2" fmla="val 50682"/>
            </a:avLst>
          </a:prstGeom>
          <a:gradFill rotWithShape="0">
            <a:gsLst>
              <a:gs pos="0">
                <a:srgbClr val="CCFF99"/>
              </a:gs>
              <a:gs pos="100000">
                <a:srgbClr val="0099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>
                <a:latin typeface="Comic Sans MS" pitchFamily="66" charset="0"/>
              </a:rPr>
              <a:t> </a:t>
            </a:r>
            <a:r>
              <a:rPr lang="en-US" sz="2000" b="1">
                <a:solidFill>
                  <a:schemeClr val="tx1"/>
                </a:solidFill>
                <a:effectLst/>
              </a:rPr>
              <a:t>Axion  flux</a:t>
            </a:r>
            <a:endParaRPr lang="de-DE" sz="2000" b="1">
              <a:solidFill>
                <a:schemeClr val="tx1"/>
              </a:solidFill>
              <a:effectLst/>
            </a:endParaRPr>
          </a:p>
        </p:txBody>
      </p:sp>
      <p:sp>
        <p:nvSpPr>
          <p:cNvPr id="144" name="Text Box 144"/>
          <p:cNvSpPr txBox="1">
            <a:spLocks noChangeArrowheads="1"/>
          </p:cNvSpPr>
          <p:nvPr/>
        </p:nvSpPr>
        <p:spPr bwMode="auto">
          <a:xfrm>
            <a:off x="4752659" y="5032471"/>
            <a:ext cx="4608513" cy="151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chemeClr val="accent2"/>
                </a:solidFill>
                <a:effectLst/>
                <a:latin typeface="+mn-lt"/>
              </a:rPr>
              <a:t> </a:t>
            </a:r>
            <a:r>
              <a:rPr lang="de-DE">
                <a:effectLst/>
                <a:latin typeface="+mn-lt"/>
              </a:rPr>
              <a:t>Alternative technique: 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effectLst/>
                <a:latin typeface="+mn-lt"/>
              </a:rPr>
              <a:t> Bragg conversion in crystal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Experimental limits on solar axion flux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from dark-matter experiments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(SOLAX, COSME, DAMA, CDMS ...)</a:t>
            </a:r>
          </a:p>
        </p:txBody>
      </p:sp>
      <p:sp>
        <p:nvSpPr>
          <p:cNvPr id="145" name="Rectangle 145"/>
          <p:cNvSpPr>
            <a:spLocks noChangeArrowheads="1"/>
          </p:cNvSpPr>
          <p:nvPr/>
        </p:nvSpPr>
        <p:spPr bwMode="auto">
          <a:xfrm>
            <a:off x="432048" y="3671987"/>
            <a:ext cx="3312368" cy="2879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7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76452" y="2231817"/>
            <a:ext cx="1872260" cy="1152160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" y="0"/>
            <a:ext cx="9217024" cy="582932"/>
          </a:xfrm>
        </p:spPr>
        <p:txBody>
          <a:bodyPr/>
          <a:lstStyle/>
          <a:p>
            <a:r>
              <a:rPr lang="en-US"/>
              <a:t>Axion-Photon-Transitions as Particle Oscillations</a:t>
            </a:r>
          </a:p>
        </p:txBody>
      </p:sp>
      <p:sp>
        <p:nvSpPr>
          <p:cNvPr id="4" name="Rectangle 94"/>
          <p:cNvSpPr>
            <a:spLocks noChangeArrowheads="1"/>
          </p:cNvSpPr>
          <p:nvPr/>
        </p:nvSpPr>
        <p:spPr bwMode="auto">
          <a:xfrm>
            <a:off x="144016" y="2448093"/>
            <a:ext cx="1800200" cy="172799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7530" tIns="48765" rIns="97530" bIns="48765" anchor="ctr"/>
          <a:lstStyle/>
          <a:p>
            <a:pPr defTabSz="921018">
              <a:defRPr/>
            </a:pPr>
            <a:r>
              <a:rPr lang="en-US" sz="2000" smtClean="0">
                <a:solidFill>
                  <a:srgbClr val="003399"/>
                </a:solidFill>
              </a:rPr>
              <a:t>Stationary Klein-Gordon</a:t>
            </a:r>
            <a:endParaRPr lang="en-US" sz="2000">
              <a:solidFill>
                <a:srgbClr val="003399"/>
              </a:solidFill>
            </a:endParaRPr>
          </a:p>
          <a:p>
            <a:pPr defTabSz="921018">
              <a:defRPr/>
            </a:pPr>
            <a:r>
              <a:rPr lang="en-US" sz="2000">
                <a:solidFill>
                  <a:srgbClr val="003399"/>
                </a:solidFill>
              </a:rPr>
              <a:t>equation</a:t>
            </a:r>
          </a:p>
          <a:p>
            <a:pPr defTabSz="921018">
              <a:defRPr/>
            </a:pPr>
            <a:r>
              <a:rPr lang="en-US" sz="2000">
                <a:solidFill>
                  <a:srgbClr val="003399"/>
                </a:solidFill>
              </a:rPr>
              <a:t>for coupled</a:t>
            </a:r>
          </a:p>
          <a:p>
            <a:pPr defTabSz="921018">
              <a:defRPr/>
            </a:pPr>
            <a:r>
              <a:rPr lang="en-US" sz="2000">
                <a:solidFill>
                  <a:srgbClr val="003399"/>
                </a:solidFill>
              </a:rPr>
              <a:t>a-</a:t>
            </a:r>
            <a:r>
              <a:rPr lang="en-US" sz="2000" b="1">
                <a:solidFill>
                  <a:srgbClr val="003399"/>
                </a:solidFill>
                <a:latin typeface="Symbol" pitchFamily="18" charset="2"/>
              </a:rPr>
              <a:t>g</a:t>
            </a:r>
            <a:r>
              <a:rPr lang="en-US" sz="2000">
                <a:solidFill>
                  <a:srgbClr val="003399"/>
                </a:solidFill>
              </a:rPr>
              <a:t>-system</a:t>
            </a:r>
            <a:endParaRPr lang="de-DE" sz="2000">
              <a:solidFill>
                <a:srgbClr val="003399"/>
              </a:solidFill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819986" y="5105824"/>
            <a:ext cx="7246092" cy="102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97530" tIns="48765" rIns="97530" bIns="48765" anchor="ctr">
            <a:spAutoFit/>
          </a:bodyPr>
          <a:lstStyle/>
          <a:p>
            <a:pPr defTabSz="921018">
              <a:buFontTx/>
              <a:buChar char="•"/>
              <a:defRPr/>
            </a:pPr>
            <a:r>
              <a:rPr lang="en-US" sz="2000">
                <a:solidFill>
                  <a:srgbClr val="003399"/>
                </a:solidFill>
              </a:rPr>
              <a:t> Axions roughly like another photon polarization state</a:t>
            </a:r>
          </a:p>
          <a:p>
            <a:pPr defTabSz="921018">
              <a:buFontTx/>
              <a:buChar char="•"/>
              <a:defRPr/>
            </a:pPr>
            <a:r>
              <a:rPr lang="en-US" sz="2000">
                <a:solidFill>
                  <a:srgbClr val="003399"/>
                </a:solidFill>
              </a:rPr>
              <a:t> In a homogeneous or slowly varying B-field, a photon </a:t>
            </a:r>
            <a:r>
              <a:rPr lang="en-US" sz="2000" smtClean="0">
                <a:solidFill>
                  <a:srgbClr val="003399"/>
                </a:solidFill>
              </a:rPr>
              <a:t>beam</a:t>
            </a:r>
          </a:p>
          <a:p>
            <a:pPr defTabSz="921018">
              <a:defRPr/>
            </a:pPr>
            <a:r>
              <a:rPr lang="en-US" sz="2000" smtClean="0">
                <a:solidFill>
                  <a:srgbClr val="003399"/>
                </a:solidFill>
              </a:rPr>
              <a:t>   develops a </a:t>
            </a:r>
            <a:r>
              <a:rPr lang="en-US" sz="2000">
                <a:solidFill>
                  <a:srgbClr val="003399"/>
                </a:solidFill>
              </a:rPr>
              <a:t>coherent axion component</a:t>
            </a:r>
            <a:endParaRPr lang="de-DE" sz="2000">
              <a:solidFill>
                <a:srgbClr val="003399"/>
              </a:solidFill>
            </a:endParaRPr>
          </a:p>
        </p:txBody>
      </p:sp>
      <p:sp>
        <p:nvSpPr>
          <p:cNvPr id="6" name="Text Box 72"/>
          <p:cNvSpPr txBox="1">
            <a:spLocks noChangeArrowheads="1"/>
          </p:cNvSpPr>
          <p:nvPr/>
        </p:nvSpPr>
        <p:spPr bwMode="auto">
          <a:xfrm>
            <a:off x="144016" y="791679"/>
            <a:ext cx="8928993" cy="431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2000">
                <a:solidFill>
                  <a:srgbClr val="404040"/>
                </a:solidFill>
                <a:latin typeface="+mn-lt"/>
              </a:rPr>
              <a:t>Raffelt &amp; Stodolsky, PRD 37 (1988) 1237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35610" y="2291215"/>
                <a:ext cx="7330468" cy="1956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0" smtClean="0">
                                  <a:latin typeface="Cambria Math"/>
                                </a:rPr>
                                <m:t>𝛻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/>
                            </a:rPr>
                            <m:t>+2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⊥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𝐹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𝐹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∥</m:t>
                                        </m:r>
                                      </m:sub>
                                    </m:sSub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/>
                                              </a:rPr>
                                              <m:t>𝑔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/>
                                              </a:rPr>
                                              <m:t>𝑎</m:t>
                                            </m:r>
                                            <m:r>
                                              <a:rPr lang="en-US" sz="2400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latin typeface="Cambria Math"/>
                                          </a:rPr>
                                          <m:t>𝐵</m:t>
                                        </m:r>
                                      </m:num>
                                      <m:den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𝜔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/>
                                              </a:rPr>
                                              <m:t>𝑔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/>
                                              </a:rPr>
                                              <m:t>𝑎</m:t>
                                            </m:r>
                                            <m:r>
                                              <a:rPr lang="en-US" sz="2400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latin typeface="Cambria Math"/>
                                          </a:rPr>
                                          <m:t>𝐵</m:t>
                                        </m:r>
                                      </m:num>
                                      <m:den>
                                        <m:r>
                                          <a:rPr lang="en-US" sz="24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  <m:r>
                                          <a:rPr lang="en-US" sz="2400" i="1">
                                            <a:latin typeface="Cambria Math"/>
                                          </a:rPr>
                                          <m:t>𝜔</m:t>
                                        </m:r>
                                      </m:den>
                                    </m:f>
                                  </m:e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Sup>
                                          <m:sSubSupPr>
                                            <m:ctrlP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𝑎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𝜔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mr>
                              </m:m>
                            </m:e>
                          </m:d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610" y="2291215"/>
                <a:ext cx="7330468" cy="195688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4"/>
          <p:cNvSpPr>
            <a:spLocks noChangeArrowheads="1"/>
          </p:cNvSpPr>
          <p:nvPr/>
        </p:nvSpPr>
        <p:spPr bwMode="auto">
          <a:xfrm>
            <a:off x="4061007" y="1439707"/>
            <a:ext cx="4536471" cy="791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>
                <a:solidFill>
                  <a:srgbClr val="C00000"/>
                </a:solidFill>
              </a:rPr>
              <a:t>Photon refractive and birefringence effects </a:t>
            </a:r>
          </a:p>
          <a:p>
            <a:pPr>
              <a:defRPr/>
            </a:pPr>
            <a:r>
              <a:rPr lang="en-US" sz="2000">
                <a:solidFill>
                  <a:srgbClr val="C00000"/>
                </a:solidFill>
              </a:rPr>
              <a:t>(Faraday rotation, Cotton-Mouton-effect)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28612" y="2697787"/>
            <a:ext cx="1944270" cy="1584220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74"/>
          <p:cNvSpPr>
            <a:spLocks noChangeArrowheads="1"/>
          </p:cNvSpPr>
          <p:nvPr/>
        </p:nvSpPr>
        <p:spPr bwMode="auto">
          <a:xfrm>
            <a:off x="5241742" y="4291532"/>
            <a:ext cx="2736769" cy="50395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 smtClean="0">
                <a:solidFill>
                  <a:srgbClr val="C00000"/>
                </a:solidFill>
              </a:rPr>
              <a:t>Axion-photon transitions</a:t>
            </a:r>
            <a:endParaRPr lang="en-US" sz="2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Tokyo Axion Helioscope (“Sumico”)</a:t>
            </a:r>
          </a:p>
        </p:txBody>
      </p:sp>
      <p:pic>
        <p:nvPicPr>
          <p:cNvPr id="3" name="Picture 3" descr="C:\Users\Georg Raffelt\Desktop\su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" y="720079"/>
            <a:ext cx="4464496" cy="331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Georg Raffelt\Desktop\su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45" y="719138"/>
            <a:ext cx="4391918" cy="32408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08012" y="5375687"/>
            <a:ext cx="6336705" cy="115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/>
            <a:r>
              <a:rPr lang="en-GB" sz="2000">
                <a:solidFill>
                  <a:srgbClr val="4D4D4D"/>
                </a:solidFill>
                <a:effectLst/>
              </a:rPr>
              <a:t>Moriyama, Minowa, Namba, Inoue, Takasu &amp;</a:t>
            </a:r>
            <a:r>
              <a:rPr lang="en-GB" sz="1200">
                <a:solidFill>
                  <a:srgbClr val="4D4D4D"/>
                </a:solidFill>
              </a:rPr>
              <a:t> </a:t>
            </a:r>
            <a:r>
              <a:rPr lang="en-GB" sz="2000">
                <a:solidFill>
                  <a:srgbClr val="4D4D4D"/>
                </a:solidFill>
                <a:effectLst/>
              </a:rPr>
              <a:t>Yamamoto</a:t>
            </a:r>
          </a:p>
          <a:p>
            <a:pPr defTabSz="921018"/>
            <a:r>
              <a:rPr lang="en-GB" sz="2000">
                <a:solidFill>
                  <a:srgbClr val="4D4D4D"/>
                </a:solidFill>
                <a:effectLst/>
              </a:rPr>
              <a:t>PLB 434 (1998) 147</a:t>
            </a:r>
          </a:p>
          <a:p>
            <a:pPr defTabSz="921018"/>
            <a:endParaRPr lang="en-GB" sz="500">
              <a:solidFill>
                <a:srgbClr val="4D4D4D"/>
              </a:solidFill>
            </a:endParaRPr>
          </a:p>
          <a:p>
            <a:pPr defTabSz="921018"/>
            <a:r>
              <a:rPr lang="en-US" sz="2000">
                <a:solidFill>
                  <a:srgbClr val="4D4D4D"/>
                </a:solidFill>
                <a:effectLst/>
              </a:rPr>
              <a:t>Inoue, Akimoto,</a:t>
            </a:r>
            <a:r>
              <a:rPr lang="en-US" sz="1600">
                <a:solidFill>
                  <a:srgbClr val="4D4D4D"/>
                </a:solidFill>
              </a:rPr>
              <a:t> </a:t>
            </a:r>
            <a:r>
              <a:rPr lang="en-US" sz="2000">
                <a:solidFill>
                  <a:srgbClr val="4D4D4D"/>
                </a:solidFill>
                <a:effectLst/>
              </a:rPr>
              <a:t>Ohta, Mizumoto,</a:t>
            </a:r>
            <a:r>
              <a:rPr lang="en-US" sz="1600">
                <a:solidFill>
                  <a:srgbClr val="4D4D4D"/>
                </a:solidFill>
              </a:rPr>
              <a:t> </a:t>
            </a:r>
            <a:r>
              <a:rPr lang="en-US" sz="2000">
                <a:solidFill>
                  <a:srgbClr val="4D4D4D"/>
                </a:solidFill>
                <a:effectLst/>
              </a:rPr>
              <a:t>Yamamoto &amp; Minowa</a:t>
            </a:r>
          </a:p>
          <a:p>
            <a:pPr defTabSz="921018"/>
            <a:r>
              <a:rPr lang="en-US" sz="2000">
                <a:solidFill>
                  <a:srgbClr val="4D4D4D"/>
                </a:solidFill>
                <a:effectLst/>
              </a:rPr>
              <a:t>PLB 668 (2008) 93 </a:t>
            </a:r>
            <a:endParaRPr lang="en-GB" sz="2000">
              <a:solidFill>
                <a:srgbClr val="4D4D4D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6"/>
              <p:cNvSpPr>
                <a:spLocks noChangeArrowheads="1"/>
              </p:cNvSpPr>
              <p:nvPr/>
            </p:nvSpPr>
            <p:spPr bwMode="auto">
              <a:xfrm>
                <a:off x="1188132" y="4031985"/>
                <a:ext cx="2520280" cy="575998"/>
              </a:xfrm>
              <a:prstGeom prst="leftRightArrow">
                <a:avLst>
                  <a:gd name="adj1" fmla="val 52917"/>
                  <a:gd name="adj2" fmla="val 50657"/>
                </a:avLst>
              </a:pr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effectLst/>
                        <a:latin typeface="Cambria Math"/>
                      </a:rPr>
                      <m:t>~ </m:t>
                    </m:r>
                    <m:r>
                      <m:rPr>
                        <m:nor/>
                      </m:rPr>
                      <a:rPr lang="en-US" sz="2400" i="0" smtClean="0">
                        <a:solidFill>
                          <a:schemeClr val="bg1"/>
                        </a:solidFill>
                        <a:effectLst/>
                        <a:latin typeface="+mj-lt"/>
                      </a:rPr>
                      <m:t>3</m:t>
                    </m:r>
                  </m:oMath>
                </a14:m>
                <a:r>
                  <a:rPr lang="en-US" sz="2400">
                    <a:solidFill>
                      <a:schemeClr val="bg1"/>
                    </a:solidFill>
                    <a:effectLst/>
                  </a:rPr>
                  <a:t> m</a:t>
                </a:r>
              </a:p>
            </p:txBody>
          </p:sp>
        </mc:Choice>
        <mc:Fallback xmlns="">
          <p:sp>
            <p:nvSpPr>
              <p:cNvPr id="6" name="AutoShap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8132" y="4031985"/>
                <a:ext cx="2520280" cy="575998"/>
              </a:xfrm>
              <a:prstGeom prst="leftRightArrow">
                <a:avLst>
                  <a:gd name="adj1" fmla="val 52917"/>
                  <a:gd name="adj2" fmla="val 50657"/>
                </a:avLst>
              </a:prstGeom>
              <a:blipFill rotWithShape="1">
                <a:blip r:embed="rId4"/>
                <a:stretch>
                  <a:fillRect b="-13684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8" descr="C:\Users\Georg Raffelt\Desktop\sumicowithk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091" y="4032250"/>
            <a:ext cx="2519472" cy="251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66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/>
              <a:t>LHC Magnet Mounted as a Telescope to Follow the Sun</a:t>
            </a:r>
            <a:endParaRPr lang="en-US" sz="2800"/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2" y="647597"/>
            <a:ext cx="8496945" cy="597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67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7" y="492"/>
            <a:ext cx="9217025" cy="6911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smtClean="0"/>
              <a:t>CAST at CERN</a:t>
            </a:r>
            <a:endParaRPr lang="en-US"/>
          </a:p>
        </p:txBody>
      </p:sp>
      <p:pic>
        <p:nvPicPr>
          <p:cNvPr id="7" name="Cast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463" y="719137"/>
            <a:ext cx="8928100" cy="504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0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Extending to higher mass values with gas filling</a:t>
            </a:r>
          </a:p>
        </p:txBody>
      </p:sp>
      <p:pic>
        <p:nvPicPr>
          <p:cNvPr id="3" name="Picture 6" descr="He4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82" y="687154"/>
            <a:ext cx="4680527" cy="289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23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651" y="3642754"/>
            <a:ext cx="4651441" cy="288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215902" y="654765"/>
                <a:ext cx="4392488" cy="59759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86402" tIns="43201" rIns="86402" bIns="43201" anchor="t" anchorCtr="0"/>
              <a:lstStyle/>
              <a:p>
                <a:pPr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Axion-photon </a:t>
                </a:r>
                <a:r>
                  <a:rPr lang="en-US" sz="2000">
                    <a:solidFill>
                      <a:srgbClr val="003399"/>
                    </a:solidFill>
                  </a:rPr>
                  <a:t>transition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probability</a:t>
                </a:r>
              </a:p>
              <a:p>
                <a:pPr>
                  <a:defRPr/>
                </a:pPr>
                <a:endParaRPr lang="en-US" sz="400" b="0" i="1" smtClean="0">
                  <a:solidFill>
                    <a:schemeClr val="tx1"/>
                  </a:solidFill>
                  <a:latin typeface="Cambria Math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 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𝑞𝐿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endParaRPr lang="en-US" sz="4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Axion-photon momentum transfer</a:t>
                </a:r>
              </a:p>
              <a:p>
                <a:pPr>
                  <a:defRPr/>
                </a:pPr>
                <a:endParaRPr lang="en-US" sz="4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𝑞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𝛾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endParaRPr lang="en-US" sz="4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Transition is suppressed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𝑞𝐿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≳1</m:t>
                    </m:r>
                  </m:oMath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endParaRPr lang="en-US" sz="100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Gas filling: Give photons a refractive mass</a:t>
                </a:r>
              </a:p>
              <a:p>
                <a:pPr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to restore full transition strength</a:t>
                </a:r>
              </a:p>
              <a:p>
                <a:pPr>
                  <a:defRPr/>
                </a:pPr>
                <a:endParaRPr lang="en-US" sz="4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  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𝜋𝛼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i="1" smtClean="0">
                  <a:solidFill>
                    <a:schemeClr val="tx1"/>
                  </a:solidFill>
                  <a:latin typeface="Cambria Math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=28.9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eV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𝑍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gas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endParaRPr lang="en-US" sz="4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He-4 vapour pressure at 1.8 K is</a:t>
                </a:r>
              </a:p>
              <a:p>
                <a:pPr>
                  <a:defRPr/>
                </a:pPr>
                <a:endParaRPr lang="en-US" sz="4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𝜌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≈0.2×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g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c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m</m:t>
                          </m:r>
                        </m:e>
                        <m:sup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endParaRPr lang="en-US" sz="4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   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=0.26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eV</m:t>
                      </m:r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2" y="654765"/>
                <a:ext cx="4392488" cy="5975978"/>
              </a:xfrm>
              <a:prstGeom prst="rect">
                <a:avLst/>
              </a:prstGeom>
              <a:blipFill rotWithShape="1">
                <a:blip r:embed="rId4"/>
                <a:stretch>
                  <a:fillRect l="-1526" t="-510" r="-332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6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82932"/>
          </a:xfrm>
        </p:spPr>
        <p:txBody>
          <a:bodyPr/>
          <a:lstStyle/>
          <a:p>
            <a:r>
              <a:rPr lang="en-US"/>
              <a:t>Helioscope Limits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224237" y="5544277"/>
            <a:ext cx="7056785" cy="100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000">
                <a:effectLst/>
              </a:rPr>
              <a:t>CAST-I results: PRL 94:121301 (2005) and JCAP 0704 (2007) 010 </a:t>
            </a:r>
          </a:p>
          <a:p>
            <a:pPr algn="l"/>
            <a:r>
              <a:rPr lang="en-US" sz="2000">
                <a:effectLst/>
              </a:rPr>
              <a:t>CAST-II results (He-4 filling): JCAP 0902 (2009) </a:t>
            </a:r>
            <a:r>
              <a:rPr lang="en-US" sz="2000" smtClean="0">
                <a:effectLst/>
              </a:rPr>
              <a:t>008</a:t>
            </a:r>
          </a:p>
          <a:p>
            <a:r>
              <a:rPr lang="en-US" sz="2000"/>
              <a:t>CAST-II results (</a:t>
            </a:r>
            <a:r>
              <a:rPr lang="en-US" sz="2000" smtClean="0"/>
              <a:t>He-3 </a:t>
            </a:r>
            <a:r>
              <a:rPr lang="en-US" sz="2000"/>
              <a:t>filling): arXiv:1106.3919</a:t>
            </a:r>
          </a:p>
          <a:p>
            <a:endParaRPr lang="en-US" sz="2000"/>
          </a:p>
          <a:p>
            <a:pPr algn="l"/>
            <a:endParaRPr lang="en-US" sz="200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62" y="722846"/>
            <a:ext cx="5040700" cy="4815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81246" y="2422680"/>
            <a:ext cx="2718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First experimental 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crossing</a:t>
            </a: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of the KSVZ line</a:t>
            </a:r>
            <a:endParaRPr lang="en-US" sz="2000">
              <a:solidFill>
                <a:srgbClr val="003399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400622" y="2776623"/>
            <a:ext cx="1080624" cy="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93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Measurements of CKM Unitarity Triangle</a:t>
            </a:r>
          </a:p>
        </p:txBody>
      </p:sp>
      <p:pic>
        <p:nvPicPr>
          <p:cNvPr id="10" name="Picture 3" descr="C:\Users\Georg Raffelt\Desktop\tr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" y="1019706"/>
            <a:ext cx="4321174" cy="416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:\Users\Georg Raffelt\Desktop\tr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007647"/>
            <a:ext cx="424916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92163" y="5187009"/>
            <a:ext cx="36004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003399"/>
                </a:solidFill>
                <a:effectLst/>
              </a:rPr>
              <a:t>CKMfitter Group</a:t>
            </a:r>
          </a:p>
          <a:p>
            <a:pPr algn="ctr"/>
            <a:r>
              <a:rPr lang="en-US" sz="2000">
                <a:solidFill>
                  <a:srgbClr val="003399"/>
                </a:solidFill>
                <a:effectLst/>
              </a:rPr>
              <a:t>http://ckmfitter.in2p3.fr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184776" y="5183682"/>
            <a:ext cx="36004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003399"/>
                </a:solidFill>
                <a:effectLst/>
              </a:rPr>
              <a:t>UTfit Collaboration</a:t>
            </a:r>
          </a:p>
          <a:p>
            <a:pPr algn="ctr"/>
            <a:r>
              <a:rPr lang="en-US" sz="2000">
                <a:solidFill>
                  <a:srgbClr val="003399"/>
                </a:solidFill>
                <a:effectLst/>
              </a:rPr>
              <a:t>http://www.utfit.org</a:t>
            </a:r>
          </a:p>
        </p:txBody>
      </p:sp>
    </p:spTree>
    <p:extLst>
      <p:ext uri="{BB962C8B-B14F-4D97-AF65-F5344CB8AC3E}">
        <p14:creationId xmlns:p14="http://schemas.microsoft.com/office/powerpoint/2010/main" val="214267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Next Generation Axion Helioscope</a:t>
            </a:r>
          </a:p>
        </p:txBody>
      </p:sp>
      <p:pic>
        <p:nvPicPr>
          <p:cNvPr id="21" name="Picture 3" descr="C:\Users\Georg Raffelt\Desktop\Pages from NGAHArticle_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1" y="965047"/>
            <a:ext cx="4392488" cy="424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4"/>
              <p:cNvSpPr>
                <a:spLocks noChangeArrowheads="1"/>
              </p:cNvSpPr>
              <p:nvPr/>
            </p:nvSpPr>
            <p:spPr bwMode="auto">
              <a:xfrm>
                <a:off x="144016" y="1079657"/>
                <a:ext cx="4608513" cy="46799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>
                  <a:buFontTx/>
                  <a:buChar char="•"/>
                </a:pP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CAST has one of the best existing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magnets that one could “recycle”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for axion physics (LHC test magnet)</a:t>
                </a:r>
              </a:p>
              <a:p>
                <a:pPr algn="l"/>
                <a:endParaRPr lang="en-US" sz="1000">
                  <a:solidFill>
                    <a:srgbClr val="003399"/>
                  </a:solidFill>
                  <a:effectLst/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Only way forward is building a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new magnet,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 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especially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conceived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for this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purpose</a:t>
                </a:r>
              </a:p>
              <a:p>
                <a:pPr algn="l"/>
                <a:endParaRPr lang="en-US" sz="1000">
                  <a:solidFill>
                    <a:srgbClr val="003399"/>
                  </a:solidFill>
                  <a:effectLst/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  <a:effectLst/>
                  </a:rPr>
                  <a:t> Work ongoing, but best option 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up to now is a toroidal configuration:</a:t>
                </a:r>
              </a:p>
              <a:p>
                <a:pPr algn="l"/>
                <a:endParaRPr lang="en-US" sz="9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– Much bigger aperture than CAST: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~1 </m:t>
                    </m:r>
                    <m:r>
                      <m:rPr>
                        <m:nor/>
                      </m:rPr>
                      <a:rPr lang="en-US" sz="2000" i="0" smtClean="0">
                        <a:solidFill>
                          <a:srgbClr val="003399"/>
                        </a:solidFill>
                        <a:effectLst/>
                      </a:rPr>
                      <m:t>m</m:t>
                    </m:r>
                    <m:r>
                      <a:rPr lang="en-US" sz="2400" i="1" baseline="30000">
                        <a:solidFill>
                          <a:srgbClr val="003399"/>
                        </a:solidFill>
                        <a:latin typeface="Cambria Math"/>
                      </a:rPr>
                      <m:t>2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per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</a:t>
                </a: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– Lighter than a dipole (no iron yoke)</a:t>
                </a: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– Bores at room temperature</a:t>
                </a:r>
              </a:p>
            </p:txBody>
          </p:sp>
        </mc:Choice>
        <mc:Fallback xmlns="">
          <p:sp>
            <p:nvSpPr>
              <p:cNvPr id="22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1079657"/>
                <a:ext cx="4608513" cy="4679983"/>
              </a:xfrm>
              <a:prstGeom prst="rect">
                <a:avLst/>
              </a:prstGeom>
              <a:blipFill rotWithShape="1">
                <a:blip r:embed="rId3"/>
                <a:stretch>
                  <a:fillRect l="-1587" t="-781" r="-70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44463" y="6152307"/>
            <a:ext cx="892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I. Irastorza et al., “Towards a new generation axion helioscope”, arXiv:1103.5334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79414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eorg Raffelt\Desktop\Pages from NGAHArticl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85" y="652499"/>
            <a:ext cx="7686855" cy="589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Helioscope Prospects</a:t>
            </a:r>
            <a:endParaRPr lang="en-US"/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6480721" y="3275988"/>
            <a:ext cx="0" cy="147599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480721" y="4157985"/>
            <a:ext cx="1512168" cy="71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b="1">
                <a:solidFill>
                  <a:srgbClr val="CC0000"/>
                </a:solidFill>
                <a:effectLst/>
              </a:rPr>
              <a:t>SN 1987A</a:t>
            </a:r>
          </a:p>
          <a:p>
            <a:pPr algn="l"/>
            <a:r>
              <a:rPr lang="en-US" b="1">
                <a:solidFill>
                  <a:srgbClr val="CC0000"/>
                </a:solidFill>
                <a:effectLst/>
              </a:rPr>
              <a:t>Limits</a:t>
            </a:r>
          </a:p>
        </p:txBody>
      </p:sp>
    </p:spTree>
    <p:extLst>
      <p:ext uri="{BB962C8B-B14F-4D97-AF65-F5344CB8AC3E}">
        <p14:creationId xmlns:p14="http://schemas.microsoft.com/office/powerpoint/2010/main" val="91482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Axions</a:t>
            </a:r>
            <a:endParaRPr lang="en-US"/>
          </a:p>
        </p:txBody>
      </p:sp>
      <p:pic>
        <p:nvPicPr>
          <p:cNvPr id="11" name="Picture 3" descr="C:\Users\Georg Raffelt\Desktop\chag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00"/>
            <a:ext cx="9217025" cy="69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Georg Raffelt\Desktop\chag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4923548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WordArt 4"/>
          <p:cNvSpPr>
            <a:spLocks noChangeArrowheads="1" noChangeShapeType="1" noTextEdit="1"/>
          </p:cNvSpPr>
          <p:nvPr/>
        </p:nvSpPr>
        <p:spPr bwMode="auto">
          <a:xfrm>
            <a:off x="4284476" y="2735990"/>
            <a:ext cx="4698523" cy="27359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86402" tIns="43201" rIns="86402" bIns="4320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9100" kern="10">
                <a:ln w="349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Comic Sans MS"/>
              </a:rPr>
              <a:t>xions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664242" y="5471980"/>
            <a:ext cx="6417768" cy="14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4500" b="1" smtClean="0">
                <a:solidFill>
                  <a:srgbClr val="FFFF99"/>
                </a:solidFill>
              </a:rPr>
              <a:t>Cavity Search Experiments</a:t>
            </a:r>
            <a:endParaRPr lang="en-US" sz="4500" b="1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Experimental Tests of Invisible Axions</a:t>
            </a:r>
            <a:endParaRPr lang="en-US"/>
          </a:p>
        </p:txBody>
      </p:sp>
      <p:pic>
        <p:nvPicPr>
          <p:cNvPr id="3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9217153" cy="260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7912" y="2807897"/>
            <a:ext cx="468065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Magnet — N</a:t>
            </a:r>
            <a:endParaRPr lang="en-US" sz="2000"/>
          </a:p>
        </p:txBody>
      </p:sp>
      <p:sp>
        <p:nvSpPr>
          <p:cNvPr id="8" name="Rectangle 7"/>
          <p:cNvSpPr/>
          <p:nvPr/>
        </p:nvSpPr>
        <p:spPr>
          <a:xfrm>
            <a:off x="287912" y="6024380"/>
            <a:ext cx="468065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S</a:t>
            </a:r>
            <a:endParaRPr lang="en-US" sz="20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" y="4114775"/>
            <a:ext cx="4681537" cy="952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7338" y="3345090"/>
            <a:ext cx="4681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Axion field homogeneous on these scales</a:t>
            </a:r>
            <a:endParaRPr lang="en-US" sz="2000"/>
          </a:p>
        </p:txBody>
      </p:sp>
      <p:sp>
        <p:nvSpPr>
          <p:cNvPr id="14" name="Rectangle 13"/>
          <p:cNvSpPr/>
          <p:nvPr/>
        </p:nvSpPr>
        <p:spPr>
          <a:xfrm>
            <a:off x="2592232" y="3889220"/>
            <a:ext cx="647856" cy="12961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7912" y="5257410"/>
            <a:ext cx="4681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C00000"/>
                </a:solidFill>
              </a:rPr>
              <a:t>Use cavity to achieve large overlap integral</a:t>
            </a:r>
          </a:p>
          <a:p>
            <a:pPr algn="ctr"/>
            <a:r>
              <a:rPr lang="en-US" sz="2000" smtClean="0">
                <a:solidFill>
                  <a:srgbClr val="C00000"/>
                </a:solidFill>
              </a:rPr>
              <a:t>between photon and axion waves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184710" y="3359592"/>
            <a:ext cx="3744402" cy="11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000" smtClean="0">
                <a:solidFill>
                  <a:srgbClr val="003399"/>
                </a:solidFill>
                <a:effectLst/>
              </a:rPr>
              <a:t>Primakoff effect:</a:t>
            </a:r>
          </a:p>
          <a:p>
            <a:pPr algn="l"/>
            <a:endParaRPr lang="en-US" sz="700">
              <a:solidFill>
                <a:srgbClr val="003399"/>
              </a:solidFill>
            </a:endParaRP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Axion-photon transition in external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static E or B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field</a:t>
            </a:r>
            <a:endParaRPr lang="en-US" sz="2000">
              <a:solidFill>
                <a:srgbClr val="003399"/>
              </a:solidFill>
              <a:effectLst/>
            </a:endParaRPr>
          </a:p>
        </p:txBody>
      </p:sp>
      <p:pic>
        <p:nvPicPr>
          <p:cNvPr id="17" name="Picture 6" descr="C:\Users\Georg Raffelt\Desktop\axiontalk\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74" y="4665460"/>
            <a:ext cx="2376258" cy="123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6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Search for Galactic Axions (Cold Dark Matter)</a:t>
            </a:r>
          </a:p>
        </p:txBody>
      </p:sp>
      <p:pic>
        <p:nvPicPr>
          <p:cNvPr id="3" name="Picture 2" descr="C:\Users\Georg Raffelt\Desktop\axiontalk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8" y="5003982"/>
            <a:ext cx="1728192" cy="110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176465" y="2038492"/>
            <a:ext cx="3150350" cy="2149582"/>
            <a:chOff x="192" y="2928"/>
            <a:chExt cx="1968" cy="1344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40" y="3015"/>
              <a:ext cx="1920" cy="1008"/>
              <a:chOff x="720" y="864"/>
              <a:chExt cx="1920" cy="1008"/>
            </a:xfrm>
          </p:grpSpPr>
          <p:sp>
            <p:nvSpPr>
              <p:cNvPr id="11" name="Line 6"/>
              <p:cNvSpPr>
                <a:spLocks noChangeShapeType="1"/>
              </p:cNvSpPr>
              <p:nvPr/>
            </p:nvSpPr>
            <p:spPr bwMode="auto">
              <a:xfrm>
                <a:off x="720" y="1777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 flipH="1" flipV="1">
                <a:off x="815" y="864"/>
                <a:ext cx="0" cy="10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432" y="2928"/>
              <a:ext cx="1488" cy="951"/>
            </a:xfrm>
            <a:custGeom>
              <a:avLst/>
              <a:gdLst>
                <a:gd name="T0" fmla="*/ 0 w 1488"/>
                <a:gd name="T1" fmla="*/ 951 h 951"/>
                <a:gd name="T2" fmla="*/ 192 w 1488"/>
                <a:gd name="T3" fmla="*/ 855 h 951"/>
                <a:gd name="T4" fmla="*/ 480 w 1488"/>
                <a:gd name="T5" fmla="*/ 567 h 951"/>
                <a:gd name="T6" fmla="*/ 627 w 1488"/>
                <a:gd name="T7" fmla="*/ 342 h 951"/>
                <a:gd name="T8" fmla="*/ 768 w 1488"/>
                <a:gd name="T9" fmla="*/ 231 h 951"/>
                <a:gd name="T10" fmla="*/ 907 w 1488"/>
                <a:gd name="T11" fmla="*/ 276 h 951"/>
                <a:gd name="T12" fmla="*/ 1162 w 1488"/>
                <a:gd name="T13" fmla="*/ 605 h 951"/>
                <a:gd name="T14" fmla="*/ 1252 w 1488"/>
                <a:gd name="T15" fmla="*/ 21 h 951"/>
                <a:gd name="T16" fmla="*/ 1293 w 1488"/>
                <a:gd name="T17" fmla="*/ 729 h 951"/>
                <a:gd name="T18" fmla="*/ 1488 w 1488"/>
                <a:gd name="T19" fmla="*/ 90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8" h="951">
                  <a:moveTo>
                    <a:pt x="0" y="951"/>
                  </a:moveTo>
                  <a:cubicBezTo>
                    <a:pt x="56" y="935"/>
                    <a:pt x="112" y="919"/>
                    <a:pt x="192" y="855"/>
                  </a:cubicBezTo>
                  <a:cubicBezTo>
                    <a:pt x="272" y="791"/>
                    <a:pt x="407" y="653"/>
                    <a:pt x="480" y="567"/>
                  </a:cubicBezTo>
                  <a:cubicBezTo>
                    <a:pt x="553" y="481"/>
                    <a:pt x="579" y="398"/>
                    <a:pt x="627" y="342"/>
                  </a:cubicBezTo>
                  <a:cubicBezTo>
                    <a:pt x="675" y="286"/>
                    <a:pt x="721" y="242"/>
                    <a:pt x="768" y="231"/>
                  </a:cubicBezTo>
                  <a:cubicBezTo>
                    <a:pt x="815" y="220"/>
                    <a:pt x="841" y="214"/>
                    <a:pt x="907" y="276"/>
                  </a:cubicBezTo>
                  <a:cubicBezTo>
                    <a:pt x="973" y="338"/>
                    <a:pt x="1104" y="647"/>
                    <a:pt x="1162" y="605"/>
                  </a:cubicBezTo>
                  <a:cubicBezTo>
                    <a:pt x="1220" y="563"/>
                    <a:pt x="1230" y="0"/>
                    <a:pt x="1252" y="21"/>
                  </a:cubicBezTo>
                  <a:cubicBezTo>
                    <a:pt x="1274" y="42"/>
                    <a:pt x="1254" y="582"/>
                    <a:pt x="1293" y="729"/>
                  </a:cubicBezTo>
                  <a:cubicBezTo>
                    <a:pt x="1332" y="876"/>
                    <a:pt x="1448" y="867"/>
                    <a:pt x="1488" y="903"/>
                  </a:cubicBezTo>
                </a:path>
              </a:pathLst>
            </a:custGeom>
            <a:noFill/>
            <a:ln w="38100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384" y="2964"/>
              <a:ext cx="586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 b="1">
                  <a:solidFill>
                    <a:srgbClr val="4D4D4D"/>
                  </a:solidFill>
                  <a:effectLst/>
                </a:rPr>
                <a:t>Power</a:t>
              </a:r>
              <a:endParaRPr lang="de-DE" b="1">
                <a:solidFill>
                  <a:srgbClr val="4D4D4D"/>
                </a:solidFill>
                <a:effectLst/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92" y="4018"/>
              <a:ext cx="815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 b="1">
                  <a:solidFill>
                    <a:srgbClr val="4D4D4D"/>
                  </a:solidFill>
                  <a:effectLst/>
                  <a:latin typeface="+mn-lt"/>
                </a:rPr>
                <a:t>Frequency</a:t>
              </a:r>
              <a:endParaRPr lang="de-DE" b="1">
                <a:solidFill>
                  <a:srgbClr val="4D4D4D"/>
                </a:solidFill>
                <a:effectLst/>
                <a:latin typeface="+mn-lt"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1680" y="2976"/>
              <a:ext cx="0" cy="10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1521" y="4006"/>
              <a:ext cx="327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/>
            <a:p>
              <a:pPr defTabSz="921018"/>
              <a:r>
                <a:rPr lang="en-US" sz="2000" b="1">
                  <a:solidFill>
                    <a:srgbClr val="FF5050"/>
                  </a:solidFill>
                  <a:effectLst/>
                </a:rPr>
                <a:t>m</a:t>
              </a:r>
              <a:r>
                <a:rPr lang="en-US" sz="2800" b="1" baseline="-25000">
                  <a:solidFill>
                    <a:srgbClr val="FF5050"/>
                  </a:solidFill>
                </a:rPr>
                <a:t>a</a:t>
              </a:r>
              <a:endParaRPr lang="de-DE" sz="2800" b="1" baseline="-25000">
                <a:solidFill>
                  <a:srgbClr val="FF5050"/>
                </a:solidFill>
              </a:endParaRPr>
            </a:p>
          </p:txBody>
        </p:sp>
      </p:grp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696745" y="1994993"/>
            <a:ext cx="1656184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FF0000"/>
                </a:solidFill>
                <a:effectLst/>
                <a:latin typeface="+mn-lt"/>
              </a:rPr>
              <a:t>Axion Signal</a:t>
            </a:r>
            <a:endParaRPr lang="de-DE" b="1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696745" y="2807991"/>
            <a:ext cx="2088232" cy="57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FF0000"/>
                </a:solidFill>
                <a:effectLst/>
                <a:latin typeface="+mn-lt"/>
              </a:rPr>
              <a:t>Thermal noise of </a:t>
            </a:r>
          </a:p>
          <a:p>
            <a:pPr algn="l" eaLnBrk="1" hangingPunct="1"/>
            <a:r>
              <a:rPr lang="en-US" b="1">
                <a:solidFill>
                  <a:srgbClr val="FF0000"/>
                </a:solidFill>
                <a:effectLst/>
                <a:latin typeface="+mn-lt"/>
              </a:rPr>
              <a:t>cavity &amp; detector</a:t>
            </a:r>
            <a:endParaRPr lang="de-DE" b="1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032448" y="4391984"/>
            <a:ext cx="4824537" cy="201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/>
          <a:p>
            <a:pPr defTabSz="921018"/>
            <a:r>
              <a:rPr lang="en-US" sz="2000" b="1">
                <a:effectLst/>
              </a:rPr>
              <a:t>Power of galactic axion signal</a:t>
            </a:r>
            <a:endParaRPr lang="de-DE" sz="2000" b="1">
              <a:effectLst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6120681" y="719998"/>
            <a:ext cx="2951882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 anchor="ctr"/>
          <a:lstStyle/>
          <a:p>
            <a:pPr defTabSz="921018"/>
            <a:r>
              <a:rPr lang="en-US" sz="2000" b="1">
                <a:solidFill>
                  <a:srgbClr val="990000"/>
                </a:solidFill>
                <a:effectLst/>
              </a:rPr>
              <a:t> </a:t>
            </a:r>
            <a:r>
              <a:rPr lang="en-US" sz="2000" b="1">
                <a:solidFill>
                  <a:srgbClr val="990000"/>
                </a:solidFill>
              </a:rPr>
              <a:t>Microwave Energies</a:t>
            </a:r>
          </a:p>
          <a:p>
            <a:pPr defTabSz="921018"/>
            <a:r>
              <a:rPr lang="en-US" sz="2000" b="1">
                <a:solidFill>
                  <a:srgbClr val="990000"/>
                </a:solidFill>
              </a:rPr>
              <a:t> (1 GHz </a:t>
            </a:r>
            <a:r>
              <a:rPr lang="en-US" sz="2000" b="1">
                <a:solidFill>
                  <a:srgbClr val="990000"/>
                </a:solidFill>
                <a:sym typeface="Symbol" pitchFamily="18" charset="2"/>
              </a:rPr>
              <a:t> 4 </a:t>
            </a:r>
            <a:r>
              <a:rPr lang="en-US" sz="2000" b="1">
                <a:solidFill>
                  <a:srgbClr val="990000"/>
                </a:solidFill>
                <a:latin typeface="Symbol" pitchFamily="18" charset="2"/>
              </a:rPr>
              <a:t>m</a:t>
            </a:r>
            <a:r>
              <a:rPr lang="en-US" sz="2000" b="1">
                <a:solidFill>
                  <a:srgbClr val="990000"/>
                </a:solidFill>
              </a:rPr>
              <a:t>eV)</a:t>
            </a:r>
            <a:endParaRPr lang="de-DE" sz="2000" b="1">
              <a:solidFill>
                <a:srgbClr val="990000"/>
              </a:solidFill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360040" y="719998"/>
            <a:ext cx="4752529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 b="1">
                <a:solidFill>
                  <a:srgbClr val="003399"/>
                </a:solidFill>
                <a:effectLst/>
              </a:rPr>
              <a:t> Dark matter axions</a:t>
            </a:r>
          </a:p>
          <a:p>
            <a:pPr algn="l"/>
            <a:r>
              <a:rPr lang="en-US" sz="2000" b="1">
                <a:solidFill>
                  <a:srgbClr val="003399"/>
                </a:solidFill>
                <a:effectLst/>
              </a:rPr>
              <a:t> Velocities in galaxy</a:t>
            </a:r>
          </a:p>
          <a:p>
            <a:pPr algn="l"/>
            <a:r>
              <a:rPr lang="en-US" sz="2000" b="1">
                <a:solidFill>
                  <a:srgbClr val="003399"/>
                </a:solidFill>
                <a:effectLst/>
              </a:rPr>
              <a:t> Energies therefore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2808312" y="719998"/>
            <a:ext cx="2232248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 b="1">
                <a:solidFill>
                  <a:srgbClr val="4D4D4D"/>
                </a:solidFill>
                <a:effectLst/>
              </a:rPr>
              <a:t>m</a:t>
            </a:r>
            <a:r>
              <a:rPr lang="en-US" sz="2800" b="1" baseline="-25000">
                <a:solidFill>
                  <a:srgbClr val="4D4D4D"/>
                </a:solidFill>
              </a:rPr>
              <a:t>a</a:t>
            </a:r>
            <a:r>
              <a:rPr lang="en-US" sz="2000" b="1">
                <a:solidFill>
                  <a:srgbClr val="4D4D4D"/>
                </a:solidFill>
                <a:effectLst/>
              </a:rPr>
              <a:t> = 1</a:t>
            </a:r>
            <a:r>
              <a:rPr lang="en-US" sz="2000" b="1">
                <a:solidFill>
                  <a:srgbClr val="4D4D4D"/>
                </a:solidFill>
                <a:effectLst/>
                <a:latin typeface="Symbol" pitchFamily="18" charset="2"/>
              </a:rPr>
              <a:t>-</a:t>
            </a:r>
            <a:r>
              <a:rPr lang="en-US" sz="2000" b="1">
                <a:solidFill>
                  <a:srgbClr val="4D4D4D"/>
                </a:solidFill>
                <a:effectLst/>
              </a:rPr>
              <a:t>100 </a:t>
            </a:r>
            <a:r>
              <a:rPr lang="en-US" sz="2000" b="1">
                <a:solidFill>
                  <a:srgbClr val="4D4D4D"/>
                </a:solidFill>
                <a:effectLst/>
                <a:latin typeface="Symbol" pitchFamily="18" charset="2"/>
              </a:rPr>
              <a:t>m</a:t>
            </a:r>
            <a:r>
              <a:rPr lang="en-US" sz="2000" b="1">
                <a:solidFill>
                  <a:srgbClr val="4D4D4D"/>
                </a:solidFill>
                <a:effectLst/>
              </a:rPr>
              <a:t>eV</a:t>
            </a:r>
          </a:p>
          <a:p>
            <a:pPr algn="l"/>
            <a:r>
              <a:rPr lang="en-US" sz="2000" b="1">
                <a:solidFill>
                  <a:srgbClr val="4D4D4D"/>
                </a:solidFill>
                <a:effectLst/>
              </a:rPr>
              <a:t>v</a:t>
            </a:r>
            <a:r>
              <a:rPr lang="en-US" sz="2800" b="1" baseline="-25000">
                <a:solidFill>
                  <a:srgbClr val="4D4D4D"/>
                </a:solidFill>
              </a:rPr>
              <a:t>a</a:t>
            </a:r>
            <a:r>
              <a:rPr lang="en-US" sz="1400" b="1">
                <a:solidFill>
                  <a:srgbClr val="4D4D4D"/>
                </a:solidFill>
              </a:rPr>
              <a:t>  </a:t>
            </a:r>
            <a:r>
              <a:rPr lang="en-US" sz="2000" b="1">
                <a:solidFill>
                  <a:srgbClr val="4D4D4D"/>
                </a:solidFill>
                <a:effectLst/>
                <a:sym typeface="Symbol" pitchFamily="18" charset="2"/>
              </a:rPr>
              <a:t> 10</a:t>
            </a:r>
            <a:r>
              <a:rPr lang="en-US" sz="2400" b="1" baseline="30000">
                <a:solidFill>
                  <a:srgbClr val="4D4D4D"/>
                </a:solidFill>
                <a:latin typeface="Symbol" pitchFamily="18" charset="2"/>
                <a:sym typeface="Symbol" pitchFamily="18" charset="2"/>
              </a:rPr>
              <a:t>-</a:t>
            </a:r>
            <a:r>
              <a:rPr lang="en-US" sz="2400" b="1" baseline="30000">
                <a:solidFill>
                  <a:srgbClr val="4D4D4D"/>
                </a:solidFill>
                <a:sym typeface="Symbol" pitchFamily="18" charset="2"/>
              </a:rPr>
              <a:t>3</a:t>
            </a:r>
            <a:r>
              <a:rPr lang="en-US" sz="2000" b="1">
                <a:solidFill>
                  <a:srgbClr val="4D4D4D"/>
                </a:solidFill>
                <a:effectLst/>
                <a:sym typeface="Symbol" pitchFamily="18" charset="2"/>
              </a:rPr>
              <a:t> c</a:t>
            </a:r>
          </a:p>
          <a:p>
            <a:pPr algn="l"/>
            <a:r>
              <a:rPr lang="en-US" sz="2000" b="1">
                <a:solidFill>
                  <a:srgbClr val="4D4D4D"/>
                </a:solidFill>
                <a:effectLst/>
              </a:rPr>
              <a:t>E</a:t>
            </a:r>
            <a:r>
              <a:rPr lang="en-US" sz="2800" b="1" baseline="-25000">
                <a:solidFill>
                  <a:srgbClr val="4D4D4D"/>
                </a:solidFill>
              </a:rPr>
              <a:t>a</a:t>
            </a:r>
            <a:r>
              <a:rPr lang="en-US" sz="2000" b="1">
                <a:solidFill>
                  <a:srgbClr val="4D4D4D"/>
                </a:solidFill>
                <a:effectLst/>
              </a:rPr>
              <a:t> </a:t>
            </a:r>
            <a:r>
              <a:rPr lang="en-US" sz="2000" b="1">
                <a:solidFill>
                  <a:srgbClr val="4D4D4D"/>
                </a:solidFill>
                <a:effectLst/>
                <a:sym typeface="Symbol" pitchFamily="18" charset="2"/>
              </a:rPr>
              <a:t> </a:t>
            </a:r>
            <a:r>
              <a:rPr lang="en-US" sz="2000" b="1">
                <a:solidFill>
                  <a:srgbClr val="4D4D4D"/>
                </a:solidFill>
                <a:effectLst/>
              </a:rPr>
              <a:t>(1 </a:t>
            </a:r>
            <a:r>
              <a:rPr lang="en-US" sz="2000" b="1">
                <a:solidFill>
                  <a:srgbClr val="4D4D4D"/>
                </a:solidFill>
                <a:effectLst/>
                <a:sym typeface="Symbol" pitchFamily="18" charset="2"/>
              </a:rPr>
              <a:t></a:t>
            </a:r>
            <a:r>
              <a:rPr lang="en-US" sz="2000" b="1">
                <a:solidFill>
                  <a:srgbClr val="4D4D4D"/>
                </a:solidFill>
                <a:effectLst/>
              </a:rPr>
              <a:t> </a:t>
            </a:r>
            <a:r>
              <a:rPr lang="en-US" sz="2000" b="1">
                <a:solidFill>
                  <a:srgbClr val="4D4D4D"/>
                </a:solidFill>
                <a:effectLst/>
                <a:sym typeface="Symbol" pitchFamily="18" charset="2"/>
              </a:rPr>
              <a:t>10</a:t>
            </a:r>
            <a:r>
              <a:rPr lang="en-US" sz="2400" b="1" baseline="30000">
                <a:solidFill>
                  <a:srgbClr val="4D4D4D"/>
                </a:solidFill>
                <a:latin typeface="Symbol" pitchFamily="18" charset="2"/>
                <a:sym typeface="Symbol" pitchFamily="18" charset="2"/>
              </a:rPr>
              <a:t>-</a:t>
            </a:r>
            <a:r>
              <a:rPr lang="en-US" sz="2400" b="1" baseline="30000">
                <a:solidFill>
                  <a:srgbClr val="4D4D4D"/>
                </a:solidFill>
                <a:sym typeface="Symbol" pitchFamily="18" charset="2"/>
              </a:rPr>
              <a:t>6</a:t>
            </a:r>
            <a:r>
              <a:rPr lang="en-US" sz="2000" b="1">
                <a:solidFill>
                  <a:srgbClr val="4D4D4D"/>
                </a:solidFill>
                <a:effectLst/>
              </a:rPr>
              <a:t>) m</a:t>
            </a:r>
            <a:r>
              <a:rPr lang="en-US" sz="2800" b="1" baseline="-25000">
                <a:solidFill>
                  <a:srgbClr val="4D4D4D"/>
                </a:solidFill>
              </a:rPr>
              <a:t>a</a:t>
            </a: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5184577" y="1007997"/>
            <a:ext cx="864096" cy="458998"/>
          </a:xfrm>
          <a:prstGeom prst="rightArrow">
            <a:avLst>
              <a:gd name="adj1" fmla="val 49676"/>
              <a:gd name="adj2" fmla="val 49020"/>
            </a:avLst>
          </a:prstGeom>
          <a:gradFill rotWithShape="0">
            <a:gsLst>
              <a:gs pos="0">
                <a:srgbClr val="404040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360040" y="1871993"/>
            <a:ext cx="3528392" cy="251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/>
          <a:p>
            <a:pPr defTabSz="921018"/>
            <a:r>
              <a:rPr lang="en-US" sz="2000" b="1">
                <a:effectLst/>
              </a:rPr>
              <a:t>Axion Haloscope</a:t>
            </a:r>
            <a:r>
              <a:rPr lang="en-US" sz="1600" b="1"/>
              <a:t> </a:t>
            </a:r>
            <a:r>
              <a:rPr lang="en-US" sz="2000" b="1">
                <a:effectLst/>
              </a:rPr>
              <a:t>(Sikivie</a:t>
            </a:r>
            <a:r>
              <a:rPr lang="en-US" sz="1600" b="1"/>
              <a:t> </a:t>
            </a:r>
            <a:r>
              <a:rPr lang="en-US" sz="2000" b="1">
                <a:effectLst/>
              </a:rPr>
              <a:t>1983)</a:t>
            </a:r>
            <a:endParaRPr lang="de-DE" sz="2000" b="1">
              <a:effectLst/>
            </a:endParaRPr>
          </a:p>
        </p:txBody>
      </p:sp>
      <p:grpSp>
        <p:nvGrpSpPr>
          <p:cNvPr id="22" name="Group 22"/>
          <p:cNvGrpSpPr>
            <a:grpSpLocks/>
          </p:cNvGrpSpPr>
          <p:nvPr/>
        </p:nvGrpSpPr>
        <p:grpSpPr bwMode="auto">
          <a:xfrm>
            <a:off x="895600" y="2485492"/>
            <a:ext cx="916601" cy="1535994"/>
            <a:chOff x="384" y="2112"/>
            <a:chExt cx="576" cy="960"/>
          </a:xfrm>
        </p:grpSpPr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384" y="2880"/>
              <a:ext cx="576" cy="192"/>
            </a:xfrm>
            <a:prstGeom prst="ellipse">
              <a:avLst/>
            </a:prstGeom>
            <a:gradFill rotWithShape="0">
              <a:gsLst>
                <a:gs pos="0">
                  <a:srgbClr val="CC3399"/>
                </a:gs>
                <a:gs pos="100000">
                  <a:srgbClr val="CC33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384" y="2208"/>
              <a:ext cx="576" cy="769"/>
            </a:xfrm>
            <a:prstGeom prst="rect">
              <a:avLst/>
            </a:prstGeom>
            <a:gradFill rotWithShape="0">
              <a:gsLst>
                <a:gs pos="0">
                  <a:srgbClr val="CC0099"/>
                </a:gs>
                <a:gs pos="100000">
                  <a:srgbClr val="CC0099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384" y="2112"/>
              <a:ext cx="576" cy="192"/>
            </a:xfrm>
            <a:prstGeom prst="ellipse">
              <a:avLst/>
            </a:prstGeom>
            <a:solidFill>
              <a:srgbClr val="CC33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" name="Group 26"/>
          <p:cNvGrpSpPr>
            <a:grpSpLocks/>
          </p:cNvGrpSpPr>
          <p:nvPr/>
        </p:nvGrpSpPr>
        <p:grpSpPr bwMode="auto">
          <a:xfrm>
            <a:off x="666074" y="2332492"/>
            <a:ext cx="1375653" cy="1919993"/>
            <a:chOff x="1488" y="1632"/>
            <a:chExt cx="864" cy="1200"/>
          </a:xfrm>
        </p:grpSpPr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1488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1584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1680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1776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1872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1968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2064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>
              <a:off x="2160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2256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2352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2160240" y="2368492"/>
            <a:ext cx="1555461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008000"/>
                </a:solidFill>
                <a:effectLst/>
                <a:latin typeface="+mn-lt"/>
              </a:rPr>
              <a:t>B</a:t>
            </a:r>
            <a:r>
              <a:rPr lang="en-US" sz="2300" b="1" baseline="-25000">
                <a:solidFill>
                  <a:srgbClr val="008000"/>
                </a:solidFill>
                <a:latin typeface="+mn-lt"/>
              </a:rPr>
              <a:t>ext</a:t>
            </a:r>
            <a:r>
              <a:rPr lang="en-US" b="1">
                <a:solidFill>
                  <a:srgbClr val="008000"/>
                </a:solidFill>
                <a:effectLst/>
                <a:latin typeface="+mn-lt"/>
              </a:rPr>
              <a:t> </a:t>
            </a:r>
            <a:r>
              <a:rPr lang="en-US" b="1">
                <a:solidFill>
                  <a:srgbClr val="008000"/>
                </a:solidFill>
                <a:effectLst/>
                <a:latin typeface="+mn-lt"/>
                <a:sym typeface="Symbol" pitchFamily="18" charset="2"/>
              </a:rPr>
              <a:t> 8 Tesla</a:t>
            </a:r>
            <a:endParaRPr lang="de-DE" b="1">
              <a:solidFill>
                <a:srgbClr val="008000"/>
              </a:solidFill>
              <a:effectLst/>
              <a:latin typeface="+mn-lt"/>
              <a:sym typeface="Symbol" pitchFamily="18" charset="2"/>
            </a:endParaRP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2160240" y="2947490"/>
            <a:ext cx="1424015" cy="101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Microwave </a:t>
            </a:r>
          </a:p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Resonator</a:t>
            </a:r>
          </a:p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Q </a:t>
            </a:r>
            <a:r>
              <a:rPr lang="en-US" b="1">
                <a:solidFill>
                  <a:srgbClr val="CC3399"/>
                </a:solidFill>
                <a:effectLst/>
                <a:latin typeface="+mn-lt"/>
                <a:sym typeface="Symbol" pitchFamily="18" charset="2"/>
              </a:rPr>
              <a:t> 10</a:t>
            </a:r>
            <a:r>
              <a:rPr lang="en-US" sz="2300" b="1" baseline="30000">
                <a:solidFill>
                  <a:srgbClr val="CC3399"/>
                </a:solidFill>
                <a:latin typeface="+mn-lt"/>
                <a:sym typeface="Symbol" pitchFamily="18" charset="2"/>
              </a:rPr>
              <a:t>5</a:t>
            </a:r>
            <a:endParaRPr lang="de-DE" sz="2300" b="1" baseline="30000">
              <a:solidFill>
                <a:srgbClr val="CC3399"/>
              </a:solidFill>
              <a:latin typeface="+mn-lt"/>
              <a:sym typeface="Symbol" pitchFamily="18" charset="2"/>
            </a:endParaRP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360040" y="4535983"/>
            <a:ext cx="3528392" cy="201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/>
          <a:p>
            <a:pPr defTabSz="921018"/>
            <a:r>
              <a:rPr lang="en-US" sz="2000" b="1">
                <a:effectLst/>
              </a:rPr>
              <a:t>Primakoff Conversion</a:t>
            </a:r>
          </a:p>
          <a:p>
            <a:pPr defTabSz="921018"/>
            <a:endParaRPr lang="de-DE" sz="2000" b="1">
              <a:effectLst/>
            </a:endParaRPr>
          </a:p>
        </p:txBody>
      </p:sp>
      <p:sp>
        <p:nvSpPr>
          <p:cNvPr id="40" name="Text Box 40"/>
          <p:cNvSpPr txBox="1">
            <a:spLocks noChangeArrowheads="1"/>
          </p:cNvSpPr>
          <p:nvPr/>
        </p:nvSpPr>
        <p:spPr bwMode="auto">
          <a:xfrm>
            <a:off x="2506780" y="4823983"/>
            <a:ext cx="307940" cy="44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300" b="1">
                <a:solidFill>
                  <a:srgbClr val="404040"/>
                </a:solidFill>
                <a:latin typeface="Symbol" pitchFamily="18" charset="2"/>
              </a:rPr>
              <a:t>g</a:t>
            </a:r>
            <a:endParaRPr lang="de-DE" sz="2300" b="1">
              <a:solidFill>
                <a:srgbClr val="404040"/>
              </a:solidFill>
              <a:latin typeface="Symbol" pitchFamily="18" charset="2"/>
            </a:endParaRP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480053" y="4895983"/>
            <a:ext cx="384043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404040"/>
                </a:solidFill>
                <a:effectLst/>
              </a:rPr>
              <a:t>a</a:t>
            </a:r>
            <a:endParaRPr lang="de-DE" b="1">
              <a:solidFill>
                <a:srgbClr val="404040"/>
              </a:solidFill>
              <a:effectLst/>
            </a:endParaRPr>
          </a:p>
        </p:txBody>
      </p: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1372654" y="6058479"/>
            <a:ext cx="585388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404040"/>
                </a:solidFill>
                <a:effectLst/>
                <a:latin typeface="+mn-lt"/>
              </a:rPr>
              <a:t>B</a:t>
            </a:r>
            <a:r>
              <a:rPr lang="en-US" sz="2300" b="1" baseline="-25000">
                <a:solidFill>
                  <a:srgbClr val="404040"/>
                </a:solidFill>
                <a:latin typeface="+mn-lt"/>
              </a:rPr>
              <a:t>ext</a:t>
            </a:r>
            <a:endParaRPr lang="de-DE" sz="2300" b="1" baseline="-25000">
              <a:solidFill>
                <a:srgbClr val="404040"/>
              </a:solidFill>
              <a:latin typeface="+mn-lt"/>
            </a:endParaRPr>
          </a:p>
        </p:txBody>
      </p: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2160240" y="5251482"/>
            <a:ext cx="1468115" cy="131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Cavity</a:t>
            </a:r>
          </a:p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overcomes</a:t>
            </a:r>
          </a:p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momentum</a:t>
            </a:r>
          </a:p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mismatch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032448" y="4824177"/>
                <a:ext cx="5040684" cy="1699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4×</m:t>
                      </m:r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−21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400" i="0" smtClean="0"/>
                        <m:t>W</m:t>
                      </m:r>
                      <m:r>
                        <m:rPr>
                          <m:nor/>
                        </m:rPr>
                        <a:rPr lang="en-US" sz="2400" i="0" smtClean="0"/>
                        <m:t> 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0.22 </m:t>
                          </m:r>
                          <m:sSup>
                            <m:sSup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2400" i="0" smtClean="0"/>
                                <m:t>m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8.5 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i="0" smtClean="0"/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×</m:t>
                      </m:r>
                      <m:d>
                        <m:d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a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0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en-US" sz="240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 i="0" smtClean="0"/>
                                <m:t>GHz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5×</m:t>
                              </m:r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−25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i="0" smtClean="0"/>
                                    <m:t>g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i="0" smtClean="0"/>
                                    <m:t>/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i="0" smtClean="0"/>
                                    <m:t>cm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sz="2400" i="0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400" i="1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48" y="4824177"/>
                <a:ext cx="5040684" cy="169976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43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Searches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1281732"/>
            <a:ext cx="6307787" cy="4478575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192564" y="1473738"/>
            <a:ext cx="2880568" cy="864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lnSpc>
                <a:spcPct val="85000"/>
              </a:lnSpc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/>
              <a:t>1. Rochester-Brookhaven-</a:t>
            </a:r>
          </a:p>
          <a:p>
            <a:pPr algn="l">
              <a:lnSpc>
                <a:spcPct val="85000"/>
              </a:lnSpc>
              <a:defRPr/>
            </a:pPr>
            <a:r>
              <a:rPr lang="en-US" sz="2000"/>
              <a:t>     Fermilab, </a:t>
            </a:r>
          </a:p>
          <a:p>
            <a:pPr algn="l">
              <a:lnSpc>
                <a:spcPct val="85000"/>
              </a:lnSpc>
              <a:defRPr/>
            </a:pPr>
            <a:r>
              <a:rPr lang="en-US" sz="2000"/>
              <a:t>     PRD 40 (1989) 3153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192732" y="2409858"/>
            <a:ext cx="2880000" cy="7920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sz="2000"/>
              <a:t>2. University of Florida</a:t>
            </a:r>
          </a:p>
          <a:p>
            <a:pPr algn="l">
              <a:defRPr/>
            </a:pPr>
            <a:r>
              <a:rPr lang="en-US" sz="2000"/>
              <a:t>    PRD 42 (1990) 1297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6193132" y="3273978"/>
            <a:ext cx="2880000" cy="792000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sz="2000">
                <a:solidFill>
                  <a:schemeClr val="bg1"/>
                </a:solidFill>
              </a:rPr>
              <a:t>3. US Axion Search </a:t>
            </a:r>
          </a:p>
          <a:p>
            <a:pPr algn="l">
              <a:defRPr/>
            </a:pPr>
            <a:r>
              <a:rPr lang="en-US" sz="2000">
                <a:solidFill>
                  <a:schemeClr val="bg1"/>
                </a:solidFill>
              </a:rPr>
              <a:t>    ApJL 571 (2002) L27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6192692" y="4138098"/>
            <a:ext cx="2880000" cy="7920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sz="2000">
                <a:solidFill>
                  <a:schemeClr val="bg1"/>
                </a:solidFill>
              </a:rPr>
              <a:t>4. CARRACK I (Kyoto)</a:t>
            </a:r>
          </a:p>
          <a:p>
            <a:pPr algn="l">
              <a:defRPr/>
            </a:pPr>
            <a:r>
              <a:rPr lang="en-US" sz="2000">
                <a:solidFill>
                  <a:schemeClr val="bg1"/>
                </a:solidFill>
              </a:rPr>
              <a:t>    hep-ph/0101200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781057" y="1654676"/>
            <a:ext cx="304335" cy="39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/>
          <a:p>
            <a:pPr>
              <a:defRPr/>
            </a:pPr>
            <a:r>
              <a:rPr lang="en-US" sz="2000"/>
              <a:t>1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979422" y="1654676"/>
            <a:ext cx="304335" cy="39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/>
          <a:p>
            <a:pPr>
              <a:defRPr/>
            </a:pPr>
            <a:r>
              <a:rPr lang="en-US" sz="2000"/>
              <a:t>2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188747" y="1639676"/>
            <a:ext cx="304335" cy="39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3476982" y="3235768"/>
            <a:ext cx="315035" cy="400499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44016" y="719997"/>
            <a:ext cx="8928993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400" smtClean="0">
                <a:solidFill>
                  <a:srgbClr val="003399"/>
                </a:solidFill>
              </a:rPr>
              <a:t>Limits </a:t>
            </a:r>
            <a:r>
              <a:rPr lang="en-US" sz="2400">
                <a:solidFill>
                  <a:srgbClr val="003399"/>
                </a:solidFill>
              </a:rPr>
              <a:t>assuming axions are the galactic dark </a:t>
            </a:r>
            <a:r>
              <a:rPr lang="en-US" sz="2400" smtClean="0">
                <a:solidFill>
                  <a:srgbClr val="003399"/>
                </a:solidFill>
              </a:rPr>
              <a:t>matter with standard halo </a:t>
            </a:r>
            <a:endParaRPr lang="en-US" sz="2400">
              <a:solidFill>
                <a:srgbClr val="0033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0546724">
            <a:off x="4874115" y="3028884"/>
            <a:ext cx="698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KSVZ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612864">
            <a:off x="4893517" y="3599256"/>
            <a:ext cx="695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DFSZ</a:t>
            </a:r>
            <a:endParaRPr lang="en-US" sz="2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8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ADMX Hardware</a:t>
            </a:r>
            <a:endParaRPr lang="en-US"/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6"/>
          <a:stretch/>
        </p:blipFill>
        <p:spPr bwMode="auto">
          <a:xfrm>
            <a:off x="-128" y="719607"/>
            <a:ext cx="9217153" cy="593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29" y="6512357"/>
            <a:ext cx="92148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Gianpaolo Carosi,  Talk at Fermilab (May 2007)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4147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71517"/>
            <a:ext cx="9214869" cy="648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SQUID Microwave Amplifiers in ADMX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29" y="6512357"/>
            <a:ext cx="92148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Gianpaolo Carosi,  Talk at Fermilab (May 2007)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2423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ADMX phase I: First-year science data (2009)</a:t>
            </a:r>
            <a:r>
              <a:rPr lang="en-US" smtClean="0"/>
              <a:t> </a:t>
            </a:r>
            <a:endParaRPr lang="en-US"/>
          </a:p>
        </p:txBody>
      </p:sp>
      <p:pic>
        <p:nvPicPr>
          <p:cNvPr id="3" name="Picture 3" descr="C:\Users\Georg Raffelt\Desktop\aszta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682499"/>
            <a:ext cx="5112569" cy="234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Georg Raffelt\Desktop\ax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432" y="1583727"/>
            <a:ext cx="5040561" cy="498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1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ADMX Moves to University of Washington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17025" cy="69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0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Kobayashi and Maskawa</a:t>
            </a:r>
            <a:endParaRPr lang="en-US"/>
          </a:p>
        </p:txBody>
      </p:sp>
      <p:pic>
        <p:nvPicPr>
          <p:cNvPr id="7" name="Picture 3" descr="C:\Users\Georg Raffelt\Desktop\axiontalk\K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702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94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ADMX Schedule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17025" cy="691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ADMX Reach</a:t>
            </a:r>
            <a:endParaRPr lang="en-US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467"/>
            <a:ext cx="9216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0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Searches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1281732"/>
            <a:ext cx="6307787" cy="4478575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192564" y="1473738"/>
            <a:ext cx="2880568" cy="864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lnSpc>
                <a:spcPct val="85000"/>
              </a:lnSpc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/>
              <a:t>1. Rochester-Brookhaven-</a:t>
            </a:r>
          </a:p>
          <a:p>
            <a:pPr algn="l">
              <a:lnSpc>
                <a:spcPct val="85000"/>
              </a:lnSpc>
              <a:defRPr/>
            </a:pPr>
            <a:r>
              <a:rPr lang="en-US" sz="2000"/>
              <a:t>     Fermilab, </a:t>
            </a:r>
          </a:p>
          <a:p>
            <a:pPr algn="l">
              <a:lnSpc>
                <a:spcPct val="85000"/>
              </a:lnSpc>
              <a:defRPr/>
            </a:pPr>
            <a:r>
              <a:rPr lang="en-US" sz="2000"/>
              <a:t>     PRD 40 (1989) 3153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192732" y="2409858"/>
            <a:ext cx="2880000" cy="7920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sz="2000"/>
              <a:t>2. University of Florida</a:t>
            </a:r>
          </a:p>
          <a:p>
            <a:pPr algn="l">
              <a:defRPr/>
            </a:pPr>
            <a:r>
              <a:rPr lang="en-US" sz="2000"/>
              <a:t>    PRD 42 (1990) 1297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6193132" y="3273978"/>
            <a:ext cx="2880000" cy="792000"/>
          </a:xfrm>
          <a:prstGeom prst="rect">
            <a:avLst/>
          </a:pr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sz="2000">
                <a:solidFill>
                  <a:schemeClr val="bg1"/>
                </a:solidFill>
              </a:rPr>
              <a:t>3. US Axion Search </a:t>
            </a:r>
          </a:p>
          <a:p>
            <a:pPr algn="l">
              <a:defRPr/>
            </a:pPr>
            <a:r>
              <a:rPr lang="en-US" sz="2000">
                <a:solidFill>
                  <a:schemeClr val="bg1"/>
                </a:solidFill>
              </a:rPr>
              <a:t>    ApJL 571 (2002) L27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6192692" y="4138098"/>
            <a:ext cx="2880000" cy="7920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defRPr/>
            </a:pPr>
            <a:r>
              <a:rPr lang="en-US" sz="2000">
                <a:solidFill>
                  <a:schemeClr val="bg1"/>
                </a:solidFill>
              </a:rPr>
              <a:t>4. CARRACK I (Kyoto)</a:t>
            </a:r>
          </a:p>
          <a:p>
            <a:pPr algn="l">
              <a:defRPr/>
            </a:pPr>
            <a:r>
              <a:rPr lang="en-US" sz="2000">
                <a:solidFill>
                  <a:schemeClr val="bg1"/>
                </a:solidFill>
              </a:rPr>
              <a:t>    hep-ph/0101200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781057" y="1654676"/>
            <a:ext cx="304335" cy="39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/>
          <a:p>
            <a:pPr>
              <a:defRPr/>
            </a:pPr>
            <a:r>
              <a:rPr lang="en-US" sz="2000"/>
              <a:t>1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979422" y="1654676"/>
            <a:ext cx="304335" cy="39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/>
          <a:p>
            <a:pPr>
              <a:defRPr/>
            </a:pPr>
            <a:r>
              <a:rPr lang="en-US" sz="2000"/>
              <a:t>2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188747" y="1639676"/>
            <a:ext cx="304335" cy="39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3476982" y="3235768"/>
            <a:ext cx="315035" cy="400499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44016" y="719997"/>
            <a:ext cx="8928993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400" smtClean="0">
                <a:solidFill>
                  <a:srgbClr val="003399"/>
                </a:solidFill>
              </a:rPr>
              <a:t>Limits </a:t>
            </a:r>
            <a:r>
              <a:rPr lang="en-US" sz="2400">
                <a:solidFill>
                  <a:srgbClr val="003399"/>
                </a:solidFill>
              </a:rPr>
              <a:t>assuming axions are the galactic dark </a:t>
            </a:r>
            <a:r>
              <a:rPr lang="en-US" sz="2400" smtClean="0">
                <a:solidFill>
                  <a:srgbClr val="003399"/>
                </a:solidFill>
              </a:rPr>
              <a:t>matter with standard halo </a:t>
            </a:r>
            <a:endParaRPr lang="en-US" sz="2400">
              <a:solidFill>
                <a:srgbClr val="0033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0546724">
            <a:off x="4874115" y="3028884"/>
            <a:ext cx="698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KSVZ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612864">
            <a:off x="4893517" y="3599256"/>
            <a:ext cx="695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DFSZ</a:t>
            </a:r>
            <a:endParaRPr lang="en-US" sz="2000">
              <a:solidFill>
                <a:srgbClr val="C0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21922" y="1490352"/>
            <a:ext cx="3246640" cy="4971201"/>
            <a:chOff x="1721922" y="1490352"/>
            <a:chExt cx="3246640" cy="4971201"/>
          </a:xfrm>
        </p:grpSpPr>
        <p:sp>
          <p:nvSpPr>
            <p:cNvPr id="18" name="Rectangle 17"/>
            <p:cNvSpPr/>
            <p:nvPr/>
          </p:nvSpPr>
          <p:spPr>
            <a:xfrm>
              <a:off x="1728787" y="5904327"/>
              <a:ext cx="3239775" cy="557226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/>
                <a:t>ADMX search range (2015+)</a:t>
              </a:r>
              <a:endParaRPr lang="en-US" sz="20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721922" y="1490352"/>
              <a:ext cx="1799112" cy="3889169"/>
            </a:xfrm>
            <a:custGeom>
              <a:avLst/>
              <a:gdLst>
                <a:gd name="connsiteX0" fmla="*/ 0 w 1799112"/>
                <a:gd name="connsiteY0" fmla="*/ 0 h 3889169"/>
                <a:gd name="connsiteX1" fmla="*/ 0 w 1799112"/>
                <a:gd name="connsiteY1" fmla="*/ 3889169 h 3889169"/>
                <a:gd name="connsiteX2" fmla="*/ 866899 w 1799112"/>
                <a:gd name="connsiteY2" fmla="*/ 3675413 h 3889169"/>
                <a:gd name="connsiteX3" fmla="*/ 866899 w 1799112"/>
                <a:gd name="connsiteY3" fmla="*/ 3022270 h 3889169"/>
                <a:gd name="connsiteX4" fmla="*/ 1799112 w 1799112"/>
                <a:gd name="connsiteY4" fmla="*/ 2731325 h 3889169"/>
                <a:gd name="connsiteX5" fmla="*/ 1799112 w 1799112"/>
                <a:gd name="connsiteY5" fmla="*/ 0 h 3889169"/>
                <a:gd name="connsiteX6" fmla="*/ 0 w 1799112"/>
                <a:gd name="connsiteY6" fmla="*/ 0 h 388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9112" h="3889169">
                  <a:moveTo>
                    <a:pt x="0" y="0"/>
                  </a:moveTo>
                  <a:lnTo>
                    <a:pt x="0" y="3889169"/>
                  </a:lnTo>
                  <a:lnTo>
                    <a:pt x="866899" y="3675413"/>
                  </a:lnTo>
                  <a:lnTo>
                    <a:pt x="866899" y="3022270"/>
                  </a:lnTo>
                  <a:lnTo>
                    <a:pt x="1799112" y="2731325"/>
                  </a:lnTo>
                  <a:lnTo>
                    <a:pt x="17991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>
                <a:alpha val="40000"/>
              </a:srgb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2188747" y="5040207"/>
              <a:ext cx="0" cy="86412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8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</a:t>
            </a:r>
            <a:endParaRPr lang="en-US"/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9073009" y="2807990"/>
            <a:ext cx="0" cy="1511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8496945" y="2807990"/>
            <a:ext cx="0" cy="1511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4464496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008112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192689" y="2807990"/>
            <a:ext cx="0" cy="1439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6768753" y="2807990"/>
            <a:ext cx="0" cy="1439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7344817" y="2807990"/>
            <a:ext cx="0" cy="1439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7920881" y="2807990"/>
            <a:ext cx="0" cy="1511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584176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160240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2736304" y="2807990"/>
            <a:ext cx="0" cy="22319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3312368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3888432" y="2807990"/>
            <a:ext cx="0" cy="29519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192689" y="3023989"/>
            <a:ext cx="576064" cy="575998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lnSpc>
                <a:spcPct val="90000"/>
              </a:lnSpc>
              <a:defRPr/>
            </a:pP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192689" y="3743986"/>
            <a:ext cx="2880320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algn="l"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 cold 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 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</a:p>
          <a:p>
            <a:pPr algn="l" defTabSz="921018">
              <a:lnSpc>
                <a:spcPct val="8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(classic  scenario)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520280" y="3023989"/>
            <a:ext cx="576064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9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</a:t>
            </a:r>
          </a:p>
          <a:p>
            <a:pPr defTabSz="921018">
              <a:lnSpc>
                <a:spcPct val="90000"/>
              </a:lnSpc>
              <a:defRPr/>
            </a:pPr>
            <a:r>
              <a:rPr 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scope</a:t>
            </a:r>
            <a:endParaRPr lang="de-DE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44016" y="3023989"/>
            <a:ext cx="1512168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48072" y="4463984"/>
            <a:ext cx="2664296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Globular clusters</a:t>
            </a:r>
          </a:p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(a-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-coupling)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936104" y="5183981"/>
            <a:ext cx="1728192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many</a:t>
            </a:r>
          </a:p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events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808312" y="5183981"/>
            <a:ext cx="1656184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</a:t>
            </a:r>
          </a:p>
          <a:p>
            <a:pPr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loss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936104" y="5759979"/>
            <a:ext cx="3600400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tx1"/>
                </a:solidFill>
                <a:effectLst/>
              </a:rPr>
              <a:t>SN 1987A (a-N-coupling)</a:t>
            </a:r>
            <a:endParaRPr lang="de-DE" b="1">
              <a:solidFill>
                <a:schemeClr val="tx1"/>
              </a:solidFill>
              <a:effectLst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144016" y="3743986"/>
            <a:ext cx="3168352" cy="57599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7828" tIns="46078" rIns="92156" bIns="46078" anchor="ctr"/>
          <a:lstStyle/>
          <a:p>
            <a:pPr algn="r"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</a:t>
            </a:r>
          </a:p>
          <a:p>
            <a:pPr algn="r" defTabSz="921018">
              <a:lnSpc>
                <a:spcPct val="80000"/>
              </a:lnSpc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dark</a:t>
            </a:r>
            <a:r>
              <a:rPr lang="en-US" sz="17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  <a:endParaRPr lang="de-DE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3312368" y="3023989"/>
            <a:ext cx="216024" cy="575998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lnSpc>
                <a:spcPct val="90000"/>
              </a:lnSpc>
              <a:defRPr/>
            </a:pP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3528382" y="3023989"/>
            <a:ext cx="720080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r>
              <a:rPr lang="en-US" b="1" smtClean="0">
                <a:solidFill>
                  <a:schemeClr val="tx1"/>
                </a:solidFill>
              </a:rPr>
              <a:t>CAST </a:t>
            </a:r>
          </a:p>
          <a:p>
            <a:pPr>
              <a:defRPr/>
            </a:pPr>
            <a:r>
              <a:rPr lang="en-US" b="1" smtClean="0">
                <a:solidFill>
                  <a:schemeClr val="tx1"/>
                </a:solidFill>
              </a:rPr>
              <a:t>search range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6768753" y="3023989"/>
            <a:ext cx="2304256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defRPr/>
            </a:pPr>
            <a:r>
              <a:rPr lang="en-US" b="1">
                <a:solidFill>
                  <a:schemeClr val="tx1"/>
                </a:solidFill>
              </a:rPr>
              <a:t>ADMX</a:t>
            </a:r>
          </a:p>
          <a:p>
            <a:pPr algn="l">
              <a:defRPr/>
            </a:pPr>
            <a:r>
              <a:rPr lang="en-US" b="1" smtClean="0"/>
              <a:t>search range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5349535" y="4463984"/>
            <a:ext cx="136815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7992889" y="4463984"/>
            <a:ext cx="1224136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5481610" y="4598983"/>
            <a:ext cx="1080120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lnSpc>
                <a:spcPct val="85000"/>
              </a:lnSpc>
              <a:defRPr/>
            </a:pPr>
            <a:r>
              <a:rPr lang="en-US" b="1">
                <a:solidFill>
                  <a:schemeClr val="tx1"/>
                </a:solidFill>
              </a:rPr>
              <a:t>Classic</a:t>
            </a:r>
          </a:p>
          <a:p>
            <a:pPr>
              <a:lnSpc>
                <a:spcPct val="85000"/>
              </a:lnSpc>
              <a:defRPr/>
            </a:pPr>
            <a:r>
              <a:rPr lang="en-US" b="1">
                <a:solidFill>
                  <a:schemeClr val="tx1"/>
                </a:solidFill>
              </a:rPr>
              <a:t>region</a:t>
            </a: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7992889" y="4607983"/>
            <a:ext cx="1080120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lnSpc>
                <a:spcPct val="85000"/>
              </a:lnSpc>
              <a:defRPr/>
            </a:pPr>
            <a:r>
              <a:rPr lang="en-US" b="1">
                <a:solidFill>
                  <a:schemeClr val="tx1"/>
                </a:solidFill>
              </a:rPr>
              <a:t>Anthropic</a:t>
            </a:r>
          </a:p>
          <a:p>
            <a:pPr>
              <a:lnSpc>
                <a:spcPct val="85000"/>
              </a:lnSpc>
              <a:defRPr/>
            </a:pPr>
            <a:r>
              <a:rPr lang="en-US" b="1">
                <a:solidFill>
                  <a:schemeClr val="tx1"/>
                </a:solidFill>
              </a:rPr>
              <a:t>region</a:t>
            </a:r>
          </a:p>
        </p:txBody>
      </p:sp>
      <p:grpSp>
        <p:nvGrpSpPr>
          <p:cNvPr id="34" name="Group 34"/>
          <p:cNvGrpSpPr>
            <a:grpSpLocks/>
          </p:cNvGrpSpPr>
          <p:nvPr/>
        </p:nvGrpSpPr>
        <p:grpSpPr bwMode="auto">
          <a:xfrm>
            <a:off x="1728192" y="1726495"/>
            <a:ext cx="576064" cy="214499"/>
            <a:chOff x="2880" y="3360"/>
            <a:chExt cx="2400" cy="240"/>
          </a:xfrm>
        </p:grpSpPr>
        <p:sp>
          <p:nvSpPr>
            <p:cNvPr id="374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5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6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7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8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9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0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1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2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3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84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5" name="Group 46"/>
          <p:cNvGrpSpPr>
            <a:grpSpLocks/>
          </p:cNvGrpSpPr>
          <p:nvPr/>
        </p:nvGrpSpPr>
        <p:grpSpPr bwMode="auto">
          <a:xfrm>
            <a:off x="2304256" y="1726495"/>
            <a:ext cx="576064" cy="214499"/>
            <a:chOff x="2880" y="3360"/>
            <a:chExt cx="2400" cy="240"/>
          </a:xfrm>
        </p:grpSpPr>
        <p:sp>
          <p:nvSpPr>
            <p:cNvPr id="363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4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5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6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7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8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9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0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1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2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73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6" name="Group 58"/>
          <p:cNvGrpSpPr>
            <a:grpSpLocks/>
          </p:cNvGrpSpPr>
          <p:nvPr/>
        </p:nvGrpSpPr>
        <p:grpSpPr bwMode="auto">
          <a:xfrm>
            <a:off x="2880321" y="1726495"/>
            <a:ext cx="576064" cy="214499"/>
            <a:chOff x="2880" y="3360"/>
            <a:chExt cx="2400" cy="240"/>
          </a:xfrm>
        </p:grpSpPr>
        <p:sp>
          <p:nvSpPr>
            <p:cNvPr id="352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3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4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5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6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7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8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9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0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1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62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7" name="Group 70"/>
          <p:cNvGrpSpPr>
            <a:grpSpLocks/>
          </p:cNvGrpSpPr>
          <p:nvPr/>
        </p:nvGrpSpPr>
        <p:grpSpPr bwMode="auto">
          <a:xfrm>
            <a:off x="3456385" y="1726495"/>
            <a:ext cx="576064" cy="214499"/>
            <a:chOff x="2880" y="3360"/>
            <a:chExt cx="2400" cy="240"/>
          </a:xfrm>
        </p:grpSpPr>
        <p:sp>
          <p:nvSpPr>
            <p:cNvPr id="341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2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3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4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5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6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7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8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9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0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51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8" name="Group 82"/>
          <p:cNvGrpSpPr>
            <a:grpSpLocks/>
          </p:cNvGrpSpPr>
          <p:nvPr/>
        </p:nvGrpSpPr>
        <p:grpSpPr bwMode="auto">
          <a:xfrm>
            <a:off x="4032449" y="1726495"/>
            <a:ext cx="576064" cy="214499"/>
            <a:chOff x="2880" y="3360"/>
            <a:chExt cx="2400" cy="240"/>
          </a:xfrm>
        </p:grpSpPr>
        <p:sp>
          <p:nvSpPr>
            <p:cNvPr id="330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1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2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3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4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5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6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7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8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39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40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39" name="Group 94"/>
          <p:cNvGrpSpPr>
            <a:grpSpLocks/>
          </p:cNvGrpSpPr>
          <p:nvPr/>
        </p:nvGrpSpPr>
        <p:grpSpPr bwMode="auto">
          <a:xfrm>
            <a:off x="4608513" y="1726495"/>
            <a:ext cx="576064" cy="214499"/>
            <a:chOff x="2880" y="3360"/>
            <a:chExt cx="2400" cy="240"/>
          </a:xfrm>
        </p:grpSpPr>
        <p:sp>
          <p:nvSpPr>
            <p:cNvPr id="319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0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1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2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3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4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5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6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7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8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29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0" name="Group 106"/>
          <p:cNvGrpSpPr>
            <a:grpSpLocks/>
          </p:cNvGrpSpPr>
          <p:nvPr/>
        </p:nvGrpSpPr>
        <p:grpSpPr bwMode="auto">
          <a:xfrm>
            <a:off x="5184577" y="1726495"/>
            <a:ext cx="576064" cy="214499"/>
            <a:chOff x="2880" y="3360"/>
            <a:chExt cx="2400" cy="240"/>
          </a:xfrm>
        </p:grpSpPr>
        <p:sp>
          <p:nvSpPr>
            <p:cNvPr id="308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9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0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1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2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3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4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5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6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7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18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1" name="Group 118"/>
          <p:cNvGrpSpPr>
            <a:grpSpLocks/>
          </p:cNvGrpSpPr>
          <p:nvPr/>
        </p:nvGrpSpPr>
        <p:grpSpPr bwMode="auto">
          <a:xfrm>
            <a:off x="5760641" y="1726495"/>
            <a:ext cx="576064" cy="214499"/>
            <a:chOff x="2880" y="3360"/>
            <a:chExt cx="2400" cy="240"/>
          </a:xfrm>
        </p:grpSpPr>
        <p:sp>
          <p:nvSpPr>
            <p:cNvPr id="297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8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9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0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1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2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3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4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5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6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307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2" name="Group 130"/>
          <p:cNvGrpSpPr>
            <a:grpSpLocks/>
          </p:cNvGrpSpPr>
          <p:nvPr/>
        </p:nvGrpSpPr>
        <p:grpSpPr bwMode="auto">
          <a:xfrm>
            <a:off x="6336705" y="1726495"/>
            <a:ext cx="576064" cy="214499"/>
            <a:chOff x="2880" y="3360"/>
            <a:chExt cx="2400" cy="240"/>
          </a:xfrm>
        </p:grpSpPr>
        <p:sp>
          <p:nvSpPr>
            <p:cNvPr id="286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7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8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9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0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1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2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3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4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5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6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3" name="Group 142"/>
          <p:cNvGrpSpPr>
            <a:grpSpLocks/>
          </p:cNvGrpSpPr>
          <p:nvPr/>
        </p:nvGrpSpPr>
        <p:grpSpPr bwMode="auto">
          <a:xfrm>
            <a:off x="6912769" y="1726495"/>
            <a:ext cx="576064" cy="214499"/>
            <a:chOff x="2880" y="3360"/>
            <a:chExt cx="2400" cy="240"/>
          </a:xfrm>
        </p:grpSpPr>
        <p:sp>
          <p:nvSpPr>
            <p:cNvPr id="275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6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7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8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9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0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1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2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3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4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5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4" name="Group 154"/>
          <p:cNvGrpSpPr>
            <a:grpSpLocks/>
          </p:cNvGrpSpPr>
          <p:nvPr/>
        </p:nvGrpSpPr>
        <p:grpSpPr bwMode="auto">
          <a:xfrm>
            <a:off x="7488833" y="1726495"/>
            <a:ext cx="576064" cy="214499"/>
            <a:chOff x="2880" y="3360"/>
            <a:chExt cx="2400" cy="240"/>
          </a:xfrm>
        </p:grpSpPr>
        <p:sp>
          <p:nvSpPr>
            <p:cNvPr id="264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5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6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7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8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9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0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1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2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3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4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5" name="Group 166"/>
          <p:cNvGrpSpPr>
            <a:grpSpLocks/>
          </p:cNvGrpSpPr>
          <p:nvPr/>
        </p:nvGrpSpPr>
        <p:grpSpPr bwMode="auto">
          <a:xfrm>
            <a:off x="1152128" y="1726495"/>
            <a:ext cx="576064" cy="214499"/>
            <a:chOff x="2880" y="3360"/>
            <a:chExt cx="2400" cy="240"/>
          </a:xfrm>
        </p:grpSpPr>
        <p:sp>
          <p:nvSpPr>
            <p:cNvPr id="253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4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5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6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7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8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9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0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1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2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3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46" name="Group 178"/>
          <p:cNvGrpSpPr>
            <a:grpSpLocks/>
          </p:cNvGrpSpPr>
          <p:nvPr/>
        </p:nvGrpSpPr>
        <p:grpSpPr bwMode="auto">
          <a:xfrm>
            <a:off x="576064" y="1726495"/>
            <a:ext cx="576064" cy="214499"/>
            <a:chOff x="2880" y="3360"/>
            <a:chExt cx="2400" cy="240"/>
          </a:xfrm>
        </p:grpSpPr>
        <p:sp>
          <p:nvSpPr>
            <p:cNvPr id="242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3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4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5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6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7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8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9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0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1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2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sp>
        <p:nvSpPr>
          <p:cNvPr id="47" name="Line 190"/>
          <p:cNvSpPr>
            <a:spLocks noChangeShapeType="1"/>
          </p:cNvSpPr>
          <p:nvPr/>
        </p:nvSpPr>
        <p:spPr bwMode="auto">
          <a:xfrm>
            <a:off x="288032" y="1726495"/>
            <a:ext cx="28803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endParaRPr lang="en-US" sz="2000">
              <a:latin typeface="+mj-lt"/>
            </a:endParaRPr>
          </a:p>
        </p:txBody>
      </p:sp>
      <p:sp>
        <p:nvSpPr>
          <p:cNvPr id="48" name="Line 191"/>
          <p:cNvSpPr>
            <a:spLocks noChangeShapeType="1"/>
          </p:cNvSpPr>
          <p:nvPr/>
        </p:nvSpPr>
        <p:spPr bwMode="auto">
          <a:xfrm>
            <a:off x="8640961" y="1726495"/>
            <a:ext cx="36004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endParaRPr lang="en-US" sz="2000">
              <a:latin typeface="+mj-lt"/>
            </a:endParaRPr>
          </a:p>
        </p:txBody>
      </p:sp>
      <p:sp>
        <p:nvSpPr>
          <p:cNvPr id="49" name="Text Box 192"/>
          <p:cNvSpPr txBox="1">
            <a:spLocks noChangeArrowheads="1"/>
          </p:cNvSpPr>
          <p:nvPr/>
        </p:nvSpPr>
        <p:spPr bwMode="auto">
          <a:xfrm>
            <a:off x="820592" y="1295996"/>
            <a:ext cx="663074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/>
                </a:solidFill>
                <a:effectLst/>
                <a:latin typeface="+mj-lt"/>
              </a:rPr>
              <a:t>3</a:t>
            </a:r>
            <a:endParaRPr lang="de-DE" sz="2800" b="1" baseline="3000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0" name="Text Box 193"/>
          <p:cNvSpPr txBox="1">
            <a:spLocks noChangeArrowheads="1"/>
          </p:cNvSpPr>
          <p:nvPr/>
        </p:nvSpPr>
        <p:spPr bwMode="auto">
          <a:xfrm>
            <a:off x="2547284" y="1295996"/>
            <a:ext cx="664574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/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4275476" y="1295996"/>
            <a:ext cx="664574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/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5868653" y="1295996"/>
            <a:ext cx="937604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/>
                </a:solidFill>
                <a:effectLst/>
                <a:latin typeface="+mj-lt"/>
              </a:rPr>
              <a:t>12</a:t>
            </a:r>
            <a:r>
              <a:rPr lang="en-US" sz="3200" b="1" baseline="30000" smtClean="0"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de-DE" sz="3200" b="1" baseline="3000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28793" y="791998"/>
            <a:ext cx="1944216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r" eaLnBrk="1" hangingPunct="1"/>
            <a:r>
              <a:rPr lang="en-US" sz="3600" b="1" i="1" baseline="-2500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[GeV]  f</a:t>
            </a:r>
            <a:r>
              <a:rPr lang="en-US" sz="2800" b="1" baseline="-25000">
                <a:solidFill>
                  <a:schemeClr val="tx1"/>
                </a:solidFill>
                <a:effectLst/>
                <a:latin typeface="+mj-lt"/>
              </a:rPr>
              <a:t>a</a:t>
            </a:r>
            <a:endParaRPr lang="de-DE" sz="2400" b="1" baseline="-25000"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753" y="2519992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689" y="2519992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625" y="2519992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062" y="2519992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497" y="2519992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433" y="2519992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369" y="2519992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305" y="2519992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240" y="2519992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176" y="2519992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112" y="2519992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817" y="2519992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0881" y="2519992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648072" y="2519992"/>
            <a:ext cx="36004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defRPr/>
            </a:pPr>
            <a:endParaRPr lang="en-US" sz="2000">
              <a:latin typeface="+mj-lt"/>
            </a:endParaRPr>
          </a:p>
        </p:txBody>
      </p:sp>
      <p:sp>
        <p:nvSpPr>
          <p:cNvPr id="68" name="Text Box 354"/>
          <p:cNvSpPr txBox="1">
            <a:spLocks noChangeArrowheads="1"/>
          </p:cNvSpPr>
          <p:nvPr/>
        </p:nvSpPr>
        <p:spPr bwMode="auto">
          <a:xfrm>
            <a:off x="3024337" y="2087993"/>
            <a:ext cx="529559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eV</a:t>
            </a:r>
            <a:endParaRPr lang="de-DE" sz="2400" b="1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9" name="Text Box 355"/>
          <p:cNvSpPr txBox="1">
            <a:spLocks noChangeArrowheads="1"/>
          </p:cNvSpPr>
          <p:nvPr/>
        </p:nvSpPr>
        <p:spPr bwMode="auto">
          <a:xfrm>
            <a:off x="1207635" y="2087993"/>
            <a:ext cx="766585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keV</a:t>
            </a:r>
            <a:endParaRPr lang="de-DE" sz="2400" b="1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0" name="Text Box 356"/>
          <p:cNvSpPr txBox="1">
            <a:spLocks noChangeArrowheads="1"/>
          </p:cNvSpPr>
          <p:nvPr/>
        </p:nvSpPr>
        <p:spPr bwMode="auto">
          <a:xfrm>
            <a:off x="4554507" y="2087993"/>
            <a:ext cx="984109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meV</a:t>
            </a:r>
            <a:endParaRPr lang="de-DE" sz="2400" b="1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1" name="Text Box 357"/>
          <p:cNvSpPr txBox="1">
            <a:spLocks noChangeArrowheads="1"/>
          </p:cNvSpPr>
          <p:nvPr/>
        </p:nvSpPr>
        <p:spPr bwMode="auto">
          <a:xfrm>
            <a:off x="6264697" y="2087993"/>
            <a:ext cx="98561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Symbol" pitchFamily="18" charset="2"/>
              </a:rPr>
              <a:t>m</a:t>
            </a:r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eV</a:t>
            </a:r>
            <a:endParaRPr lang="de-DE" sz="2400" b="1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2" name="Text Box 358"/>
          <p:cNvSpPr txBox="1">
            <a:spLocks noChangeArrowheads="1"/>
          </p:cNvSpPr>
          <p:nvPr/>
        </p:nvSpPr>
        <p:spPr bwMode="auto">
          <a:xfrm>
            <a:off x="150017" y="2258993"/>
            <a:ext cx="768085" cy="46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m</a:t>
            </a:r>
            <a:r>
              <a:rPr lang="en-US" sz="2800" b="1" baseline="-25000">
                <a:solidFill>
                  <a:schemeClr val="tx1"/>
                </a:solidFill>
                <a:effectLst/>
                <a:latin typeface="+mj-lt"/>
              </a:rPr>
              <a:t>a</a:t>
            </a:r>
            <a:endParaRPr lang="de-DE" sz="2800" b="1" baseline="-25000"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6945" y="2519992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74" name="Group 371"/>
          <p:cNvGrpSpPr>
            <a:grpSpLocks/>
          </p:cNvGrpSpPr>
          <p:nvPr/>
        </p:nvGrpSpPr>
        <p:grpSpPr bwMode="auto">
          <a:xfrm>
            <a:off x="8064897" y="1727995"/>
            <a:ext cx="576064" cy="214499"/>
            <a:chOff x="2880" y="3360"/>
            <a:chExt cx="2400" cy="240"/>
          </a:xfrm>
        </p:grpSpPr>
        <p:sp>
          <p:nvSpPr>
            <p:cNvPr id="77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78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79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0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1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2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3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4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5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6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87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sp>
        <p:nvSpPr>
          <p:cNvPr id="75" name="Text Box 383"/>
          <p:cNvSpPr txBox="1">
            <a:spLocks noChangeArrowheads="1"/>
          </p:cNvSpPr>
          <p:nvPr/>
        </p:nvSpPr>
        <p:spPr bwMode="auto">
          <a:xfrm>
            <a:off x="8015391" y="2087993"/>
            <a:ext cx="98561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neV</a:t>
            </a:r>
            <a:endParaRPr lang="de-DE" sz="2400" b="1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6" name="Text Box 384"/>
          <p:cNvSpPr txBox="1">
            <a:spLocks noChangeArrowheads="1"/>
          </p:cNvSpPr>
          <p:nvPr/>
        </p:nvSpPr>
        <p:spPr bwMode="auto">
          <a:xfrm>
            <a:off x="7613347" y="1295996"/>
            <a:ext cx="937604" cy="43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/>
                </a:solidFill>
                <a:effectLst/>
                <a:latin typeface="+mj-lt"/>
              </a:rPr>
              <a:t>15</a:t>
            </a:r>
            <a:r>
              <a:rPr lang="en-US" sz="3200" b="1" baseline="30000">
                <a:solidFill>
                  <a:schemeClr val="tx1"/>
                </a:solidFill>
                <a:effectLst/>
                <a:latin typeface="+mj-lt"/>
              </a:rPr>
              <a:t>  </a:t>
            </a:r>
            <a:endParaRPr lang="de-DE" sz="3200" b="1" baseline="30000"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2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R &amp; D for Higher-Frequency Cavities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17025" cy="691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And if the axion be found?</a:t>
            </a:r>
            <a:endParaRPr lang="en-US"/>
          </a:p>
        </p:txBody>
      </p:sp>
      <p:pic>
        <p:nvPicPr>
          <p:cNvPr id="3" name="Picture 3" descr="C:\Users\Georg Raffelt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9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72809" y="0"/>
            <a:ext cx="1944216" cy="64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r">
              <a:defRPr/>
            </a:pPr>
            <a:r>
              <a:rPr lang="en-US" sz="2000" b="1">
                <a:solidFill>
                  <a:schemeClr val="bg1"/>
                </a:solidFill>
              </a:rPr>
              <a:t>Karl van Bibber</a:t>
            </a:r>
          </a:p>
          <a:p>
            <a:pPr algn="r">
              <a:defRPr/>
            </a:pPr>
            <a:r>
              <a:rPr lang="en-US" sz="2000" b="1">
                <a:solidFill>
                  <a:schemeClr val="bg1"/>
                </a:solidFill>
              </a:rPr>
              <a:t>at IDM 2008 </a:t>
            </a:r>
          </a:p>
        </p:txBody>
      </p:sp>
    </p:spTree>
    <p:extLst>
      <p:ext uri="{BB962C8B-B14F-4D97-AF65-F5344CB8AC3E}">
        <p14:creationId xmlns:p14="http://schemas.microsoft.com/office/powerpoint/2010/main" val="23263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Axion Infall</a:t>
            </a:r>
          </a:p>
        </p:txBody>
      </p:sp>
      <p:pic>
        <p:nvPicPr>
          <p:cNvPr id="14339" name="Picture 3" descr="C:\Users\Georg Raffelt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9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676" name="Rectangle 4"/>
          <p:cNvSpPr>
            <a:spLocks noChangeArrowheads="1"/>
          </p:cNvSpPr>
          <p:nvPr/>
        </p:nvSpPr>
        <p:spPr bwMode="auto">
          <a:xfrm>
            <a:off x="7272809" y="0"/>
            <a:ext cx="1944216" cy="64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r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Karl van Bibber</a:t>
            </a:r>
          </a:p>
          <a:p>
            <a:pPr algn="r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 IDM 2008 </a:t>
            </a:r>
          </a:p>
        </p:txBody>
      </p:sp>
    </p:spTree>
    <p:extLst>
      <p:ext uri="{BB962C8B-B14F-4D97-AF65-F5344CB8AC3E}">
        <p14:creationId xmlns:p14="http://schemas.microsoft.com/office/powerpoint/2010/main" val="2186217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Fine Structure in the Axion Spectrum</a:t>
            </a:r>
            <a:endParaRPr lang="en-US"/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2015993"/>
            <a:ext cx="6336705" cy="460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4056" y="647998"/>
            <a:ext cx="8208913" cy="129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Axion distribution on a 3-dim sheet in 6-dim phase space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Is “folded up” by galaxy formation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Velocity distribution shows narrow peaks that can be resolved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More detectable information than local dark matter density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912769" y="5831979"/>
            <a:ext cx="2159794" cy="71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400">
                <a:solidFill>
                  <a:srgbClr val="4D4D4D"/>
                </a:solidFill>
              </a:rPr>
              <a:t>P.Sikivie</a:t>
            </a:r>
          </a:p>
          <a:p>
            <a:pPr algn="l"/>
            <a:r>
              <a:rPr lang="en-US" sz="2400">
                <a:solidFill>
                  <a:srgbClr val="4D4D4D"/>
                </a:solidFill>
              </a:rPr>
              <a:t>&amp; collaborators</a:t>
            </a:r>
          </a:p>
        </p:txBody>
      </p:sp>
    </p:spTree>
    <p:extLst>
      <p:ext uri="{BB962C8B-B14F-4D97-AF65-F5344CB8AC3E}">
        <p14:creationId xmlns:p14="http://schemas.microsoft.com/office/powerpoint/2010/main" val="197081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>
                <a:spLocks noChangeArrowheads="1"/>
              </p:cNvSpPr>
              <p:nvPr/>
            </p:nvSpPr>
            <p:spPr bwMode="auto">
              <a:xfrm>
                <a:off x="144016" y="1007996"/>
                <a:ext cx="8928993" cy="54719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 algn="l">
                  <a:buFontTx/>
                  <a:buChar char="•"/>
                </a:pPr>
                <a:r>
                  <a:rPr lang="en-US" sz="2400">
                    <a:solidFill>
                      <a:srgbClr val="003399"/>
                    </a:solidFill>
                  </a:rPr>
                  <a:t> Peccei-Quinn dynamical CP symmetry restoration  is better</a:t>
                </a:r>
              </a:p>
              <a:p>
                <a:pPr algn="l"/>
                <a:r>
                  <a:rPr lang="en-US" sz="2400">
                    <a:solidFill>
                      <a:srgbClr val="003399"/>
                    </a:solidFill>
                  </a:rPr>
                  <a:t>   motivated than ever and provides an excellent CDM candidate</a:t>
                </a:r>
              </a:p>
              <a:p>
                <a:pPr algn="l"/>
                <a:endParaRPr lang="en-US" sz="1000">
                  <a:solidFill>
                    <a:srgbClr val="CC0000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400">
                    <a:solidFill>
                      <a:srgbClr val="CC0000"/>
                    </a:solidFill>
                  </a:rPr>
                  <a:t> Realistic full-scale search in “classic window” (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C0000"/>
                        </a:solidFill>
                        <a:latin typeface="Cambria Math"/>
                      </a:rPr>
                      <m:t>𝑚</m:t>
                    </m:r>
                    <m:r>
                      <a:rPr lang="en-US" sz="3200" i="1" baseline="-25000">
                        <a:solidFill>
                          <a:srgbClr val="CC0000"/>
                        </a:solidFill>
                        <a:latin typeface="Cambria Math"/>
                      </a:rPr>
                      <m:t>𝑎</m:t>
                    </m:r>
                    <m:r>
                      <a:rPr lang="en-US" sz="2400" i="1">
                        <a:solidFill>
                          <a:srgbClr val="CC0000"/>
                        </a:solidFill>
                        <a:latin typeface="Cambria Math"/>
                      </a:rPr>
                      <m:t> ~ </m:t>
                    </m:r>
                  </m:oMath>
                </a14:m>
                <a:r>
                  <a:rPr lang="en-US" sz="2400">
                    <a:solidFill>
                      <a:srgbClr val="CC0000"/>
                    </a:solidFill>
                  </a:rPr>
                  <a:t>1</a:t>
                </a:r>
                <a:r>
                  <a:rPr lang="en-US" sz="2400">
                    <a:solidFill>
                      <a:srgbClr val="CC0000"/>
                    </a:solidFill>
                    <a:latin typeface="Symbol" pitchFamily="18" charset="2"/>
                  </a:rPr>
                  <a:t>-</a:t>
                </a:r>
                <a:r>
                  <a:rPr lang="en-US" sz="2400">
                    <a:solidFill>
                      <a:srgbClr val="CC0000"/>
                    </a:solidFill>
                  </a:rPr>
                  <a:t>100 </a:t>
                </a:r>
                <a:r>
                  <a:rPr lang="en-US" sz="2400">
                    <a:solidFill>
                      <a:srgbClr val="CC0000"/>
                    </a:solidFill>
                    <a:latin typeface="Symbol" pitchFamily="18" charset="2"/>
                  </a:rPr>
                  <a:t>m</a:t>
                </a:r>
                <a:r>
                  <a:rPr lang="en-US" sz="2400">
                    <a:solidFill>
                      <a:srgbClr val="CC0000"/>
                    </a:solidFill>
                  </a:rPr>
                  <a:t>eV)</a:t>
                </a:r>
              </a:p>
              <a:p>
                <a:pPr algn="l"/>
                <a:r>
                  <a:rPr lang="en-US" sz="2400">
                    <a:solidFill>
                      <a:srgbClr val="CC0000"/>
                    </a:solidFill>
                  </a:rPr>
                  <a:t>   is finally beginning (ADMX and New CARRACK)</a:t>
                </a:r>
              </a:p>
              <a:p>
                <a:pPr algn="l"/>
                <a:endParaRPr lang="en-US" sz="1000">
                  <a:solidFill>
                    <a:srgbClr val="CC0000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400">
                    <a:solidFill>
                      <a:srgbClr val="003399"/>
                    </a:solidFill>
                  </a:rPr>
                  <a:t> Isocurvature fluctuations could still show up </a:t>
                </a:r>
              </a:p>
              <a:p>
                <a:pPr algn="l"/>
                <a:r>
                  <a:rPr lang="en-US" sz="2400">
                    <a:solidFill>
                      <a:srgbClr val="003399"/>
                    </a:solidFill>
                  </a:rPr>
                  <a:t>   (Planck, future CVL probe)</a:t>
                </a:r>
              </a:p>
              <a:p>
                <a:pPr algn="l"/>
                <a:endParaRPr lang="en-US" sz="1000"/>
              </a:p>
              <a:p>
                <a:pPr algn="l">
                  <a:buFontTx/>
                  <a:buChar char="•"/>
                </a:pPr>
                <a:r>
                  <a:rPr lang="en-US" sz="2400">
                    <a:solidFill>
                      <a:srgbClr val="CC0000"/>
                    </a:solidFill>
                  </a:rPr>
                  <a:t> CAST solar axion search almost complete and has crossed into</a:t>
                </a:r>
              </a:p>
              <a:p>
                <a:pPr algn="l"/>
                <a:r>
                  <a:rPr lang="en-US" sz="2400">
                    <a:solidFill>
                      <a:srgbClr val="CC0000"/>
                    </a:solidFill>
                  </a:rPr>
                  <a:t>   hot dark matter region. No axions found, new limits.</a:t>
                </a:r>
                <a:endParaRPr lang="en-US" sz="2400"/>
              </a:p>
              <a:p>
                <a:pPr algn="l"/>
                <a:endParaRPr lang="en-US" sz="1000"/>
              </a:p>
              <a:p>
                <a:pPr algn="l">
                  <a:buFontTx/>
                  <a:buChar char="•"/>
                </a:pPr>
                <a:r>
                  <a:rPr lang="en-US" sz="2400">
                    <a:solidFill>
                      <a:srgbClr val="003399"/>
                    </a:solidFill>
                  </a:rPr>
                  <a:t> Hint for additional cooling in white dwarfs by axions?</a:t>
                </a:r>
              </a:p>
              <a:p>
                <a:pPr algn="l"/>
                <a:r>
                  <a:rPr lang="en-US" sz="2400">
                    <a:solidFill>
                      <a:srgbClr val="003399"/>
                    </a:solidFill>
                  </a:rPr>
                  <a:t>   Leads to significant diffuse supernova axion background (DSAB).</a:t>
                </a:r>
              </a:p>
              <a:p>
                <a:pPr algn="l"/>
                <a:r>
                  <a:rPr lang="en-US" sz="2400">
                    <a:solidFill>
                      <a:srgbClr val="003399"/>
                    </a:solidFill>
                  </a:rPr>
                  <a:t>   Parameters testable with Next Generation Helioscope?</a:t>
                </a:r>
              </a:p>
              <a:p>
                <a:pPr algn="l"/>
                <a:endParaRPr lang="en-US" sz="24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1007996"/>
                <a:ext cx="8928993" cy="5471980"/>
              </a:xfrm>
              <a:prstGeom prst="rect">
                <a:avLst/>
              </a:prstGeom>
              <a:blipFill rotWithShape="1">
                <a:blip r:embed="rId2"/>
                <a:stretch>
                  <a:fillRect l="-2117" t="-17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361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Pie Chart of Dark Universe</a:t>
            </a:r>
            <a:endParaRPr lang="en-US"/>
          </a:p>
        </p:txBody>
      </p:sp>
      <p:pic>
        <p:nvPicPr>
          <p:cNvPr id="3" name="Picture 3" descr="C:\Users\Georg Raffelt\Desktop\sky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697829"/>
              </p:ext>
            </p:extLst>
          </p:nvPr>
        </p:nvGraphicFramePr>
        <p:xfrm>
          <a:off x="1083120" y="1453145"/>
          <a:ext cx="7049284" cy="389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04056" y="1007647"/>
            <a:ext cx="3384376" cy="100799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Dark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73%</a:t>
            </a:r>
          </a:p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Cosmological Constant)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912769" y="4535634"/>
            <a:ext cx="1800200" cy="86399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</a:p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0.1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2%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286888" y="5111632"/>
            <a:ext cx="1872208" cy="863997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/>
              <a:t>Dark Matter</a:t>
            </a:r>
          </a:p>
          <a:p>
            <a:pPr defTabSz="921018"/>
            <a:r>
              <a:rPr lang="en-US" sz="2400" b="1"/>
              <a:t>23%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04056" y="4751633"/>
            <a:ext cx="2880320" cy="12284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/>
              <a:t>Ordinary Matter 4%</a:t>
            </a:r>
          </a:p>
          <a:p>
            <a:pPr defTabSz="921018"/>
            <a:r>
              <a:rPr lang="en-US" sz="2400" b="1"/>
              <a:t>(of this only about</a:t>
            </a:r>
          </a:p>
          <a:p>
            <a:pPr defTabSz="921018"/>
            <a:r>
              <a:rPr lang="en-US" sz="2400" b="1"/>
              <a:t> 10% luminous)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87" y="1007575"/>
            <a:ext cx="1905845" cy="30244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189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CP Problem of Strong Interactions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87912" y="1439707"/>
                <a:ext cx="8139601" cy="10291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</m:sSub>
                      <m:r>
                        <a:rPr lang="en-US" sz="2400" b="0" i="0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i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i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box>
                        </m:e>
                      </m:nary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𝜇𝜈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𝜇𝜈</m:t>
                          </m:r>
                        </m:sup>
                      </m:sSubSup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b="0" i="0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Θ</m:t>
                      </m:r>
                      <m:f>
                        <m:fPr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𝐺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</m:sup>
                      </m:sSubSup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1439707"/>
                <a:ext cx="8139601" cy="102912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87912" y="2951917"/>
                <a:ext cx="2564869" cy="522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→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b/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/2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2951917"/>
                <a:ext cx="2564869" cy="52225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87912" y="3507009"/>
                <a:ext cx="8353121" cy="1050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</m:sSub>
                      <m:r>
                        <a:rPr lang="en-US" sz="2400" b="0" i="0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i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box>
                        </m:e>
                      </m:nary>
                      <m:r>
                        <a:rPr lang="en-US" sz="2400" b="0" i="1" smtClean="0">
                          <a:latin typeface="Cambria Math"/>
                        </a:rPr>
                        <m:t>𝐺𝐺</m:t>
                      </m:r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limLow>
                        <m:limLow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b="0" i="0" smtClean="0">
                                      <a:latin typeface="Cambria Math"/>
                                      <a:ea typeface="Cambria Math"/>
                                    </a:rPr>
                                    <m:t>Θ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arg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det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≤</m:t>
                          </m:r>
                          <m:bar>
                            <m:barPr>
                              <m:pos m:val="top"/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Θ</m:t>
                              </m:r>
                            </m:e>
                          </m:ba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≤+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lim>
                      </m:limLow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𝐺</m:t>
                      </m:r>
                      <m:acc>
                        <m:accPr>
                          <m:chr m:val="̃"/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3507009"/>
                <a:ext cx="8353121" cy="105073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2376202" y="875841"/>
            <a:ext cx="128785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Real quark</a:t>
            </a:r>
          </a:p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mass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52719" y="863627"/>
            <a:ext cx="191225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Phase from</a:t>
            </a:r>
          </a:p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Yukawa coupling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70397" y="863627"/>
            <a:ext cx="101444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Angle</a:t>
            </a:r>
          </a:p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variable</a:t>
            </a:r>
            <a:endParaRPr lang="en-US" sz="2000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28862" y="863627"/>
                <a:ext cx="1900841" cy="608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sz="2000" dirty="0" smtClean="0">
                    <a:solidFill>
                      <a:srgbClr val="003399"/>
                    </a:solidFill>
                  </a:rPr>
                  <a:t>CP-odd</a:t>
                </a:r>
              </a:p>
              <a:p>
                <a:pPr>
                  <a:lnSpc>
                    <a:spcPts val="2000"/>
                  </a:lnSpc>
                </a:pPr>
                <a:r>
                  <a:rPr lang="en-US" sz="2000" dirty="0">
                    <a:solidFill>
                      <a:srgbClr val="003399"/>
                    </a:solidFill>
                  </a:rPr>
                  <a:t>q</a:t>
                </a:r>
                <a:r>
                  <a:rPr lang="en-US" sz="2000" dirty="0" smtClean="0">
                    <a:solidFill>
                      <a:srgbClr val="003399"/>
                    </a:solidFill>
                  </a:rPr>
                  <a:t>uantity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∼</m:t>
                    </m:r>
                    <m:r>
                      <a:rPr lang="en-US" sz="2000" b="1" i="0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𝐄</m:t>
                    </m:r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⋅</m:t>
                    </m:r>
                    <m:r>
                      <a:rPr lang="en-US" sz="2000" b="1" i="0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endParaRPr lang="en-US" sz="2000" b="1" dirty="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862" y="863627"/>
                <a:ext cx="1900841" cy="608115"/>
              </a:xfrm>
              <a:prstGeom prst="rect">
                <a:avLst/>
              </a:prstGeom>
              <a:blipFill rotWithShape="1">
                <a:blip r:embed="rId5"/>
                <a:stretch>
                  <a:fillRect l="-3205" t="-1313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>
            <a:off x="3168312" y="1295687"/>
            <a:ext cx="72010" cy="43206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888412" y="1439707"/>
            <a:ext cx="216031" cy="21603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477620" y="1415454"/>
            <a:ext cx="75162" cy="258826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7632932" y="1409174"/>
            <a:ext cx="144020" cy="235486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88032" y="2591867"/>
            <a:ext cx="8640961" cy="35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Remove phase of mass term by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chiral transformation </a:t>
            </a:r>
            <a:r>
              <a:rPr lang="en-US" sz="2000">
                <a:solidFill>
                  <a:srgbClr val="003399"/>
                </a:solidFill>
                <a:effectLst/>
              </a:rPr>
              <a:t>of quark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3"/>
              <p:cNvSpPr>
                <a:spLocks noChangeArrowheads="1"/>
              </p:cNvSpPr>
              <p:nvPr/>
            </p:nvSpPr>
            <p:spPr bwMode="auto">
              <a:xfrm>
                <a:off x="288032" y="4680157"/>
                <a:ext cx="8640961" cy="864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796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 marL="342900" indent="-342900" algn="l">
                  <a:buFont typeface="Wingdings" pitchFamily="2" charset="2"/>
                  <a:buChar char="v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</m:acc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can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be traded between quark phases and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𝐺</m:t>
                    </m:r>
                    <m:acc>
                      <m:accPr>
                        <m:chr m:val="̃"/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𝐺</m:t>
                        </m:r>
                      </m:e>
                    </m:acc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term</a:t>
                </a:r>
              </a:p>
              <a:p>
                <a:pPr algn="l"/>
                <a:endParaRPr lang="en-US" sz="600" smtClean="0">
                  <a:solidFill>
                    <a:srgbClr val="003399"/>
                  </a:solidFill>
                  <a:effectLst/>
                </a:endParaRPr>
              </a:p>
              <a:p>
                <a:pPr marL="342900" indent="-342900" algn="l">
                  <a:buFont typeface="Wingdings" pitchFamily="2" charset="2"/>
                  <a:buChar char="v"/>
                </a:pPr>
                <a:r>
                  <a:rPr lang="en-US" sz="2000" smtClean="0">
                    <a:solidFill>
                      <a:srgbClr val="003399"/>
                    </a:solidFill>
                  </a:rPr>
                  <a:t>No physical impact if at least 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𝑞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</a:rPr>
                      <m:t>=0</m:t>
                    </m:r>
                  </m:oMath>
                </a14:m>
                <a:endParaRPr lang="en-US" sz="2000" smtClean="0">
                  <a:solidFill>
                    <a:srgbClr val="003399"/>
                  </a:solidFill>
                  <a:effectLst/>
                </a:endParaRP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marL="342900" indent="-342900" algn="l">
                  <a:buFont typeface="Wingdings" pitchFamily="2" charset="2"/>
                  <a:buChar char="v"/>
                </a:pP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Induces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a large neutron electric dipole moment (a T-violating quantity)</a:t>
                </a:r>
              </a:p>
            </p:txBody>
          </p:sp>
        </mc:Choice>
        <mc:Fallback xmlns="">
          <p:sp>
            <p:nvSpPr>
              <p:cNvPr id="18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4680157"/>
                <a:ext cx="8640961" cy="864120"/>
              </a:xfrm>
              <a:prstGeom prst="rect">
                <a:avLst/>
              </a:prstGeom>
              <a:blipFill rotWithShape="1">
                <a:blip r:embed="rId6"/>
                <a:stretch>
                  <a:fillRect l="-1622" t="-8511" b="-475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/>
              <p:cNvSpPr>
                <a:spLocks noChangeArrowheads="1"/>
              </p:cNvSpPr>
              <p:nvPr/>
            </p:nvSpPr>
            <p:spPr bwMode="auto">
              <a:xfrm>
                <a:off x="288032" y="5832430"/>
                <a:ext cx="8640961" cy="79199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rgbClr val="CC0000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pPr algn="ctr"/>
                <a:r>
                  <a:rPr lang="en-US" sz="2400" b="1" smtClean="0">
                    <a:solidFill>
                      <a:srgbClr val="990000"/>
                    </a:solidFill>
                  </a:rPr>
                  <a:t>Experimental </a:t>
                </a:r>
                <a:r>
                  <a:rPr lang="en-US" sz="2400" b="1">
                    <a:solidFill>
                      <a:srgbClr val="990000"/>
                    </a:solidFill>
                  </a:rPr>
                  <a:t>limits: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1" i="1" smtClean="0">
                            <a:solidFill>
                              <a:srgbClr val="990000"/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400" b="1" i="1" smtClean="0">
                                <a:solidFill>
                                  <a:srgbClr val="99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990000"/>
                                </a:solidFill>
                                <a:latin typeface="Cambria Math"/>
                                <a:ea typeface="Cambria Math"/>
                              </a:rPr>
                              <m:t>𝚯</m:t>
                            </m:r>
                          </m:e>
                        </m:acc>
                      </m:e>
                    </m:d>
                    <m:r>
                      <a:rPr lang="en-US" sz="2400" b="1" i="1" smtClean="0">
                        <a:solidFill>
                          <a:srgbClr val="990000"/>
                        </a:solidFill>
                        <a:latin typeface="Cambria Math"/>
                      </a:rPr>
                      <m:t>&lt;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99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99000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99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990000"/>
                            </a:solidFill>
                            <a:latin typeface="Cambria Math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en-US" sz="2400" b="1" smtClean="0">
                    <a:solidFill>
                      <a:srgbClr val="990000"/>
                    </a:solidFill>
                  </a:rPr>
                  <a:t>    Why </a:t>
                </a:r>
                <a:r>
                  <a:rPr lang="en-US" sz="2400" b="1">
                    <a:solidFill>
                      <a:srgbClr val="990000"/>
                    </a:solidFill>
                  </a:rPr>
                  <a:t>so small?</a:t>
                </a:r>
                <a:r>
                  <a:rPr lang="en-US" sz="2400" b="1">
                    <a:solidFill>
                      <a:srgbClr val="990000"/>
                    </a:solidFill>
                    <a:effectLst/>
                  </a:rPr>
                  <a:t> </a:t>
                </a:r>
              </a:p>
            </p:txBody>
          </p:sp>
        </mc:Choice>
        <mc:Fallback xmlns="">
          <p:sp>
            <p:nvSpPr>
              <p:cNvPr id="19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5832430"/>
                <a:ext cx="8640961" cy="7919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472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Neutron Electric Dipole Moment</a:t>
            </a:r>
            <a:endParaRPr lang="en-US" dirty="0"/>
          </a:p>
        </p:txBody>
      </p:sp>
      <p:pic>
        <p:nvPicPr>
          <p:cNvPr id="4" name="Picture 3" descr="C:\Users\Georg Raffelt\Desktop\NEDM_PT_viol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3" y="935637"/>
            <a:ext cx="4006946" cy="532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24543" y="1223790"/>
            <a:ext cx="4248589" cy="79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400" dirty="0">
                <a:solidFill>
                  <a:srgbClr val="003399"/>
                </a:solidFill>
              </a:rPr>
              <a:t>Violates time reversal (T) and</a:t>
            </a:r>
          </a:p>
          <a:p>
            <a:pPr algn="l"/>
            <a:r>
              <a:rPr lang="en-US" sz="2400" dirty="0">
                <a:solidFill>
                  <a:srgbClr val="003399"/>
                </a:solidFill>
              </a:rPr>
              <a:t>space reflection (P) symmetries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824662" y="2447847"/>
            <a:ext cx="3960563" cy="43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400" dirty="0">
                <a:solidFill>
                  <a:srgbClr val="003399"/>
                </a:solidFill>
              </a:rPr>
              <a:t>Natural </a:t>
            </a:r>
            <a:r>
              <a:rPr lang="en-US" sz="2400" dirty="0" smtClean="0">
                <a:solidFill>
                  <a:srgbClr val="003399"/>
                </a:solidFill>
              </a:rPr>
              <a:t>scale</a:t>
            </a:r>
            <a:endParaRPr lang="en-US" sz="2400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24765" y="2807897"/>
                <a:ext cx="3672287" cy="785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=1.06 ×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−14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𝑒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  <a:ea typeface="Cambria Math"/>
                        </a:rPr>
                        <m:t>cm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765" y="2807897"/>
                <a:ext cx="3672287" cy="78528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4824542" y="3816037"/>
            <a:ext cx="3960563" cy="43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400" dirty="0" smtClean="0">
                <a:solidFill>
                  <a:srgbClr val="003399"/>
                </a:solidFill>
              </a:rPr>
              <a:t>Experimental limit</a:t>
            </a:r>
            <a:endParaRPr lang="en-US" sz="2400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824542" y="4214324"/>
                <a:ext cx="3427157" cy="465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𝑑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=0.63 ×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−25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𝑒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/>
                          <a:ea typeface="Cambria Math"/>
                        </a:rPr>
                        <m:t>cm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542" y="4214324"/>
                <a:ext cx="3427157" cy="46583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4824542" y="4968197"/>
            <a:ext cx="3960563" cy="43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400" dirty="0" smtClean="0">
                <a:solidFill>
                  <a:srgbClr val="003399"/>
                </a:solidFill>
              </a:rPr>
              <a:t>Limit on coefficient</a:t>
            </a:r>
            <a:endParaRPr lang="en-US" sz="2400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834977" y="5400257"/>
                <a:ext cx="2127249" cy="794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/>
                              <a:ea typeface="Cambria Math"/>
                            </a:rPr>
                            <m:t>Θ</m:t>
                          </m:r>
                        </m:e>
                      </m:acc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≲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−11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977" y="5400257"/>
                <a:ext cx="2127249" cy="79470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925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a"/>
  <p:tag name="SAVETOFOLDER" val="C:\Users\Georg Raffelt\Desktop\"/>
  <p:tag name="IMAGEWIDTH" val="200"/>
  <p:tag name="IMAGEHEIGHT" val="150"/>
  <p:tag name="EXPORTRANGE" val="SlideRange"/>
  <p:tag name="EXPORTSLIDERANGE" val="1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1468</TotalTime>
  <Words>6004</Words>
  <Application>Microsoft Office PowerPoint</Application>
  <PresentationFormat>Custom</PresentationFormat>
  <Paragraphs>993</Paragraphs>
  <Slides>79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2" baseType="lpstr">
      <vt:lpstr>Office Theme</vt:lpstr>
      <vt:lpstr>PHOTO-PAINT</vt:lpstr>
      <vt:lpstr>CorelPhotoPaint.Image.10</vt:lpstr>
      <vt:lpstr>Axions</vt:lpstr>
      <vt:lpstr>Axion Physics in a Nut Shell</vt:lpstr>
      <vt:lpstr>Axions</vt:lpstr>
      <vt:lpstr>CP Violation in Particle Physics</vt:lpstr>
      <vt:lpstr>Cabbibo-Kobayashi-Maskawa (CKM) Matrix</vt:lpstr>
      <vt:lpstr>Measurements of CKM Unitarity Triangle</vt:lpstr>
      <vt:lpstr>Kobayashi and Maskawa</vt:lpstr>
      <vt:lpstr>The CP Problem of Strong Interactions</vt:lpstr>
      <vt:lpstr>Neutron Electric Dipole Moment</vt:lpstr>
      <vt:lpstr>Strong CP Problem</vt:lpstr>
      <vt:lpstr>Dynamical Solution</vt:lpstr>
      <vt:lpstr>The Pool Table Analogy  (Pierre Sikivie 1996)</vt:lpstr>
      <vt:lpstr>33 Years of Axions</vt:lpstr>
      <vt:lpstr>The Cleansing Axion</vt:lpstr>
      <vt:lpstr>Axion as a Nambu-Goldstone Boson</vt:lpstr>
      <vt:lpstr>From Standard to Invisible Axions</vt:lpstr>
      <vt:lpstr>Simplest Invisible Axion: KSVZ Model</vt:lpstr>
      <vt:lpstr>Axion Properties</vt:lpstr>
      <vt:lpstr>Axions</vt:lpstr>
      <vt:lpstr>Axion Emission Processes in Stars</vt:lpstr>
      <vt:lpstr>Supernova 1987A Energy-Loss Argument</vt:lpstr>
      <vt:lpstr>Diffuse Supernova Axion Background (DSAB)</vt:lpstr>
      <vt:lpstr>Do White Dwarfs Need Axion Cooling?</vt:lpstr>
      <vt:lpstr>Axion Bounds</vt:lpstr>
      <vt:lpstr>Axions</vt:lpstr>
      <vt:lpstr>Lee-Weinberg Curve for Neutrinos and Axions</vt:lpstr>
      <vt:lpstr>Axion Hot Dark Matter from Thermalization after LQCD</vt:lpstr>
      <vt:lpstr>Power Spectrum of Cosmic Density Fluctuations</vt:lpstr>
      <vt:lpstr>Neutrino and Axion Hot Dark Matter Limits</vt:lpstr>
      <vt:lpstr>New BBN limits on sub-MeV mass axions</vt:lpstr>
      <vt:lpstr>Axion Bounds</vt:lpstr>
      <vt:lpstr>Axions</vt:lpstr>
      <vt:lpstr>Creation of Cosmological Axions</vt:lpstr>
      <vt:lpstr>Cosmic Axion Field Evolution (1)</vt:lpstr>
      <vt:lpstr>Searching for Axions in the Anthropic Window</vt:lpstr>
      <vt:lpstr>Cosmic Axion Field Evolution (2)</vt:lpstr>
      <vt:lpstr>Cosmic Axion Density</vt:lpstr>
      <vt:lpstr>Axion Cosmology in PLB 120 (1983)</vt:lpstr>
      <vt:lpstr>Killing Two Birds With One Stone</vt:lpstr>
      <vt:lpstr>Cold Axion Populations</vt:lpstr>
      <vt:lpstr>Axions from Cosmic Strings</vt:lpstr>
      <vt:lpstr>Axion Mini Clusters</vt:lpstr>
      <vt:lpstr>Inflation, Axions, and Anthropic Selection</vt:lpstr>
      <vt:lpstr>Posterior Dark Matter Probability Distribution</vt:lpstr>
      <vt:lpstr>Axions</vt:lpstr>
      <vt:lpstr>Creation of Adiabatic vs. Isocurvature Perturbations</vt:lpstr>
      <vt:lpstr>Power Spectrum of CMB Temperature Fluctuations</vt:lpstr>
      <vt:lpstr>Adiabatic vs. Isocurvature Temperature Fluctuations</vt:lpstr>
      <vt:lpstr>Parameter Degeneracies</vt:lpstr>
      <vt:lpstr>Isocurvature Forecast</vt:lpstr>
      <vt:lpstr>Axions</vt:lpstr>
      <vt:lpstr>Experimental Tests of Invisible Axions</vt:lpstr>
      <vt:lpstr>Search for Solar Axions</vt:lpstr>
      <vt:lpstr>Axion-Photon-Transitions as Particle Oscillations</vt:lpstr>
      <vt:lpstr>Tokyo Axion Helioscope (“Sumico”)</vt:lpstr>
      <vt:lpstr>LHC Magnet Mounted as a Telescope to Follow the Sun</vt:lpstr>
      <vt:lpstr>CAST at CERN</vt:lpstr>
      <vt:lpstr>Extending to higher mass values with gas filling</vt:lpstr>
      <vt:lpstr>Helioscope Limits</vt:lpstr>
      <vt:lpstr>Next Generation Axion Helioscope</vt:lpstr>
      <vt:lpstr>Helioscope Prospects</vt:lpstr>
      <vt:lpstr>Axions</vt:lpstr>
      <vt:lpstr>Experimental Tests of Invisible Axions</vt:lpstr>
      <vt:lpstr>Search for Galactic Axions (Cold Dark Matter)</vt:lpstr>
      <vt:lpstr>Axion Dark Matter Searches</vt:lpstr>
      <vt:lpstr>ADMX Hardware</vt:lpstr>
      <vt:lpstr>SQUID Microwave Amplifiers in ADMX</vt:lpstr>
      <vt:lpstr>ADMX phase I: First-year science data (2009) </vt:lpstr>
      <vt:lpstr>ADMX Moves to University of Washington</vt:lpstr>
      <vt:lpstr>ADMX Schedule</vt:lpstr>
      <vt:lpstr>ADMX Reach</vt:lpstr>
      <vt:lpstr>Axion Dark Matter Searches</vt:lpstr>
      <vt:lpstr>Axion Bounds</vt:lpstr>
      <vt:lpstr>R &amp; D for Higher-Frequency Cavities</vt:lpstr>
      <vt:lpstr>And if the axion be found?</vt:lpstr>
      <vt:lpstr>Axion Infall</vt:lpstr>
      <vt:lpstr>Fine Structure in the Axion Spectrum</vt:lpstr>
      <vt:lpstr>Summary</vt:lpstr>
      <vt:lpstr>Pie Chart of Dark Universe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White Dwarfs Need Axion Cooling?</dc:title>
  <dc:creator/>
  <cp:lastModifiedBy>Georg G Raffelt</cp:lastModifiedBy>
  <cp:revision>132</cp:revision>
  <cp:lastPrinted>2011-04-10T14:40:34Z</cp:lastPrinted>
  <dcterms:created xsi:type="dcterms:W3CDTF">2006-08-16T00:00:00Z</dcterms:created>
  <dcterms:modified xsi:type="dcterms:W3CDTF">2011-07-15T10:24:54Z</dcterms:modified>
</cp:coreProperties>
</file>