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939" r:id="rId4"/>
    <p:sldMasterId id="2147483951" r:id="rId5"/>
    <p:sldMasterId id="2147483963" r:id="rId6"/>
    <p:sldMasterId id="2147483975" r:id="rId7"/>
    <p:sldMasterId id="2147483987" r:id="rId8"/>
    <p:sldMasterId id="2147484023" r:id="rId9"/>
    <p:sldMasterId id="2147484035" r:id="rId10"/>
    <p:sldMasterId id="2147484048" r:id="rId11"/>
    <p:sldMasterId id="2147484061" r:id="rId12"/>
    <p:sldMasterId id="2147484074" r:id="rId13"/>
  </p:sldMasterIdLst>
  <p:notesMasterIdLst>
    <p:notesMasterId r:id="rId166"/>
  </p:notesMasterIdLst>
  <p:sldIdLst>
    <p:sldId id="437" r:id="rId14"/>
    <p:sldId id="643" r:id="rId15"/>
    <p:sldId id="642" r:id="rId16"/>
    <p:sldId id="353" r:id="rId17"/>
    <p:sldId id="438" r:id="rId18"/>
    <p:sldId id="354" r:id="rId19"/>
    <p:sldId id="355" r:id="rId20"/>
    <p:sldId id="376" r:id="rId21"/>
    <p:sldId id="446" r:id="rId22"/>
    <p:sldId id="356" r:id="rId23"/>
    <p:sldId id="357" r:id="rId24"/>
    <p:sldId id="372" r:id="rId25"/>
    <p:sldId id="373" r:id="rId26"/>
    <p:sldId id="641" r:id="rId27"/>
    <p:sldId id="360" r:id="rId28"/>
    <p:sldId id="383" r:id="rId29"/>
    <p:sldId id="384" r:id="rId30"/>
    <p:sldId id="439" r:id="rId31"/>
    <p:sldId id="401" r:id="rId32"/>
    <p:sldId id="540" r:id="rId33"/>
    <p:sldId id="541" r:id="rId34"/>
    <p:sldId id="550" r:id="rId35"/>
    <p:sldId id="640" r:id="rId36"/>
    <p:sldId id="402" r:id="rId37"/>
    <p:sldId id="403" r:id="rId38"/>
    <p:sldId id="404" r:id="rId39"/>
    <p:sldId id="405" r:id="rId40"/>
    <p:sldId id="406" r:id="rId41"/>
    <p:sldId id="407" r:id="rId42"/>
    <p:sldId id="409" r:id="rId43"/>
    <p:sldId id="410" r:id="rId44"/>
    <p:sldId id="545" r:id="rId45"/>
    <p:sldId id="543" r:id="rId46"/>
    <p:sldId id="544" r:id="rId47"/>
    <p:sldId id="494" r:id="rId48"/>
    <p:sldId id="495" r:id="rId49"/>
    <p:sldId id="547" r:id="rId50"/>
    <p:sldId id="548" r:id="rId51"/>
    <p:sldId id="549" r:id="rId52"/>
    <p:sldId id="639" r:id="rId53"/>
    <p:sldId id="551" r:id="rId54"/>
    <p:sldId id="647" r:id="rId55"/>
    <p:sldId id="381" r:id="rId56"/>
    <p:sldId id="382" r:id="rId57"/>
    <p:sldId id="396" r:id="rId58"/>
    <p:sldId id="397" r:id="rId59"/>
    <p:sldId id="398" r:id="rId60"/>
    <p:sldId id="399" r:id="rId61"/>
    <p:sldId id="400" r:id="rId62"/>
    <p:sldId id="552" r:id="rId63"/>
    <p:sldId id="413" r:id="rId64"/>
    <p:sldId id="414" r:id="rId65"/>
    <p:sldId id="362" r:id="rId66"/>
    <p:sldId id="364" r:id="rId67"/>
    <p:sldId id="274" r:id="rId68"/>
    <p:sldId id="553" r:id="rId69"/>
    <p:sldId id="505" r:id="rId70"/>
    <p:sldId id="556" r:id="rId71"/>
    <p:sldId id="554" r:id="rId72"/>
    <p:sldId id="506" r:id="rId73"/>
    <p:sldId id="638" r:id="rId74"/>
    <p:sldId id="555" r:id="rId75"/>
    <p:sldId id="557" r:id="rId76"/>
    <p:sldId id="558" r:id="rId77"/>
    <p:sldId id="314" r:id="rId78"/>
    <p:sldId id="267" r:id="rId79"/>
    <p:sldId id="457" r:id="rId80"/>
    <p:sldId id="387" r:id="rId81"/>
    <p:sldId id="573" r:id="rId82"/>
    <p:sldId id="562" r:id="rId83"/>
    <p:sldId id="560" r:id="rId84"/>
    <p:sldId id="576" r:id="rId85"/>
    <p:sldId id="563" r:id="rId86"/>
    <p:sldId id="564" r:id="rId87"/>
    <p:sldId id="577" r:id="rId88"/>
    <p:sldId id="566" r:id="rId89"/>
    <p:sldId id="569" r:id="rId90"/>
    <p:sldId id="567" r:id="rId91"/>
    <p:sldId id="568" r:id="rId92"/>
    <p:sldId id="578" r:id="rId93"/>
    <p:sldId id="574" r:id="rId94"/>
    <p:sldId id="459" r:id="rId95"/>
    <p:sldId id="579" r:id="rId96"/>
    <p:sldId id="460" r:id="rId97"/>
    <p:sldId id="428" r:id="rId98"/>
    <p:sldId id="461" r:id="rId99"/>
    <p:sldId id="462" r:id="rId100"/>
    <p:sldId id="580" r:id="rId101"/>
    <p:sldId id="637" r:id="rId102"/>
    <p:sldId id="581" r:id="rId103"/>
    <p:sldId id="559" r:id="rId104"/>
    <p:sldId id="465" r:id="rId105"/>
    <p:sldId id="464" r:id="rId106"/>
    <p:sldId id="467" r:id="rId107"/>
    <p:sldId id="350" r:id="rId108"/>
    <p:sldId id="296" r:id="rId109"/>
    <p:sldId id="468" r:id="rId110"/>
    <p:sldId id="469" r:id="rId111"/>
    <p:sldId id="470" r:id="rId112"/>
    <p:sldId id="388" r:id="rId113"/>
    <p:sldId id="584" r:id="rId114"/>
    <p:sldId id="420" r:id="rId115"/>
    <p:sldId id="391" r:id="rId116"/>
    <p:sldId id="586" r:id="rId117"/>
    <p:sldId id="587" r:id="rId118"/>
    <p:sldId id="588" r:id="rId119"/>
    <p:sldId id="583" r:id="rId120"/>
    <p:sldId id="585" r:id="rId121"/>
    <p:sldId id="389" r:id="rId122"/>
    <p:sldId id="589" r:id="rId123"/>
    <p:sldId id="591" r:id="rId124"/>
    <p:sldId id="645" r:id="rId125"/>
    <p:sldId id="590" r:id="rId126"/>
    <p:sldId id="592" r:id="rId127"/>
    <p:sldId id="609" r:id="rId128"/>
    <p:sldId id="610" r:id="rId129"/>
    <p:sldId id="623" r:id="rId130"/>
    <p:sldId id="612" r:id="rId131"/>
    <p:sldId id="613" r:id="rId132"/>
    <p:sldId id="646" r:id="rId133"/>
    <p:sldId id="600" r:id="rId134"/>
    <p:sldId id="601" r:id="rId135"/>
    <p:sldId id="636" r:id="rId136"/>
    <p:sldId id="619" r:id="rId137"/>
    <p:sldId id="508" r:id="rId138"/>
    <p:sldId id="509" r:id="rId139"/>
    <p:sldId id="510" r:id="rId140"/>
    <p:sldId id="512" r:id="rId141"/>
    <p:sldId id="513" r:id="rId142"/>
    <p:sldId id="620" r:id="rId143"/>
    <p:sldId id="515" r:id="rId144"/>
    <p:sldId id="516" r:id="rId145"/>
    <p:sldId id="517" r:id="rId146"/>
    <p:sldId id="518" r:id="rId147"/>
    <p:sldId id="519" r:id="rId148"/>
    <p:sldId id="520" r:id="rId149"/>
    <p:sldId id="621" r:id="rId150"/>
    <p:sldId id="624" r:id="rId151"/>
    <p:sldId id="635" r:id="rId152"/>
    <p:sldId id="521" r:id="rId153"/>
    <p:sldId id="522" r:id="rId154"/>
    <p:sldId id="523" r:id="rId155"/>
    <p:sldId id="633" r:id="rId156"/>
    <p:sldId id="530" r:id="rId157"/>
    <p:sldId id="531" r:id="rId158"/>
    <p:sldId id="533" r:id="rId159"/>
    <p:sldId id="532" r:id="rId160"/>
    <p:sldId id="615" r:id="rId161"/>
    <p:sldId id="616" r:id="rId162"/>
    <p:sldId id="536" r:id="rId163"/>
    <p:sldId id="644" r:id="rId164"/>
    <p:sldId id="618" r:id="rId165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48"/>
    <a:srgbClr val="000066"/>
    <a:srgbClr val="003300"/>
    <a:srgbClr val="93AB81"/>
    <a:srgbClr val="B4A7C1"/>
    <a:srgbClr val="000000"/>
    <a:srgbClr val="A393B3"/>
    <a:srgbClr val="EEE8FC"/>
    <a:srgbClr val="FAE7FF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2578" autoAdjust="0"/>
    <p:restoredTop sz="94660"/>
  </p:normalViewPr>
  <p:slideViewPr>
    <p:cSldViewPr>
      <p:cViewPr>
        <p:scale>
          <a:sx n="82" d="100"/>
          <a:sy n="82" d="100"/>
        </p:scale>
        <p:origin x="-1578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slide" Target="slides/slide120.xml"/><Relationship Id="rId138" Type="http://schemas.openxmlformats.org/officeDocument/2006/relationships/slide" Target="slides/slide125.xml"/><Relationship Id="rId154" Type="http://schemas.openxmlformats.org/officeDocument/2006/relationships/slide" Target="slides/slide141.xml"/><Relationship Id="rId159" Type="http://schemas.openxmlformats.org/officeDocument/2006/relationships/slide" Target="slides/slide146.xml"/><Relationship Id="rId170" Type="http://schemas.openxmlformats.org/officeDocument/2006/relationships/tableStyles" Target="tableStyles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28" Type="http://schemas.openxmlformats.org/officeDocument/2006/relationships/slide" Target="slides/slide115.xml"/><Relationship Id="rId144" Type="http://schemas.openxmlformats.org/officeDocument/2006/relationships/slide" Target="slides/slide131.xml"/><Relationship Id="rId149" Type="http://schemas.openxmlformats.org/officeDocument/2006/relationships/slide" Target="slides/slide13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60" Type="http://schemas.openxmlformats.org/officeDocument/2006/relationships/slide" Target="slides/slide147.xml"/><Relationship Id="rId165" Type="http://schemas.openxmlformats.org/officeDocument/2006/relationships/slide" Target="slides/slide15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134" Type="http://schemas.openxmlformats.org/officeDocument/2006/relationships/slide" Target="slides/slide121.xml"/><Relationship Id="rId139" Type="http://schemas.openxmlformats.org/officeDocument/2006/relationships/slide" Target="slides/slide12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50" Type="http://schemas.openxmlformats.org/officeDocument/2006/relationships/slide" Target="slides/slide137.xml"/><Relationship Id="rId155" Type="http://schemas.openxmlformats.org/officeDocument/2006/relationships/slide" Target="slides/slide14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24" Type="http://schemas.openxmlformats.org/officeDocument/2006/relationships/slide" Target="slides/slide111.xml"/><Relationship Id="rId129" Type="http://schemas.openxmlformats.org/officeDocument/2006/relationships/slide" Target="slides/slide116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40" Type="http://schemas.openxmlformats.org/officeDocument/2006/relationships/slide" Target="slides/slide127.xml"/><Relationship Id="rId145" Type="http://schemas.openxmlformats.org/officeDocument/2006/relationships/slide" Target="slides/slide132.xml"/><Relationship Id="rId161" Type="http://schemas.openxmlformats.org/officeDocument/2006/relationships/slide" Target="slides/slide148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127" Type="http://schemas.openxmlformats.org/officeDocument/2006/relationships/slide" Target="slides/slide11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30" Type="http://schemas.openxmlformats.org/officeDocument/2006/relationships/slide" Target="slides/slide117.xml"/><Relationship Id="rId135" Type="http://schemas.openxmlformats.org/officeDocument/2006/relationships/slide" Target="slides/slide122.xml"/><Relationship Id="rId143" Type="http://schemas.openxmlformats.org/officeDocument/2006/relationships/slide" Target="slides/slide130.xml"/><Relationship Id="rId148" Type="http://schemas.openxmlformats.org/officeDocument/2006/relationships/slide" Target="slides/slide135.xml"/><Relationship Id="rId151" Type="http://schemas.openxmlformats.org/officeDocument/2006/relationships/slide" Target="slides/slide138.xml"/><Relationship Id="rId156" Type="http://schemas.openxmlformats.org/officeDocument/2006/relationships/slide" Target="slides/slide143.xml"/><Relationship Id="rId164" Type="http://schemas.openxmlformats.org/officeDocument/2006/relationships/slide" Target="slides/slide151.xml"/><Relationship Id="rId16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slide" Target="slides/slide112.xml"/><Relationship Id="rId141" Type="http://schemas.openxmlformats.org/officeDocument/2006/relationships/slide" Target="slides/slide128.xml"/><Relationship Id="rId146" Type="http://schemas.openxmlformats.org/officeDocument/2006/relationships/slide" Target="slides/slide133.xml"/><Relationship Id="rId16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162" Type="http://schemas.openxmlformats.org/officeDocument/2006/relationships/slide" Target="slides/slide14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slide" Target="slides/slide118.xml"/><Relationship Id="rId136" Type="http://schemas.openxmlformats.org/officeDocument/2006/relationships/slide" Target="slides/slide123.xml"/><Relationship Id="rId157" Type="http://schemas.openxmlformats.org/officeDocument/2006/relationships/slide" Target="slides/slide14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52" Type="http://schemas.openxmlformats.org/officeDocument/2006/relationships/slide" Target="slides/slide13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147" Type="http://schemas.openxmlformats.org/officeDocument/2006/relationships/slide" Target="slides/slide134.xml"/><Relationship Id="rId16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142" Type="http://schemas.openxmlformats.org/officeDocument/2006/relationships/slide" Target="slides/slide129.xml"/><Relationship Id="rId163" Type="http://schemas.openxmlformats.org/officeDocument/2006/relationships/slide" Target="slides/slide15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137" Type="http://schemas.openxmlformats.org/officeDocument/2006/relationships/slide" Target="slides/slide124.xml"/><Relationship Id="rId158" Type="http://schemas.openxmlformats.org/officeDocument/2006/relationships/slide" Target="slides/slide145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32" Type="http://schemas.openxmlformats.org/officeDocument/2006/relationships/slide" Target="slides/slide119.xml"/><Relationship Id="rId153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fld id="{00233A26-CA4F-4AC7-8081-C3721763301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4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99B592-DAED-4381-B18B-56C52706566B}" type="slidenum">
              <a:rPr lang="en-US" smtClean="0">
                <a:latin typeface="Arial" charset="0"/>
              </a:rPr>
              <a:pPr eaLnBrk="1" hangingPunct="1"/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6B3DF0-99A8-4795-BC64-F6B681F8AAEA}" type="slidenum">
              <a:rPr lang="en-US" smtClean="0">
                <a:latin typeface="Arial" charset="0"/>
              </a:rPr>
              <a:pPr eaLnBrk="1" hangingPunct="1"/>
              <a:t>13</a:t>
            </a:fld>
            <a:endParaRPr lang="en-US" smtClean="0">
              <a:latin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99B592-DAED-4381-B18B-56C52706566B}" type="slidenum">
              <a:rPr lang="en-US" smtClean="0">
                <a:latin typeface="Arial" charset="0"/>
              </a:rPr>
              <a:pPr eaLnBrk="1" hangingPunct="1"/>
              <a:t>14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CBC94DE-1AA6-4F92-9B67-C6A70AC69898}" type="slidenum">
              <a:rPr lang="en-US" smtClean="0">
                <a:latin typeface="Arial" charset="0"/>
              </a:rPr>
              <a:pPr eaLnBrk="1" hangingPunct="1"/>
              <a:t>15</a:t>
            </a:fld>
            <a:endParaRPr lang="en-US" smtClean="0"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69938"/>
            <a:ext cx="5111750" cy="3833812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59338"/>
            <a:ext cx="5210175" cy="460533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56FD066-D36E-4602-A22F-862DA53DF3EB}" type="slidenum">
              <a:rPr lang="en-US" smtClean="0">
                <a:latin typeface="Arial" charset="0"/>
              </a:rPr>
              <a:pPr eaLnBrk="1" hangingPunct="1"/>
              <a:t>16</a:t>
            </a:fld>
            <a:endParaRPr lang="en-US" smtClean="0">
              <a:latin typeface="Arial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69938"/>
            <a:ext cx="5111750" cy="3833812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59338"/>
            <a:ext cx="5210175" cy="460533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3CF800-A8A3-4009-93E4-4CD3D5FCFE42}" type="slidenum">
              <a:rPr lang="en-US" smtClean="0">
                <a:latin typeface="Arial" charset="0"/>
              </a:rPr>
              <a:pPr eaLnBrk="1" hangingPunct="1"/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69938"/>
            <a:ext cx="5111750" cy="3833812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59338"/>
            <a:ext cx="5210175" cy="460533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267AD0-C8BA-4EAB-AB60-2AC6A5F734AE}" type="slidenum">
              <a:rPr lang="en-US" smtClean="0">
                <a:latin typeface="Arial" charset="0"/>
              </a:rPr>
              <a:pPr eaLnBrk="1" hangingPunct="1"/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1750" cy="3833812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210175" cy="4603750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B3AB71-5A28-420A-A43D-935BD05600AF}" type="slidenum">
              <a:rPr lang="en-US" smtClean="0">
                <a:latin typeface="Arial" charset="0"/>
              </a:rPr>
              <a:pPr eaLnBrk="1" hangingPunct="1"/>
              <a:t>19</a:t>
            </a:fld>
            <a:endParaRPr lang="en-US" smtClean="0">
              <a:latin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0DD13A-21C0-4243-B85D-827886CA7631}" type="slidenum">
              <a:rPr lang="en-US" smtClean="0">
                <a:latin typeface="Arial" charset="0"/>
              </a:rPr>
              <a:pPr eaLnBrk="1" hangingPunct="1"/>
              <a:t>20</a:t>
            </a:fld>
            <a:endParaRPr lang="en-US" smtClean="0"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76C0B3-730A-4260-B3A3-95C53AE55DD3}" type="slidenum">
              <a:rPr lang="en-US" smtClean="0">
                <a:latin typeface="Arial" charset="0"/>
              </a:rPr>
              <a:pPr eaLnBrk="1" hangingPunct="1"/>
              <a:t>22</a:t>
            </a:fld>
            <a:endParaRPr lang="en-US" smtClean="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99B592-DAED-4381-B18B-56C52706566B}" type="slidenum">
              <a:rPr lang="en-US" smtClean="0">
                <a:latin typeface="Arial" charset="0"/>
              </a:rPr>
              <a:pPr eaLnBrk="1" hangingPunct="1"/>
              <a:t>23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99B592-DAED-4381-B18B-56C52706566B}" type="slidenum">
              <a:rPr lang="en-US" smtClean="0">
                <a:latin typeface="Arial" charset="0"/>
              </a:rPr>
              <a:pPr eaLnBrk="1" hangingPunct="1"/>
              <a:t>2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9DA0E9-6030-4EC7-8BE0-75CA6D546FC4}" type="slidenum">
              <a:rPr lang="en-US" smtClean="0">
                <a:latin typeface="Arial" charset="0"/>
              </a:rPr>
              <a:pPr eaLnBrk="1" hangingPunct="1"/>
              <a:t>27</a:t>
            </a:fld>
            <a:endParaRPr lang="en-US" smtClean="0"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9DA0E9-6030-4EC7-8BE0-75CA6D546FC4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0DD13A-21C0-4243-B85D-827886CA7631}" type="slidenum">
              <a:rPr lang="en-US" smtClean="0">
                <a:latin typeface="Arial" charset="0"/>
              </a:rPr>
              <a:pPr eaLnBrk="1" hangingPunct="1"/>
              <a:t>34</a:t>
            </a:fld>
            <a:endParaRPr lang="en-US" smtClean="0"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0435EC-8C50-442F-B5BC-483399BF72A1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35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</p:spPr>
        <p:txBody>
          <a:bodyPr lIns="95214" tIns="47608" rIns="95214" bIns="47608"/>
          <a:lstStyle/>
          <a:p>
            <a:pPr eaLnBrk="1" hangingPunct="1"/>
            <a:r>
              <a:rPr lang="de-DE" smtClean="0"/>
              <a:t>TÜ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E5128B-3715-4C28-95EF-681B74C53952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36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0435EC-8C50-442F-B5BC-483399BF72A1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37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</p:spPr>
        <p:txBody>
          <a:bodyPr lIns="95214" tIns="47608" rIns="95214" bIns="47608"/>
          <a:lstStyle/>
          <a:p>
            <a:pPr eaLnBrk="1" hangingPunct="1"/>
            <a:r>
              <a:rPr lang="de-DE" smtClean="0"/>
              <a:t>TÜ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0435EC-8C50-442F-B5BC-483399BF72A1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38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</p:spPr>
        <p:txBody>
          <a:bodyPr lIns="95214" tIns="47608" rIns="95214" bIns="47608"/>
          <a:lstStyle/>
          <a:p>
            <a:pPr eaLnBrk="1" hangingPunct="1"/>
            <a:r>
              <a:rPr lang="de-DE" smtClean="0"/>
              <a:t>TÜ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9DA0E9-6030-4EC7-8BE0-75CA6D546FC4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99B592-DAED-4381-B18B-56C52706566B}" type="slidenum">
              <a:rPr lang="en-US" smtClean="0">
                <a:latin typeface="Arial" charset="0"/>
              </a:rPr>
              <a:pPr eaLnBrk="1" hangingPunct="1"/>
              <a:t>40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528846-4CC1-41AB-AD32-9922F3D015F4}" type="slidenum">
              <a:rPr lang="en-US" smtClean="0">
                <a:latin typeface="Arial" charset="0"/>
              </a:rPr>
              <a:pPr eaLnBrk="1" hangingPunct="1"/>
              <a:t>43</a:t>
            </a:fld>
            <a:endParaRPr lang="en-US" smtClean="0"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99B592-DAED-4381-B18B-56C52706566B}" type="slidenum">
              <a:rPr lang="en-US" smtClean="0">
                <a:latin typeface="Arial" charset="0"/>
              </a:rPr>
              <a:pPr eaLnBrk="1" hangingPunct="1"/>
              <a:t>3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5D77839-5EF8-493C-A515-4A41DBBBD0A7}" type="slidenum">
              <a:rPr lang="en-US" smtClean="0">
                <a:latin typeface="Arial" charset="0"/>
              </a:rPr>
              <a:pPr eaLnBrk="1" hangingPunct="1"/>
              <a:t>44</a:t>
            </a:fld>
            <a:endParaRPr lang="en-US" smtClean="0"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1E1B384-74FE-4F43-8C15-78736EF818DD}" type="slidenum">
              <a:rPr lang="en-US" smtClean="0">
                <a:latin typeface="Arial" charset="0"/>
              </a:rPr>
              <a:pPr eaLnBrk="1" hangingPunct="1"/>
              <a:t>50</a:t>
            </a:fld>
            <a:endParaRPr lang="en-US" smtClean="0"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3F1EED6-B554-4577-ACF0-3C76942534FE}" type="slidenum">
              <a:rPr lang="en-US" smtClean="0">
                <a:latin typeface="Arial" charset="0"/>
              </a:rPr>
              <a:pPr eaLnBrk="1" hangingPunct="1"/>
              <a:t>52</a:t>
            </a:fld>
            <a:endParaRPr lang="en-US" smtClean="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1750" cy="3833812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210175" cy="4603750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3052F71-C889-43BD-AD05-00F3C65B6EEA}" type="slidenum">
              <a:rPr lang="en-US" smtClean="0">
                <a:latin typeface="Arial" charset="0"/>
              </a:rPr>
              <a:pPr eaLnBrk="1" hangingPunct="1"/>
              <a:t>53</a:t>
            </a:fld>
            <a:endParaRPr lang="en-US" smtClean="0">
              <a:latin typeface="Arial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8E3D13-476E-4A43-B542-3EA4010425E7}" type="slidenum">
              <a:rPr lang="en-US" smtClean="0">
                <a:latin typeface="Arial" charset="0"/>
              </a:rPr>
              <a:pPr eaLnBrk="1" hangingPunct="1"/>
              <a:t>54</a:t>
            </a:fld>
            <a:endParaRPr lang="en-US" smtClean="0">
              <a:latin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5D77839-5EF8-493C-A515-4A41DBBBD0A7}" type="slidenum">
              <a:rPr lang="en-US" smtClean="0">
                <a:latin typeface="Arial" charset="0"/>
              </a:rPr>
              <a:pPr eaLnBrk="1" hangingPunct="1"/>
              <a:t>56</a:t>
            </a:fld>
            <a:endParaRPr lang="en-US" smtClean="0"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0DD13A-21C0-4243-B85D-827886CA7631}" type="slidenum">
              <a:rPr lang="en-US" smtClean="0">
                <a:latin typeface="Arial" charset="0"/>
              </a:rPr>
              <a:pPr eaLnBrk="1" hangingPunct="1"/>
              <a:t>57</a:t>
            </a:fld>
            <a:endParaRPr lang="en-US" smtClean="0"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E4D8FB-533D-4920-B48F-4DDC97ED455F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60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574" y="4861441"/>
            <a:ext cx="5679440" cy="4605576"/>
          </a:xfrm>
          <a:noFill/>
        </p:spPr>
        <p:txBody>
          <a:bodyPr/>
          <a:lstStyle/>
          <a:p>
            <a:pPr eaLnBrk="1" hangingPunct="1"/>
            <a:r>
              <a:rPr lang="en-GB" smtClean="0"/>
              <a:t>This is just a summary of what the various sensitivites mean. There are rather few events to be detected at the 10E-10 pb level.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99B592-DAED-4381-B18B-56C52706566B}" type="slidenum">
              <a:rPr lang="en-US" smtClean="0">
                <a:latin typeface="Arial" charset="0"/>
              </a:rPr>
              <a:pPr eaLnBrk="1" hangingPunct="1"/>
              <a:t>61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0435EC-8C50-442F-B5BC-483399BF72A1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63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</p:spPr>
        <p:txBody>
          <a:bodyPr lIns="95214" tIns="47608" rIns="95214" bIns="47608"/>
          <a:lstStyle/>
          <a:p>
            <a:pPr eaLnBrk="1" hangingPunct="1"/>
            <a:r>
              <a:rPr lang="de-DE" smtClean="0"/>
              <a:t>TÜ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49590C-67A5-45E6-AA74-441B18239DFA}" type="slidenum">
              <a:rPr lang="en-US" smtClean="0">
                <a:latin typeface="Arial" charset="0"/>
              </a:rPr>
              <a:pPr eaLnBrk="1" hangingPunct="1"/>
              <a:t>4</a:t>
            </a:fld>
            <a:endParaRPr lang="en-US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69938"/>
            <a:ext cx="5111750" cy="3833812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5337"/>
          </a:xfrm>
          <a:noFill/>
        </p:spPr>
        <p:txBody>
          <a:bodyPr lIns="95214" tIns="47608" rIns="95214" bIns="4760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C6A212-007E-414C-B444-0154542B2FE3}" type="slidenum">
              <a:rPr lang="en-US" smtClean="0">
                <a:latin typeface="Arial" charset="0"/>
              </a:rPr>
              <a:pPr eaLnBrk="1" hangingPunct="1"/>
              <a:t>68</a:t>
            </a:fld>
            <a:endParaRPr lang="en-US" smtClean="0">
              <a:latin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51088" y="0"/>
            <a:ext cx="3182937" cy="23876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3" y="2559050"/>
            <a:ext cx="6626225" cy="6992938"/>
          </a:xfrm>
          <a:noFill/>
        </p:spPr>
        <p:txBody>
          <a:bodyPr lIns="99597" tIns="49798" rIns="99597" bIns="49798"/>
          <a:lstStyle/>
          <a:p>
            <a:pPr eaLnBrk="1" hangingPunct="1"/>
            <a:r>
              <a:rPr lang="en-US" smtClean="0">
                <a:latin typeface="Times" pitchFamily="18" charset="0"/>
              </a:rPr>
              <a:t>Our</a:t>
            </a:r>
            <a:r>
              <a:rPr lang="en-US" smtClean="0"/>
              <a:t> detectors provide additional information to allow us to reject these surface events. Because each detector collects athermal phonons with sensors divided into 4 quadrants, (0:15)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9DA0E9-6030-4EC7-8BE0-75CA6D546FC4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72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9DA0E9-6030-4EC7-8BE0-75CA6D546FC4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80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C5C6F5-5376-44E6-8A0C-05330097B475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81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52675" y="0"/>
            <a:ext cx="3182938" cy="23876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763" y="2558653"/>
            <a:ext cx="6624370" cy="6993652"/>
          </a:xfrm>
          <a:noFill/>
        </p:spPr>
        <p:txBody>
          <a:bodyPr lIns="98465" tIns="49231" rIns="98465" bIns="49231"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943F0B-DA1A-4B51-9946-FE86E877511B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84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749966-B14B-493F-B696-C7AD12B4B32B}" type="slidenum">
              <a:rPr lang="en-US" smtClean="0">
                <a:latin typeface="Arial" charset="0"/>
              </a:rPr>
              <a:pPr eaLnBrk="1" hangingPunct="1"/>
              <a:t>85</a:t>
            </a:fld>
            <a:endParaRPr lang="en-US" smtClean="0"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EAC319-8F58-4064-8C2C-90780533AD72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86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6477E3-F357-4381-9126-02E69D53F66F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87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9DA0E9-6030-4EC7-8BE0-75CA6D546FC4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88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99B592-DAED-4381-B18B-56C52706566B}" type="slidenum">
              <a:rPr lang="en-US" smtClean="0">
                <a:latin typeface="Arial" charset="0"/>
              </a:rPr>
              <a:pPr eaLnBrk="1" hangingPunct="1"/>
              <a:t>89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FBCDB90-81C7-4740-8A79-C0910DED1573}" type="slidenum">
              <a:rPr lang="en-US" smtClean="0">
                <a:latin typeface="Arial" charset="0"/>
              </a:rPr>
              <a:pPr eaLnBrk="1" hangingPunct="1"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687905-E3A8-4E5F-BF1E-7FB610615616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91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3338" cy="38354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5"/>
            <a:ext cx="5206153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991178-61C7-438A-9868-54716E662D17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92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EAA8CA-EDE1-473A-89EF-3498585EFD66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93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0162" cy="3833812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5"/>
            <a:ext cx="5206153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7F8DBD-3BFE-49CA-B091-EB438D68FD6C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94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8B2A49-6C56-462C-9AEA-8C8503F8FA83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97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5D69BA-2A24-4FD7-8E67-A320FA62D478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98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1D780F-138F-4DA7-932E-98214B5A26CA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99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9DA0E9-6030-4EC7-8BE0-75CA6D546FC4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108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381886-A6FA-4FFC-91AB-519E284A66F8}" type="slidenum">
              <a:rPr lang="en-US" smtClean="0">
                <a:latin typeface="Arial" charset="0"/>
              </a:rPr>
              <a:pPr eaLnBrk="1" hangingPunct="1"/>
              <a:t>109</a:t>
            </a:fld>
            <a:endParaRPr lang="en-US" smtClean="0">
              <a:latin typeface="Arial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042F3E-E7EA-4DEB-9B68-BBD97C56BE3F}" type="slidenum">
              <a:rPr lang="en-US"/>
              <a:pPr/>
              <a:t>112</a:t>
            </a:fld>
            <a:endParaRPr lang="en-US"/>
          </a:p>
        </p:txBody>
      </p:sp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62265"/>
            <a:ext cx="5680103" cy="460393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57524C-4CE8-44AD-AFCC-CDB80AC7FC53}" type="slidenum">
              <a:rPr lang="en-US" smtClean="0">
                <a:latin typeface="Arial" charset="0"/>
              </a:rPr>
              <a:pPr eaLnBrk="1" hangingPunct="1"/>
              <a:t>7</a:t>
            </a:fld>
            <a:endParaRPr lang="en-US" smtClean="0"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9DA0E9-6030-4EC7-8BE0-75CA6D546FC4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118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9DA0E9-6030-4EC7-8BE0-75CA6D546FC4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120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99B592-DAED-4381-B18B-56C52706566B}" type="slidenum">
              <a:rPr lang="en-US" smtClean="0">
                <a:latin typeface="Arial" charset="0"/>
              </a:rPr>
              <a:pPr eaLnBrk="1" hangingPunct="1"/>
              <a:t>123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FF8DF9-F546-4DD9-AF44-C86032D91F36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127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18" y="4863219"/>
            <a:ext cx="5202867" cy="4603798"/>
          </a:xfrm>
          <a:solidFill>
            <a:schemeClr val="accent1"/>
          </a:solidFill>
          <a:ln w="936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95239"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44773B-E89B-44CE-9827-41D675AC5423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128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D26F74-0875-43DF-9B2F-1799780622CC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129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D26F74-0875-43DF-9B2F-1799780622CC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130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CBB2D7-59FF-469A-B0C4-62DEAA58BF15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131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5F4F22-4225-41EB-8C7A-4A2E586C03CC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132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BBB400-0912-414F-AE2E-3C3D3B76A7CA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133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E53B9A-1C97-49FC-8159-6EE6C66AE37E}" type="slidenum">
              <a:rPr lang="en-US" smtClean="0">
                <a:latin typeface="Arial" charset="0"/>
              </a:rPr>
              <a:pPr eaLnBrk="1" hangingPunct="1"/>
              <a:t>10</a:t>
            </a:fld>
            <a:endParaRPr lang="en-US" smtClean="0">
              <a:latin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92E7DB-5182-46F2-B205-EFA8C9B67349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134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A8C696-5A22-4783-83B6-E2A9BC108526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135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76F1F6-9B57-4E7D-853B-0802C3EAD9D7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136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9DA0E9-6030-4EC7-8BE0-75CA6D546FC4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138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99B592-DAED-4381-B18B-56C52706566B}" type="slidenum">
              <a:rPr lang="en-US" smtClean="0">
                <a:latin typeface="Arial" charset="0"/>
              </a:rPr>
              <a:pPr eaLnBrk="1" hangingPunct="1"/>
              <a:t>139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CE8917-C538-41CF-A904-148A88C6700B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140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2AFE86-13AB-4248-9F7B-6E0CF29A5CEF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141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27FD78-C37A-4444-9131-0CAC8A9F89F5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142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99B592-DAED-4381-B18B-56C52706566B}" type="slidenum">
              <a:rPr lang="en-US" smtClean="0">
                <a:latin typeface="Arial" charset="0"/>
              </a:rPr>
              <a:pPr eaLnBrk="1" hangingPunct="1"/>
              <a:t>143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852A98-4B04-4DA7-9816-1CA262987AF0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144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574" y="4861441"/>
            <a:ext cx="5679440" cy="4605576"/>
          </a:xfrm>
          <a:noFill/>
        </p:spPr>
        <p:txBody>
          <a:bodyPr/>
          <a:lstStyle/>
          <a:p>
            <a:pPr eaLnBrk="1" hangingPunct="1"/>
            <a:r>
              <a:rPr lang="en-GB" smtClean="0"/>
              <a:t>This is just a summary of what the various sensitivites mean. There are rather few events to be detected at the 10E-10 pb level.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441B683-9420-4EFD-861F-8E2A3118B3AD}" type="slidenum">
              <a:rPr lang="en-US" smtClean="0">
                <a:latin typeface="Arial" charset="0"/>
              </a:rPr>
              <a:pPr eaLnBrk="1" hangingPunct="1"/>
              <a:t>11</a:t>
            </a:fld>
            <a:endParaRPr lang="en-US" smtClean="0">
              <a:latin typeface="Arial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A3F867-00D0-4F20-B583-EEBCFCCCBCA1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145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574" y="4861441"/>
            <a:ext cx="5679440" cy="4605576"/>
          </a:xfrm>
          <a:noFill/>
        </p:spPr>
        <p:txBody>
          <a:bodyPr/>
          <a:lstStyle/>
          <a:p>
            <a:pPr eaLnBrk="1" hangingPunct="1"/>
            <a:r>
              <a:rPr lang="en-GB" smtClean="0"/>
              <a:t>This is just a summary of what the various sensitivites mean. There are rather few events to be detected at the 10E-10 pb level.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5BB41-54FE-4EA7-9DC8-93F6EDB31E58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146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A769AD-CAAB-4B30-92FA-0D4146EDFE35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147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574" y="4861441"/>
            <a:ext cx="5679440" cy="4605576"/>
          </a:xfrm>
          <a:noFill/>
        </p:spPr>
        <p:txBody>
          <a:bodyPr/>
          <a:lstStyle/>
          <a:p>
            <a:pPr eaLnBrk="1" hangingPunct="1"/>
            <a:r>
              <a:rPr lang="en-GB" smtClean="0"/>
              <a:t>This is just a summary of what the various sensitivites mean. There are rather few events to be detected at the 10E-10 pb level.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CCC8F-787C-459D-A9B6-19BAB549C53A}" type="slidenum">
              <a:rPr lang="en-US">
                <a:solidFill>
                  <a:prstClr val="black"/>
                </a:solidFill>
              </a:rPr>
              <a:pPr/>
              <a:t>148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21275" cy="3840162"/>
          </a:xfrm>
          <a:ln/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62015"/>
            <a:ext cx="5680103" cy="4605085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23746-AA16-43F5-8DEE-051FCB1CBF43}" type="slidenum">
              <a:rPr lang="en-US">
                <a:solidFill>
                  <a:prstClr val="black"/>
                </a:solidFill>
              </a:rPr>
              <a:pPr/>
              <a:t>149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6763"/>
            <a:ext cx="5121275" cy="3840162"/>
          </a:xfrm>
          <a:ln/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62015"/>
            <a:ext cx="5680103" cy="4605085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3DB9A1-41EC-4D79-AF2D-A33E4A4E9595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150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4D812D-7CFB-4A78-BB48-C325EFC5D61B}" type="slidenum">
              <a:rPr lang="en-US" smtClean="0">
                <a:latin typeface="Arial" charset="0"/>
              </a:rPr>
              <a:pPr eaLnBrk="1" hangingPunct="1"/>
              <a:t>12</a:t>
            </a:fld>
            <a:endParaRPr lang="en-US" smtClean="0">
              <a:latin typeface="Arial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F64E1-DF68-4EA1-93DF-1AE8408E242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73037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9504A-148F-476E-BC9C-1A2EC207543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681359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1948-F995-4245-AD8B-A22000038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30640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B330-3697-4A51-9332-76FFBE67D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6753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B5793-7A93-438C-A3BB-3F245B6B3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27730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6D385-C595-476B-9931-54EF71B67D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91017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0880-C346-4A59-BF18-0FCE328B8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7754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BAF6F-B8EE-4C4A-8155-E764020BB0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67788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9046-D4BA-45BF-BC1E-0455F7A9C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78785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14F5-5F37-4793-AC9F-C76632CA2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50120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8D0E-214F-4AFD-B21E-566D87384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91827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E39-628D-44E2-9C23-73E2AB7C4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0073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257BF-904D-428E-BE64-CE10D5214D2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36783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9659-EFE6-4906-A62D-EEA70F6E60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933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1948-F995-4245-AD8B-A22000038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22076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B330-3697-4A51-9332-76FFBE67D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47885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B5793-7A93-438C-A3BB-3F245B6B3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11842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6D385-C595-476B-9931-54EF71B67D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09304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0880-C346-4A59-BF18-0FCE328B8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41617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BAF6F-B8EE-4C4A-8155-E764020BB0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5555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9046-D4BA-45BF-BC1E-0455F7A9C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4182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14F5-5F37-4793-AC9F-C76632CA2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38932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8D0E-214F-4AFD-B21E-566D87384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2796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B330-3697-4A51-9332-76FFBE67DD9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71088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E39-628D-44E2-9C23-73E2AB7C4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46622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9659-EFE6-4906-A62D-EEA70F6E60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48872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1948-F995-4245-AD8B-A22000038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06353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4838" cy="45212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3F2D85BD-AFF1-45A8-BE36-E0F2BF774801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63071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B330-3697-4A51-9332-76FFBE67D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81689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B5793-7A93-438C-A3BB-3F245B6B3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19495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6D385-C595-476B-9931-54EF71B67D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32553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0880-C346-4A59-BF18-0FCE328B8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40097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BAF6F-B8EE-4C4A-8155-E764020BB0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08434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9046-D4BA-45BF-BC1E-0455F7A9C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5116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B5793-7A93-438C-A3BB-3F245B6B30A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30224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14F5-5F37-4793-AC9F-C76632CA2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95908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8D0E-214F-4AFD-B21E-566D87384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55690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E39-628D-44E2-9C23-73E2AB7C4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1598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9659-EFE6-4906-A62D-EEA70F6E60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83260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1948-F995-4245-AD8B-A22000038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41812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4838" cy="45212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3F2D85BD-AFF1-45A8-BE36-E0F2BF774801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76734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B330-3697-4A51-9332-76FFBE67D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81689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B5793-7A93-438C-A3BB-3F245B6B3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19495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6D385-C595-476B-9931-54EF71B67D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32553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0880-C346-4A59-BF18-0FCE328B8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4009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6D385-C595-476B-9931-54EF71B67DB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62537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BAF6F-B8EE-4C4A-8155-E764020BB0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08434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9046-D4BA-45BF-BC1E-0455F7A9C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51162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14F5-5F37-4793-AC9F-C76632CA2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95908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8D0E-214F-4AFD-B21E-566D87384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55690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E39-628D-44E2-9C23-73E2AB7C4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1598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9659-EFE6-4906-A62D-EEA70F6E60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83260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1948-F995-4245-AD8B-A22000038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41812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4838" cy="45212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3F2D85BD-AFF1-45A8-BE36-E0F2BF774801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7673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0880-C346-4A59-BF18-0FCE328B835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1179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BAF6F-B8EE-4C4A-8155-E764020BB0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9987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9046-D4BA-45BF-BC1E-0455F7A9C37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644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14F5-5F37-4793-AC9F-C76632CA2A0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3250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8D0E-214F-4AFD-B21E-566D873841A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1775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C7D3B-8061-4B49-A5F7-60CBFBC7F2F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9427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E39-628D-44E2-9C23-73E2AB7C410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2555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9659-EFE6-4906-A62D-EEA70F6E601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1822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1948-F995-4245-AD8B-A2200003822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775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4838" cy="45212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3F2D85BD-AFF1-45A8-BE36-E0F2BF774801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40832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90732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49768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05430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1066800"/>
            <a:ext cx="424497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24497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68660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80171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63558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B0B3-9970-4A25-8CA5-E91D44D2DC8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86610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89540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59549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85041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44362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304800"/>
            <a:ext cx="2160587" cy="6096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304800"/>
            <a:ext cx="6329363" cy="60960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29110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F53C3-9A3E-41FF-8495-61E3BE97D79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9613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11811-7F29-41F4-90EF-81785D44212E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159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7F00C-C2AA-4E0E-94FC-FDE5D56ADC7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6356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BF399-99AA-4757-BA1B-91A41FBC8E5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5818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D3CE6-BBEB-4E79-9654-2800FB6D99BC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9548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00B7F-4554-47C2-BBCB-D54633BBFBD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04391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23B1D-B6A9-4436-8A1B-0F9063ED7224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0474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69791-BF0D-4186-AD29-1ADA4F1D772E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9537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F30D8-4B82-4297-B4A8-4B5F062CAB4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45576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5D37B-C179-4C0A-A3D5-8FD7CD8C6925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523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E2507-99F7-458D-ABC7-9988EB5BF13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6410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2D1D1-16BB-4722-B136-D6FF2032178E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0028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B330-3697-4A51-9332-76FFBE67D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496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B5793-7A93-438C-A3BB-3F245B6B3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0615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6D385-C595-476B-9931-54EF71B67D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8152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0880-C346-4A59-BF18-0FCE328B8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7452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45AAF-581C-4E41-AB34-F6CD68F6DA5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1965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BAF6F-B8EE-4C4A-8155-E764020BB0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2722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9046-D4BA-45BF-BC1E-0455F7A9C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9769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14F5-5F37-4793-AC9F-C76632CA2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6790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8D0E-214F-4AFD-B21E-566D87384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8754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E39-628D-44E2-9C23-73E2AB7C4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5135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9659-EFE6-4906-A62D-EEA70F6E60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5700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1948-F995-4245-AD8B-A22000038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3027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B330-3697-4A51-9332-76FFBE67D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38988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B5793-7A93-438C-A3BB-3F245B6B3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1684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6D385-C595-476B-9931-54EF71B67D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244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65358-25CB-48C7-80A6-0A58D79AD7E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95815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0880-C346-4A59-BF18-0FCE328B8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2599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BAF6F-B8EE-4C4A-8155-E764020BB0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0916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9046-D4BA-45BF-BC1E-0455F7A9C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7175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14F5-5F37-4793-AC9F-C76632CA2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6487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8D0E-214F-4AFD-B21E-566D87384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9887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E39-628D-44E2-9C23-73E2AB7C4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46783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9659-EFE6-4906-A62D-EEA70F6E60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9531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1948-F995-4245-AD8B-A22000038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8138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B330-3697-4A51-9332-76FFBE67D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3124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B5793-7A93-438C-A3BB-3F245B6B3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9646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4CC56-BB7D-4B0C-A9C2-41C9928FAB2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29555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6D385-C595-476B-9931-54EF71B67D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82400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0880-C346-4A59-BF18-0FCE328B8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35170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BAF6F-B8EE-4C4A-8155-E764020BB0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37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9046-D4BA-45BF-BC1E-0455F7A9C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6095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14F5-5F37-4793-AC9F-C76632CA2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0835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8D0E-214F-4AFD-B21E-566D87384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31288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E39-628D-44E2-9C23-73E2AB7C4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8891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9659-EFE6-4906-A62D-EEA70F6E60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77981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1948-F995-4245-AD8B-A22000038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0732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B330-3697-4A51-9332-76FFBE67D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6560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C1743-54AA-495A-8E30-F98CB53051C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082761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B5793-7A93-438C-A3BB-3F245B6B3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48321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6D385-C595-476B-9931-54EF71B67D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07066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0880-C346-4A59-BF18-0FCE328B8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18858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BAF6F-B8EE-4C4A-8155-E764020BB0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6289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9046-D4BA-45BF-BC1E-0455F7A9C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9666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14F5-5F37-4793-AC9F-C76632CA2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1191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8D0E-214F-4AFD-B21E-566D87384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37580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E39-628D-44E2-9C23-73E2AB7C4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42958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9659-EFE6-4906-A62D-EEA70F6E60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60929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1948-F995-4245-AD8B-A22000038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9430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5EEFD-EC61-4AC4-A09B-B2190C385D4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930387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B330-3697-4A51-9332-76FFBE67D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2612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B5793-7A93-438C-A3BB-3F245B6B3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2972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6D385-C595-476B-9931-54EF71B67D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17154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0880-C346-4A59-BF18-0FCE328B8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85223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BAF6F-B8EE-4C4A-8155-E764020BB0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0564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9046-D4BA-45BF-BC1E-0455F7A9C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93767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14F5-5F37-4793-AC9F-C76632CA2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67787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8D0E-214F-4AFD-B21E-566D87384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58957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E39-628D-44E2-9C23-73E2AB7C4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14284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9659-EFE6-4906-A62D-EEA70F6E60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71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5AFD3D1-ABA0-426C-98E6-07129A4AAA1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348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, um das </a:t>
            </a:r>
            <a:r>
              <a:rPr lang="en-US" dirty="0" err="1" smtClean="0"/>
              <a:t>Titelformat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053324-3214-4098-83DC-23F912BB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 userDrawn="1"/>
        </p:nvSpPr>
        <p:spPr bwMode="auto">
          <a:xfrm>
            <a:off x="-152400" y="757213"/>
            <a:ext cx="8382000" cy="0"/>
          </a:xfrm>
          <a:prstGeom prst="line">
            <a:avLst/>
          </a:prstGeom>
          <a:noFill/>
          <a:ln w="9525">
            <a:solidFill>
              <a:srgbClr val="CFC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 userDrawn="1"/>
        </p:nvSpPr>
        <p:spPr bwMode="auto">
          <a:xfrm>
            <a:off x="8185150" y="620688"/>
            <a:ext cx="881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DDDDD"/>
                </a:solidFill>
                <a:latin typeface="Andy" pitchFamily="66" charset="0"/>
              </a:rPr>
              <a:t>Dark Matter</a:t>
            </a:r>
            <a:endParaRPr lang="en-US" sz="1200" smtClean="0">
              <a:solidFill>
                <a:srgbClr val="DDDDDD"/>
              </a:solidFill>
              <a:latin typeface="And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3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348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, um das </a:t>
            </a:r>
            <a:r>
              <a:rPr lang="en-US" dirty="0" err="1" smtClean="0"/>
              <a:t>Titelformat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053324-3214-4098-83DC-23F912BB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 userDrawn="1"/>
        </p:nvSpPr>
        <p:spPr bwMode="auto">
          <a:xfrm>
            <a:off x="-152400" y="757213"/>
            <a:ext cx="8382000" cy="0"/>
          </a:xfrm>
          <a:prstGeom prst="line">
            <a:avLst/>
          </a:prstGeom>
          <a:noFill/>
          <a:ln w="9525">
            <a:solidFill>
              <a:srgbClr val="CFC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 userDrawn="1"/>
        </p:nvSpPr>
        <p:spPr bwMode="auto">
          <a:xfrm>
            <a:off x="8185150" y="620688"/>
            <a:ext cx="881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DDDDD"/>
                </a:solidFill>
                <a:latin typeface="Andy" pitchFamily="66" charset="0"/>
              </a:rPr>
              <a:t>Dark Matter</a:t>
            </a:r>
            <a:endParaRPr lang="en-US" sz="1200" smtClean="0">
              <a:solidFill>
                <a:srgbClr val="DDDDDD"/>
              </a:solidFill>
              <a:latin typeface="And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348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, um das </a:t>
            </a:r>
            <a:r>
              <a:rPr lang="en-US" dirty="0" err="1" smtClean="0"/>
              <a:t>Titelformat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053324-3214-4098-83DC-23F912BB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 userDrawn="1"/>
        </p:nvSpPr>
        <p:spPr bwMode="auto">
          <a:xfrm>
            <a:off x="-152400" y="757213"/>
            <a:ext cx="8382000" cy="0"/>
          </a:xfrm>
          <a:prstGeom prst="line">
            <a:avLst/>
          </a:prstGeom>
          <a:noFill/>
          <a:ln w="9525">
            <a:solidFill>
              <a:srgbClr val="CFC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 userDrawn="1"/>
        </p:nvSpPr>
        <p:spPr bwMode="auto">
          <a:xfrm>
            <a:off x="8185150" y="620688"/>
            <a:ext cx="881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DDDDD"/>
                </a:solidFill>
                <a:latin typeface="Andy" pitchFamily="66" charset="0"/>
              </a:rPr>
              <a:t>Dark Matter</a:t>
            </a:r>
            <a:endParaRPr lang="en-US" sz="1200" smtClean="0">
              <a:solidFill>
                <a:srgbClr val="DDDDDD"/>
              </a:solidFill>
              <a:latin typeface="And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7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348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, um das </a:t>
            </a:r>
            <a:r>
              <a:rPr lang="en-US" dirty="0" err="1" smtClean="0"/>
              <a:t>Titelformat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053324-3214-4098-83DC-23F912BB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 userDrawn="1"/>
        </p:nvSpPr>
        <p:spPr bwMode="auto">
          <a:xfrm>
            <a:off x="-152400" y="757213"/>
            <a:ext cx="8382000" cy="0"/>
          </a:xfrm>
          <a:prstGeom prst="line">
            <a:avLst/>
          </a:prstGeom>
          <a:noFill/>
          <a:ln w="9525">
            <a:solidFill>
              <a:srgbClr val="CFC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 userDrawn="1"/>
        </p:nvSpPr>
        <p:spPr bwMode="auto">
          <a:xfrm>
            <a:off x="8185150" y="620688"/>
            <a:ext cx="881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DDDDD"/>
                </a:solidFill>
                <a:latin typeface="Andy" pitchFamily="66" charset="0"/>
              </a:rPr>
              <a:t>Dark Matter</a:t>
            </a:r>
            <a:endParaRPr lang="en-US" sz="1200" smtClean="0">
              <a:solidFill>
                <a:srgbClr val="DDDDDD"/>
              </a:solidFill>
              <a:latin typeface="And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7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348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, um das </a:t>
            </a:r>
            <a:r>
              <a:rPr lang="en-US" dirty="0" err="1" smtClean="0"/>
              <a:t>Titelformat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053324-3214-4098-83DC-23F912BB1C5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2056" name="Line 8"/>
          <p:cNvSpPr>
            <a:spLocks noChangeShapeType="1"/>
          </p:cNvSpPr>
          <p:nvPr userDrawn="1"/>
        </p:nvSpPr>
        <p:spPr bwMode="auto">
          <a:xfrm>
            <a:off x="-152400" y="757213"/>
            <a:ext cx="8382000" cy="0"/>
          </a:xfrm>
          <a:prstGeom prst="line">
            <a:avLst/>
          </a:prstGeom>
          <a:noFill/>
          <a:ln w="9525">
            <a:solidFill>
              <a:srgbClr val="CFC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Text Box 9"/>
          <p:cNvSpPr txBox="1">
            <a:spLocks noChangeArrowheads="1"/>
          </p:cNvSpPr>
          <p:nvPr userDrawn="1"/>
        </p:nvSpPr>
        <p:spPr bwMode="auto">
          <a:xfrm>
            <a:off x="8185150" y="620688"/>
            <a:ext cx="881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DDDDD"/>
                </a:solidFill>
                <a:latin typeface="Andy" pitchFamily="66" charset="0"/>
              </a:rPr>
              <a:t>Dark Matter</a:t>
            </a:r>
            <a:endParaRPr lang="en-US" sz="1200" smtClean="0">
              <a:solidFill>
                <a:srgbClr val="DDDDDD"/>
              </a:solidFill>
              <a:latin typeface="Andy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4047" r:id="rId12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 userDrawn="1"/>
        </p:nvGrpSpPr>
        <p:grpSpPr bwMode="auto">
          <a:xfrm>
            <a:off x="0" y="908050"/>
            <a:ext cx="4646613" cy="23813"/>
            <a:chOff x="0" y="572"/>
            <a:chExt cx="2927" cy="15"/>
          </a:xfrm>
        </p:grpSpPr>
        <p:sp>
          <p:nvSpPr>
            <p:cNvPr id="3083" name="Line 3"/>
            <p:cNvSpPr>
              <a:spLocks noChangeShapeType="1"/>
            </p:cNvSpPr>
            <p:nvPr userDrawn="1"/>
          </p:nvSpPr>
          <p:spPr bwMode="auto">
            <a:xfrm>
              <a:off x="0" y="580"/>
              <a:ext cx="2927" cy="0"/>
            </a:xfrm>
            <a:prstGeom prst="line">
              <a:avLst/>
            </a:prstGeom>
            <a:noFill/>
            <a:ln w="222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84" name="Line 4"/>
            <p:cNvSpPr>
              <a:spLocks noChangeShapeType="1"/>
            </p:cNvSpPr>
            <p:nvPr userDrawn="1"/>
          </p:nvSpPr>
          <p:spPr bwMode="auto">
            <a:xfrm>
              <a:off x="0" y="572"/>
              <a:ext cx="2880" cy="0"/>
            </a:xfrm>
            <a:prstGeom prst="line">
              <a:avLst/>
            </a:prstGeom>
            <a:noFill/>
            <a:ln w="15875">
              <a:solidFill>
                <a:schemeClr val="tx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85" name="Line 5"/>
            <p:cNvSpPr>
              <a:spLocks noChangeShapeType="1"/>
            </p:cNvSpPr>
            <p:nvPr userDrawn="1"/>
          </p:nvSpPr>
          <p:spPr bwMode="auto">
            <a:xfrm>
              <a:off x="0" y="587"/>
              <a:ext cx="2880" cy="0"/>
            </a:xfrm>
            <a:prstGeom prst="line">
              <a:avLst/>
            </a:prstGeom>
            <a:noFill/>
            <a:ln w="15875">
              <a:solidFill>
                <a:schemeClr val="tx2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07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304800"/>
            <a:ext cx="86423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add title</a:t>
            </a:r>
          </a:p>
        </p:txBody>
      </p:sp>
      <p:sp>
        <p:nvSpPr>
          <p:cNvPr id="307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66800"/>
            <a:ext cx="86423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add text</a:t>
            </a:r>
          </a:p>
          <a:p>
            <a:pPr lvl="1"/>
            <a:r>
              <a:rPr lang="de-DE" smtClean="0"/>
              <a:t>more text</a:t>
            </a:r>
          </a:p>
          <a:p>
            <a:pPr lvl="1"/>
            <a:r>
              <a:rPr lang="de-DE" smtClean="0"/>
              <a:t>	even more</a:t>
            </a:r>
          </a:p>
        </p:txBody>
      </p:sp>
      <p:sp>
        <p:nvSpPr>
          <p:cNvPr id="259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400800"/>
            <a:ext cx="4941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1440" rIns="0" bIns="0" numCol="1" anchor="b" anchorCtr="0" compatLnSpc="1">
            <a:prstTxWarp prst="textNoShape">
              <a:avLst/>
            </a:prstTxWarp>
          </a:bodyPr>
          <a:lstStyle>
            <a:lvl1pPr marL="450850" indent="-450850">
              <a:defRPr sz="16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grpSp>
        <p:nvGrpSpPr>
          <p:cNvPr id="3078" name="Group 9"/>
          <p:cNvGrpSpPr>
            <a:grpSpLocks/>
          </p:cNvGrpSpPr>
          <p:nvPr userDrawn="1"/>
        </p:nvGrpSpPr>
        <p:grpSpPr bwMode="auto">
          <a:xfrm>
            <a:off x="0" y="6400800"/>
            <a:ext cx="6248400" cy="23813"/>
            <a:chOff x="0" y="4032"/>
            <a:chExt cx="3936" cy="15"/>
          </a:xfrm>
        </p:grpSpPr>
        <p:sp>
          <p:nvSpPr>
            <p:cNvPr id="3080" name="Line 10"/>
            <p:cNvSpPr>
              <a:spLocks noChangeShapeType="1"/>
            </p:cNvSpPr>
            <p:nvPr userDrawn="1"/>
          </p:nvSpPr>
          <p:spPr bwMode="auto">
            <a:xfrm>
              <a:off x="0" y="4032"/>
              <a:ext cx="3792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81" name="Line 11"/>
            <p:cNvSpPr>
              <a:spLocks noChangeShapeType="1"/>
            </p:cNvSpPr>
            <p:nvPr userDrawn="1"/>
          </p:nvSpPr>
          <p:spPr bwMode="auto">
            <a:xfrm>
              <a:off x="0" y="4040"/>
              <a:ext cx="39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82" name="Line 12"/>
            <p:cNvSpPr>
              <a:spLocks noChangeShapeType="1"/>
            </p:cNvSpPr>
            <p:nvPr userDrawn="1"/>
          </p:nvSpPr>
          <p:spPr bwMode="auto">
            <a:xfrm>
              <a:off x="0" y="4047"/>
              <a:ext cx="388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59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381750"/>
            <a:ext cx="1008062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0000" rIns="0" bIns="0" numCol="1" anchor="b" anchorCtr="0" compatLnSpc="1">
            <a:prstTxWarp prst="textNoShape">
              <a:avLst/>
            </a:prstTxWarp>
          </a:bodyPr>
          <a:lstStyle>
            <a:lvl1pPr marL="450850" indent="-450850" algn="r">
              <a:defRPr sz="16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</a:defRPr>
      </a:lvl9pPr>
    </p:titleStyle>
    <p:bodyStyle>
      <a:lvl1pPr marL="450850" indent="-45085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1343025" indent="-447675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751013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3pPr>
      <a:lvl4pPr marL="2159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Arial" charset="0"/>
        </a:defRPr>
      </a:lvl4pPr>
      <a:lvl5pPr marL="2566988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Arial" charset="0"/>
        </a:defRPr>
      </a:lvl5pPr>
      <a:lvl6pPr marL="3024188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Arial" charset="0"/>
        </a:defRPr>
      </a:lvl6pPr>
      <a:lvl7pPr marL="3481388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Arial" charset="0"/>
        </a:defRPr>
      </a:lvl7pPr>
      <a:lvl8pPr marL="3938588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Arial" charset="0"/>
        </a:defRPr>
      </a:lvl8pPr>
      <a:lvl9pPr marL="4395788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71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1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1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fld id="{23EECE44-7470-4B17-962A-9E4409A529D1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5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348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, um das </a:t>
            </a:r>
            <a:r>
              <a:rPr lang="en-US" dirty="0" err="1" smtClean="0"/>
              <a:t>Titelformat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053324-3214-4098-83DC-23F912BB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 userDrawn="1"/>
        </p:nvSpPr>
        <p:spPr bwMode="auto">
          <a:xfrm>
            <a:off x="-152400" y="757213"/>
            <a:ext cx="8382000" cy="0"/>
          </a:xfrm>
          <a:prstGeom prst="line">
            <a:avLst/>
          </a:prstGeom>
          <a:noFill/>
          <a:ln w="9525">
            <a:solidFill>
              <a:srgbClr val="CFC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 userDrawn="1"/>
        </p:nvSpPr>
        <p:spPr bwMode="auto">
          <a:xfrm>
            <a:off x="8185150" y="620688"/>
            <a:ext cx="881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DDDDD"/>
                </a:solidFill>
                <a:latin typeface="Andy" pitchFamily="66" charset="0"/>
              </a:rPr>
              <a:t>Dark Matter</a:t>
            </a:r>
            <a:endParaRPr lang="en-US" sz="1200" smtClean="0">
              <a:solidFill>
                <a:srgbClr val="DDDDDD"/>
              </a:solidFill>
              <a:latin typeface="And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348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, um das </a:t>
            </a:r>
            <a:r>
              <a:rPr lang="en-US" dirty="0" err="1" smtClean="0"/>
              <a:t>Titelformat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053324-3214-4098-83DC-23F912BB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 userDrawn="1"/>
        </p:nvSpPr>
        <p:spPr bwMode="auto">
          <a:xfrm>
            <a:off x="-152400" y="757213"/>
            <a:ext cx="8382000" cy="0"/>
          </a:xfrm>
          <a:prstGeom prst="line">
            <a:avLst/>
          </a:prstGeom>
          <a:noFill/>
          <a:ln w="9525">
            <a:solidFill>
              <a:srgbClr val="CFC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 userDrawn="1"/>
        </p:nvSpPr>
        <p:spPr bwMode="auto">
          <a:xfrm>
            <a:off x="8185150" y="620688"/>
            <a:ext cx="881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DDDDD"/>
                </a:solidFill>
                <a:latin typeface="Andy" pitchFamily="66" charset="0"/>
              </a:rPr>
              <a:t>Dark Matter</a:t>
            </a:r>
            <a:endParaRPr lang="en-US" sz="1200" smtClean="0">
              <a:solidFill>
                <a:srgbClr val="DDDDDD"/>
              </a:solidFill>
              <a:latin typeface="And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5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348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, um das </a:t>
            </a:r>
            <a:r>
              <a:rPr lang="en-US" dirty="0" err="1" smtClean="0"/>
              <a:t>Titelformat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053324-3214-4098-83DC-23F912BB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 userDrawn="1"/>
        </p:nvSpPr>
        <p:spPr bwMode="auto">
          <a:xfrm>
            <a:off x="-152400" y="757213"/>
            <a:ext cx="8382000" cy="0"/>
          </a:xfrm>
          <a:prstGeom prst="line">
            <a:avLst/>
          </a:prstGeom>
          <a:noFill/>
          <a:ln w="9525">
            <a:solidFill>
              <a:srgbClr val="CFC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 userDrawn="1"/>
        </p:nvSpPr>
        <p:spPr bwMode="auto">
          <a:xfrm>
            <a:off x="8185150" y="620688"/>
            <a:ext cx="881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DDDDD"/>
                </a:solidFill>
                <a:latin typeface="Andy" pitchFamily="66" charset="0"/>
              </a:rPr>
              <a:t>Dark Matter</a:t>
            </a:r>
            <a:endParaRPr lang="en-US" sz="1200" smtClean="0">
              <a:solidFill>
                <a:srgbClr val="DDDDDD"/>
              </a:solidFill>
              <a:latin typeface="And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44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348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, um das </a:t>
            </a:r>
            <a:r>
              <a:rPr lang="en-US" dirty="0" err="1" smtClean="0"/>
              <a:t>Titelformat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053324-3214-4098-83DC-23F912BB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 userDrawn="1"/>
        </p:nvSpPr>
        <p:spPr bwMode="auto">
          <a:xfrm>
            <a:off x="-152400" y="757213"/>
            <a:ext cx="8382000" cy="0"/>
          </a:xfrm>
          <a:prstGeom prst="line">
            <a:avLst/>
          </a:prstGeom>
          <a:noFill/>
          <a:ln w="9525">
            <a:solidFill>
              <a:srgbClr val="CFC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 userDrawn="1"/>
        </p:nvSpPr>
        <p:spPr bwMode="auto">
          <a:xfrm>
            <a:off x="8185150" y="620688"/>
            <a:ext cx="881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DDDDD"/>
                </a:solidFill>
                <a:latin typeface="Andy" pitchFamily="66" charset="0"/>
              </a:rPr>
              <a:t>Dark Matter</a:t>
            </a:r>
            <a:endParaRPr lang="en-US" sz="1200" smtClean="0">
              <a:solidFill>
                <a:srgbClr val="DDDDDD"/>
              </a:solidFill>
              <a:latin typeface="And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4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348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, um das </a:t>
            </a:r>
            <a:r>
              <a:rPr lang="en-US" dirty="0" err="1" smtClean="0"/>
              <a:t>Titelformat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053324-3214-4098-83DC-23F912BB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 userDrawn="1"/>
        </p:nvSpPr>
        <p:spPr bwMode="auto">
          <a:xfrm>
            <a:off x="-152400" y="757213"/>
            <a:ext cx="8382000" cy="0"/>
          </a:xfrm>
          <a:prstGeom prst="line">
            <a:avLst/>
          </a:prstGeom>
          <a:noFill/>
          <a:ln w="9525">
            <a:solidFill>
              <a:srgbClr val="CFC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 userDrawn="1"/>
        </p:nvSpPr>
        <p:spPr bwMode="auto">
          <a:xfrm>
            <a:off x="8185150" y="620688"/>
            <a:ext cx="881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DDDDD"/>
                </a:solidFill>
                <a:latin typeface="Andy" pitchFamily="66" charset="0"/>
              </a:rPr>
              <a:t>Dark Matter</a:t>
            </a:r>
            <a:endParaRPr lang="en-US" sz="1200" smtClean="0">
              <a:solidFill>
                <a:srgbClr val="DDDDDD"/>
              </a:solidFill>
              <a:latin typeface="And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49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2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6.png"/><Relationship Id="rId5" Type="http://schemas.openxmlformats.org/officeDocument/2006/relationships/image" Target="../media/image164.png"/><Relationship Id="rId4" Type="http://schemas.openxmlformats.org/officeDocument/2006/relationships/oleObject" Target="../embeddings/oleObject9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4.jpeg"/><Relationship Id="rId7" Type="http://schemas.openxmlformats.org/officeDocument/2006/relationships/image" Target="../media/image17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4.png"/><Relationship Id="rId4" Type="http://schemas.openxmlformats.org/officeDocument/2006/relationships/image" Target="../media/image183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hyperlink" Target="http://darkmatterdarkenergy.files.wordpress.com/2011/06/cogentdetectorduringinstall.jpg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8.jpeg"/><Relationship Id="rId4" Type="http://schemas.openxmlformats.org/officeDocument/2006/relationships/image" Target="../media/image1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8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5.jpeg"/><Relationship Id="rId4" Type="http://schemas.openxmlformats.org/officeDocument/2006/relationships/image" Target="../media/image19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6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9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9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5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w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25.png"/><Relationship Id="rId5" Type="http://schemas.openxmlformats.org/officeDocument/2006/relationships/image" Target="../media/image222.png"/><Relationship Id="rId4" Type="http://schemas.openxmlformats.org/officeDocument/2006/relationships/image" Target="../media/image2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8.jpeg"/><Relationship Id="rId4" Type="http://schemas.openxmlformats.org/officeDocument/2006/relationships/image" Target="../media/image138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jpeg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file:///\\134.2.73.231\jochum\data\01\BckpLpt\Josef\Josef\Vortraege-Poster\2004\Grenoble_02_04\GranSasso\HalleA_Cresst.mov" TargetMode="External"/><Relationship Id="rId3" Type="http://schemas.openxmlformats.org/officeDocument/2006/relationships/oleObject" Target="../embeddings/oleObject3.bin"/><Relationship Id="rId7" Type="http://schemas.openxmlformats.org/officeDocument/2006/relationships/hyperlink" Target="file:///\\134.2.73.231\jochum\data\01\BckpLpt\Josef\Josef\Vortraege-Poster\2004\Grenoble_02_04\GranSasso\PGwn%5b1%5d.mov" TargetMode="Externa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10" Type="http://schemas.openxmlformats.org/officeDocument/2006/relationships/image" Target="../media/image69.jpeg"/><Relationship Id="rId4" Type="http://schemas.openxmlformats.org/officeDocument/2006/relationships/image" Target="../media/image66.wmf"/><Relationship Id="rId9" Type="http://schemas.openxmlformats.org/officeDocument/2006/relationships/hyperlink" Target="file:///\\134.2.73.231\jochum\data\01\BckpLpt\Josef\Josef\Vortraege-Poster\2004\Grenoble_02_04\GranSasso\HalleB_Cresst.m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9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9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5.jpe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6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4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eg"/><Relationship Id="rId5" Type="http://schemas.openxmlformats.org/officeDocument/2006/relationships/image" Target="../media/image94.jpeg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gif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7.jpeg"/><Relationship Id="rId5" Type="http://schemas.openxmlformats.org/officeDocument/2006/relationships/image" Target="../media/image66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79.emf"/><Relationship Id="rId2" Type="http://schemas.openxmlformats.org/officeDocument/2006/relationships/slideLayout" Target="../slideLayouts/slideLayout8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6.wmf"/><Relationship Id="rId4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wmf"/><Relationship Id="rId5" Type="http://schemas.openxmlformats.org/officeDocument/2006/relationships/image" Target="../media/image116.wmf"/><Relationship Id="rId4" Type="http://schemas.openxmlformats.org/officeDocument/2006/relationships/image" Target="../media/image11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3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5.jpeg"/><Relationship Id="rId5" Type="http://schemas.openxmlformats.org/officeDocument/2006/relationships/image" Target="../media/image116.wmf"/><Relationship Id="rId4" Type="http://schemas.openxmlformats.org/officeDocument/2006/relationships/image" Target="../media/image11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3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5.png"/><Relationship Id="rId4" Type="http://schemas.openxmlformats.org/officeDocument/2006/relationships/image" Target="../media/image14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1.png"/><Relationship Id="rId5" Type="http://schemas.openxmlformats.org/officeDocument/2006/relationships/image" Target="../media/image67.jpeg"/><Relationship Id="rId4" Type="http://schemas.openxmlformats.org/officeDocument/2006/relationships/image" Target="../media/image66.w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6.png"/><Relationship Id="rId4" Type="http://schemas.openxmlformats.org/officeDocument/2006/relationships/image" Target="../media/image15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5" descr="RotKurve_w_Kurve"/>
          <p:cNvPicPr>
            <a:picLocks noChangeAspect="1" noChangeArrowheads="1"/>
          </p:cNvPicPr>
          <p:nvPr/>
        </p:nvPicPr>
        <p:blipFill>
          <a:blip r:embed="rId3" cstate="print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61282"/>
          <a:stretch>
            <a:fillRect/>
          </a:stretch>
        </p:blipFill>
        <p:spPr bwMode="auto">
          <a:xfrm>
            <a:off x="755576" y="920517"/>
            <a:ext cx="43211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245741" y="159023"/>
            <a:ext cx="5644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Particle Dark Matter</a:t>
            </a:r>
          </a:p>
        </p:txBody>
      </p:sp>
      <p:pic>
        <p:nvPicPr>
          <p:cNvPr id="43" name="Picture 2" descr="C:\Users\Josef\Documents\Vortraege-Poster\2011\ISAPP_Hdlbg\Vortrag\Capture_04072011_192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2967256" cy="19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osef\Documents\Vortraege-Poster\2011\ISAPP_Hdlbg\Vortrag\Capture_05072011_115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719" y="5044701"/>
            <a:ext cx="2063643" cy="143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osef\Documents\Vortraege-Poster\2011\ISAPP_Hdlbg\Vortrag\Capture_05072011_1156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31" y="1445743"/>
            <a:ext cx="2318419" cy="150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" descr="saphir_blank"/>
          <p:cNvPicPr>
            <a:picLocks noChangeAspect="1" noChangeArrowheads="1"/>
          </p:cNvPicPr>
          <p:nvPr/>
        </p:nvPicPr>
        <p:blipFill>
          <a:blip r:embed="rId7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/>
          <a:stretch>
            <a:fillRect/>
          </a:stretch>
        </p:blipFill>
        <p:spPr bwMode="auto">
          <a:xfrm>
            <a:off x="539552" y="4931129"/>
            <a:ext cx="2030760" cy="159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Suzuki_23042009_17455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3" t="22057" r="2750" b="49880"/>
          <a:stretch/>
        </p:blipFill>
        <p:spPr bwMode="auto">
          <a:xfrm>
            <a:off x="-17589" y="2795650"/>
            <a:ext cx="3657695" cy="188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6"/>
          <p:cNvGrpSpPr>
            <a:grpSpLocks/>
          </p:cNvGrpSpPr>
          <p:nvPr/>
        </p:nvGrpSpPr>
        <p:grpSpPr bwMode="auto">
          <a:xfrm>
            <a:off x="4868537" y="3065641"/>
            <a:ext cx="3657600" cy="1524000"/>
            <a:chOff x="3264" y="1872"/>
            <a:chExt cx="2304" cy="960"/>
          </a:xfrm>
        </p:grpSpPr>
        <p:grpSp>
          <p:nvGrpSpPr>
            <p:cNvPr id="48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53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52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295400"/>
            <a:ext cx="3149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4" b="49707"/>
          <a:stretch>
            <a:fillRect/>
          </a:stretch>
        </p:blipFill>
        <p:spPr bwMode="auto">
          <a:xfrm>
            <a:off x="6012160" y="1446926"/>
            <a:ext cx="2362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6" b="49707"/>
          <a:stretch>
            <a:fillRect/>
          </a:stretch>
        </p:blipFill>
        <p:spPr bwMode="auto">
          <a:xfrm>
            <a:off x="5778685" y="1252538"/>
            <a:ext cx="234791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6" t="49780"/>
          <a:stretch>
            <a:fillRect/>
          </a:stretch>
        </p:blipFill>
        <p:spPr bwMode="auto">
          <a:xfrm>
            <a:off x="5521867" y="1025525"/>
            <a:ext cx="234791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7" r="49854"/>
          <a:stretch>
            <a:fillRect/>
          </a:stretch>
        </p:blipFill>
        <p:spPr bwMode="auto">
          <a:xfrm>
            <a:off x="5234136" y="836712"/>
            <a:ext cx="2362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5403850" y="3657600"/>
            <a:ext cx="3086100" cy="3086100"/>
            <a:chOff x="3404" y="2304"/>
            <a:chExt cx="1944" cy="1944"/>
          </a:xfrm>
        </p:grpSpPr>
        <p:sp>
          <p:nvSpPr>
            <p:cNvPr id="13331" name="Rectangle 9"/>
            <p:cNvSpPr>
              <a:spLocks noChangeArrowheads="1"/>
            </p:cNvSpPr>
            <p:nvPr/>
          </p:nvSpPr>
          <p:spPr bwMode="auto">
            <a:xfrm>
              <a:off x="3690" y="2463"/>
              <a:ext cx="1488" cy="1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332" name="Picture 10" descr="structure_black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6000" contrast="9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7" t="13728" r="23642" b="13728"/>
            <a:stretch>
              <a:fillRect/>
            </a:stretch>
          </p:blipFill>
          <p:spPr bwMode="auto">
            <a:xfrm>
              <a:off x="3404" y="2304"/>
              <a:ext cx="1944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3124200" y="3505200"/>
            <a:ext cx="2166938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66"/>
                </a:solidFill>
                <a:latin typeface="Symbol" pitchFamily="18" charset="2"/>
              </a:rPr>
              <a:t>W</a:t>
            </a:r>
            <a:r>
              <a:rPr lang="en-US" sz="2800" i="1" baseline="-25000">
                <a:solidFill>
                  <a:srgbClr val="000066"/>
                </a:solidFill>
              </a:rPr>
              <a:t>matter</a:t>
            </a:r>
            <a:r>
              <a:rPr lang="en-US" sz="2800">
                <a:solidFill>
                  <a:srgbClr val="000066"/>
                </a:solidFill>
              </a:rPr>
              <a:t> ~ 0.30 </a:t>
            </a:r>
            <a:endParaRPr lang="en-US" sz="2800">
              <a:solidFill>
                <a:srgbClr val="000066"/>
              </a:solidFill>
              <a:latin typeface="Symbol" pitchFamily="18" charset="2"/>
            </a:endParaRPr>
          </a:p>
        </p:txBody>
      </p:sp>
      <p:grpSp>
        <p:nvGrpSpPr>
          <p:cNvPr id="172044" name="Group 12"/>
          <p:cNvGrpSpPr>
            <a:grpSpLocks/>
          </p:cNvGrpSpPr>
          <p:nvPr/>
        </p:nvGrpSpPr>
        <p:grpSpPr bwMode="auto">
          <a:xfrm>
            <a:off x="3108325" y="3714750"/>
            <a:ext cx="5260975" cy="2978150"/>
            <a:chOff x="1960" y="2332"/>
            <a:chExt cx="3314" cy="1876"/>
          </a:xfrm>
        </p:grpSpPr>
        <p:grpSp>
          <p:nvGrpSpPr>
            <p:cNvPr id="13324" name="Group 13"/>
            <p:cNvGrpSpPr>
              <a:grpSpLocks/>
            </p:cNvGrpSpPr>
            <p:nvPr/>
          </p:nvGrpSpPr>
          <p:grpSpPr bwMode="auto">
            <a:xfrm>
              <a:off x="3428" y="2332"/>
              <a:ext cx="1846" cy="1876"/>
              <a:chOff x="3428" y="2343"/>
              <a:chExt cx="1846" cy="1876"/>
            </a:xfrm>
          </p:grpSpPr>
          <p:pic>
            <p:nvPicPr>
              <p:cNvPr id="13326" name="Picture 14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60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8" y="2343"/>
                <a:ext cx="1846" cy="18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327" name="Group 15"/>
              <p:cNvGrpSpPr>
                <a:grpSpLocks/>
              </p:cNvGrpSpPr>
              <p:nvPr/>
            </p:nvGrpSpPr>
            <p:grpSpPr bwMode="auto">
              <a:xfrm>
                <a:off x="3984" y="3312"/>
                <a:ext cx="950" cy="327"/>
                <a:chOff x="-2496" y="984"/>
                <a:chExt cx="950" cy="327"/>
              </a:xfrm>
            </p:grpSpPr>
            <p:sp>
              <p:nvSpPr>
                <p:cNvPr id="1332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-2112" y="1023"/>
                  <a:ext cx="566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2000">
                      <a:solidFill>
                        <a:srgbClr val="000066"/>
                      </a:solidFill>
                    </a:rPr>
                    <a:t> &lt; 0.02</a:t>
                  </a:r>
                </a:p>
              </p:txBody>
            </p:sp>
            <p:sp>
              <p:nvSpPr>
                <p:cNvPr id="13330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-2496" y="984"/>
                  <a:ext cx="415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2800">
                      <a:solidFill>
                        <a:srgbClr val="000066"/>
                      </a:solidFill>
                      <a:latin typeface="Symbol" pitchFamily="18" charset="2"/>
                    </a:rPr>
                    <a:t>W</a:t>
                  </a:r>
                  <a:r>
                    <a:rPr lang="en-US" sz="2800" baseline="-25000">
                      <a:solidFill>
                        <a:srgbClr val="000066"/>
                      </a:solidFill>
                      <a:latin typeface="Symbol" pitchFamily="18" charset="2"/>
                    </a:rPr>
                    <a:t>n</a:t>
                  </a:r>
                  <a:r>
                    <a:rPr lang="en-US" sz="2400"/>
                    <a:t> </a:t>
                  </a:r>
                  <a:endParaRPr lang="en-US"/>
                </a:p>
              </p:txBody>
            </p:sp>
          </p:grpSp>
          <p:sp>
            <p:nvSpPr>
              <p:cNvPr id="13328" name="Text Box 18"/>
              <p:cNvSpPr txBox="1">
                <a:spLocks noChangeArrowheads="1"/>
              </p:cNvSpPr>
              <p:nvPr/>
            </p:nvSpPr>
            <p:spPr bwMode="auto">
              <a:xfrm>
                <a:off x="4008" y="3600"/>
                <a:ext cx="976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buFont typeface="Symbol" pitchFamily="18" charset="2"/>
                  <a:buChar char="S"/>
                </a:pPr>
                <a:r>
                  <a:rPr lang="en-US">
                    <a:solidFill>
                      <a:srgbClr val="000066"/>
                    </a:solidFill>
                  </a:rPr>
                  <a:t>m</a:t>
                </a:r>
                <a:r>
                  <a:rPr lang="en-US">
                    <a:solidFill>
                      <a:srgbClr val="000066"/>
                    </a:solidFill>
                    <a:latin typeface="Symbol" pitchFamily="18" charset="2"/>
                  </a:rPr>
                  <a:t>n</a:t>
                </a:r>
                <a:r>
                  <a:rPr lang="en-US" baseline="-25000">
                    <a:solidFill>
                      <a:srgbClr val="000066"/>
                    </a:solidFill>
                  </a:rPr>
                  <a:t>i </a:t>
                </a:r>
                <a:r>
                  <a:rPr lang="en-US">
                    <a:solidFill>
                      <a:srgbClr val="000066"/>
                    </a:solidFill>
                  </a:rPr>
                  <a:t> &lt; 1.2eV </a:t>
                </a:r>
              </a:p>
              <a:p>
                <a:pPr eaLnBrk="1" hangingPunct="1">
                  <a:buFont typeface="Symbol" pitchFamily="18" charset="2"/>
                  <a:buNone/>
                </a:pPr>
                <a:r>
                  <a:rPr lang="en-US">
                    <a:solidFill>
                      <a:srgbClr val="000066"/>
                    </a:solidFill>
                  </a:rPr>
                  <a:t>  </a:t>
                </a:r>
                <a:endParaRPr lang="en-US" sz="1400"/>
              </a:p>
            </p:txBody>
          </p:sp>
        </p:grpSp>
        <p:sp>
          <p:nvSpPr>
            <p:cNvPr id="13325" name="Text Box 19"/>
            <p:cNvSpPr txBox="1">
              <a:spLocks noChangeArrowheads="1"/>
            </p:cNvSpPr>
            <p:nvPr/>
          </p:nvSpPr>
          <p:spPr bwMode="auto">
            <a:xfrm>
              <a:off x="1960" y="2521"/>
              <a:ext cx="1369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0066"/>
                  </a:solidFill>
                  <a:latin typeface="Symbol" pitchFamily="18" charset="2"/>
                </a:rPr>
                <a:t>W</a:t>
              </a:r>
              <a:r>
                <a:rPr lang="en-US" sz="2800" baseline="-25000">
                  <a:solidFill>
                    <a:srgbClr val="000066"/>
                  </a:solidFill>
                  <a:latin typeface="Symbol" pitchFamily="18" charset="2"/>
                </a:rPr>
                <a:t>n</a:t>
              </a:r>
              <a:r>
                <a:rPr lang="en-US" sz="2800">
                  <a:solidFill>
                    <a:srgbClr val="000066"/>
                  </a:solidFill>
                </a:rPr>
                <a:t>      </a:t>
              </a:r>
              <a:r>
                <a:rPr lang="en-US" sz="900">
                  <a:solidFill>
                    <a:srgbClr val="000066"/>
                  </a:solidFill>
                </a:rPr>
                <a:t>  </a:t>
              </a:r>
              <a:r>
                <a:rPr lang="en-US" sz="2800">
                  <a:solidFill>
                    <a:srgbClr val="000066"/>
                  </a:solidFill>
                </a:rPr>
                <a:t>&lt; 0.02 </a:t>
              </a:r>
              <a:endParaRPr lang="en-US" sz="2800">
                <a:solidFill>
                  <a:srgbClr val="000066"/>
                </a:solidFill>
                <a:latin typeface="Symbol" pitchFamily="18" charset="2"/>
              </a:endParaRPr>
            </a:p>
          </p:txBody>
        </p:sp>
      </p:grpSp>
      <p:sp>
        <p:nvSpPr>
          <p:cNvPr id="13323" name="Rectangle 20"/>
          <p:cNvSpPr>
            <a:spLocks noChangeArrowheads="1"/>
          </p:cNvSpPr>
          <p:nvPr/>
        </p:nvSpPr>
        <p:spPr bwMode="auto">
          <a:xfrm>
            <a:off x="684213" y="220503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Why </a:t>
            </a:r>
            <a:b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not </a:t>
            </a:r>
            <a:b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Neutrinos 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46186" y="9525"/>
            <a:ext cx="5837981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Dark Matter </a:t>
            </a:r>
            <a:r>
              <a:rPr lang="de-DE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mostly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 NOT Neutrinos</a:t>
            </a:r>
            <a:endParaRPr lang="de-DE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576" y="3945156"/>
            <a:ext cx="2627817" cy="210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3" name="Picture 5" descr="hat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528649"/>
            <a:ext cx="194468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2268538" y="1412875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 sz="2400"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  <p:pic>
        <p:nvPicPr>
          <p:cNvPr id="9" name="Picture 2" descr="Picture 1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r="386"/>
          <a:stretch>
            <a:fillRect/>
          </a:stretch>
        </p:blipFill>
        <p:spPr bwMode="auto">
          <a:xfrm rot="2016995">
            <a:off x="4854259" y="1339963"/>
            <a:ext cx="1895751" cy="291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4" descr="karuse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>
            <a:fillRect/>
          </a:stretch>
        </p:blipFill>
        <p:spPr bwMode="auto">
          <a:xfrm>
            <a:off x="5436096" y="3945156"/>
            <a:ext cx="3544645" cy="259923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151" y="1184275"/>
            <a:ext cx="7772400" cy="457200"/>
          </a:xfrm>
        </p:spPr>
        <p:txBody>
          <a:bodyPr/>
          <a:lstStyle/>
          <a:p>
            <a:pPr eaLnBrk="1" hangingPunct="1"/>
            <a:r>
              <a:rPr lang="de-DE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CRESST – 66 </a:t>
            </a:r>
            <a:r>
              <a:rPr lang="de-DE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channel</a:t>
            </a:r>
            <a:r>
              <a:rPr lang="de-DE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SQUID </a:t>
            </a:r>
            <a:r>
              <a:rPr lang="de-DE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system</a:t>
            </a:r>
            <a:r>
              <a:rPr lang="de-DE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and</a:t>
            </a:r>
            <a:r>
              <a:rPr lang="de-DE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detectors</a:t>
            </a:r>
            <a:endParaRPr lang="de-DE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179512" y="1641475"/>
            <a:ext cx="1818084" cy="4902914"/>
            <a:chOff x="179512" y="1641475"/>
            <a:chExt cx="1818084" cy="4902914"/>
          </a:xfrm>
        </p:grpSpPr>
        <p:sp>
          <p:nvSpPr>
            <p:cNvPr id="18" name="Rechteck 17"/>
            <p:cNvSpPr/>
            <p:nvPr/>
          </p:nvSpPr>
          <p:spPr>
            <a:xfrm>
              <a:off x="179512" y="1641475"/>
              <a:ext cx="1818084" cy="4902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242214" y="1819989"/>
              <a:ext cx="1755382" cy="4724400"/>
              <a:chOff x="242214" y="1819989"/>
              <a:chExt cx="1755382" cy="4724400"/>
            </a:xfrm>
          </p:grpSpPr>
          <p:grpSp>
            <p:nvGrpSpPr>
              <p:cNvPr id="2" name="Gruppieren 1"/>
              <p:cNvGrpSpPr/>
              <p:nvPr/>
            </p:nvGrpSpPr>
            <p:grpSpPr>
              <a:xfrm>
                <a:off x="242214" y="1819989"/>
                <a:ext cx="1755382" cy="4724400"/>
                <a:chOff x="-1755382" y="1870075"/>
                <a:chExt cx="1755382" cy="4724400"/>
              </a:xfrm>
            </p:grpSpPr>
            <p:pic>
              <p:nvPicPr>
                <p:cNvPr id="11" name="Picture 4" descr="dilution_fridgec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t="17073" r="51295"/>
                <a:stretch/>
              </p:blipFill>
              <p:spPr bwMode="auto">
                <a:xfrm>
                  <a:off x="-1755382" y="2578735"/>
                  <a:ext cx="1755382" cy="40157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" name="Picture 5" descr="dilution_fridgec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549" t="1219" r="66579" b="84146"/>
                <a:stretch>
                  <a:fillRect/>
                </a:stretch>
              </p:blipFill>
              <p:spPr bwMode="auto">
                <a:xfrm>
                  <a:off x="-1411226" y="1870075"/>
                  <a:ext cx="860390" cy="7086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" name="Rechteck 4"/>
              <p:cNvSpPr/>
              <p:nvPr/>
            </p:nvSpPr>
            <p:spPr>
              <a:xfrm>
                <a:off x="1292772" y="2528649"/>
                <a:ext cx="704824" cy="13323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hteck 5"/>
              <p:cNvSpPr/>
              <p:nvPr/>
            </p:nvSpPr>
            <p:spPr>
              <a:xfrm>
                <a:off x="1618593" y="3899338"/>
                <a:ext cx="379003" cy="1977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1446760" y="3861048"/>
                <a:ext cx="171833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1250732" y="3501008"/>
                <a:ext cx="153988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1" name="Gerade Verbindung mit Pfeil 20"/>
          <p:cNvCxnSpPr/>
          <p:nvPr/>
        </p:nvCxnSpPr>
        <p:spPr>
          <a:xfrm flipH="1" flipV="1">
            <a:off x="1259632" y="3356992"/>
            <a:ext cx="1728192" cy="172819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006600"/>
            <a:ext cx="7340600" cy="3741738"/>
          </a:xfrm>
        </p:spPr>
        <p:txBody>
          <a:bodyPr/>
          <a:lstStyle/>
          <a:p>
            <a:pPr>
              <a:buFontTx/>
              <a:buNone/>
            </a:pPr>
            <a:endParaRPr lang="en-GB" sz="200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endParaRPr lang="en-GB" sz="200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endParaRPr lang="en-GB" sz="2000">
              <a:solidFill>
                <a:schemeClr val="accent2"/>
              </a:solidFill>
              <a:latin typeface="Comic Sans MS" pitchFamily="66" charset="0"/>
            </a:endParaRPr>
          </a:p>
          <a:p>
            <a:endParaRPr lang="en-GB" sz="200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222210" name="Picture 2" descr="C:\Users\Josef\Documents\Vortraege-Poster\2011\ISAPP_Hdlbg\Vortrag\Capture_04072011_192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76" y="1268760"/>
            <a:ext cx="562353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30664" y="4941168"/>
            <a:ext cx="492955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18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800" dirty="0" smtClean="0">
                <a:solidFill>
                  <a:srgbClr val="000066"/>
                </a:solidFill>
              </a:rPr>
              <a:t>Calibration of acceptance region with neutrons</a:t>
            </a:r>
          </a:p>
          <a:p>
            <a:pPr algn="ctr" eaLnBrk="1" hangingPunct="1"/>
            <a:endParaRPr lang="en-US" sz="1800" dirty="0">
              <a:solidFill>
                <a:srgbClr val="000066"/>
              </a:solidFill>
            </a:endParaRPr>
          </a:p>
          <a:p>
            <a:pPr algn="ctr" eaLnBrk="1" hangingPunct="1"/>
            <a:r>
              <a:rPr lang="en-US" sz="1800" dirty="0" smtClean="0">
                <a:solidFill>
                  <a:srgbClr val="000066"/>
                </a:solidFill>
              </a:rPr>
              <a:t>Neutrons =&gt; nuclear recoils</a:t>
            </a:r>
          </a:p>
          <a:p>
            <a:pPr algn="ctr" eaLnBrk="1" hangingPunct="1"/>
            <a:endParaRPr lang="en-US" sz="1800" dirty="0">
              <a:solidFill>
                <a:srgbClr val="000066"/>
              </a:solidFill>
            </a:endParaRPr>
          </a:p>
          <a:p>
            <a:pPr algn="ctr" eaLnBrk="1" hangingPunct="1"/>
            <a:r>
              <a:rPr lang="en-US" sz="1800" dirty="0" smtClean="0">
                <a:solidFill>
                  <a:srgbClr val="000066"/>
                </a:solidFill>
              </a:rPr>
              <a:t>Neutrons =&gt; ‘background’ !!</a:t>
            </a:r>
            <a:endParaRPr lang="en-US" sz="18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29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Text Box 86"/>
          <p:cNvSpPr txBox="1">
            <a:spLocks noChangeArrowheads="1"/>
          </p:cNvSpPr>
          <p:nvPr/>
        </p:nvSpPr>
        <p:spPr bwMode="auto">
          <a:xfrm>
            <a:off x="292397" y="2108463"/>
            <a:ext cx="204735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dirty="0">
              <a:solidFill>
                <a:srgbClr val="000066"/>
              </a:solidFill>
              <a:latin typeface="Arial" charset="0"/>
            </a:endParaRPr>
          </a:p>
          <a:p>
            <a:pPr eaLnBrk="1" hangingPunct="1"/>
            <a:endParaRPr lang="en-US" dirty="0">
              <a:solidFill>
                <a:srgbClr val="000066"/>
              </a:solidFill>
              <a:latin typeface="Arial" charset="0"/>
            </a:endParaRPr>
          </a:p>
          <a:p>
            <a:pPr eaLnBrk="1" hangingPunct="1"/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N</a:t>
            </a:r>
            <a:r>
              <a:rPr lang="en-US" sz="2400" b="1" dirty="0" smtClean="0">
                <a:solidFill>
                  <a:srgbClr val="000066"/>
                </a:solidFill>
                <a:latin typeface="Arial" charset="0"/>
              </a:rPr>
              <a:t>eutrons</a:t>
            </a:r>
            <a:endParaRPr lang="en-US" sz="2400" b="1" dirty="0">
              <a:solidFill>
                <a:srgbClr val="000066"/>
              </a:solidFill>
              <a:latin typeface="Arial" charset="0"/>
            </a:endParaRPr>
          </a:p>
          <a:p>
            <a:pPr eaLnBrk="1" hangingPunct="1"/>
            <a:endParaRPr lang="en-US" dirty="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Arial" charset="0"/>
              </a:rPr>
              <a:t>radioacitivity</a:t>
            </a:r>
            <a:endParaRPr lang="en-US" dirty="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Arial" charset="0"/>
              </a:rPr>
              <a:t>muon</a:t>
            </a:r>
            <a:r>
              <a:rPr lang="en-US" dirty="0">
                <a:solidFill>
                  <a:srgbClr val="000066"/>
                </a:solidFill>
                <a:latin typeface="Arial" charset="0"/>
              </a:rPr>
              <a:t> induced</a:t>
            </a:r>
          </a:p>
          <a:p>
            <a:pPr lvl="1" eaLnBrk="1" hangingPunct="1"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" charset="0"/>
              </a:rPr>
              <a:t> in rock</a:t>
            </a:r>
          </a:p>
          <a:p>
            <a:pPr lvl="1" eaLnBrk="1" hangingPunct="1"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" charset="0"/>
              </a:rPr>
              <a:t> in the set up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059832" y="974501"/>
            <a:ext cx="5940152" cy="5766867"/>
            <a:chOff x="5096512" y="556712"/>
            <a:chExt cx="5940152" cy="5766867"/>
          </a:xfrm>
        </p:grpSpPr>
        <p:grpSp>
          <p:nvGrpSpPr>
            <p:cNvPr id="20" name="Gruppieren 19"/>
            <p:cNvGrpSpPr/>
            <p:nvPr/>
          </p:nvGrpSpPr>
          <p:grpSpPr>
            <a:xfrm>
              <a:off x="5096512" y="556712"/>
              <a:ext cx="5940152" cy="5766867"/>
              <a:chOff x="31749" y="620688"/>
              <a:chExt cx="6340476" cy="6230962"/>
            </a:xfrm>
          </p:grpSpPr>
          <p:sp>
            <p:nvSpPr>
              <p:cNvPr id="21" name="Rechteck 20"/>
              <p:cNvSpPr/>
              <p:nvPr/>
            </p:nvSpPr>
            <p:spPr>
              <a:xfrm>
                <a:off x="31749" y="620688"/>
                <a:ext cx="6340476" cy="62309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2" name="Gruppieren 23"/>
              <p:cNvGrpSpPr>
                <a:grpSpLocks/>
              </p:cNvGrpSpPr>
              <p:nvPr/>
            </p:nvGrpSpPr>
            <p:grpSpPr bwMode="auto">
              <a:xfrm>
                <a:off x="31750" y="908050"/>
                <a:ext cx="6340475" cy="5943600"/>
                <a:chOff x="209663" y="1014821"/>
                <a:chExt cx="6341164" cy="5943479"/>
              </a:xfrm>
            </p:grpSpPr>
            <p:pic>
              <p:nvPicPr>
                <p:cNvPr id="23" name="Picture 24" descr="C:\Users\Josef\Documents\Vortraege-Poster\2011\ISAPP_Hdlbg\Vortrag\LimitPlot_22062011_164944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776" b="9094"/>
                <a:stretch>
                  <a:fillRect/>
                </a:stretch>
              </p:blipFill>
              <p:spPr bwMode="auto">
                <a:xfrm>
                  <a:off x="443978" y="1014821"/>
                  <a:ext cx="6106849" cy="5612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Textfeld 16"/>
                <p:cNvSpPr txBox="1">
                  <a:spLocks noChangeArrowheads="1"/>
                </p:cNvSpPr>
                <p:nvPr/>
              </p:nvSpPr>
              <p:spPr bwMode="auto">
                <a:xfrm>
                  <a:off x="4185785" y="6588968"/>
                  <a:ext cx="2208682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>
                      <a:solidFill>
                        <a:srgbClr val="000000"/>
                      </a:solidFill>
                    </a:rPr>
                    <a:t>WIMP Mass / GeV/c</a:t>
                  </a:r>
                  <a:r>
                    <a:rPr lang="en-US" baseline="30000">
                      <a:solidFill>
                        <a:srgbClr val="000000"/>
                      </a:solidFill>
                    </a:rPr>
                    <a:t>2</a:t>
                  </a: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Textfeld 9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1450599" y="2736507"/>
                  <a:ext cx="368985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>
                      <a:solidFill>
                        <a:srgbClr val="000000"/>
                      </a:solidFill>
                    </a:rPr>
                    <a:t>WIMP – Nucleon Cross Section / cm</a:t>
                  </a:r>
                  <a:r>
                    <a:rPr lang="en-US" baseline="30000">
                      <a:solidFill>
                        <a:srgbClr val="000000"/>
                      </a:solidFill>
                    </a:rPr>
                    <a:t>2</a:t>
                  </a: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6" name="Gruppieren 22"/>
                <p:cNvGrpSpPr>
                  <a:grpSpLocks/>
                </p:cNvGrpSpPr>
                <p:nvPr/>
              </p:nvGrpSpPr>
              <p:grpSpPr bwMode="auto">
                <a:xfrm>
                  <a:off x="4150585" y="1082251"/>
                  <a:ext cx="2083065" cy="506440"/>
                  <a:chOff x="6521383" y="1082251"/>
                  <a:chExt cx="2083065" cy="506440"/>
                </a:xfrm>
              </p:grpSpPr>
              <p:grpSp>
                <p:nvGrpSpPr>
                  <p:cNvPr id="27" name="Gruppieren 20"/>
                  <p:cNvGrpSpPr>
                    <a:grpSpLocks/>
                  </p:cNvGrpSpPr>
                  <p:nvPr/>
                </p:nvGrpSpPr>
                <p:grpSpPr bwMode="auto">
                  <a:xfrm>
                    <a:off x="6521383" y="1118777"/>
                    <a:ext cx="2083065" cy="469914"/>
                    <a:chOff x="4150585" y="1118777"/>
                    <a:chExt cx="2083065" cy="469914"/>
                  </a:xfrm>
                </p:grpSpPr>
                <p:sp>
                  <p:nvSpPr>
                    <p:cNvPr id="29" name="Rechteck 28"/>
                    <p:cNvSpPr/>
                    <p:nvPr/>
                  </p:nvSpPr>
                  <p:spPr>
                    <a:xfrm>
                      <a:off x="4150266" y="1129119"/>
                      <a:ext cx="2083026" cy="41750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cxnSp>
                  <p:nvCxnSpPr>
                    <p:cNvPr id="30" name="Gerade Verbindung 29"/>
                    <p:cNvCxnSpPr/>
                    <p:nvPr/>
                  </p:nvCxnSpPr>
                  <p:spPr>
                    <a:xfrm flipV="1">
                      <a:off x="6169785" y="1118007"/>
                      <a:ext cx="0" cy="471478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8" name="Textfeld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89932" y="1082251"/>
                    <a:ext cx="1608133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000" dirty="0">
                        <a:solidFill>
                          <a:srgbClr val="000000"/>
                        </a:solidFill>
                      </a:rPr>
                      <a:t>http://dmtools.brown.edu</a:t>
                    </a:r>
                  </a:p>
                  <a:p>
                    <a:pPr eaLnBrk="1" hangingPunct="1"/>
                    <a:r>
                      <a:rPr lang="en-US" sz="1000" dirty="0">
                        <a:solidFill>
                          <a:srgbClr val="000000"/>
                        </a:solidFill>
                      </a:rPr>
                      <a:t>Gaitskell, </a:t>
                    </a:r>
                    <a:r>
                      <a:rPr lang="en-US" sz="1000" dirty="0" err="1">
                        <a:solidFill>
                          <a:srgbClr val="000000"/>
                        </a:solidFill>
                      </a:rPr>
                      <a:t>Mandic</a:t>
                    </a:r>
                    <a:r>
                      <a:rPr lang="en-US" sz="1000" dirty="0">
                        <a:solidFill>
                          <a:srgbClr val="000000"/>
                        </a:solidFill>
                      </a:rPr>
                      <a:t>, </a:t>
                    </a:r>
                    <a:r>
                      <a:rPr lang="en-US" sz="1000" dirty="0" err="1">
                        <a:solidFill>
                          <a:srgbClr val="000000"/>
                        </a:solidFill>
                      </a:rPr>
                      <a:t>Filippini</a:t>
                    </a:r>
                    <a:endParaRPr lang="en-US" sz="1000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" name="Gruppieren 1"/>
            <p:cNvGrpSpPr/>
            <p:nvPr/>
          </p:nvGrpSpPr>
          <p:grpSpPr>
            <a:xfrm>
              <a:off x="5864127" y="1877068"/>
              <a:ext cx="2271526" cy="3874949"/>
              <a:chOff x="3849893" y="1877068"/>
              <a:chExt cx="2271526" cy="3874949"/>
            </a:xfrm>
          </p:grpSpPr>
          <p:sp>
            <p:nvSpPr>
              <p:cNvPr id="114694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5493887" y="3589817"/>
                <a:ext cx="335385" cy="636385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695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4924815" y="5329018"/>
                <a:ext cx="339712" cy="336132"/>
              </a:xfrm>
              <a:prstGeom prst="rect">
                <a:avLst/>
              </a:prstGeom>
              <a:gradFill rotWithShape="0">
                <a:gsLst>
                  <a:gs pos="0">
                    <a:srgbClr val="9900CC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696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4922651" y="3234801"/>
                <a:ext cx="339712" cy="494756"/>
              </a:xfrm>
              <a:prstGeom prst="rect">
                <a:avLst/>
              </a:prstGeom>
              <a:gradFill rotWithShape="0">
                <a:gsLst>
                  <a:gs pos="0">
                    <a:srgbClr val="9900CC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697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4928060" y="4272468"/>
                <a:ext cx="339712" cy="494756"/>
              </a:xfrm>
              <a:prstGeom prst="rect">
                <a:avLst/>
              </a:prstGeom>
              <a:gradFill rotWithShape="0">
                <a:gsLst>
                  <a:gs pos="0">
                    <a:srgbClr val="9900CC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698" name="Text Box 58"/>
              <p:cNvSpPr txBox="1">
                <a:spLocks noChangeAspect="1" noChangeArrowheads="1"/>
              </p:cNvSpPr>
              <p:nvPr/>
            </p:nvSpPr>
            <p:spPr bwMode="auto">
              <a:xfrm rot="17961">
                <a:off x="4592700" y="5094401"/>
                <a:ext cx="97148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de-DE" sz="1400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rPr>
                  <a:t>Veto 99%</a:t>
                </a:r>
                <a:endParaRPr lang="de-DE" sz="140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699" name="Text Box 59"/>
              <p:cNvSpPr txBox="1">
                <a:spLocks noChangeAspect="1" noChangeArrowheads="1"/>
              </p:cNvSpPr>
              <p:nvPr/>
            </p:nvSpPr>
            <p:spPr bwMode="auto">
              <a:xfrm rot="17961">
                <a:off x="4550544" y="4026048"/>
                <a:ext cx="102117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de-DE" sz="1400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rPr>
                  <a:t>Veto  90%</a:t>
                </a:r>
                <a:endParaRPr lang="de-DE" sz="140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700" name="Text Box 60"/>
              <p:cNvSpPr txBox="1">
                <a:spLocks noChangeAspect="1" noChangeArrowheads="1"/>
              </p:cNvSpPr>
              <p:nvPr/>
            </p:nvSpPr>
            <p:spPr bwMode="auto">
              <a:xfrm>
                <a:off x="3849893" y="5385684"/>
                <a:ext cx="982961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de-DE" sz="1400">
                    <a:solidFill>
                      <a:srgbClr val="000066"/>
                    </a:solidFill>
                    <a:latin typeface="Arial" pitchFamily="34" charset="0"/>
                    <a:cs typeface="Arial" pitchFamily="34" charset="0"/>
                  </a:rPr>
                  <a:t>50 cm PE</a:t>
                </a:r>
              </a:p>
            </p:txBody>
          </p:sp>
          <p:sp>
            <p:nvSpPr>
              <p:cNvPr id="114701" name="Text Box 61"/>
              <p:cNvSpPr txBox="1">
                <a:spLocks noChangeAspect="1" noChangeArrowheads="1"/>
              </p:cNvSpPr>
              <p:nvPr/>
            </p:nvSpPr>
            <p:spPr bwMode="auto">
              <a:xfrm>
                <a:off x="4167494" y="1877068"/>
                <a:ext cx="692818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de-DE" sz="1400" dirty="0" err="1">
                    <a:solidFill>
                      <a:srgbClr val="000066"/>
                    </a:solidFill>
                    <a:latin typeface="Arial" pitchFamily="34" charset="0"/>
                    <a:cs typeface="Arial" pitchFamily="34" charset="0"/>
                  </a:rPr>
                  <a:t>no</a:t>
                </a:r>
                <a:r>
                  <a:rPr lang="de-DE" sz="1400" dirty="0">
                    <a:solidFill>
                      <a:srgbClr val="000066"/>
                    </a:solidFill>
                    <a:latin typeface="Arial" pitchFamily="34" charset="0"/>
                    <a:cs typeface="Arial" pitchFamily="34" charset="0"/>
                  </a:rPr>
                  <a:t> PE</a:t>
                </a:r>
              </a:p>
            </p:txBody>
          </p:sp>
          <p:sp>
            <p:nvSpPr>
              <p:cNvPr id="114702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4271355" y="2103659"/>
                <a:ext cx="357023" cy="141629"/>
              </a:xfrm>
              <a:prstGeom prst="rect">
                <a:avLst/>
              </a:prstGeom>
              <a:gradFill rotWithShape="0">
                <a:gsLst>
                  <a:gs pos="0">
                    <a:srgbClr val="00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703" name="Rectangle 63"/>
              <p:cNvSpPr>
                <a:spLocks noChangeAspect="1" noChangeArrowheads="1"/>
              </p:cNvSpPr>
              <p:nvPr/>
            </p:nvSpPr>
            <p:spPr bwMode="auto">
              <a:xfrm>
                <a:off x="4271355" y="3925005"/>
                <a:ext cx="357023" cy="143517"/>
              </a:xfrm>
              <a:prstGeom prst="rect">
                <a:avLst/>
              </a:prstGeom>
              <a:gradFill rotWithShape="0">
                <a:gsLst>
                  <a:gs pos="0">
                    <a:srgbClr val="00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704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4271355" y="5610388"/>
                <a:ext cx="357023" cy="141629"/>
              </a:xfrm>
              <a:prstGeom prst="rect">
                <a:avLst/>
              </a:prstGeom>
              <a:gradFill rotWithShape="0">
                <a:gsLst>
                  <a:gs pos="0">
                    <a:srgbClr val="00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705" name="Text Box 65"/>
              <p:cNvSpPr txBox="1">
                <a:spLocks noChangeAspect="1" noChangeArrowheads="1"/>
              </p:cNvSpPr>
              <p:nvPr/>
            </p:nvSpPr>
            <p:spPr bwMode="auto">
              <a:xfrm rot="21577738">
                <a:off x="4526125" y="2771043"/>
                <a:ext cx="1160894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de-DE" sz="1400" dirty="0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>
                    <a:solidFill>
                      <a:srgbClr val="800080"/>
                    </a:solidFill>
                    <a:latin typeface="Symbol" pitchFamily="18" charset="2"/>
                    <a:cs typeface="Arial" pitchFamily="34" charset="0"/>
                  </a:rPr>
                  <a:t>m</a:t>
                </a:r>
                <a:r>
                  <a:rPr lang="de-DE" sz="1400" dirty="0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400" dirty="0" err="1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rPr>
                  <a:t>induced</a:t>
                </a:r>
                <a:r>
                  <a:rPr lang="de-DE" sz="1400" dirty="0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ctr"/>
                <a:r>
                  <a:rPr lang="de-DE" sz="1400" dirty="0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rPr>
                  <a:t>in </a:t>
                </a:r>
                <a:r>
                  <a:rPr lang="de-DE" sz="1400" dirty="0" err="1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rPr>
                  <a:t>Pb.shield</a:t>
                </a:r>
                <a:r>
                  <a:rPr lang="de-DE" sz="1400" dirty="0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  <a:endParaRPr lang="de-DE" sz="1400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706" name="Text Box 66"/>
              <p:cNvSpPr txBox="1">
                <a:spLocks noChangeAspect="1" noChangeArrowheads="1"/>
              </p:cNvSpPr>
              <p:nvPr/>
            </p:nvSpPr>
            <p:spPr bwMode="auto">
              <a:xfrm rot="21577738">
                <a:off x="5226623" y="3254553"/>
                <a:ext cx="89479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de-DE" dirty="0">
                    <a:solidFill>
                      <a:srgbClr val="FF0000"/>
                    </a:solidFill>
                    <a:latin typeface="Symbol" pitchFamily="18" charset="2"/>
                    <a:cs typeface="Arial" pitchFamily="34" charset="0"/>
                  </a:rPr>
                  <a:t>m</a:t>
                </a:r>
                <a:r>
                  <a:rPr lang="de-DE" sz="14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in rock</a:t>
                </a:r>
                <a:endParaRPr lang="de-DE" sz="1400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707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3849893" y="3708800"/>
                <a:ext cx="982961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de-DE" sz="1400">
                    <a:solidFill>
                      <a:srgbClr val="000066"/>
                    </a:solidFill>
                    <a:latin typeface="Arial" pitchFamily="34" charset="0"/>
                    <a:cs typeface="Arial" pitchFamily="34" charset="0"/>
                  </a:rPr>
                  <a:t>30 cm PE</a:t>
                </a:r>
              </a:p>
            </p:txBody>
          </p:sp>
        </p:grpSp>
      </p:grp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Next Background      </a:t>
            </a:r>
            <a:r>
              <a:rPr lang="en-US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after </a:t>
            </a:r>
            <a:r>
              <a:rPr lang="en-US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discrimination for all experiments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2935" y="892175"/>
            <a:ext cx="8642350" cy="609600"/>
          </a:xfrm>
        </p:spPr>
        <p:txBody>
          <a:bodyPr/>
          <a:lstStyle/>
          <a:p>
            <a:pPr eaLnBrk="1" hangingPunct="1"/>
            <a:r>
              <a:rPr lang="de-DE" sz="2400" b="1" kern="1200" dirty="0" err="1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neutron</a:t>
            </a:r>
            <a:r>
              <a:rPr lang="de-DE" sz="2400" b="1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2400" b="1" kern="1200" dirty="0" err="1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shield</a:t>
            </a:r>
            <a:r>
              <a:rPr lang="de-DE" sz="2400" b="1" kern="120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  PE</a:t>
            </a:r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45" y="1554832"/>
            <a:ext cx="4465192" cy="391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5717" name="Group 5"/>
          <p:cNvGrpSpPr>
            <a:grpSpLocks/>
          </p:cNvGrpSpPr>
          <p:nvPr/>
        </p:nvGrpSpPr>
        <p:grpSpPr bwMode="auto">
          <a:xfrm>
            <a:off x="468313" y="1557338"/>
            <a:ext cx="2743200" cy="5119687"/>
            <a:chOff x="3504" y="720"/>
            <a:chExt cx="2075" cy="3467"/>
          </a:xfrm>
        </p:grpSpPr>
        <p:grpSp>
          <p:nvGrpSpPr>
            <p:cNvPr id="115720" name="Group 6"/>
            <p:cNvGrpSpPr>
              <a:grpSpLocks/>
            </p:cNvGrpSpPr>
            <p:nvPr/>
          </p:nvGrpSpPr>
          <p:grpSpPr bwMode="auto">
            <a:xfrm>
              <a:off x="3504" y="720"/>
              <a:ext cx="2075" cy="3467"/>
              <a:chOff x="3520" y="1022"/>
              <a:chExt cx="2075" cy="3171"/>
            </a:xfrm>
          </p:grpSpPr>
          <p:graphicFrame>
            <p:nvGraphicFramePr>
              <p:cNvPr id="115722" name="Object 7"/>
              <p:cNvGraphicFramePr>
                <a:graphicFrameLocks noChangeAspect="1"/>
              </p:cNvGraphicFramePr>
              <p:nvPr/>
            </p:nvGraphicFramePr>
            <p:xfrm>
              <a:off x="3523" y="1139"/>
              <a:ext cx="2069" cy="26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897" name="CorelPhotoPaint.Image.9" r:id="rId4" imgW="6234921" imgH="10222222" progId="CorelPhotoPaint.Image.9">
                      <p:embed/>
                    </p:oleObj>
                  </mc:Choice>
                  <mc:Fallback>
                    <p:oleObj name="CorelPhotoPaint.Image.9" r:id="rId4" imgW="6234921" imgH="10222222" progId="CorelPhotoPaint.Image.9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139"/>
                            <a:ext cx="2069" cy="269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5723" name="Text Box 8"/>
              <p:cNvSpPr txBox="1">
                <a:spLocks noChangeArrowheads="1"/>
              </p:cNvSpPr>
              <p:nvPr/>
            </p:nvSpPr>
            <p:spPr bwMode="auto">
              <a:xfrm>
                <a:off x="3520" y="1022"/>
                <a:ext cx="2069" cy="2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Arial" charset="0"/>
                  </a:rPr>
                  <a:t>Shielded cryostat</a:t>
                </a:r>
              </a:p>
            </p:txBody>
          </p:sp>
          <p:sp>
            <p:nvSpPr>
              <p:cNvPr id="115724" name="Text Box 9"/>
              <p:cNvSpPr txBox="1">
                <a:spLocks noChangeArrowheads="1"/>
              </p:cNvSpPr>
              <p:nvPr/>
            </p:nvSpPr>
            <p:spPr bwMode="auto">
              <a:xfrm>
                <a:off x="3522" y="3758"/>
                <a:ext cx="2073" cy="43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solidFill>
                      <a:srgbClr val="FF3300"/>
                    </a:solidFill>
                    <a:latin typeface="Arial" charset="0"/>
                  </a:rPr>
                  <a:t>PE neutron moderator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solidFill>
                      <a:srgbClr val="FF33CC"/>
                    </a:solidFill>
                    <a:latin typeface="Arial" charset="0"/>
                  </a:rPr>
                  <a:t>Plastic scintill. </a:t>
                </a:r>
                <a:r>
                  <a:rPr lang="en-US" sz="1600" b="1">
                    <a:solidFill>
                      <a:srgbClr val="FF33CC"/>
                    </a:solidFill>
                    <a:latin typeface="Symbol" pitchFamily="18" charset="2"/>
                  </a:rPr>
                  <a:t>m</a:t>
                </a:r>
                <a:r>
                  <a:rPr lang="en-US" sz="1600" b="1">
                    <a:solidFill>
                      <a:srgbClr val="FF33CC"/>
                    </a:solidFill>
                    <a:latin typeface="Arial" charset="0"/>
                  </a:rPr>
                  <a:t>-veto</a:t>
                </a:r>
                <a:endParaRPr lang="en-US" sz="1600" b="1">
                  <a:latin typeface="Arial" charset="0"/>
                </a:endParaRPr>
              </a:p>
            </p:txBody>
          </p:sp>
        </p:grpSp>
        <p:pic>
          <p:nvPicPr>
            <p:cNvPr id="115721" name="Picture 10" descr="halt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5" r="19699" b="10001"/>
            <a:stretch>
              <a:fillRect/>
            </a:stretch>
          </p:blipFill>
          <p:spPr bwMode="auto">
            <a:xfrm>
              <a:off x="4354" y="2688"/>
              <a:ext cx="263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5718" name="Rectangle 11"/>
          <p:cNvSpPr>
            <a:spLocks noChangeArrowheads="1"/>
          </p:cNvSpPr>
          <p:nvPr/>
        </p:nvSpPr>
        <p:spPr bwMode="auto">
          <a:xfrm>
            <a:off x="4138562" y="5771728"/>
            <a:ext cx="86423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de-DE" sz="2400" b="1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DE" sz="2400" b="1" dirty="0" err="1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uon</a:t>
            </a:r>
            <a:r>
              <a:rPr lang="de-DE" sz="2400" b="1" dirty="0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veto</a:t>
            </a:r>
            <a:r>
              <a:rPr lang="de-DE" sz="2400" b="1" dirty="0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</a:br>
            <a:endParaRPr lang="de-DE" sz="2400" b="1" dirty="0">
              <a:solidFill>
                <a:srgbClr val="46004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719" name="Line 12"/>
          <p:cNvSpPr>
            <a:spLocks noChangeShapeType="1"/>
          </p:cNvSpPr>
          <p:nvPr/>
        </p:nvSpPr>
        <p:spPr bwMode="auto">
          <a:xfrm flipH="1" flipV="1">
            <a:off x="2339974" y="4652962"/>
            <a:ext cx="1511945" cy="102646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ihandform 4"/>
          <p:cNvSpPr/>
          <p:nvPr/>
        </p:nvSpPr>
        <p:spPr>
          <a:xfrm>
            <a:off x="176817" y="1292772"/>
            <a:ext cx="706052" cy="2575035"/>
          </a:xfrm>
          <a:custGeom>
            <a:avLst/>
            <a:gdLst>
              <a:gd name="connsiteX0" fmla="*/ 327680 w 706052"/>
              <a:gd name="connsiteY0" fmla="*/ 0 h 2575035"/>
              <a:gd name="connsiteX1" fmla="*/ 12369 w 706052"/>
              <a:gd name="connsiteY1" fmla="*/ 567559 h 2575035"/>
              <a:gd name="connsiteX2" fmla="*/ 706052 w 706052"/>
              <a:gd name="connsiteY2" fmla="*/ 2575035 h 257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6052" h="2575035">
                <a:moveTo>
                  <a:pt x="327680" y="0"/>
                </a:moveTo>
                <a:cubicBezTo>
                  <a:pt x="138493" y="69193"/>
                  <a:pt x="-50693" y="138386"/>
                  <a:pt x="12369" y="567559"/>
                </a:cubicBezTo>
                <a:cubicBezTo>
                  <a:pt x="75431" y="996732"/>
                  <a:pt x="390741" y="1785883"/>
                  <a:pt x="706052" y="2575035"/>
                </a:cubicBezTo>
              </a:path>
            </a:pathLst>
          </a:cu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3419872" y="1292772"/>
            <a:ext cx="1728192" cy="105610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Neutron and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Muon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Shielding      </a:t>
            </a:r>
            <a:r>
              <a:rPr lang="en-US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e.g</a:t>
            </a:r>
            <a:r>
              <a:rPr lang="en-US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</a:t>
            </a:r>
            <a:endParaRPr lang="en-US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724820" y="1628775"/>
            <a:ext cx="5376068" cy="388778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63" name="Freeform 3"/>
          <p:cNvSpPr>
            <a:spLocks/>
          </p:cNvSpPr>
          <p:nvPr/>
        </p:nvSpPr>
        <p:spPr bwMode="auto">
          <a:xfrm>
            <a:off x="1690688" y="1900238"/>
            <a:ext cx="5395912" cy="2824162"/>
          </a:xfrm>
          <a:custGeom>
            <a:avLst/>
            <a:gdLst>
              <a:gd name="T0" fmla="*/ 2147483647 w 3399"/>
              <a:gd name="T1" fmla="*/ 0 h 1779"/>
              <a:gd name="T2" fmla="*/ 2147483647 w 3399"/>
              <a:gd name="T3" fmla="*/ 2147483647 h 1779"/>
              <a:gd name="T4" fmla="*/ 2147483647 w 3399"/>
              <a:gd name="T5" fmla="*/ 2147483647 h 17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99" h="1779">
                <a:moveTo>
                  <a:pt x="39" y="0"/>
                </a:moveTo>
                <a:cubicBezTo>
                  <a:pt x="45" y="555"/>
                  <a:pt x="0" y="1485"/>
                  <a:pt x="213" y="1632"/>
                </a:cubicBezTo>
                <a:cubicBezTo>
                  <a:pt x="426" y="1779"/>
                  <a:pt x="1413" y="1713"/>
                  <a:pt x="3399" y="1746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4053250" y="5872163"/>
            <a:ext cx="1074012" cy="2462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 dirty="0" err="1">
                <a:solidFill>
                  <a:srgbClr val="000066"/>
                </a:solidFill>
                <a:latin typeface="Bookman Old Style" pitchFamily="18" charset="0"/>
                <a:cs typeface="Arial" charset="0"/>
              </a:rPr>
              <a:t>heat</a:t>
            </a:r>
            <a:r>
              <a:rPr lang="de-DE" sz="1600" dirty="0">
                <a:solidFill>
                  <a:srgbClr val="000066"/>
                </a:solidFill>
                <a:latin typeface="Bookman Old Style" pitchFamily="18" charset="0"/>
                <a:cs typeface="Arial" charset="0"/>
              </a:rPr>
              <a:t> / </a:t>
            </a:r>
            <a:r>
              <a:rPr lang="de-DE" sz="1600" dirty="0" err="1">
                <a:solidFill>
                  <a:srgbClr val="000066"/>
                </a:solidFill>
                <a:latin typeface="Bookman Old Style" pitchFamily="18" charset="0"/>
                <a:cs typeface="Arial" charset="0"/>
              </a:rPr>
              <a:t>keV</a:t>
            </a:r>
            <a:endParaRPr lang="de-DE" sz="1600" dirty="0">
              <a:solidFill>
                <a:srgbClr val="000066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 rot="-5400000">
            <a:off x="438180" y="3129677"/>
            <a:ext cx="1142941" cy="2462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 dirty="0">
                <a:solidFill>
                  <a:srgbClr val="000066"/>
                </a:solidFill>
                <a:latin typeface="Bookman Old Style" pitchFamily="18" charset="0"/>
                <a:cs typeface="Arial" charset="0"/>
              </a:rPr>
              <a:t>light / </a:t>
            </a:r>
            <a:r>
              <a:rPr lang="de-DE" sz="1600" dirty="0" err="1">
                <a:solidFill>
                  <a:srgbClr val="000066"/>
                </a:solidFill>
                <a:latin typeface="Bookman Old Style" pitchFamily="18" charset="0"/>
                <a:cs typeface="Arial" charset="0"/>
              </a:rPr>
              <a:t>heat</a:t>
            </a:r>
            <a:endParaRPr lang="de-DE" sz="1600" dirty="0">
              <a:solidFill>
                <a:srgbClr val="000066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1692275" y="1700213"/>
            <a:ext cx="5395913" cy="2824162"/>
          </a:xfrm>
          <a:custGeom>
            <a:avLst/>
            <a:gdLst>
              <a:gd name="T0" fmla="*/ 2147483647 w 3399"/>
              <a:gd name="T1" fmla="*/ 0 h 1779"/>
              <a:gd name="T2" fmla="*/ 2147483647 w 3399"/>
              <a:gd name="T3" fmla="*/ 2147483647 h 1779"/>
              <a:gd name="T4" fmla="*/ 2147483647 w 3399"/>
              <a:gd name="T5" fmla="*/ 2147483647 h 17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99" h="1779">
                <a:moveTo>
                  <a:pt x="39" y="0"/>
                </a:moveTo>
                <a:cubicBezTo>
                  <a:pt x="45" y="555"/>
                  <a:pt x="0" y="1485"/>
                  <a:pt x="213" y="1632"/>
                </a:cubicBezTo>
                <a:cubicBezTo>
                  <a:pt x="426" y="1779"/>
                  <a:pt x="1413" y="1713"/>
                  <a:pt x="3399" y="1746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17769" name="Group 9"/>
          <p:cNvGrpSpPr>
            <a:grpSpLocks/>
          </p:cNvGrpSpPr>
          <p:nvPr/>
        </p:nvGrpSpPr>
        <p:grpSpPr bwMode="auto">
          <a:xfrm>
            <a:off x="1223963" y="2276475"/>
            <a:ext cx="6076950" cy="3587750"/>
            <a:chOff x="771" y="1434"/>
            <a:chExt cx="3828" cy="2260"/>
          </a:xfrm>
        </p:grpSpPr>
        <p:sp>
          <p:nvSpPr>
            <p:cNvPr id="117779" name="Text Box 10"/>
            <p:cNvSpPr txBox="1">
              <a:spLocks noChangeArrowheads="1"/>
            </p:cNvSpPr>
            <p:nvPr/>
          </p:nvSpPr>
          <p:spPr bwMode="auto">
            <a:xfrm>
              <a:off x="1042" y="3517"/>
              <a:ext cx="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>
                  <a:latin typeface="Bookman Old Style" pitchFamily="18" charset="0"/>
                  <a:cs typeface="Arial" charset="0"/>
                </a:rPr>
                <a:t>0</a:t>
              </a:r>
            </a:p>
          </p:txBody>
        </p:sp>
        <p:sp>
          <p:nvSpPr>
            <p:cNvPr id="117780" name="Text Box 11"/>
            <p:cNvSpPr txBox="1">
              <a:spLocks noChangeArrowheads="1"/>
            </p:cNvSpPr>
            <p:nvPr/>
          </p:nvSpPr>
          <p:spPr bwMode="auto">
            <a:xfrm>
              <a:off x="2135" y="3521"/>
              <a:ext cx="17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>
                  <a:latin typeface="Bookman Old Style" pitchFamily="18" charset="0"/>
                  <a:cs typeface="Arial" charset="0"/>
                </a:rPr>
                <a:t>50</a:t>
              </a:r>
            </a:p>
          </p:txBody>
        </p:sp>
        <p:sp>
          <p:nvSpPr>
            <p:cNvPr id="117781" name="Text Box 12"/>
            <p:cNvSpPr txBox="1">
              <a:spLocks noChangeArrowheads="1"/>
            </p:cNvSpPr>
            <p:nvPr/>
          </p:nvSpPr>
          <p:spPr bwMode="auto">
            <a:xfrm>
              <a:off x="3180" y="3521"/>
              <a:ext cx="2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>
                  <a:latin typeface="Bookman Old Style" pitchFamily="18" charset="0"/>
                  <a:cs typeface="Arial" charset="0"/>
                </a:rPr>
                <a:t>100</a:t>
              </a:r>
            </a:p>
          </p:txBody>
        </p:sp>
        <p:sp>
          <p:nvSpPr>
            <p:cNvPr id="117782" name="Text Box 13"/>
            <p:cNvSpPr txBox="1">
              <a:spLocks noChangeArrowheads="1"/>
            </p:cNvSpPr>
            <p:nvPr/>
          </p:nvSpPr>
          <p:spPr bwMode="auto">
            <a:xfrm>
              <a:off x="4332" y="3521"/>
              <a:ext cx="2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>
                  <a:latin typeface="Bookman Old Style" pitchFamily="18" charset="0"/>
                  <a:cs typeface="Arial" charset="0"/>
                </a:rPr>
                <a:t>150</a:t>
              </a:r>
            </a:p>
          </p:txBody>
        </p:sp>
        <p:sp>
          <p:nvSpPr>
            <p:cNvPr id="117783" name="Text Box 14"/>
            <p:cNvSpPr txBox="1">
              <a:spLocks noChangeArrowheads="1"/>
            </p:cNvSpPr>
            <p:nvPr/>
          </p:nvSpPr>
          <p:spPr bwMode="auto">
            <a:xfrm>
              <a:off x="771" y="3359"/>
              <a:ext cx="28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>
                  <a:latin typeface="Bookman Old Style" pitchFamily="18" charset="0"/>
                  <a:cs typeface="Arial" charset="0"/>
                </a:rPr>
                <a:t>-0.5</a:t>
              </a:r>
            </a:p>
          </p:txBody>
        </p:sp>
        <p:sp>
          <p:nvSpPr>
            <p:cNvPr id="117784" name="Text Box 15"/>
            <p:cNvSpPr txBox="1">
              <a:spLocks noChangeArrowheads="1"/>
            </p:cNvSpPr>
            <p:nvPr/>
          </p:nvSpPr>
          <p:spPr bwMode="auto">
            <a:xfrm>
              <a:off x="816" y="2886"/>
              <a:ext cx="2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>
                  <a:latin typeface="Bookman Old Style" pitchFamily="18" charset="0"/>
                  <a:cs typeface="Arial" charset="0"/>
                </a:rPr>
                <a:t>0.0</a:t>
              </a:r>
            </a:p>
          </p:txBody>
        </p:sp>
        <p:sp>
          <p:nvSpPr>
            <p:cNvPr id="117785" name="Text Box 16"/>
            <p:cNvSpPr txBox="1">
              <a:spLocks noChangeArrowheads="1"/>
            </p:cNvSpPr>
            <p:nvPr/>
          </p:nvSpPr>
          <p:spPr bwMode="auto">
            <a:xfrm>
              <a:off x="816" y="2409"/>
              <a:ext cx="2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>
                  <a:latin typeface="Bookman Old Style" pitchFamily="18" charset="0"/>
                  <a:cs typeface="Arial" charset="0"/>
                </a:rPr>
                <a:t>0.5</a:t>
              </a:r>
            </a:p>
          </p:txBody>
        </p:sp>
        <p:sp>
          <p:nvSpPr>
            <p:cNvPr id="117786" name="Line 17"/>
            <p:cNvSpPr>
              <a:spLocks noChangeShapeType="1"/>
            </p:cNvSpPr>
            <p:nvPr/>
          </p:nvSpPr>
          <p:spPr bwMode="auto">
            <a:xfrm>
              <a:off x="2222" y="3475"/>
              <a:ext cx="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7787" name="Line 18"/>
            <p:cNvSpPr>
              <a:spLocks noChangeShapeType="1"/>
            </p:cNvSpPr>
            <p:nvPr/>
          </p:nvSpPr>
          <p:spPr bwMode="auto">
            <a:xfrm>
              <a:off x="1088" y="3472"/>
              <a:ext cx="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7788" name="Line 19"/>
            <p:cNvSpPr>
              <a:spLocks noChangeShapeType="1"/>
            </p:cNvSpPr>
            <p:nvPr/>
          </p:nvSpPr>
          <p:spPr bwMode="auto">
            <a:xfrm rot="5400000">
              <a:off x="1065" y="3449"/>
              <a:ext cx="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7789" name="Line 20"/>
            <p:cNvSpPr>
              <a:spLocks noChangeShapeType="1"/>
            </p:cNvSpPr>
            <p:nvPr/>
          </p:nvSpPr>
          <p:spPr bwMode="auto">
            <a:xfrm rot="5400000">
              <a:off x="1066" y="2953"/>
              <a:ext cx="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7790" name="Line 21"/>
            <p:cNvSpPr>
              <a:spLocks noChangeShapeType="1"/>
            </p:cNvSpPr>
            <p:nvPr/>
          </p:nvSpPr>
          <p:spPr bwMode="auto">
            <a:xfrm rot="5400000">
              <a:off x="1066" y="2477"/>
              <a:ext cx="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7791" name="Text Box 22"/>
            <p:cNvSpPr txBox="1">
              <a:spLocks noChangeArrowheads="1"/>
            </p:cNvSpPr>
            <p:nvPr/>
          </p:nvSpPr>
          <p:spPr bwMode="auto">
            <a:xfrm>
              <a:off x="816" y="1911"/>
              <a:ext cx="2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>
                  <a:latin typeface="Bookman Old Style" pitchFamily="18" charset="0"/>
                  <a:cs typeface="Arial" charset="0"/>
                </a:rPr>
                <a:t>1.0</a:t>
              </a:r>
            </a:p>
          </p:txBody>
        </p:sp>
        <p:sp>
          <p:nvSpPr>
            <p:cNvPr id="117792" name="Line 23"/>
            <p:cNvSpPr>
              <a:spLocks noChangeShapeType="1"/>
            </p:cNvSpPr>
            <p:nvPr/>
          </p:nvSpPr>
          <p:spPr bwMode="auto">
            <a:xfrm rot="5400000">
              <a:off x="1066" y="1979"/>
              <a:ext cx="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7793" name="Text Box 24"/>
            <p:cNvSpPr txBox="1">
              <a:spLocks noChangeArrowheads="1"/>
            </p:cNvSpPr>
            <p:nvPr/>
          </p:nvSpPr>
          <p:spPr bwMode="auto">
            <a:xfrm>
              <a:off x="816" y="1434"/>
              <a:ext cx="2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>
                  <a:latin typeface="Bookman Old Style" pitchFamily="18" charset="0"/>
                  <a:cs typeface="Arial" charset="0"/>
                </a:rPr>
                <a:t>1.5</a:t>
              </a:r>
            </a:p>
          </p:txBody>
        </p:sp>
        <p:sp>
          <p:nvSpPr>
            <p:cNvPr id="117794" name="Line 25"/>
            <p:cNvSpPr>
              <a:spLocks noChangeShapeType="1"/>
            </p:cNvSpPr>
            <p:nvPr/>
          </p:nvSpPr>
          <p:spPr bwMode="auto">
            <a:xfrm rot="5400000">
              <a:off x="1066" y="1502"/>
              <a:ext cx="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7795" name="Line 26"/>
            <p:cNvSpPr>
              <a:spLocks noChangeShapeType="1"/>
            </p:cNvSpPr>
            <p:nvPr/>
          </p:nvSpPr>
          <p:spPr bwMode="auto">
            <a:xfrm>
              <a:off x="4467" y="3475"/>
              <a:ext cx="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7796" name="Line 27"/>
            <p:cNvSpPr>
              <a:spLocks noChangeShapeType="1"/>
            </p:cNvSpPr>
            <p:nvPr/>
          </p:nvSpPr>
          <p:spPr bwMode="auto">
            <a:xfrm>
              <a:off x="3332" y="3475"/>
              <a:ext cx="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17770" name="Freeform 28"/>
          <p:cNvSpPr>
            <a:spLocks/>
          </p:cNvSpPr>
          <p:nvPr/>
        </p:nvSpPr>
        <p:spPr bwMode="auto">
          <a:xfrm>
            <a:off x="1692275" y="1700213"/>
            <a:ext cx="5395913" cy="2824162"/>
          </a:xfrm>
          <a:custGeom>
            <a:avLst/>
            <a:gdLst>
              <a:gd name="T0" fmla="*/ 2147483647 w 3399"/>
              <a:gd name="T1" fmla="*/ 0 h 1779"/>
              <a:gd name="T2" fmla="*/ 2147483647 w 3399"/>
              <a:gd name="T3" fmla="*/ 2147483647 h 1779"/>
              <a:gd name="T4" fmla="*/ 2147483647 w 3399"/>
              <a:gd name="T5" fmla="*/ 2147483647 h 17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99" h="1779">
                <a:moveTo>
                  <a:pt x="39" y="0"/>
                </a:moveTo>
                <a:cubicBezTo>
                  <a:pt x="45" y="555"/>
                  <a:pt x="0" y="1485"/>
                  <a:pt x="213" y="1632"/>
                </a:cubicBezTo>
                <a:cubicBezTo>
                  <a:pt x="426" y="1779"/>
                  <a:pt x="1413" y="1713"/>
                  <a:pt x="3399" y="1746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7771" name="Text Box 29"/>
          <p:cNvSpPr txBox="1">
            <a:spLocks noChangeArrowheads="1"/>
          </p:cNvSpPr>
          <p:nvPr/>
        </p:nvSpPr>
        <p:spPr bwMode="auto">
          <a:xfrm>
            <a:off x="5471021" y="1268413"/>
            <a:ext cx="15901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de-DE" dirty="0" smtClean="0">
                <a:solidFill>
                  <a:srgbClr val="000066"/>
                </a:solidFill>
                <a:latin typeface="Arial" charset="0"/>
              </a:rPr>
              <a:t>2004</a:t>
            </a:r>
            <a:r>
              <a:rPr lang="de-DE" dirty="0">
                <a:solidFill>
                  <a:srgbClr val="000066"/>
                </a:solidFill>
                <a:latin typeface="Arial" charset="0"/>
              </a:rPr>
              <a:t>, 10.5 kg d</a:t>
            </a:r>
          </a:p>
        </p:txBody>
      </p:sp>
      <p:sp>
        <p:nvSpPr>
          <p:cNvPr id="117772" name="Text Box 30"/>
          <p:cNvSpPr txBox="1">
            <a:spLocks noChangeArrowheads="1"/>
          </p:cNvSpPr>
          <p:nvPr/>
        </p:nvSpPr>
        <p:spPr bwMode="auto">
          <a:xfrm>
            <a:off x="7432675" y="417195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600">
                <a:solidFill>
                  <a:srgbClr val="000066"/>
                </a:solidFill>
                <a:latin typeface="Arial" charset="0"/>
              </a:rPr>
              <a:t>90% O-recoils</a:t>
            </a:r>
          </a:p>
        </p:txBody>
      </p:sp>
      <p:sp>
        <p:nvSpPr>
          <p:cNvPr id="117773" name="Text Box 31"/>
          <p:cNvSpPr txBox="1">
            <a:spLocks noChangeArrowheads="1"/>
          </p:cNvSpPr>
          <p:nvPr/>
        </p:nvSpPr>
        <p:spPr bwMode="auto">
          <a:xfrm>
            <a:off x="7451725" y="4748213"/>
            <a:ext cx="1493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600">
                <a:solidFill>
                  <a:srgbClr val="000066"/>
                </a:solidFill>
                <a:latin typeface="Arial" charset="0"/>
              </a:rPr>
              <a:t>90% W-recoils</a:t>
            </a:r>
          </a:p>
        </p:txBody>
      </p:sp>
      <p:sp>
        <p:nvSpPr>
          <p:cNvPr id="117774" name="Line 32"/>
          <p:cNvSpPr>
            <a:spLocks noChangeShapeType="1"/>
          </p:cNvSpPr>
          <p:nvPr/>
        </p:nvSpPr>
        <p:spPr bwMode="auto">
          <a:xfrm>
            <a:off x="7164388" y="4652963"/>
            <a:ext cx="3603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5" name="Line 33"/>
          <p:cNvSpPr>
            <a:spLocks noChangeShapeType="1"/>
          </p:cNvSpPr>
          <p:nvPr/>
        </p:nvSpPr>
        <p:spPr bwMode="auto">
          <a:xfrm flipV="1">
            <a:off x="7235825" y="4365625"/>
            <a:ext cx="2889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6" name="Text Box 34"/>
          <p:cNvSpPr txBox="1">
            <a:spLocks noChangeArrowheads="1"/>
          </p:cNvSpPr>
          <p:nvPr/>
        </p:nvSpPr>
        <p:spPr bwMode="auto">
          <a:xfrm>
            <a:off x="7504113" y="2513013"/>
            <a:ext cx="11318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400">
                <a:solidFill>
                  <a:srgbClr val="000066"/>
                </a:solidFill>
              </a:rPr>
              <a:t>CaWO</a:t>
            </a:r>
            <a:r>
              <a:rPr lang="de-DE" sz="2400" baseline="-25000">
                <a:solidFill>
                  <a:srgbClr val="000066"/>
                </a:solidFill>
              </a:rPr>
              <a:t>4</a:t>
            </a:r>
          </a:p>
          <a:p>
            <a:pPr eaLnBrk="1" hangingPunct="1"/>
            <a:endParaRPr lang="de-DE" sz="1600">
              <a:solidFill>
                <a:srgbClr val="000066"/>
              </a:solidFill>
              <a:latin typeface="Arial" charset="0"/>
            </a:endParaRPr>
          </a:p>
          <a:p>
            <a:pPr eaLnBrk="1" hangingPunct="1"/>
            <a:r>
              <a:rPr lang="de-DE" sz="1600">
                <a:solidFill>
                  <a:srgbClr val="000066"/>
                </a:solidFill>
                <a:latin typeface="Arial" charset="0"/>
              </a:rPr>
              <a:t>crystals</a:t>
            </a:r>
          </a:p>
          <a:p>
            <a:pPr eaLnBrk="1" hangingPunct="1"/>
            <a:r>
              <a:rPr lang="de-DE" sz="1600">
                <a:solidFill>
                  <a:srgbClr val="000066"/>
                </a:solidFill>
                <a:latin typeface="Arial" charset="0"/>
              </a:rPr>
              <a:t>as target</a:t>
            </a:r>
          </a:p>
        </p:txBody>
      </p:sp>
      <p:sp>
        <p:nvSpPr>
          <p:cNvPr id="117777" name="Text Box 35"/>
          <p:cNvSpPr txBox="1">
            <a:spLocks noChangeArrowheads="1"/>
          </p:cNvSpPr>
          <p:nvPr/>
        </p:nvSpPr>
        <p:spPr bwMode="auto">
          <a:xfrm>
            <a:off x="3759200" y="2066925"/>
            <a:ext cx="8595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600" b="1">
                <a:solidFill>
                  <a:srgbClr val="D7D0DE"/>
                </a:solidFill>
                <a:latin typeface="Symbol" pitchFamily="18" charset="2"/>
              </a:rPr>
              <a:t>g, b</a:t>
            </a:r>
          </a:p>
        </p:txBody>
      </p:sp>
      <p:sp>
        <p:nvSpPr>
          <p:cNvPr id="117778" name="Text Box 36"/>
          <p:cNvSpPr txBox="1">
            <a:spLocks noChangeArrowheads="1"/>
          </p:cNvSpPr>
          <p:nvPr/>
        </p:nvSpPr>
        <p:spPr bwMode="auto">
          <a:xfrm>
            <a:off x="2916238" y="4868863"/>
            <a:ext cx="395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 err="1">
                <a:solidFill>
                  <a:srgbClr val="D7D0DE"/>
                </a:solidFill>
                <a:latin typeface="Arial" charset="0"/>
              </a:rPr>
              <a:t>nuclear</a:t>
            </a:r>
            <a:r>
              <a:rPr lang="de-DE" dirty="0">
                <a:solidFill>
                  <a:srgbClr val="D7D0DE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D7D0DE"/>
                </a:solidFill>
                <a:latin typeface="Arial" charset="0"/>
              </a:rPr>
              <a:t>recoils</a:t>
            </a:r>
            <a:r>
              <a:rPr lang="de-DE" dirty="0">
                <a:solidFill>
                  <a:srgbClr val="D7D0DE"/>
                </a:solidFill>
                <a:latin typeface="Arial" charset="0"/>
              </a:rPr>
              <a:t>: </a:t>
            </a:r>
            <a:r>
              <a:rPr lang="de-DE" dirty="0" err="1">
                <a:solidFill>
                  <a:srgbClr val="D7D0DE"/>
                </a:solidFill>
                <a:latin typeface="Arial" charset="0"/>
              </a:rPr>
              <a:t>dark</a:t>
            </a:r>
            <a:r>
              <a:rPr lang="de-DE" dirty="0">
                <a:solidFill>
                  <a:srgbClr val="D7D0DE"/>
                </a:solidFill>
                <a:latin typeface="Arial" charset="0"/>
              </a:rPr>
              <a:t> matter, </a:t>
            </a:r>
            <a:r>
              <a:rPr lang="de-DE" dirty="0" err="1">
                <a:solidFill>
                  <a:srgbClr val="D7D0DE"/>
                </a:solidFill>
                <a:latin typeface="Arial" charset="0"/>
              </a:rPr>
              <a:t>neutrons</a:t>
            </a:r>
            <a:endParaRPr lang="de-DE" dirty="0">
              <a:solidFill>
                <a:srgbClr val="D7D0DE"/>
              </a:solidFill>
              <a:latin typeface="Arial" charset="0"/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1727200" y="1628800"/>
            <a:ext cx="5364163" cy="3887788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40" name="Picture 2" descr="wimplane2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9" t="13087" r="12703" b="16801"/>
          <a:stretch>
            <a:fillRect/>
          </a:stretch>
        </p:blipFill>
        <p:spPr bwMode="auto">
          <a:xfrm>
            <a:off x="1763713" y="1628800"/>
            <a:ext cx="533717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2004 no neutron shield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73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/>
        </p:nvSpPr>
        <p:spPr>
          <a:xfrm>
            <a:off x="1724820" y="1628775"/>
            <a:ext cx="5376068" cy="388778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86" name="Freeform 2"/>
          <p:cNvSpPr>
            <a:spLocks/>
          </p:cNvSpPr>
          <p:nvPr/>
        </p:nvSpPr>
        <p:spPr bwMode="auto">
          <a:xfrm>
            <a:off x="1909763" y="3829050"/>
            <a:ext cx="5176837" cy="652463"/>
          </a:xfrm>
          <a:custGeom>
            <a:avLst/>
            <a:gdLst>
              <a:gd name="T0" fmla="*/ 0 w 3261"/>
              <a:gd name="T1" fmla="*/ 0 h 411"/>
              <a:gd name="T2" fmla="*/ 2147483647 w 3261"/>
              <a:gd name="T3" fmla="*/ 2147483647 h 411"/>
              <a:gd name="T4" fmla="*/ 2147483647 w 3261"/>
              <a:gd name="T5" fmla="*/ 2147483647 h 4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61" h="411">
                <a:moveTo>
                  <a:pt x="0" y="0"/>
                </a:moveTo>
                <a:cubicBezTo>
                  <a:pt x="45" y="123"/>
                  <a:pt x="60" y="222"/>
                  <a:pt x="261" y="297"/>
                </a:cubicBezTo>
                <a:cubicBezTo>
                  <a:pt x="462" y="372"/>
                  <a:pt x="945" y="396"/>
                  <a:pt x="3261" y="411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787" name="Freeform 3"/>
          <p:cNvSpPr>
            <a:spLocks/>
          </p:cNvSpPr>
          <p:nvPr/>
        </p:nvSpPr>
        <p:spPr bwMode="auto">
          <a:xfrm>
            <a:off x="1909763" y="4024313"/>
            <a:ext cx="5176837" cy="652462"/>
          </a:xfrm>
          <a:custGeom>
            <a:avLst/>
            <a:gdLst>
              <a:gd name="T0" fmla="*/ 0 w 3261"/>
              <a:gd name="T1" fmla="*/ 0 h 411"/>
              <a:gd name="T2" fmla="*/ 2147483647 w 3261"/>
              <a:gd name="T3" fmla="*/ 2147483647 h 411"/>
              <a:gd name="T4" fmla="*/ 2147483647 w 3261"/>
              <a:gd name="T5" fmla="*/ 2147483647 h 4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61" h="411">
                <a:moveTo>
                  <a:pt x="0" y="0"/>
                </a:moveTo>
                <a:cubicBezTo>
                  <a:pt x="60" y="123"/>
                  <a:pt x="63" y="219"/>
                  <a:pt x="261" y="297"/>
                </a:cubicBezTo>
                <a:cubicBezTo>
                  <a:pt x="459" y="375"/>
                  <a:pt x="945" y="396"/>
                  <a:pt x="3261" y="411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780474" y="5872163"/>
            <a:ext cx="36179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 dirty="0" smtClean="0">
                <a:solidFill>
                  <a:srgbClr val="000066"/>
                </a:solidFill>
                <a:latin typeface="Bookman Old Style" pitchFamily="18" charset="0"/>
                <a:cs typeface="Arial" charset="0"/>
              </a:rPr>
              <a:t>Energie im </a:t>
            </a:r>
            <a:r>
              <a:rPr lang="de-DE" sz="1600" dirty="0" err="1" smtClean="0">
                <a:solidFill>
                  <a:srgbClr val="000066"/>
                </a:solidFill>
                <a:latin typeface="Bookman Old Style" pitchFamily="18" charset="0"/>
                <a:cs typeface="Arial" charset="0"/>
              </a:rPr>
              <a:t>Phononendetektor</a:t>
            </a:r>
            <a:r>
              <a:rPr lang="de-DE" sz="1600" dirty="0" smtClean="0">
                <a:solidFill>
                  <a:srgbClr val="000066"/>
                </a:solidFill>
                <a:latin typeface="Bookman Old Style" pitchFamily="18" charset="0"/>
                <a:cs typeface="Arial" charset="0"/>
              </a:rPr>
              <a:t> / </a:t>
            </a:r>
            <a:r>
              <a:rPr lang="de-DE" sz="1600" dirty="0" err="1">
                <a:solidFill>
                  <a:srgbClr val="000066"/>
                </a:solidFill>
                <a:latin typeface="Bookman Old Style" pitchFamily="18" charset="0"/>
                <a:cs typeface="Arial" charset="0"/>
              </a:rPr>
              <a:t>keV</a:t>
            </a:r>
            <a:endParaRPr lang="de-DE" sz="1600" dirty="0">
              <a:solidFill>
                <a:srgbClr val="000066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1727200" y="1628775"/>
            <a:ext cx="5364163" cy="3887788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1654175" y="5583238"/>
            <a:ext cx="141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>
                <a:latin typeface="Bookman Old Style" pitchFamily="18" charset="0"/>
                <a:cs typeface="Arial" charset="0"/>
              </a:rPr>
              <a:t>0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3389313" y="5589588"/>
            <a:ext cx="282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>
                <a:latin typeface="Bookman Old Style" pitchFamily="18" charset="0"/>
                <a:cs typeface="Arial" charset="0"/>
              </a:rPr>
              <a:t>50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5048250" y="5589588"/>
            <a:ext cx="4238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>
                <a:latin typeface="Bookman Old Style" pitchFamily="18" charset="0"/>
                <a:cs typeface="Arial" charset="0"/>
              </a:rPr>
              <a:t>100</a:t>
            </a:r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6877050" y="5589588"/>
            <a:ext cx="4238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>
                <a:latin typeface="Bookman Old Style" pitchFamily="18" charset="0"/>
                <a:cs typeface="Arial" charset="0"/>
              </a:rPr>
              <a:t>150</a:t>
            </a:r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1223963" y="5332413"/>
            <a:ext cx="447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>
                <a:latin typeface="Bookman Old Style" pitchFamily="18" charset="0"/>
                <a:cs typeface="Arial" charset="0"/>
              </a:rPr>
              <a:t>-0.5</a:t>
            </a: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1295400" y="4581525"/>
            <a:ext cx="35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>
                <a:latin typeface="Bookman Old Style" pitchFamily="18" charset="0"/>
                <a:cs typeface="Arial" charset="0"/>
              </a:rPr>
              <a:t>0.0</a:t>
            </a:r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1295400" y="3824288"/>
            <a:ext cx="355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>
                <a:latin typeface="Bookman Old Style" pitchFamily="18" charset="0"/>
                <a:cs typeface="Arial" charset="0"/>
              </a:rPr>
              <a:t>0.5</a:t>
            </a:r>
          </a:p>
        </p:txBody>
      </p:sp>
      <p:sp>
        <p:nvSpPr>
          <p:cNvPr id="118798" name="Line 14"/>
          <p:cNvSpPr>
            <a:spLocks noChangeShapeType="1"/>
          </p:cNvSpPr>
          <p:nvPr/>
        </p:nvSpPr>
        <p:spPr bwMode="auto">
          <a:xfrm>
            <a:off x="7091363" y="5516563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799" name="Line 15"/>
          <p:cNvSpPr>
            <a:spLocks noChangeShapeType="1"/>
          </p:cNvSpPr>
          <p:nvPr/>
        </p:nvSpPr>
        <p:spPr bwMode="auto">
          <a:xfrm>
            <a:off x="5289550" y="5516563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800" name="Line 16"/>
          <p:cNvSpPr>
            <a:spLocks noChangeShapeType="1"/>
          </p:cNvSpPr>
          <p:nvPr/>
        </p:nvSpPr>
        <p:spPr bwMode="auto">
          <a:xfrm>
            <a:off x="3525838" y="5516563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27200" y="5511800"/>
            <a:ext cx="0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 rot="5400000">
            <a:off x="1689894" y="5476081"/>
            <a:ext cx="0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803" name="Line 19"/>
          <p:cNvSpPr>
            <a:spLocks noChangeShapeType="1"/>
          </p:cNvSpPr>
          <p:nvPr/>
        </p:nvSpPr>
        <p:spPr bwMode="auto">
          <a:xfrm rot="5400000">
            <a:off x="1691482" y="4688681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804" name="Line 20"/>
          <p:cNvSpPr>
            <a:spLocks noChangeShapeType="1"/>
          </p:cNvSpPr>
          <p:nvPr/>
        </p:nvSpPr>
        <p:spPr bwMode="auto">
          <a:xfrm rot="5400000">
            <a:off x="1691482" y="3933031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>
            <a:off x="1295400" y="3033713"/>
            <a:ext cx="355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>
                <a:latin typeface="Bookman Old Style" pitchFamily="18" charset="0"/>
                <a:cs typeface="Arial" charset="0"/>
              </a:rPr>
              <a:t>1.0</a:t>
            </a:r>
          </a:p>
        </p:txBody>
      </p:sp>
      <p:sp>
        <p:nvSpPr>
          <p:cNvPr id="118806" name="Line 22"/>
          <p:cNvSpPr>
            <a:spLocks noChangeShapeType="1"/>
          </p:cNvSpPr>
          <p:nvPr/>
        </p:nvSpPr>
        <p:spPr bwMode="auto">
          <a:xfrm rot="5400000">
            <a:off x="1691482" y="3142456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>
            <a:off x="1295400" y="2276475"/>
            <a:ext cx="35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>
                <a:latin typeface="Bookman Old Style" pitchFamily="18" charset="0"/>
                <a:cs typeface="Arial" charset="0"/>
              </a:rPr>
              <a:t>1.5</a:t>
            </a:r>
          </a:p>
        </p:txBody>
      </p:sp>
      <p:sp>
        <p:nvSpPr>
          <p:cNvPr id="118808" name="Line 24"/>
          <p:cNvSpPr>
            <a:spLocks noChangeShapeType="1"/>
          </p:cNvSpPr>
          <p:nvPr/>
        </p:nvSpPr>
        <p:spPr bwMode="auto">
          <a:xfrm rot="5400000">
            <a:off x="1691482" y="2385219"/>
            <a:ext cx="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809" name="Text Box 25"/>
          <p:cNvSpPr txBox="1">
            <a:spLocks noChangeArrowheads="1"/>
          </p:cNvSpPr>
          <p:nvPr/>
        </p:nvSpPr>
        <p:spPr bwMode="auto">
          <a:xfrm>
            <a:off x="5791622" y="1268413"/>
            <a:ext cx="12695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de-DE" dirty="0" smtClean="0">
                <a:solidFill>
                  <a:srgbClr val="000066"/>
                </a:solidFill>
                <a:latin typeface="Arial" charset="0"/>
              </a:rPr>
              <a:t>2007</a:t>
            </a:r>
            <a:r>
              <a:rPr lang="de-DE" dirty="0">
                <a:solidFill>
                  <a:srgbClr val="000066"/>
                </a:solidFill>
                <a:latin typeface="Arial" charset="0"/>
              </a:rPr>
              <a:t>, 3 kg </a:t>
            </a:r>
            <a:r>
              <a:rPr lang="de-DE" dirty="0" smtClean="0">
                <a:solidFill>
                  <a:srgbClr val="000066"/>
                </a:solidFill>
                <a:latin typeface="Arial" charset="0"/>
              </a:rPr>
              <a:t>d</a:t>
            </a:r>
            <a:endParaRPr lang="de-DE" dirty="0">
              <a:latin typeface="Bookman Old Style" pitchFamily="18" charset="0"/>
              <a:cs typeface="Arial" charset="0"/>
            </a:endParaRPr>
          </a:p>
        </p:txBody>
      </p:sp>
      <p:pic>
        <p:nvPicPr>
          <p:cNvPr id="118810" name="Picture 26" descr="wimplane3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1710" r="13776" b="17270"/>
          <a:stretch>
            <a:fillRect/>
          </a:stretch>
        </p:blipFill>
        <p:spPr bwMode="auto">
          <a:xfrm>
            <a:off x="1792288" y="1652588"/>
            <a:ext cx="52705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11" name="Text Box 27"/>
          <p:cNvSpPr txBox="1">
            <a:spLocks noChangeArrowheads="1"/>
          </p:cNvSpPr>
          <p:nvPr/>
        </p:nvSpPr>
        <p:spPr bwMode="auto">
          <a:xfrm rot="-5400000">
            <a:off x="-89208" y="3136027"/>
            <a:ext cx="219771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 dirty="0">
                <a:solidFill>
                  <a:srgbClr val="000066"/>
                </a:solidFill>
                <a:latin typeface="Bookman Old Style" pitchFamily="18" charset="0"/>
                <a:cs typeface="Arial" charset="0"/>
              </a:rPr>
              <a:t>Licht-/</a:t>
            </a:r>
            <a:r>
              <a:rPr lang="de-DE" sz="1600" dirty="0" err="1">
                <a:solidFill>
                  <a:srgbClr val="000066"/>
                </a:solidFill>
                <a:latin typeface="Bookman Old Style" pitchFamily="18" charset="0"/>
                <a:cs typeface="Arial" charset="0"/>
              </a:rPr>
              <a:t>Phononenergie</a:t>
            </a:r>
            <a:endParaRPr lang="de-DE" sz="1600" baseline="-25000" dirty="0">
              <a:solidFill>
                <a:srgbClr val="000066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7451725" y="2565400"/>
            <a:ext cx="86423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de-DE" dirty="0" err="1">
                <a:solidFill>
                  <a:srgbClr val="000066"/>
                </a:solidFill>
                <a:latin typeface="Arial" charset="0"/>
              </a:rPr>
              <a:t>with</a:t>
            </a:r>
            <a:r>
              <a:rPr lang="de-DE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000066"/>
                </a:solidFill>
                <a:latin typeface="Arial" charset="0"/>
              </a:rPr>
              <a:t>neutron</a:t>
            </a:r>
            <a:r>
              <a:rPr lang="de-DE" dirty="0">
                <a:solidFill>
                  <a:srgbClr val="000066"/>
                </a:solidFill>
                <a:latin typeface="Arial" charset="0"/>
              </a:rPr>
              <a:t> </a:t>
            </a:r>
            <a:br>
              <a:rPr lang="de-DE" dirty="0">
                <a:solidFill>
                  <a:srgbClr val="000066"/>
                </a:solidFill>
                <a:latin typeface="Arial" charset="0"/>
              </a:rPr>
            </a:br>
            <a:r>
              <a:rPr lang="de-DE" dirty="0" err="1">
                <a:solidFill>
                  <a:srgbClr val="000066"/>
                </a:solidFill>
                <a:latin typeface="Arial" charset="0"/>
              </a:rPr>
              <a:t>shield</a:t>
            </a:r>
            <a:r>
              <a:rPr lang="de-DE" dirty="0">
                <a:solidFill>
                  <a:srgbClr val="000066"/>
                </a:solidFill>
                <a:latin typeface="Arial" charset="0"/>
              </a:rPr>
              <a:t> </a:t>
            </a:r>
            <a:br>
              <a:rPr lang="de-DE" dirty="0">
                <a:solidFill>
                  <a:srgbClr val="000066"/>
                </a:solidFill>
                <a:latin typeface="Arial" charset="0"/>
              </a:rPr>
            </a:br>
            <a:r>
              <a:rPr lang="de-DE" dirty="0" err="1">
                <a:solidFill>
                  <a:srgbClr val="000066"/>
                </a:solidFill>
                <a:latin typeface="Arial" charset="0"/>
              </a:rPr>
              <a:t>and</a:t>
            </a:r>
            <a:r>
              <a:rPr lang="de-DE" dirty="0">
                <a:solidFill>
                  <a:srgbClr val="000066"/>
                </a:solidFill>
                <a:latin typeface="Arial" charset="0"/>
              </a:rPr>
              <a:t/>
            </a:r>
            <a:br>
              <a:rPr lang="de-DE" dirty="0">
                <a:solidFill>
                  <a:srgbClr val="000066"/>
                </a:solidFill>
                <a:latin typeface="Arial" charset="0"/>
              </a:rPr>
            </a:br>
            <a:r>
              <a:rPr lang="de-DE" dirty="0" err="1">
                <a:solidFill>
                  <a:srgbClr val="000066"/>
                </a:solidFill>
                <a:latin typeface="Arial" charset="0"/>
              </a:rPr>
              <a:t>alpha</a:t>
            </a:r>
            <a:r>
              <a:rPr lang="de-DE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000066"/>
                </a:solidFill>
                <a:latin typeface="Arial" charset="0"/>
              </a:rPr>
              <a:t>recoil</a:t>
            </a:r>
            <a:r>
              <a:rPr lang="de-DE" dirty="0">
                <a:solidFill>
                  <a:srgbClr val="000066"/>
                </a:solidFill>
                <a:latin typeface="Arial" charset="0"/>
              </a:rPr>
              <a:t> </a:t>
            </a:r>
            <a:br>
              <a:rPr lang="de-DE" dirty="0">
                <a:solidFill>
                  <a:srgbClr val="000066"/>
                </a:solidFill>
                <a:latin typeface="Arial" charset="0"/>
              </a:rPr>
            </a:br>
            <a:r>
              <a:rPr lang="de-DE" dirty="0" err="1">
                <a:solidFill>
                  <a:srgbClr val="000066"/>
                </a:solidFill>
                <a:latin typeface="Arial" charset="0"/>
              </a:rPr>
              <a:t>rejection</a:t>
            </a:r>
            <a:endParaRPr lang="de-DE" i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2007 </a:t>
            </a:r>
            <a:r>
              <a:rPr lang="en-US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neutron shield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678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5" name="Object 3"/>
          <p:cNvGraphicFramePr>
            <a:graphicFrameLocks noChangeAspect="1"/>
          </p:cNvGraphicFramePr>
          <p:nvPr/>
        </p:nvGraphicFramePr>
        <p:xfrm>
          <a:off x="542925" y="1766888"/>
          <a:ext cx="5938838" cy="381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12" name="CorelPhotoPaint.Image.9" r:id="rId3" imgW="14895238" imgH="10374603" progId="CorelPhotoPaint.Image.9">
                  <p:embed/>
                </p:oleObj>
              </mc:Choice>
              <mc:Fallback>
                <p:oleObj name="CorelPhotoPaint.Image.9" r:id="rId3" imgW="14895238" imgH="10374603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" y="1766888"/>
                        <a:ext cx="5938838" cy="381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806700" y="1355725"/>
            <a:ext cx="3059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solidFill>
                  <a:srgbClr val="001800"/>
                </a:solidFill>
              </a:rPr>
              <a:t>measurement</a:t>
            </a:r>
            <a:r>
              <a:rPr lang="de-DE" sz="1400">
                <a:solidFill>
                  <a:srgbClr val="001800"/>
                </a:solidFill>
              </a:rPr>
              <a:t> end 2003</a:t>
            </a:r>
            <a:r>
              <a:rPr lang="en-US" sz="1400">
                <a:solidFill>
                  <a:srgbClr val="001800"/>
                </a:solidFill>
              </a:rPr>
              <a:t>: 8.1 kg days</a:t>
            </a:r>
          </a:p>
        </p:txBody>
      </p:sp>
      <p:sp>
        <p:nvSpPr>
          <p:cNvPr id="79877" name="Oval 5"/>
          <p:cNvSpPr>
            <a:spLocks noChangeArrowheads="1"/>
          </p:cNvSpPr>
          <p:nvPr/>
        </p:nvSpPr>
        <p:spPr bwMode="auto">
          <a:xfrm>
            <a:off x="2062163" y="4510088"/>
            <a:ext cx="990600" cy="381000"/>
          </a:xfrm>
          <a:prstGeom prst="ellipse">
            <a:avLst/>
          </a:prstGeom>
          <a:noFill/>
          <a:ln w="317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 flipV="1">
            <a:off x="1376363" y="4891088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792163" y="5942013"/>
            <a:ext cx="28082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solidFill>
                  <a:srgbClr val="001800"/>
                </a:solidFill>
              </a:rPr>
              <a:t>Count rate as expected from </a:t>
            </a:r>
          </a:p>
          <a:p>
            <a:r>
              <a:rPr lang="en-US" sz="1600">
                <a:solidFill>
                  <a:srgbClr val="001800"/>
                </a:solidFill>
              </a:rPr>
              <a:t>neutrons (1 count/kg/day)</a:t>
            </a:r>
          </a:p>
        </p:txBody>
      </p:sp>
      <p:sp>
        <p:nvSpPr>
          <p:cNvPr id="79880" name="Oval 8"/>
          <p:cNvSpPr>
            <a:spLocks noChangeArrowheads="1"/>
          </p:cNvSpPr>
          <p:nvPr/>
        </p:nvSpPr>
        <p:spPr bwMode="auto">
          <a:xfrm>
            <a:off x="3281363" y="4662488"/>
            <a:ext cx="2133600" cy="304800"/>
          </a:xfrm>
          <a:prstGeom prst="ellipse">
            <a:avLst/>
          </a:prstGeom>
          <a:noFill/>
          <a:ln w="317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H="1" flipV="1">
            <a:off x="4881563" y="4967288"/>
            <a:ext cx="1219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4597400" y="5880100"/>
            <a:ext cx="29575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solidFill>
                  <a:srgbClr val="001800"/>
                </a:solidFill>
              </a:rPr>
              <a:t>Consistent with recoiling nuclei</a:t>
            </a:r>
          </a:p>
          <a:p>
            <a:r>
              <a:rPr lang="en-US" sz="1600">
                <a:solidFill>
                  <a:srgbClr val="001800"/>
                </a:solidFill>
              </a:rPr>
              <a:t>from α-decays</a:t>
            </a:r>
          </a:p>
        </p:txBody>
      </p:sp>
      <p:sp>
        <p:nvSpPr>
          <p:cNvPr id="79883" name="Oval 11"/>
          <p:cNvSpPr>
            <a:spLocks noChangeArrowheads="1"/>
          </p:cNvSpPr>
          <p:nvPr/>
        </p:nvSpPr>
        <p:spPr bwMode="auto">
          <a:xfrm>
            <a:off x="2735263" y="3062288"/>
            <a:ext cx="228600" cy="990600"/>
          </a:xfrm>
          <a:prstGeom prst="ellipse">
            <a:avLst/>
          </a:prstGeom>
          <a:noFill/>
          <a:ln w="317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 flipH="1">
            <a:off x="3040063" y="3443288"/>
            <a:ext cx="1673225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4713288" y="3062288"/>
            <a:ext cx="2311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46 keV line from </a:t>
            </a:r>
          </a:p>
          <a:p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external </a:t>
            </a:r>
            <a:r>
              <a:rPr lang="en-US" sz="1600" baseline="30000">
                <a:solidFill>
                  <a:srgbClr val="000000"/>
                </a:solidFill>
                <a:latin typeface="Times New Roman" pitchFamily="18" charset="0"/>
              </a:rPr>
              <a:t>210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Pb</a:t>
            </a:r>
          </a:p>
          <a:p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contamination</a:t>
            </a:r>
          </a:p>
        </p:txBody>
      </p:sp>
      <p:pic>
        <p:nvPicPr>
          <p:cNvPr id="79886" name="Picture 1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BDBDCF"/>
              </a:clrFrom>
              <a:clrTo>
                <a:srgbClr val="BDBD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1" t="18645"/>
          <a:stretch>
            <a:fillRect/>
          </a:stretch>
        </p:blipFill>
        <p:spPr bwMode="auto">
          <a:xfrm>
            <a:off x="7189788" y="3660775"/>
            <a:ext cx="155733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7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BDBDCF"/>
              </a:clrFrom>
              <a:clrTo>
                <a:srgbClr val="BDBD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4184650"/>
            <a:ext cx="406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88" name="Text Box 16"/>
          <p:cNvSpPr txBox="1">
            <a:spLocks noChangeArrowheads="1"/>
          </p:cNvSpPr>
          <p:nvPr/>
        </p:nvSpPr>
        <p:spPr bwMode="auto">
          <a:xfrm rot="5400000">
            <a:off x="8327232" y="4695031"/>
            <a:ext cx="711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rgbClr val="000066"/>
                </a:solidFill>
                <a:latin typeface="Times New Roman" pitchFamily="18" charset="0"/>
              </a:rPr>
              <a:t>reflector</a:t>
            </a:r>
          </a:p>
        </p:txBody>
      </p:sp>
      <p:sp>
        <p:nvSpPr>
          <p:cNvPr id="79889" name="Oval 17"/>
          <p:cNvSpPr>
            <a:spLocks noChangeArrowheads="1"/>
          </p:cNvSpPr>
          <p:nvPr/>
        </p:nvSpPr>
        <p:spPr bwMode="auto">
          <a:xfrm>
            <a:off x="8283575" y="4117975"/>
            <a:ext cx="228600" cy="228600"/>
          </a:xfrm>
          <a:prstGeom prst="ellipse">
            <a:avLst/>
          </a:prstGeom>
          <a:solidFill>
            <a:srgbClr val="CC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8216900" y="399415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891" name="Line 19"/>
          <p:cNvSpPr>
            <a:spLocks noChangeShapeType="1"/>
          </p:cNvSpPr>
          <p:nvPr/>
        </p:nvSpPr>
        <p:spPr bwMode="auto">
          <a:xfrm flipV="1">
            <a:off x="8485188" y="4117975"/>
            <a:ext cx="228600" cy="762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92" name="Rectangle 20"/>
          <p:cNvSpPr>
            <a:spLocks noChangeArrowheads="1"/>
          </p:cNvSpPr>
          <p:nvPr/>
        </p:nvSpPr>
        <p:spPr bwMode="auto">
          <a:xfrm>
            <a:off x="7207250" y="4216400"/>
            <a:ext cx="542925" cy="11811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 rot="5345180">
            <a:off x="7166769" y="4628356"/>
            <a:ext cx="68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rgbClr val="000066"/>
                </a:solidFill>
                <a:latin typeface="Times New Roman" pitchFamily="18" charset="0"/>
              </a:rPr>
              <a:t>detector</a:t>
            </a:r>
          </a:p>
        </p:txBody>
      </p:sp>
      <p:sp>
        <p:nvSpPr>
          <p:cNvPr id="79894" name="Line 22"/>
          <p:cNvSpPr>
            <a:spLocks noChangeShapeType="1"/>
          </p:cNvSpPr>
          <p:nvPr/>
        </p:nvSpPr>
        <p:spPr bwMode="auto">
          <a:xfrm flipH="1">
            <a:off x="7646988" y="4498975"/>
            <a:ext cx="304800" cy="1524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95" name="Text Box 23"/>
          <p:cNvSpPr txBox="1">
            <a:spLocks noChangeArrowheads="1"/>
          </p:cNvSpPr>
          <p:nvPr/>
        </p:nvSpPr>
        <p:spPr bwMode="auto">
          <a:xfrm>
            <a:off x="6588125" y="2152650"/>
            <a:ext cx="2482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1800"/>
                </a:solidFill>
              </a:rPr>
              <a:t>=&gt; </a:t>
            </a:r>
          </a:p>
          <a:p>
            <a:pPr eaLnBrk="1" hangingPunct="1"/>
            <a:r>
              <a:rPr lang="en-US" sz="1800">
                <a:solidFill>
                  <a:srgbClr val="001800"/>
                </a:solidFill>
              </a:rPr>
              <a:t>cover surrounding </a:t>
            </a:r>
          </a:p>
          <a:p>
            <a:pPr eaLnBrk="1" hangingPunct="1"/>
            <a:r>
              <a:rPr lang="en-US" sz="1800">
                <a:solidFill>
                  <a:srgbClr val="001800"/>
                </a:solidFill>
              </a:rPr>
              <a:t>holders with scintillator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nuclear recoils from alpha decays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248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006600"/>
            <a:ext cx="7340600" cy="3741738"/>
          </a:xfrm>
        </p:spPr>
        <p:txBody>
          <a:bodyPr/>
          <a:lstStyle/>
          <a:p>
            <a:pPr>
              <a:buFontTx/>
              <a:buNone/>
            </a:pPr>
            <a:endParaRPr lang="en-GB" sz="2000" dirty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endParaRPr lang="en-GB" sz="2000" dirty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endParaRPr lang="en-GB" sz="2000" dirty="0">
              <a:solidFill>
                <a:schemeClr val="accent2"/>
              </a:solidFill>
              <a:latin typeface="Comic Sans MS" pitchFamily="66" charset="0"/>
            </a:endParaRPr>
          </a:p>
          <a:p>
            <a:endParaRPr lang="en-GB" sz="2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22418" y="1628801"/>
            <a:ext cx="8415536" cy="3528391"/>
            <a:chOff x="-540568" y="1916832"/>
            <a:chExt cx="8415536" cy="3528391"/>
          </a:xfrm>
        </p:grpSpPr>
        <p:sp>
          <p:nvSpPr>
            <p:cNvPr id="2" name="Rechteck 1"/>
            <p:cNvSpPr/>
            <p:nvPr/>
          </p:nvSpPr>
          <p:spPr>
            <a:xfrm>
              <a:off x="-540568" y="1916832"/>
              <a:ext cx="8415536" cy="3528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7779" name="Picture 3" descr="zora_rati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2040231"/>
              <a:ext cx="4383088" cy="3371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7780" name="Picture 4" descr="verena_rati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0568" y="2029626"/>
              <a:ext cx="4441844" cy="3415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01900" y="5262453"/>
            <a:ext cx="64519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e</a:t>
            </a:r>
            <a:r>
              <a:rPr lang="en-US" sz="1800" dirty="0" smtClean="0">
                <a:solidFill>
                  <a:srgbClr val="000000"/>
                </a:solidFill>
              </a:rPr>
              <a:t>xposure, two detector modules 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e</a:t>
            </a:r>
            <a:r>
              <a:rPr lang="en-US" sz="1800" dirty="0" smtClean="0">
                <a:solidFill>
                  <a:srgbClr val="000000"/>
                </a:solidFill>
              </a:rPr>
              <a:t>vents in signal region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upper limit on spin-independent cross-section </a:t>
            </a:r>
            <a:r>
              <a:rPr lang="en-US" sz="1400" dirty="0">
                <a:solidFill>
                  <a:srgbClr val="000000"/>
                </a:solidFill>
              </a:rPr>
              <a:t>@ </a:t>
            </a:r>
            <a:r>
              <a:rPr lang="en-US" sz="1400" dirty="0" smtClean="0">
                <a:solidFill>
                  <a:srgbClr val="000000"/>
                </a:solidFill>
              </a:rPr>
              <a:t>50 </a:t>
            </a:r>
            <a:r>
              <a:rPr lang="en-US" sz="1400" dirty="0" err="1">
                <a:solidFill>
                  <a:srgbClr val="000000"/>
                </a:solidFill>
              </a:rPr>
              <a:t>GeV</a:t>
            </a:r>
            <a:r>
              <a:rPr lang="en-US" sz="1400" dirty="0">
                <a:solidFill>
                  <a:srgbClr val="000000"/>
                </a:solidFill>
              </a:rPr>
              <a:t>, 90% </a:t>
            </a:r>
            <a:r>
              <a:rPr lang="en-US" sz="1400" dirty="0" smtClean="0">
                <a:solidFill>
                  <a:srgbClr val="000000"/>
                </a:solidFill>
              </a:rPr>
              <a:t>CL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95182" y="5264040"/>
            <a:ext cx="161941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48    </a:t>
            </a:r>
            <a:r>
              <a:rPr lang="en-US" sz="1800" dirty="0">
                <a:solidFill>
                  <a:srgbClr val="000000"/>
                </a:solidFill>
              </a:rPr>
              <a:t>kg-days</a:t>
            </a: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3</a:t>
            </a:r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4.8 x10</a:t>
            </a:r>
            <a:r>
              <a:rPr lang="en-US" sz="1800" baseline="30000" dirty="0" smtClean="0">
                <a:solidFill>
                  <a:srgbClr val="000000"/>
                </a:solidFill>
              </a:rPr>
              <a:t>-43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cm</a:t>
            </a:r>
            <a:r>
              <a:rPr lang="en-US" sz="1800" baseline="30000" dirty="0">
                <a:solidFill>
                  <a:srgbClr val="000000"/>
                </a:solidFill>
              </a:rPr>
              <a:t>2</a:t>
            </a:r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851920" y="4510861"/>
            <a:ext cx="1415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66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000066"/>
                </a:solidFill>
              </a:rPr>
              <a:t>2007 - 2008</a:t>
            </a:r>
            <a:endParaRPr lang="en-US" sz="1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02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18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42"/>
                </a:solidFill>
              </a:rPr>
              <a:t> </a:t>
            </a:r>
          </a:p>
        </p:txBody>
      </p:sp>
      <p:pic>
        <p:nvPicPr>
          <p:cNvPr id="28677" name="Picture 25" descr="C:\Users\Josef\Documents\Vortraege-Poster\2011\ISAPP_Hdlbg\Vortrag\LimitPlot_22062011_165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-50800"/>
            <a:ext cx="39544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44016" y="908720"/>
            <a:ext cx="5940152" cy="5766867"/>
            <a:chOff x="31749" y="620688"/>
            <a:chExt cx="6340476" cy="6230962"/>
          </a:xfrm>
        </p:grpSpPr>
        <p:sp>
          <p:nvSpPr>
            <p:cNvPr id="2" name="Rechteck 1"/>
            <p:cNvSpPr/>
            <p:nvPr/>
          </p:nvSpPr>
          <p:spPr>
            <a:xfrm>
              <a:off x="31749" y="620688"/>
              <a:ext cx="6340476" cy="623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86" name="Gruppieren 23"/>
            <p:cNvGrpSpPr>
              <a:grpSpLocks/>
            </p:cNvGrpSpPr>
            <p:nvPr/>
          </p:nvGrpSpPr>
          <p:grpSpPr bwMode="auto">
            <a:xfrm>
              <a:off x="31750" y="908050"/>
              <a:ext cx="6340475" cy="5943600"/>
              <a:chOff x="209663" y="1014821"/>
              <a:chExt cx="6341164" cy="5943479"/>
            </a:xfrm>
          </p:grpSpPr>
          <p:pic>
            <p:nvPicPr>
              <p:cNvPr id="28707" name="Picture 24" descr="C:\Users\Josef\Documents\Vortraege-Poster\2011\ISAPP_Hdlbg\Vortrag\LimitPlot_22062011_16494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6" b="9094"/>
              <a:stretch>
                <a:fillRect/>
              </a:stretch>
            </p:blipFill>
            <p:spPr bwMode="auto">
              <a:xfrm>
                <a:off x="443978" y="1014821"/>
                <a:ext cx="6106849" cy="561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Textfeld 16"/>
              <p:cNvSpPr txBox="1">
                <a:spLocks noChangeArrowheads="1"/>
              </p:cNvSpPr>
              <p:nvPr/>
            </p:nvSpPr>
            <p:spPr bwMode="auto">
              <a:xfrm>
                <a:off x="4185785" y="6588968"/>
                <a:ext cx="22086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Mass / GeV/c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9" name="Textfeld 93"/>
              <p:cNvSpPr txBox="1">
                <a:spLocks noChangeArrowheads="1"/>
              </p:cNvSpPr>
              <p:nvPr/>
            </p:nvSpPr>
            <p:spPr bwMode="auto">
              <a:xfrm rot="-5400000">
                <a:off x="-1450599" y="2736507"/>
                <a:ext cx="3689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– Nucleon Cross Section / cm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710" name="Gruppieren 22"/>
              <p:cNvGrpSpPr>
                <a:grpSpLocks/>
              </p:cNvGrpSpPr>
              <p:nvPr/>
            </p:nvGrpSpPr>
            <p:grpSpPr bwMode="auto">
              <a:xfrm>
                <a:off x="4150585" y="1082251"/>
                <a:ext cx="2083065" cy="506440"/>
                <a:chOff x="6521383" y="1082251"/>
                <a:chExt cx="2083065" cy="506440"/>
              </a:xfrm>
            </p:grpSpPr>
            <p:grpSp>
              <p:nvGrpSpPr>
                <p:cNvPr id="28711" name="Gruppieren 20"/>
                <p:cNvGrpSpPr>
                  <a:grpSpLocks/>
                </p:cNvGrpSpPr>
                <p:nvPr/>
              </p:nvGrpSpPr>
              <p:grpSpPr bwMode="auto">
                <a:xfrm>
                  <a:off x="6521383" y="1118777"/>
                  <a:ext cx="2083065" cy="469914"/>
                  <a:chOff x="4150585" y="1118777"/>
                  <a:chExt cx="2083065" cy="469914"/>
                </a:xfrm>
              </p:grpSpPr>
              <p:sp>
                <p:nvSpPr>
                  <p:cNvPr id="18" name="Rechteck 17"/>
                  <p:cNvSpPr/>
                  <p:nvPr/>
                </p:nvSpPr>
                <p:spPr>
                  <a:xfrm>
                    <a:off x="4150266" y="1129119"/>
                    <a:ext cx="2083026" cy="4175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20" name="Gerade Verbindung 19"/>
                  <p:cNvCxnSpPr/>
                  <p:nvPr/>
                </p:nvCxnSpPr>
                <p:spPr>
                  <a:xfrm flipV="1">
                    <a:off x="6169785" y="1118007"/>
                    <a:ext cx="0" cy="4714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712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6989932" y="1082251"/>
                  <a:ext cx="1608133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http://dmtools.brown.edu</a:t>
                  </a:r>
                </a:p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Gaitskell,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Mandic</a:t>
                  </a:r>
                  <a:r>
                    <a:rPr lang="en-US" sz="1000" dirty="0">
                      <a:solidFill>
                        <a:srgbClr val="000000"/>
                      </a:solidFill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Filippini</a:t>
                  </a:r>
                  <a:endParaRPr lang="en-US" sz="1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uppieren 4"/>
          <p:cNvGrpSpPr/>
          <p:nvPr/>
        </p:nvGrpSpPr>
        <p:grpSpPr>
          <a:xfrm>
            <a:off x="6292848" y="908050"/>
            <a:ext cx="2725028" cy="5744998"/>
            <a:chOff x="6292848" y="908050"/>
            <a:chExt cx="2725028" cy="5744998"/>
          </a:xfrm>
        </p:grpSpPr>
        <p:sp>
          <p:nvSpPr>
            <p:cNvPr id="4" name="Rechteck 3"/>
            <p:cNvSpPr/>
            <p:nvPr/>
          </p:nvSpPr>
          <p:spPr>
            <a:xfrm>
              <a:off x="6292850" y="908720"/>
              <a:ext cx="2725026" cy="5744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74" name="Gruppieren 24"/>
            <p:cNvGrpSpPr>
              <a:grpSpLocks/>
            </p:cNvGrpSpPr>
            <p:nvPr/>
          </p:nvGrpSpPr>
          <p:grpSpPr bwMode="auto">
            <a:xfrm>
              <a:off x="6292850" y="4751388"/>
              <a:ext cx="2090738" cy="309562"/>
              <a:chOff x="10945050" y="8952693"/>
              <a:chExt cx="2090937" cy="308955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10945050" y="9009731"/>
                <a:ext cx="2090937" cy="251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40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33" r="84612" b="11749"/>
              <a:stretch>
                <a:fillRect/>
              </a:stretch>
            </p:blipFill>
            <p:spPr bwMode="auto">
              <a:xfrm>
                <a:off x="10954318" y="9048223"/>
                <a:ext cx="850881" cy="12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41" name="Textfeld 39"/>
              <p:cNvSpPr txBox="1">
                <a:spLocks noChangeArrowheads="1"/>
              </p:cNvSpPr>
              <p:nvPr/>
            </p:nvSpPr>
            <p:spPr bwMode="auto">
              <a:xfrm>
                <a:off x="11698799" y="8952693"/>
                <a:ext cx="6318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goal 1t projects </a:t>
                </a:r>
              </a:p>
            </p:txBody>
          </p:sp>
        </p:grpSp>
        <p:grpSp>
          <p:nvGrpSpPr>
            <p:cNvPr id="28678" name="Gruppieren 30"/>
            <p:cNvGrpSpPr>
              <a:grpSpLocks/>
            </p:cNvGrpSpPr>
            <p:nvPr/>
          </p:nvGrpSpPr>
          <p:grpSpPr bwMode="auto">
            <a:xfrm>
              <a:off x="6292850" y="908050"/>
              <a:ext cx="2090738" cy="284163"/>
              <a:chOff x="6084168" y="908720"/>
              <a:chExt cx="2090937" cy="284246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6084168" y="940479"/>
                <a:ext cx="2090937" cy="252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7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02" r="84612" b="70935"/>
              <a:stretch>
                <a:fillRect/>
              </a:stretch>
            </p:blipFill>
            <p:spPr bwMode="auto">
              <a:xfrm>
                <a:off x="6093009" y="956563"/>
                <a:ext cx="851735" cy="19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8" name="Textfeld 30"/>
              <p:cNvSpPr txBox="1">
                <a:spLocks noChangeArrowheads="1"/>
              </p:cNvSpPr>
              <p:nvPr/>
            </p:nvSpPr>
            <p:spPr bwMode="auto">
              <a:xfrm>
                <a:off x="6837917" y="908720"/>
                <a:ext cx="9578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Heidelberg Moscow 1996</a:t>
                </a:r>
              </a:p>
            </p:txBody>
          </p:sp>
        </p:grpSp>
        <p:grpSp>
          <p:nvGrpSpPr>
            <p:cNvPr id="28679" name="Gruppieren 28"/>
            <p:cNvGrpSpPr>
              <a:grpSpLocks/>
            </p:cNvGrpSpPr>
            <p:nvPr/>
          </p:nvGrpSpPr>
          <p:grpSpPr bwMode="auto">
            <a:xfrm>
              <a:off x="6292848" y="1290638"/>
              <a:ext cx="2702352" cy="496887"/>
              <a:chOff x="6084168" y="1322496"/>
              <a:chExt cx="2702610" cy="49588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6084168" y="1322496"/>
                <a:ext cx="2090937" cy="495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4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479" r="84612" b="60004"/>
              <a:stretch>
                <a:fillRect/>
              </a:stretch>
            </p:blipFill>
            <p:spPr bwMode="auto">
              <a:xfrm>
                <a:off x="6093436" y="1408693"/>
                <a:ext cx="850882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5" name="Textfeld 32"/>
              <p:cNvSpPr txBox="1">
                <a:spLocks noChangeArrowheads="1"/>
              </p:cNvSpPr>
              <p:nvPr/>
            </p:nvSpPr>
            <p:spPr bwMode="auto">
              <a:xfrm>
                <a:off x="6837917" y="1403822"/>
                <a:ext cx="1948861" cy="276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0000"/>
                    </a:solidFill>
                  </a:rPr>
                  <a:t>DAMA 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1998  </a:t>
                </a:r>
                <a:r>
                  <a:rPr lang="en-US" sz="1200" dirty="0">
                    <a:solidFill>
                      <a:srgbClr val="000000"/>
                    </a:solidFill>
                  </a:rPr>
                  <a:t>/ LIBRA 2008</a:t>
                </a:r>
              </a:p>
            </p:txBody>
          </p:sp>
        </p:grpSp>
        <p:grpSp>
          <p:nvGrpSpPr>
            <p:cNvPr id="28680" name="Gruppieren 27"/>
            <p:cNvGrpSpPr>
              <a:grpSpLocks/>
            </p:cNvGrpSpPr>
            <p:nvPr/>
          </p:nvGrpSpPr>
          <p:grpSpPr bwMode="auto">
            <a:xfrm>
              <a:off x="6292850" y="1773238"/>
              <a:ext cx="2090738" cy="276225"/>
              <a:chOff x="6081463" y="1772816"/>
              <a:chExt cx="2090937" cy="276999"/>
            </a:xfrm>
          </p:grpSpPr>
          <p:sp>
            <p:nvSpPr>
              <p:cNvPr id="60" name="Rechteck 59"/>
              <p:cNvSpPr/>
              <p:nvPr/>
            </p:nvSpPr>
            <p:spPr>
              <a:xfrm>
                <a:off x="6081463" y="1796695"/>
                <a:ext cx="2090937" cy="25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1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05" r="84612" b="57246"/>
              <a:stretch>
                <a:fillRect/>
              </a:stretch>
            </p:blipFill>
            <p:spPr bwMode="auto">
              <a:xfrm>
                <a:off x="6090731" y="1793672"/>
                <a:ext cx="850881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2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772816"/>
                <a:ext cx="5189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2000</a:t>
                </a:r>
              </a:p>
            </p:txBody>
          </p:sp>
        </p:grpSp>
        <p:grpSp>
          <p:nvGrpSpPr>
            <p:cNvPr id="28681" name="Gruppieren 26"/>
            <p:cNvGrpSpPr>
              <a:grpSpLocks/>
            </p:cNvGrpSpPr>
            <p:nvPr/>
          </p:nvGrpSpPr>
          <p:grpSpPr bwMode="auto">
            <a:xfrm>
              <a:off x="6292850" y="1957388"/>
              <a:ext cx="2090738" cy="292100"/>
              <a:chOff x="6081463" y="1988840"/>
              <a:chExt cx="2090937" cy="291911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6081463" y="2028501"/>
                <a:ext cx="2090937" cy="25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8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6090731" y="2093248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9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988840"/>
                <a:ext cx="73947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2002</a:t>
                </a:r>
              </a:p>
            </p:txBody>
          </p:sp>
        </p:grpSp>
        <p:grpSp>
          <p:nvGrpSpPr>
            <p:cNvPr id="28682" name="Gruppieren 25"/>
            <p:cNvGrpSpPr>
              <a:grpSpLocks/>
            </p:cNvGrpSpPr>
            <p:nvPr/>
          </p:nvGrpSpPr>
          <p:grpSpPr bwMode="auto">
            <a:xfrm>
              <a:off x="6292850" y="2357438"/>
              <a:ext cx="2090738" cy="279400"/>
              <a:chOff x="10945050" y="4941168"/>
              <a:chExt cx="2090937" cy="279475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10945050" y="4968162"/>
                <a:ext cx="2090937" cy="252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4" r="84612" b="46899"/>
              <a:stretch>
                <a:fillRect/>
              </a:stretch>
            </p:blipFill>
            <p:spPr bwMode="auto">
              <a:xfrm>
                <a:off x="10954318" y="4976014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6" name="Textfeld 32"/>
              <p:cNvSpPr txBox="1">
                <a:spLocks noChangeArrowheads="1"/>
              </p:cNvSpPr>
              <p:nvPr/>
            </p:nvSpPr>
            <p:spPr bwMode="auto">
              <a:xfrm>
                <a:off x="11698799" y="4941168"/>
                <a:ext cx="5872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CRESST 2009</a:t>
                </a:r>
              </a:p>
            </p:txBody>
          </p:sp>
        </p:grpSp>
        <p:grpSp>
          <p:nvGrpSpPr>
            <p:cNvPr id="28683" name="Gruppieren 11"/>
            <p:cNvGrpSpPr>
              <a:grpSpLocks/>
            </p:cNvGrpSpPr>
            <p:nvPr/>
          </p:nvGrpSpPr>
          <p:grpSpPr bwMode="auto">
            <a:xfrm>
              <a:off x="6292850" y="3238500"/>
              <a:ext cx="2090738" cy="284163"/>
              <a:chOff x="9146604" y="8655868"/>
              <a:chExt cx="3889383" cy="283840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9146604" y="8687582"/>
                <a:ext cx="3889383" cy="252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2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211" r="84612" b="31752"/>
              <a:stretch>
                <a:fillRect/>
              </a:stretch>
            </p:blipFill>
            <p:spPr bwMode="auto">
              <a:xfrm>
                <a:off x="9163844" y="8701275"/>
                <a:ext cx="1582737" cy="17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3" name="Textfeld 38"/>
              <p:cNvSpPr txBox="1">
                <a:spLocks noChangeArrowheads="1"/>
              </p:cNvSpPr>
              <p:nvPr/>
            </p:nvSpPr>
            <p:spPr bwMode="auto">
              <a:xfrm>
                <a:off x="10548664" y="8655868"/>
                <a:ext cx="10622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XENON 2011</a:t>
                </a:r>
              </a:p>
            </p:txBody>
          </p:sp>
        </p:grpSp>
        <p:grpSp>
          <p:nvGrpSpPr>
            <p:cNvPr id="28684" name="Gruppieren 10"/>
            <p:cNvGrpSpPr>
              <a:grpSpLocks/>
            </p:cNvGrpSpPr>
            <p:nvPr/>
          </p:nvGrpSpPr>
          <p:grpSpPr bwMode="auto">
            <a:xfrm>
              <a:off x="6292850" y="3013075"/>
              <a:ext cx="2090738" cy="276225"/>
              <a:chOff x="9146604" y="8206581"/>
              <a:chExt cx="3889383" cy="276999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9146604" y="8217725"/>
                <a:ext cx="3889383" cy="251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9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58" r="84612" b="36154"/>
              <a:stretch>
                <a:fillRect/>
              </a:stretch>
            </p:blipFill>
            <p:spPr bwMode="auto">
              <a:xfrm>
                <a:off x="9163844" y="8225631"/>
                <a:ext cx="1582737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0" name="Textfeld 37"/>
              <p:cNvSpPr txBox="1">
                <a:spLocks noChangeArrowheads="1"/>
              </p:cNvSpPr>
              <p:nvPr/>
            </p:nvSpPr>
            <p:spPr bwMode="auto">
              <a:xfrm>
                <a:off x="10548664" y="8206581"/>
                <a:ext cx="95962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2011</a:t>
                </a:r>
              </a:p>
            </p:txBody>
          </p:sp>
        </p:grpSp>
        <p:grpSp>
          <p:nvGrpSpPr>
            <p:cNvPr id="28685" name="Gruppieren 9"/>
            <p:cNvGrpSpPr>
              <a:grpSpLocks/>
            </p:cNvGrpSpPr>
            <p:nvPr/>
          </p:nvGrpSpPr>
          <p:grpSpPr bwMode="auto">
            <a:xfrm>
              <a:off x="6292850" y="2778125"/>
              <a:ext cx="2090738" cy="285750"/>
              <a:chOff x="9146604" y="7569293"/>
              <a:chExt cx="3889383" cy="286103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9146604" y="7602672"/>
                <a:ext cx="3889383" cy="2527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6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9163844" y="7686183"/>
                <a:ext cx="1582737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7" name="Textfeld 32"/>
              <p:cNvSpPr txBox="1">
                <a:spLocks noChangeArrowheads="1"/>
              </p:cNvSpPr>
              <p:nvPr/>
            </p:nvSpPr>
            <p:spPr bwMode="auto">
              <a:xfrm>
                <a:off x="10548664" y="7569293"/>
                <a:ext cx="13697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2011</a:t>
                </a:r>
              </a:p>
            </p:txBody>
          </p:sp>
        </p:grpSp>
        <p:grpSp>
          <p:nvGrpSpPr>
            <p:cNvPr id="28688" name="Gruppieren 29"/>
            <p:cNvGrpSpPr>
              <a:grpSpLocks/>
            </p:cNvGrpSpPr>
            <p:nvPr/>
          </p:nvGrpSpPr>
          <p:grpSpPr bwMode="auto">
            <a:xfrm>
              <a:off x="6292850" y="1141413"/>
              <a:ext cx="2090738" cy="277812"/>
              <a:chOff x="6084168" y="1157888"/>
              <a:chExt cx="2090937" cy="276999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6084168" y="1175299"/>
                <a:ext cx="2090937" cy="25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03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73" r="84612" b="66661"/>
              <a:stretch>
                <a:fillRect/>
              </a:stretch>
            </p:blipFill>
            <p:spPr bwMode="auto">
              <a:xfrm>
                <a:off x="6093436" y="1161281"/>
                <a:ext cx="850882" cy="1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Textfeld 31"/>
              <p:cNvSpPr txBox="1">
                <a:spLocks noChangeArrowheads="1"/>
              </p:cNvSpPr>
              <p:nvPr/>
            </p:nvSpPr>
            <p:spPr bwMode="auto">
              <a:xfrm>
                <a:off x="6837917" y="1157888"/>
                <a:ext cx="4827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IGEX 1998</a:t>
                </a:r>
              </a:p>
            </p:txBody>
          </p:sp>
        </p:grpSp>
        <p:grpSp>
          <p:nvGrpSpPr>
            <p:cNvPr id="28689" name="Gruppieren 28672"/>
            <p:cNvGrpSpPr>
              <a:grpSpLocks/>
            </p:cNvGrpSpPr>
            <p:nvPr/>
          </p:nvGrpSpPr>
          <p:grpSpPr bwMode="auto">
            <a:xfrm>
              <a:off x="6292850" y="5389563"/>
              <a:ext cx="2090738" cy="1238250"/>
              <a:chOff x="6300192" y="4967187"/>
              <a:chExt cx="2090937" cy="1238593"/>
            </a:xfrm>
          </p:grpSpPr>
          <p:grpSp>
            <p:nvGrpSpPr>
              <p:cNvPr id="28690" name="Gruppieren 13"/>
              <p:cNvGrpSpPr>
                <a:grpSpLocks/>
              </p:cNvGrpSpPr>
              <p:nvPr/>
            </p:nvGrpSpPr>
            <p:grpSpPr bwMode="auto">
              <a:xfrm>
                <a:off x="6300192" y="4967187"/>
                <a:ext cx="2090937" cy="495886"/>
                <a:chOff x="3635896" y="7901666"/>
                <a:chExt cx="3889383" cy="495886"/>
              </a:xfrm>
            </p:grpSpPr>
            <p:sp>
              <p:nvSpPr>
                <p:cNvPr id="87" name="Rechteck 86"/>
                <p:cNvSpPr/>
                <p:nvPr/>
              </p:nvSpPr>
              <p:spPr>
                <a:xfrm>
                  <a:off x="3635896" y="7901666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700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3" r="84612" b="25604"/>
                <a:stretch>
                  <a:fillRect/>
                </a:stretch>
              </p:blipFill>
              <p:spPr bwMode="auto">
                <a:xfrm>
                  <a:off x="3652787" y="8013284"/>
                  <a:ext cx="1582737" cy="274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01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7994233"/>
                  <a:ext cx="195438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MSSM 2001</a:t>
                  </a:r>
                </a:p>
              </p:txBody>
            </p:sp>
          </p:grpSp>
          <p:grpSp>
            <p:nvGrpSpPr>
              <p:cNvPr id="28691" name="Gruppieren 15"/>
              <p:cNvGrpSpPr>
                <a:grpSpLocks/>
              </p:cNvGrpSpPr>
              <p:nvPr/>
            </p:nvGrpSpPr>
            <p:grpSpPr bwMode="auto">
              <a:xfrm>
                <a:off x="6300192" y="5709894"/>
                <a:ext cx="2090937" cy="495886"/>
                <a:chOff x="3635896" y="9053794"/>
                <a:chExt cx="3889383" cy="495886"/>
              </a:xfrm>
            </p:grpSpPr>
            <p:sp>
              <p:nvSpPr>
                <p:cNvPr id="89" name="Rechteck 88"/>
                <p:cNvSpPr/>
                <p:nvPr/>
              </p:nvSpPr>
              <p:spPr>
                <a:xfrm>
                  <a:off x="3635896" y="9054243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7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554" r="84612" b="20557"/>
                <a:stretch>
                  <a:fillRect/>
                </a:stretch>
              </p:blipFill>
              <p:spPr bwMode="auto">
                <a:xfrm>
                  <a:off x="3652787" y="9191397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8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9115613"/>
                  <a:ext cx="182716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Trotta et al CMSSM 2008 </a:t>
                  </a:r>
                </a:p>
              </p:txBody>
            </p:sp>
          </p:grpSp>
          <p:grpSp>
            <p:nvGrpSpPr>
              <p:cNvPr id="28692" name="Gruppieren 14"/>
              <p:cNvGrpSpPr>
                <a:grpSpLocks/>
              </p:cNvGrpSpPr>
              <p:nvPr/>
            </p:nvGrpSpPr>
            <p:grpSpPr bwMode="auto">
              <a:xfrm>
                <a:off x="6300192" y="5338540"/>
                <a:ext cx="2090937" cy="495886"/>
                <a:chOff x="3635896" y="8477730"/>
                <a:chExt cx="3889383" cy="495886"/>
              </a:xfrm>
            </p:grpSpPr>
            <p:sp>
              <p:nvSpPr>
                <p:cNvPr id="88" name="Rechteck 87"/>
                <p:cNvSpPr/>
                <p:nvPr/>
              </p:nvSpPr>
              <p:spPr>
                <a:xfrm>
                  <a:off x="3635896" y="8477955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4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31" r="84612" b="15482"/>
                <a:stretch>
                  <a:fillRect/>
                </a:stretch>
              </p:blipFill>
              <p:spPr bwMode="auto">
                <a:xfrm>
                  <a:off x="3652787" y="8640961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5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8575581"/>
                  <a:ext cx="15119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2004 </a:t>
                  </a:r>
                </a:p>
              </p:txBody>
            </p:sp>
          </p:grpSp>
        </p:grp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6245036" y="3270250"/>
            <a:ext cx="2881973" cy="2082799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125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DAISY_ALPHA_ASSIGNED"/>
          <p:cNvPicPr>
            <a:picLocks noChangeAspect="1" noChangeArrowheads="1"/>
          </p:cNvPicPr>
          <p:nvPr/>
        </p:nvPicPr>
        <p:blipFill>
          <a:blip r:embed="rId3">
            <a:lum bright="-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/>
          <a:stretch>
            <a:fillRect/>
          </a:stretch>
        </p:blipFill>
        <p:spPr bwMode="auto">
          <a:xfrm>
            <a:off x="2916238" y="1778000"/>
            <a:ext cx="5699125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839200" y="301625"/>
            <a:ext cx="30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644" name="Group 4"/>
          <p:cNvGrpSpPr>
            <a:grpSpLocks/>
          </p:cNvGrpSpPr>
          <p:nvPr/>
        </p:nvGrpSpPr>
        <p:grpSpPr bwMode="auto">
          <a:xfrm>
            <a:off x="466725" y="1447800"/>
            <a:ext cx="3876675" cy="3014663"/>
            <a:chOff x="294" y="912"/>
            <a:chExt cx="2442" cy="1899"/>
          </a:xfrm>
        </p:grpSpPr>
        <p:pic>
          <p:nvPicPr>
            <p:cNvPr id="112671" name="Picture 5" descr="DAISY_ALPH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7" t="6596" r="6897" b="3275"/>
            <a:stretch>
              <a:fillRect/>
            </a:stretch>
          </p:blipFill>
          <p:spPr bwMode="auto">
            <a:xfrm>
              <a:off x="336" y="912"/>
              <a:ext cx="2400" cy="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72" name="Rectangle 6"/>
            <p:cNvSpPr>
              <a:spLocks noChangeArrowheads="1"/>
            </p:cNvSpPr>
            <p:nvPr/>
          </p:nvSpPr>
          <p:spPr bwMode="auto">
            <a:xfrm>
              <a:off x="960" y="2688"/>
              <a:ext cx="1248" cy="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73" name="Text Box 7"/>
            <p:cNvSpPr txBox="1">
              <a:spLocks noChangeArrowheads="1"/>
            </p:cNvSpPr>
            <p:nvPr/>
          </p:nvSpPr>
          <p:spPr bwMode="auto">
            <a:xfrm>
              <a:off x="960" y="2586"/>
              <a:ext cx="119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 b="1">
                  <a:cs typeface="Times New Roman" pitchFamily="18" charset="0"/>
                </a:rPr>
                <a:t>Recoil energy [keV]</a:t>
              </a:r>
              <a:endParaRPr lang="en-US" sz="2400">
                <a:cs typeface="Times New Roman" pitchFamily="18" charset="0"/>
              </a:endParaRPr>
            </a:p>
          </p:txBody>
        </p:sp>
        <p:sp>
          <p:nvSpPr>
            <p:cNvPr id="112674" name="Rectangle 8"/>
            <p:cNvSpPr>
              <a:spLocks noChangeArrowheads="1"/>
            </p:cNvSpPr>
            <p:nvPr/>
          </p:nvSpPr>
          <p:spPr bwMode="auto">
            <a:xfrm>
              <a:off x="336" y="1248"/>
              <a:ext cx="124" cy="1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75" name="Text Box 9"/>
            <p:cNvSpPr txBox="1">
              <a:spLocks noChangeArrowheads="1"/>
            </p:cNvSpPr>
            <p:nvPr/>
          </p:nvSpPr>
          <p:spPr bwMode="auto">
            <a:xfrm rot="-5400000">
              <a:off x="192" y="1712"/>
              <a:ext cx="4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 b="1">
                  <a:cs typeface="Times New Roman" pitchFamily="18" charset="0"/>
                </a:rPr>
                <a:t>Light</a:t>
              </a:r>
              <a:endParaRPr lang="en-US" sz="2400">
                <a:cs typeface="Times New Roman" pitchFamily="18" charset="0"/>
              </a:endParaRPr>
            </a:p>
          </p:txBody>
        </p:sp>
      </p:grpSp>
      <p:grpSp>
        <p:nvGrpSpPr>
          <p:cNvPr id="112645" name="Group 10"/>
          <p:cNvGrpSpPr>
            <a:grpSpLocks/>
          </p:cNvGrpSpPr>
          <p:nvPr/>
        </p:nvGrpSpPr>
        <p:grpSpPr bwMode="auto">
          <a:xfrm>
            <a:off x="1177925" y="2293938"/>
            <a:ext cx="2397125" cy="652462"/>
            <a:chOff x="742" y="1445"/>
            <a:chExt cx="1510" cy="411"/>
          </a:xfrm>
        </p:grpSpPr>
        <p:sp>
          <p:nvSpPr>
            <p:cNvPr id="112669" name="Text Box 11"/>
            <p:cNvSpPr txBox="1">
              <a:spLocks noChangeArrowheads="1"/>
            </p:cNvSpPr>
            <p:nvPr/>
          </p:nvSpPr>
          <p:spPr bwMode="auto">
            <a:xfrm>
              <a:off x="742" y="1445"/>
              <a:ext cx="52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>
                  <a:solidFill>
                    <a:srgbClr val="FFCC00"/>
                  </a:solidFill>
                  <a:cs typeface="Times New Roman" pitchFamily="18" charset="0"/>
                  <a:sym typeface="Symbol" pitchFamily="18" charset="2"/>
                </a:rPr>
                <a:t> band</a:t>
              </a:r>
              <a:endParaRPr lang="en-US" sz="2400" b="1">
                <a:solidFill>
                  <a:srgbClr val="FFCC00"/>
                </a:solidFill>
                <a:cs typeface="Times New Roman" pitchFamily="18" charset="0"/>
              </a:endParaRPr>
            </a:p>
          </p:txBody>
        </p:sp>
        <p:sp>
          <p:nvSpPr>
            <p:cNvPr id="112670" name="Text Box 12"/>
            <p:cNvSpPr txBox="1">
              <a:spLocks noChangeArrowheads="1"/>
            </p:cNvSpPr>
            <p:nvPr/>
          </p:nvSpPr>
          <p:spPr bwMode="auto">
            <a:xfrm>
              <a:off x="1697" y="1625"/>
              <a:ext cx="55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>
                  <a:solidFill>
                    <a:schemeClr val="accent1"/>
                  </a:solidFill>
                  <a:cs typeface="Times New Roman" pitchFamily="18" charset="0"/>
                  <a:sym typeface="Symbol" pitchFamily="18" charset="2"/>
                </a:rPr>
                <a:t> band</a:t>
              </a:r>
              <a:endParaRPr lang="en-US" sz="2400" b="1">
                <a:solidFill>
                  <a:schemeClr val="accent1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257037" name="Oval 13"/>
          <p:cNvSpPr>
            <a:spLocks noChangeArrowheads="1"/>
          </p:cNvSpPr>
          <p:nvPr/>
        </p:nvSpPr>
        <p:spPr bwMode="auto">
          <a:xfrm rot="-1200000">
            <a:off x="2590800" y="3124200"/>
            <a:ext cx="1524000" cy="381000"/>
          </a:xfrm>
          <a:prstGeom prst="ellips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7038" name="Text Box 14"/>
          <p:cNvSpPr txBox="1">
            <a:spLocks noChangeArrowheads="1"/>
          </p:cNvSpPr>
          <p:nvPr/>
        </p:nvSpPr>
        <p:spPr bwMode="auto">
          <a:xfrm>
            <a:off x="2982913" y="3546475"/>
            <a:ext cx="82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400">
                <a:cs typeface="Times New Roman" pitchFamily="18" charset="0"/>
              </a:rPr>
              <a:t>U/Th</a:t>
            </a:r>
            <a:endParaRPr lang="en-US" sz="2400">
              <a:cs typeface="Times New Roman" pitchFamily="18" charset="0"/>
            </a:endParaRPr>
          </a:p>
        </p:txBody>
      </p:sp>
      <p:sp>
        <p:nvSpPr>
          <p:cNvPr id="257039" name="Oval 15"/>
          <p:cNvSpPr>
            <a:spLocks noChangeArrowheads="1"/>
          </p:cNvSpPr>
          <p:nvPr/>
        </p:nvSpPr>
        <p:spPr bwMode="auto">
          <a:xfrm rot="-1200000">
            <a:off x="1720850" y="3613150"/>
            <a:ext cx="519113" cy="3143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7040" name="Group 16"/>
          <p:cNvGrpSpPr>
            <a:grpSpLocks/>
          </p:cNvGrpSpPr>
          <p:nvPr/>
        </p:nvGrpSpPr>
        <p:grpSpPr bwMode="auto">
          <a:xfrm>
            <a:off x="4314825" y="2881313"/>
            <a:ext cx="4419600" cy="3590925"/>
            <a:chOff x="2832" y="1911"/>
            <a:chExt cx="2784" cy="2262"/>
          </a:xfrm>
        </p:grpSpPr>
        <p:grpSp>
          <p:nvGrpSpPr>
            <p:cNvPr id="112665" name="Group 17"/>
            <p:cNvGrpSpPr>
              <a:grpSpLocks/>
            </p:cNvGrpSpPr>
            <p:nvPr/>
          </p:nvGrpSpPr>
          <p:grpSpPr bwMode="auto">
            <a:xfrm>
              <a:off x="2832" y="1911"/>
              <a:ext cx="2784" cy="2262"/>
              <a:chOff x="2832" y="1815"/>
              <a:chExt cx="2784" cy="2262"/>
            </a:xfrm>
          </p:grpSpPr>
          <p:sp>
            <p:nvSpPr>
              <p:cNvPr id="112667" name="Rectangle 18"/>
              <p:cNvSpPr>
                <a:spLocks noChangeArrowheads="1"/>
              </p:cNvSpPr>
              <p:nvPr/>
            </p:nvSpPr>
            <p:spPr bwMode="auto">
              <a:xfrm>
                <a:off x="2832" y="1815"/>
                <a:ext cx="2784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81000"/>
                <a:r>
                  <a:rPr lang="de-DE" sz="1600">
                    <a:latin typeface="Symbol" pitchFamily="18" charset="2"/>
                    <a:cs typeface="Times New Roman" pitchFamily="18" charset="0"/>
                  </a:rPr>
                  <a:t>	</a:t>
                </a:r>
                <a:r>
                  <a:rPr lang="en-US" sz="1600" b="1">
                    <a:latin typeface="Symbol" pitchFamily="18" charset="2"/>
                    <a:cs typeface="Times New Roman" pitchFamily="18" charset="0"/>
                  </a:rPr>
                  <a:t>a</a:t>
                </a:r>
                <a:r>
                  <a:rPr lang="en-US" sz="1600" b="1">
                    <a:cs typeface="Times New Roman" pitchFamily="18" charset="0"/>
                  </a:rPr>
                  <a:t>-spectrum</a:t>
                </a:r>
              </a:p>
            </p:txBody>
          </p:sp>
          <p:pic>
            <p:nvPicPr>
              <p:cNvPr id="112668" name="Picture 19" descr="DAISY_W18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5" t="11809" r="4762"/>
              <a:stretch>
                <a:fillRect/>
              </a:stretch>
            </p:blipFill>
            <p:spPr bwMode="auto">
              <a:xfrm>
                <a:off x="2832" y="2016"/>
                <a:ext cx="2784" cy="2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2666" name="Rectangle 20"/>
            <p:cNvSpPr>
              <a:spLocks noChangeArrowheads="1"/>
            </p:cNvSpPr>
            <p:nvPr/>
          </p:nvSpPr>
          <p:spPr bwMode="auto">
            <a:xfrm>
              <a:off x="5040" y="2322"/>
              <a:ext cx="336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7045" name="Line 21"/>
          <p:cNvSpPr>
            <a:spLocks noChangeShapeType="1"/>
          </p:cNvSpPr>
          <p:nvPr/>
        </p:nvSpPr>
        <p:spPr bwMode="auto">
          <a:xfrm>
            <a:off x="2195513" y="3810000"/>
            <a:ext cx="2147887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7046" name="Group 22"/>
          <p:cNvGrpSpPr>
            <a:grpSpLocks/>
          </p:cNvGrpSpPr>
          <p:nvPr/>
        </p:nvGrpSpPr>
        <p:grpSpPr bwMode="auto">
          <a:xfrm>
            <a:off x="4314825" y="2881313"/>
            <a:ext cx="4419600" cy="3590925"/>
            <a:chOff x="2832" y="1815"/>
            <a:chExt cx="2784" cy="2262"/>
          </a:xfrm>
        </p:grpSpPr>
        <p:sp>
          <p:nvSpPr>
            <p:cNvPr id="112663" name="Rectangle 23"/>
            <p:cNvSpPr>
              <a:spLocks noChangeArrowheads="1"/>
            </p:cNvSpPr>
            <p:nvPr/>
          </p:nvSpPr>
          <p:spPr bwMode="auto">
            <a:xfrm>
              <a:off x="2832" y="1815"/>
              <a:ext cx="2784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81000"/>
              <a:r>
                <a:rPr lang="de-DE" sz="1600">
                  <a:latin typeface="Symbol" pitchFamily="18" charset="2"/>
                  <a:cs typeface="Times New Roman" pitchFamily="18" charset="0"/>
                </a:rPr>
                <a:t>	</a:t>
              </a:r>
              <a:r>
                <a:rPr lang="en-US" sz="1600" b="1">
                  <a:latin typeface="Symbol" pitchFamily="18" charset="2"/>
                  <a:cs typeface="Times New Roman" pitchFamily="18" charset="0"/>
                </a:rPr>
                <a:t>a</a:t>
              </a:r>
              <a:r>
                <a:rPr lang="en-US" sz="1600" b="1">
                  <a:cs typeface="Times New Roman" pitchFamily="18" charset="0"/>
                </a:rPr>
                <a:t>-spectrum </a:t>
              </a:r>
              <a:r>
                <a:rPr lang="de-DE" sz="1600" b="1">
                  <a:cs typeface="Times New Roman" pitchFamily="18" charset="0"/>
                </a:rPr>
                <a:t>  </a:t>
              </a:r>
              <a:r>
                <a:rPr lang="en-US" sz="1600" b="1">
                  <a:cs typeface="Times New Roman" pitchFamily="18" charset="0"/>
                </a:rPr>
                <a:t> t</a:t>
              </a:r>
              <a:r>
                <a:rPr lang="en-US" sz="1600" b="1" baseline="-25000">
                  <a:cs typeface="Times New Roman" pitchFamily="18" charset="0"/>
                </a:rPr>
                <a:t>1/2</a:t>
              </a:r>
              <a:r>
                <a:rPr lang="en-US" sz="1600" b="1">
                  <a:cs typeface="Times New Roman" pitchFamily="18" charset="0"/>
                </a:rPr>
                <a:t>(</a:t>
              </a:r>
              <a:r>
                <a:rPr lang="en-US" sz="1600" b="1" baseline="30000">
                  <a:cs typeface="Times New Roman" pitchFamily="18" charset="0"/>
                </a:rPr>
                <a:t>180</a:t>
              </a:r>
              <a:r>
                <a:rPr lang="en-US" sz="1600" b="1">
                  <a:cs typeface="Times New Roman" pitchFamily="18" charset="0"/>
                </a:rPr>
                <a:t>W) = (1.7 ± 0.2) 10</a:t>
              </a:r>
              <a:r>
                <a:rPr lang="en-US" sz="1600" b="1" baseline="30000">
                  <a:cs typeface="Times New Roman" pitchFamily="18" charset="0"/>
                </a:rPr>
                <a:t>18</a:t>
              </a:r>
              <a:r>
                <a:rPr lang="en-US" sz="1600" b="1">
                  <a:cs typeface="Times New Roman" pitchFamily="18" charset="0"/>
                </a:rPr>
                <a:t> y</a:t>
              </a:r>
            </a:p>
          </p:txBody>
        </p:sp>
        <p:pic>
          <p:nvPicPr>
            <p:cNvPr id="112664" name="Picture 24" descr="DAISY_W18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" t="11809" r="4762"/>
            <a:stretch>
              <a:fillRect/>
            </a:stretch>
          </p:blipFill>
          <p:spPr bwMode="auto">
            <a:xfrm>
              <a:off x="2832" y="2016"/>
              <a:ext cx="2784" cy="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7049" name="Picture 25" descr="Nulidkarte_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54138"/>
            <a:ext cx="52673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7050" name="Group 26"/>
          <p:cNvGrpSpPr>
            <a:grpSpLocks/>
          </p:cNvGrpSpPr>
          <p:nvPr/>
        </p:nvGrpSpPr>
        <p:grpSpPr bwMode="auto">
          <a:xfrm>
            <a:off x="1524000" y="4157663"/>
            <a:ext cx="627063" cy="366712"/>
            <a:chOff x="960" y="2619"/>
            <a:chExt cx="395" cy="231"/>
          </a:xfrm>
        </p:grpSpPr>
        <p:sp>
          <p:nvSpPr>
            <p:cNvPr id="112661" name="Rectangle 27"/>
            <p:cNvSpPr>
              <a:spLocks noChangeArrowheads="1"/>
            </p:cNvSpPr>
            <p:nvPr/>
          </p:nvSpPr>
          <p:spPr bwMode="auto">
            <a:xfrm>
              <a:off x="1002" y="2640"/>
              <a:ext cx="327" cy="189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2" name="Text Box 28"/>
            <p:cNvSpPr txBox="1">
              <a:spLocks noChangeArrowheads="1"/>
            </p:cNvSpPr>
            <p:nvPr/>
          </p:nvSpPr>
          <p:spPr bwMode="auto">
            <a:xfrm>
              <a:off x="960" y="2619"/>
              <a:ext cx="39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700" b="1">
                  <a:latin typeface="Arial" charset="0"/>
                  <a:cs typeface="Times New Roman" pitchFamily="18" charset="0"/>
                </a:rPr>
                <a:t>1,7 · 10</a:t>
              </a:r>
              <a:r>
                <a:rPr lang="de-DE" sz="700" b="1" baseline="30000">
                  <a:latin typeface="Arial" charset="0"/>
                  <a:cs typeface="Times New Roman" pitchFamily="18" charset="0"/>
                </a:rPr>
                <a:t>18</a:t>
              </a:r>
              <a:r>
                <a:rPr lang="de-DE" sz="700" b="1">
                  <a:latin typeface="Arial" charset="0"/>
                  <a:cs typeface="Times New Roman" pitchFamily="18" charset="0"/>
                </a:rPr>
                <a:t> a</a:t>
              </a:r>
            </a:p>
            <a:p>
              <a:pPr eaLnBrk="1" hangingPunct="1"/>
              <a:endParaRPr lang="de-DE" sz="600" b="1">
                <a:latin typeface="Arial" charset="0"/>
                <a:cs typeface="Times New Roman" pitchFamily="18" charset="0"/>
              </a:endParaRPr>
            </a:p>
            <a:p>
              <a:pPr eaLnBrk="1" hangingPunct="1"/>
              <a:r>
                <a:rPr lang="de-DE" sz="500" b="1">
                  <a:latin typeface="Symbol" pitchFamily="18" charset="2"/>
                  <a:cs typeface="Times New Roman" pitchFamily="18" charset="0"/>
                </a:rPr>
                <a:t>s</a:t>
              </a:r>
              <a:r>
                <a:rPr lang="de-DE" sz="500" b="1">
                  <a:cs typeface="Times New Roman" pitchFamily="18" charset="0"/>
                </a:rPr>
                <a:t> ~ 4</a:t>
              </a:r>
              <a:endParaRPr lang="en-US" sz="500" b="1">
                <a:cs typeface="Times New Roman" pitchFamily="18" charset="0"/>
              </a:endParaRPr>
            </a:p>
          </p:txBody>
        </p:sp>
      </p:grpSp>
      <p:sp>
        <p:nvSpPr>
          <p:cNvPr id="257053" name="Oval 29"/>
          <p:cNvSpPr>
            <a:spLocks noChangeArrowheads="1"/>
          </p:cNvSpPr>
          <p:nvPr/>
        </p:nvSpPr>
        <p:spPr bwMode="auto">
          <a:xfrm>
            <a:off x="2514600" y="3829050"/>
            <a:ext cx="2819400" cy="7620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6" name="Text Box 31"/>
          <p:cNvSpPr txBox="1">
            <a:spLocks noChangeArrowheads="1"/>
          </p:cNvSpPr>
          <p:nvPr/>
        </p:nvSpPr>
        <p:spPr bwMode="auto">
          <a:xfrm>
            <a:off x="501650" y="6453188"/>
            <a:ext cx="2698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66"/>
                </a:solidFill>
              </a:rPr>
              <a:t>Phys.Rev.C 70 (2004) 064606-1</a:t>
            </a:r>
            <a:r>
              <a:rPr lang="en-US" sz="900"/>
              <a:t> </a:t>
            </a:r>
            <a:r>
              <a:rPr lang="en-GB" sz="900">
                <a:solidFill>
                  <a:srgbClr val="000066"/>
                </a:solidFill>
              </a:rPr>
              <a:t>und nucl-ex/0408006 </a:t>
            </a:r>
            <a:endParaRPr lang="en-US" sz="900">
              <a:solidFill>
                <a:srgbClr val="000066"/>
              </a:solidFill>
            </a:endParaRPr>
          </a:p>
        </p:txBody>
      </p:sp>
      <p:pic>
        <p:nvPicPr>
          <p:cNvPr id="257056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/>
          <a:stretch>
            <a:fillRect/>
          </a:stretch>
        </p:blipFill>
        <p:spPr bwMode="auto">
          <a:xfrm>
            <a:off x="4284663" y="1412875"/>
            <a:ext cx="2895600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7057" name="Group 33"/>
          <p:cNvGrpSpPr>
            <a:grpSpLocks/>
          </p:cNvGrpSpPr>
          <p:nvPr/>
        </p:nvGrpSpPr>
        <p:grpSpPr bwMode="auto">
          <a:xfrm>
            <a:off x="852488" y="3914775"/>
            <a:ext cx="1295400" cy="1295400"/>
            <a:chOff x="537" y="2466"/>
            <a:chExt cx="816" cy="816"/>
          </a:xfrm>
        </p:grpSpPr>
        <p:sp>
          <p:nvSpPr>
            <p:cNvPr id="112659" name="Oval 34"/>
            <p:cNvSpPr>
              <a:spLocks noChangeArrowheads="1"/>
            </p:cNvSpPr>
            <p:nvPr/>
          </p:nvSpPr>
          <p:spPr bwMode="auto">
            <a:xfrm>
              <a:off x="969" y="2466"/>
              <a:ext cx="384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0" name="Line 35"/>
            <p:cNvSpPr>
              <a:spLocks noChangeShapeType="1"/>
            </p:cNvSpPr>
            <p:nvPr/>
          </p:nvSpPr>
          <p:spPr bwMode="auto">
            <a:xfrm flipH="1">
              <a:off x="537" y="2802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260151" y="25166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rare </a:t>
            </a:r>
            <a:r>
              <a:rPr lang="en-US" sz="3200" b="1" i="1" dirty="0" smtClean="0">
                <a:solidFill>
                  <a:srgbClr val="000066"/>
                </a:solidFill>
                <a:latin typeface="Symbol" pitchFamily="18" charset="2"/>
                <a:cs typeface="Arial" pitchFamily="34" charset="0"/>
              </a:rPr>
              <a:t>a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detection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7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7" grpId="0" animBg="1"/>
      <p:bldP spid="257038" grpId="0" autoUpdateAnimBg="0"/>
      <p:bldP spid="257039" grpId="0" animBg="1"/>
      <p:bldP spid="257045" grpId="0" animBg="1"/>
      <p:bldP spid="2570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934" y="154732"/>
            <a:ext cx="8295506" cy="457200"/>
          </a:xfrm>
          <a:noFill/>
        </p:spPr>
        <p:txBody>
          <a:bodyPr/>
          <a:lstStyle/>
          <a:p>
            <a:pPr eaLnBrk="1" hangingPunct="1"/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Dark Matter – </a:t>
            </a:r>
            <a:r>
              <a:rPr lang="en-US" b="1" kern="1200" dirty="0" err="1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Standardmodel</a:t>
            </a:r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is running out of Particles </a:t>
            </a:r>
            <a:endParaRPr lang="en-US" b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428298" y="1295400"/>
            <a:ext cx="1877502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sz="2000" dirty="0">
                <a:solidFill>
                  <a:srgbClr val="36001B"/>
                </a:solidFill>
              </a:rPr>
              <a:t>‘</a:t>
            </a:r>
            <a:r>
              <a:rPr lang="en-US" sz="2000" dirty="0">
                <a:solidFill>
                  <a:srgbClr val="36001B"/>
                </a:solidFill>
                <a:latin typeface="Symbol" pitchFamily="18" charset="2"/>
              </a:rPr>
              <a:t>n </a:t>
            </a:r>
            <a:r>
              <a:rPr lang="en-US" sz="16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too light‘ =&gt;</a:t>
            </a:r>
          </a:p>
          <a:p>
            <a:pPr algn="r" eaLnBrk="1" hangingPunct="1"/>
            <a:r>
              <a:rPr lang="en-US" sz="16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most of the </a:t>
            </a:r>
          </a:p>
          <a:p>
            <a:pPr algn="r" eaLnBrk="1" hangingPunct="1"/>
            <a:r>
              <a:rPr lang="en-US" sz="16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Dark Matter </a:t>
            </a:r>
          </a:p>
          <a:p>
            <a:pPr algn="r" eaLnBrk="1" hangingPunct="1"/>
            <a:r>
              <a:rPr lang="en-US" sz="16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is cold</a:t>
            </a:r>
          </a:p>
          <a:p>
            <a:pPr algn="r" eaLnBrk="1" hangingPunct="1"/>
            <a:r>
              <a:rPr lang="en-US" sz="2000" dirty="0">
                <a:solidFill>
                  <a:srgbClr val="36001B"/>
                </a:solidFill>
              </a:rPr>
              <a:t> </a:t>
            </a:r>
          </a:p>
          <a:p>
            <a:pPr algn="r" eaLnBrk="1" hangingPunct="1"/>
            <a:r>
              <a:rPr lang="en-US" sz="16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of so far unknown </a:t>
            </a:r>
          </a:p>
          <a:p>
            <a:pPr algn="r" eaLnBrk="1" hangingPunct="1"/>
            <a:r>
              <a:rPr lang="en-US" sz="16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weakly interacting,</a:t>
            </a:r>
          </a:p>
          <a:p>
            <a:pPr algn="r" eaLnBrk="1" hangingPunct="1"/>
            <a:r>
              <a:rPr lang="en-US" sz="16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massive particles</a:t>
            </a:r>
          </a:p>
          <a:p>
            <a:pPr algn="r" eaLnBrk="1" hangingPunct="1"/>
            <a:r>
              <a:rPr lang="en-US" sz="1600" dirty="0" smtClean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WIMPs</a:t>
            </a:r>
          </a:p>
          <a:p>
            <a:pPr algn="r" eaLnBrk="1" hangingPunct="1"/>
            <a:endParaRPr lang="en-US" sz="1600" dirty="0">
              <a:solidFill>
                <a:srgbClr val="36001B"/>
              </a:solidFill>
              <a:latin typeface="Arial" pitchFamily="34" charset="0"/>
              <a:cs typeface="Arial" pitchFamily="34" charset="0"/>
            </a:endParaRPr>
          </a:p>
          <a:p>
            <a:pPr algn="r" eaLnBrk="1" hangingPunct="1"/>
            <a:r>
              <a:rPr lang="en-US" sz="1400" i="1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(50GeV~1000GeV</a:t>
            </a:r>
          </a:p>
          <a:p>
            <a:pPr algn="r" eaLnBrk="1" hangingPunct="1"/>
            <a:r>
              <a:rPr lang="en-US" sz="1400" i="1" dirty="0" err="1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Neutralino</a:t>
            </a:r>
            <a:r>
              <a:rPr lang="en-US" sz="1400" i="1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?)</a:t>
            </a:r>
          </a:p>
          <a:p>
            <a:pPr algn="r" eaLnBrk="1" hangingPunct="1"/>
            <a:endParaRPr lang="en-US" sz="1600" dirty="0">
              <a:solidFill>
                <a:srgbClr val="36001B"/>
              </a:solidFill>
              <a:latin typeface="Arial" pitchFamily="34" charset="0"/>
              <a:cs typeface="Arial" pitchFamily="34" charset="0"/>
            </a:endParaRPr>
          </a:p>
          <a:p>
            <a:pPr algn="r" eaLnBrk="1" hangingPunct="1"/>
            <a:r>
              <a:rPr lang="en-US" sz="16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or</a:t>
            </a:r>
          </a:p>
          <a:p>
            <a:pPr algn="r" eaLnBrk="1" hangingPunct="1"/>
            <a:endParaRPr lang="en-US" sz="1600" dirty="0">
              <a:solidFill>
                <a:srgbClr val="36001B"/>
              </a:solidFill>
              <a:latin typeface="Arial" pitchFamily="34" charset="0"/>
              <a:cs typeface="Arial" pitchFamily="34" charset="0"/>
            </a:endParaRPr>
          </a:p>
          <a:p>
            <a:pPr algn="r" eaLnBrk="1" hangingPunct="1"/>
            <a:r>
              <a:rPr lang="en-US" sz="16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AXIONs</a:t>
            </a:r>
          </a:p>
          <a:p>
            <a:pPr algn="r" eaLnBrk="1" hangingPunct="1"/>
            <a:endParaRPr lang="en-US" sz="1400" i="1" dirty="0">
              <a:solidFill>
                <a:srgbClr val="36001B"/>
              </a:solidFill>
            </a:endParaRPr>
          </a:p>
          <a:p>
            <a:pPr algn="r" eaLnBrk="1" hangingPunct="1"/>
            <a:endParaRPr lang="en-US" sz="2000" i="1" dirty="0">
              <a:solidFill>
                <a:srgbClr val="280145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3359150"/>
            <a:ext cx="44196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019800" y="5438775"/>
            <a:ext cx="13652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460046"/>
                </a:solidFill>
              </a:rPr>
              <a:t>cold</a:t>
            </a:r>
          </a:p>
          <a:p>
            <a:pPr algn="ctr" eaLnBrk="1" hangingPunct="1"/>
            <a:r>
              <a:rPr lang="en-US">
                <a:solidFill>
                  <a:srgbClr val="460046"/>
                </a:solidFill>
              </a:rPr>
              <a:t>Dark Matter </a:t>
            </a:r>
          </a:p>
          <a:p>
            <a:pPr algn="ctr" eaLnBrk="1" hangingPunct="1"/>
            <a:r>
              <a:rPr lang="en-US">
                <a:solidFill>
                  <a:srgbClr val="460046"/>
                </a:solidFill>
              </a:rPr>
              <a:t>(CDM)</a:t>
            </a:r>
          </a:p>
          <a:p>
            <a:pPr algn="ctr" eaLnBrk="1" hangingPunct="1"/>
            <a:r>
              <a:rPr lang="en-US">
                <a:solidFill>
                  <a:srgbClr val="460046"/>
                </a:solidFill>
              </a:rPr>
              <a:t>0.23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885950" y="3046413"/>
            <a:ext cx="16256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35341A"/>
                </a:solidFill>
              </a:rPr>
              <a:t>‘normal‘ </a:t>
            </a:r>
          </a:p>
          <a:p>
            <a:pPr algn="ctr" eaLnBrk="1" hangingPunct="1"/>
            <a:r>
              <a:rPr lang="en-US">
                <a:solidFill>
                  <a:srgbClr val="35341A"/>
                </a:solidFill>
              </a:rPr>
              <a:t>baryonic matter</a:t>
            </a:r>
          </a:p>
          <a:p>
            <a:pPr algn="ctr" eaLnBrk="1" hangingPunct="1"/>
            <a:r>
              <a:rPr lang="en-US">
                <a:solidFill>
                  <a:srgbClr val="35341A"/>
                </a:solidFill>
              </a:rPr>
              <a:t>0.04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066800" y="4800600"/>
            <a:ext cx="19685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820057"/>
                </a:solidFill>
              </a:rPr>
              <a:t>0.001 &lt; </a:t>
            </a:r>
            <a:r>
              <a:rPr lang="en-US" sz="2400">
                <a:solidFill>
                  <a:srgbClr val="820057"/>
                </a:solidFill>
                <a:latin typeface="Symbol" pitchFamily="18" charset="2"/>
              </a:rPr>
              <a:t>n </a:t>
            </a:r>
            <a:r>
              <a:rPr lang="en-US">
                <a:solidFill>
                  <a:srgbClr val="820057"/>
                </a:solidFill>
              </a:rPr>
              <a:t>&lt; 0.02</a:t>
            </a:r>
            <a:endParaRPr lang="en-US" sz="2400">
              <a:solidFill>
                <a:srgbClr val="820057"/>
              </a:solidFill>
              <a:latin typeface="Symbol" pitchFamily="18" charset="2"/>
            </a:endParaRPr>
          </a:p>
          <a:p>
            <a:pPr algn="ctr" eaLnBrk="1" hangingPunct="1"/>
            <a:r>
              <a:rPr lang="en-US">
                <a:solidFill>
                  <a:srgbClr val="820057"/>
                </a:solidFill>
              </a:rPr>
              <a:t>(HDM)</a:t>
            </a: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3505200" y="25908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990600" y="2514600"/>
            <a:ext cx="685800" cy="685800"/>
          </a:xfrm>
          <a:prstGeom prst="ellipse">
            <a:avLst/>
          </a:prstGeom>
          <a:gradFill rotWithShape="0">
            <a:gsLst>
              <a:gs pos="0">
                <a:srgbClr val="669900"/>
              </a:gs>
              <a:gs pos="100000">
                <a:srgbClr val="808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762000" y="3352800"/>
            <a:ext cx="685800" cy="685800"/>
          </a:xfrm>
          <a:prstGeom prst="ellipse">
            <a:avLst/>
          </a:prstGeom>
          <a:gradFill rotWithShape="0">
            <a:gsLst>
              <a:gs pos="0">
                <a:srgbClr val="669900"/>
              </a:gs>
              <a:gs pos="100000">
                <a:srgbClr val="808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1676400" y="3886200"/>
            <a:ext cx="533400" cy="533400"/>
          </a:xfrm>
          <a:prstGeom prst="ellipse">
            <a:avLst/>
          </a:pr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</a:rPr>
              <a:t>e</a:t>
            </a:r>
            <a:endParaRPr lang="en-US" sz="2000"/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>
            <a:off x="4953000" y="4572000"/>
            <a:ext cx="533400" cy="533400"/>
          </a:xfrm>
          <a:prstGeom prst="ellipse">
            <a:avLst/>
          </a:prstGeom>
          <a:gradFill rotWithShape="0">
            <a:gsLst>
              <a:gs pos="0">
                <a:srgbClr val="472F76"/>
              </a:gs>
              <a:gs pos="100000">
                <a:srgbClr val="9966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chemeClr val="bg1"/>
                </a:solidFill>
                <a:latin typeface="Symbol" pitchFamily="18" charset="2"/>
              </a:rPr>
              <a:t>?</a:t>
            </a:r>
            <a:endParaRPr lang="en-US" sz="3600">
              <a:latin typeface="Symbol" pitchFamily="18" charset="2"/>
            </a:endParaRPr>
          </a:p>
        </p:txBody>
      </p:sp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2514600" y="5181600"/>
            <a:ext cx="457200" cy="457200"/>
          </a:xfrm>
          <a:prstGeom prst="ellipse">
            <a:avLst/>
          </a:prstGeom>
          <a:gradFill rotWithShape="0">
            <a:gsLst>
              <a:gs pos="0">
                <a:srgbClr val="FFA1D0"/>
              </a:gs>
              <a:gs pos="100000">
                <a:srgbClr val="FF7DB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bg1"/>
                </a:solidFill>
              </a:rPr>
              <a:t>e</a:t>
            </a:r>
            <a:endParaRPr lang="en-US" sz="2000">
              <a:latin typeface="Symbol" pitchFamily="18" charset="2"/>
            </a:endParaRP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 flipV="1">
            <a:off x="2989263" y="4600575"/>
            <a:ext cx="1692275" cy="857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H="1">
            <a:off x="2986088" y="4689475"/>
            <a:ext cx="3175" cy="4238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381000" y="5791200"/>
            <a:ext cx="19685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820057"/>
                </a:solidFill>
              </a:rPr>
              <a:t>from</a:t>
            </a:r>
            <a:r>
              <a:rPr lang="en-US">
                <a:solidFill>
                  <a:srgbClr val="820057"/>
                </a:solidFill>
              </a:rPr>
              <a:t> </a:t>
            </a:r>
            <a:r>
              <a:rPr lang="en-US" sz="2400">
                <a:solidFill>
                  <a:srgbClr val="820057"/>
                </a:solidFill>
                <a:latin typeface="Symbol" pitchFamily="18" charset="2"/>
              </a:rPr>
              <a:t>n-</a:t>
            </a:r>
            <a:r>
              <a:rPr lang="en-US" sz="1600">
                <a:solidFill>
                  <a:srgbClr val="820057"/>
                </a:solidFill>
              </a:rPr>
              <a:t>oscillations</a:t>
            </a:r>
          </a:p>
          <a:p>
            <a:pPr algn="ctr" eaLnBrk="1" hangingPunct="1"/>
            <a:r>
              <a:rPr lang="en-US" sz="1600">
                <a:solidFill>
                  <a:srgbClr val="820057"/>
                </a:solidFill>
              </a:rPr>
              <a:t>=&gt; </a:t>
            </a:r>
            <a:r>
              <a:rPr lang="en-US">
                <a:solidFill>
                  <a:srgbClr val="820057"/>
                </a:solidFill>
                <a:latin typeface="Symbol" pitchFamily="18" charset="2"/>
              </a:rPr>
              <a:t>S</a:t>
            </a:r>
            <a:r>
              <a:rPr lang="en-US">
                <a:solidFill>
                  <a:srgbClr val="820057"/>
                </a:solidFill>
              </a:rPr>
              <a:t>m</a:t>
            </a:r>
            <a:r>
              <a:rPr lang="en-US" sz="1600" baseline="-25000">
                <a:solidFill>
                  <a:srgbClr val="820057"/>
                </a:solidFill>
                <a:latin typeface="Symbol" pitchFamily="18" charset="2"/>
              </a:rPr>
              <a:t>n</a:t>
            </a:r>
            <a:r>
              <a:rPr lang="en-US" sz="1600">
                <a:solidFill>
                  <a:srgbClr val="820057"/>
                </a:solidFill>
                <a:latin typeface="Symbol" pitchFamily="18" charset="2"/>
              </a:rPr>
              <a:t> </a:t>
            </a:r>
            <a:r>
              <a:rPr lang="en-US" sz="1600">
                <a:solidFill>
                  <a:srgbClr val="820057"/>
                </a:solidFill>
              </a:rPr>
              <a:t>&gt; 0.05eV</a:t>
            </a:r>
            <a:endParaRPr lang="en-US" sz="1600">
              <a:solidFill>
                <a:srgbClr val="820057"/>
              </a:solidFill>
              <a:latin typeface="Symbol" pitchFamily="18" charset="2"/>
            </a:endParaRPr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flipH="1">
            <a:off x="1066800" y="5334000"/>
            <a:ext cx="304800" cy="53340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1676400" y="1676400"/>
            <a:ext cx="22589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 err="1">
                <a:solidFill>
                  <a:srgbClr val="000036"/>
                </a:solidFill>
                <a:latin typeface="Symbol" pitchFamily="18" charset="2"/>
              </a:rPr>
              <a:t>W</a:t>
            </a:r>
            <a:r>
              <a:rPr lang="en-US" sz="3600" baseline="-25000" dirty="0" err="1">
                <a:solidFill>
                  <a:srgbClr val="000036"/>
                </a:solidFill>
              </a:rPr>
              <a:t>mat</a:t>
            </a:r>
            <a:r>
              <a:rPr lang="en-US" sz="3600" baseline="-25000" dirty="0">
                <a:solidFill>
                  <a:srgbClr val="000036"/>
                </a:solidFill>
              </a:rPr>
              <a:t> </a:t>
            </a:r>
            <a:r>
              <a:rPr lang="en-US" sz="3600" dirty="0">
                <a:solidFill>
                  <a:srgbClr val="000036"/>
                </a:solidFill>
              </a:rPr>
              <a:t>= </a:t>
            </a:r>
            <a:r>
              <a:rPr lang="en-US" sz="3600" dirty="0" smtClean="0">
                <a:solidFill>
                  <a:srgbClr val="000036"/>
                </a:solidFill>
              </a:rPr>
              <a:t>0.27</a:t>
            </a:r>
            <a:endParaRPr lang="en-US" dirty="0">
              <a:solidFill>
                <a:srgbClr val="00003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306" name="Picture 2" descr="ch51_ncal_scatter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685"/>
            <a:ext cx="4211638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6307" name="Picture 3" descr="cresst-run32-ch51-n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141663"/>
            <a:ext cx="4897438" cy="314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6309" name="Text Box 5"/>
          <p:cNvSpPr txBox="1">
            <a:spLocks noChangeArrowheads="1"/>
          </p:cNvSpPr>
          <p:nvPr/>
        </p:nvSpPr>
        <p:spPr bwMode="auto">
          <a:xfrm>
            <a:off x="4945121" y="1471328"/>
            <a:ext cx="1277593" cy="26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l-GR" sz="200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γ</a:t>
            </a:r>
            <a:r>
              <a:rPr lang="de-DE" sz="200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+ </a:t>
            </a:r>
            <a:r>
              <a:rPr lang="el-GR" sz="200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β</a:t>
            </a:r>
            <a:r>
              <a:rPr lang="de-DE" sz="200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band</a:t>
            </a:r>
            <a:endParaRPr lang="el-GR" sz="200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66310" name="Text Box 6"/>
          <p:cNvSpPr txBox="1">
            <a:spLocks noChangeArrowheads="1"/>
          </p:cNvSpPr>
          <p:nvPr/>
        </p:nvSpPr>
        <p:spPr bwMode="auto">
          <a:xfrm>
            <a:off x="5169178" y="2369146"/>
            <a:ext cx="1553310" cy="26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O-recoil-band</a:t>
            </a:r>
          </a:p>
        </p:txBody>
      </p:sp>
      <p:sp>
        <p:nvSpPr>
          <p:cNvPr id="866311" name="Line 7"/>
          <p:cNvSpPr>
            <a:spLocks noChangeShapeType="1"/>
          </p:cNvSpPr>
          <p:nvPr/>
        </p:nvSpPr>
        <p:spPr bwMode="auto">
          <a:xfrm flipH="1">
            <a:off x="2339975" y="1605211"/>
            <a:ext cx="2592388" cy="915466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866312" name="Line 8"/>
          <p:cNvSpPr>
            <a:spLocks noChangeShapeType="1"/>
          </p:cNvSpPr>
          <p:nvPr/>
        </p:nvSpPr>
        <p:spPr bwMode="auto">
          <a:xfrm flipH="1">
            <a:off x="1997396" y="2520677"/>
            <a:ext cx="3078659" cy="1196354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866313" name="Text Box 9"/>
          <p:cNvSpPr txBox="1">
            <a:spLocks noChangeArrowheads="1"/>
          </p:cNvSpPr>
          <p:nvPr/>
        </p:nvSpPr>
        <p:spPr bwMode="auto">
          <a:xfrm>
            <a:off x="179388" y="4941888"/>
            <a:ext cx="363602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Lines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calculated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from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energy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-resolution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of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light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detector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and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known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quenching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factor</a:t>
            </a: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66314" name="Text Box 10"/>
          <p:cNvSpPr txBox="1">
            <a:spLocks noChangeArrowheads="1"/>
          </p:cNvSpPr>
          <p:nvPr/>
        </p:nvSpPr>
        <p:spPr bwMode="auto">
          <a:xfrm>
            <a:off x="4680521" y="6381750"/>
            <a:ext cx="3821560" cy="24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</a:t>
            </a:r>
            <a:r>
              <a:rPr lang="de-DE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xcellent</a:t>
            </a:r>
            <a:r>
              <a:rPr lang="de-DE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nuclear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recoil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discrimination</a:t>
            </a:r>
            <a:endParaRPr lang="de-DE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66315" name="Line 11"/>
          <p:cNvSpPr>
            <a:spLocks noChangeShapeType="1"/>
          </p:cNvSpPr>
          <p:nvPr/>
        </p:nvSpPr>
        <p:spPr bwMode="auto">
          <a:xfrm flipV="1">
            <a:off x="3635375" y="4941888"/>
            <a:ext cx="1081088" cy="2159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43648" y="876109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Neutron Calibration   2009-2011 run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84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787" name="Picture 3" descr="cresst-recoil-typ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9309" y="1628775"/>
            <a:ext cx="4659312" cy="335121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6788" name="Text Box 4"/>
          <p:cNvSpPr txBox="1">
            <a:spLocks noChangeArrowheads="1"/>
          </p:cNvSpPr>
          <p:nvPr/>
        </p:nvSpPr>
        <p:spPr bwMode="auto">
          <a:xfrm>
            <a:off x="5940425" y="1628775"/>
            <a:ext cx="2286000" cy="863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5720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5720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5720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5720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5720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assuming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σ ∝ A</a:t>
            </a:r>
            <a:r>
              <a:rPr lang="en-US" sz="1600" baseline="300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</a:t>
            </a:r>
            <a:r>
              <a:rPr lang="en-US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2400" baseline="33000" dirty="0">
              <a:solidFill>
                <a:schemeClr val="accent2"/>
              </a:solidFill>
              <a:latin typeface="Comic Sans MS" pitchFamily="66" charset="0"/>
              <a:ea typeface="Arial Unicode MS" pitchFamily="34" charset="-128"/>
              <a:cs typeface="DejaVu Sans" pitchFamily="34" charset="2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2400" baseline="33000" dirty="0">
              <a:solidFill>
                <a:schemeClr val="accent2"/>
              </a:solidFill>
              <a:latin typeface="Comic Sans MS" pitchFamily="66" charset="0"/>
              <a:ea typeface="Arial Unicode MS" pitchFamily="34" charset="-128"/>
              <a:cs typeface="DejaVu Sans" pitchFamily="34" charset="2"/>
            </a:endParaRPr>
          </a:p>
        </p:txBody>
      </p:sp>
      <p:sp>
        <p:nvSpPr>
          <p:cNvPr id="886789" name="Text Box 5"/>
          <p:cNvSpPr txBox="1">
            <a:spLocks noChangeArrowheads="1"/>
          </p:cNvSpPr>
          <p:nvPr/>
        </p:nvSpPr>
        <p:spPr bwMode="auto">
          <a:xfrm>
            <a:off x="1022647" y="5157788"/>
            <a:ext cx="9598025" cy="128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FF0000"/>
              </a:buClr>
              <a:buSzPct val="60000"/>
            </a:pPr>
            <a:r>
              <a:rPr lang="en-US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for </a:t>
            </a:r>
            <a:r>
              <a:rPr lang="en-US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small WIMP masses &lt;10 </a:t>
            </a:r>
            <a:r>
              <a:rPr lang="en-US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GeV</a:t>
            </a:r>
            <a:r>
              <a:rPr lang="en-US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only O recoils above threshold</a:t>
            </a:r>
          </a:p>
          <a:p>
            <a:pPr hangingPunct="0">
              <a:lnSpc>
                <a:spcPct val="93000"/>
              </a:lnSpc>
              <a:buClr>
                <a:srgbClr val="FF0000"/>
              </a:buClr>
              <a:buSzPct val="60000"/>
            </a:pPr>
            <a:endParaRPr lang="en-US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FF0000"/>
              </a:buClr>
              <a:buSzPct val="60000"/>
            </a:pPr>
            <a:r>
              <a:rPr lang="en-US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Ca</a:t>
            </a:r>
            <a:r>
              <a:rPr lang="en-US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is important around 10 </a:t>
            </a:r>
            <a:r>
              <a:rPr lang="en-US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GeV</a:t>
            </a:r>
            <a:endParaRPr lang="en-US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FF0000"/>
              </a:buClr>
              <a:buSzPct val="60000"/>
            </a:pPr>
            <a:endParaRPr lang="en-US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FF0000"/>
              </a:buClr>
              <a:buSzPct val="60000"/>
            </a:pPr>
            <a:r>
              <a:rPr lang="en-US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for </a:t>
            </a:r>
            <a:r>
              <a:rPr lang="en-US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large masses W dominates due to σ∝A</a:t>
            </a:r>
            <a:r>
              <a:rPr lang="en-US" sz="1600" baseline="300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sz="2000" dirty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DejaVu Sans" pitchFamily="34" charset="2"/>
              </a:rPr>
              <a:t> </a:t>
            </a:r>
          </a:p>
        </p:txBody>
      </p:sp>
      <p:sp>
        <p:nvSpPr>
          <p:cNvPr id="886790" name="Text Box 6"/>
          <p:cNvSpPr txBox="1">
            <a:spLocks noChangeArrowheads="1"/>
          </p:cNvSpPr>
          <p:nvPr/>
        </p:nvSpPr>
        <p:spPr bwMode="auto">
          <a:xfrm>
            <a:off x="6011863" y="2636838"/>
            <a:ext cx="1606209" cy="2142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Threshold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10keV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43648" y="876109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Wich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nucleus is seen in CaWO</a:t>
            </a:r>
            <a:r>
              <a:rPr lang="en-US" b="1" i="1" baseline="-25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4 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8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taking into account energy threshold</a:t>
            </a:r>
            <a:endParaRPr lang="en-US" sz="18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659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0210" name="Group 2"/>
          <p:cNvGrpSpPr>
            <a:grpSpLocks/>
          </p:cNvGrpSpPr>
          <p:nvPr/>
        </p:nvGrpSpPr>
        <p:grpSpPr bwMode="auto">
          <a:xfrm>
            <a:off x="3200400" y="762000"/>
            <a:ext cx="4572000" cy="3581400"/>
            <a:chOff x="2016" y="432"/>
            <a:chExt cx="2880" cy="2256"/>
          </a:xfrm>
        </p:grpSpPr>
        <p:sp>
          <p:nvSpPr>
            <p:cNvPr id="990211" name="Rectangle 3"/>
            <p:cNvSpPr>
              <a:spLocks noChangeArrowheads="1"/>
            </p:cNvSpPr>
            <p:nvPr/>
          </p:nvSpPr>
          <p:spPr bwMode="auto">
            <a:xfrm>
              <a:off x="2016" y="480"/>
              <a:ext cx="2880" cy="2160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9021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" y="432"/>
              <a:ext cx="2736" cy="2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90213" name="Line 5"/>
            <p:cNvSpPr>
              <a:spLocks noChangeShapeType="1"/>
            </p:cNvSpPr>
            <p:nvPr/>
          </p:nvSpPr>
          <p:spPr bwMode="auto">
            <a:xfrm flipV="1">
              <a:off x="2431" y="773"/>
              <a:ext cx="1852" cy="1563"/>
            </a:xfrm>
            <a:prstGeom prst="line">
              <a:avLst/>
            </a:prstGeom>
            <a:noFill/>
            <a:ln w="540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0214" name="Line 6"/>
            <p:cNvSpPr>
              <a:spLocks noChangeShapeType="1"/>
            </p:cNvSpPr>
            <p:nvPr/>
          </p:nvSpPr>
          <p:spPr bwMode="auto">
            <a:xfrm flipV="1">
              <a:off x="2431" y="2184"/>
              <a:ext cx="2117" cy="152"/>
            </a:xfrm>
            <a:prstGeom prst="line">
              <a:avLst/>
            </a:prstGeom>
            <a:noFill/>
            <a:ln w="540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0215" name="Line 7"/>
            <p:cNvSpPr>
              <a:spLocks noChangeShapeType="1"/>
            </p:cNvSpPr>
            <p:nvPr/>
          </p:nvSpPr>
          <p:spPr bwMode="auto">
            <a:xfrm flipV="1">
              <a:off x="2431" y="1901"/>
              <a:ext cx="2103" cy="435"/>
            </a:xfrm>
            <a:prstGeom prst="line">
              <a:avLst/>
            </a:prstGeom>
            <a:noFill/>
            <a:ln w="54000">
              <a:solidFill>
                <a:srgbClr val="A29E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0216" name="Line 8"/>
            <p:cNvSpPr>
              <a:spLocks noChangeShapeType="1"/>
            </p:cNvSpPr>
            <p:nvPr/>
          </p:nvSpPr>
          <p:spPr bwMode="auto">
            <a:xfrm flipV="1">
              <a:off x="2441" y="2295"/>
              <a:ext cx="2106" cy="61"/>
            </a:xfrm>
            <a:prstGeom prst="line">
              <a:avLst/>
            </a:prstGeom>
            <a:noFill/>
            <a:ln w="54000">
              <a:solidFill>
                <a:srgbClr val="00ACA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0217" name="Text Box 9"/>
            <p:cNvSpPr txBox="1">
              <a:spLocks noChangeArrowheads="1"/>
            </p:cNvSpPr>
            <p:nvPr/>
          </p:nvSpPr>
          <p:spPr bwMode="auto">
            <a:xfrm>
              <a:off x="3964" y="523"/>
              <a:ext cx="431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Comic Sans MS" pitchFamily="66" charset="0"/>
                <a:buNone/>
              </a:pPr>
              <a:r>
                <a:rPr lang="en-US" sz="2400">
                  <a:solidFill>
                    <a:srgbClr val="000000"/>
                  </a:solidFill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b+g</a:t>
              </a:r>
            </a:p>
          </p:txBody>
        </p:sp>
        <p:sp>
          <p:nvSpPr>
            <p:cNvPr id="990218" name="Text Box 10"/>
            <p:cNvSpPr txBox="1">
              <a:spLocks noChangeArrowheads="1"/>
            </p:cNvSpPr>
            <p:nvPr/>
          </p:nvSpPr>
          <p:spPr bwMode="auto">
            <a:xfrm>
              <a:off x="4609" y="1731"/>
              <a:ext cx="2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Comic Sans MS" pitchFamily="66" charset="0"/>
                <a:buNone/>
              </a:pPr>
              <a:r>
                <a:rPr lang="en-US" sz="2800" dirty="0">
                  <a:solidFill>
                    <a:srgbClr val="4C4A00"/>
                  </a:solidFill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a</a:t>
              </a:r>
            </a:p>
          </p:txBody>
        </p:sp>
        <p:sp>
          <p:nvSpPr>
            <p:cNvPr id="990219" name="Text Box 11"/>
            <p:cNvSpPr txBox="1">
              <a:spLocks noChangeArrowheads="1"/>
            </p:cNvSpPr>
            <p:nvPr/>
          </p:nvSpPr>
          <p:spPr bwMode="auto">
            <a:xfrm>
              <a:off x="4608" y="206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Comic Sans MS" pitchFamily="66" charset="0"/>
                <a:buNone/>
              </a:pPr>
              <a:r>
                <a:rPr lang="en-US">
                  <a:solidFill>
                    <a:srgbClr val="800000"/>
                  </a:solidFill>
                  <a:ea typeface="Arial Unicode MS" pitchFamily="34" charset="-128"/>
                  <a:cs typeface="Arial Unicode MS" pitchFamily="34" charset="-128"/>
                </a:rPr>
                <a:t>O</a:t>
              </a:r>
            </a:p>
          </p:txBody>
        </p:sp>
        <p:sp>
          <p:nvSpPr>
            <p:cNvPr id="990220" name="Text Box 12"/>
            <p:cNvSpPr txBox="1">
              <a:spLocks noChangeArrowheads="1"/>
            </p:cNvSpPr>
            <p:nvPr/>
          </p:nvSpPr>
          <p:spPr bwMode="auto">
            <a:xfrm>
              <a:off x="4609" y="2208"/>
              <a:ext cx="2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Comic Sans MS" pitchFamily="66" charset="0"/>
                <a:buNone/>
              </a:pPr>
              <a:r>
                <a:rPr lang="en-US">
                  <a:solidFill>
                    <a:srgbClr val="00ACA8"/>
                  </a:solidFill>
                  <a:ea typeface="Arial Unicode MS" pitchFamily="34" charset="-128"/>
                  <a:cs typeface="Arial Unicode MS" pitchFamily="34" charset="-128"/>
                </a:rPr>
                <a:t>W</a:t>
              </a:r>
            </a:p>
          </p:txBody>
        </p:sp>
      </p:grpSp>
      <p:pic>
        <p:nvPicPr>
          <p:cNvPr id="990222" name="Picture 14" descr="capture_19242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AE0E3"/>
              </a:clrFrom>
              <a:clrTo>
                <a:srgbClr val="BAE0E3">
                  <a:alpha val="0"/>
                </a:srgbClr>
              </a:clrTo>
            </a:clrChange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2819400" cy="232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0223" name="Text Box 15"/>
          <p:cNvSpPr txBox="1">
            <a:spLocks noChangeArrowheads="1"/>
          </p:cNvSpPr>
          <p:nvPr/>
        </p:nvSpPr>
        <p:spPr bwMode="auto">
          <a:xfrm>
            <a:off x="6379369" y="5013271"/>
            <a:ext cx="2330450" cy="1477328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defPPr>
              <a:defRPr lang="en-GB"/>
            </a:defPPr>
            <a:lvl1pPr>
              <a:defRPr>
                <a:solidFill>
                  <a:srgbClr val="00003E"/>
                </a:solidFill>
                <a:latin typeface="Arial" charset="0"/>
              </a:defRPr>
            </a:lvl1pPr>
          </a:lstStyle>
          <a:p>
            <a:pPr algn="ctr"/>
            <a:r>
              <a:rPr lang="en-US" sz="2800" b="1" dirty="0"/>
              <a:t>multi target</a:t>
            </a:r>
          </a:p>
          <a:p>
            <a:pPr algn="ctr"/>
            <a:endParaRPr lang="en-US" dirty="0"/>
          </a:p>
          <a:p>
            <a:pPr algn="ctr"/>
            <a:r>
              <a:rPr lang="en-US" i="1" dirty="0"/>
              <a:t>unique feature of </a:t>
            </a:r>
          </a:p>
          <a:p>
            <a:pPr algn="ctr"/>
            <a:r>
              <a:rPr lang="en-US" i="1" dirty="0"/>
              <a:t>light – </a:t>
            </a:r>
            <a:r>
              <a:rPr lang="en-US" i="1" dirty="0" smtClean="0"/>
              <a:t>phonon</a:t>
            </a:r>
          </a:p>
          <a:p>
            <a:pPr algn="ctr"/>
            <a:r>
              <a:rPr lang="en-US" i="1" dirty="0" smtClean="0"/>
              <a:t>readout</a:t>
            </a:r>
            <a:endParaRPr lang="en-US" i="1" dirty="0"/>
          </a:p>
        </p:txBody>
      </p:sp>
      <p:grpSp>
        <p:nvGrpSpPr>
          <p:cNvPr id="990224" name="Group 16"/>
          <p:cNvGrpSpPr>
            <a:grpSpLocks/>
          </p:cNvGrpSpPr>
          <p:nvPr/>
        </p:nvGrpSpPr>
        <p:grpSpPr bwMode="auto">
          <a:xfrm>
            <a:off x="412750" y="2960688"/>
            <a:ext cx="5105400" cy="3487737"/>
            <a:chOff x="260" y="1865"/>
            <a:chExt cx="3216" cy="2197"/>
          </a:xfrm>
        </p:grpSpPr>
        <p:sp>
          <p:nvSpPr>
            <p:cNvPr id="990225" name="Rectangle 17"/>
            <p:cNvSpPr>
              <a:spLocks noChangeArrowheads="1"/>
            </p:cNvSpPr>
            <p:nvPr/>
          </p:nvSpPr>
          <p:spPr bwMode="auto">
            <a:xfrm>
              <a:off x="260" y="1872"/>
              <a:ext cx="3216" cy="2160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0226" name="Text Box 18"/>
            <p:cNvSpPr txBox="1">
              <a:spLocks noChangeArrowheads="1"/>
            </p:cNvSpPr>
            <p:nvPr/>
          </p:nvSpPr>
          <p:spPr bwMode="auto">
            <a:xfrm>
              <a:off x="292" y="1865"/>
              <a:ext cx="245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presently running, first part of the data ~200kgd</a:t>
              </a:r>
            </a:p>
          </p:txBody>
        </p:sp>
        <p:pic>
          <p:nvPicPr>
            <p:cNvPr id="990227" name="Picture 19" descr="capture_18305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1960"/>
              <a:ext cx="3139" cy="2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90228" name="Group 20"/>
            <p:cNvGrpSpPr>
              <a:grpSpLocks/>
            </p:cNvGrpSpPr>
            <p:nvPr/>
          </p:nvGrpSpPr>
          <p:grpSpPr bwMode="auto">
            <a:xfrm>
              <a:off x="1152" y="2859"/>
              <a:ext cx="2304" cy="903"/>
              <a:chOff x="1152" y="2832"/>
              <a:chExt cx="2304" cy="903"/>
            </a:xfrm>
          </p:grpSpPr>
          <p:sp>
            <p:nvSpPr>
              <p:cNvPr id="990229" name="Text Box 21"/>
              <p:cNvSpPr txBox="1">
                <a:spLocks noChangeArrowheads="1"/>
              </p:cNvSpPr>
              <p:nvPr/>
            </p:nvSpPr>
            <p:spPr bwMode="auto">
              <a:xfrm>
                <a:off x="2160" y="3097"/>
                <a:ext cx="1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buClr>
                    <a:srgbClr val="000000"/>
                  </a:buClr>
                  <a:buSzPct val="100000"/>
                  <a:buFont typeface="Comic Sans MS" pitchFamily="66" charset="0"/>
                  <a:buNone/>
                </a:pPr>
                <a:r>
                  <a:rPr lang="en-US" sz="1600">
                    <a:solidFill>
                      <a:srgbClr val="4C4A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alphas</a:t>
                </a:r>
              </a:p>
            </p:txBody>
          </p:sp>
          <p:sp>
            <p:nvSpPr>
              <p:cNvPr id="990230" name="Text Box 22"/>
              <p:cNvSpPr txBox="1">
                <a:spLocks noChangeArrowheads="1"/>
              </p:cNvSpPr>
              <p:nvPr/>
            </p:nvSpPr>
            <p:spPr bwMode="auto">
              <a:xfrm>
                <a:off x="1344" y="2832"/>
                <a:ext cx="2064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buClr>
                    <a:srgbClr val="000000"/>
                  </a:buClr>
                  <a:buSzPct val="100000"/>
                  <a:buFont typeface="Comic Sans MS" pitchFamily="66" charset="0"/>
                  <a:buNone/>
                </a:pPr>
                <a:r>
                  <a:rPr lang="en-US" sz="1600">
                    <a:solidFill>
                      <a:srgbClr val="500000"/>
                    </a:solidFill>
                    <a:ea typeface="Arial Unicode MS" pitchFamily="34" charset="-128"/>
                    <a:cs typeface="Arial Unicode MS" pitchFamily="34" charset="-128"/>
                  </a:rPr>
                  <a:t>low mass </a:t>
                </a:r>
                <a:r>
                  <a:rPr lang="en-US" sz="1400" i="1">
                    <a:solidFill>
                      <a:srgbClr val="500000"/>
                    </a:solidFill>
                    <a:ea typeface="Arial Unicode MS" pitchFamily="34" charset="-128"/>
                    <a:cs typeface="Arial Unicode MS" pitchFamily="34" charset="-128"/>
                  </a:rPr>
                  <a:t>(n, low mass WIMPs, ..)</a:t>
                </a:r>
              </a:p>
            </p:txBody>
          </p:sp>
          <p:sp>
            <p:nvSpPr>
              <p:cNvPr id="990231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504"/>
                <a:ext cx="182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buClr>
                    <a:srgbClr val="000000"/>
                  </a:buClr>
                  <a:buSzPct val="100000"/>
                  <a:buFont typeface="Comic Sans MS" pitchFamily="66" charset="0"/>
                  <a:buNone/>
                </a:pPr>
                <a:r>
                  <a:rPr lang="en-US" sz="1600">
                    <a:solidFill>
                      <a:srgbClr val="005C5A"/>
                    </a:solidFill>
                    <a:ea typeface="Arial Unicode MS" pitchFamily="34" charset="-128"/>
                    <a:cs typeface="Arial Unicode MS" pitchFamily="34" charset="-128"/>
                  </a:rPr>
                  <a:t>large mass WIMPS </a:t>
                </a:r>
              </a:p>
            </p:txBody>
          </p:sp>
          <p:sp>
            <p:nvSpPr>
              <p:cNvPr id="990232" name="Line 24"/>
              <p:cNvSpPr>
                <a:spLocks noChangeShapeType="1"/>
              </p:cNvSpPr>
              <p:nvPr/>
            </p:nvSpPr>
            <p:spPr bwMode="auto">
              <a:xfrm flipV="1">
                <a:off x="1152" y="2976"/>
                <a:ext cx="192" cy="336"/>
              </a:xfrm>
              <a:prstGeom prst="line">
                <a:avLst/>
              </a:prstGeom>
              <a:noFill/>
              <a:ln w="28575">
                <a:solidFill>
                  <a:srgbClr val="99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0233" name="Line 25"/>
              <p:cNvSpPr>
                <a:spLocks noChangeShapeType="1"/>
              </p:cNvSpPr>
              <p:nvPr/>
            </p:nvSpPr>
            <p:spPr bwMode="auto">
              <a:xfrm>
                <a:off x="1296" y="3504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D1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recent data  run 2009 - 2011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6227763" y="2969494"/>
            <a:ext cx="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3200" b="1">
              <a:solidFill>
                <a:srgbClr val="FF0000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179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022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62" name="Picture 34" descr="ch5_ratio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933450"/>
            <a:ext cx="5673726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7332" name="Text Box 4"/>
          <p:cNvSpPr txBox="1">
            <a:spLocks noChangeArrowheads="1"/>
          </p:cNvSpPr>
          <p:nvPr/>
        </p:nvSpPr>
        <p:spPr bwMode="auto">
          <a:xfrm>
            <a:off x="6227763" y="1509713"/>
            <a:ext cx="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3200" b="1">
              <a:solidFill>
                <a:srgbClr val="FF0000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67333" name="Text Box 5"/>
          <p:cNvSpPr txBox="1">
            <a:spLocks noChangeArrowheads="1"/>
          </p:cNvSpPr>
          <p:nvPr/>
        </p:nvSpPr>
        <p:spPr bwMode="auto">
          <a:xfrm>
            <a:off x="6503253" y="2133600"/>
            <a:ext cx="1465145" cy="26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γ</a:t>
            </a:r>
            <a:r>
              <a:rPr lang="de-DE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+ </a:t>
            </a:r>
            <a:r>
              <a:rPr lang="el-GR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β</a:t>
            </a:r>
            <a:r>
              <a:rPr lang="de-DE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band</a:t>
            </a:r>
            <a:endParaRPr lang="el-GR" sz="2000" b="1" dirty="0">
              <a:solidFill>
                <a:srgbClr val="000066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67334" name="Text Box 6"/>
          <p:cNvSpPr txBox="1">
            <a:spLocks noChangeArrowheads="1"/>
          </p:cNvSpPr>
          <p:nvPr/>
        </p:nvSpPr>
        <p:spPr bwMode="auto">
          <a:xfrm>
            <a:off x="6358929" y="3068638"/>
            <a:ext cx="944168" cy="2677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α</a:t>
            </a:r>
            <a:r>
              <a:rPr lang="de-DE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band</a:t>
            </a:r>
            <a:endParaRPr lang="el-GR" sz="2000" b="1" dirty="0">
              <a:solidFill>
                <a:srgbClr val="000066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67335" name="Text Box 7"/>
          <p:cNvSpPr txBox="1">
            <a:spLocks noChangeArrowheads="1"/>
          </p:cNvSpPr>
          <p:nvPr/>
        </p:nvSpPr>
        <p:spPr bwMode="auto">
          <a:xfrm>
            <a:off x="5817544" y="3573463"/>
            <a:ext cx="1774525" cy="267766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O-</a:t>
            </a:r>
            <a:r>
              <a:rPr lang="de-DE" sz="2000" b="1" dirty="0" err="1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recoil</a:t>
            </a:r>
            <a:r>
              <a:rPr lang="de-DE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-band</a:t>
            </a:r>
          </a:p>
        </p:txBody>
      </p:sp>
      <p:sp>
        <p:nvSpPr>
          <p:cNvPr id="867336" name="Text Box 8"/>
          <p:cNvSpPr txBox="1">
            <a:spLocks noChangeArrowheads="1"/>
          </p:cNvSpPr>
          <p:nvPr/>
        </p:nvSpPr>
        <p:spPr bwMode="auto">
          <a:xfrm>
            <a:off x="5715650" y="4149725"/>
            <a:ext cx="1835439" cy="267766"/>
          </a:xfrm>
          <a:prstGeom prst="rect">
            <a:avLst/>
          </a:prstGeom>
          <a:solidFill>
            <a:srgbClr val="B4B5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W-</a:t>
            </a:r>
            <a:r>
              <a:rPr lang="de-DE" sz="2000" b="1" dirty="0" err="1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recoil</a:t>
            </a:r>
            <a:r>
              <a:rPr lang="de-DE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-band</a:t>
            </a:r>
          </a:p>
        </p:txBody>
      </p:sp>
      <p:sp>
        <p:nvSpPr>
          <p:cNvPr id="867337" name="Line 9"/>
          <p:cNvSpPr>
            <a:spLocks noChangeShapeType="1"/>
          </p:cNvSpPr>
          <p:nvPr/>
        </p:nvSpPr>
        <p:spPr bwMode="auto">
          <a:xfrm flipH="1">
            <a:off x="4356100" y="2276475"/>
            <a:ext cx="201612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867338" name="Rectangle 10"/>
          <p:cNvSpPr>
            <a:spLocks noChangeArrowheads="1"/>
          </p:cNvSpPr>
          <p:nvPr/>
        </p:nvSpPr>
        <p:spPr bwMode="auto">
          <a:xfrm>
            <a:off x="5003800" y="5156200"/>
            <a:ext cx="1143000" cy="1371600"/>
          </a:xfrm>
          <a:prstGeom prst="rect">
            <a:avLst/>
          </a:prstGeom>
          <a:gradFill rotWithShape="0">
            <a:gsLst>
              <a:gs pos="0">
                <a:srgbClr val="008080"/>
              </a:gs>
              <a:gs pos="100000">
                <a:srgbClr val="999999"/>
              </a:gs>
            </a:gsLst>
            <a:lin ang="108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7339" name="Line 11"/>
          <p:cNvSpPr>
            <a:spLocks noChangeShapeType="1"/>
          </p:cNvSpPr>
          <p:nvPr/>
        </p:nvSpPr>
        <p:spPr bwMode="auto">
          <a:xfrm>
            <a:off x="6380163" y="5754688"/>
            <a:ext cx="80645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7340" name="Line 12"/>
          <p:cNvSpPr>
            <a:spLocks noChangeShapeType="1"/>
          </p:cNvSpPr>
          <p:nvPr/>
        </p:nvSpPr>
        <p:spPr bwMode="auto">
          <a:xfrm flipH="1">
            <a:off x="5653088" y="5732463"/>
            <a:ext cx="377825" cy="1587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7341" name="Line 13"/>
          <p:cNvSpPr>
            <a:spLocks noChangeShapeType="1"/>
          </p:cNvSpPr>
          <p:nvPr/>
        </p:nvSpPr>
        <p:spPr bwMode="auto">
          <a:xfrm>
            <a:off x="7127875" y="6300788"/>
            <a:ext cx="80645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7342" name="Text Box 14"/>
          <p:cNvSpPr txBox="1">
            <a:spLocks noChangeArrowheads="1"/>
          </p:cNvSpPr>
          <p:nvPr/>
        </p:nvSpPr>
        <p:spPr bwMode="auto">
          <a:xfrm>
            <a:off x="6445250" y="5229225"/>
            <a:ext cx="357188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" charset="0"/>
              </a:rPr>
              <a:t>α</a:t>
            </a:r>
          </a:p>
        </p:txBody>
      </p:sp>
      <p:sp>
        <p:nvSpPr>
          <p:cNvPr id="867343" name="Text Box 15"/>
          <p:cNvSpPr txBox="1">
            <a:spLocks noChangeArrowheads="1"/>
          </p:cNvSpPr>
          <p:nvPr/>
        </p:nvSpPr>
        <p:spPr bwMode="auto">
          <a:xfrm>
            <a:off x="5148263" y="6164263"/>
            <a:ext cx="7715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>
                <a:solidFill>
                  <a:srgbClr val="FFFFFF"/>
                </a:solidFill>
                <a:ea typeface="Arial Unicode MS" pitchFamily="34" charset="-128"/>
                <a:cs typeface="DejaVu Sans" pitchFamily="34" charset="2"/>
              </a:rPr>
              <a:t>crysta</a:t>
            </a:r>
            <a:r>
              <a:rPr lang="en-US">
                <a:solidFill>
                  <a:srgbClr val="FFFFFF"/>
                </a:solidFill>
                <a:ea typeface="Arial Unicode MS" pitchFamily="34" charset="-128"/>
                <a:cs typeface="DejaVu Sans" pitchFamily="34" charset="2"/>
              </a:rPr>
              <a:t>l</a:t>
            </a:r>
          </a:p>
        </p:txBody>
      </p:sp>
      <p:sp>
        <p:nvSpPr>
          <p:cNvPr id="867344" name="AutoShape 16"/>
          <p:cNvSpPr>
            <a:spLocks noChangeArrowheads="1"/>
          </p:cNvSpPr>
          <p:nvPr/>
        </p:nvSpPr>
        <p:spPr bwMode="auto">
          <a:xfrm>
            <a:off x="6011863" y="5589588"/>
            <a:ext cx="228600" cy="22860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7345" name="Text Box 17"/>
          <p:cNvSpPr txBox="1">
            <a:spLocks noChangeArrowheads="1"/>
          </p:cNvSpPr>
          <p:nvPr/>
        </p:nvSpPr>
        <p:spPr bwMode="auto">
          <a:xfrm>
            <a:off x="5653088" y="5229225"/>
            <a:ext cx="68580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DejaVu Sans" pitchFamily="34" charset="2"/>
              </a:rPr>
              <a:t>Pb</a:t>
            </a:r>
          </a:p>
        </p:txBody>
      </p:sp>
      <p:sp>
        <p:nvSpPr>
          <p:cNvPr id="867346" name="Line 18"/>
          <p:cNvSpPr>
            <a:spLocks noChangeShapeType="1"/>
          </p:cNvSpPr>
          <p:nvPr/>
        </p:nvSpPr>
        <p:spPr bwMode="auto">
          <a:xfrm>
            <a:off x="7067550" y="5278438"/>
            <a:ext cx="1588" cy="137160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7347" name="Line 19"/>
          <p:cNvSpPr>
            <a:spLocks noChangeShapeType="1"/>
          </p:cNvSpPr>
          <p:nvPr/>
        </p:nvSpPr>
        <p:spPr bwMode="auto">
          <a:xfrm flipH="1">
            <a:off x="6556375" y="6300788"/>
            <a:ext cx="377825" cy="1587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7348" name="AutoShape 20"/>
          <p:cNvSpPr>
            <a:spLocks noChangeArrowheads="1"/>
          </p:cNvSpPr>
          <p:nvPr/>
        </p:nvSpPr>
        <p:spPr bwMode="auto">
          <a:xfrm>
            <a:off x="6877050" y="6164263"/>
            <a:ext cx="228600" cy="22860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7349" name="Text Box 21"/>
          <p:cNvSpPr txBox="1">
            <a:spLocks noChangeArrowheads="1"/>
          </p:cNvSpPr>
          <p:nvPr/>
        </p:nvSpPr>
        <p:spPr bwMode="auto">
          <a:xfrm>
            <a:off x="6372225" y="5876925"/>
            <a:ext cx="68580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DejaVu Sans" pitchFamily="34" charset="2"/>
              </a:rPr>
              <a:t>Pb</a:t>
            </a:r>
          </a:p>
        </p:txBody>
      </p:sp>
      <p:sp>
        <p:nvSpPr>
          <p:cNvPr id="867350" name="Text Box 22"/>
          <p:cNvSpPr txBox="1">
            <a:spLocks noChangeArrowheads="1"/>
          </p:cNvSpPr>
          <p:nvPr/>
        </p:nvSpPr>
        <p:spPr bwMode="auto">
          <a:xfrm>
            <a:off x="7308850" y="5876925"/>
            <a:ext cx="357188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" charset="0"/>
              </a:rPr>
              <a:t>α</a:t>
            </a:r>
          </a:p>
        </p:txBody>
      </p:sp>
      <p:sp>
        <p:nvSpPr>
          <p:cNvPr id="867351" name="Text Box 23"/>
          <p:cNvSpPr txBox="1">
            <a:spLocks noChangeArrowheads="1"/>
          </p:cNvSpPr>
          <p:nvPr/>
        </p:nvSpPr>
        <p:spPr bwMode="auto">
          <a:xfrm>
            <a:off x="7164388" y="5373688"/>
            <a:ext cx="1412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" charset="0"/>
              </a:rPr>
              <a:t>clamp not scint.</a:t>
            </a:r>
          </a:p>
        </p:txBody>
      </p:sp>
      <p:sp>
        <p:nvSpPr>
          <p:cNvPr id="867352" name="Oval 24"/>
          <p:cNvSpPr>
            <a:spLocks noChangeArrowheads="1"/>
          </p:cNvSpPr>
          <p:nvPr/>
        </p:nvSpPr>
        <p:spPr bwMode="auto">
          <a:xfrm>
            <a:off x="3635375" y="3716338"/>
            <a:ext cx="12239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867353" name="Oval 25"/>
          <p:cNvSpPr>
            <a:spLocks noChangeArrowheads="1"/>
          </p:cNvSpPr>
          <p:nvPr/>
        </p:nvSpPr>
        <p:spPr bwMode="auto">
          <a:xfrm>
            <a:off x="1692275" y="3789363"/>
            <a:ext cx="2303463" cy="287337"/>
          </a:xfrm>
          <a:prstGeom prst="ellipse">
            <a:avLst/>
          </a:prstGeom>
          <a:noFill/>
          <a:ln w="19050" algn="ctr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867354" name="Line 26"/>
          <p:cNvSpPr>
            <a:spLocks noChangeShapeType="1"/>
          </p:cNvSpPr>
          <p:nvPr/>
        </p:nvSpPr>
        <p:spPr bwMode="auto">
          <a:xfrm flipH="1" flipV="1">
            <a:off x="4427538" y="3933825"/>
            <a:ext cx="1657350" cy="15113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867355" name="Line 27"/>
          <p:cNvSpPr>
            <a:spLocks noChangeShapeType="1"/>
          </p:cNvSpPr>
          <p:nvPr/>
        </p:nvSpPr>
        <p:spPr bwMode="auto">
          <a:xfrm flipH="1" flipV="1">
            <a:off x="2843213" y="4005263"/>
            <a:ext cx="3529012" cy="208756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867356" name="Text Box 28"/>
          <p:cNvSpPr txBox="1">
            <a:spLocks noChangeArrowheads="1"/>
          </p:cNvSpPr>
          <p:nvPr/>
        </p:nvSpPr>
        <p:spPr bwMode="auto">
          <a:xfrm>
            <a:off x="468313" y="5805488"/>
            <a:ext cx="4341812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baseline="33000">
                <a:solidFill>
                  <a:srgbClr val="CC0066"/>
                </a:solidFill>
                <a:ea typeface="Arial Unicode MS" pitchFamily="34" charset="-128"/>
                <a:cs typeface="DejaVu Sans" pitchFamily="34" charset="2"/>
              </a:rPr>
              <a:t>210</a:t>
            </a:r>
            <a:r>
              <a:rPr lang="en-US">
                <a:solidFill>
                  <a:srgbClr val="CC0066"/>
                </a:solidFill>
                <a:ea typeface="Arial Unicode MS" pitchFamily="34" charset="-128"/>
                <a:cs typeface="DejaVu Sans" pitchFamily="34" charset="2"/>
              </a:rPr>
              <a:t>Po           </a:t>
            </a:r>
            <a:r>
              <a:rPr lang="en-US" baseline="33000">
                <a:solidFill>
                  <a:srgbClr val="CC0066"/>
                </a:solidFill>
                <a:ea typeface="Arial Unicode MS" pitchFamily="34" charset="-128"/>
                <a:cs typeface="DejaVu Sans" pitchFamily="34" charset="2"/>
              </a:rPr>
              <a:t>206</a:t>
            </a:r>
            <a:r>
              <a:rPr lang="en-US">
                <a:solidFill>
                  <a:srgbClr val="CC0066"/>
                </a:solidFill>
                <a:ea typeface="Arial Unicode MS" pitchFamily="34" charset="-128"/>
                <a:cs typeface="DejaVu Sans" pitchFamily="34" charset="2"/>
              </a:rPr>
              <a:t>Pb (104 keV) + </a:t>
            </a:r>
            <a:r>
              <a:rPr lang="en-US">
                <a:solidFill>
                  <a:srgbClr val="CC0066"/>
                </a:solidFill>
                <a:ea typeface="Arial Unicode MS" pitchFamily="34" charset="-128"/>
                <a:cs typeface="Arial" charset="0"/>
              </a:rPr>
              <a:t>α (5.4 Me)</a:t>
            </a:r>
            <a:r>
              <a:rPr lang="ar-SA">
                <a:solidFill>
                  <a:srgbClr val="CC0066"/>
                </a:solidFill>
                <a:ea typeface="Arial Unicode MS" pitchFamily="34" charset="-128"/>
                <a:cs typeface="Arial" charset="0"/>
              </a:rPr>
              <a:t>‏</a:t>
            </a:r>
            <a:endParaRPr lang="en-US">
              <a:solidFill>
                <a:srgbClr val="CC0066"/>
              </a:solidFill>
              <a:ea typeface="Arial Unicode MS" pitchFamily="34" charset="-128"/>
              <a:cs typeface="Arial" charset="0"/>
            </a:endParaRPr>
          </a:p>
        </p:txBody>
      </p:sp>
      <p:sp>
        <p:nvSpPr>
          <p:cNvPr id="867357" name="Line 29"/>
          <p:cNvSpPr>
            <a:spLocks noChangeShapeType="1"/>
          </p:cNvSpPr>
          <p:nvPr/>
        </p:nvSpPr>
        <p:spPr bwMode="auto">
          <a:xfrm>
            <a:off x="1258888" y="5949950"/>
            <a:ext cx="457200" cy="1588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7359" name="Text Box 31"/>
          <p:cNvSpPr txBox="1">
            <a:spLocks noChangeArrowheads="1"/>
          </p:cNvSpPr>
          <p:nvPr/>
        </p:nvSpPr>
        <p:spPr bwMode="auto">
          <a:xfrm>
            <a:off x="7647618" y="3573463"/>
            <a:ext cx="1183016" cy="267766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&lt; 10 </a:t>
            </a:r>
            <a:r>
              <a:rPr lang="de-DE" sz="2000" b="1" dirty="0" err="1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GeV</a:t>
            </a:r>
            <a:endParaRPr lang="de-DE" sz="2000" b="1" dirty="0">
              <a:solidFill>
                <a:srgbClr val="000066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67360" name="Text Box 32"/>
          <p:cNvSpPr txBox="1">
            <a:spLocks noChangeArrowheads="1"/>
          </p:cNvSpPr>
          <p:nvPr/>
        </p:nvSpPr>
        <p:spPr bwMode="auto">
          <a:xfrm>
            <a:off x="7647618" y="4149725"/>
            <a:ext cx="1183016" cy="267766"/>
          </a:xfrm>
          <a:prstGeom prst="rect">
            <a:avLst/>
          </a:prstGeom>
          <a:solidFill>
            <a:srgbClr val="B4B5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b="1" dirty="0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&gt; 10 </a:t>
            </a:r>
            <a:r>
              <a:rPr lang="de-DE" sz="2000" b="1" dirty="0" err="1">
                <a:solidFill>
                  <a:srgbClr val="00006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GeV</a:t>
            </a:r>
            <a:endParaRPr lang="de-DE" sz="2000" b="1" dirty="0">
              <a:solidFill>
                <a:srgbClr val="000066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recent data  run 2009 - 2011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86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406" name="Text Box 54"/>
          <p:cNvSpPr txBox="1">
            <a:spLocks noChangeArrowheads="1"/>
          </p:cNvSpPr>
          <p:nvPr/>
        </p:nvSpPr>
        <p:spPr bwMode="auto">
          <a:xfrm>
            <a:off x="2627784" y="5195846"/>
            <a:ext cx="253047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Neutrons ?</a:t>
            </a:r>
          </a:p>
          <a:p>
            <a:pPr algn="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20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l-GR" sz="20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α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leakage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?</a:t>
            </a:r>
          </a:p>
          <a:p>
            <a:pPr algn="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20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ow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mass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WIMPs ?</a:t>
            </a:r>
            <a:endParaRPr lang="el-GR" sz="20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5886003" y="1844824"/>
            <a:ext cx="2380460" cy="36417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</a:t>
            </a: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un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ay 2009 – May 2011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8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detector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modules</a:t>
            </a:r>
            <a:endParaRPr lang="de-DE" sz="16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exposure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731 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kg d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b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65 </a:t>
            </a:r>
            <a:r>
              <a:rPr lang="de-DE" sz="2000" b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Oxygene</a:t>
            </a:r>
            <a:r>
              <a:rPr lang="de-DE" sz="2000" b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recoil</a:t>
            </a:r>
            <a:r>
              <a:rPr lang="de-DE" sz="2000" b="1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lang="de-DE" sz="2000" b="1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b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events</a:t>
            </a:r>
            <a:r>
              <a:rPr lang="de-DE" sz="2000" b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observed</a:t>
            </a:r>
            <a:endParaRPr lang="de-DE" sz="2000" b="1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endParaRPr lang="de-DE" sz="2000" b="1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1600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~0,003 </a:t>
            </a:r>
            <a:r>
              <a:rPr lang="de-DE" sz="1600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cts</a:t>
            </a:r>
            <a:r>
              <a:rPr lang="de-DE" sz="1600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/kg/d/</a:t>
            </a:r>
            <a:r>
              <a:rPr lang="de-DE" sz="1600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keV</a:t>
            </a:r>
            <a:endParaRPr lang="de-DE" sz="1600" i="1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recent data  run 2009 - 2011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4" descr="ch5_ratio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933450"/>
            <a:ext cx="5673726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002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406" name="Text Box 54"/>
          <p:cNvSpPr txBox="1">
            <a:spLocks noChangeArrowheads="1"/>
          </p:cNvSpPr>
          <p:nvPr/>
        </p:nvSpPr>
        <p:spPr bwMode="auto">
          <a:xfrm>
            <a:off x="899592" y="5199582"/>
            <a:ext cx="9036496" cy="187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h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ard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(so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far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impossible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to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be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explained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by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neutrons</a:t>
            </a:r>
            <a:endParaRPr lang="de-DE" sz="20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20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i="1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</a:t>
            </a:r>
            <a:r>
              <a:rPr lang="de-DE" sz="2000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ain</a:t>
            </a:r>
            <a:r>
              <a:rPr lang="de-DE" sz="2000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problem</a:t>
            </a:r>
            <a:r>
              <a:rPr lang="de-DE" sz="2000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 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missing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double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scatters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in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data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needs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low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energy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neutrons</a:t>
            </a:r>
            <a:endParaRPr lang="de-DE" sz="20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342900" indent="-342900">
              <a:lnSpc>
                <a:spcPct val="87000"/>
              </a:lnSpc>
              <a:buClr>
                <a:srgbClr val="000000"/>
              </a:buClr>
              <a:buSzPct val="100000"/>
              <a:buFont typeface="Symbol"/>
              <a:buChar char="Þ"/>
            </a:pP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strong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source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outside PE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shield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(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excluded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</a:p>
          <a:p>
            <a:pPr marL="342900" indent="-342900">
              <a:lnSpc>
                <a:spcPct val="87000"/>
              </a:lnSpc>
              <a:buClr>
                <a:srgbClr val="000000"/>
              </a:buClr>
              <a:buSzPct val="100000"/>
              <a:buFont typeface="Symbol"/>
              <a:buChar char="Þ"/>
            </a:pP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close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by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source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emitting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low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E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neutrons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(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impossible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lang="de-DE" i="1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20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recent data  run 2009 - 2011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4" descr="ch5_ratio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933450"/>
            <a:ext cx="5673726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5886003" y="1844824"/>
            <a:ext cx="2370008" cy="31062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</a:t>
            </a: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un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ay 2009 – May 2011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8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detector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modules</a:t>
            </a:r>
            <a:endParaRPr lang="de-DE" sz="16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exposure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731 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kg d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b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65 </a:t>
            </a:r>
            <a:r>
              <a:rPr lang="de-DE" sz="2000" b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Oxygene</a:t>
            </a:r>
            <a:r>
              <a:rPr lang="de-DE" sz="2000" b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recoil</a:t>
            </a:r>
            <a:r>
              <a:rPr lang="de-DE" sz="2000" b="1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lang="de-DE" sz="2000" b="1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b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events</a:t>
            </a:r>
            <a:r>
              <a:rPr lang="de-DE" sz="2000" b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observed</a:t>
            </a:r>
            <a:endParaRPr lang="de-DE" sz="2000" b="1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3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406" name="Text Box 54"/>
          <p:cNvSpPr txBox="1">
            <a:spLocks noChangeArrowheads="1"/>
          </p:cNvSpPr>
          <p:nvPr/>
        </p:nvSpPr>
        <p:spPr bwMode="auto">
          <a:xfrm>
            <a:off x="899592" y="5199582"/>
            <a:ext cx="9036496" cy="149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hard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(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if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not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impossible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to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explain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by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400" dirty="0">
                <a:solidFill>
                  <a:srgbClr val="000066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a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endParaRPr lang="de-DE" sz="20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i="1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correlation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with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400" dirty="0">
                <a:solidFill>
                  <a:srgbClr val="000066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a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count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rate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400" dirty="0">
                <a:solidFill>
                  <a:srgbClr val="000066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a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behave</a:t>
            </a:r>
            <a:r>
              <a:rPr lang="de-DE" i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differently</a:t>
            </a:r>
            <a:endParaRPr lang="de-DE" i="1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20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recent data  run 2009 - 2011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4" descr="ch5_ratio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933450"/>
            <a:ext cx="5673726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5886003" y="1844824"/>
            <a:ext cx="2370008" cy="31062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</a:t>
            </a: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un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ay 2009 – May 2011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8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detector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modules</a:t>
            </a:r>
            <a:endParaRPr lang="de-DE" sz="16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16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exposure</a:t>
            </a: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731 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kg d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6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b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65 </a:t>
            </a:r>
            <a:r>
              <a:rPr lang="de-DE" sz="2000" b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Oxygene</a:t>
            </a:r>
            <a:r>
              <a:rPr lang="de-DE" sz="2000" b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recoil</a:t>
            </a:r>
            <a:r>
              <a:rPr lang="de-DE" sz="2000" b="1" dirty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lang="de-DE" sz="2000" b="1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b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events</a:t>
            </a:r>
            <a:r>
              <a:rPr lang="de-DE" sz="2000" b="1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observed</a:t>
            </a:r>
            <a:endParaRPr lang="de-DE" sz="2000" b="1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16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61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" y="144463"/>
            <a:ext cx="9144000" cy="83661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Ereignisse im  O-Band ?</a:t>
            </a:r>
          </a:p>
        </p:txBody>
      </p:sp>
      <p:sp>
        <p:nvSpPr>
          <p:cNvPr id="972803" name="Text Box 3"/>
          <p:cNvSpPr txBox="1">
            <a:spLocks noChangeArrowheads="1"/>
          </p:cNvSpPr>
          <p:nvPr/>
        </p:nvSpPr>
        <p:spPr bwMode="auto">
          <a:xfrm>
            <a:off x="457200" y="4948238"/>
            <a:ext cx="79311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20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Neutronen: 		wahrscheinlich NEIN, Multiplizitäten falsch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8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20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α leakage:		wahrscheinlich NEIN, Überlapp zu klein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8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20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WIMPs kleiner Masse: 	wer weiß?</a:t>
            </a:r>
          </a:p>
        </p:txBody>
      </p:sp>
      <p:pic>
        <p:nvPicPr>
          <p:cNvPr id="972804" name="Picture 4" descr="ch5_ratio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9"/>
          <a:stretch>
            <a:fillRect/>
          </a:stretch>
        </p:blipFill>
        <p:spPr bwMode="auto">
          <a:xfrm>
            <a:off x="34925" y="1112838"/>
            <a:ext cx="4752975" cy="361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05" name="Text Box 5"/>
          <p:cNvSpPr txBox="1">
            <a:spLocks noChangeArrowheads="1"/>
          </p:cNvSpPr>
          <p:nvPr/>
        </p:nvSpPr>
        <p:spPr bwMode="auto">
          <a:xfrm>
            <a:off x="4716463" y="1358900"/>
            <a:ext cx="664527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Comic Sans MS" pitchFamily="66" charset="0"/>
              <a:buChar char="•"/>
            </a:pPr>
            <a:r>
              <a:rPr lang="en-US" sz="2000" b="1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Messung läuft seit Sommer 2009</a:t>
            </a:r>
          </a:p>
          <a:p>
            <a:pPr>
              <a:buClr>
                <a:srgbClr val="000000"/>
              </a:buClr>
              <a:buSzPct val="100000"/>
              <a:buFont typeface="Comic Sans MS" pitchFamily="66" charset="0"/>
              <a:buNone/>
            </a:pPr>
            <a:r>
              <a:rPr lang="en-US" sz="800" b="1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>
              <a:buClr>
                <a:srgbClr val="000000"/>
              </a:buClr>
              <a:buSzPct val="100000"/>
              <a:buFont typeface="Comic Sans MS" pitchFamily="66" charset="0"/>
              <a:buChar char="•"/>
            </a:pPr>
            <a:r>
              <a:rPr lang="en-US" sz="2000" b="1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10 Detektoren  (1 ZnWO</a:t>
            </a:r>
            <a:r>
              <a:rPr lang="en-US" sz="2000" b="1" baseline="-250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n-US" sz="2000" b="1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>
              <a:buClr>
                <a:srgbClr val="000000"/>
              </a:buClr>
              <a:buSzPct val="100000"/>
              <a:buFont typeface="Comic Sans MS" pitchFamily="66" charset="0"/>
              <a:buNone/>
            </a:pPr>
            <a:r>
              <a:rPr lang="en-US" sz="8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>
              <a:buClr>
                <a:srgbClr val="000000"/>
              </a:buClr>
              <a:buSzPct val="100000"/>
              <a:buFont typeface="Comic Sans MS" pitchFamily="66" charset="0"/>
              <a:buChar char="•"/>
            </a:pPr>
            <a:r>
              <a:rPr lang="en-US" sz="20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6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kein Szintillator auf Halterungen</a:t>
            </a:r>
          </a:p>
          <a:p>
            <a:pPr>
              <a:buClr>
                <a:srgbClr val="000000"/>
              </a:buClr>
              <a:buSzPct val="100000"/>
              <a:buFont typeface="Comic Sans MS" pitchFamily="66" charset="0"/>
              <a:buNone/>
            </a:pPr>
            <a:r>
              <a:rPr lang="en-US" sz="16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=&gt; Alpha-Untergrund</a:t>
            </a:r>
          </a:p>
          <a:p>
            <a:pPr>
              <a:buClr>
                <a:srgbClr val="000000"/>
              </a:buClr>
              <a:buSzPct val="100000"/>
              <a:buFont typeface="Comic Sans MS" pitchFamily="66" charset="0"/>
              <a:buNone/>
            </a:pPr>
            <a:r>
              <a:rPr lang="en-US" sz="8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>
              <a:buClr>
                <a:srgbClr val="000000"/>
              </a:buClr>
              <a:buSzPct val="100000"/>
              <a:buFont typeface="Comic Sans MS" pitchFamily="66" charset="0"/>
              <a:buChar char="•"/>
            </a:pPr>
            <a:r>
              <a:rPr lang="en-US" sz="20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6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Datenanalyse noch nicht abgeschlossen</a:t>
            </a:r>
          </a:p>
          <a:p>
            <a:pPr>
              <a:buClr>
                <a:srgbClr val="000000"/>
              </a:buClr>
              <a:buSzPct val="100000"/>
              <a:buFont typeface="Comic Sans MS" pitchFamily="66" charset="0"/>
              <a:buNone/>
            </a:pPr>
            <a:r>
              <a:rPr lang="en-US" sz="8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>
              <a:buClr>
                <a:srgbClr val="000000"/>
              </a:buClr>
              <a:buSzPct val="100000"/>
              <a:buFont typeface="Comic Sans MS" pitchFamily="66" charset="0"/>
              <a:buChar char="•"/>
            </a:pPr>
            <a:r>
              <a:rPr lang="en-US" sz="20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6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vorl. Ergebnisse von  400 kgd </a:t>
            </a:r>
            <a:br>
              <a:rPr lang="en-US" sz="16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16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mit 9 CaWO</a:t>
            </a:r>
            <a:r>
              <a:rPr lang="en-US" sz="1600" baseline="-250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n-US" sz="16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>
              <a:buClr>
                <a:srgbClr val="000000"/>
              </a:buClr>
              <a:buSzPct val="100000"/>
              <a:buFont typeface="Comic Sans MS" pitchFamily="66" charset="0"/>
              <a:buChar char="•"/>
            </a:pPr>
            <a:endParaRPr lang="en-US" sz="1600">
              <a:solidFill>
                <a:srgbClr val="0033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Clr>
                <a:srgbClr val="000000"/>
              </a:buClr>
              <a:buSzPct val="100000"/>
              <a:buFont typeface="Comic Sans MS" pitchFamily="66" charset="0"/>
              <a:buNone/>
            </a:pPr>
            <a:r>
              <a:rPr lang="en-US" sz="2000" b="1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=&gt; 32 Ereignisse im O-Band !</a:t>
            </a:r>
            <a:r>
              <a:rPr lang="en-US" sz="2000">
                <a:solidFill>
                  <a:srgbClr val="0033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1985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18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42"/>
                </a:solidFill>
              </a:rPr>
              <a:t> </a:t>
            </a:r>
          </a:p>
        </p:txBody>
      </p:sp>
      <p:pic>
        <p:nvPicPr>
          <p:cNvPr id="28677" name="Picture 25" descr="C:\Users\Josef\Documents\Vortraege-Poster\2011\ISAPP_Hdlbg\Vortrag\LimitPlot_22062011_165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-50800"/>
            <a:ext cx="39544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44016" y="908720"/>
            <a:ext cx="5940152" cy="5766867"/>
            <a:chOff x="31749" y="620688"/>
            <a:chExt cx="6340476" cy="6230962"/>
          </a:xfrm>
        </p:grpSpPr>
        <p:sp>
          <p:nvSpPr>
            <p:cNvPr id="2" name="Rechteck 1"/>
            <p:cNvSpPr/>
            <p:nvPr/>
          </p:nvSpPr>
          <p:spPr>
            <a:xfrm>
              <a:off x="31749" y="620688"/>
              <a:ext cx="6340476" cy="623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86" name="Gruppieren 23"/>
            <p:cNvGrpSpPr>
              <a:grpSpLocks/>
            </p:cNvGrpSpPr>
            <p:nvPr/>
          </p:nvGrpSpPr>
          <p:grpSpPr bwMode="auto">
            <a:xfrm>
              <a:off x="31750" y="908050"/>
              <a:ext cx="6340475" cy="5943600"/>
              <a:chOff x="209663" y="1014821"/>
              <a:chExt cx="6341164" cy="5943479"/>
            </a:xfrm>
          </p:grpSpPr>
          <p:pic>
            <p:nvPicPr>
              <p:cNvPr id="28707" name="Picture 24" descr="C:\Users\Josef\Documents\Vortraege-Poster\2011\ISAPP_Hdlbg\Vortrag\LimitPlot_22062011_16494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6" b="9094"/>
              <a:stretch>
                <a:fillRect/>
              </a:stretch>
            </p:blipFill>
            <p:spPr bwMode="auto">
              <a:xfrm>
                <a:off x="443978" y="1014821"/>
                <a:ext cx="6106849" cy="561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Textfeld 16"/>
              <p:cNvSpPr txBox="1">
                <a:spLocks noChangeArrowheads="1"/>
              </p:cNvSpPr>
              <p:nvPr/>
            </p:nvSpPr>
            <p:spPr bwMode="auto">
              <a:xfrm>
                <a:off x="4185785" y="6588968"/>
                <a:ext cx="22086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Mass / GeV/c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9" name="Textfeld 93"/>
              <p:cNvSpPr txBox="1">
                <a:spLocks noChangeArrowheads="1"/>
              </p:cNvSpPr>
              <p:nvPr/>
            </p:nvSpPr>
            <p:spPr bwMode="auto">
              <a:xfrm rot="-5400000">
                <a:off x="-1450599" y="2736507"/>
                <a:ext cx="3689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– Nucleon Cross Section / cm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710" name="Gruppieren 22"/>
              <p:cNvGrpSpPr>
                <a:grpSpLocks/>
              </p:cNvGrpSpPr>
              <p:nvPr/>
            </p:nvGrpSpPr>
            <p:grpSpPr bwMode="auto">
              <a:xfrm>
                <a:off x="4150585" y="1082251"/>
                <a:ext cx="2083065" cy="506440"/>
                <a:chOff x="6521383" y="1082251"/>
                <a:chExt cx="2083065" cy="506440"/>
              </a:xfrm>
            </p:grpSpPr>
            <p:grpSp>
              <p:nvGrpSpPr>
                <p:cNvPr id="28711" name="Gruppieren 20"/>
                <p:cNvGrpSpPr>
                  <a:grpSpLocks/>
                </p:cNvGrpSpPr>
                <p:nvPr/>
              </p:nvGrpSpPr>
              <p:grpSpPr bwMode="auto">
                <a:xfrm>
                  <a:off x="6521383" y="1118777"/>
                  <a:ext cx="2083065" cy="469914"/>
                  <a:chOff x="4150585" y="1118777"/>
                  <a:chExt cx="2083065" cy="469914"/>
                </a:xfrm>
              </p:grpSpPr>
              <p:sp>
                <p:nvSpPr>
                  <p:cNvPr id="18" name="Rechteck 17"/>
                  <p:cNvSpPr/>
                  <p:nvPr/>
                </p:nvSpPr>
                <p:spPr>
                  <a:xfrm>
                    <a:off x="4150266" y="1129119"/>
                    <a:ext cx="2083026" cy="4175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20" name="Gerade Verbindung 19"/>
                  <p:cNvCxnSpPr/>
                  <p:nvPr/>
                </p:nvCxnSpPr>
                <p:spPr>
                  <a:xfrm flipV="1">
                    <a:off x="6169785" y="1118007"/>
                    <a:ext cx="0" cy="4714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712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6989932" y="1082251"/>
                  <a:ext cx="1608133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http://dmtools.brown.edu</a:t>
                  </a:r>
                </a:p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Gaitskell,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Mandic</a:t>
                  </a:r>
                  <a:r>
                    <a:rPr lang="en-US" sz="1000" dirty="0">
                      <a:solidFill>
                        <a:srgbClr val="000000"/>
                      </a:solidFill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Filippini</a:t>
                  </a:r>
                  <a:endParaRPr lang="en-US" sz="1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8687" name="Gruppieren 28671"/>
            <p:cNvGrpSpPr>
              <a:grpSpLocks/>
            </p:cNvGrpSpPr>
            <p:nvPr/>
          </p:nvGrpSpPr>
          <p:grpSpPr bwMode="auto">
            <a:xfrm>
              <a:off x="1057275" y="1125538"/>
              <a:ext cx="850900" cy="741362"/>
              <a:chOff x="836852" y="1629386"/>
              <a:chExt cx="850882" cy="742184"/>
            </a:xfrm>
          </p:grpSpPr>
          <p:pic>
            <p:nvPicPr>
              <p:cNvPr id="2870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101" r="84612" b="74692"/>
              <a:stretch>
                <a:fillRect/>
              </a:stretch>
            </p:blipFill>
            <p:spPr bwMode="auto">
              <a:xfrm>
                <a:off x="836852" y="1629386"/>
                <a:ext cx="850882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6" name="Textfeld 5"/>
              <p:cNvSpPr txBox="1">
                <a:spLocks noChangeArrowheads="1"/>
              </p:cNvSpPr>
              <p:nvPr/>
            </p:nvSpPr>
            <p:spPr bwMode="auto">
              <a:xfrm>
                <a:off x="899294" y="2094571"/>
                <a:ext cx="6010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CoGENT 2010</a:t>
                </a:r>
              </a:p>
            </p:txBody>
          </p:sp>
        </p:grpSp>
      </p:grpSp>
      <p:grpSp>
        <p:nvGrpSpPr>
          <p:cNvPr id="5" name="Gruppieren 4"/>
          <p:cNvGrpSpPr/>
          <p:nvPr/>
        </p:nvGrpSpPr>
        <p:grpSpPr>
          <a:xfrm>
            <a:off x="6292848" y="908050"/>
            <a:ext cx="2725028" cy="5744998"/>
            <a:chOff x="6292848" y="908050"/>
            <a:chExt cx="2725028" cy="5744998"/>
          </a:xfrm>
        </p:grpSpPr>
        <p:sp>
          <p:nvSpPr>
            <p:cNvPr id="4" name="Rechteck 3"/>
            <p:cNvSpPr/>
            <p:nvPr/>
          </p:nvSpPr>
          <p:spPr>
            <a:xfrm>
              <a:off x="6292850" y="908720"/>
              <a:ext cx="2725026" cy="5744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74" name="Gruppieren 24"/>
            <p:cNvGrpSpPr>
              <a:grpSpLocks/>
            </p:cNvGrpSpPr>
            <p:nvPr/>
          </p:nvGrpSpPr>
          <p:grpSpPr bwMode="auto">
            <a:xfrm>
              <a:off x="6292850" y="4751388"/>
              <a:ext cx="2090738" cy="309562"/>
              <a:chOff x="10945050" y="8952693"/>
              <a:chExt cx="2090937" cy="308955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10945050" y="9009731"/>
                <a:ext cx="2090937" cy="251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40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33" r="84612" b="11749"/>
              <a:stretch>
                <a:fillRect/>
              </a:stretch>
            </p:blipFill>
            <p:spPr bwMode="auto">
              <a:xfrm>
                <a:off x="10954318" y="9048223"/>
                <a:ext cx="850881" cy="12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41" name="Textfeld 39"/>
              <p:cNvSpPr txBox="1">
                <a:spLocks noChangeArrowheads="1"/>
              </p:cNvSpPr>
              <p:nvPr/>
            </p:nvSpPr>
            <p:spPr bwMode="auto">
              <a:xfrm>
                <a:off x="11698799" y="8952693"/>
                <a:ext cx="6318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goal 1t projects </a:t>
                </a:r>
              </a:p>
            </p:txBody>
          </p:sp>
        </p:grpSp>
        <p:grpSp>
          <p:nvGrpSpPr>
            <p:cNvPr id="28678" name="Gruppieren 30"/>
            <p:cNvGrpSpPr>
              <a:grpSpLocks/>
            </p:cNvGrpSpPr>
            <p:nvPr/>
          </p:nvGrpSpPr>
          <p:grpSpPr bwMode="auto">
            <a:xfrm>
              <a:off x="6292850" y="908050"/>
              <a:ext cx="2090738" cy="284163"/>
              <a:chOff x="6084168" y="908720"/>
              <a:chExt cx="2090937" cy="284246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6084168" y="940479"/>
                <a:ext cx="2090937" cy="252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7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02" r="84612" b="70935"/>
              <a:stretch>
                <a:fillRect/>
              </a:stretch>
            </p:blipFill>
            <p:spPr bwMode="auto">
              <a:xfrm>
                <a:off x="6093009" y="956563"/>
                <a:ext cx="851735" cy="19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8" name="Textfeld 30"/>
              <p:cNvSpPr txBox="1">
                <a:spLocks noChangeArrowheads="1"/>
              </p:cNvSpPr>
              <p:nvPr/>
            </p:nvSpPr>
            <p:spPr bwMode="auto">
              <a:xfrm>
                <a:off x="6837917" y="908720"/>
                <a:ext cx="9578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Heidelberg Moscow 1996</a:t>
                </a:r>
              </a:p>
            </p:txBody>
          </p:sp>
        </p:grpSp>
        <p:grpSp>
          <p:nvGrpSpPr>
            <p:cNvPr id="28679" name="Gruppieren 28"/>
            <p:cNvGrpSpPr>
              <a:grpSpLocks/>
            </p:cNvGrpSpPr>
            <p:nvPr/>
          </p:nvGrpSpPr>
          <p:grpSpPr bwMode="auto">
            <a:xfrm>
              <a:off x="6292848" y="1290638"/>
              <a:ext cx="2702352" cy="496887"/>
              <a:chOff x="6084168" y="1322496"/>
              <a:chExt cx="2702610" cy="49588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6084168" y="1322496"/>
                <a:ext cx="2090937" cy="495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4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479" r="84612" b="60004"/>
              <a:stretch>
                <a:fillRect/>
              </a:stretch>
            </p:blipFill>
            <p:spPr bwMode="auto">
              <a:xfrm>
                <a:off x="6093436" y="1408693"/>
                <a:ext cx="850882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5" name="Textfeld 32"/>
              <p:cNvSpPr txBox="1">
                <a:spLocks noChangeArrowheads="1"/>
              </p:cNvSpPr>
              <p:nvPr/>
            </p:nvSpPr>
            <p:spPr bwMode="auto">
              <a:xfrm>
                <a:off x="6837917" y="1403822"/>
                <a:ext cx="1948861" cy="276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0000"/>
                    </a:solidFill>
                  </a:rPr>
                  <a:t>DAMA 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1998  </a:t>
                </a:r>
                <a:r>
                  <a:rPr lang="en-US" sz="1200" dirty="0">
                    <a:solidFill>
                      <a:srgbClr val="000000"/>
                    </a:solidFill>
                  </a:rPr>
                  <a:t>/ LIBRA 2008</a:t>
                </a:r>
              </a:p>
            </p:txBody>
          </p:sp>
        </p:grpSp>
        <p:grpSp>
          <p:nvGrpSpPr>
            <p:cNvPr id="28680" name="Gruppieren 27"/>
            <p:cNvGrpSpPr>
              <a:grpSpLocks/>
            </p:cNvGrpSpPr>
            <p:nvPr/>
          </p:nvGrpSpPr>
          <p:grpSpPr bwMode="auto">
            <a:xfrm>
              <a:off x="6292850" y="1773238"/>
              <a:ext cx="2090738" cy="276225"/>
              <a:chOff x="6081463" y="1772816"/>
              <a:chExt cx="2090937" cy="276999"/>
            </a:xfrm>
          </p:grpSpPr>
          <p:sp>
            <p:nvSpPr>
              <p:cNvPr id="60" name="Rechteck 59"/>
              <p:cNvSpPr/>
              <p:nvPr/>
            </p:nvSpPr>
            <p:spPr>
              <a:xfrm>
                <a:off x="6081463" y="1796695"/>
                <a:ext cx="2090937" cy="25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1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05" r="84612" b="57246"/>
              <a:stretch>
                <a:fillRect/>
              </a:stretch>
            </p:blipFill>
            <p:spPr bwMode="auto">
              <a:xfrm>
                <a:off x="6090731" y="1793672"/>
                <a:ext cx="850881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2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772816"/>
                <a:ext cx="5189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2000</a:t>
                </a:r>
              </a:p>
            </p:txBody>
          </p:sp>
        </p:grpSp>
        <p:grpSp>
          <p:nvGrpSpPr>
            <p:cNvPr id="28681" name="Gruppieren 26"/>
            <p:cNvGrpSpPr>
              <a:grpSpLocks/>
            </p:cNvGrpSpPr>
            <p:nvPr/>
          </p:nvGrpSpPr>
          <p:grpSpPr bwMode="auto">
            <a:xfrm>
              <a:off x="6292850" y="1957388"/>
              <a:ext cx="2090738" cy="292100"/>
              <a:chOff x="6081463" y="1988840"/>
              <a:chExt cx="2090937" cy="291911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6081463" y="2028501"/>
                <a:ext cx="2090937" cy="25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8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6090731" y="2093248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9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988840"/>
                <a:ext cx="73947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2002</a:t>
                </a:r>
              </a:p>
            </p:txBody>
          </p:sp>
        </p:grpSp>
        <p:grpSp>
          <p:nvGrpSpPr>
            <p:cNvPr id="28682" name="Gruppieren 25"/>
            <p:cNvGrpSpPr>
              <a:grpSpLocks/>
            </p:cNvGrpSpPr>
            <p:nvPr/>
          </p:nvGrpSpPr>
          <p:grpSpPr bwMode="auto">
            <a:xfrm>
              <a:off x="6292850" y="2357438"/>
              <a:ext cx="2090738" cy="279400"/>
              <a:chOff x="10945050" y="4941168"/>
              <a:chExt cx="2090937" cy="279475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10945050" y="4968162"/>
                <a:ext cx="2090937" cy="252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4" r="84612" b="46899"/>
              <a:stretch>
                <a:fillRect/>
              </a:stretch>
            </p:blipFill>
            <p:spPr bwMode="auto">
              <a:xfrm>
                <a:off x="10954318" y="4976014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6" name="Textfeld 32"/>
              <p:cNvSpPr txBox="1">
                <a:spLocks noChangeArrowheads="1"/>
              </p:cNvSpPr>
              <p:nvPr/>
            </p:nvSpPr>
            <p:spPr bwMode="auto">
              <a:xfrm>
                <a:off x="11698799" y="4941168"/>
                <a:ext cx="5872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CRESST 2009</a:t>
                </a:r>
              </a:p>
            </p:txBody>
          </p:sp>
        </p:grpSp>
        <p:grpSp>
          <p:nvGrpSpPr>
            <p:cNvPr id="28683" name="Gruppieren 11"/>
            <p:cNvGrpSpPr>
              <a:grpSpLocks/>
            </p:cNvGrpSpPr>
            <p:nvPr/>
          </p:nvGrpSpPr>
          <p:grpSpPr bwMode="auto">
            <a:xfrm>
              <a:off x="6292850" y="3238500"/>
              <a:ext cx="2090738" cy="284163"/>
              <a:chOff x="9146604" y="8655868"/>
              <a:chExt cx="3889383" cy="283840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9146604" y="8687582"/>
                <a:ext cx="3889383" cy="252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2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211" r="84612" b="31752"/>
              <a:stretch>
                <a:fillRect/>
              </a:stretch>
            </p:blipFill>
            <p:spPr bwMode="auto">
              <a:xfrm>
                <a:off x="9163844" y="8701275"/>
                <a:ext cx="1582737" cy="17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3" name="Textfeld 38"/>
              <p:cNvSpPr txBox="1">
                <a:spLocks noChangeArrowheads="1"/>
              </p:cNvSpPr>
              <p:nvPr/>
            </p:nvSpPr>
            <p:spPr bwMode="auto">
              <a:xfrm>
                <a:off x="10548664" y="8655868"/>
                <a:ext cx="10622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XENON 2011</a:t>
                </a:r>
              </a:p>
            </p:txBody>
          </p:sp>
        </p:grpSp>
        <p:grpSp>
          <p:nvGrpSpPr>
            <p:cNvPr id="28684" name="Gruppieren 10"/>
            <p:cNvGrpSpPr>
              <a:grpSpLocks/>
            </p:cNvGrpSpPr>
            <p:nvPr/>
          </p:nvGrpSpPr>
          <p:grpSpPr bwMode="auto">
            <a:xfrm>
              <a:off x="6292850" y="3013075"/>
              <a:ext cx="2090738" cy="276225"/>
              <a:chOff x="9146604" y="8206581"/>
              <a:chExt cx="3889383" cy="276999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9146604" y="8217725"/>
                <a:ext cx="3889383" cy="251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9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58" r="84612" b="36154"/>
              <a:stretch>
                <a:fillRect/>
              </a:stretch>
            </p:blipFill>
            <p:spPr bwMode="auto">
              <a:xfrm>
                <a:off x="9163844" y="8225631"/>
                <a:ext cx="1582737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0" name="Textfeld 37"/>
              <p:cNvSpPr txBox="1">
                <a:spLocks noChangeArrowheads="1"/>
              </p:cNvSpPr>
              <p:nvPr/>
            </p:nvSpPr>
            <p:spPr bwMode="auto">
              <a:xfrm>
                <a:off x="10548664" y="8206581"/>
                <a:ext cx="95962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2011</a:t>
                </a:r>
              </a:p>
            </p:txBody>
          </p:sp>
        </p:grpSp>
        <p:grpSp>
          <p:nvGrpSpPr>
            <p:cNvPr id="28685" name="Gruppieren 9"/>
            <p:cNvGrpSpPr>
              <a:grpSpLocks/>
            </p:cNvGrpSpPr>
            <p:nvPr/>
          </p:nvGrpSpPr>
          <p:grpSpPr bwMode="auto">
            <a:xfrm>
              <a:off x="6292850" y="2778125"/>
              <a:ext cx="2090738" cy="285750"/>
              <a:chOff x="9146604" y="7569293"/>
              <a:chExt cx="3889383" cy="286103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9146604" y="7602672"/>
                <a:ext cx="3889383" cy="2527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6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9163844" y="7686183"/>
                <a:ext cx="1582737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7" name="Textfeld 32"/>
              <p:cNvSpPr txBox="1">
                <a:spLocks noChangeArrowheads="1"/>
              </p:cNvSpPr>
              <p:nvPr/>
            </p:nvSpPr>
            <p:spPr bwMode="auto">
              <a:xfrm>
                <a:off x="10548664" y="7569293"/>
                <a:ext cx="13697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2011</a:t>
                </a:r>
              </a:p>
            </p:txBody>
          </p:sp>
        </p:grpSp>
        <p:grpSp>
          <p:nvGrpSpPr>
            <p:cNvPr id="28688" name="Gruppieren 29"/>
            <p:cNvGrpSpPr>
              <a:grpSpLocks/>
            </p:cNvGrpSpPr>
            <p:nvPr/>
          </p:nvGrpSpPr>
          <p:grpSpPr bwMode="auto">
            <a:xfrm>
              <a:off x="6292850" y="1141413"/>
              <a:ext cx="2090738" cy="277812"/>
              <a:chOff x="6084168" y="1157888"/>
              <a:chExt cx="2090937" cy="276999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6084168" y="1175299"/>
                <a:ext cx="2090937" cy="25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03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73" r="84612" b="66661"/>
              <a:stretch>
                <a:fillRect/>
              </a:stretch>
            </p:blipFill>
            <p:spPr bwMode="auto">
              <a:xfrm>
                <a:off x="6093436" y="1161281"/>
                <a:ext cx="850882" cy="1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Textfeld 31"/>
              <p:cNvSpPr txBox="1">
                <a:spLocks noChangeArrowheads="1"/>
              </p:cNvSpPr>
              <p:nvPr/>
            </p:nvSpPr>
            <p:spPr bwMode="auto">
              <a:xfrm>
                <a:off x="6837917" y="1157888"/>
                <a:ext cx="4827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IGEX 1998</a:t>
                </a:r>
              </a:p>
            </p:txBody>
          </p:sp>
        </p:grpSp>
        <p:grpSp>
          <p:nvGrpSpPr>
            <p:cNvPr id="28689" name="Gruppieren 28672"/>
            <p:cNvGrpSpPr>
              <a:grpSpLocks/>
            </p:cNvGrpSpPr>
            <p:nvPr/>
          </p:nvGrpSpPr>
          <p:grpSpPr bwMode="auto">
            <a:xfrm>
              <a:off x="6292850" y="5389563"/>
              <a:ext cx="2090738" cy="1238250"/>
              <a:chOff x="6300192" y="4967187"/>
              <a:chExt cx="2090937" cy="1238593"/>
            </a:xfrm>
          </p:grpSpPr>
          <p:grpSp>
            <p:nvGrpSpPr>
              <p:cNvPr id="28690" name="Gruppieren 13"/>
              <p:cNvGrpSpPr>
                <a:grpSpLocks/>
              </p:cNvGrpSpPr>
              <p:nvPr/>
            </p:nvGrpSpPr>
            <p:grpSpPr bwMode="auto">
              <a:xfrm>
                <a:off x="6300192" y="4967187"/>
                <a:ext cx="2090937" cy="495886"/>
                <a:chOff x="3635896" y="7901666"/>
                <a:chExt cx="3889383" cy="495886"/>
              </a:xfrm>
            </p:grpSpPr>
            <p:sp>
              <p:nvSpPr>
                <p:cNvPr id="87" name="Rechteck 86"/>
                <p:cNvSpPr/>
                <p:nvPr/>
              </p:nvSpPr>
              <p:spPr>
                <a:xfrm>
                  <a:off x="3635896" y="7901666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700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3" r="84612" b="25604"/>
                <a:stretch>
                  <a:fillRect/>
                </a:stretch>
              </p:blipFill>
              <p:spPr bwMode="auto">
                <a:xfrm>
                  <a:off x="3652787" y="8013284"/>
                  <a:ext cx="1582737" cy="274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01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7994233"/>
                  <a:ext cx="195438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MSSM 2001</a:t>
                  </a:r>
                </a:p>
              </p:txBody>
            </p:sp>
          </p:grpSp>
          <p:grpSp>
            <p:nvGrpSpPr>
              <p:cNvPr id="28691" name="Gruppieren 15"/>
              <p:cNvGrpSpPr>
                <a:grpSpLocks/>
              </p:cNvGrpSpPr>
              <p:nvPr/>
            </p:nvGrpSpPr>
            <p:grpSpPr bwMode="auto">
              <a:xfrm>
                <a:off x="6300192" y="5709894"/>
                <a:ext cx="2090937" cy="495886"/>
                <a:chOff x="3635896" y="9053794"/>
                <a:chExt cx="3889383" cy="495886"/>
              </a:xfrm>
            </p:grpSpPr>
            <p:sp>
              <p:nvSpPr>
                <p:cNvPr id="89" name="Rechteck 88"/>
                <p:cNvSpPr/>
                <p:nvPr/>
              </p:nvSpPr>
              <p:spPr>
                <a:xfrm>
                  <a:off x="3635896" y="9054243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7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554" r="84612" b="20557"/>
                <a:stretch>
                  <a:fillRect/>
                </a:stretch>
              </p:blipFill>
              <p:spPr bwMode="auto">
                <a:xfrm>
                  <a:off x="3652787" y="9191397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8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9115613"/>
                  <a:ext cx="182716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Trotta et al CMSSM 2008 </a:t>
                  </a:r>
                </a:p>
              </p:txBody>
            </p:sp>
          </p:grpSp>
          <p:grpSp>
            <p:nvGrpSpPr>
              <p:cNvPr id="28692" name="Gruppieren 14"/>
              <p:cNvGrpSpPr>
                <a:grpSpLocks/>
              </p:cNvGrpSpPr>
              <p:nvPr/>
            </p:nvGrpSpPr>
            <p:grpSpPr bwMode="auto">
              <a:xfrm>
                <a:off x="6300192" y="5338540"/>
                <a:ext cx="2090937" cy="495886"/>
                <a:chOff x="3635896" y="8477730"/>
                <a:chExt cx="3889383" cy="495886"/>
              </a:xfrm>
            </p:grpSpPr>
            <p:sp>
              <p:nvSpPr>
                <p:cNvPr id="88" name="Rechteck 87"/>
                <p:cNvSpPr/>
                <p:nvPr/>
              </p:nvSpPr>
              <p:spPr>
                <a:xfrm>
                  <a:off x="3635896" y="8477955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4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31" r="84612" b="15482"/>
                <a:stretch>
                  <a:fillRect/>
                </a:stretch>
              </p:blipFill>
              <p:spPr bwMode="auto">
                <a:xfrm>
                  <a:off x="3652787" y="8640961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5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8575581"/>
                  <a:ext cx="15119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2004 </a:t>
                  </a:r>
                </a:p>
              </p:txBody>
            </p:sp>
          </p:grpSp>
        </p:grpSp>
      </p:grpSp>
      <p:sp>
        <p:nvSpPr>
          <p:cNvPr id="74" name="Rectangle 2"/>
          <p:cNvSpPr>
            <a:spLocks noChangeArrowheads="1"/>
          </p:cNvSpPr>
          <p:nvPr/>
        </p:nvSpPr>
        <p:spPr bwMode="auto">
          <a:xfrm>
            <a:off x="6245036" y="3270250"/>
            <a:ext cx="2881973" cy="2082799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Some low WIMP mass excitement ?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69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CoGeNT detector during installati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273" y="3501008"/>
            <a:ext cx="2527126" cy="198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4" name="Picture 4" descr="http://4.bp.blogspot.com/-fip_1ZJ0VGs/TcAyn1LJ3LI/AAAAAAAAAIs/KdP_M3cunJo/s1600/project-gogent-pp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9504"/>
            <a:ext cx="287655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COGENT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112568" y="2516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Soudan Mine</a:t>
            </a:r>
          </a:p>
          <a:p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US Collaboration</a:t>
            </a:r>
            <a:endParaRPr lang="en-US" sz="1400" i="1" dirty="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7" name="Text Box 54"/>
          <p:cNvSpPr txBox="1">
            <a:spLocks noChangeArrowheads="1"/>
          </p:cNvSpPr>
          <p:nvPr/>
        </p:nvSpPr>
        <p:spPr bwMode="auto">
          <a:xfrm>
            <a:off x="260151" y="4653136"/>
            <a:ext cx="9036496" cy="2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Ge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detectors</a:t>
            </a:r>
            <a:endParaRPr lang="de-DE" sz="20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endParaRPr lang="de-DE" sz="20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Ionisation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only</a:t>
            </a:r>
            <a:endParaRPr lang="de-DE" sz="20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endParaRPr lang="de-DE" sz="20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Point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contact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detectors</a:t>
            </a:r>
            <a:endParaRPr lang="de-DE" sz="20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342900" indent="-342900">
              <a:lnSpc>
                <a:spcPct val="87000"/>
              </a:lnSpc>
              <a:buClr>
                <a:srgbClr val="000000"/>
              </a:buClr>
              <a:buSzPct val="100000"/>
              <a:buFont typeface="Symbol" pitchFamily="18" charset="2"/>
              <a:buChar char="Þ"/>
            </a:pP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Very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low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threshold</a:t>
            </a:r>
            <a:endParaRPr lang="de-DE" sz="20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>
              <a:lnSpc>
                <a:spcPct val="87000"/>
              </a:lnSpc>
              <a:buClr>
                <a:srgbClr val="000000"/>
              </a:buClr>
              <a:buSzPct val="100000"/>
              <a:buFont typeface="Symbol" pitchFamily="18" charset="2"/>
              <a:buChar char="Þ"/>
            </a:pP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Good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to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look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for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light WIMPs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</a:pPr>
            <a:endParaRPr lang="de-DE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20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25285" name="Picture 5" descr="C:\Users\Josef\Documents\Vortraege-Poster\2011\ISAPP_Hdlbg\Vortrag\LIMITS_06072011_1756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r="5996" b="33079"/>
          <a:stretch/>
        </p:blipFill>
        <p:spPr bwMode="auto">
          <a:xfrm>
            <a:off x="4924141" y="979504"/>
            <a:ext cx="4162096" cy="419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Josef\Documents\Vortraege-Poster\2011\ISAPP_Hdlbg\Vortrag\LIMITS_06072011_1756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21"/>
          <a:stretch/>
        </p:blipFill>
        <p:spPr bwMode="auto">
          <a:xfrm>
            <a:off x="7398568" y="-1611560"/>
            <a:ext cx="3592016" cy="146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4"/>
          <p:cNvSpPr txBox="1">
            <a:spLocks noChangeArrowheads="1"/>
          </p:cNvSpPr>
          <p:nvPr/>
        </p:nvSpPr>
        <p:spPr bwMode="auto">
          <a:xfrm>
            <a:off x="-4356992" y="1479727"/>
            <a:ext cx="9036496" cy="157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ow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energy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</a:p>
          <a:p>
            <a:pPr algn="r"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xcess</a:t>
            </a:r>
            <a:endParaRPr lang="de-DE" sz="2000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87000"/>
              </a:lnSpc>
              <a:buClr>
                <a:srgbClr val="000000"/>
              </a:buClr>
              <a:buSzPct val="100000"/>
            </a:pPr>
            <a:endParaRPr lang="de-DE" sz="20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i="1" dirty="0" err="1" smtClean="0"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modulates</a:t>
            </a:r>
            <a:endParaRPr lang="de-DE" sz="2000" i="1" dirty="0" smtClean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87000"/>
              </a:lnSpc>
              <a:buClr>
                <a:srgbClr val="000000"/>
              </a:buClr>
              <a:buSzPct val="100000"/>
            </a:pPr>
            <a:endParaRPr lang="de-DE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2000" dirty="0">
              <a:solidFill>
                <a:srgbClr val="000066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4778399" y="1772816"/>
            <a:ext cx="1233761" cy="35445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4778399" y="1772816"/>
            <a:ext cx="801713" cy="18002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54"/>
          <p:cNvSpPr txBox="1">
            <a:spLocks noChangeArrowheads="1"/>
          </p:cNvSpPr>
          <p:nvPr/>
        </p:nvSpPr>
        <p:spPr bwMode="auto">
          <a:xfrm>
            <a:off x="5134515" y="5893411"/>
            <a:ext cx="3077741" cy="77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de-DE" sz="2000" dirty="0" err="1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</a:t>
            </a:r>
            <a:r>
              <a:rPr lang="de-DE" sz="2000" dirty="0" err="1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ow</a:t>
            </a:r>
            <a:r>
              <a:rPr lang="de-DE" sz="2000" dirty="0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mass</a:t>
            </a:r>
            <a:r>
              <a:rPr lang="de-DE" sz="2000" dirty="0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WIMPs?</a:t>
            </a:r>
            <a:endParaRPr lang="de-DE" sz="2000" i="1" dirty="0" smtClean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87000"/>
              </a:lnSpc>
              <a:buClr>
                <a:srgbClr val="000000"/>
              </a:buClr>
              <a:buSzPct val="100000"/>
            </a:pPr>
            <a:endParaRPr lang="de-DE" dirty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 sz="2000" dirty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222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2401888" y="4403725"/>
            <a:ext cx="4114800" cy="609600"/>
          </a:xfrm>
          <a:prstGeom prst="ellipse">
            <a:avLst/>
          </a:prstGeom>
          <a:solidFill>
            <a:srgbClr val="FBFB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 rot="9825699">
            <a:off x="4500563" y="3716338"/>
            <a:ext cx="2852737" cy="457200"/>
          </a:xfrm>
          <a:prstGeom prst="rightArrow">
            <a:avLst>
              <a:gd name="adj1" fmla="val 50000"/>
              <a:gd name="adj2" fmla="val 155990"/>
            </a:avLst>
          </a:prstGeom>
          <a:solidFill>
            <a:srgbClr val="FBFB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 rot="1402551">
            <a:off x="2303463" y="3716338"/>
            <a:ext cx="1981200" cy="457200"/>
          </a:xfrm>
          <a:prstGeom prst="rightArrow">
            <a:avLst>
              <a:gd name="adj1" fmla="val 50000"/>
              <a:gd name="adj2" fmla="val 108333"/>
            </a:avLst>
          </a:prstGeom>
          <a:solidFill>
            <a:srgbClr val="FBFB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5" name="Picture 5" descr="galaxy4"/>
          <p:cNvPicPr>
            <a:picLocks noChangeAspect="1" noChangeArrowheads="1"/>
          </p:cNvPicPr>
          <p:nvPr/>
        </p:nvPicPr>
        <p:blipFill>
          <a:blip r:embed="rId3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"/>
          <a:stretch>
            <a:fillRect/>
          </a:stretch>
        </p:blipFill>
        <p:spPr bwMode="auto">
          <a:xfrm>
            <a:off x="533400" y="490538"/>
            <a:ext cx="38100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943736" y="484099"/>
            <a:ext cx="10567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Dark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Matter</a:t>
            </a:r>
          </a:p>
          <a:p>
            <a:pPr algn="r"/>
            <a:endParaRPr lang="en-US" sz="2400" dirty="0">
              <a:solidFill>
                <a:srgbClr val="000086"/>
              </a:solidFill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11015" y="2491413"/>
            <a:ext cx="361669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~85% of the mass </a:t>
            </a:r>
            <a:r>
              <a:rPr lang="en-US" sz="2400" dirty="0" err="1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en-US" sz="2400" baseline="-25000" dirty="0" err="1">
                <a:solidFill>
                  <a:schemeClr val="bg1"/>
                </a:solidFill>
              </a:rPr>
              <a:t>mat</a:t>
            </a:r>
            <a:r>
              <a:rPr lang="en-US" sz="2400" baseline="-25000" dirty="0"/>
              <a:t>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the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universe is unknown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non-baryonic</a:t>
            </a:r>
          </a:p>
        </p:txBody>
      </p:sp>
      <p:pic>
        <p:nvPicPr>
          <p:cNvPr id="15368" name="Picture 8" descr="11465"/>
          <p:cNvPicPr>
            <a:picLocks noChangeAspect="1" noChangeArrowheads="1"/>
          </p:cNvPicPr>
          <p:nvPr/>
        </p:nvPicPr>
        <p:blipFill>
          <a:blip r:embed="rId4">
            <a:lum bright="66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r="6879"/>
          <a:stretch>
            <a:fillRect/>
          </a:stretch>
        </p:blipFill>
        <p:spPr bwMode="auto">
          <a:xfrm>
            <a:off x="4495800" y="490538"/>
            <a:ext cx="365760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106988" y="524858"/>
            <a:ext cx="28729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</a:t>
            </a:r>
          </a:p>
          <a:p>
            <a:r>
              <a:rPr lang="en-US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physics beyond</a:t>
            </a:r>
          </a:p>
          <a:p>
            <a:r>
              <a:rPr lang="en-US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the Standard Model</a:t>
            </a:r>
          </a:p>
          <a:p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979428" y="4020850"/>
            <a:ext cx="16209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observations in </a:t>
            </a: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Cosmology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114944" y="4143960"/>
            <a:ext cx="16305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Particle Physics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2686050" y="4457700"/>
            <a:ext cx="3432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86"/>
                </a:solidFill>
              </a:rPr>
              <a:t>new elementary particles</a:t>
            </a:r>
            <a:endParaRPr lang="en-US" sz="2400" dirty="0">
              <a:solidFill>
                <a:srgbClr val="000086"/>
              </a:solidFill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2068513" y="5454650"/>
            <a:ext cx="51641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supersymmetry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Neutralinos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86"/>
                </a:solidFill>
              </a:rPr>
              <a:t>	         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Gravitino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86"/>
                </a:solidFill>
                <a:sym typeface="ZapfDingbats" pitchFamily="82" charset="2"/>
              </a:rPr>
              <a:t>   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perfect particle Dark Matter candidates  (WIMP) </a:t>
            </a:r>
          </a:p>
        </p:txBody>
      </p:sp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516563"/>
            <a:ext cx="23399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3032328" y="5060950"/>
            <a:ext cx="14156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QCD: 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Axions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18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42"/>
                </a:solidFill>
              </a:rPr>
              <a:t> </a:t>
            </a:r>
          </a:p>
        </p:txBody>
      </p:sp>
      <p:pic>
        <p:nvPicPr>
          <p:cNvPr id="28677" name="Picture 25" descr="C:\Users\Josef\Documents\Vortraege-Poster\2011\ISAPP_Hdlbg\Vortrag\LimitPlot_22062011_165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-50800"/>
            <a:ext cx="39544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44016" y="908720"/>
            <a:ext cx="5940152" cy="5766867"/>
            <a:chOff x="31749" y="620688"/>
            <a:chExt cx="6340476" cy="6230962"/>
          </a:xfrm>
        </p:grpSpPr>
        <p:sp>
          <p:nvSpPr>
            <p:cNvPr id="2" name="Rechteck 1"/>
            <p:cNvSpPr/>
            <p:nvPr/>
          </p:nvSpPr>
          <p:spPr>
            <a:xfrm>
              <a:off x="31749" y="620688"/>
              <a:ext cx="6340476" cy="623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86" name="Gruppieren 23"/>
            <p:cNvGrpSpPr>
              <a:grpSpLocks/>
            </p:cNvGrpSpPr>
            <p:nvPr/>
          </p:nvGrpSpPr>
          <p:grpSpPr bwMode="auto">
            <a:xfrm>
              <a:off x="31750" y="908050"/>
              <a:ext cx="6340475" cy="5943600"/>
              <a:chOff x="209663" y="1014821"/>
              <a:chExt cx="6341164" cy="5943479"/>
            </a:xfrm>
          </p:grpSpPr>
          <p:pic>
            <p:nvPicPr>
              <p:cNvPr id="28707" name="Picture 24" descr="C:\Users\Josef\Documents\Vortraege-Poster\2011\ISAPP_Hdlbg\Vortrag\LimitPlot_22062011_16494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6" b="9094"/>
              <a:stretch>
                <a:fillRect/>
              </a:stretch>
            </p:blipFill>
            <p:spPr bwMode="auto">
              <a:xfrm>
                <a:off x="443978" y="1014821"/>
                <a:ext cx="6106849" cy="561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Textfeld 16"/>
              <p:cNvSpPr txBox="1">
                <a:spLocks noChangeArrowheads="1"/>
              </p:cNvSpPr>
              <p:nvPr/>
            </p:nvSpPr>
            <p:spPr bwMode="auto">
              <a:xfrm>
                <a:off x="4185785" y="6588968"/>
                <a:ext cx="22086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Mass / GeV/c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9" name="Textfeld 93"/>
              <p:cNvSpPr txBox="1">
                <a:spLocks noChangeArrowheads="1"/>
              </p:cNvSpPr>
              <p:nvPr/>
            </p:nvSpPr>
            <p:spPr bwMode="auto">
              <a:xfrm rot="-5400000">
                <a:off x="-1450599" y="2736507"/>
                <a:ext cx="3689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– Nucleon Cross Section / cm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710" name="Gruppieren 22"/>
              <p:cNvGrpSpPr>
                <a:grpSpLocks/>
              </p:cNvGrpSpPr>
              <p:nvPr/>
            </p:nvGrpSpPr>
            <p:grpSpPr bwMode="auto">
              <a:xfrm>
                <a:off x="4150585" y="1082251"/>
                <a:ext cx="2083065" cy="506440"/>
                <a:chOff x="6521383" y="1082251"/>
                <a:chExt cx="2083065" cy="506440"/>
              </a:xfrm>
            </p:grpSpPr>
            <p:grpSp>
              <p:nvGrpSpPr>
                <p:cNvPr id="28711" name="Gruppieren 20"/>
                <p:cNvGrpSpPr>
                  <a:grpSpLocks/>
                </p:cNvGrpSpPr>
                <p:nvPr/>
              </p:nvGrpSpPr>
              <p:grpSpPr bwMode="auto">
                <a:xfrm>
                  <a:off x="6521383" y="1118777"/>
                  <a:ext cx="2083065" cy="469914"/>
                  <a:chOff x="4150585" y="1118777"/>
                  <a:chExt cx="2083065" cy="469914"/>
                </a:xfrm>
              </p:grpSpPr>
              <p:sp>
                <p:nvSpPr>
                  <p:cNvPr id="18" name="Rechteck 17"/>
                  <p:cNvSpPr/>
                  <p:nvPr/>
                </p:nvSpPr>
                <p:spPr>
                  <a:xfrm>
                    <a:off x="4150266" y="1129119"/>
                    <a:ext cx="2083026" cy="4175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20" name="Gerade Verbindung 19"/>
                  <p:cNvCxnSpPr/>
                  <p:nvPr/>
                </p:nvCxnSpPr>
                <p:spPr>
                  <a:xfrm flipV="1">
                    <a:off x="6169785" y="1118007"/>
                    <a:ext cx="0" cy="4714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712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6989932" y="1082251"/>
                  <a:ext cx="1608133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http://dmtools.brown.edu</a:t>
                  </a:r>
                </a:p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Gaitskell,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Mandic</a:t>
                  </a:r>
                  <a:r>
                    <a:rPr lang="en-US" sz="1000" dirty="0">
                      <a:solidFill>
                        <a:srgbClr val="000000"/>
                      </a:solidFill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Filippini</a:t>
                  </a:r>
                  <a:endParaRPr lang="en-US" sz="1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8687" name="Gruppieren 28671"/>
            <p:cNvGrpSpPr>
              <a:grpSpLocks/>
            </p:cNvGrpSpPr>
            <p:nvPr/>
          </p:nvGrpSpPr>
          <p:grpSpPr bwMode="auto">
            <a:xfrm>
              <a:off x="1057275" y="1125538"/>
              <a:ext cx="850900" cy="741362"/>
              <a:chOff x="836852" y="1629386"/>
              <a:chExt cx="850882" cy="742184"/>
            </a:xfrm>
          </p:grpSpPr>
          <p:pic>
            <p:nvPicPr>
              <p:cNvPr id="2870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101" r="84612" b="74692"/>
              <a:stretch>
                <a:fillRect/>
              </a:stretch>
            </p:blipFill>
            <p:spPr bwMode="auto">
              <a:xfrm>
                <a:off x="836852" y="1629386"/>
                <a:ext cx="850882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6" name="Textfeld 5"/>
              <p:cNvSpPr txBox="1">
                <a:spLocks noChangeArrowheads="1"/>
              </p:cNvSpPr>
              <p:nvPr/>
            </p:nvSpPr>
            <p:spPr bwMode="auto">
              <a:xfrm>
                <a:off x="899294" y="2094571"/>
                <a:ext cx="6010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CoGENT 2010</a:t>
                </a:r>
              </a:p>
            </p:txBody>
          </p:sp>
        </p:grpSp>
      </p:grpSp>
      <p:grpSp>
        <p:nvGrpSpPr>
          <p:cNvPr id="5" name="Gruppieren 4"/>
          <p:cNvGrpSpPr/>
          <p:nvPr/>
        </p:nvGrpSpPr>
        <p:grpSpPr>
          <a:xfrm>
            <a:off x="6292848" y="908050"/>
            <a:ext cx="2725028" cy="5744998"/>
            <a:chOff x="6292848" y="908050"/>
            <a:chExt cx="2725028" cy="5744998"/>
          </a:xfrm>
        </p:grpSpPr>
        <p:sp>
          <p:nvSpPr>
            <p:cNvPr id="4" name="Rechteck 3"/>
            <p:cNvSpPr/>
            <p:nvPr/>
          </p:nvSpPr>
          <p:spPr>
            <a:xfrm>
              <a:off x="6292850" y="908720"/>
              <a:ext cx="2725026" cy="5744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74" name="Gruppieren 24"/>
            <p:cNvGrpSpPr>
              <a:grpSpLocks/>
            </p:cNvGrpSpPr>
            <p:nvPr/>
          </p:nvGrpSpPr>
          <p:grpSpPr bwMode="auto">
            <a:xfrm>
              <a:off x="6292850" y="4751388"/>
              <a:ext cx="2090738" cy="309562"/>
              <a:chOff x="10945050" y="8952693"/>
              <a:chExt cx="2090937" cy="308955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10945050" y="9009731"/>
                <a:ext cx="2090937" cy="251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40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33" r="84612" b="11749"/>
              <a:stretch>
                <a:fillRect/>
              </a:stretch>
            </p:blipFill>
            <p:spPr bwMode="auto">
              <a:xfrm>
                <a:off x="10954318" y="9048223"/>
                <a:ext cx="850881" cy="12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41" name="Textfeld 39"/>
              <p:cNvSpPr txBox="1">
                <a:spLocks noChangeArrowheads="1"/>
              </p:cNvSpPr>
              <p:nvPr/>
            </p:nvSpPr>
            <p:spPr bwMode="auto">
              <a:xfrm>
                <a:off x="11698799" y="8952693"/>
                <a:ext cx="6318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goal 1t projects </a:t>
                </a:r>
              </a:p>
            </p:txBody>
          </p:sp>
        </p:grpSp>
        <p:grpSp>
          <p:nvGrpSpPr>
            <p:cNvPr id="28678" name="Gruppieren 30"/>
            <p:cNvGrpSpPr>
              <a:grpSpLocks/>
            </p:cNvGrpSpPr>
            <p:nvPr/>
          </p:nvGrpSpPr>
          <p:grpSpPr bwMode="auto">
            <a:xfrm>
              <a:off x="6292850" y="908050"/>
              <a:ext cx="2090738" cy="284163"/>
              <a:chOff x="6084168" y="908720"/>
              <a:chExt cx="2090937" cy="284246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6084168" y="940479"/>
                <a:ext cx="2090937" cy="252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7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02" r="84612" b="70935"/>
              <a:stretch>
                <a:fillRect/>
              </a:stretch>
            </p:blipFill>
            <p:spPr bwMode="auto">
              <a:xfrm>
                <a:off x="6093009" y="956563"/>
                <a:ext cx="851735" cy="19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8" name="Textfeld 30"/>
              <p:cNvSpPr txBox="1">
                <a:spLocks noChangeArrowheads="1"/>
              </p:cNvSpPr>
              <p:nvPr/>
            </p:nvSpPr>
            <p:spPr bwMode="auto">
              <a:xfrm>
                <a:off x="6837917" y="908720"/>
                <a:ext cx="9578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Heidelberg Moscow 1996</a:t>
                </a:r>
              </a:p>
            </p:txBody>
          </p:sp>
        </p:grpSp>
        <p:grpSp>
          <p:nvGrpSpPr>
            <p:cNvPr id="28679" name="Gruppieren 28"/>
            <p:cNvGrpSpPr>
              <a:grpSpLocks/>
            </p:cNvGrpSpPr>
            <p:nvPr/>
          </p:nvGrpSpPr>
          <p:grpSpPr bwMode="auto">
            <a:xfrm>
              <a:off x="6292848" y="1290638"/>
              <a:ext cx="2702352" cy="496887"/>
              <a:chOff x="6084168" y="1322496"/>
              <a:chExt cx="2702610" cy="49588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6084168" y="1322496"/>
                <a:ext cx="2090937" cy="495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4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479" r="84612" b="60004"/>
              <a:stretch>
                <a:fillRect/>
              </a:stretch>
            </p:blipFill>
            <p:spPr bwMode="auto">
              <a:xfrm>
                <a:off x="6093436" y="1408693"/>
                <a:ext cx="850882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5" name="Textfeld 32"/>
              <p:cNvSpPr txBox="1">
                <a:spLocks noChangeArrowheads="1"/>
              </p:cNvSpPr>
              <p:nvPr/>
            </p:nvSpPr>
            <p:spPr bwMode="auto">
              <a:xfrm>
                <a:off x="6837917" y="1403822"/>
                <a:ext cx="1948861" cy="276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0000"/>
                    </a:solidFill>
                  </a:rPr>
                  <a:t>DAMA 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1998  </a:t>
                </a:r>
                <a:r>
                  <a:rPr lang="en-US" sz="1200" dirty="0">
                    <a:solidFill>
                      <a:srgbClr val="000000"/>
                    </a:solidFill>
                  </a:rPr>
                  <a:t>/ LIBRA 2008</a:t>
                </a:r>
              </a:p>
            </p:txBody>
          </p:sp>
        </p:grpSp>
        <p:grpSp>
          <p:nvGrpSpPr>
            <p:cNvPr id="28680" name="Gruppieren 27"/>
            <p:cNvGrpSpPr>
              <a:grpSpLocks/>
            </p:cNvGrpSpPr>
            <p:nvPr/>
          </p:nvGrpSpPr>
          <p:grpSpPr bwMode="auto">
            <a:xfrm>
              <a:off x="6292850" y="1773238"/>
              <a:ext cx="2090738" cy="276225"/>
              <a:chOff x="6081463" y="1772816"/>
              <a:chExt cx="2090937" cy="276999"/>
            </a:xfrm>
          </p:grpSpPr>
          <p:sp>
            <p:nvSpPr>
              <p:cNvPr id="60" name="Rechteck 59"/>
              <p:cNvSpPr/>
              <p:nvPr/>
            </p:nvSpPr>
            <p:spPr>
              <a:xfrm>
                <a:off x="6081463" y="1796695"/>
                <a:ext cx="2090937" cy="25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1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05" r="84612" b="57246"/>
              <a:stretch>
                <a:fillRect/>
              </a:stretch>
            </p:blipFill>
            <p:spPr bwMode="auto">
              <a:xfrm>
                <a:off x="6090731" y="1793672"/>
                <a:ext cx="850881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2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772816"/>
                <a:ext cx="5189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2000</a:t>
                </a:r>
              </a:p>
            </p:txBody>
          </p:sp>
        </p:grpSp>
        <p:grpSp>
          <p:nvGrpSpPr>
            <p:cNvPr id="28681" name="Gruppieren 26"/>
            <p:cNvGrpSpPr>
              <a:grpSpLocks/>
            </p:cNvGrpSpPr>
            <p:nvPr/>
          </p:nvGrpSpPr>
          <p:grpSpPr bwMode="auto">
            <a:xfrm>
              <a:off x="6292850" y="1957388"/>
              <a:ext cx="2090738" cy="292100"/>
              <a:chOff x="6081463" y="1988840"/>
              <a:chExt cx="2090937" cy="291911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6081463" y="2028501"/>
                <a:ext cx="2090937" cy="25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8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6090731" y="2093248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9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988840"/>
                <a:ext cx="73947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2002</a:t>
                </a:r>
              </a:p>
            </p:txBody>
          </p:sp>
        </p:grpSp>
        <p:grpSp>
          <p:nvGrpSpPr>
            <p:cNvPr id="28682" name="Gruppieren 25"/>
            <p:cNvGrpSpPr>
              <a:grpSpLocks/>
            </p:cNvGrpSpPr>
            <p:nvPr/>
          </p:nvGrpSpPr>
          <p:grpSpPr bwMode="auto">
            <a:xfrm>
              <a:off x="6292850" y="2357438"/>
              <a:ext cx="2090738" cy="279400"/>
              <a:chOff x="10945050" y="4941168"/>
              <a:chExt cx="2090937" cy="279475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10945050" y="4968162"/>
                <a:ext cx="2090937" cy="252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4" r="84612" b="46899"/>
              <a:stretch>
                <a:fillRect/>
              </a:stretch>
            </p:blipFill>
            <p:spPr bwMode="auto">
              <a:xfrm>
                <a:off x="10954318" y="4976014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6" name="Textfeld 32"/>
              <p:cNvSpPr txBox="1">
                <a:spLocks noChangeArrowheads="1"/>
              </p:cNvSpPr>
              <p:nvPr/>
            </p:nvSpPr>
            <p:spPr bwMode="auto">
              <a:xfrm>
                <a:off x="11698799" y="4941168"/>
                <a:ext cx="5872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CRESST 2009</a:t>
                </a:r>
              </a:p>
            </p:txBody>
          </p:sp>
        </p:grpSp>
        <p:grpSp>
          <p:nvGrpSpPr>
            <p:cNvPr id="28683" name="Gruppieren 11"/>
            <p:cNvGrpSpPr>
              <a:grpSpLocks/>
            </p:cNvGrpSpPr>
            <p:nvPr/>
          </p:nvGrpSpPr>
          <p:grpSpPr bwMode="auto">
            <a:xfrm>
              <a:off x="6292850" y="3238500"/>
              <a:ext cx="2090738" cy="284163"/>
              <a:chOff x="9146604" y="8655868"/>
              <a:chExt cx="3889383" cy="283840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9146604" y="8687582"/>
                <a:ext cx="3889383" cy="252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2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211" r="84612" b="31752"/>
              <a:stretch>
                <a:fillRect/>
              </a:stretch>
            </p:blipFill>
            <p:spPr bwMode="auto">
              <a:xfrm>
                <a:off x="9163844" y="8701275"/>
                <a:ext cx="1582737" cy="17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3" name="Textfeld 38"/>
              <p:cNvSpPr txBox="1">
                <a:spLocks noChangeArrowheads="1"/>
              </p:cNvSpPr>
              <p:nvPr/>
            </p:nvSpPr>
            <p:spPr bwMode="auto">
              <a:xfrm>
                <a:off x="10548664" y="8655868"/>
                <a:ext cx="10622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XENON 2011</a:t>
                </a:r>
              </a:p>
            </p:txBody>
          </p:sp>
        </p:grpSp>
        <p:grpSp>
          <p:nvGrpSpPr>
            <p:cNvPr id="28684" name="Gruppieren 10"/>
            <p:cNvGrpSpPr>
              <a:grpSpLocks/>
            </p:cNvGrpSpPr>
            <p:nvPr/>
          </p:nvGrpSpPr>
          <p:grpSpPr bwMode="auto">
            <a:xfrm>
              <a:off x="6292850" y="3013075"/>
              <a:ext cx="2090738" cy="276225"/>
              <a:chOff x="9146604" y="8206581"/>
              <a:chExt cx="3889383" cy="276999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9146604" y="8217725"/>
                <a:ext cx="3889383" cy="251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9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58" r="84612" b="36154"/>
              <a:stretch>
                <a:fillRect/>
              </a:stretch>
            </p:blipFill>
            <p:spPr bwMode="auto">
              <a:xfrm>
                <a:off x="9163844" y="8225631"/>
                <a:ext cx="1582737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0" name="Textfeld 37"/>
              <p:cNvSpPr txBox="1">
                <a:spLocks noChangeArrowheads="1"/>
              </p:cNvSpPr>
              <p:nvPr/>
            </p:nvSpPr>
            <p:spPr bwMode="auto">
              <a:xfrm>
                <a:off x="10548664" y="8206581"/>
                <a:ext cx="95962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2011</a:t>
                </a:r>
              </a:p>
            </p:txBody>
          </p:sp>
        </p:grpSp>
        <p:grpSp>
          <p:nvGrpSpPr>
            <p:cNvPr id="28685" name="Gruppieren 9"/>
            <p:cNvGrpSpPr>
              <a:grpSpLocks/>
            </p:cNvGrpSpPr>
            <p:nvPr/>
          </p:nvGrpSpPr>
          <p:grpSpPr bwMode="auto">
            <a:xfrm>
              <a:off x="6292850" y="2778125"/>
              <a:ext cx="2090738" cy="285750"/>
              <a:chOff x="9146604" y="7569293"/>
              <a:chExt cx="3889383" cy="286103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9146604" y="7602672"/>
                <a:ext cx="3889383" cy="2527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6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9163844" y="7686183"/>
                <a:ext cx="1582737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7" name="Textfeld 32"/>
              <p:cNvSpPr txBox="1">
                <a:spLocks noChangeArrowheads="1"/>
              </p:cNvSpPr>
              <p:nvPr/>
            </p:nvSpPr>
            <p:spPr bwMode="auto">
              <a:xfrm>
                <a:off x="10548664" y="7569293"/>
                <a:ext cx="13697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2011</a:t>
                </a:r>
              </a:p>
            </p:txBody>
          </p:sp>
        </p:grpSp>
        <p:grpSp>
          <p:nvGrpSpPr>
            <p:cNvPr id="28688" name="Gruppieren 29"/>
            <p:cNvGrpSpPr>
              <a:grpSpLocks/>
            </p:cNvGrpSpPr>
            <p:nvPr/>
          </p:nvGrpSpPr>
          <p:grpSpPr bwMode="auto">
            <a:xfrm>
              <a:off x="6292850" y="1141413"/>
              <a:ext cx="2090738" cy="277812"/>
              <a:chOff x="6084168" y="1157888"/>
              <a:chExt cx="2090937" cy="276999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6084168" y="1175299"/>
                <a:ext cx="2090937" cy="25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03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73" r="84612" b="66661"/>
              <a:stretch>
                <a:fillRect/>
              </a:stretch>
            </p:blipFill>
            <p:spPr bwMode="auto">
              <a:xfrm>
                <a:off x="6093436" y="1161281"/>
                <a:ext cx="850882" cy="1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Textfeld 31"/>
              <p:cNvSpPr txBox="1">
                <a:spLocks noChangeArrowheads="1"/>
              </p:cNvSpPr>
              <p:nvPr/>
            </p:nvSpPr>
            <p:spPr bwMode="auto">
              <a:xfrm>
                <a:off x="6837917" y="1157888"/>
                <a:ext cx="4827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IGEX 1998</a:t>
                </a:r>
              </a:p>
            </p:txBody>
          </p:sp>
        </p:grpSp>
        <p:grpSp>
          <p:nvGrpSpPr>
            <p:cNvPr id="28689" name="Gruppieren 28672"/>
            <p:cNvGrpSpPr>
              <a:grpSpLocks/>
            </p:cNvGrpSpPr>
            <p:nvPr/>
          </p:nvGrpSpPr>
          <p:grpSpPr bwMode="auto">
            <a:xfrm>
              <a:off x="6292850" y="5389563"/>
              <a:ext cx="2090738" cy="1238250"/>
              <a:chOff x="6300192" y="4967187"/>
              <a:chExt cx="2090937" cy="1238593"/>
            </a:xfrm>
          </p:grpSpPr>
          <p:grpSp>
            <p:nvGrpSpPr>
              <p:cNvPr id="28690" name="Gruppieren 13"/>
              <p:cNvGrpSpPr>
                <a:grpSpLocks/>
              </p:cNvGrpSpPr>
              <p:nvPr/>
            </p:nvGrpSpPr>
            <p:grpSpPr bwMode="auto">
              <a:xfrm>
                <a:off x="6300192" y="4967187"/>
                <a:ext cx="2090937" cy="495886"/>
                <a:chOff x="3635896" y="7901666"/>
                <a:chExt cx="3889383" cy="495886"/>
              </a:xfrm>
            </p:grpSpPr>
            <p:sp>
              <p:nvSpPr>
                <p:cNvPr id="87" name="Rechteck 86"/>
                <p:cNvSpPr/>
                <p:nvPr/>
              </p:nvSpPr>
              <p:spPr>
                <a:xfrm>
                  <a:off x="3635896" y="7901666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700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3" r="84612" b="25604"/>
                <a:stretch>
                  <a:fillRect/>
                </a:stretch>
              </p:blipFill>
              <p:spPr bwMode="auto">
                <a:xfrm>
                  <a:off x="3652787" y="8013284"/>
                  <a:ext cx="1582737" cy="274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01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7994233"/>
                  <a:ext cx="195438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MSSM 2001</a:t>
                  </a:r>
                </a:p>
              </p:txBody>
            </p:sp>
          </p:grpSp>
          <p:grpSp>
            <p:nvGrpSpPr>
              <p:cNvPr id="28691" name="Gruppieren 15"/>
              <p:cNvGrpSpPr>
                <a:grpSpLocks/>
              </p:cNvGrpSpPr>
              <p:nvPr/>
            </p:nvGrpSpPr>
            <p:grpSpPr bwMode="auto">
              <a:xfrm>
                <a:off x="6300192" y="5709894"/>
                <a:ext cx="2090937" cy="495886"/>
                <a:chOff x="3635896" y="9053794"/>
                <a:chExt cx="3889383" cy="495886"/>
              </a:xfrm>
            </p:grpSpPr>
            <p:sp>
              <p:nvSpPr>
                <p:cNvPr id="89" name="Rechteck 88"/>
                <p:cNvSpPr/>
                <p:nvPr/>
              </p:nvSpPr>
              <p:spPr>
                <a:xfrm>
                  <a:off x="3635896" y="9054243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7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554" r="84612" b="20557"/>
                <a:stretch>
                  <a:fillRect/>
                </a:stretch>
              </p:blipFill>
              <p:spPr bwMode="auto">
                <a:xfrm>
                  <a:off x="3652787" y="9191397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8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9115613"/>
                  <a:ext cx="182716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Trotta et al CMSSM 2008 </a:t>
                  </a:r>
                </a:p>
              </p:txBody>
            </p:sp>
          </p:grpSp>
          <p:grpSp>
            <p:nvGrpSpPr>
              <p:cNvPr id="28692" name="Gruppieren 14"/>
              <p:cNvGrpSpPr>
                <a:grpSpLocks/>
              </p:cNvGrpSpPr>
              <p:nvPr/>
            </p:nvGrpSpPr>
            <p:grpSpPr bwMode="auto">
              <a:xfrm>
                <a:off x="6300192" y="5338540"/>
                <a:ext cx="2090937" cy="495886"/>
                <a:chOff x="3635896" y="8477730"/>
                <a:chExt cx="3889383" cy="495886"/>
              </a:xfrm>
            </p:grpSpPr>
            <p:sp>
              <p:nvSpPr>
                <p:cNvPr id="88" name="Rechteck 87"/>
                <p:cNvSpPr/>
                <p:nvPr/>
              </p:nvSpPr>
              <p:spPr>
                <a:xfrm>
                  <a:off x="3635896" y="8477955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4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31" r="84612" b="15482"/>
                <a:stretch>
                  <a:fillRect/>
                </a:stretch>
              </p:blipFill>
              <p:spPr bwMode="auto">
                <a:xfrm>
                  <a:off x="3652787" y="8640961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5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8575581"/>
                  <a:ext cx="15119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2004 </a:t>
                  </a:r>
                </a:p>
              </p:txBody>
            </p:sp>
          </p:grpSp>
        </p:grpSp>
      </p:grpSp>
      <p:sp>
        <p:nvSpPr>
          <p:cNvPr id="74" name="Rectangle 2"/>
          <p:cNvSpPr>
            <a:spLocks noChangeArrowheads="1"/>
          </p:cNvSpPr>
          <p:nvPr/>
        </p:nvSpPr>
        <p:spPr bwMode="auto">
          <a:xfrm>
            <a:off x="6245036" y="3270250"/>
            <a:ext cx="2881973" cy="2082799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Some low WIMP mass excitement ?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26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  <a:solidFill>
            <a:schemeClr val="accent2"/>
          </a:solidFill>
        </p:spPr>
        <p:txBody>
          <a:bodyPr/>
          <a:lstStyle/>
          <a:p>
            <a:r>
              <a:rPr lang="de-DE" sz="2800" b="1" dirty="0" smtClean="0">
                <a:solidFill>
                  <a:srgbClr val="FF0000"/>
                </a:solidFill>
                <a:latin typeface="Comic Sans MS" pitchFamily="66" charset="0"/>
              </a:rPr>
              <a:t>Multi-Target: W-band </a:t>
            </a:r>
            <a:r>
              <a:rPr lang="de-DE" sz="2800" b="1" dirty="0" err="1" smtClean="0">
                <a:solidFill>
                  <a:srgbClr val="FF0000"/>
                </a:solidFill>
                <a:latin typeface="Comic Sans MS" pitchFamily="66" charset="0"/>
              </a:rPr>
              <a:t>quite</a:t>
            </a:r>
            <a:r>
              <a:rPr lang="de-DE" sz="2800" b="1" dirty="0" smtClean="0">
                <a:solidFill>
                  <a:srgbClr val="FF0000"/>
                </a:solidFill>
                <a:latin typeface="Comic Sans MS" pitchFamily="66" charset="0"/>
              </a:rPr>
              <a:t> clean !</a:t>
            </a:r>
            <a:endParaRPr lang="de-DE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68410" name="Picture 58" descr="ch5_ratio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5111750" cy="36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/>
          <p:cNvSpPr/>
          <p:nvPr/>
        </p:nvSpPr>
        <p:spPr>
          <a:xfrm>
            <a:off x="3275856" y="4437112"/>
            <a:ext cx="1656184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5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chemeClr val="accent2"/>
          </a:solidFill>
        </p:spPr>
        <p:txBody>
          <a:bodyPr/>
          <a:lstStyle/>
          <a:p>
            <a:r>
              <a:rPr lang="de-DE" sz="2800" b="1">
                <a:solidFill>
                  <a:srgbClr val="FF0000"/>
                </a:solidFill>
                <a:latin typeface="Comic Sans MS" pitchFamily="66" charset="0"/>
              </a:rPr>
              <a:t>Inelastic Dark Matter</a:t>
            </a: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 rot="-1715407">
            <a:off x="3419475" y="4005263"/>
            <a:ext cx="1373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buFont typeface="Comic Sans MS" pitchFamily="66" charset="0"/>
              <a:buNone/>
            </a:pPr>
            <a:r>
              <a:rPr lang="de-DE" sz="1800" b="0"/>
              <a:t>preliminary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 rot="-1715407">
            <a:off x="3563938" y="1125538"/>
            <a:ext cx="1373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buFont typeface="Comic Sans MS" pitchFamily="66" charset="0"/>
              <a:buNone/>
            </a:pPr>
            <a:r>
              <a:rPr lang="de-DE" sz="1800" b="0"/>
              <a:t>preliminary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 rot="-1715407">
            <a:off x="0" y="1196975"/>
            <a:ext cx="1373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buFont typeface="Comic Sans MS" pitchFamily="66" charset="0"/>
              <a:buNone/>
            </a:pPr>
            <a:r>
              <a:rPr lang="de-DE" sz="1800" b="0"/>
              <a:t>preliminary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 rot="-1715407">
            <a:off x="0" y="4076700"/>
            <a:ext cx="1373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buFont typeface="Comic Sans MS" pitchFamily="66" charset="0"/>
              <a:buNone/>
            </a:pPr>
            <a:r>
              <a:rPr lang="de-DE" sz="1800" b="0"/>
              <a:t>preliminary</a:t>
            </a:r>
          </a:p>
        </p:txBody>
      </p:sp>
      <p:pic>
        <p:nvPicPr>
          <p:cNvPr id="73746" name="Picture 18" descr="iDM_080ke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3635375" cy="28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7" name="Picture 19" descr="iDM_100k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36734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8" name="Picture 20" descr="iDM_120ke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3635375" cy="28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9" name="Picture 21" descr="iDM_140k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789363"/>
            <a:ext cx="3673475" cy="284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380312" y="2683394"/>
            <a:ext cx="15969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ot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possible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without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separation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ctr"/>
            <a:endParaRPr lang="de-DE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W-</a:t>
            </a: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recoils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vs. </a:t>
            </a: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O-</a:t>
            </a: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recoils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 !!</a:t>
            </a:r>
          </a:p>
        </p:txBody>
      </p:sp>
    </p:spTree>
    <p:extLst>
      <p:ext uri="{BB962C8B-B14F-4D97-AF65-F5344CB8AC3E}">
        <p14:creationId xmlns:p14="http://schemas.microsoft.com/office/powerpoint/2010/main" val="3039259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4868537" y="3065641"/>
            <a:ext cx="3657600" cy="1524000"/>
            <a:chOff x="3264" y="1872"/>
            <a:chExt cx="2304" cy="960"/>
          </a:xfrm>
        </p:grpSpPr>
        <p:grpSp>
          <p:nvGrpSpPr>
            <p:cNvPr id="7173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7178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5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4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7177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245741" y="159023"/>
            <a:ext cx="5644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Particle Dark Matter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62030" y="980728"/>
            <a:ext cx="782778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		- Physics beyond the </a:t>
            </a:r>
            <a:r>
              <a:rPr lang="en-US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Standardmodel</a:t>
            </a:r>
            <a:endParaRPr lang="en-US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Direct Searches		- Basics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Detection Methods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early DM projects, 2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  Exp.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Scintillation	DAMA / LIBRA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Calorimetry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CRESST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The Background Challenge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Phonon		- CDMS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EDELWEISS</a:t>
            </a: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Light - Phonon		- CRESST	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Charge - Light		- XENON</a:t>
            </a: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- other Xenon and Argon projects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Superheated Droplets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– Status – Future - Summary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08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88900" y="1341438"/>
            <a:ext cx="8893175" cy="5327650"/>
          </a:xfrm>
          <a:prstGeom prst="bevel">
            <a:avLst>
              <a:gd name="adj" fmla="val 1958"/>
            </a:avLst>
          </a:prstGeom>
          <a:solidFill>
            <a:schemeClr val="bg1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412875"/>
            <a:ext cx="7961313" cy="475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03263" y="4959350"/>
            <a:ext cx="1584325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084388" y="5111750"/>
            <a:ext cx="792162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870700" y="4306888"/>
            <a:ext cx="1727200" cy="935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727450" y="1557338"/>
            <a:ext cx="1295400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8265" name="Text Box 9"/>
          <p:cNvSpPr txBox="1">
            <a:spLocks noChangeArrowheads="1"/>
          </p:cNvSpPr>
          <p:nvPr/>
        </p:nvSpPr>
        <p:spPr bwMode="auto">
          <a:xfrm>
            <a:off x="395288" y="1939925"/>
            <a:ext cx="2689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Cryogenic Charge / Phonon</a:t>
            </a:r>
          </a:p>
        </p:txBody>
      </p:sp>
      <p:sp>
        <p:nvSpPr>
          <p:cNvPr id="608266" name="Text Box 10"/>
          <p:cNvSpPr txBox="1">
            <a:spLocks noChangeArrowheads="1"/>
          </p:cNvSpPr>
          <p:nvPr/>
        </p:nvSpPr>
        <p:spPr bwMode="auto">
          <a:xfrm>
            <a:off x="5924550" y="1930400"/>
            <a:ext cx="246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Cryogenic Light / Phonon</a:t>
            </a:r>
          </a:p>
        </p:txBody>
      </p:sp>
      <p:sp>
        <p:nvSpPr>
          <p:cNvPr id="608267" name="Text Box 11"/>
          <p:cNvSpPr txBox="1">
            <a:spLocks noChangeArrowheads="1"/>
          </p:cNvSpPr>
          <p:nvPr/>
        </p:nvSpPr>
        <p:spPr bwMode="auto">
          <a:xfrm>
            <a:off x="3106738" y="6092825"/>
            <a:ext cx="307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Liquid Noble Gas Light / Charge</a:t>
            </a:r>
          </a:p>
        </p:txBody>
      </p:sp>
      <p:sp>
        <p:nvSpPr>
          <p:cNvPr id="26636" name="Freeform 12"/>
          <p:cNvSpPr>
            <a:spLocks/>
          </p:cNvSpPr>
          <p:nvPr/>
        </p:nvSpPr>
        <p:spPr bwMode="auto">
          <a:xfrm>
            <a:off x="684213" y="2565400"/>
            <a:ext cx="3167062" cy="1368425"/>
          </a:xfrm>
          <a:custGeom>
            <a:avLst/>
            <a:gdLst>
              <a:gd name="T0" fmla="*/ 71437 w 1995"/>
              <a:gd name="T1" fmla="*/ 0 h 862"/>
              <a:gd name="T2" fmla="*/ 2735262 w 1995"/>
              <a:gd name="T3" fmla="*/ 0 h 862"/>
              <a:gd name="T4" fmla="*/ 3095625 w 1995"/>
              <a:gd name="T5" fmla="*/ 287338 h 862"/>
              <a:gd name="T6" fmla="*/ 3167062 w 1995"/>
              <a:gd name="T7" fmla="*/ 1368425 h 862"/>
              <a:gd name="T8" fmla="*/ 1079500 w 1995"/>
              <a:gd name="T9" fmla="*/ 1368425 h 862"/>
              <a:gd name="T10" fmla="*/ 0 w 1995"/>
              <a:gd name="T11" fmla="*/ 576263 h 8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95" h="862">
                <a:moveTo>
                  <a:pt x="45" y="0"/>
                </a:moveTo>
                <a:lnTo>
                  <a:pt x="1723" y="0"/>
                </a:lnTo>
                <a:lnTo>
                  <a:pt x="1950" y="181"/>
                </a:lnTo>
                <a:lnTo>
                  <a:pt x="1995" y="862"/>
                </a:lnTo>
                <a:lnTo>
                  <a:pt x="680" y="862"/>
                </a:lnTo>
                <a:lnTo>
                  <a:pt x="0" y="363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5148263" y="2420938"/>
            <a:ext cx="3168650" cy="1584325"/>
          </a:xfrm>
          <a:custGeom>
            <a:avLst/>
            <a:gdLst>
              <a:gd name="T0" fmla="*/ 0 w 1996"/>
              <a:gd name="T1" fmla="*/ 144463 h 998"/>
              <a:gd name="T2" fmla="*/ 71438 w 1996"/>
              <a:gd name="T3" fmla="*/ 1584325 h 998"/>
              <a:gd name="T4" fmla="*/ 3168650 w 1996"/>
              <a:gd name="T5" fmla="*/ 1584325 h 998"/>
              <a:gd name="T6" fmla="*/ 2952750 w 1996"/>
              <a:gd name="T7" fmla="*/ 0 h 998"/>
              <a:gd name="T8" fmla="*/ 287338 w 1996"/>
              <a:gd name="T9" fmla="*/ 144463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96" h="998">
                <a:moveTo>
                  <a:pt x="0" y="91"/>
                </a:moveTo>
                <a:lnTo>
                  <a:pt x="45" y="998"/>
                </a:lnTo>
                <a:lnTo>
                  <a:pt x="1996" y="998"/>
                </a:lnTo>
                <a:lnTo>
                  <a:pt x="1860" y="0"/>
                </a:lnTo>
                <a:lnTo>
                  <a:pt x="181" y="9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6638" name="Group 14"/>
          <p:cNvGrpSpPr>
            <a:grpSpLocks/>
          </p:cNvGrpSpPr>
          <p:nvPr/>
        </p:nvGrpSpPr>
        <p:grpSpPr bwMode="auto">
          <a:xfrm>
            <a:off x="-36513" y="2466652"/>
            <a:ext cx="9186863" cy="1322388"/>
            <a:chOff x="-23" y="1457"/>
            <a:chExt cx="5787" cy="833"/>
          </a:xfrm>
        </p:grpSpPr>
        <p:pic>
          <p:nvPicPr>
            <p:cNvPr id="26646" name="Picture 1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69" r="61116" b="45494"/>
            <a:stretch>
              <a:fillRect/>
            </a:stretch>
          </p:blipFill>
          <p:spPr bwMode="auto">
            <a:xfrm>
              <a:off x="-23" y="1457"/>
              <a:ext cx="1950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47" name="Picture 1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69" t="27269" b="45494"/>
            <a:stretch>
              <a:fillRect/>
            </a:stretch>
          </p:blipFill>
          <p:spPr bwMode="auto">
            <a:xfrm>
              <a:off x="3606" y="1474"/>
              <a:ext cx="215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8273" name="Group 17"/>
          <p:cNvGrpSpPr>
            <a:grpSpLocks/>
          </p:cNvGrpSpPr>
          <p:nvPr/>
        </p:nvGrpSpPr>
        <p:grpSpPr bwMode="auto">
          <a:xfrm>
            <a:off x="250825" y="2205038"/>
            <a:ext cx="8424863" cy="3963987"/>
            <a:chOff x="158" y="1389"/>
            <a:chExt cx="5307" cy="2497"/>
          </a:xfrm>
        </p:grpSpPr>
        <p:sp>
          <p:nvSpPr>
            <p:cNvPr id="26643" name="Freeform 18"/>
            <p:cNvSpPr>
              <a:spLocks/>
            </p:cNvSpPr>
            <p:nvPr/>
          </p:nvSpPr>
          <p:spPr bwMode="auto">
            <a:xfrm>
              <a:off x="2154" y="2931"/>
              <a:ext cx="2177" cy="955"/>
            </a:xfrm>
            <a:custGeom>
              <a:avLst/>
              <a:gdLst>
                <a:gd name="T0" fmla="*/ 0 w 2177"/>
                <a:gd name="T1" fmla="*/ 0 h 1043"/>
                <a:gd name="T2" fmla="*/ 91 w 2177"/>
                <a:gd name="T3" fmla="*/ 1043 h 1043"/>
                <a:gd name="T4" fmla="*/ 2177 w 2177"/>
                <a:gd name="T5" fmla="*/ 907 h 1043"/>
                <a:gd name="T6" fmla="*/ 2041 w 2177"/>
                <a:gd name="T7" fmla="*/ 318 h 1043"/>
                <a:gd name="T8" fmla="*/ 1134 w 2177"/>
                <a:gd name="T9" fmla="*/ 363 h 1043"/>
                <a:gd name="T10" fmla="*/ 1043 w 2177"/>
                <a:gd name="T11" fmla="*/ 0 h 1043"/>
                <a:gd name="T12" fmla="*/ 680 w 2177"/>
                <a:gd name="T13" fmla="*/ 0 h 10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77" h="1043">
                  <a:moveTo>
                    <a:pt x="0" y="0"/>
                  </a:moveTo>
                  <a:lnTo>
                    <a:pt x="91" y="1043"/>
                  </a:lnTo>
                  <a:lnTo>
                    <a:pt x="2177" y="907"/>
                  </a:lnTo>
                  <a:lnTo>
                    <a:pt x="2041" y="318"/>
                  </a:lnTo>
                  <a:lnTo>
                    <a:pt x="1134" y="363"/>
                  </a:lnTo>
                  <a:lnTo>
                    <a:pt x="1043" y="0"/>
                  </a:lnTo>
                  <a:lnTo>
                    <a:pt x="68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4" name="Freeform 19"/>
            <p:cNvSpPr>
              <a:spLocks/>
            </p:cNvSpPr>
            <p:nvPr/>
          </p:nvSpPr>
          <p:spPr bwMode="auto">
            <a:xfrm>
              <a:off x="158" y="1480"/>
              <a:ext cx="1995" cy="862"/>
            </a:xfrm>
            <a:custGeom>
              <a:avLst/>
              <a:gdLst>
                <a:gd name="T0" fmla="*/ 45 w 1995"/>
                <a:gd name="T1" fmla="*/ 0 h 862"/>
                <a:gd name="T2" fmla="*/ 1723 w 1995"/>
                <a:gd name="T3" fmla="*/ 0 h 862"/>
                <a:gd name="T4" fmla="*/ 1950 w 1995"/>
                <a:gd name="T5" fmla="*/ 181 h 862"/>
                <a:gd name="T6" fmla="*/ 1995 w 1995"/>
                <a:gd name="T7" fmla="*/ 862 h 862"/>
                <a:gd name="T8" fmla="*/ 680 w 1995"/>
                <a:gd name="T9" fmla="*/ 862 h 862"/>
                <a:gd name="T10" fmla="*/ 0 w 1995"/>
                <a:gd name="T11" fmla="*/ 363 h 8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95" h="862">
                  <a:moveTo>
                    <a:pt x="45" y="0"/>
                  </a:moveTo>
                  <a:lnTo>
                    <a:pt x="1723" y="0"/>
                  </a:lnTo>
                  <a:lnTo>
                    <a:pt x="1950" y="181"/>
                  </a:lnTo>
                  <a:lnTo>
                    <a:pt x="1995" y="862"/>
                  </a:lnTo>
                  <a:lnTo>
                    <a:pt x="680" y="862"/>
                  </a:lnTo>
                  <a:lnTo>
                    <a:pt x="0" y="36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5" name="Freeform 20"/>
            <p:cNvSpPr>
              <a:spLocks/>
            </p:cNvSpPr>
            <p:nvPr/>
          </p:nvSpPr>
          <p:spPr bwMode="auto">
            <a:xfrm>
              <a:off x="3469" y="1389"/>
              <a:ext cx="1996" cy="998"/>
            </a:xfrm>
            <a:custGeom>
              <a:avLst/>
              <a:gdLst>
                <a:gd name="T0" fmla="*/ 0 w 1996"/>
                <a:gd name="T1" fmla="*/ 91 h 998"/>
                <a:gd name="T2" fmla="*/ 45 w 1996"/>
                <a:gd name="T3" fmla="*/ 998 h 998"/>
                <a:gd name="T4" fmla="*/ 1996 w 1996"/>
                <a:gd name="T5" fmla="*/ 998 h 998"/>
                <a:gd name="T6" fmla="*/ 1860 w 1996"/>
                <a:gd name="T7" fmla="*/ 0 h 998"/>
                <a:gd name="T8" fmla="*/ 181 w 1996"/>
                <a:gd name="T9" fmla="*/ 91 h 9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96" h="998">
                  <a:moveTo>
                    <a:pt x="0" y="91"/>
                  </a:moveTo>
                  <a:lnTo>
                    <a:pt x="45" y="998"/>
                  </a:lnTo>
                  <a:lnTo>
                    <a:pt x="1996" y="998"/>
                  </a:lnTo>
                  <a:lnTo>
                    <a:pt x="1860" y="0"/>
                  </a:lnTo>
                  <a:lnTo>
                    <a:pt x="181" y="9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08277" name="Group 21"/>
          <p:cNvGrpSpPr>
            <a:grpSpLocks/>
          </p:cNvGrpSpPr>
          <p:nvPr/>
        </p:nvGrpSpPr>
        <p:grpSpPr bwMode="auto">
          <a:xfrm>
            <a:off x="2827338" y="3208338"/>
            <a:ext cx="3095625" cy="1276350"/>
            <a:chOff x="1805" y="2045"/>
            <a:chExt cx="1950" cy="804"/>
          </a:xfrm>
        </p:grpSpPr>
        <p:sp>
          <p:nvSpPr>
            <p:cNvPr id="26641" name="Oval 22"/>
            <p:cNvSpPr>
              <a:spLocks noChangeArrowheads="1"/>
            </p:cNvSpPr>
            <p:nvPr/>
          </p:nvSpPr>
          <p:spPr bwMode="auto">
            <a:xfrm>
              <a:off x="1805" y="2045"/>
              <a:ext cx="1950" cy="804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2" name="Text Box 23"/>
            <p:cNvSpPr txBox="1">
              <a:spLocks noChangeArrowheads="1"/>
            </p:cNvSpPr>
            <p:nvPr/>
          </p:nvSpPr>
          <p:spPr bwMode="auto">
            <a:xfrm>
              <a:off x="1830" y="2069"/>
              <a:ext cx="189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radioactive 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background can be rejected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=&gt; highly improved 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sensitivity</a:t>
              </a:r>
            </a:p>
          </p:txBody>
        </p:sp>
      </p:grp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1116013" y="3789363"/>
            <a:ext cx="6551612" cy="1439862"/>
          </a:xfrm>
          <a:prstGeom prst="rect">
            <a:avLst/>
          </a:prstGeom>
          <a:noFill/>
          <a:ln w="57150">
            <a:solidFill>
              <a:srgbClr val="4C00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-60623" y="43247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 kern="120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Recoil Recognition by Combination of Channels</a:t>
            </a:r>
            <a:r>
              <a:rPr lang="en-US" sz="1000" b="1" kern="120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b="1" kern="120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b="1" kern="120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600" b="1" kern="120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b="1" kern="120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b="1" kern="120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i="1" kern="120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- making good use of quenching - </a:t>
            </a:r>
            <a:endParaRPr lang="en-US" sz="2000" i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270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3" name="Group 3"/>
          <p:cNvGrpSpPr>
            <a:grpSpLocks/>
          </p:cNvGrpSpPr>
          <p:nvPr/>
        </p:nvGrpSpPr>
        <p:grpSpPr bwMode="auto">
          <a:xfrm>
            <a:off x="88900" y="1268413"/>
            <a:ext cx="8893175" cy="5400675"/>
            <a:chOff x="56" y="799"/>
            <a:chExt cx="5602" cy="3402"/>
          </a:xfrm>
        </p:grpSpPr>
        <p:sp>
          <p:nvSpPr>
            <p:cNvPr id="56324" name="AutoShape 4"/>
            <p:cNvSpPr>
              <a:spLocks noChangeArrowheads="1"/>
            </p:cNvSpPr>
            <p:nvPr/>
          </p:nvSpPr>
          <p:spPr bwMode="auto">
            <a:xfrm>
              <a:off x="56" y="845"/>
              <a:ext cx="5602" cy="3356"/>
            </a:xfrm>
            <a:prstGeom prst="bevel">
              <a:avLst>
                <a:gd name="adj" fmla="val 1958"/>
              </a:avLst>
            </a:prstGeom>
            <a:solidFill>
              <a:schemeClr val="bg1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pic>
          <p:nvPicPr>
            <p:cNvPr id="56325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67" r="23938"/>
            <a:stretch>
              <a:fillRect/>
            </a:stretch>
          </p:blipFill>
          <p:spPr bwMode="auto">
            <a:xfrm>
              <a:off x="204" y="997"/>
              <a:ext cx="3130" cy="2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326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62" r="394"/>
            <a:stretch>
              <a:fillRect/>
            </a:stretch>
          </p:blipFill>
          <p:spPr bwMode="auto">
            <a:xfrm>
              <a:off x="3288" y="799"/>
              <a:ext cx="2231" cy="3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327" name="Picture 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88" t="29167" r="-2972"/>
            <a:stretch>
              <a:fillRect/>
            </a:stretch>
          </p:blipFill>
          <p:spPr bwMode="auto">
            <a:xfrm rot="-5400000">
              <a:off x="1155" y="2615"/>
              <a:ext cx="1042" cy="1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328" name="Rectangle 8"/>
            <p:cNvSpPr>
              <a:spLocks noChangeArrowheads="1"/>
            </p:cNvSpPr>
            <p:nvPr/>
          </p:nvSpPr>
          <p:spPr bwMode="auto">
            <a:xfrm>
              <a:off x="521" y="3113"/>
              <a:ext cx="409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29" name="Rectangle 9"/>
            <p:cNvSpPr>
              <a:spLocks noChangeArrowheads="1"/>
            </p:cNvSpPr>
            <p:nvPr/>
          </p:nvSpPr>
          <p:spPr bwMode="auto">
            <a:xfrm>
              <a:off x="1066" y="3158"/>
              <a:ext cx="409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0" name="Rectangle 10"/>
            <p:cNvSpPr>
              <a:spLocks noChangeArrowheads="1"/>
            </p:cNvSpPr>
            <p:nvPr/>
          </p:nvSpPr>
          <p:spPr bwMode="auto">
            <a:xfrm>
              <a:off x="2525" y="3689"/>
              <a:ext cx="409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1" name="Text Box 11"/>
            <p:cNvSpPr txBox="1">
              <a:spLocks noChangeArrowheads="1"/>
            </p:cNvSpPr>
            <p:nvPr/>
          </p:nvSpPr>
          <p:spPr bwMode="auto">
            <a:xfrm>
              <a:off x="468" y="3233"/>
              <a:ext cx="42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WIMP</a:t>
              </a:r>
            </a:p>
          </p:txBody>
        </p:sp>
        <p:sp>
          <p:nvSpPr>
            <p:cNvPr id="56332" name="Text Box 12"/>
            <p:cNvSpPr txBox="1">
              <a:spLocks noChangeArrowheads="1"/>
            </p:cNvSpPr>
            <p:nvPr/>
          </p:nvSpPr>
          <p:spPr bwMode="auto">
            <a:xfrm>
              <a:off x="1148" y="3233"/>
              <a:ext cx="5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GAMMA</a:t>
              </a:r>
            </a:p>
          </p:txBody>
        </p:sp>
        <p:sp>
          <p:nvSpPr>
            <p:cNvPr id="56333" name="Text Box 13"/>
            <p:cNvSpPr txBox="1">
              <a:spLocks noChangeArrowheads="1"/>
            </p:cNvSpPr>
            <p:nvPr/>
          </p:nvSpPr>
          <p:spPr bwMode="auto">
            <a:xfrm>
              <a:off x="372" y="3801"/>
              <a:ext cx="683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NUCLEAR </a:t>
              </a:r>
            </a:p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RECOIL</a:t>
              </a:r>
            </a:p>
          </p:txBody>
        </p:sp>
        <p:sp>
          <p:nvSpPr>
            <p:cNvPr id="56334" name="Text Box 14"/>
            <p:cNvSpPr txBox="1">
              <a:spLocks noChangeArrowheads="1"/>
            </p:cNvSpPr>
            <p:nvPr/>
          </p:nvSpPr>
          <p:spPr bwMode="auto">
            <a:xfrm>
              <a:off x="2245" y="3838"/>
              <a:ext cx="72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ELECTRON</a:t>
              </a:r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auto">
            <a:xfrm>
              <a:off x="3152" y="2931"/>
              <a:ext cx="1225" cy="1134"/>
            </a:xfrm>
            <a:custGeom>
              <a:avLst/>
              <a:gdLst>
                <a:gd name="T0" fmla="*/ 0 w 1225"/>
                <a:gd name="T1" fmla="*/ 91 h 1134"/>
                <a:gd name="T2" fmla="*/ 91 w 1225"/>
                <a:gd name="T3" fmla="*/ 1134 h 1134"/>
                <a:gd name="T4" fmla="*/ 1225 w 1225"/>
                <a:gd name="T5" fmla="*/ 1089 h 1134"/>
                <a:gd name="T6" fmla="*/ 1134 w 1225"/>
                <a:gd name="T7" fmla="*/ 681 h 1134"/>
                <a:gd name="T8" fmla="*/ 363 w 1225"/>
                <a:gd name="T9" fmla="*/ 681 h 1134"/>
                <a:gd name="T10" fmla="*/ 454 w 1225"/>
                <a:gd name="T11" fmla="*/ 454 h 1134"/>
                <a:gd name="T12" fmla="*/ 454 w 1225"/>
                <a:gd name="T13" fmla="*/ 363 h 1134"/>
                <a:gd name="T14" fmla="*/ 318 w 1225"/>
                <a:gd name="T15" fmla="*/ 0 h 1134"/>
                <a:gd name="T16" fmla="*/ 182 w 1225"/>
                <a:gd name="T17" fmla="*/ 0 h 11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25" h="1134">
                  <a:moveTo>
                    <a:pt x="0" y="91"/>
                  </a:moveTo>
                  <a:lnTo>
                    <a:pt x="91" y="1134"/>
                  </a:lnTo>
                  <a:lnTo>
                    <a:pt x="1225" y="1089"/>
                  </a:lnTo>
                  <a:lnTo>
                    <a:pt x="1134" y="681"/>
                  </a:lnTo>
                  <a:lnTo>
                    <a:pt x="363" y="681"/>
                  </a:lnTo>
                  <a:lnTo>
                    <a:pt x="454" y="454"/>
                  </a:lnTo>
                  <a:lnTo>
                    <a:pt x="454" y="363"/>
                  </a:lnTo>
                  <a:lnTo>
                    <a:pt x="318" y="0"/>
                  </a:lnTo>
                  <a:lnTo>
                    <a:pt x="182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6" name="Rectangle 16"/>
            <p:cNvSpPr>
              <a:spLocks noChangeArrowheads="1"/>
            </p:cNvSpPr>
            <p:nvPr/>
          </p:nvSpPr>
          <p:spPr bwMode="auto">
            <a:xfrm>
              <a:off x="3283" y="1298"/>
              <a:ext cx="1043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Noble Gas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99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dm_06_ii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1398588"/>
            <a:ext cx="421163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idm_06_ii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4005263"/>
            <a:ext cx="63722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Noble Gas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528" y="1052736"/>
            <a:ext cx="3132138" cy="1296988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88616" y="1140049"/>
            <a:ext cx="2897188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XENON 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USA, </a:t>
            </a:r>
            <a:r>
              <a:rPr lang="de-DE" sz="1600" b="1" i="1" dirty="0" err="1">
                <a:solidFill>
                  <a:srgbClr val="00003E"/>
                </a:solidFill>
              </a:rPr>
              <a:t>Switzerland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Italy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Portugal, Germany, France, 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Japan, China</a:t>
            </a:r>
          </a:p>
          <a:p>
            <a:pPr eaLnBrk="1" hangingPunct="1"/>
            <a:endParaRPr lang="de-DE" sz="1800" dirty="0">
              <a:solidFill>
                <a:srgbClr val="0000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936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557278" y="5566690"/>
            <a:ext cx="3124200" cy="105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2475"/>
              </a:lnSpc>
              <a:buClr>
                <a:srgbClr val="FF0000"/>
              </a:buClr>
              <a:buSzPct val="100000"/>
              <a:buFont typeface="Times" pitchFamily="18" charset="0"/>
              <a:buNone/>
            </a:pPr>
            <a:endParaRPr lang="en-GB" sz="1800" dirty="0">
              <a:solidFill>
                <a:srgbClr val="000066"/>
              </a:solidFill>
              <a:ea typeface="MS PGothic" pitchFamily="34" charset="-128"/>
            </a:endParaRPr>
          </a:p>
          <a:p>
            <a:pPr>
              <a:lnSpc>
                <a:spcPts val="2475"/>
              </a:lnSpc>
              <a:buClr>
                <a:srgbClr val="FF0000"/>
              </a:buClr>
              <a:buSzPct val="100000"/>
              <a:buFont typeface="Times" pitchFamily="18" charset="0"/>
              <a:buNone/>
            </a:pPr>
            <a:r>
              <a:rPr lang="en-GB" sz="1800" dirty="0">
                <a:solidFill>
                  <a:srgbClr val="000066"/>
                </a:solidFill>
                <a:ea typeface="MS PGothic" pitchFamily="34" charset="-128"/>
              </a:rPr>
              <a:t>XENON 10</a:t>
            </a:r>
            <a:br>
              <a:rPr lang="en-GB" sz="1800" dirty="0">
                <a:solidFill>
                  <a:srgbClr val="000066"/>
                </a:solidFill>
                <a:ea typeface="MS PGothic" pitchFamily="34" charset="-128"/>
              </a:rPr>
            </a:br>
            <a:r>
              <a:rPr lang="en-GB" sz="1800" dirty="0">
                <a:solidFill>
                  <a:srgbClr val="000066"/>
                </a:solidFill>
                <a:ea typeface="MS PGothic" pitchFamily="34" charset="-128"/>
              </a:rPr>
              <a:t>5,4 kg </a:t>
            </a:r>
            <a:r>
              <a:rPr lang="en-GB" sz="1800" dirty="0" smtClean="0">
                <a:solidFill>
                  <a:srgbClr val="000066"/>
                </a:solidFill>
                <a:ea typeface="MS PGothic" pitchFamily="34" charset="-128"/>
              </a:rPr>
              <a:t>target mass</a:t>
            </a:r>
            <a:endParaRPr lang="en-GB" sz="1800" dirty="0">
              <a:solidFill>
                <a:srgbClr val="000066"/>
              </a:solidFill>
              <a:ea typeface="MS PGothic" pitchFamily="34" charset="-128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156176" y="2732724"/>
            <a:ext cx="2819400" cy="105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2475"/>
              </a:lnSpc>
              <a:buClr>
                <a:srgbClr val="FF0000"/>
              </a:buClr>
              <a:buSzPct val="100000"/>
              <a:buFont typeface="Times" pitchFamily="18" charset="0"/>
              <a:buNone/>
            </a:pPr>
            <a:r>
              <a:rPr lang="en-GB" sz="1800" dirty="0">
                <a:solidFill>
                  <a:srgbClr val="000066"/>
                </a:solidFill>
                <a:ea typeface="MS PGothic" pitchFamily="34" charset="-128"/>
              </a:rPr>
              <a:t>c</a:t>
            </a:r>
            <a:r>
              <a:rPr lang="en-GB" sz="1800" dirty="0" smtClean="0">
                <a:solidFill>
                  <a:srgbClr val="000066"/>
                </a:solidFill>
                <a:ea typeface="MS PGothic" pitchFamily="34" charset="-128"/>
              </a:rPr>
              <a:t>alibration </a:t>
            </a:r>
          </a:p>
          <a:p>
            <a:pPr>
              <a:lnSpc>
                <a:spcPts val="2475"/>
              </a:lnSpc>
              <a:buClr>
                <a:srgbClr val="FF0000"/>
              </a:buClr>
              <a:buSzPct val="100000"/>
              <a:buFont typeface="Times" pitchFamily="18" charset="0"/>
              <a:buNone/>
            </a:pPr>
            <a:r>
              <a:rPr lang="en-GB" sz="1800" dirty="0">
                <a:solidFill>
                  <a:srgbClr val="000066"/>
                </a:solidFill>
                <a:ea typeface="MS PGothic" pitchFamily="34" charset="-128"/>
              </a:rPr>
              <a:t>w</a:t>
            </a:r>
            <a:r>
              <a:rPr lang="en-GB" sz="1800" dirty="0" smtClean="0">
                <a:solidFill>
                  <a:srgbClr val="000066"/>
                </a:solidFill>
                <a:ea typeface="MS PGothic" pitchFamily="34" charset="-128"/>
              </a:rPr>
              <a:t>ith </a:t>
            </a:r>
          </a:p>
          <a:p>
            <a:pPr>
              <a:lnSpc>
                <a:spcPts val="2475"/>
              </a:lnSpc>
              <a:buClr>
                <a:srgbClr val="FF0000"/>
              </a:buClr>
              <a:buSzPct val="100000"/>
              <a:buFont typeface="Times" pitchFamily="18" charset="0"/>
              <a:buNone/>
            </a:pPr>
            <a:r>
              <a:rPr lang="en-GB" sz="2800" b="1" dirty="0">
                <a:solidFill>
                  <a:srgbClr val="000066"/>
                </a:solidFill>
                <a:latin typeface="Symbol" pitchFamily="18" charset="2"/>
                <a:ea typeface="MS PGothic" pitchFamily="34" charset="-128"/>
              </a:rPr>
              <a:t>g</a:t>
            </a:r>
            <a:r>
              <a:rPr lang="en-GB" sz="1800" dirty="0" smtClean="0">
                <a:solidFill>
                  <a:srgbClr val="000066"/>
                </a:solidFill>
                <a:ea typeface="MS PGothic" pitchFamily="34" charset="-128"/>
              </a:rPr>
              <a:t>-source</a:t>
            </a:r>
            <a:endParaRPr lang="en-GB" sz="1800" dirty="0">
              <a:solidFill>
                <a:srgbClr val="000066"/>
              </a:solidFill>
              <a:ea typeface="MS PGothic" pitchFamily="34" charset="-128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36550" y="6540500"/>
            <a:ext cx="5921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i="1">
                <a:solidFill>
                  <a:srgbClr val="000066"/>
                </a:solidFill>
                <a:ea typeface="MS PGothic" pitchFamily="34" charset="-128"/>
              </a:rPr>
              <a:t>J. Angle et al., astro-ph:0706.0039</a:t>
            </a:r>
          </a:p>
        </p:txBody>
      </p:sp>
      <p:pic>
        <p:nvPicPr>
          <p:cNvPr id="58375" name="Picture 7" descr="XENON calib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02" y="2209462"/>
            <a:ext cx="4867672" cy="4205625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xenon10_talk_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115888"/>
            <a:ext cx="24844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Noble Gas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323528" y="1052736"/>
            <a:ext cx="3132138" cy="1462088"/>
            <a:chOff x="482600" y="1311275"/>
            <a:chExt cx="3132138" cy="1462088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482600" y="1311275"/>
              <a:ext cx="3132138" cy="1296988"/>
            </a:xfrm>
            <a:prstGeom prst="rect">
              <a:avLst/>
            </a:prstGeom>
            <a:solidFill>
              <a:srgbClr val="D7D0DE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rgbClr val="00003E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47688" y="1398588"/>
              <a:ext cx="2897188" cy="137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800" b="1" dirty="0">
                  <a:solidFill>
                    <a:srgbClr val="00003E"/>
                  </a:solidFill>
                </a:rPr>
                <a:t>XENON </a:t>
              </a:r>
            </a:p>
            <a:p>
              <a:pPr eaLnBrk="1" hangingPunct="1"/>
              <a:r>
                <a:rPr lang="de-DE" sz="1600" b="1" i="1" dirty="0">
                  <a:solidFill>
                    <a:srgbClr val="00003E"/>
                  </a:solidFill>
                </a:rPr>
                <a:t>USA, </a:t>
              </a:r>
              <a:r>
                <a:rPr lang="de-DE" sz="1600" b="1" i="1" dirty="0" err="1">
                  <a:solidFill>
                    <a:srgbClr val="00003E"/>
                  </a:solidFill>
                </a:rPr>
                <a:t>Switzerland</a:t>
              </a:r>
              <a:r>
                <a:rPr lang="de-DE" sz="1600" b="1" i="1" dirty="0">
                  <a:solidFill>
                    <a:srgbClr val="00003E"/>
                  </a:solidFill>
                </a:rPr>
                <a:t>, </a:t>
              </a:r>
              <a:r>
                <a:rPr lang="de-DE" sz="1600" b="1" i="1" dirty="0" err="1">
                  <a:solidFill>
                    <a:srgbClr val="00003E"/>
                  </a:solidFill>
                </a:rPr>
                <a:t>Italy</a:t>
              </a:r>
              <a:r>
                <a:rPr lang="de-DE" sz="1600" b="1" i="1" dirty="0">
                  <a:solidFill>
                    <a:srgbClr val="00003E"/>
                  </a:solidFill>
                </a:rPr>
                <a:t>, </a:t>
              </a:r>
            </a:p>
            <a:p>
              <a:pPr eaLnBrk="1" hangingPunct="1"/>
              <a:r>
                <a:rPr lang="de-DE" sz="1600" b="1" i="1" dirty="0">
                  <a:solidFill>
                    <a:srgbClr val="00003E"/>
                  </a:solidFill>
                </a:rPr>
                <a:t>Portugal, Germany, France, </a:t>
              </a:r>
            </a:p>
            <a:p>
              <a:pPr eaLnBrk="1" hangingPunct="1"/>
              <a:r>
                <a:rPr lang="de-DE" sz="1600" b="1" i="1" dirty="0">
                  <a:solidFill>
                    <a:srgbClr val="00003E"/>
                  </a:solidFill>
                </a:rPr>
                <a:t>Japan, China</a:t>
              </a:r>
            </a:p>
            <a:p>
              <a:pPr eaLnBrk="1" hangingPunct="1"/>
              <a:endParaRPr lang="de-DE" sz="1800" dirty="0">
                <a:solidFill>
                  <a:srgbClr val="00003E"/>
                </a:solidFill>
              </a:endParaRPr>
            </a:p>
          </p:txBody>
        </p:sp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156176" y="4509120"/>
            <a:ext cx="2819400" cy="105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2475"/>
              </a:lnSpc>
              <a:buClr>
                <a:srgbClr val="FF0000"/>
              </a:buClr>
              <a:buSzPct val="100000"/>
              <a:buFont typeface="Times" pitchFamily="18" charset="0"/>
              <a:buNone/>
            </a:pPr>
            <a:r>
              <a:rPr lang="en-GB" sz="1800" dirty="0">
                <a:solidFill>
                  <a:srgbClr val="000066"/>
                </a:solidFill>
                <a:ea typeface="MS PGothic" pitchFamily="34" charset="-128"/>
              </a:rPr>
              <a:t>c</a:t>
            </a:r>
            <a:r>
              <a:rPr lang="en-GB" sz="1800" dirty="0" smtClean="0">
                <a:solidFill>
                  <a:srgbClr val="000066"/>
                </a:solidFill>
                <a:ea typeface="MS PGothic" pitchFamily="34" charset="-128"/>
              </a:rPr>
              <a:t>alibration </a:t>
            </a:r>
          </a:p>
          <a:p>
            <a:pPr>
              <a:lnSpc>
                <a:spcPts val="2475"/>
              </a:lnSpc>
              <a:buClr>
                <a:srgbClr val="FF0000"/>
              </a:buClr>
              <a:buSzPct val="100000"/>
              <a:buFont typeface="Times" pitchFamily="18" charset="0"/>
              <a:buNone/>
            </a:pPr>
            <a:r>
              <a:rPr lang="en-GB" sz="1800" dirty="0">
                <a:solidFill>
                  <a:srgbClr val="000066"/>
                </a:solidFill>
                <a:ea typeface="MS PGothic" pitchFamily="34" charset="-128"/>
              </a:rPr>
              <a:t>w</a:t>
            </a:r>
            <a:r>
              <a:rPr lang="en-GB" sz="1800" dirty="0" smtClean="0">
                <a:solidFill>
                  <a:srgbClr val="000066"/>
                </a:solidFill>
                <a:ea typeface="MS PGothic" pitchFamily="34" charset="-128"/>
              </a:rPr>
              <a:t>ith </a:t>
            </a:r>
          </a:p>
          <a:p>
            <a:pPr>
              <a:lnSpc>
                <a:spcPts val="2475"/>
              </a:lnSpc>
              <a:buClr>
                <a:srgbClr val="FF0000"/>
              </a:buClr>
              <a:buSzPct val="100000"/>
              <a:buFont typeface="Times" pitchFamily="18" charset="0"/>
              <a:buNone/>
            </a:pPr>
            <a:r>
              <a:rPr lang="en-GB" sz="1800" dirty="0" smtClean="0">
                <a:solidFill>
                  <a:srgbClr val="000066"/>
                </a:solidFill>
                <a:ea typeface="MS PGothic" pitchFamily="34" charset="-128"/>
              </a:rPr>
              <a:t>neutron source</a:t>
            </a:r>
            <a:endParaRPr lang="en-GB" sz="1800" dirty="0">
              <a:solidFill>
                <a:srgbClr val="000066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5612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xenon10_talk_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125538"/>
            <a:ext cx="24844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482600" y="2765425"/>
            <a:ext cx="3132138" cy="1511300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468313" y="4437063"/>
            <a:ext cx="3132137" cy="1944687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00003E"/>
              </a:solidFill>
              <a:latin typeface="Arial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82600" y="1311275"/>
            <a:ext cx="3132138" cy="1462088"/>
            <a:chOff x="482600" y="1311275"/>
            <a:chExt cx="3132138" cy="1462088"/>
          </a:xfrm>
        </p:grpSpPr>
        <p:sp>
          <p:nvSpPr>
            <p:cNvPr id="88067" name="Rectangle 3"/>
            <p:cNvSpPr>
              <a:spLocks noChangeArrowheads="1"/>
            </p:cNvSpPr>
            <p:nvPr/>
          </p:nvSpPr>
          <p:spPr bwMode="auto">
            <a:xfrm>
              <a:off x="482600" y="1311275"/>
              <a:ext cx="3132138" cy="1296988"/>
            </a:xfrm>
            <a:prstGeom prst="rect">
              <a:avLst/>
            </a:prstGeom>
            <a:solidFill>
              <a:srgbClr val="D7D0DE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rgbClr val="00003E"/>
                </a:solidFill>
                <a:latin typeface="Arial" charset="0"/>
              </a:endParaRPr>
            </a:p>
          </p:txBody>
        </p:sp>
        <p:sp>
          <p:nvSpPr>
            <p:cNvPr id="88075" name="Text Box 8"/>
            <p:cNvSpPr txBox="1">
              <a:spLocks noChangeArrowheads="1"/>
            </p:cNvSpPr>
            <p:nvPr/>
          </p:nvSpPr>
          <p:spPr bwMode="auto">
            <a:xfrm>
              <a:off x="547688" y="1398588"/>
              <a:ext cx="2897188" cy="137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800" b="1" dirty="0">
                  <a:solidFill>
                    <a:srgbClr val="00003E"/>
                  </a:solidFill>
                </a:rPr>
                <a:t>XENON </a:t>
              </a:r>
            </a:p>
            <a:p>
              <a:pPr eaLnBrk="1" hangingPunct="1"/>
              <a:r>
                <a:rPr lang="de-DE" sz="1600" b="1" i="1" dirty="0">
                  <a:solidFill>
                    <a:srgbClr val="00003E"/>
                  </a:solidFill>
                </a:rPr>
                <a:t>USA, </a:t>
              </a:r>
              <a:r>
                <a:rPr lang="de-DE" sz="1600" b="1" i="1" dirty="0" err="1">
                  <a:solidFill>
                    <a:srgbClr val="00003E"/>
                  </a:solidFill>
                </a:rPr>
                <a:t>Switzerland</a:t>
              </a:r>
              <a:r>
                <a:rPr lang="de-DE" sz="1600" b="1" i="1" dirty="0">
                  <a:solidFill>
                    <a:srgbClr val="00003E"/>
                  </a:solidFill>
                </a:rPr>
                <a:t>, </a:t>
              </a:r>
              <a:r>
                <a:rPr lang="de-DE" sz="1600" b="1" i="1" dirty="0" err="1">
                  <a:solidFill>
                    <a:srgbClr val="00003E"/>
                  </a:solidFill>
                </a:rPr>
                <a:t>Italy</a:t>
              </a:r>
              <a:r>
                <a:rPr lang="de-DE" sz="1600" b="1" i="1" dirty="0">
                  <a:solidFill>
                    <a:srgbClr val="00003E"/>
                  </a:solidFill>
                </a:rPr>
                <a:t>, </a:t>
              </a:r>
            </a:p>
            <a:p>
              <a:pPr eaLnBrk="1" hangingPunct="1"/>
              <a:r>
                <a:rPr lang="de-DE" sz="1600" b="1" i="1" dirty="0">
                  <a:solidFill>
                    <a:srgbClr val="00003E"/>
                  </a:solidFill>
                </a:rPr>
                <a:t>Portugal, Germany, France, </a:t>
              </a:r>
            </a:p>
            <a:p>
              <a:pPr eaLnBrk="1" hangingPunct="1"/>
              <a:r>
                <a:rPr lang="de-DE" sz="1600" b="1" i="1" dirty="0">
                  <a:solidFill>
                    <a:srgbClr val="00003E"/>
                  </a:solidFill>
                </a:rPr>
                <a:t>Japan, China</a:t>
              </a:r>
            </a:p>
            <a:p>
              <a:pPr eaLnBrk="1" hangingPunct="1"/>
              <a:endParaRPr lang="de-DE" sz="1800" dirty="0">
                <a:solidFill>
                  <a:srgbClr val="00003E"/>
                </a:solidFill>
              </a:endParaRPr>
            </a:p>
          </p:txBody>
        </p:sp>
      </p:grpSp>
      <p:sp>
        <p:nvSpPr>
          <p:cNvPr id="88076" name="Text Box 9"/>
          <p:cNvSpPr txBox="1">
            <a:spLocks noChangeArrowheads="1"/>
          </p:cNvSpPr>
          <p:nvPr/>
        </p:nvSpPr>
        <p:spPr bwMode="auto">
          <a:xfrm>
            <a:off x="546100" y="2819400"/>
            <a:ext cx="284404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LUX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10 US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Moscow</a:t>
            </a:r>
            <a:endParaRPr lang="de-DE" sz="1600" b="1" i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planned</a:t>
            </a:r>
            <a:r>
              <a:rPr lang="de-DE" sz="1800" dirty="0">
                <a:solidFill>
                  <a:srgbClr val="00003E"/>
                </a:solidFill>
              </a:rPr>
              <a:t> 100 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de-DE" sz="1800" dirty="0" smtClean="0">
                <a:solidFill>
                  <a:srgbClr val="00003E"/>
                </a:solidFill>
              </a:rPr>
              <a:t> prototype </a:t>
            </a:r>
            <a:r>
              <a:rPr lang="de-DE" sz="1800" dirty="0" err="1">
                <a:solidFill>
                  <a:srgbClr val="00003E"/>
                </a:solidFill>
              </a:rPr>
              <a:t>tested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smtClean="0">
                <a:solidFill>
                  <a:srgbClr val="00003E"/>
                </a:solidFill>
              </a:rPr>
              <a:t>Sanford Lab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</p:txBody>
      </p:sp>
      <p:sp>
        <p:nvSpPr>
          <p:cNvPr id="88077" name="Text Box 10"/>
          <p:cNvSpPr txBox="1">
            <a:spLocks noChangeArrowheads="1"/>
          </p:cNvSpPr>
          <p:nvPr/>
        </p:nvSpPr>
        <p:spPr bwMode="auto">
          <a:xfrm>
            <a:off x="546100" y="4545013"/>
            <a:ext cx="2847975" cy="170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3E"/>
                </a:solidFill>
              </a:rPr>
              <a:t>XMASS</a:t>
            </a:r>
          </a:p>
          <a:p>
            <a:pPr eaLnBrk="1" hangingPunct="1"/>
            <a:r>
              <a:rPr lang="de-DE" sz="1600" b="1" i="1">
                <a:solidFill>
                  <a:srgbClr val="00003E"/>
                </a:solidFill>
              </a:rPr>
              <a:t>10 institutions from Japan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 at Kamioka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 1 phase, 850 kg total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de-DE" sz="1800">
                <a:solidFill>
                  <a:srgbClr val="00003E"/>
                </a:solidFill>
              </a:rPr>
              <a:t>self shielding 100 kg fid.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 start ~ 2010</a:t>
            </a:r>
          </a:p>
        </p:txBody>
      </p:sp>
      <p:pic>
        <p:nvPicPr>
          <p:cNvPr id="88072" name="Picture 11" descr="sunil_16022010_1421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9" t="15831" r="19406" b="33716"/>
          <a:stretch>
            <a:fillRect/>
          </a:stretch>
        </p:blipFill>
        <p:spPr bwMode="auto">
          <a:xfrm>
            <a:off x="4262438" y="1701800"/>
            <a:ext cx="22542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2" descr="sunil_16022010_14220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0" t="49799" r="17482" b="4518"/>
          <a:stretch/>
        </p:blipFill>
        <p:spPr bwMode="auto">
          <a:xfrm>
            <a:off x="6232634" y="3716338"/>
            <a:ext cx="3019316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3" descr="sunil_16022010_142203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9" t="16774" r="18899" b="51404"/>
          <a:stretch/>
        </p:blipFill>
        <p:spPr bwMode="auto">
          <a:xfrm>
            <a:off x="3692525" y="4437063"/>
            <a:ext cx="2540109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Xenon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1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44548" y="836613"/>
            <a:ext cx="4699123" cy="2503487"/>
          </a:xfrm>
          <a:prstGeom prst="rect">
            <a:avLst/>
          </a:prstGeom>
          <a:solidFill>
            <a:srgbClr val="EE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547688" y="836613"/>
            <a:ext cx="3794125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XENON 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USA, </a:t>
            </a:r>
            <a:r>
              <a:rPr lang="de-DE" sz="1600" b="1" i="1" dirty="0" err="1">
                <a:solidFill>
                  <a:srgbClr val="00003E"/>
                </a:solidFill>
              </a:rPr>
              <a:t>Switzerland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Italy</a:t>
            </a:r>
            <a:r>
              <a:rPr lang="de-DE" sz="1600" b="1" i="1" dirty="0">
                <a:solidFill>
                  <a:srgbClr val="00003E"/>
                </a:solidFill>
              </a:rPr>
              <a:t>, Portugal, </a:t>
            </a:r>
            <a:br>
              <a:rPr lang="de-DE" sz="1600" b="1" i="1" dirty="0">
                <a:solidFill>
                  <a:srgbClr val="00003E"/>
                </a:solidFill>
              </a:rPr>
            </a:br>
            <a:r>
              <a:rPr lang="de-DE" sz="1600" b="1" i="1" dirty="0">
                <a:solidFill>
                  <a:srgbClr val="00003E"/>
                </a:solidFill>
              </a:rPr>
              <a:t>Germany, France, Japan, China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Gran </a:t>
            </a:r>
            <a:r>
              <a:rPr lang="de-DE" sz="1800" dirty="0" err="1">
                <a:solidFill>
                  <a:srgbClr val="00003E"/>
                </a:solidFill>
              </a:rPr>
              <a:t>Sasso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smtClean="0">
                <a:solidFill>
                  <a:srgbClr val="00003E"/>
                </a:solidFill>
              </a:rPr>
              <a:t>48 </a:t>
            </a:r>
            <a:r>
              <a:rPr lang="de-DE" sz="1800" dirty="0">
                <a:solidFill>
                  <a:srgbClr val="00003E"/>
                </a:solidFill>
              </a:rPr>
              <a:t>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smtClean="0">
                <a:solidFill>
                  <a:srgbClr val="00003E"/>
                </a:solidFill>
              </a:rPr>
              <a:t>/ 62 kg total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starting</a:t>
            </a:r>
            <a:r>
              <a:rPr lang="de-DE" sz="1800" dirty="0">
                <a:solidFill>
                  <a:srgbClr val="00003E"/>
                </a:solidFill>
              </a:rPr>
              <a:t> end </a:t>
            </a:r>
            <a:r>
              <a:rPr lang="de-DE" sz="1800" dirty="0" err="1">
                <a:solidFill>
                  <a:srgbClr val="00003E"/>
                </a:solidFill>
              </a:rPr>
              <a:t>of</a:t>
            </a:r>
            <a:r>
              <a:rPr lang="de-DE" sz="1800" dirty="0">
                <a:solidFill>
                  <a:srgbClr val="00003E"/>
                </a:solidFill>
              </a:rPr>
              <a:t> 2009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b="1" dirty="0" err="1" smtClean="0">
                <a:solidFill>
                  <a:srgbClr val="7030A0"/>
                </a:solidFill>
              </a:rPr>
              <a:t>achieved</a:t>
            </a:r>
            <a:r>
              <a:rPr lang="de-DE" sz="1800" b="1" dirty="0" smtClean="0">
                <a:solidFill>
                  <a:srgbClr val="7030A0"/>
                </a:solidFill>
              </a:rPr>
              <a:t> </a:t>
            </a:r>
            <a:r>
              <a:rPr lang="de-DE" sz="1800" b="1" dirty="0">
                <a:solidFill>
                  <a:srgbClr val="7030A0"/>
                </a:solidFill>
              </a:rPr>
              <a:t>2010:    ~ </a:t>
            </a:r>
            <a:r>
              <a:rPr lang="de-DE" sz="1800" b="1" dirty="0" smtClean="0">
                <a:solidFill>
                  <a:srgbClr val="7030A0"/>
                </a:solidFill>
              </a:rPr>
              <a:t>7 </a:t>
            </a:r>
            <a:r>
              <a:rPr lang="de-DE" sz="1800" b="1" dirty="0">
                <a:solidFill>
                  <a:srgbClr val="7030A0"/>
                </a:solidFill>
              </a:rPr>
              <a:t>x 10</a:t>
            </a:r>
            <a:r>
              <a:rPr lang="de-DE" sz="1800" b="1" baseline="30000" dirty="0">
                <a:solidFill>
                  <a:srgbClr val="7030A0"/>
                </a:solidFill>
              </a:rPr>
              <a:t>-45 </a:t>
            </a:r>
            <a:r>
              <a:rPr lang="de-DE" sz="1800" b="1" dirty="0">
                <a:solidFill>
                  <a:srgbClr val="7030A0"/>
                </a:solidFill>
              </a:rPr>
              <a:t>cm</a:t>
            </a:r>
            <a:r>
              <a:rPr lang="de-DE" sz="1800" b="1" baseline="30000" dirty="0">
                <a:solidFill>
                  <a:srgbClr val="7030A0"/>
                </a:solidFill>
              </a:rPr>
              <a:t>2</a:t>
            </a:r>
          </a:p>
          <a:p>
            <a:pPr eaLnBrk="1" hangingPunct="1">
              <a:buFontTx/>
              <a:buChar char="•"/>
            </a:pPr>
            <a:r>
              <a:rPr lang="de-DE" sz="1800" baseline="300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projected</a:t>
            </a:r>
            <a:r>
              <a:rPr lang="de-DE" sz="1800" dirty="0">
                <a:solidFill>
                  <a:srgbClr val="00003E"/>
                </a:solidFill>
              </a:rPr>
              <a:t> 2012:    ~ 2 x </a:t>
            </a:r>
            <a:r>
              <a:rPr lang="de-DE" sz="1800" dirty="0" smtClean="0">
                <a:solidFill>
                  <a:srgbClr val="00003E"/>
                </a:solidFill>
              </a:rPr>
              <a:t>10</a:t>
            </a:r>
            <a:r>
              <a:rPr lang="de-DE" sz="1800" baseline="30000" dirty="0" smtClean="0">
                <a:solidFill>
                  <a:srgbClr val="00003E"/>
                </a:solidFill>
              </a:rPr>
              <a:t>-46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projected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2015:    &lt; 10</a:t>
            </a:r>
            <a:r>
              <a:rPr lang="de-DE" sz="1800" baseline="30000" dirty="0">
                <a:solidFill>
                  <a:srgbClr val="00003E"/>
                </a:solidFill>
              </a:rPr>
              <a:t>-47</a:t>
            </a:r>
            <a:r>
              <a:rPr lang="de-DE" sz="1800" dirty="0">
                <a:solidFill>
                  <a:srgbClr val="00003E"/>
                </a:solidFill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  <a:endParaRPr lang="el-GR" sz="1800" baseline="30000" dirty="0">
              <a:solidFill>
                <a:srgbClr val="00003E"/>
              </a:solidFill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546100" y="3481388"/>
            <a:ext cx="431720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LUX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10 US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Moscow</a:t>
            </a:r>
            <a:endParaRPr lang="de-DE" sz="1600" b="1" i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100 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/ 360 kg total</a:t>
            </a:r>
          </a:p>
          <a:p>
            <a:pPr eaLnBrk="1" hangingPunct="1">
              <a:buFontTx/>
              <a:buChar char="•"/>
            </a:pP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tested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above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ground</a:t>
            </a:r>
            <a:r>
              <a:rPr lang="de-DE" sz="1800" dirty="0" smtClean="0">
                <a:solidFill>
                  <a:srgbClr val="00003E"/>
                </a:solidFill>
              </a:rPr>
              <a:t> end 2010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to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be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installed</a:t>
            </a:r>
            <a:r>
              <a:rPr lang="de-DE" sz="1800" dirty="0" smtClean="0">
                <a:solidFill>
                  <a:srgbClr val="00003E"/>
                </a:solidFill>
              </a:rPr>
              <a:t> Sanford </a:t>
            </a:r>
            <a:r>
              <a:rPr lang="de-DE" sz="1800" dirty="0">
                <a:solidFill>
                  <a:srgbClr val="00003E"/>
                </a:solidFill>
              </a:rPr>
              <a:t>Lab</a:t>
            </a:r>
            <a:r>
              <a:rPr lang="de-DE" sz="1400" i="1" dirty="0" smtClean="0">
                <a:solidFill>
                  <a:srgbClr val="00003E"/>
                </a:solidFill>
              </a:rPr>
              <a:t> (Davis </a:t>
            </a:r>
            <a:r>
              <a:rPr lang="de-DE" sz="1400" i="1" dirty="0" err="1" smtClean="0">
                <a:solidFill>
                  <a:srgbClr val="00003E"/>
                </a:solidFill>
              </a:rPr>
              <a:t>Cavern</a:t>
            </a:r>
            <a:r>
              <a:rPr lang="de-DE" sz="1400" i="1" dirty="0" smtClean="0">
                <a:solidFill>
                  <a:srgbClr val="00003E"/>
                </a:solidFill>
              </a:rPr>
              <a:t>)</a:t>
            </a:r>
            <a:endParaRPr lang="de-DE" sz="1400" i="1" dirty="0">
              <a:solidFill>
                <a:srgbClr val="00003E"/>
              </a:solidFill>
              <a:cs typeface="Arial" charset="0"/>
            </a:endParaRPr>
          </a:p>
        </p:txBody>
      </p:sp>
      <p:pic>
        <p:nvPicPr>
          <p:cNvPr id="89093" name="Picture 5" descr="sunil_16022010_14211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CE0"/>
              </a:clrFrom>
              <a:clrTo>
                <a:srgbClr val="FFFC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2" t="18029" r="19307" b="9704"/>
          <a:stretch/>
        </p:blipFill>
        <p:spPr bwMode="auto">
          <a:xfrm>
            <a:off x="4644008" y="765175"/>
            <a:ext cx="4032448" cy="568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Xenon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4258" name="Picture 2" descr="C:\Users\Josef\Documents\Vortraege-Poster\2011\ISAPP_Hdlbg\Vortrag\Capture_05072011_115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640" y="5072063"/>
            <a:ext cx="2063643" cy="143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59" name="Picture 3" descr="C:\Users\Josef\Documents\Vortraege-Poster\2011\ISAPP_Hdlbg\Vortrag\Capture_05072011_115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805" y="2238897"/>
            <a:ext cx="2318419" cy="150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6804248" y="6553880"/>
            <a:ext cx="19960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http://xenon.astro.columbia.edu/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46100" y="5072063"/>
            <a:ext cx="318869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XMASS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10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r>
              <a:rPr lang="de-DE" sz="1600" b="1" i="1" dirty="0">
                <a:solidFill>
                  <a:srgbClr val="00003E"/>
                </a:solidFill>
              </a:rPr>
              <a:t> </a:t>
            </a:r>
            <a:r>
              <a:rPr lang="de-DE" sz="1600" b="1" i="1" dirty="0" err="1">
                <a:solidFill>
                  <a:srgbClr val="00003E"/>
                </a:solidFill>
              </a:rPr>
              <a:t>from</a:t>
            </a:r>
            <a:r>
              <a:rPr lang="de-DE" sz="1600" b="1" i="1" dirty="0">
                <a:solidFill>
                  <a:srgbClr val="00003E"/>
                </a:solidFill>
              </a:rPr>
              <a:t> Japan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 </a:t>
            </a:r>
            <a:r>
              <a:rPr lang="de-DE" sz="1800" dirty="0" err="1">
                <a:solidFill>
                  <a:srgbClr val="00003E"/>
                </a:solidFill>
              </a:rPr>
              <a:t>phase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Kamioka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850 kg total </a:t>
            </a:r>
            <a:r>
              <a:rPr lang="de-DE" sz="1800" dirty="0" smtClean="0">
                <a:solidFill>
                  <a:srgbClr val="00003E"/>
                </a:solidFill>
              </a:rPr>
              <a:t>, 100 </a:t>
            </a:r>
            <a:r>
              <a:rPr lang="de-DE" sz="1800" dirty="0">
                <a:solidFill>
                  <a:srgbClr val="00003E"/>
                </a:solidFill>
              </a:rPr>
              <a:t>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start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set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up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~ 2010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932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41870" y="1191"/>
            <a:ext cx="8991600" cy="762000"/>
          </a:xfrm>
        </p:spPr>
        <p:txBody>
          <a:bodyPr/>
          <a:lstStyle/>
          <a:p>
            <a:pPr eaLnBrk="1" hangingPunct="1"/>
            <a:r>
              <a:rPr lang="en-GB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Elementary Particles in the early Universe – Thermal Relics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38150" y="3789363"/>
            <a:ext cx="345479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rgbClr val="280145"/>
                </a:solidFill>
                <a:latin typeface="Arial" pitchFamily="34" charset="0"/>
                <a:cs typeface="Arial" pitchFamily="34" charset="0"/>
              </a:rPr>
              <a:t>if expansion rate of the universe</a:t>
            </a:r>
          </a:p>
          <a:p>
            <a:r>
              <a:rPr lang="en-GB" dirty="0">
                <a:solidFill>
                  <a:srgbClr val="280145"/>
                </a:solidFill>
                <a:latin typeface="Arial" pitchFamily="34" charset="0"/>
                <a:cs typeface="Arial" pitchFamily="34" charset="0"/>
              </a:rPr>
              <a:t>grows larger than</a:t>
            </a:r>
          </a:p>
          <a:p>
            <a:r>
              <a:rPr lang="en-GB" dirty="0">
                <a:solidFill>
                  <a:srgbClr val="280145"/>
                </a:solidFill>
                <a:latin typeface="Arial" pitchFamily="34" charset="0"/>
                <a:cs typeface="Arial" pitchFamily="34" charset="0"/>
              </a:rPr>
              <a:t>annihilation rate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38150" y="2803525"/>
            <a:ext cx="13644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rgbClr val="280145"/>
                </a:solidFill>
                <a:latin typeface="Arial" pitchFamily="34" charset="0"/>
                <a:cs typeface="Arial" pitchFamily="34" charset="0"/>
              </a:rPr>
              <a:t>as s</a:t>
            </a:r>
            <a:r>
              <a:rPr lang="en-US" dirty="0">
                <a:solidFill>
                  <a:srgbClr val="280145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GB" dirty="0">
                <a:solidFill>
                  <a:srgbClr val="280145"/>
                </a:solidFill>
                <a:latin typeface="Arial" pitchFamily="34" charset="0"/>
                <a:cs typeface="Arial" pitchFamily="34" charset="0"/>
              </a:rPr>
              <a:t>on as</a:t>
            </a:r>
            <a:r>
              <a:rPr lang="en-GB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625725" y="2754313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2400">
                <a:solidFill>
                  <a:schemeClr val="hlink"/>
                </a:solidFill>
              </a:rPr>
              <a:t>: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46100" y="3222625"/>
            <a:ext cx="9156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rgbClr val="280145"/>
                </a:solidFill>
                <a:latin typeface="Arial" pitchFamily="34" charset="0"/>
                <a:cs typeface="Arial" pitchFamily="34" charset="0"/>
              </a:rPr>
              <a:t>density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746250" y="3222625"/>
            <a:ext cx="200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rgbClr val="280145"/>
                </a:solidFill>
                <a:latin typeface="Arial" pitchFamily="34" charset="0"/>
                <a:cs typeface="Arial" pitchFamily="34" charset="0"/>
              </a:rPr>
              <a:t>falls exponentially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2735263"/>
            <a:ext cx="14605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3313113"/>
            <a:ext cx="5032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2820988"/>
            <a:ext cx="11334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438150" y="6018213"/>
            <a:ext cx="7527925" cy="687387"/>
            <a:chOff x="346" y="3600"/>
            <a:chExt cx="4742" cy="433"/>
          </a:xfrm>
        </p:grpSpPr>
        <p:sp>
          <p:nvSpPr>
            <p:cNvPr id="16408" name="Text Box 12"/>
            <p:cNvSpPr txBox="1">
              <a:spLocks noChangeArrowheads="1"/>
            </p:cNvSpPr>
            <p:nvPr/>
          </p:nvSpPr>
          <p:spPr bwMode="auto">
            <a:xfrm>
              <a:off x="346" y="3656"/>
              <a:ext cx="2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dirty="0">
                  <a:solidFill>
                    <a:srgbClr val="280145"/>
                  </a:solidFill>
                  <a:latin typeface="Arial" pitchFamily="34" charset="0"/>
                  <a:cs typeface="Arial" pitchFamily="34" charset="0"/>
                </a:rPr>
                <a:t>for</a:t>
              </a:r>
            </a:p>
          </p:txBody>
        </p:sp>
        <p:sp>
          <p:nvSpPr>
            <p:cNvPr id="16409" name="Text Box 13"/>
            <p:cNvSpPr txBox="1">
              <a:spLocks noChangeArrowheads="1"/>
            </p:cNvSpPr>
            <p:nvPr/>
          </p:nvSpPr>
          <p:spPr bwMode="auto">
            <a:xfrm>
              <a:off x="1968" y="3656"/>
              <a:ext cx="2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sz="2000">
                  <a:solidFill>
                    <a:srgbClr val="280145"/>
                  </a:solidFill>
                </a:rPr>
                <a:t>=&gt;</a:t>
              </a:r>
            </a:p>
          </p:txBody>
        </p:sp>
        <p:sp>
          <p:nvSpPr>
            <p:cNvPr id="16410" name="Text Box 14"/>
            <p:cNvSpPr txBox="1">
              <a:spLocks noChangeArrowheads="1"/>
            </p:cNvSpPr>
            <p:nvPr/>
          </p:nvSpPr>
          <p:spPr bwMode="auto">
            <a:xfrm>
              <a:off x="2976" y="3656"/>
              <a:ext cx="21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dirty="0">
                  <a:solidFill>
                    <a:srgbClr val="280145"/>
                  </a:solidFill>
                  <a:latin typeface="Arial" pitchFamily="34" charset="0"/>
                  <a:cs typeface="Arial" pitchFamily="34" charset="0"/>
                </a:rPr>
                <a:t>of the order of weak interaction</a:t>
              </a:r>
            </a:p>
          </p:txBody>
        </p:sp>
        <p:pic>
          <p:nvPicPr>
            <p:cNvPr id="16411" name="Picture 1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3623"/>
              <a:ext cx="594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412" name="Picture 16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600"/>
              <a:ext cx="1317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396" name="Group 17"/>
          <p:cNvGrpSpPr>
            <a:grpSpLocks/>
          </p:cNvGrpSpPr>
          <p:nvPr/>
        </p:nvGrpSpPr>
        <p:grpSpPr bwMode="auto">
          <a:xfrm>
            <a:off x="352425" y="4776788"/>
            <a:ext cx="4100513" cy="669925"/>
            <a:chOff x="276" y="2986"/>
            <a:chExt cx="2583" cy="422"/>
          </a:xfrm>
        </p:grpSpPr>
        <p:sp>
          <p:nvSpPr>
            <p:cNvPr id="16405" name="Text Box 18"/>
            <p:cNvSpPr txBox="1">
              <a:spLocks noChangeArrowheads="1"/>
            </p:cNvSpPr>
            <p:nvPr/>
          </p:nvSpPr>
          <p:spPr bwMode="auto">
            <a:xfrm>
              <a:off x="276" y="3024"/>
              <a:ext cx="141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sz="2400" dirty="0">
                  <a:solidFill>
                    <a:schemeClr val="hlink"/>
                  </a:solidFill>
                </a:rPr>
                <a:t>´</a:t>
              </a:r>
              <a:r>
                <a:rPr lang="en-GB" dirty="0">
                  <a:solidFill>
                    <a:srgbClr val="280145"/>
                  </a:solidFill>
                  <a:latin typeface="Arial" pitchFamily="34" charset="0"/>
                  <a:cs typeface="Arial" pitchFamily="34" charset="0"/>
                </a:rPr>
                <a:t>Freeze </a:t>
              </a:r>
              <a:r>
                <a:rPr lang="en-GB" dirty="0" err="1">
                  <a:solidFill>
                    <a:srgbClr val="280145"/>
                  </a:solidFill>
                  <a:latin typeface="Arial" pitchFamily="34" charset="0"/>
                  <a:cs typeface="Arial" pitchFamily="34" charset="0"/>
                </a:rPr>
                <a:t>Out´density</a:t>
              </a:r>
              <a:endParaRPr lang="en-GB" dirty="0">
                <a:solidFill>
                  <a:srgbClr val="280145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406" name="Picture 1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4"/>
            <a:stretch>
              <a:fillRect/>
            </a:stretch>
          </p:blipFill>
          <p:spPr bwMode="auto">
            <a:xfrm>
              <a:off x="2281" y="2986"/>
              <a:ext cx="578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407" name="Picture 2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" y="3106"/>
              <a:ext cx="31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397" name="Text Box 21"/>
          <p:cNvSpPr txBox="1">
            <a:spLocks noChangeArrowheads="1"/>
          </p:cNvSpPr>
          <p:nvPr/>
        </p:nvSpPr>
        <p:spPr bwMode="auto">
          <a:xfrm>
            <a:off x="438150" y="1649413"/>
            <a:ext cx="12362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rgbClr val="280145"/>
                </a:solidFill>
                <a:latin typeface="Arial" pitchFamily="34" charset="0"/>
                <a:cs typeface="Arial" pitchFamily="34" charset="0"/>
              </a:rPr>
              <a:t>as long as</a:t>
            </a:r>
          </a:p>
        </p:txBody>
      </p:sp>
      <p:sp>
        <p:nvSpPr>
          <p:cNvPr id="16398" name="Text Box 22"/>
          <p:cNvSpPr txBox="1">
            <a:spLocks noChangeArrowheads="1"/>
          </p:cNvSpPr>
          <p:nvPr/>
        </p:nvSpPr>
        <p:spPr bwMode="auto">
          <a:xfrm>
            <a:off x="2598738" y="1600200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2400">
                <a:solidFill>
                  <a:schemeClr val="hlink"/>
                </a:solidFill>
              </a:rPr>
              <a:t>:</a:t>
            </a:r>
          </a:p>
        </p:txBody>
      </p:sp>
      <p:sp>
        <p:nvSpPr>
          <p:cNvPr id="16399" name="Text Box 23"/>
          <p:cNvSpPr txBox="1">
            <a:spLocks noChangeArrowheads="1"/>
          </p:cNvSpPr>
          <p:nvPr/>
        </p:nvSpPr>
        <p:spPr bwMode="auto">
          <a:xfrm>
            <a:off x="546100" y="2087563"/>
            <a:ext cx="9156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rgbClr val="280145"/>
                </a:solidFill>
                <a:latin typeface="Arial" pitchFamily="34" charset="0"/>
                <a:cs typeface="Arial" pitchFamily="34" charset="0"/>
              </a:rPr>
              <a:t>density</a:t>
            </a:r>
          </a:p>
        </p:txBody>
      </p:sp>
      <p:sp>
        <p:nvSpPr>
          <p:cNvPr id="16400" name="Text Box 24"/>
          <p:cNvSpPr txBox="1">
            <a:spLocks noChangeArrowheads="1"/>
          </p:cNvSpPr>
          <p:nvPr/>
        </p:nvSpPr>
        <p:spPr bwMode="auto">
          <a:xfrm>
            <a:off x="1731963" y="2087563"/>
            <a:ext cx="1287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rgbClr val="280145"/>
                </a:solidFill>
                <a:latin typeface="Arial" pitchFamily="34" charset="0"/>
                <a:cs typeface="Arial" pitchFamily="34" charset="0"/>
              </a:rPr>
              <a:t>is constant</a:t>
            </a:r>
          </a:p>
        </p:txBody>
      </p:sp>
      <p:pic>
        <p:nvPicPr>
          <p:cNvPr id="16401" name="Picture 2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1631950"/>
            <a:ext cx="13176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2" name="Picture 2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1577975"/>
            <a:ext cx="1382713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3" name="Picture 2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2178050"/>
            <a:ext cx="5032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4" name="Picture 28" descr="freezeou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7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t="10689" r="39311" b="38913"/>
          <a:stretch>
            <a:fillRect/>
          </a:stretch>
        </p:blipFill>
        <p:spPr bwMode="auto">
          <a:xfrm>
            <a:off x="4648200" y="1535113"/>
            <a:ext cx="42672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344548" y="836613"/>
            <a:ext cx="4699123" cy="2503487"/>
          </a:xfrm>
          <a:prstGeom prst="rect">
            <a:avLst/>
          </a:prstGeom>
          <a:solidFill>
            <a:srgbClr val="EE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Xenon_074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8138"/>
            <a:ext cx="4392613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547688" y="836613"/>
            <a:ext cx="3794125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XENON 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USA, </a:t>
            </a:r>
            <a:r>
              <a:rPr lang="de-DE" sz="1600" b="1" i="1" dirty="0" err="1">
                <a:solidFill>
                  <a:srgbClr val="00003E"/>
                </a:solidFill>
              </a:rPr>
              <a:t>Switzerland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Italy</a:t>
            </a:r>
            <a:r>
              <a:rPr lang="de-DE" sz="1600" b="1" i="1" dirty="0">
                <a:solidFill>
                  <a:srgbClr val="00003E"/>
                </a:solidFill>
              </a:rPr>
              <a:t>, Portugal, </a:t>
            </a:r>
            <a:br>
              <a:rPr lang="de-DE" sz="1600" b="1" i="1" dirty="0">
                <a:solidFill>
                  <a:srgbClr val="00003E"/>
                </a:solidFill>
              </a:rPr>
            </a:br>
            <a:r>
              <a:rPr lang="de-DE" sz="1600" b="1" i="1" dirty="0">
                <a:solidFill>
                  <a:srgbClr val="00003E"/>
                </a:solidFill>
              </a:rPr>
              <a:t>Germany, France, Japan, China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Gran </a:t>
            </a:r>
            <a:r>
              <a:rPr lang="de-DE" sz="1800" dirty="0" err="1">
                <a:solidFill>
                  <a:srgbClr val="00003E"/>
                </a:solidFill>
              </a:rPr>
              <a:t>Sasso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smtClean="0">
                <a:solidFill>
                  <a:srgbClr val="00003E"/>
                </a:solidFill>
              </a:rPr>
              <a:t>48 </a:t>
            </a:r>
            <a:r>
              <a:rPr lang="de-DE" sz="1800" dirty="0">
                <a:solidFill>
                  <a:srgbClr val="00003E"/>
                </a:solidFill>
              </a:rPr>
              <a:t>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smtClean="0">
                <a:solidFill>
                  <a:srgbClr val="00003E"/>
                </a:solidFill>
              </a:rPr>
              <a:t>/ 62 kg total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starting</a:t>
            </a:r>
            <a:r>
              <a:rPr lang="de-DE" sz="1800" dirty="0">
                <a:solidFill>
                  <a:srgbClr val="00003E"/>
                </a:solidFill>
              </a:rPr>
              <a:t> end </a:t>
            </a:r>
            <a:r>
              <a:rPr lang="de-DE" sz="1800" dirty="0" err="1">
                <a:solidFill>
                  <a:srgbClr val="00003E"/>
                </a:solidFill>
              </a:rPr>
              <a:t>of</a:t>
            </a:r>
            <a:r>
              <a:rPr lang="de-DE" sz="1800" dirty="0">
                <a:solidFill>
                  <a:srgbClr val="00003E"/>
                </a:solidFill>
              </a:rPr>
              <a:t> 2009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b="1" dirty="0" err="1" smtClean="0">
                <a:solidFill>
                  <a:srgbClr val="7030A0"/>
                </a:solidFill>
              </a:rPr>
              <a:t>achieved</a:t>
            </a:r>
            <a:r>
              <a:rPr lang="de-DE" sz="1800" b="1" dirty="0" smtClean="0">
                <a:solidFill>
                  <a:srgbClr val="7030A0"/>
                </a:solidFill>
              </a:rPr>
              <a:t> </a:t>
            </a:r>
            <a:r>
              <a:rPr lang="de-DE" sz="1800" b="1" dirty="0">
                <a:solidFill>
                  <a:srgbClr val="7030A0"/>
                </a:solidFill>
              </a:rPr>
              <a:t>2010:    ~ </a:t>
            </a:r>
            <a:r>
              <a:rPr lang="de-DE" sz="1800" b="1" dirty="0" smtClean="0">
                <a:solidFill>
                  <a:srgbClr val="7030A0"/>
                </a:solidFill>
              </a:rPr>
              <a:t>7 </a:t>
            </a:r>
            <a:r>
              <a:rPr lang="de-DE" sz="1800" b="1" dirty="0">
                <a:solidFill>
                  <a:srgbClr val="7030A0"/>
                </a:solidFill>
              </a:rPr>
              <a:t>x 10</a:t>
            </a:r>
            <a:r>
              <a:rPr lang="de-DE" sz="1800" b="1" baseline="30000" dirty="0">
                <a:solidFill>
                  <a:srgbClr val="7030A0"/>
                </a:solidFill>
              </a:rPr>
              <a:t>-45 </a:t>
            </a:r>
            <a:r>
              <a:rPr lang="de-DE" sz="1800" b="1" dirty="0">
                <a:solidFill>
                  <a:srgbClr val="7030A0"/>
                </a:solidFill>
              </a:rPr>
              <a:t>cm</a:t>
            </a:r>
            <a:r>
              <a:rPr lang="de-DE" sz="1800" b="1" baseline="30000" dirty="0">
                <a:solidFill>
                  <a:srgbClr val="7030A0"/>
                </a:solidFill>
              </a:rPr>
              <a:t>2</a:t>
            </a:r>
          </a:p>
          <a:p>
            <a:pPr eaLnBrk="1" hangingPunct="1">
              <a:buFontTx/>
              <a:buChar char="•"/>
            </a:pPr>
            <a:r>
              <a:rPr lang="de-DE" sz="1800" baseline="300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projected</a:t>
            </a:r>
            <a:r>
              <a:rPr lang="de-DE" sz="1800" dirty="0">
                <a:solidFill>
                  <a:srgbClr val="00003E"/>
                </a:solidFill>
              </a:rPr>
              <a:t> 2012:    ~ 2 x </a:t>
            </a:r>
            <a:r>
              <a:rPr lang="de-DE" sz="1800" dirty="0" smtClean="0">
                <a:solidFill>
                  <a:srgbClr val="00003E"/>
                </a:solidFill>
              </a:rPr>
              <a:t>10</a:t>
            </a:r>
            <a:r>
              <a:rPr lang="de-DE" sz="1800" baseline="30000" dirty="0" smtClean="0">
                <a:solidFill>
                  <a:srgbClr val="00003E"/>
                </a:solidFill>
              </a:rPr>
              <a:t>-46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projected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2015:    &lt; 10</a:t>
            </a:r>
            <a:r>
              <a:rPr lang="de-DE" sz="1800" baseline="30000" dirty="0">
                <a:solidFill>
                  <a:srgbClr val="00003E"/>
                </a:solidFill>
              </a:rPr>
              <a:t>-47</a:t>
            </a:r>
            <a:r>
              <a:rPr lang="de-DE" sz="1800" dirty="0">
                <a:solidFill>
                  <a:srgbClr val="00003E"/>
                </a:solidFill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  <a:endParaRPr lang="el-GR" sz="1800" baseline="30000" dirty="0">
              <a:solidFill>
                <a:srgbClr val="00003E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Xenon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46100" y="3481388"/>
            <a:ext cx="431720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LUX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10 US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Moscow</a:t>
            </a:r>
            <a:endParaRPr lang="de-DE" sz="1600" b="1" i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100 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/ 360 kg total</a:t>
            </a:r>
          </a:p>
          <a:p>
            <a:pPr eaLnBrk="1" hangingPunct="1">
              <a:buFontTx/>
              <a:buChar char="•"/>
            </a:pP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tested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above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ground</a:t>
            </a:r>
            <a:r>
              <a:rPr lang="de-DE" sz="1800" dirty="0" smtClean="0">
                <a:solidFill>
                  <a:srgbClr val="00003E"/>
                </a:solidFill>
              </a:rPr>
              <a:t> end 2010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to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be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installed</a:t>
            </a:r>
            <a:r>
              <a:rPr lang="de-DE" sz="1800" dirty="0" smtClean="0">
                <a:solidFill>
                  <a:srgbClr val="00003E"/>
                </a:solidFill>
              </a:rPr>
              <a:t> Sanford </a:t>
            </a:r>
            <a:r>
              <a:rPr lang="de-DE" sz="1800" dirty="0">
                <a:solidFill>
                  <a:srgbClr val="00003E"/>
                </a:solidFill>
              </a:rPr>
              <a:t>Lab</a:t>
            </a:r>
            <a:r>
              <a:rPr lang="de-DE" sz="1400" i="1" dirty="0" smtClean="0">
                <a:solidFill>
                  <a:srgbClr val="00003E"/>
                </a:solidFill>
              </a:rPr>
              <a:t> (Davis </a:t>
            </a:r>
            <a:r>
              <a:rPr lang="de-DE" sz="1400" i="1" dirty="0" err="1" smtClean="0">
                <a:solidFill>
                  <a:srgbClr val="00003E"/>
                </a:solidFill>
              </a:rPr>
              <a:t>Cavern</a:t>
            </a:r>
            <a:r>
              <a:rPr lang="de-DE" sz="1400" i="1" dirty="0" smtClean="0">
                <a:solidFill>
                  <a:srgbClr val="00003E"/>
                </a:solidFill>
              </a:rPr>
              <a:t>)</a:t>
            </a:r>
            <a:endParaRPr lang="de-DE" sz="1400" i="1" dirty="0">
              <a:solidFill>
                <a:srgbClr val="00003E"/>
              </a:solidFill>
              <a:cs typeface="Arial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6100" y="5072063"/>
            <a:ext cx="318869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XMASS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10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r>
              <a:rPr lang="de-DE" sz="1600" b="1" i="1" dirty="0">
                <a:solidFill>
                  <a:srgbClr val="00003E"/>
                </a:solidFill>
              </a:rPr>
              <a:t> </a:t>
            </a:r>
            <a:r>
              <a:rPr lang="de-DE" sz="1600" b="1" i="1" dirty="0" err="1">
                <a:solidFill>
                  <a:srgbClr val="00003E"/>
                </a:solidFill>
              </a:rPr>
              <a:t>from</a:t>
            </a:r>
            <a:r>
              <a:rPr lang="de-DE" sz="1600" b="1" i="1" dirty="0">
                <a:solidFill>
                  <a:srgbClr val="00003E"/>
                </a:solidFill>
              </a:rPr>
              <a:t> Japan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 </a:t>
            </a:r>
            <a:r>
              <a:rPr lang="de-DE" sz="1800" dirty="0" err="1">
                <a:solidFill>
                  <a:srgbClr val="00003E"/>
                </a:solidFill>
              </a:rPr>
              <a:t>phase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Kamioka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850 kg total </a:t>
            </a:r>
            <a:r>
              <a:rPr lang="de-DE" sz="1800" dirty="0" smtClean="0">
                <a:solidFill>
                  <a:srgbClr val="00003E"/>
                </a:solidFill>
              </a:rPr>
              <a:t>, 100 </a:t>
            </a:r>
            <a:r>
              <a:rPr lang="de-DE" sz="1800" dirty="0">
                <a:solidFill>
                  <a:srgbClr val="00003E"/>
                </a:solidFill>
              </a:rPr>
              <a:t>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start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set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up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~ 2010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33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344548" y="3356992"/>
            <a:ext cx="4699123" cy="1715071"/>
          </a:xfrm>
          <a:prstGeom prst="rect">
            <a:avLst/>
          </a:prstGeom>
          <a:solidFill>
            <a:srgbClr val="EE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138" name="Picture 2" descr="sunil_16022010_1421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0" t="19716" r="15805" b="38263"/>
          <a:stretch>
            <a:fillRect/>
          </a:stretch>
        </p:blipFill>
        <p:spPr bwMode="auto">
          <a:xfrm>
            <a:off x="5403850" y="3789363"/>
            <a:ext cx="374015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sunil_16022010_1421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9" t="15831" r="19406" b="33716"/>
          <a:stretch>
            <a:fillRect/>
          </a:stretch>
        </p:blipFill>
        <p:spPr bwMode="auto">
          <a:xfrm>
            <a:off x="4139952" y="578582"/>
            <a:ext cx="2716952" cy="321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47688" y="836613"/>
            <a:ext cx="3794125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XENON 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USA, </a:t>
            </a:r>
            <a:r>
              <a:rPr lang="de-DE" sz="1600" b="1" i="1" dirty="0" err="1">
                <a:solidFill>
                  <a:srgbClr val="00003E"/>
                </a:solidFill>
              </a:rPr>
              <a:t>Switzerland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Italy</a:t>
            </a:r>
            <a:r>
              <a:rPr lang="de-DE" sz="1600" b="1" i="1" dirty="0">
                <a:solidFill>
                  <a:srgbClr val="00003E"/>
                </a:solidFill>
              </a:rPr>
              <a:t>, Portugal, </a:t>
            </a:r>
            <a:br>
              <a:rPr lang="de-DE" sz="1600" b="1" i="1" dirty="0">
                <a:solidFill>
                  <a:srgbClr val="00003E"/>
                </a:solidFill>
              </a:rPr>
            </a:br>
            <a:r>
              <a:rPr lang="de-DE" sz="1600" b="1" i="1" dirty="0">
                <a:solidFill>
                  <a:srgbClr val="00003E"/>
                </a:solidFill>
              </a:rPr>
              <a:t>Germany, France, Japan, China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Gran </a:t>
            </a:r>
            <a:r>
              <a:rPr lang="de-DE" sz="1800" dirty="0" err="1">
                <a:solidFill>
                  <a:srgbClr val="00003E"/>
                </a:solidFill>
              </a:rPr>
              <a:t>Sasso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smtClean="0">
                <a:solidFill>
                  <a:srgbClr val="00003E"/>
                </a:solidFill>
              </a:rPr>
              <a:t>48 </a:t>
            </a:r>
            <a:r>
              <a:rPr lang="de-DE" sz="1800" dirty="0">
                <a:solidFill>
                  <a:srgbClr val="00003E"/>
                </a:solidFill>
              </a:rPr>
              <a:t>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smtClean="0">
                <a:solidFill>
                  <a:srgbClr val="00003E"/>
                </a:solidFill>
              </a:rPr>
              <a:t>/ 62 kg total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starting</a:t>
            </a:r>
            <a:r>
              <a:rPr lang="de-DE" sz="1800" dirty="0">
                <a:solidFill>
                  <a:srgbClr val="00003E"/>
                </a:solidFill>
              </a:rPr>
              <a:t> end </a:t>
            </a:r>
            <a:r>
              <a:rPr lang="de-DE" sz="1800" dirty="0" err="1">
                <a:solidFill>
                  <a:srgbClr val="00003E"/>
                </a:solidFill>
              </a:rPr>
              <a:t>of</a:t>
            </a:r>
            <a:r>
              <a:rPr lang="de-DE" sz="1800" dirty="0">
                <a:solidFill>
                  <a:srgbClr val="00003E"/>
                </a:solidFill>
              </a:rPr>
              <a:t> 2009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achieved</a:t>
            </a:r>
            <a:r>
              <a:rPr lang="de-DE" sz="1800" dirty="0">
                <a:solidFill>
                  <a:srgbClr val="00003E"/>
                </a:solidFill>
              </a:rPr>
              <a:t> 2010:    ~ 7 x 10</a:t>
            </a:r>
            <a:r>
              <a:rPr lang="de-DE" sz="1800" baseline="30000" dirty="0">
                <a:solidFill>
                  <a:srgbClr val="00003E"/>
                </a:solidFill>
              </a:rPr>
              <a:t>-45</a:t>
            </a:r>
            <a:r>
              <a:rPr lang="de-DE" sz="1800" dirty="0">
                <a:solidFill>
                  <a:srgbClr val="00003E"/>
                </a:solidFill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</a:p>
          <a:p>
            <a:pPr eaLnBrk="1" hangingPunct="1">
              <a:buFontTx/>
              <a:buChar char="•"/>
            </a:pPr>
            <a:r>
              <a:rPr lang="de-DE" sz="1800" baseline="300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projected</a:t>
            </a:r>
            <a:r>
              <a:rPr lang="de-DE" sz="1800" dirty="0">
                <a:solidFill>
                  <a:srgbClr val="00003E"/>
                </a:solidFill>
              </a:rPr>
              <a:t> 2012:    ~ 2 x </a:t>
            </a:r>
            <a:r>
              <a:rPr lang="de-DE" sz="1800" dirty="0" smtClean="0">
                <a:solidFill>
                  <a:srgbClr val="00003E"/>
                </a:solidFill>
              </a:rPr>
              <a:t>10</a:t>
            </a:r>
            <a:r>
              <a:rPr lang="de-DE" sz="1800" baseline="30000" dirty="0" smtClean="0">
                <a:solidFill>
                  <a:srgbClr val="00003E"/>
                </a:solidFill>
              </a:rPr>
              <a:t>-46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projected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2015:    &lt; 10</a:t>
            </a:r>
            <a:r>
              <a:rPr lang="de-DE" sz="1800" baseline="30000" dirty="0">
                <a:solidFill>
                  <a:srgbClr val="00003E"/>
                </a:solidFill>
              </a:rPr>
              <a:t>-47</a:t>
            </a:r>
            <a:r>
              <a:rPr lang="de-DE" sz="1800" dirty="0">
                <a:solidFill>
                  <a:srgbClr val="00003E"/>
                </a:solidFill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  <a:endParaRPr lang="el-GR" sz="1800" baseline="30000" dirty="0">
              <a:solidFill>
                <a:srgbClr val="00003E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Xenon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7" descr="IMG_093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4"/>
          <a:stretch/>
        </p:blipFill>
        <p:spPr bwMode="auto">
          <a:xfrm>
            <a:off x="6716110" y="1076409"/>
            <a:ext cx="2638464" cy="312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46100" y="3481388"/>
            <a:ext cx="431720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LUX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10 US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Moscow</a:t>
            </a:r>
            <a:endParaRPr lang="de-DE" sz="1600" b="1" i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100 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/ 360 kg total</a:t>
            </a:r>
          </a:p>
          <a:p>
            <a:pPr eaLnBrk="1" hangingPunct="1">
              <a:buFontTx/>
              <a:buChar char="•"/>
            </a:pP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tested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above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ground</a:t>
            </a:r>
            <a:r>
              <a:rPr lang="de-DE" sz="1800" dirty="0" smtClean="0">
                <a:solidFill>
                  <a:srgbClr val="00003E"/>
                </a:solidFill>
              </a:rPr>
              <a:t> end 2010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to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be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installed</a:t>
            </a:r>
            <a:r>
              <a:rPr lang="de-DE" sz="1800" dirty="0" smtClean="0">
                <a:solidFill>
                  <a:srgbClr val="00003E"/>
                </a:solidFill>
              </a:rPr>
              <a:t> Sanford </a:t>
            </a:r>
            <a:r>
              <a:rPr lang="de-DE" sz="1800" dirty="0">
                <a:solidFill>
                  <a:srgbClr val="00003E"/>
                </a:solidFill>
              </a:rPr>
              <a:t>Lab</a:t>
            </a:r>
            <a:r>
              <a:rPr lang="de-DE" sz="1400" i="1" dirty="0" smtClean="0">
                <a:solidFill>
                  <a:srgbClr val="00003E"/>
                </a:solidFill>
              </a:rPr>
              <a:t> (Davis </a:t>
            </a:r>
            <a:r>
              <a:rPr lang="de-DE" sz="1400" i="1" dirty="0" err="1" smtClean="0">
                <a:solidFill>
                  <a:srgbClr val="00003E"/>
                </a:solidFill>
              </a:rPr>
              <a:t>Cavern</a:t>
            </a:r>
            <a:r>
              <a:rPr lang="de-DE" sz="1400" i="1" dirty="0" smtClean="0">
                <a:solidFill>
                  <a:srgbClr val="00003E"/>
                </a:solidFill>
              </a:rPr>
              <a:t>)</a:t>
            </a:r>
            <a:endParaRPr lang="de-DE" sz="1400" i="1" dirty="0">
              <a:solidFill>
                <a:srgbClr val="00003E"/>
              </a:solidFill>
              <a:cs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46100" y="5072063"/>
            <a:ext cx="318869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XMASS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10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r>
              <a:rPr lang="de-DE" sz="1600" b="1" i="1" dirty="0">
                <a:solidFill>
                  <a:srgbClr val="00003E"/>
                </a:solidFill>
              </a:rPr>
              <a:t> </a:t>
            </a:r>
            <a:r>
              <a:rPr lang="de-DE" sz="1600" b="1" i="1" dirty="0" err="1">
                <a:solidFill>
                  <a:srgbClr val="00003E"/>
                </a:solidFill>
              </a:rPr>
              <a:t>from</a:t>
            </a:r>
            <a:r>
              <a:rPr lang="de-DE" sz="1600" b="1" i="1" dirty="0">
                <a:solidFill>
                  <a:srgbClr val="00003E"/>
                </a:solidFill>
              </a:rPr>
              <a:t> Japan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 </a:t>
            </a:r>
            <a:r>
              <a:rPr lang="de-DE" sz="1800" dirty="0" err="1">
                <a:solidFill>
                  <a:srgbClr val="00003E"/>
                </a:solidFill>
              </a:rPr>
              <a:t>phase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Kamioka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850 kg total </a:t>
            </a:r>
            <a:r>
              <a:rPr lang="de-DE" sz="1800" dirty="0" smtClean="0">
                <a:solidFill>
                  <a:srgbClr val="00003E"/>
                </a:solidFill>
              </a:rPr>
              <a:t>, 100 </a:t>
            </a:r>
            <a:r>
              <a:rPr lang="de-DE" sz="1800" dirty="0">
                <a:solidFill>
                  <a:srgbClr val="00003E"/>
                </a:solidFill>
              </a:rPr>
              <a:t>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start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set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up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~ 2010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61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44548" y="5072063"/>
            <a:ext cx="4699123" cy="1722958"/>
          </a:xfrm>
          <a:prstGeom prst="rect">
            <a:avLst/>
          </a:prstGeom>
          <a:solidFill>
            <a:srgbClr val="EE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62" name="Picture 2" descr="sunil_16022010_142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4" t="15523" r="17482" b="4518"/>
          <a:stretch>
            <a:fillRect/>
          </a:stretch>
        </p:blipFill>
        <p:spPr bwMode="auto">
          <a:xfrm>
            <a:off x="5292725" y="836613"/>
            <a:ext cx="35877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547688" y="836613"/>
            <a:ext cx="3794125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3E"/>
                </a:solidFill>
              </a:rPr>
              <a:t>XENON </a:t>
            </a:r>
          </a:p>
          <a:p>
            <a:pPr eaLnBrk="1" hangingPunct="1"/>
            <a:r>
              <a:rPr lang="de-DE" sz="1600" b="1" i="1">
                <a:solidFill>
                  <a:srgbClr val="00003E"/>
                </a:solidFill>
              </a:rPr>
              <a:t>USA, Switzerland, Italy, Portugal, </a:t>
            </a:r>
            <a:br>
              <a:rPr lang="de-DE" sz="1600" b="1" i="1">
                <a:solidFill>
                  <a:srgbClr val="00003E"/>
                </a:solidFill>
              </a:rPr>
            </a:br>
            <a:r>
              <a:rPr lang="de-DE" sz="1600" b="1" i="1">
                <a:solidFill>
                  <a:srgbClr val="00003E"/>
                </a:solidFill>
              </a:rPr>
              <a:t>Germany, France, Japan, China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 at Gran Sasso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 50 kg fiducial / 170 kg total funded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 starting end of 2009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 projected 2010:    ~ 2 x 10</a:t>
            </a:r>
            <a:r>
              <a:rPr lang="de-DE" sz="1800" baseline="30000">
                <a:solidFill>
                  <a:srgbClr val="00003E"/>
                </a:solidFill>
              </a:rPr>
              <a:t>-45 </a:t>
            </a:r>
            <a:r>
              <a:rPr lang="de-DE" sz="1800">
                <a:solidFill>
                  <a:srgbClr val="00003E"/>
                </a:solidFill>
              </a:rPr>
              <a:t>cm</a:t>
            </a:r>
            <a:r>
              <a:rPr lang="de-DE" sz="1800" baseline="30000">
                <a:solidFill>
                  <a:srgbClr val="00003E"/>
                </a:solidFill>
              </a:rPr>
              <a:t>2</a:t>
            </a:r>
          </a:p>
          <a:p>
            <a:pPr eaLnBrk="1" hangingPunct="1">
              <a:buFontTx/>
              <a:buChar char="•"/>
            </a:pPr>
            <a:r>
              <a:rPr lang="de-DE" sz="1800" baseline="30000">
                <a:solidFill>
                  <a:srgbClr val="00003E"/>
                </a:solidFill>
              </a:rPr>
              <a:t> </a:t>
            </a:r>
            <a:r>
              <a:rPr lang="de-DE" sz="1800">
                <a:solidFill>
                  <a:srgbClr val="00003E"/>
                </a:solidFill>
              </a:rPr>
              <a:t>projected 2012:    ~ 2 x 10-</a:t>
            </a:r>
            <a:r>
              <a:rPr lang="de-DE" sz="1800" baseline="30000">
                <a:solidFill>
                  <a:srgbClr val="00003E"/>
                </a:solidFill>
              </a:rPr>
              <a:t>46</a:t>
            </a:r>
            <a:r>
              <a:rPr lang="de-DE" sz="1800">
                <a:solidFill>
                  <a:srgbClr val="00003E"/>
                </a:solidFill>
              </a:rPr>
              <a:t> cm</a:t>
            </a:r>
            <a:r>
              <a:rPr lang="de-DE" sz="1800" baseline="30000">
                <a:solidFill>
                  <a:srgbClr val="00003E"/>
                </a:solidFill>
              </a:rPr>
              <a:t>2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 projected 2015:    &lt; 10</a:t>
            </a:r>
            <a:r>
              <a:rPr lang="de-DE" sz="1800" baseline="30000">
                <a:solidFill>
                  <a:srgbClr val="00003E"/>
                </a:solidFill>
              </a:rPr>
              <a:t>-47</a:t>
            </a:r>
            <a:r>
              <a:rPr lang="de-DE" sz="1800">
                <a:solidFill>
                  <a:srgbClr val="00003E"/>
                </a:solidFill>
              </a:rPr>
              <a:t> cm</a:t>
            </a:r>
            <a:r>
              <a:rPr lang="de-DE" sz="1800" baseline="30000">
                <a:solidFill>
                  <a:srgbClr val="00003E"/>
                </a:solidFill>
              </a:rPr>
              <a:t>2</a:t>
            </a:r>
            <a:endParaRPr lang="el-GR" sz="1800" baseline="30000">
              <a:solidFill>
                <a:srgbClr val="00003E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46100" y="3481388"/>
            <a:ext cx="431720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LUX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10 US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Moscow</a:t>
            </a:r>
            <a:endParaRPr lang="de-DE" sz="1600" b="1" i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100 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/ 360 kg total</a:t>
            </a:r>
          </a:p>
          <a:p>
            <a:pPr eaLnBrk="1" hangingPunct="1">
              <a:buFontTx/>
              <a:buChar char="•"/>
            </a:pP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tested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above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ground</a:t>
            </a:r>
            <a:r>
              <a:rPr lang="de-DE" sz="1800" dirty="0" smtClean="0">
                <a:solidFill>
                  <a:srgbClr val="00003E"/>
                </a:solidFill>
              </a:rPr>
              <a:t> end 2010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to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be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installed</a:t>
            </a:r>
            <a:r>
              <a:rPr lang="de-DE" sz="1800" dirty="0" smtClean="0">
                <a:solidFill>
                  <a:srgbClr val="00003E"/>
                </a:solidFill>
              </a:rPr>
              <a:t> Sanford </a:t>
            </a:r>
            <a:r>
              <a:rPr lang="de-DE" sz="1800" dirty="0">
                <a:solidFill>
                  <a:srgbClr val="00003E"/>
                </a:solidFill>
              </a:rPr>
              <a:t>Lab</a:t>
            </a:r>
            <a:r>
              <a:rPr lang="de-DE" sz="1400" i="1" dirty="0" smtClean="0">
                <a:solidFill>
                  <a:srgbClr val="00003E"/>
                </a:solidFill>
              </a:rPr>
              <a:t> (Davis </a:t>
            </a:r>
            <a:r>
              <a:rPr lang="de-DE" sz="1400" i="1" dirty="0" err="1" smtClean="0">
                <a:solidFill>
                  <a:srgbClr val="00003E"/>
                </a:solidFill>
              </a:rPr>
              <a:t>Cavern</a:t>
            </a:r>
            <a:r>
              <a:rPr lang="de-DE" sz="1400" i="1" dirty="0" smtClean="0">
                <a:solidFill>
                  <a:srgbClr val="00003E"/>
                </a:solidFill>
              </a:rPr>
              <a:t>)</a:t>
            </a:r>
            <a:endParaRPr lang="de-DE" sz="1400" i="1" dirty="0">
              <a:solidFill>
                <a:srgbClr val="00003E"/>
              </a:solidFill>
              <a:cs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46100" y="5072063"/>
            <a:ext cx="318869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XMASS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10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r>
              <a:rPr lang="de-DE" sz="1600" b="1" i="1" dirty="0">
                <a:solidFill>
                  <a:srgbClr val="00003E"/>
                </a:solidFill>
              </a:rPr>
              <a:t> </a:t>
            </a:r>
            <a:r>
              <a:rPr lang="de-DE" sz="1600" b="1" i="1" dirty="0" err="1">
                <a:solidFill>
                  <a:srgbClr val="00003E"/>
                </a:solidFill>
              </a:rPr>
              <a:t>from</a:t>
            </a:r>
            <a:r>
              <a:rPr lang="de-DE" sz="1600" b="1" i="1" dirty="0">
                <a:solidFill>
                  <a:srgbClr val="00003E"/>
                </a:solidFill>
              </a:rPr>
              <a:t> Japan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 </a:t>
            </a:r>
            <a:r>
              <a:rPr lang="de-DE" sz="1800" dirty="0" err="1">
                <a:solidFill>
                  <a:srgbClr val="00003E"/>
                </a:solidFill>
              </a:rPr>
              <a:t>phase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Kamioka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850 kg total </a:t>
            </a:r>
            <a:r>
              <a:rPr lang="de-DE" sz="1800" dirty="0" smtClean="0">
                <a:solidFill>
                  <a:srgbClr val="00003E"/>
                </a:solidFill>
              </a:rPr>
              <a:t>, 100 </a:t>
            </a:r>
            <a:r>
              <a:rPr lang="de-DE" sz="1800" dirty="0">
                <a:solidFill>
                  <a:srgbClr val="00003E"/>
                </a:solidFill>
              </a:rPr>
              <a:t>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start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set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up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~ 2010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Xenon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46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3" name="Rectangle 4"/>
          <p:cNvSpPr>
            <a:spLocks noChangeArrowheads="1"/>
          </p:cNvSpPr>
          <p:nvPr/>
        </p:nvSpPr>
        <p:spPr bwMode="auto">
          <a:xfrm>
            <a:off x="468313" y="1082675"/>
            <a:ext cx="3132138" cy="1511300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93204" name="Text Box 5"/>
          <p:cNvSpPr txBox="1">
            <a:spLocks noChangeArrowheads="1"/>
          </p:cNvSpPr>
          <p:nvPr/>
        </p:nvSpPr>
        <p:spPr bwMode="auto">
          <a:xfrm>
            <a:off x="454025" y="1139825"/>
            <a:ext cx="286809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WARP</a:t>
            </a:r>
          </a:p>
          <a:p>
            <a:pPr eaLnBrk="1" hangingPunct="1"/>
            <a:r>
              <a:rPr lang="de-DE" sz="1600" b="1" i="1" dirty="0" err="1">
                <a:solidFill>
                  <a:srgbClr val="00003E"/>
                </a:solidFill>
              </a:rPr>
              <a:t>Italy</a:t>
            </a:r>
            <a:r>
              <a:rPr lang="de-DE" sz="1600" b="1" i="1" dirty="0">
                <a:solidFill>
                  <a:srgbClr val="00003E"/>
                </a:solidFill>
              </a:rPr>
              <a:t>, US</a:t>
            </a:r>
          </a:p>
          <a:p>
            <a:pPr eaLnBrk="1" hangingPunct="1">
              <a:buFontTx/>
              <a:buChar char="•"/>
            </a:pPr>
            <a:r>
              <a:rPr lang="de-DE" sz="1600" b="1" i="1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Gran </a:t>
            </a:r>
            <a:r>
              <a:rPr lang="de-DE" sz="1800" dirty="0" err="1">
                <a:solidFill>
                  <a:srgbClr val="00003E"/>
                </a:solidFill>
              </a:rPr>
              <a:t>Sasso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  140 kg </a:t>
            </a:r>
            <a:r>
              <a:rPr lang="de-DE" sz="1800" dirty="0" err="1" smtClean="0">
                <a:solidFill>
                  <a:srgbClr val="00003E"/>
                </a:solidFill>
              </a:rPr>
              <a:t>running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  <a:cs typeface="Arial" charset="0"/>
              </a:rPr>
              <a:t> 1000 kg: </a:t>
            </a:r>
            <a:r>
              <a:rPr lang="de-DE" sz="1800" dirty="0" err="1" smtClean="0">
                <a:solidFill>
                  <a:srgbClr val="00003E"/>
                </a:solidFill>
                <a:cs typeface="Arial" charset="0"/>
              </a:rPr>
              <a:t>planned</a:t>
            </a:r>
            <a:r>
              <a:rPr lang="de-DE" sz="1800" dirty="0" smtClean="0">
                <a:solidFill>
                  <a:srgbClr val="00003E"/>
                </a:solidFill>
                <a:cs typeface="Arial" charset="0"/>
              </a:rPr>
              <a:t> 2012   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  <a:p>
            <a:pPr eaLnBrk="1" hangingPunct="1"/>
            <a:endParaRPr lang="el-GR" sz="1800" dirty="0">
              <a:solidFill>
                <a:srgbClr val="00003E"/>
              </a:solidFill>
            </a:endParaRPr>
          </a:p>
        </p:txBody>
      </p:sp>
      <p:sp>
        <p:nvSpPr>
          <p:cNvPr id="93201" name="Rectangle 7"/>
          <p:cNvSpPr>
            <a:spLocks noChangeArrowheads="1"/>
          </p:cNvSpPr>
          <p:nvPr/>
        </p:nvSpPr>
        <p:spPr bwMode="auto">
          <a:xfrm>
            <a:off x="468313" y="2797175"/>
            <a:ext cx="3132138" cy="93662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93202" name="Text Box 8"/>
          <p:cNvSpPr txBox="1">
            <a:spLocks noChangeArrowheads="1"/>
          </p:cNvSpPr>
          <p:nvPr/>
        </p:nvSpPr>
        <p:spPr bwMode="auto">
          <a:xfrm>
            <a:off x="454025" y="2830513"/>
            <a:ext cx="3241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3E"/>
                </a:solidFill>
              </a:rPr>
              <a:t>ArDM</a:t>
            </a:r>
          </a:p>
          <a:p>
            <a:pPr eaLnBrk="1" hangingPunct="1"/>
            <a:r>
              <a:rPr lang="de-DE" sz="1600" b="1" i="1">
                <a:solidFill>
                  <a:srgbClr val="00003E"/>
                </a:solidFill>
              </a:rPr>
              <a:t>Switzerland, Spain, UK, Poland</a:t>
            </a:r>
            <a:r>
              <a:rPr lang="de-DE" sz="1800">
                <a:solidFill>
                  <a:srgbClr val="00003E"/>
                </a:solidFill>
              </a:rPr>
              <a:t> </a:t>
            </a:r>
            <a:endParaRPr lang="de-DE" sz="1800" b="1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1000 kg R &amp; D, prototype</a:t>
            </a:r>
            <a:endParaRPr lang="el-GR" sz="1800">
              <a:solidFill>
                <a:srgbClr val="00003E"/>
              </a:solidFill>
            </a:endParaRPr>
          </a:p>
        </p:txBody>
      </p:sp>
      <p:sp>
        <p:nvSpPr>
          <p:cNvPr id="93199" name="Rectangle 10"/>
          <p:cNvSpPr>
            <a:spLocks noChangeArrowheads="1"/>
          </p:cNvSpPr>
          <p:nvPr/>
        </p:nvSpPr>
        <p:spPr bwMode="auto">
          <a:xfrm>
            <a:off x="468313" y="3962400"/>
            <a:ext cx="3132138" cy="93662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93200" name="Text Box 11"/>
          <p:cNvSpPr txBox="1">
            <a:spLocks noChangeArrowheads="1"/>
          </p:cNvSpPr>
          <p:nvPr/>
        </p:nvSpPr>
        <p:spPr bwMode="auto">
          <a:xfrm>
            <a:off x="454025" y="3998913"/>
            <a:ext cx="25749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3E"/>
                </a:solidFill>
              </a:rPr>
              <a:t>DarkSide</a:t>
            </a:r>
          </a:p>
          <a:p>
            <a:pPr eaLnBrk="1" hangingPunct="1"/>
            <a:r>
              <a:rPr lang="de-DE" sz="1600" b="1" i="1">
                <a:solidFill>
                  <a:srgbClr val="00003E"/>
                </a:solidFill>
              </a:rPr>
              <a:t>US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 proposed, depleted Ar</a:t>
            </a:r>
            <a:endParaRPr lang="el-GR" sz="1800">
              <a:solidFill>
                <a:srgbClr val="00003E"/>
              </a:solidFill>
            </a:endParaRPr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468313" y="5114925"/>
            <a:ext cx="3132138" cy="1439863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454025" y="5119688"/>
            <a:ext cx="311174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DEAP / CLEAN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Canada, US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1-phase, SNOLAB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  150 kg </a:t>
            </a:r>
            <a:r>
              <a:rPr lang="de-DE" sz="1800" dirty="0" err="1" smtClean="0">
                <a:solidFill>
                  <a:srgbClr val="00003E"/>
                </a:solidFill>
              </a:rPr>
              <a:t>set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up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start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2010 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1000 kg </a:t>
            </a:r>
            <a:r>
              <a:rPr lang="de-DE" sz="1800" dirty="0" err="1" smtClean="0">
                <a:solidFill>
                  <a:srgbClr val="00003E"/>
                </a:solidFill>
              </a:rPr>
              <a:t>start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>
                <a:solidFill>
                  <a:srgbClr val="00003E"/>
                </a:solidFill>
              </a:rPr>
              <a:t>2012 </a:t>
            </a:r>
            <a:endParaRPr lang="el-GR" sz="1800" dirty="0">
              <a:solidFill>
                <a:srgbClr val="00003E"/>
              </a:solidFill>
            </a:endParaRPr>
          </a:p>
        </p:txBody>
      </p:sp>
      <p:grpSp>
        <p:nvGrpSpPr>
          <p:cNvPr id="93191" name="Group 15"/>
          <p:cNvGrpSpPr>
            <a:grpSpLocks/>
          </p:cNvGrpSpPr>
          <p:nvPr/>
        </p:nvGrpSpPr>
        <p:grpSpPr bwMode="auto">
          <a:xfrm>
            <a:off x="4211638" y="1138238"/>
            <a:ext cx="2376487" cy="3168650"/>
            <a:chOff x="4014" y="527"/>
            <a:chExt cx="1646" cy="2101"/>
          </a:xfrm>
        </p:grpSpPr>
        <p:pic>
          <p:nvPicPr>
            <p:cNvPr id="93195" name="Picture 16" descr="warp__1659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" t="2287" r="804" b="2971"/>
            <a:stretch>
              <a:fillRect/>
            </a:stretch>
          </p:blipFill>
          <p:spPr bwMode="auto">
            <a:xfrm>
              <a:off x="4014" y="527"/>
              <a:ext cx="1646" cy="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6" name="Text Box 17"/>
            <p:cNvSpPr txBox="1">
              <a:spLocks noChangeArrowheads="1"/>
            </p:cNvSpPr>
            <p:nvPr/>
          </p:nvSpPr>
          <p:spPr bwMode="auto">
            <a:xfrm>
              <a:off x="4014" y="538"/>
              <a:ext cx="611" cy="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0000"/>
                  </a:solidFill>
                </a:rPr>
                <a:t>WARP</a:t>
              </a:r>
            </a:p>
          </p:txBody>
        </p:sp>
      </p:grpSp>
      <p:pic>
        <p:nvPicPr>
          <p:cNvPr id="93192" name="Picture 18" descr="sunil_16022010_1422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8" t="15694" r="17482" b="8095"/>
          <a:stretch>
            <a:fillRect/>
          </a:stretch>
        </p:blipFill>
        <p:spPr bwMode="auto">
          <a:xfrm>
            <a:off x="7059613" y="1138238"/>
            <a:ext cx="17605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19" descr="sunil_16022010_1422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16464" r="20757" b="45609"/>
          <a:stretch>
            <a:fillRect/>
          </a:stretch>
        </p:blipFill>
        <p:spPr bwMode="auto">
          <a:xfrm>
            <a:off x="6443663" y="3946525"/>
            <a:ext cx="23876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20" descr="sunil_16022010_1422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5" t="15540" r="16391" b="44875"/>
          <a:stretch>
            <a:fillRect/>
          </a:stretch>
        </p:blipFill>
        <p:spPr bwMode="auto">
          <a:xfrm>
            <a:off x="4140200" y="4883150"/>
            <a:ext cx="2376488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Argon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584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44548" y="836712"/>
            <a:ext cx="4699123" cy="2143956"/>
          </a:xfrm>
          <a:prstGeom prst="rect">
            <a:avLst/>
          </a:prstGeom>
          <a:solidFill>
            <a:srgbClr val="EE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211" name="Picture 3" descr="sunil_16022010_142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1" t="22762" r="16844" b="7616"/>
          <a:stretch>
            <a:fillRect/>
          </a:stretch>
        </p:blipFill>
        <p:spPr bwMode="auto">
          <a:xfrm>
            <a:off x="5209183" y="3644900"/>
            <a:ext cx="22431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539750" y="889930"/>
            <a:ext cx="4303713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WARP</a:t>
            </a:r>
          </a:p>
          <a:p>
            <a:pPr eaLnBrk="1" hangingPunct="1"/>
            <a:r>
              <a:rPr lang="de-DE" sz="1600" b="1" i="1" dirty="0" err="1">
                <a:solidFill>
                  <a:srgbClr val="00003E"/>
                </a:solidFill>
              </a:rPr>
              <a:t>Pavia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Padova</a:t>
            </a:r>
            <a:r>
              <a:rPr lang="de-DE" sz="1600" b="1" i="1" dirty="0">
                <a:solidFill>
                  <a:srgbClr val="00003E"/>
                </a:solidFill>
              </a:rPr>
              <a:t>, Napoli, </a:t>
            </a:r>
            <a:r>
              <a:rPr lang="de-DE" sz="1600" b="1" i="1" dirty="0" err="1">
                <a:solidFill>
                  <a:srgbClr val="00003E"/>
                </a:solidFill>
              </a:rPr>
              <a:t>L‘Aquila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Princeton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Gran </a:t>
            </a:r>
            <a:r>
              <a:rPr lang="de-DE" sz="1800" dirty="0" err="1">
                <a:solidFill>
                  <a:srgbClr val="00003E"/>
                </a:solidFill>
              </a:rPr>
              <a:t>Sasso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140kg </a:t>
            </a:r>
            <a:r>
              <a:rPr lang="de-DE" sz="1800" dirty="0" err="1">
                <a:solidFill>
                  <a:srgbClr val="00003E"/>
                </a:solidFill>
              </a:rPr>
              <a:t>starting</a:t>
            </a:r>
            <a:r>
              <a:rPr lang="de-DE" sz="1800" dirty="0">
                <a:solidFill>
                  <a:srgbClr val="00003E"/>
                </a:solidFill>
              </a:rPr>
              <a:t> / </a:t>
            </a:r>
            <a:r>
              <a:rPr lang="de-DE" sz="1800" dirty="0" err="1">
                <a:solidFill>
                  <a:srgbClr val="00003E"/>
                </a:solidFill>
              </a:rPr>
              <a:t>running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  <a:cs typeface="Arial" charset="0"/>
              </a:rPr>
              <a:t> WARP 100:   </a:t>
            </a:r>
            <a:r>
              <a:rPr lang="de-DE" sz="1800" dirty="0" err="1" smtClean="0">
                <a:solidFill>
                  <a:srgbClr val="00003E"/>
                </a:solidFill>
                <a:cs typeface="Arial" charset="0"/>
              </a:rPr>
              <a:t>goal</a:t>
            </a:r>
            <a:r>
              <a:rPr lang="de-DE" sz="1800" dirty="0" smtClean="0">
                <a:solidFill>
                  <a:srgbClr val="00003E"/>
                </a:solidFill>
                <a:cs typeface="Arial" charset="0"/>
              </a:rPr>
              <a:t>               &lt; 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10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-44 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cm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2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  <a:cs typeface="Arial" charset="0"/>
              </a:rPr>
              <a:t> WARP 1 ton: </a:t>
            </a:r>
            <a:r>
              <a:rPr lang="de-DE" sz="1800" dirty="0" err="1" smtClean="0">
                <a:solidFill>
                  <a:srgbClr val="00003E"/>
                </a:solidFill>
                <a:cs typeface="Arial" charset="0"/>
              </a:rPr>
              <a:t>goal</a:t>
            </a:r>
            <a:r>
              <a:rPr lang="de-DE" sz="1800" dirty="0" smtClean="0">
                <a:solidFill>
                  <a:srgbClr val="00003E"/>
                </a:solidFill>
                <a:cs typeface="Arial" charset="0"/>
              </a:rPr>
              <a:t>    2012   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&lt; 10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-45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2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  <a:cs typeface="Arial" charset="0"/>
              </a:rPr>
              <a:t> </a:t>
            </a:r>
            <a:r>
              <a:rPr lang="de-DE" sz="1800" dirty="0" err="1">
                <a:solidFill>
                  <a:srgbClr val="00003E"/>
                </a:solidFill>
                <a:cs typeface="Arial" charset="0"/>
              </a:rPr>
              <a:t>SuperWARP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 10 ton … 	   &lt; </a:t>
            </a:r>
            <a:r>
              <a:rPr lang="de-DE" sz="1800" dirty="0">
                <a:solidFill>
                  <a:srgbClr val="00003E"/>
                </a:solidFill>
              </a:rPr>
              <a:t>10</a:t>
            </a:r>
            <a:r>
              <a:rPr lang="de-DE" sz="1800" baseline="30000" dirty="0">
                <a:solidFill>
                  <a:srgbClr val="00003E"/>
                </a:solidFill>
              </a:rPr>
              <a:t>-46</a:t>
            </a:r>
            <a:r>
              <a:rPr lang="de-DE" sz="1800" dirty="0">
                <a:solidFill>
                  <a:srgbClr val="00003E"/>
                </a:solidFill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endParaRPr lang="el-GR" sz="1800" dirty="0">
              <a:solidFill>
                <a:srgbClr val="00003E"/>
              </a:solidFill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539750" y="2980668"/>
            <a:ext cx="45450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 err="1">
                <a:solidFill>
                  <a:srgbClr val="00003E"/>
                </a:solidFill>
              </a:rPr>
              <a:t>ArDM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Zürich, Granada, Madrid, Sheffield, </a:t>
            </a:r>
            <a:r>
              <a:rPr lang="de-DE" sz="1600" b="1" i="1" dirty="0" err="1">
                <a:solidFill>
                  <a:srgbClr val="00003E"/>
                </a:solidFill>
              </a:rPr>
              <a:t>Warszaw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still R &amp; D </a:t>
            </a:r>
            <a:r>
              <a:rPr lang="de-DE" sz="1800" dirty="0" err="1">
                <a:solidFill>
                  <a:srgbClr val="00003E"/>
                </a:solidFill>
              </a:rPr>
              <a:t>phase</a:t>
            </a:r>
            <a:r>
              <a:rPr lang="de-DE" sz="1800" dirty="0">
                <a:solidFill>
                  <a:srgbClr val="00003E"/>
                </a:solidFill>
              </a:rPr>
              <a:t>, but 1-ton R &amp; D</a:t>
            </a:r>
          </a:p>
          <a:p>
            <a:pPr eaLnBrk="1" hangingPunct="1"/>
            <a:endParaRPr lang="el-GR" sz="1800" dirty="0">
              <a:solidFill>
                <a:srgbClr val="00003E"/>
              </a:solidFill>
            </a:endParaRPr>
          </a:p>
        </p:txBody>
      </p:sp>
      <p:pic>
        <p:nvPicPr>
          <p:cNvPr id="94215" name="Picture 7" descr="warp__1659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2287" r="804" b="2971"/>
          <a:stretch>
            <a:fillRect/>
          </a:stretch>
        </p:blipFill>
        <p:spPr bwMode="auto">
          <a:xfrm>
            <a:off x="6372225" y="836613"/>
            <a:ext cx="2613025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539750" y="3934755"/>
            <a:ext cx="38957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 err="1">
                <a:solidFill>
                  <a:srgbClr val="00003E"/>
                </a:solidFill>
              </a:rPr>
              <a:t>DarkSide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10 US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endParaRPr lang="de-DE" sz="1600" b="1" i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proposed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for</a:t>
            </a:r>
            <a:r>
              <a:rPr lang="de-DE" sz="1800" dirty="0">
                <a:solidFill>
                  <a:srgbClr val="00003E"/>
                </a:solidFill>
              </a:rPr>
              <a:t> SNOLAB, </a:t>
            </a:r>
            <a:r>
              <a:rPr lang="de-DE" sz="1800" dirty="0" err="1">
                <a:solidFill>
                  <a:srgbClr val="00003E"/>
                </a:solidFill>
              </a:rPr>
              <a:t>depleted</a:t>
            </a:r>
            <a:r>
              <a:rPr lang="de-DE" sz="1800" dirty="0">
                <a:solidFill>
                  <a:srgbClr val="00003E"/>
                </a:solidFill>
              </a:rPr>
              <a:t> Ar</a:t>
            </a:r>
            <a:endParaRPr lang="el-GR" sz="1800" dirty="0">
              <a:solidFill>
                <a:srgbClr val="00003E"/>
              </a:solidFill>
            </a:endParaRP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539750" y="4929188"/>
            <a:ext cx="3278462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DEAP / CLEAN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4  Canada  + 10 US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endParaRPr lang="de-DE" sz="1600" b="1" i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1-phase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SNOLAB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150kg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being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set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up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1000 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start</a:t>
            </a:r>
            <a:r>
              <a:rPr lang="de-DE" sz="1800" dirty="0">
                <a:solidFill>
                  <a:srgbClr val="00003E"/>
                </a:solidFill>
              </a:rPr>
              <a:t> 2012 ? </a:t>
            </a:r>
            <a:endParaRPr lang="el-GR" sz="1800" dirty="0">
              <a:solidFill>
                <a:srgbClr val="00003E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Argon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666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344548" y="2980668"/>
            <a:ext cx="4699123" cy="954086"/>
          </a:xfrm>
          <a:prstGeom prst="rect">
            <a:avLst/>
          </a:prstGeom>
          <a:solidFill>
            <a:srgbClr val="EE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234" name="Picture 2" descr="sunil_16022010_1422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8" t="15694" r="17482" b="8095"/>
          <a:stretch>
            <a:fillRect/>
          </a:stretch>
        </p:blipFill>
        <p:spPr bwMode="auto">
          <a:xfrm>
            <a:off x="5219700" y="908050"/>
            <a:ext cx="371316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9750" y="889930"/>
            <a:ext cx="4303713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WARP</a:t>
            </a:r>
          </a:p>
          <a:p>
            <a:pPr eaLnBrk="1" hangingPunct="1"/>
            <a:r>
              <a:rPr lang="de-DE" sz="1600" b="1" i="1" dirty="0" err="1">
                <a:solidFill>
                  <a:srgbClr val="00003E"/>
                </a:solidFill>
              </a:rPr>
              <a:t>Pavia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Padova</a:t>
            </a:r>
            <a:r>
              <a:rPr lang="de-DE" sz="1600" b="1" i="1" dirty="0">
                <a:solidFill>
                  <a:srgbClr val="00003E"/>
                </a:solidFill>
              </a:rPr>
              <a:t>, Napoli, </a:t>
            </a:r>
            <a:r>
              <a:rPr lang="de-DE" sz="1600" b="1" i="1" dirty="0" err="1">
                <a:solidFill>
                  <a:srgbClr val="00003E"/>
                </a:solidFill>
              </a:rPr>
              <a:t>L‘Aquila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Princeton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Gran </a:t>
            </a:r>
            <a:r>
              <a:rPr lang="de-DE" sz="1800" dirty="0" err="1">
                <a:solidFill>
                  <a:srgbClr val="00003E"/>
                </a:solidFill>
              </a:rPr>
              <a:t>Sasso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140kg </a:t>
            </a:r>
            <a:r>
              <a:rPr lang="de-DE" sz="1800" dirty="0" err="1">
                <a:solidFill>
                  <a:srgbClr val="00003E"/>
                </a:solidFill>
              </a:rPr>
              <a:t>starting</a:t>
            </a:r>
            <a:r>
              <a:rPr lang="de-DE" sz="1800" dirty="0">
                <a:solidFill>
                  <a:srgbClr val="00003E"/>
                </a:solidFill>
              </a:rPr>
              <a:t> / </a:t>
            </a:r>
            <a:r>
              <a:rPr lang="de-DE" sz="1800" dirty="0" err="1">
                <a:solidFill>
                  <a:srgbClr val="00003E"/>
                </a:solidFill>
              </a:rPr>
              <a:t>running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  <a:cs typeface="Arial" charset="0"/>
              </a:rPr>
              <a:t> WARP 100:   </a:t>
            </a:r>
            <a:r>
              <a:rPr lang="de-DE" sz="1800" dirty="0" err="1" smtClean="0">
                <a:solidFill>
                  <a:srgbClr val="00003E"/>
                </a:solidFill>
                <a:cs typeface="Arial" charset="0"/>
              </a:rPr>
              <a:t>goal</a:t>
            </a:r>
            <a:r>
              <a:rPr lang="de-DE" sz="1800" dirty="0" smtClean="0">
                <a:solidFill>
                  <a:srgbClr val="00003E"/>
                </a:solidFill>
                <a:cs typeface="Arial" charset="0"/>
              </a:rPr>
              <a:t>               &lt; 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10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-44 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cm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2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  <a:cs typeface="Arial" charset="0"/>
              </a:rPr>
              <a:t> WARP 1 ton: </a:t>
            </a:r>
            <a:r>
              <a:rPr lang="de-DE" sz="1800" dirty="0" err="1" smtClean="0">
                <a:solidFill>
                  <a:srgbClr val="00003E"/>
                </a:solidFill>
                <a:cs typeface="Arial" charset="0"/>
              </a:rPr>
              <a:t>goal</a:t>
            </a:r>
            <a:r>
              <a:rPr lang="de-DE" sz="1800" dirty="0" smtClean="0">
                <a:solidFill>
                  <a:srgbClr val="00003E"/>
                </a:solidFill>
                <a:cs typeface="Arial" charset="0"/>
              </a:rPr>
              <a:t>    2012   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&lt; 10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-45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2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  <a:cs typeface="Arial" charset="0"/>
              </a:rPr>
              <a:t> </a:t>
            </a:r>
            <a:r>
              <a:rPr lang="de-DE" sz="1800" dirty="0" err="1">
                <a:solidFill>
                  <a:srgbClr val="00003E"/>
                </a:solidFill>
                <a:cs typeface="Arial" charset="0"/>
              </a:rPr>
              <a:t>SuperWARP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 10 ton … 	   &lt; </a:t>
            </a:r>
            <a:r>
              <a:rPr lang="de-DE" sz="1800" dirty="0">
                <a:solidFill>
                  <a:srgbClr val="00003E"/>
                </a:solidFill>
              </a:rPr>
              <a:t>10</a:t>
            </a:r>
            <a:r>
              <a:rPr lang="de-DE" sz="1800" baseline="30000" dirty="0">
                <a:solidFill>
                  <a:srgbClr val="00003E"/>
                </a:solidFill>
              </a:rPr>
              <a:t>-46</a:t>
            </a:r>
            <a:r>
              <a:rPr lang="de-DE" sz="1800" dirty="0">
                <a:solidFill>
                  <a:srgbClr val="00003E"/>
                </a:solidFill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endParaRPr lang="el-GR" sz="1800" dirty="0">
              <a:solidFill>
                <a:srgbClr val="00003E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39750" y="2980668"/>
            <a:ext cx="45450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 err="1">
                <a:solidFill>
                  <a:srgbClr val="00003E"/>
                </a:solidFill>
              </a:rPr>
              <a:t>ArDM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Zürich, Granada, Madrid, Sheffield, </a:t>
            </a:r>
            <a:r>
              <a:rPr lang="de-DE" sz="1600" b="1" i="1" dirty="0" err="1">
                <a:solidFill>
                  <a:srgbClr val="00003E"/>
                </a:solidFill>
              </a:rPr>
              <a:t>Warszaw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still R &amp; D </a:t>
            </a:r>
            <a:r>
              <a:rPr lang="de-DE" sz="1800" dirty="0" err="1">
                <a:solidFill>
                  <a:srgbClr val="00003E"/>
                </a:solidFill>
              </a:rPr>
              <a:t>phase</a:t>
            </a:r>
            <a:r>
              <a:rPr lang="de-DE" sz="1800" dirty="0">
                <a:solidFill>
                  <a:srgbClr val="00003E"/>
                </a:solidFill>
              </a:rPr>
              <a:t>, but 1-ton R &amp; D</a:t>
            </a:r>
          </a:p>
          <a:p>
            <a:pPr eaLnBrk="1" hangingPunct="1"/>
            <a:endParaRPr lang="el-GR" sz="1800" dirty="0">
              <a:solidFill>
                <a:srgbClr val="00003E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39750" y="3934755"/>
            <a:ext cx="38957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3E"/>
                </a:solidFill>
              </a:rPr>
              <a:t>DarkSide</a:t>
            </a:r>
          </a:p>
          <a:p>
            <a:pPr eaLnBrk="1" hangingPunct="1"/>
            <a:r>
              <a:rPr lang="de-DE" sz="1600" b="1" i="1">
                <a:solidFill>
                  <a:srgbClr val="00003E"/>
                </a:solidFill>
              </a:rPr>
              <a:t>10 US institutions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 proposed for SNOLAB, depleted Ar</a:t>
            </a:r>
            <a:endParaRPr lang="el-GR" sz="1800">
              <a:solidFill>
                <a:srgbClr val="00003E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39750" y="4929188"/>
            <a:ext cx="3278462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DEAP / CLEAN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4  Canada  + 10 US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endParaRPr lang="de-DE" sz="1600" b="1" i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1-phase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SNOLAB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150kg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being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set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up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1000 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start</a:t>
            </a:r>
            <a:r>
              <a:rPr lang="de-DE" sz="1800" dirty="0">
                <a:solidFill>
                  <a:srgbClr val="00003E"/>
                </a:solidFill>
              </a:rPr>
              <a:t> 2012 ? </a:t>
            </a:r>
            <a:endParaRPr lang="el-GR" sz="1800" dirty="0">
              <a:solidFill>
                <a:srgbClr val="00003E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Argon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090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344548" y="4869159"/>
            <a:ext cx="4699123" cy="1920524"/>
          </a:xfrm>
          <a:prstGeom prst="rect">
            <a:avLst/>
          </a:prstGeom>
          <a:solidFill>
            <a:srgbClr val="EE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258" name="Picture 2" descr="sunil_16022010_142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8" t="16464" r="20757" b="1387"/>
          <a:stretch>
            <a:fillRect/>
          </a:stretch>
        </p:blipFill>
        <p:spPr bwMode="auto">
          <a:xfrm>
            <a:off x="6218238" y="765175"/>
            <a:ext cx="2746375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 descr="sunil_16022010_1422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5" t="15540" r="16391" b="44875"/>
          <a:stretch>
            <a:fillRect/>
          </a:stretch>
        </p:blipFill>
        <p:spPr bwMode="auto">
          <a:xfrm>
            <a:off x="4067175" y="4868863"/>
            <a:ext cx="25923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9750" y="889930"/>
            <a:ext cx="4303713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WARP</a:t>
            </a:r>
          </a:p>
          <a:p>
            <a:pPr eaLnBrk="1" hangingPunct="1"/>
            <a:r>
              <a:rPr lang="de-DE" sz="1600" b="1" i="1" dirty="0" err="1">
                <a:solidFill>
                  <a:srgbClr val="00003E"/>
                </a:solidFill>
              </a:rPr>
              <a:t>Pavia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Padova</a:t>
            </a:r>
            <a:r>
              <a:rPr lang="de-DE" sz="1600" b="1" i="1" dirty="0">
                <a:solidFill>
                  <a:srgbClr val="00003E"/>
                </a:solidFill>
              </a:rPr>
              <a:t>, Napoli, </a:t>
            </a:r>
            <a:r>
              <a:rPr lang="de-DE" sz="1600" b="1" i="1" dirty="0" err="1">
                <a:solidFill>
                  <a:srgbClr val="00003E"/>
                </a:solidFill>
              </a:rPr>
              <a:t>L‘Aquila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Princeton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Gran </a:t>
            </a:r>
            <a:r>
              <a:rPr lang="de-DE" sz="1800" dirty="0" err="1">
                <a:solidFill>
                  <a:srgbClr val="00003E"/>
                </a:solidFill>
              </a:rPr>
              <a:t>Sasso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140kg </a:t>
            </a:r>
            <a:r>
              <a:rPr lang="de-DE" sz="1800" dirty="0" err="1">
                <a:solidFill>
                  <a:srgbClr val="00003E"/>
                </a:solidFill>
              </a:rPr>
              <a:t>starting</a:t>
            </a:r>
            <a:r>
              <a:rPr lang="de-DE" sz="1800" dirty="0">
                <a:solidFill>
                  <a:srgbClr val="00003E"/>
                </a:solidFill>
              </a:rPr>
              <a:t> / </a:t>
            </a:r>
            <a:r>
              <a:rPr lang="de-DE" sz="1800" dirty="0" err="1">
                <a:solidFill>
                  <a:srgbClr val="00003E"/>
                </a:solidFill>
              </a:rPr>
              <a:t>running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  <a:cs typeface="Arial" charset="0"/>
              </a:rPr>
              <a:t> WARP 100:   </a:t>
            </a:r>
            <a:r>
              <a:rPr lang="de-DE" sz="1800" dirty="0" err="1" smtClean="0">
                <a:solidFill>
                  <a:srgbClr val="00003E"/>
                </a:solidFill>
                <a:cs typeface="Arial" charset="0"/>
              </a:rPr>
              <a:t>goal</a:t>
            </a:r>
            <a:r>
              <a:rPr lang="de-DE" sz="1800" dirty="0" smtClean="0">
                <a:solidFill>
                  <a:srgbClr val="00003E"/>
                </a:solidFill>
                <a:cs typeface="Arial" charset="0"/>
              </a:rPr>
              <a:t>               &lt; 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10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-44 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cm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2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  <a:cs typeface="Arial" charset="0"/>
              </a:rPr>
              <a:t> WARP 1 ton: </a:t>
            </a:r>
            <a:r>
              <a:rPr lang="de-DE" sz="1800" dirty="0" err="1" smtClean="0">
                <a:solidFill>
                  <a:srgbClr val="00003E"/>
                </a:solidFill>
                <a:cs typeface="Arial" charset="0"/>
              </a:rPr>
              <a:t>goal</a:t>
            </a:r>
            <a:r>
              <a:rPr lang="de-DE" sz="1800" dirty="0" smtClean="0">
                <a:solidFill>
                  <a:srgbClr val="00003E"/>
                </a:solidFill>
                <a:cs typeface="Arial" charset="0"/>
              </a:rPr>
              <a:t>    2012   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&lt; 10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-45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  <a:cs typeface="Arial" charset="0"/>
              </a:rPr>
              <a:t>2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  <a:cs typeface="Arial" charset="0"/>
              </a:rPr>
              <a:t> </a:t>
            </a:r>
            <a:r>
              <a:rPr lang="de-DE" sz="1800" dirty="0" err="1">
                <a:solidFill>
                  <a:srgbClr val="00003E"/>
                </a:solidFill>
                <a:cs typeface="Arial" charset="0"/>
              </a:rPr>
              <a:t>SuperWARP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 10 ton … 	   &lt; </a:t>
            </a:r>
            <a:r>
              <a:rPr lang="de-DE" sz="1800" dirty="0">
                <a:solidFill>
                  <a:srgbClr val="00003E"/>
                </a:solidFill>
              </a:rPr>
              <a:t>10</a:t>
            </a:r>
            <a:r>
              <a:rPr lang="de-DE" sz="1800" baseline="30000" dirty="0">
                <a:solidFill>
                  <a:srgbClr val="00003E"/>
                </a:solidFill>
              </a:rPr>
              <a:t>-46</a:t>
            </a:r>
            <a:r>
              <a:rPr lang="de-DE" sz="1800" dirty="0">
                <a:solidFill>
                  <a:srgbClr val="00003E"/>
                </a:solidFill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endParaRPr lang="el-GR" sz="1800" dirty="0">
              <a:solidFill>
                <a:srgbClr val="00003E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39750" y="2980668"/>
            <a:ext cx="45450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 err="1">
                <a:solidFill>
                  <a:srgbClr val="00003E"/>
                </a:solidFill>
              </a:rPr>
              <a:t>ArDM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Zürich, Granada, Madrid, Sheffield, </a:t>
            </a:r>
            <a:r>
              <a:rPr lang="de-DE" sz="1600" b="1" i="1" dirty="0" err="1">
                <a:solidFill>
                  <a:srgbClr val="00003E"/>
                </a:solidFill>
              </a:rPr>
              <a:t>Warszaw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still R &amp; D </a:t>
            </a:r>
            <a:r>
              <a:rPr lang="de-DE" sz="1800" dirty="0" err="1">
                <a:solidFill>
                  <a:srgbClr val="00003E"/>
                </a:solidFill>
              </a:rPr>
              <a:t>phase</a:t>
            </a:r>
            <a:r>
              <a:rPr lang="de-DE" sz="1800" dirty="0">
                <a:solidFill>
                  <a:srgbClr val="00003E"/>
                </a:solidFill>
              </a:rPr>
              <a:t>, but 1-ton R &amp; D</a:t>
            </a:r>
          </a:p>
          <a:p>
            <a:pPr eaLnBrk="1" hangingPunct="1"/>
            <a:endParaRPr lang="el-GR" sz="1800" dirty="0">
              <a:solidFill>
                <a:srgbClr val="00003E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39750" y="3934755"/>
            <a:ext cx="38957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3E"/>
                </a:solidFill>
              </a:rPr>
              <a:t>DarkSide</a:t>
            </a:r>
          </a:p>
          <a:p>
            <a:pPr eaLnBrk="1" hangingPunct="1"/>
            <a:r>
              <a:rPr lang="de-DE" sz="1600" b="1" i="1">
                <a:solidFill>
                  <a:srgbClr val="00003E"/>
                </a:solidFill>
              </a:rPr>
              <a:t>10 US institutions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</a:rPr>
              <a:t> proposed for SNOLAB, depleted Ar</a:t>
            </a:r>
            <a:endParaRPr lang="el-GR" sz="1800">
              <a:solidFill>
                <a:srgbClr val="00003E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39750" y="4929188"/>
            <a:ext cx="3278462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DEAP / CLEAN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4  Canada  + 10 US </a:t>
            </a:r>
            <a:r>
              <a:rPr lang="de-DE" sz="1600" b="1" i="1" dirty="0" err="1">
                <a:solidFill>
                  <a:srgbClr val="00003E"/>
                </a:solidFill>
              </a:rPr>
              <a:t>institutions</a:t>
            </a:r>
            <a:endParaRPr lang="de-DE" sz="1600" b="1" i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1-phase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SNOLAB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150kg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being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set</a:t>
            </a:r>
            <a:r>
              <a:rPr lang="de-DE" sz="1800" dirty="0" smtClean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up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1000 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start</a:t>
            </a:r>
            <a:r>
              <a:rPr lang="de-DE" sz="1800" dirty="0">
                <a:solidFill>
                  <a:srgbClr val="00003E"/>
                </a:solidFill>
              </a:rPr>
              <a:t> 2012 ? </a:t>
            </a:r>
            <a:endParaRPr lang="el-GR" sz="1800" dirty="0">
              <a:solidFill>
                <a:srgbClr val="00003E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Liquid Argon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719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XENON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112568" y="2516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USA,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Switzerland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,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Italy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, </a:t>
            </a:r>
          </a:p>
          <a:p>
            <a:pPr eaLnBrk="1" hangingPunct="1"/>
            <a:r>
              <a:rPr lang="de-DE" sz="1400" i="1" dirty="0" smtClean="0">
                <a:solidFill>
                  <a:srgbClr val="00003E"/>
                </a:solidFill>
                <a:latin typeface="Arial" charset="0"/>
              </a:rPr>
              <a:t>Germany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, France, </a:t>
            </a:r>
          </a:p>
          <a:p>
            <a:pPr eaLnBrk="1" hangingPunct="1"/>
            <a:r>
              <a:rPr lang="de-DE" sz="1400" i="1" dirty="0" smtClean="0">
                <a:solidFill>
                  <a:srgbClr val="00003E"/>
                </a:solidFill>
                <a:latin typeface="Arial" charset="0"/>
              </a:rPr>
              <a:t>Portugal, Japan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, China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850" y="-1467544"/>
            <a:ext cx="434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dirty="0"/>
              <a:t>XENON 10: </a:t>
            </a:r>
            <a:r>
              <a:rPr lang="en-US" sz="2400" i="1" dirty="0"/>
              <a:t>USA, Germany, Italy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323528" y="1955414"/>
            <a:ext cx="8423920" cy="3201778"/>
            <a:chOff x="0" y="1450822"/>
            <a:chExt cx="8423920" cy="3201778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hteck 13"/>
            <p:cNvSpPr/>
            <p:nvPr/>
          </p:nvSpPr>
          <p:spPr>
            <a:xfrm>
              <a:off x="0" y="1450822"/>
              <a:ext cx="8423920" cy="320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8" t="-1" b="30116"/>
            <a:stretch/>
          </p:blipFill>
          <p:spPr bwMode="auto">
            <a:xfrm>
              <a:off x="0" y="1450822"/>
              <a:ext cx="4569805" cy="3201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58" name="Picture 2" descr="C:\Users\Josef\Documents\Vortraege-Poster\2011\ISAPP_Hdlbg\Vortrag\Capture_05072011_16203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91"/>
            <a:stretch/>
          </p:blipFill>
          <p:spPr bwMode="auto">
            <a:xfrm>
              <a:off x="4211960" y="1628800"/>
              <a:ext cx="4211960" cy="302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hteck 9"/>
          <p:cNvSpPr/>
          <p:nvPr/>
        </p:nvSpPr>
        <p:spPr>
          <a:xfrm>
            <a:off x="7032344" y="1906845"/>
            <a:ext cx="16640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  <a:latin typeface="Arial" charset="0"/>
                <a:ea typeface="MS PGothic" pitchFamily="34" charset="-128"/>
              </a:rPr>
              <a:t>astro-ph:1104.2549v2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972214" y="1906450"/>
            <a:ext cx="19327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200" i="1" dirty="0" smtClean="0">
                <a:solidFill>
                  <a:srgbClr val="002060"/>
                </a:solidFill>
                <a:ea typeface="MS PGothic" pitchFamily="34" charset="-128"/>
              </a:rPr>
              <a:t>astro-ph:0706.0039</a:t>
            </a:r>
            <a:endParaRPr lang="fr-FR" sz="1200" i="1" dirty="0">
              <a:solidFill>
                <a:srgbClr val="002060"/>
              </a:solidFill>
              <a:ea typeface="MS PGothic" pitchFamily="34" charset="-128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2101463" y="769234"/>
            <a:ext cx="2449153" cy="970156"/>
            <a:chOff x="2101463" y="769234"/>
            <a:chExt cx="2449153" cy="970156"/>
          </a:xfrm>
        </p:grpSpPr>
        <p:grpSp>
          <p:nvGrpSpPr>
            <p:cNvPr id="22" name="Gruppieren 21"/>
            <p:cNvGrpSpPr/>
            <p:nvPr/>
          </p:nvGrpSpPr>
          <p:grpSpPr>
            <a:xfrm>
              <a:off x="2101463" y="769234"/>
              <a:ext cx="2449153" cy="738664"/>
              <a:chOff x="2101463" y="769234"/>
              <a:chExt cx="2449153" cy="738664"/>
            </a:xfrm>
          </p:grpSpPr>
          <p:sp>
            <p:nvSpPr>
              <p:cNvPr id="13" name="Textfeld 12"/>
              <p:cNvSpPr txBox="1"/>
              <p:nvPr/>
            </p:nvSpPr>
            <p:spPr>
              <a:xfrm>
                <a:off x="2101463" y="769234"/>
                <a:ext cx="87075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00003E"/>
                    </a:solidFill>
                    <a:latin typeface="Arial" charset="0"/>
                  </a:rPr>
                  <a:t>5.5 </a:t>
                </a:r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kg</a:t>
                </a:r>
              </a:p>
              <a:p>
                <a:pPr algn="r"/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58.6 </a:t>
                </a:r>
                <a:r>
                  <a:rPr lang="en-US" sz="1400" dirty="0" err="1" smtClean="0">
                    <a:solidFill>
                      <a:srgbClr val="00003E"/>
                    </a:solidFill>
                    <a:latin typeface="Arial" charset="0"/>
                  </a:rPr>
                  <a:t>kgd</a:t>
                </a:r>
                <a:endParaRPr lang="en-US" sz="1400" dirty="0">
                  <a:solidFill>
                    <a:srgbClr val="00003E"/>
                  </a:solidFill>
                  <a:latin typeface="Arial" charset="0"/>
                </a:endParaRPr>
              </a:p>
              <a:p>
                <a:pPr algn="r"/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10</a:t>
                </a:r>
                <a:endParaRPr lang="en-US" sz="1400" dirty="0">
                  <a:solidFill>
                    <a:srgbClr val="00003E"/>
                  </a:solidFill>
                  <a:latin typeface="Arial" charset="0"/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2854318" y="769234"/>
                <a:ext cx="169629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target</a:t>
                </a:r>
                <a:r>
                  <a:rPr lang="en-US" sz="1400" dirty="0">
                    <a:solidFill>
                      <a:srgbClr val="00003E"/>
                    </a:solidFill>
                    <a:latin typeface="Arial" charset="0"/>
                  </a:rPr>
                  <a:t>, </a:t>
                </a:r>
              </a:p>
              <a:p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exposure</a:t>
                </a:r>
                <a:endParaRPr lang="en-US" sz="1400" dirty="0">
                  <a:solidFill>
                    <a:srgbClr val="00003E"/>
                  </a:solidFill>
                  <a:latin typeface="Arial" charset="0"/>
                </a:endParaRPr>
              </a:p>
              <a:p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background events</a:t>
                </a:r>
                <a:endParaRPr lang="en-US" sz="1400" dirty="0">
                  <a:solidFill>
                    <a:srgbClr val="00003E"/>
                  </a:solidFill>
                  <a:latin typeface="Arial" charset="0"/>
                </a:endParaRPr>
              </a:p>
            </p:txBody>
          </p:sp>
        </p:grpSp>
        <p:sp>
          <p:nvSpPr>
            <p:cNvPr id="19" name="Textfeld 18"/>
            <p:cNvSpPr txBox="1"/>
            <p:nvPr/>
          </p:nvSpPr>
          <p:spPr>
            <a:xfrm>
              <a:off x="2180302" y="1431613"/>
              <a:ext cx="1311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srgbClr val="00003E"/>
                  </a:solidFill>
                  <a:latin typeface="Arial" charset="0"/>
                </a:rPr>
                <a:t>~</a:t>
              </a:r>
              <a:r>
                <a:rPr lang="en-US" sz="1400" b="1" dirty="0">
                  <a:solidFill>
                    <a:srgbClr val="00003E"/>
                  </a:solidFill>
                  <a:latin typeface="Arial" charset="0"/>
                </a:rPr>
                <a:t>1 </a:t>
              </a:r>
              <a:r>
                <a:rPr lang="en-US" sz="1400" b="1" dirty="0" err="1">
                  <a:solidFill>
                    <a:srgbClr val="00003E"/>
                  </a:solidFill>
                  <a:latin typeface="Arial" charset="0"/>
                </a:rPr>
                <a:t>cts</a:t>
              </a:r>
              <a:r>
                <a:rPr lang="en-US" sz="1400" b="1" dirty="0">
                  <a:solidFill>
                    <a:srgbClr val="00003E"/>
                  </a:solidFill>
                  <a:latin typeface="Arial" charset="0"/>
                </a:rPr>
                <a:t> / 6 </a:t>
              </a:r>
              <a:r>
                <a:rPr lang="en-US" sz="1400" b="1" dirty="0" err="1" smtClean="0">
                  <a:solidFill>
                    <a:srgbClr val="00003E"/>
                  </a:solidFill>
                  <a:latin typeface="Arial" charset="0"/>
                </a:rPr>
                <a:t>kgd</a:t>
              </a:r>
              <a:endParaRPr lang="en-US" sz="1400" b="1" dirty="0">
                <a:solidFill>
                  <a:srgbClr val="00003E"/>
                </a:solidFill>
                <a:latin typeface="Arial" charset="0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6356330" y="769234"/>
            <a:ext cx="2504256" cy="1176618"/>
            <a:chOff x="6356330" y="769234"/>
            <a:chExt cx="2504256" cy="1176618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6356330" y="769234"/>
              <a:ext cx="2504256" cy="738664"/>
              <a:chOff x="6356330" y="769234"/>
              <a:chExt cx="2504256" cy="738664"/>
            </a:xfrm>
          </p:grpSpPr>
          <p:sp>
            <p:nvSpPr>
              <p:cNvPr id="15" name="Textfeld 14"/>
              <p:cNvSpPr txBox="1"/>
              <p:nvPr/>
            </p:nvSpPr>
            <p:spPr>
              <a:xfrm>
                <a:off x="6356330" y="769234"/>
                <a:ext cx="920444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00003E"/>
                    </a:solidFill>
                    <a:latin typeface="Arial" charset="0"/>
                  </a:rPr>
                  <a:t>48 </a:t>
                </a:r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kg</a:t>
                </a:r>
              </a:p>
              <a:p>
                <a:pPr algn="r"/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1471 </a:t>
                </a:r>
                <a:r>
                  <a:rPr lang="en-US" sz="1400" dirty="0" err="1" smtClean="0">
                    <a:solidFill>
                      <a:srgbClr val="00003E"/>
                    </a:solidFill>
                    <a:latin typeface="Arial" charset="0"/>
                  </a:rPr>
                  <a:t>kgd</a:t>
                </a:r>
                <a:endParaRPr lang="en-US" sz="1400" dirty="0" smtClean="0">
                  <a:solidFill>
                    <a:srgbClr val="00003E"/>
                  </a:solidFill>
                  <a:latin typeface="Arial" charset="0"/>
                </a:endParaRPr>
              </a:p>
              <a:p>
                <a:pPr algn="r"/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7164288" y="769234"/>
                <a:ext cx="169629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target</a:t>
                </a:r>
                <a:r>
                  <a:rPr lang="en-US" sz="1400" dirty="0">
                    <a:solidFill>
                      <a:srgbClr val="00003E"/>
                    </a:solidFill>
                    <a:latin typeface="Arial" charset="0"/>
                  </a:rPr>
                  <a:t>, </a:t>
                </a:r>
              </a:p>
              <a:p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exposure</a:t>
                </a:r>
                <a:endParaRPr lang="en-US" sz="1400" dirty="0">
                  <a:solidFill>
                    <a:srgbClr val="00003E"/>
                  </a:solidFill>
                  <a:latin typeface="Arial" charset="0"/>
                </a:endParaRPr>
              </a:p>
              <a:p>
                <a:r>
                  <a:rPr lang="en-US" sz="1400" dirty="0" smtClean="0">
                    <a:solidFill>
                      <a:srgbClr val="00003E"/>
                    </a:solidFill>
                    <a:latin typeface="Arial" charset="0"/>
                  </a:rPr>
                  <a:t>background events</a:t>
                </a:r>
                <a:endParaRPr lang="en-US" sz="1400" dirty="0">
                  <a:solidFill>
                    <a:srgbClr val="00003E"/>
                  </a:solidFill>
                  <a:latin typeface="Arial" charset="0"/>
                </a:endParaRPr>
              </a:p>
            </p:txBody>
          </p:sp>
        </p:grpSp>
        <p:sp>
          <p:nvSpPr>
            <p:cNvPr id="21" name="Textfeld 20"/>
            <p:cNvSpPr txBox="1"/>
            <p:nvPr/>
          </p:nvSpPr>
          <p:spPr>
            <a:xfrm>
              <a:off x="6485982" y="1422632"/>
              <a:ext cx="18277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3E"/>
                  </a:solidFill>
                  <a:latin typeface="Arial" charset="0"/>
                </a:rPr>
                <a:t>~ </a:t>
              </a:r>
              <a:r>
                <a:rPr lang="en-US" sz="1400" b="1" dirty="0">
                  <a:solidFill>
                    <a:srgbClr val="00003E"/>
                  </a:solidFill>
                  <a:latin typeface="Arial" charset="0"/>
                </a:rPr>
                <a:t>1 </a:t>
              </a:r>
              <a:r>
                <a:rPr lang="en-US" sz="1400" b="1" dirty="0" err="1">
                  <a:solidFill>
                    <a:srgbClr val="00003E"/>
                  </a:solidFill>
                  <a:latin typeface="Arial" charset="0"/>
                </a:rPr>
                <a:t>cts</a:t>
              </a:r>
              <a:r>
                <a:rPr lang="en-US" sz="1400" b="1" dirty="0">
                  <a:solidFill>
                    <a:srgbClr val="00003E"/>
                  </a:solidFill>
                  <a:latin typeface="Arial" charset="0"/>
                </a:rPr>
                <a:t> / 500 </a:t>
              </a:r>
              <a:r>
                <a:rPr lang="en-US" sz="1400" b="1" dirty="0" err="1" smtClean="0">
                  <a:solidFill>
                    <a:srgbClr val="00003E"/>
                  </a:solidFill>
                  <a:latin typeface="Arial" charset="0"/>
                </a:rPr>
                <a:t>kgd</a:t>
              </a:r>
              <a:endParaRPr lang="en-US" sz="1400" b="1" dirty="0">
                <a:solidFill>
                  <a:srgbClr val="00003E"/>
                </a:solidFill>
                <a:latin typeface="Arial" charset="0"/>
              </a:endParaRPr>
            </a:p>
            <a:p>
              <a:r>
                <a:rPr lang="en-US" sz="1400" dirty="0" smtClean="0">
                  <a:solidFill>
                    <a:srgbClr val="00003E"/>
                  </a:solidFill>
                  <a:latin typeface="Arial" charset="0"/>
                </a:rPr>
                <a:t>  </a:t>
              </a:r>
              <a:r>
                <a:rPr lang="en-US" sz="1400" dirty="0" smtClean="0">
                  <a:solidFill>
                    <a:srgbClr val="00003E"/>
                  </a:solidFill>
                  <a:latin typeface="Symbol" pitchFamily="18" charset="2"/>
                </a:rPr>
                <a:t>g</a:t>
              </a:r>
              <a:r>
                <a:rPr lang="en-US" sz="1400" dirty="0" smtClean="0">
                  <a:solidFill>
                    <a:srgbClr val="00003E"/>
                  </a:solidFill>
                  <a:latin typeface="Arial" charset="0"/>
                </a:rPr>
                <a:t> </a:t>
              </a:r>
              <a:r>
                <a:rPr lang="en-US" sz="1200" dirty="0" err="1" smtClean="0">
                  <a:solidFill>
                    <a:srgbClr val="00003E"/>
                  </a:solidFill>
                  <a:latin typeface="Arial" charset="0"/>
                </a:rPr>
                <a:t>bckgrnd</a:t>
              </a:r>
              <a:r>
                <a:rPr lang="en-US" sz="1200" dirty="0" smtClean="0">
                  <a:solidFill>
                    <a:srgbClr val="00003E"/>
                  </a:solidFill>
                  <a:latin typeface="Arial" charset="0"/>
                </a:rPr>
                <a:t> ~ 50 x lower</a:t>
              </a:r>
              <a:endParaRPr lang="en-US" sz="1200" dirty="0">
                <a:solidFill>
                  <a:srgbClr val="00003E"/>
                </a:solidFill>
                <a:latin typeface="Arial" charset="0"/>
              </a:endParaRPr>
            </a:p>
          </p:txBody>
        </p:sp>
      </p:grp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548183" y="938808"/>
            <a:ext cx="1647553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XENON10</a:t>
            </a:r>
          </a:p>
          <a:p>
            <a:pPr algn="ctr" eaLnBrk="1" hangingPunct="1"/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2007</a:t>
            </a:r>
            <a:endParaRPr lang="en-US" sz="2000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4837943" y="938808"/>
            <a:ext cx="1647553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XENON100</a:t>
            </a:r>
          </a:p>
          <a:p>
            <a:pPr algn="ctr" eaLnBrk="1" hangingPunct="1"/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2011</a:t>
            </a:r>
            <a:endParaRPr lang="en-US" sz="2000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474190" y="4897566"/>
            <a:ext cx="346761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 err="1">
                <a:solidFill>
                  <a:srgbClr val="000000"/>
                </a:solidFill>
              </a:rPr>
              <a:t>f</a:t>
            </a:r>
            <a:r>
              <a:rPr lang="en-US" sz="1800" dirty="0" err="1" smtClean="0">
                <a:solidFill>
                  <a:srgbClr val="000000"/>
                </a:solidFill>
              </a:rPr>
              <a:t>iducial</a:t>
            </a:r>
            <a:r>
              <a:rPr lang="en-US" sz="1800" dirty="0" smtClean="0">
                <a:solidFill>
                  <a:srgbClr val="000000"/>
                </a:solidFill>
              </a:rPr>
              <a:t> volume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measurement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e</a:t>
            </a:r>
            <a:r>
              <a:rPr lang="en-US" sz="1800" dirty="0" smtClean="0">
                <a:solidFill>
                  <a:srgbClr val="000000"/>
                </a:solidFill>
              </a:rPr>
              <a:t>ffective exposure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e</a:t>
            </a:r>
            <a:r>
              <a:rPr lang="en-US" sz="1800" dirty="0" smtClean="0">
                <a:solidFill>
                  <a:srgbClr val="000000"/>
                </a:solidFill>
              </a:rPr>
              <a:t>vents in signal region</a:t>
            </a: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upper </a:t>
            </a:r>
            <a:r>
              <a:rPr lang="en-US" sz="1800" dirty="0">
                <a:solidFill>
                  <a:srgbClr val="000000"/>
                </a:solidFill>
              </a:rPr>
              <a:t>limit on spin-independent </a:t>
            </a:r>
            <a:r>
              <a:rPr lang="en-US" sz="1800" dirty="0" smtClean="0">
                <a:solidFill>
                  <a:srgbClr val="000000"/>
                </a:solidFill>
              </a:rPr>
              <a:t/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cross-section </a:t>
            </a:r>
            <a:r>
              <a:rPr lang="en-US" sz="1400" dirty="0">
                <a:solidFill>
                  <a:srgbClr val="000000"/>
                </a:solidFill>
              </a:rPr>
              <a:t>@ </a:t>
            </a:r>
            <a:r>
              <a:rPr lang="en-US" sz="1400" dirty="0" smtClean="0">
                <a:solidFill>
                  <a:srgbClr val="000000"/>
                </a:solidFill>
              </a:rPr>
              <a:t>50 </a:t>
            </a:r>
            <a:r>
              <a:rPr lang="en-US" sz="1400" dirty="0" err="1">
                <a:solidFill>
                  <a:srgbClr val="000000"/>
                </a:solidFill>
              </a:rPr>
              <a:t>GeV</a:t>
            </a:r>
            <a:r>
              <a:rPr lang="en-US" sz="1400" dirty="0">
                <a:solidFill>
                  <a:srgbClr val="000000"/>
                </a:solidFill>
              </a:rPr>
              <a:t>, 90% </a:t>
            </a:r>
            <a:r>
              <a:rPr lang="en-US" sz="1400" dirty="0" smtClean="0">
                <a:solidFill>
                  <a:srgbClr val="000000"/>
                </a:solidFill>
              </a:rPr>
              <a:t>CL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059832" y="4899153"/>
            <a:ext cx="142705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48 kg</a:t>
            </a: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100 days</a:t>
            </a: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1471 </a:t>
            </a:r>
            <a:r>
              <a:rPr lang="en-US" sz="1800" dirty="0" err="1" smtClean="0">
                <a:solidFill>
                  <a:srgbClr val="000000"/>
                </a:solidFill>
              </a:rPr>
              <a:t>kgd</a:t>
            </a:r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3</a:t>
            </a:r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7</a:t>
            </a:r>
            <a:r>
              <a:rPr lang="en-US" sz="1800" dirty="0" smtClean="0">
                <a:solidFill>
                  <a:srgbClr val="000000"/>
                </a:solidFill>
              </a:rPr>
              <a:t> x10</a:t>
            </a:r>
            <a:r>
              <a:rPr lang="en-US" sz="1800" baseline="30000" dirty="0" smtClean="0">
                <a:solidFill>
                  <a:srgbClr val="000000"/>
                </a:solidFill>
              </a:rPr>
              <a:t>-45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cm</a:t>
            </a:r>
            <a:r>
              <a:rPr lang="en-US" sz="1800" baseline="30000" dirty="0">
                <a:solidFill>
                  <a:srgbClr val="000000"/>
                </a:solidFill>
              </a:rPr>
              <a:t>2</a:t>
            </a:r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53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18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42"/>
                </a:solidFill>
              </a:rPr>
              <a:t> </a:t>
            </a:r>
          </a:p>
        </p:txBody>
      </p:sp>
      <p:pic>
        <p:nvPicPr>
          <p:cNvPr id="28677" name="Picture 25" descr="C:\Users\Josef\Documents\Vortraege-Poster\2011\ISAPP_Hdlbg\Vortrag\LimitPlot_22062011_165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-50800"/>
            <a:ext cx="39544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44016" y="908720"/>
            <a:ext cx="5940152" cy="5766867"/>
            <a:chOff x="31749" y="620688"/>
            <a:chExt cx="6340476" cy="6230962"/>
          </a:xfrm>
        </p:grpSpPr>
        <p:sp>
          <p:nvSpPr>
            <p:cNvPr id="2" name="Rechteck 1"/>
            <p:cNvSpPr/>
            <p:nvPr/>
          </p:nvSpPr>
          <p:spPr>
            <a:xfrm>
              <a:off x="31749" y="620688"/>
              <a:ext cx="6340476" cy="623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86" name="Gruppieren 23"/>
            <p:cNvGrpSpPr>
              <a:grpSpLocks/>
            </p:cNvGrpSpPr>
            <p:nvPr/>
          </p:nvGrpSpPr>
          <p:grpSpPr bwMode="auto">
            <a:xfrm>
              <a:off x="31750" y="908050"/>
              <a:ext cx="6340475" cy="5943600"/>
              <a:chOff x="209663" y="1014821"/>
              <a:chExt cx="6341164" cy="5943479"/>
            </a:xfrm>
          </p:grpSpPr>
          <p:pic>
            <p:nvPicPr>
              <p:cNvPr id="28707" name="Picture 24" descr="C:\Users\Josef\Documents\Vortraege-Poster\2011\ISAPP_Hdlbg\Vortrag\LimitPlot_22062011_16494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6" b="9094"/>
              <a:stretch>
                <a:fillRect/>
              </a:stretch>
            </p:blipFill>
            <p:spPr bwMode="auto">
              <a:xfrm>
                <a:off x="443978" y="1014821"/>
                <a:ext cx="6106849" cy="561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Textfeld 16"/>
              <p:cNvSpPr txBox="1">
                <a:spLocks noChangeArrowheads="1"/>
              </p:cNvSpPr>
              <p:nvPr/>
            </p:nvSpPr>
            <p:spPr bwMode="auto">
              <a:xfrm>
                <a:off x="4185785" y="6588968"/>
                <a:ext cx="22086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Mass / GeV/c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9" name="Textfeld 93"/>
              <p:cNvSpPr txBox="1">
                <a:spLocks noChangeArrowheads="1"/>
              </p:cNvSpPr>
              <p:nvPr/>
            </p:nvSpPr>
            <p:spPr bwMode="auto">
              <a:xfrm rot="-5400000">
                <a:off x="-1450599" y="2736507"/>
                <a:ext cx="3689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– Nucleon Cross Section / cm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710" name="Gruppieren 22"/>
              <p:cNvGrpSpPr>
                <a:grpSpLocks/>
              </p:cNvGrpSpPr>
              <p:nvPr/>
            </p:nvGrpSpPr>
            <p:grpSpPr bwMode="auto">
              <a:xfrm>
                <a:off x="4150585" y="1082251"/>
                <a:ext cx="2083065" cy="506440"/>
                <a:chOff x="6521383" y="1082251"/>
                <a:chExt cx="2083065" cy="506440"/>
              </a:xfrm>
            </p:grpSpPr>
            <p:grpSp>
              <p:nvGrpSpPr>
                <p:cNvPr id="28711" name="Gruppieren 20"/>
                <p:cNvGrpSpPr>
                  <a:grpSpLocks/>
                </p:cNvGrpSpPr>
                <p:nvPr/>
              </p:nvGrpSpPr>
              <p:grpSpPr bwMode="auto">
                <a:xfrm>
                  <a:off x="6521383" y="1118777"/>
                  <a:ext cx="2083065" cy="469914"/>
                  <a:chOff x="4150585" y="1118777"/>
                  <a:chExt cx="2083065" cy="469914"/>
                </a:xfrm>
              </p:grpSpPr>
              <p:sp>
                <p:nvSpPr>
                  <p:cNvPr id="18" name="Rechteck 17"/>
                  <p:cNvSpPr/>
                  <p:nvPr/>
                </p:nvSpPr>
                <p:spPr>
                  <a:xfrm>
                    <a:off x="4150266" y="1129119"/>
                    <a:ext cx="2083026" cy="4175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20" name="Gerade Verbindung 19"/>
                  <p:cNvCxnSpPr/>
                  <p:nvPr/>
                </p:nvCxnSpPr>
                <p:spPr>
                  <a:xfrm flipV="1">
                    <a:off x="6169785" y="1118007"/>
                    <a:ext cx="0" cy="4714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712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6989932" y="1082251"/>
                  <a:ext cx="1608133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http://dmtools.brown.edu</a:t>
                  </a:r>
                </a:p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Gaitskell,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Mandic</a:t>
                  </a:r>
                  <a:r>
                    <a:rPr lang="en-US" sz="1000" dirty="0">
                      <a:solidFill>
                        <a:srgbClr val="000000"/>
                      </a:solidFill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Filippini</a:t>
                  </a:r>
                  <a:endParaRPr lang="en-US" sz="1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8687" name="Gruppieren 28671"/>
            <p:cNvGrpSpPr>
              <a:grpSpLocks/>
            </p:cNvGrpSpPr>
            <p:nvPr/>
          </p:nvGrpSpPr>
          <p:grpSpPr bwMode="auto">
            <a:xfrm>
              <a:off x="1057275" y="1125538"/>
              <a:ext cx="850900" cy="741362"/>
              <a:chOff x="836852" y="1629386"/>
              <a:chExt cx="850882" cy="742184"/>
            </a:xfrm>
          </p:grpSpPr>
          <p:pic>
            <p:nvPicPr>
              <p:cNvPr id="2870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101" r="84612" b="74692"/>
              <a:stretch>
                <a:fillRect/>
              </a:stretch>
            </p:blipFill>
            <p:spPr bwMode="auto">
              <a:xfrm>
                <a:off x="836852" y="1629386"/>
                <a:ext cx="850882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6" name="Textfeld 5"/>
              <p:cNvSpPr txBox="1">
                <a:spLocks noChangeArrowheads="1"/>
              </p:cNvSpPr>
              <p:nvPr/>
            </p:nvSpPr>
            <p:spPr bwMode="auto">
              <a:xfrm>
                <a:off x="899294" y="2094571"/>
                <a:ext cx="6010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CoGENT 2010</a:t>
                </a:r>
              </a:p>
            </p:txBody>
          </p:sp>
        </p:grpSp>
      </p:grpSp>
      <p:grpSp>
        <p:nvGrpSpPr>
          <p:cNvPr id="5" name="Gruppieren 4"/>
          <p:cNvGrpSpPr/>
          <p:nvPr/>
        </p:nvGrpSpPr>
        <p:grpSpPr>
          <a:xfrm>
            <a:off x="6292848" y="908050"/>
            <a:ext cx="2725028" cy="5744998"/>
            <a:chOff x="6292848" y="908050"/>
            <a:chExt cx="2725028" cy="5744998"/>
          </a:xfrm>
        </p:grpSpPr>
        <p:sp>
          <p:nvSpPr>
            <p:cNvPr id="4" name="Rechteck 3"/>
            <p:cNvSpPr/>
            <p:nvPr/>
          </p:nvSpPr>
          <p:spPr>
            <a:xfrm>
              <a:off x="6292850" y="908720"/>
              <a:ext cx="2725026" cy="5744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74" name="Gruppieren 24"/>
            <p:cNvGrpSpPr>
              <a:grpSpLocks/>
            </p:cNvGrpSpPr>
            <p:nvPr/>
          </p:nvGrpSpPr>
          <p:grpSpPr bwMode="auto">
            <a:xfrm>
              <a:off x="6292850" y="4751388"/>
              <a:ext cx="2090738" cy="309562"/>
              <a:chOff x="10945050" y="8952693"/>
              <a:chExt cx="2090937" cy="308955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10945050" y="9009731"/>
                <a:ext cx="2090937" cy="251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40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33" r="84612" b="11749"/>
              <a:stretch>
                <a:fillRect/>
              </a:stretch>
            </p:blipFill>
            <p:spPr bwMode="auto">
              <a:xfrm>
                <a:off x="10954318" y="9048223"/>
                <a:ext cx="850881" cy="12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41" name="Textfeld 39"/>
              <p:cNvSpPr txBox="1">
                <a:spLocks noChangeArrowheads="1"/>
              </p:cNvSpPr>
              <p:nvPr/>
            </p:nvSpPr>
            <p:spPr bwMode="auto">
              <a:xfrm>
                <a:off x="11698799" y="8952693"/>
                <a:ext cx="6318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goal 1t projects </a:t>
                </a:r>
              </a:p>
            </p:txBody>
          </p:sp>
        </p:grpSp>
        <p:grpSp>
          <p:nvGrpSpPr>
            <p:cNvPr id="28678" name="Gruppieren 30"/>
            <p:cNvGrpSpPr>
              <a:grpSpLocks/>
            </p:cNvGrpSpPr>
            <p:nvPr/>
          </p:nvGrpSpPr>
          <p:grpSpPr bwMode="auto">
            <a:xfrm>
              <a:off x="6292850" y="908050"/>
              <a:ext cx="2090738" cy="284163"/>
              <a:chOff x="6084168" y="908720"/>
              <a:chExt cx="2090937" cy="284246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6084168" y="940479"/>
                <a:ext cx="2090937" cy="252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7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02" r="84612" b="70935"/>
              <a:stretch>
                <a:fillRect/>
              </a:stretch>
            </p:blipFill>
            <p:spPr bwMode="auto">
              <a:xfrm>
                <a:off x="6093009" y="956563"/>
                <a:ext cx="851735" cy="19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8" name="Textfeld 30"/>
              <p:cNvSpPr txBox="1">
                <a:spLocks noChangeArrowheads="1"/>
              </p:cNvSpPr>
              <p:nvPr/>
            </p:nvSpPr>
            <p:spPr bwMode="auto">
              <a:xfrm>
                <a:off x="6837917" y="908720"/>
                <a:ext cx="9578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Heidelberg Moscow 1996</a:t>
                </a:r>
              </a:p>
            </p:txBody>
          </p:sp>
        </p:grpSp>
        <p:grpSp>
          <p:nvGrpSpPr>
            <p:cNvPr id="28679" name="Gruppieren 28"/>
            <p:cNvGrpSpPr>
              <a:grpSpLocks/>
            </p:cNvGrpSpPr>
            <p:nvPr/>
          </p:nvGrpSpPr>
          <p:grpSpPr bwMode="auto">
            <a:xfrm>
              <a:off x="6292848" y="1290638"/>
              <a:ext cx="2702352" cy="496887"/>
              <a:chOff x="6084168" y="1322496"/>
              <a:chExt cx="2702610" cy="49588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6084168" y="1322496"/>
                <a:ext cx="2090937" cy="495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4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479" r="84612" b="60004"/>
              <a:stretch>
                <a:fillRect/>
              </a:stretch>
            </p:blipFill>
            <p:spPr bwMode="auto">
              <a:xfrm>
                <a:off x="6093436" y="1408693"/>
                <a:ext cx="850882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5" name="Textfeld 32"/>
              <p:cNvSpPr txBox="1">
                <a:spLocks noChangeArrowheads="1"/>
              </p:cNvSpPr>
              <p:nvPr/>
            </p:nvSpPr>
            <p:spPr bwMode="auto">
              <a:xfrm>
                <a:off x="6837917" y="1403822"/>
                <a:ext cx="1948861" cy="276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0000"/>
                    </a:solidFill>
                  </a:rPr>
                  <a:t>DAMA 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1998  </a:t>
                </a:r>
                <a:r>
                  <a:rPr lang="en-US" sz="1200" dirty="0">
                    <a:solidFill>
                      <a:srgbClr val="000000"/>
                    </a:solidFill>
                  </a:rPr>
                  <a:t>/ LIBRA 2008</a:t>
                </a:r>
              </a:p>
            </p:txBody>
          </p:sp>
        </p:grpSp>
        <p:grpSp>
          <p:nvGrpSpPr>
            <p:cNvPr id="28680" name="Gruppieren 27"/>
            <p:cNvGrpSpPr>
              <a:grpSpLocks/>
            </p:cNvGrpSpPr>
            <p:nvPr/>
          </p:nvGrpSpPr>
          <p:grpSpPr bwMode="auto">
            <a:xfrm>
              <a:off x="6292850" y="1773238"/>
              <a:ext cx="2090738" cy="276225"/>
              <a:chOff x="6081463" y="1772816"/>
              <a:chExt cx="2090937" cy="276999"/>
            </a:xfrm>
          </p:grpSpPr>
          <p:sp>
            <p:nvSpPr>
              <p:cNvPr id="60" name="Rechteck 59"/>
              <p:cNvSpPr/>
              <p:nvPr/>
            </p:nvSpPr>
            <p:spPr>
              <a:xfrm>
                <a:off x="6081463" y="1796695"/>
                <a:ext cx="2090937" cy="25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1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05" r="84612" b="57246"/>
              <a:stretch>
                <a:fillRect/>
              </a:stretch>
            </p:blipFill>
            <p:spPr bwMode="auto">
              <a:xfrm>
                <a:off x="6090731" y="1793672"/>
                <a:ext cx="850881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2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772816"/>
                <a:ext cx="5189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2000</a:t>
                </a:r>
              </a:p>
            </p:txBody>
          </p:sp>
        </p:grpSp>
        <p:grpSp>
          <p:nvGrpSpPr>
            <p:cNvPr id="28681" name="Gruppieren 26"/>
            <p:cNvGrpSpPr>
              <a:grpSpLocks/>
            </p:cNvGrpSpPr>
            <p:nvPr/>
          </p:nvGrpSpPr>
          <p:grpSpPr bwMode="auto">
            <a:xfrm>
              <a:off x="6292850" y="1957388"/>
              <a:ext cx="2090738" cy="292100"/>
              <a:chOff x="6081463" y="1988840"/>
              <a:chExt cx="2090937" cy="291911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6081463" y="2028501"/>
                <a:ext cx="2090937" cy="25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8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6090731" y="2093248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9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988840"/>
                <a:ext cx="73947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2002</a:t>
                </a:r>
              </a:p>
            </p:txBody>
          </p:sp>
        </p:grpSp>
        <p:grpSp>
          <p:nvGrpSpPr>
            <p:cNvPr id="28682" name="Gruppieren 25"/>
            <p:cNvGrpSpPr>
              <a:grpSpLocks/>
            </p:cNvGrpSpPr>
            <p:nvPr/>
          </p:nvGrpSpPr>
          <p:grpSpPr bwMode="auto">
            <a:xfrm>
              <a:off x="6292850" y="2357438"/>
              <a:ext cx="2090738" cy="279400"/>
              <a:chOff x="10945050" y="4941168"/>
              <a:chExt cx="2090937" cy="279475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10945050" y="4968162"/>
                <a:ext cx="2090937" cy="252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4" r="84612" b="46899"/>
              <a:stretch>
                <a:fillRect/>
              </a:stretch>
            </p:blipFill>
            <p:spPr bwMode="auto">
              <a:xfrm>
                <a:off x="10954318" y="4976014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6" name="Textfeld 32"/>
              <p:cNvSpPr txBox="1">
                <a:spLocks noChangeArrowheads="1"/>
              </p:cNvSpPr>
              <p:nvPr/>
            </p:nvSpPr>
            <p:spPr bwMode="auto">
              <a:xfrm>
                <a:off x="11698799" y="4941168"/>
                <a:ext cx="5872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CRESST 2009</a:t>
                </a:r>
              </a:p>
            </p:txBody>
          </p:sp>
        </p:grpSp>
        <p:grpSp>
          <p:nvGrpSpPr>
            <p:cNvPr id="28683" name="Gruppieren 11"/>
            <p:cNvGrpSpPr>
              <a:grpSpLocks/>
            </p:cNvGrpSpPr>
            <p:nvPr/>
          </p:nvGrpSpPr>
          <p:grpSpPr bwMode="auto">
            <a:xfrm>
              <a:off x="6292850" y="3238500"/>
              <a:ext cx="2090738" cy="284163"/>
              <a:chOff x="9146604" y="8655868"/>
              <a:chExt cx="3889383" cy="283840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9146604" y="8687582"/>
                <a:ext cx="3889383" cy="252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2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211" r="84612" b="31752"/>
              <a:stretch>
                <a:fillRect/>
              </a:stretch>
            </p:blipFill>
            <p:spPr bwMode="auto">
              <a:xfrm>
                <a:off x="9163844" y="8701275"/>
                <a:ext cx="1582737" cy="17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3" name="Textfeld 38"/>
              <p:cNvSpPr txBox="1">
                <a:spLocks noChangeArrowheads="1"/>
              </p:cNvSpPr>
              <p:nvPr/>
            </p:nvSpPr>
            <p:spPr bwMode="auto">
              <a:xfrm>
                <a:off x="10548664" y="8655868"/>
                <a:ext cx="10622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XENON 2011</a:t>
                </a:r>
              </a:p>
            </p:txBody>
          </p:sp>
        </p:grpSp>
        <p:grpSp>
          <p:nvGrpSpPr>
            <p:cNvPr id="28684" name="Gruppieren 10"/>
            <p:cNvGrpSpPr>
              <a:grpSpLocks/>
            </p:cNvGrpSpPr>
            <p:nvPr/>
          </p:nvGrpSpPr>
          <p:grpSpPr bwMode="auto">
            <a:xfrm>
              <a:off x="6292850" y="3013075"/>
              <a:ext cx="2090738" cy="276225"/>
              <a:chOff x="9146604" y="8206581"/>
              <a:chExt cx="3889383" cy="276999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9146604" y="8217725"/>
                <a:ext cx="3889383" cy="251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9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58" r="84612" b="36154"/>
              <a:stretch>
                <a:fillRect/>
              </a:stretch>
            </p:blipFill>
            <p:spPr bwMode="auto">
              <a:xfrm>
                <a:off x="9163844" y="8225631"/>
                <a:ext cx="1582737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0" name="Textfeld 37"/>
              <p:cNvSpPr txBox="1">
                <a:spLocks noChangeArrowheads="1"/>
              </p:cNvSpPr>
              <p:nvPr/>
            </p:nvSpPr>
            <p:spPr bwMode="auto">
              <a:xfrm>
                <a:off x="10548664" y="8206581"/>
                <a:ext cx="95962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2011</a:t>
                </a:r>
              </a:p>
            </p:txBody>
          </p:sp>
        </p:grpSp>
        <p:grpSp>
          <p:nvGrpSpPr>
            <p:cNvPr id="28685" name="Gruppieren 9"/>
            <p:cNvGrpSpPr>
              <a:grpSpLocks/>
            </p:cNvGrpSpPr>
            <p:nvPr/>
          </p:nvGrpSpPr>
          <p:grpSpPr bwMode="auto">
            <a:xfrm>
              <a:off x="6292850" y="2778125"/>
              <a:ext cx="2090738" cy="285750"/>
              <a:chOff x="9146604" y="7569293"/>
              <a:chExt cx="3889383" cy="286103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9146604" y="7602672"/>
                <a:ext cx="3889383" cy="2527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6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9163844" y="7686183"/>
                <a:ext cx="1582737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7" name="Textfeld 32"/>
              <p:cNvSpPr txBox="1">
                <a:spLocks noChangeArrowheads="1"/>
              </p:cNvSpPr>
              <p:nvPr/>
            </p:nvSpPr>
            <p:spPr bwMode="auto">
              <a:xfrm>
                <a:off x="10548664" y="7569293"/>
                <a:ext cx="13697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2011</a:t>
                </a:r>
              </a:p>
            </p:txBody>
          </p:sp>
        </p:grpSp>
        <p:grpSp>
          <p:nvGrpSpPr>
            <p:cNvPr id="28688" name="Gruppieren 29"/>
            <p:cNvGrpSpPr>
              <a:grpSpLocks/>
            </p:cNvGrpSpPr>
            <p:nvPr/>
          </p:nvGrpSpPr>
          <p:grpSpPr bwMode="auto">
            <a:xfrm>
              <a:off x="6292850" y="1141413"/>
              <a:ext cx="2090738" cy="277812"/>
              <a:chOff x="6084168" y="1157888"/>
              <a:chExt cx="2090937" cy="276999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6084168" y="1175299"/>
                <a:ext cx="2090937" cy="25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03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73" r="84612" b="66661"/>
              <a:stretch>
                <a:fillRect/>
              </a:stretch>
            </p:blipFill>
            <p:spPr bwMode="auto">
              <a:xfrm>
                <a:off x="6093436" y="1161281"/>
                <a:ext cx="850882" cy="1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Textfeld 31"/>
              <p:cNvSpPr txBox="1">
                <a:spLocks noChangeArrowheads="1"/>
              </p:cNvSpPr>
              <p:nvPr/>
            </p:nvSpPr>
            <p:spPr bwMode="auto">
              <a:xfrm>
                <a:off x="6837917" y="1157888"/>
                <a:ext cx="4827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IGEX 1998</a:t>
                </a:r>
              </a:p>
            </p:txBody>
          </p:sp>
        </p:grpSp>
        <p:grpSp>
          <p:nvGrpSpPr>
            <p:cNvPr id="28689" name="Gruppieren 28672"/>
            <p:cNvGrpSpPr>
              <a:grpSpLocks/>
            </p:cNvGrpSpPr>
            <p:nvPr/>
          </p:nvGrpSpPr>
          <p:grpSpPr bwMode="auto">
            <a:xfrm>
              <a:off x="6292850" y="5389563"/>
              <a:ext cx="2090738" cy="1238250"/>
              <a:chOff x="6300192" y="4967187"/>
              <a:chExt cx="2090937" cy="1238593"/>
            </a:xfrm>
          </p:grpSpPr>
          <p:grpSp>
            <p:nvGrpSpPr>
              <p:cNvPr id="28690" name="Gruppieren 13"/>
              <p:cNvGrpSpPr>
                <a:grpSpLocks/>
              </p:cNvGrpSpPr>
              <p:nvPr/>
            </p:nvGrpSpPr>
            <p:grpSpPr bwMode="auto">
              <a:xfrm>
                <a:off x="6300192" y="4967187"/>
                <a:ext cx="2090937" cy="495886"/>
                <a:chOff x="3635896" y="7901666"/>
                <a:chExt cx="3889383" cy="495886"/>
              </a:xfrm>
            </p:grpSpPr>
            <p:sp>
              <p:nvSpPr>
                <p:cNvPr id="87" name="Rechteck 86"/>
                <p:cNvSpPr/>
                <p:nvPr/>
              </p:nvSpPr>
              <p:spPr>
                <a:xfrm>
                  <a:off x="3635896" y="7901666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700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3" r="84612" b="25604"/>
                <a:stretch>
                  <a:fillRect/>
                </a:stretch>
              </p:blipFill>
              <p:spPr bwMode="auto">
                <a:xfrm>
                  <a:off x="3652787" y="8013284"/>
                  <a:ext cx="1582737" cy="274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01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7994233"/>
                  <a:ext cx="195438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MSSM 2001</a:t>
                  </a:r>
                </a:p>
              </p:txBody>
            </p:sp>
          </p:grpSp>
          <p:grpSp>
            <p:nvGrpSpPr>
              <p:cNvPr id="28691" name="Gruppieren 15"/>
              <p:cNvGrpSpPr>
                <a:grpSpLocks/>
              </p:cNvGrpSpPr>
              <p:nvPr/>
            </p:nvGrpSpPr>
            <p:grpSpPr bwMode="auto">
              <a:xfrm>
                <a:off x="6300192" y="5709894"/>
                <a:ext cx="2090937" cy="495886"/>
                <a:chOff x="3635896" y="9053794"/>
                <a:chExt cx="3889383" cy="495886"/>
              </a:xfrm>
            </p:grpSpPr>
            <p:sp>
              <p:nvSpPr>
                <p:cNvPr id="89" name="Rechteck 88"/>
                <p:cNvSpPr/>
                <p:nvPr/>
              </p:nvSpPr>
              <p:spPr>
                <a:xfrm>
                  <a:off x="3635896" y="9054243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7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554" r="84612" b="20557"/>
                <a:stretch>
                  <a:fillRect/>
                </a:stretch>
              </p:blipFill>
              <p:spPr bwMode="auto">
                <a:xfrm>
                  <a:off x="3652787" y="9191397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8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9115613"/>
                  <a:ext cx="182716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Trotta et al CMSSM 2008 </a:t>
                  </a:r>
                </a:p>
              </p:txBody>
            </p:sp>
          </p:grpSp>
          <p:grpSp>
            <p:nvGrpSpPr>
              <p:cNvPr id="28692" name="Gruppieren 14"/>
              <p:cNvGrpSpPr>
                <a:grpSpLocks/>
              </p:cNvGrpSpPr>
              <p:nvPr/>
            </p:nvGrpSpPr>
            <p:grpSpPr bwMode="auto">
              <a:xfrm>
                <a:off x="6300192" y="5338540"/>
                <a:ext cx="2090937" cy="495886"/>
                <a:chOff x="3635896" y="8477730"/>
                <a:chExt cx="3889383" cy="495886"/>
              </a:xfrm>
            </p:grpSpPr>
            <p:sp>
              <p:nvSpPr>
                <p:cNvPr id="88" name="Rechteck 87"/>
                <p:cNvSpPr/>
                <p:nvPr/>
              </p:nvSpPr>
              <p:spPr>
                <a:xfrm>
                  <a:off x="3635896" y="8477955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4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31" r="84612" b="15482"/>
                <a:stretch>
                  <a:fillRect/>
                </a:stretch>
              </p:blipFill>
              <p:spPr bwMode="auto">
                <a:xfrm>
                  <a:off x="3652787" y="8640961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5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8575581"/>
                  <a:ext cx="15119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2004 </a:t>
                  </a:r>
                </a:p>
              </p:txBody>
            </p:sp>
          </p:grpSp>
        </p:grp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6249567" y="3573017"/>
            <a:ext cx="2881973" cy="1816546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eaLnBrk="0" hangingPunct="0"/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de-DE" sz="16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0.0001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/ kg / d /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de-DE" sz="16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064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4868537" y="3065641"/>
            <a:ext cx="3657600" cy="1524000"/>
            <a:chOff x="3264" y="1872"/>
            <a:chExt cx="2304" cy="960"/>
          </a:xfrm>
        </p:grpSpPr>
        <p:grpSp>
          <p:nvGrpSpPr>
            <p:cNvPr id="7173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7178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5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4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7177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245741" y="159023"/>
            <a:ext cx="5644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Particle Dark Matter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62030" y="980728"/>
            <a:ext cx="782778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		- Physics beyond the </a:t>
            </a:r>
            <a:r>
              <a:rPr lang="en-US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Standardmodel</a:t>
            </a:r>
            <a:endParaRPr lang="en-US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Direct Searches		- Basics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Detection Methods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early DM projects, 2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  Exp.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Scintillation	DAMA / LIBRA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Calorimetry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CRESST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The Background Challenge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Phonon		- CDMS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EDELWEISS</a:t>
            </a: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Light - Phonon		- CRESST	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Light		- XENON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other Xenon and Argon projects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Superheated Droplets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– Status – Future - Summary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08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4868537" y="3065641"/>
            <a:ext cx="3657600" cy="1524000"/>
            <a:chOff x="3264" y="1872"/>
            <a:chExt cx="2304" cy="960"/>
          </a:xfrm>
        </p:grpSpPr>
        <p:grpSp>
          <p:nvGrpSpPr>
            <p:cNvPr id="7173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7178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5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4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7177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245741" y="159023"/>
            <a:ext cx="5644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Particle Dark Matter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62030" y="980728"/>
            <a:ext cx="795281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		- Physics beyond the </a:t>
            </a:r>
            <a:r>
              <a:rPr lang="en-US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Standardmodel</a:t>
            </a:r>
            <a:endParaRPr lang="en-US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Direct Searches		- Basics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Detection Methods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early DM projects, 2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  Exp.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Scintillation	DAMA / LIBRA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Calorimetry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CRESST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The Background Challenge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Phonon		- CDMS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EDELWEISS</a:t>
            </a: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Light - Phonon		- CRESST	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Light		- XENON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other Xenon and Argon projects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Superheated Droplets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– Status – Future - Summary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40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468313" y="4076700"/>
            <a:ext cx="3132137" cy="1873250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68313" y="1643063"/>
            <a:ext cx="3132137" cy="1873250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611188" y="1719263"/>
            <a:ext cx="3095625" cy="170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COUPP</a:t>
            </a:r>
          </a:p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USA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2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0kg </a:t>
            </a:r>
            <a:r>
              <a:rPr lang="de-DE" sz="1800" dirty="0" err="1">
                <a:solidFill>
                  <a:srgbClr val="00003E"/>
                </a:solidFill>
                <a:cs typeface="Arial" charset="0"/>
              </a:rPr>
              <a:t>running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, </a:t>
            </a:r>
            <a:r>
              <a:rPr lang="de-DE" sz="1800" dirty="0">
                <a:solidFill>
                  <a:srgbClr val="00003E"/>
                </a:solidFill>
              </a:rPr>
              <a:t>60kg in </a:t>
            </a:r>
            <a:r>
              <a:rPr lang="de-DE" sz="1800" dirty="0" err="1">
                <a:solidFill>
                  <a:srgbClr val="00003E"/>
                </a:solidFill>
              </a:rPr>
              <a:t>prep</a:t>
            </a:r>
            <a:r>
              <a:rPr lang="de-DE" sz="1800" dirty="0">
                <a:solidFill>
                  <a:srgbClr val="00003E"/>
                </a:solidFill>
              </a:rPr>
              <a:t>.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  <a:cs typeface="Arial" charset="0"/>
              </a:rPr>
              <a:t> SNOLAB </a:t>
            </a:r>
            <a:r>
              <a:rPr lang="de-DE" sz="1800" dirty="0" err="1">
                <a:solidFill>
                  <a:srgbClr val="00003E"/>
                </a:solidFill>
                <a:cs typeface="Arial" charset="0"/>
              </a:rPr>
              <a:t>or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 DUSEL </a:t>
            </a:r>
          </a:p>
          <a:p>
            <a:pPr eaLnBrk="1" hangingPunct="1"/>
            <a:r>
              <a:rPr lang="de-DE" sz="1800" dirty="0">
                <a:solidFill>
                  <a:srgbClr val="00003E"/>
                </a:solidFill>
                <a:cs typeface="Arial" charset="0"/>
              </a:rPr>
              <a:t>     </a:t>
            </a:r>
            <a:r>
              <a:rPr lang="de-DE" sz="1800" dirty="0" err="1">
                <a:solidFill>
                  <a:srgbClr val="00003E"/>
                </a:solidFill>
                <a:cs typeface="Arial" charset="0"/>
              </a:rPr>
              <a:t>several</a:t>
            </a:r>
            <a:r>
              <a:rPr lang="de-DE" sz="1800" dirty="0">
                <a:solidFill>
                  <a:srgbClr val="00003E"/>
                </a:solidFill>
                <a:cs typeface="Arial" charset="0"/>
              </a:rPr>
              <a:t> 100 kg </a:t>
            </a:r>
            <a:r>
              <a:rPr lang="de-DE" sz="1800" dirty="0" err="1">
                <a:solidFill>
                  <a:srgbClr val="00003E"/>
                </a:solidFill>
                <a:cs typeface="Arial" charset="0"/>
              </a:rPr>
              <a:t>modules</a:t>
            </a:r>
            <a:endParaRPr lang="de-DE" sz="1800" dirty="0">
              <a:solidFill>
                <a:srgbClr val="00003E"/>
              </a:solidFill>
              <a:cs typeface="Arial" charset="0"/>
            </a:endParaRPr>
          </a:p>
          <a:p>
            <a:pPr eaLnBrk="1" hangingPunct="1"/>
            <a:r>
              <a:rPr lang="de-DE" sz="1800" dirty="0">
                <a:solidFill>
                  <a:srgbClr val="00003E"/>
                </a:solidFill>
                <a:cs typeface="Arial" charset="0"/>
              </a:rPr>
              <a:t>     2012 ++</a:t>
            </a:r>
            <a:endParaRPr lang="el-GR" sz="1800" dirty="0">
              <a:solidFill>
                <a:srgbClr val="00003E"/>
              </a:solidFill>
              <a:cs typeface="Arial" charset="0"/>
            </a:endParaRP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611188" y="4149725"/>
            <a:ext cx="2879725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3E"/>
                </a:solidFill>
              </a:rPr>
              <a:t>PICASSO</a:t>
            </a:r>
          </a:p>
          <a:p>
            <a:pPr eaLnBrk="1" hangingPunct="1">
              <a:buFontTx/>
              <a:buChar char="•"/>
            </a:pPr>
            <a:r>
              <a:rPr lang="de-DE" sz="1600" b="1" i="1">
                <a:solidFill>
                  <a:srgbClr val="00003E"/>
                </a:solidFill>
              </a:rPr>
              <a:t>Canada, USA, Czeck </a:t>
            </a:r>
            <a:br>
              <a:rPr lang="de-DE" sz="1600" b="1" i="1">
                <a:solidFill>
                  <a:srgbClr val="00003E"/>
                </a:solidFill>
              </a:rPr>
            </a:br>
            <a:r>
              <a:rPr lang="de-DE" sz="1800">
                <a:solidFill>
                  <a:srgbClr val="00003E"/>
                </a:solidFill>
              </a:rPr>
              <a:t> 1.9 kg running since 2009</a:t>
            </a:r>
            <a:endParaRPr lang="de-DE" sz="1800">
              <a:solidFill>
                <a:srgbClr val="00003E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  <a:cs typeface="Arial" charset="0"/>
              </a:rPr>
              <a:t> new SD constraints from 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3E"/>
                </a:solidFill>
                <a:cs typeface="Arial" charset="0"/>
              </a:rPr>
              <a:t> moving to larger lab </a:t>
            </a:r>
            <a:br>
              <a:rPr lang="de-DE" sz="1800">
                <a:solidFill>
                  <a:srgbClr val="00003E"/>
                </a:solidFill>
                <a:cs typeface="Arial" charset="0"/>
              </a:rPr>
            </a:br>
            <a:r>
              <a:rPr lang="de-DE" sz="1800">
                <a:solidFill>
                  <a:srgbClr val="00003E"/>
                </a:solidFill>
                <a:cs typeface="Arial" charset="0"/>
              </a:rPr>
              <a:t>         within SNOLAB</a:t>
            </a:r>
            <a:endParaRPr lang="el-GR" sz="1800">
              <a:solidFill>
                <a:srgbClr val="00003E"/>
              </a:solidFill>
              <a:cs typeface="Arial" charset="0"/>
            </a:endParaRPr>
          </a:p>
        </p:txBody>
      </p:sp>
      <p:pic>
        <p:nvPicPr>
          <p:cNvPr id="97287" name="Picture 7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89363"/>
            <a:ext cx="3313113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288" name="Group 8"/>
          <p:cNvGrpSpPr>
            <a:grpSpLocks/>
          </p:cNvGrpSpPr>
          <p:nvPr/>
        </p:nvGrpSpPr>
        <p:grpSpPr bwMode="auto">
          <a:xfrm>
            <a:off x="4067175" y="908050"/>
            <a:ext cx="2087563" cy="2808288"/>
            <a:chOff x="2517" y="2569"/>
            <a:chExt cx="1427" cy="1871"/>
          </a:xfrm>
        </p:grpSpPr>
        <p:pic>
          <p:nvPicPr>
            <p:cNvPr id="97290" name="Picture 9" descr="sunil_16022010_1422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15" t="51428" r="18887" b="6287"/>
            <a:stretch>
              <a:fillRect/>
            </a:stretch>
          </p:blipFill>
          <p:spPr bwMode="auto">
            <a:xfrm>
              <a:off x="2517" y="2569"/>
              <a:ext cx="1427" cy="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1" name="Picture 10" descr="sunil_16022010_1422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5" t="37077" r="15388" b="51645"/>
            <a:stretch>
              <a:fillRect/>
            </a:stretch>
          </p:blipFill>
          <p:spPr bwMode="auto">
            <a:xfrm>
              <a:off x="2526" y="3938"/>
              <a:ext cx="782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7289" name="Picture 11" descr="sunil_16022010_1422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2" t="16618" r="16928" b="38335"/>
          <a:stretch>
            <a:fillRect/>
          </a:stretch>
        </p:blipFill>
        <p:spPr bwMode="auto">
          <a:xfrm>
            <a:off x="6227763" y="2205038"/>
            <a:ext cx="2808287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Superheated Droplets 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112568" y="2516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temperature and pressure 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</a:t>
            </a:r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onditions </a:t>
            </a:r>
          </a:p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</a:t>
            </a:r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uch, that only nuclear recoils can trigger </a:t>
            </a:r>
          </a:p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b</a:t>
            </a:r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ubble formation</a:t>
            </a:r>
            <a:endParaRPr lang="en-US" sz="1400" i="1" dirty="0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96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44548" y="1052512"/>
            <a:ext cx="4699123" cy="2808287"/>
          </a:xfrm>
          <a:prstGeom prst="rect">
            <a:avLst/>
          </a:prstGeom>
          <a:solidFill>
            <a:srgbClr val="EE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306" name="Picture 2" descr="sunil_16022010_1422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t="15540" r="15388" b="4501"/>
          <a:stretch>
            <a:fillRect/>
          </a:stretch>
        </p:blipFill>
        <p:spPr bwMode="auto">
          <a:xfrm>
            <a:off x="5148263" y="1052513"/>
            <a:ext cx="354488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611188" y="1208088"/>
            <a:ext cx="3671887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2060"/>
                </a:solidFill>
              </a:rPr>
              <a:t>COUPP</a:t>
            </a:r>
          </a:p>
          <a:p>
            <a:pPr eaLnBrk="1" hangingPunct="1"/>
            <a:r>
              <a:rPr lang="de-DE" sz="1600" b="1" i="1">
                <a:solidFill>
                  <a:srgbClr val="002060"/>
                </a:solidFill>
              </a:rPr>
              <a:t>Chicago, Fermilab, Indiana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</a:rPr>
              <a:t> video read out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</a:rPr>
              <a:t> 2 kg test limited by </a:t>
            </a:r>
            <a:r>
              <a:rPr lang="el-GR" sz="1800">
                <a:solidFill>
                  <a:srgbClr val="002060"/>
                </a:solidFill>
                <a:cs typeface="Arial" charset="0"/>
              </a:rPr>
              <a:t>α</a:t>
            </a:r>
            <a:r>
              <a:rPr lang="de-DE" sz="1800">
                <a:solidFill>
                  <a:srgbClr val="002060"/>
                </a:solidFill>
                <a:cs typeface="Arial" charset="0"/>
              </a:rPr>
              <a:t> background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  <a:cs typeface="Arial" charset="0"/>
              </a:rPr>
              <a:t> 20kg running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  <a:cs typeface="Arial" charset="0"/>
              </a:rPr>
              <a:t> 60kg at 300 mwe in preparation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  <a:cs typeface="Arial" charset="0"/>
              </a:rPr>
              <a:t> SNOLAB or DUSEL </a:t>
            </a:r>
          </a:p>
          <a:p>
            <a:pPr eaLnBrk="1" hangingPunct="1"/>
            <a:r>
              <a:rPr lang="de-DE" sz="1800">
                <a:solidFill>
                  <a:srgbClr val="002060"/>
                </a:solidFill>
                <a:cs typeface="Arial" charset="0"/>
              </a:rPr>
              <a:t>	several 100 kg modules</a:t>
            </a:r>
          </a:p>
          <a:p>
            <a:pPr eaLnBrk="1" hangingPunct="1"/>
            <a:r>
              <a:rPr lang="de-DE" sz="1800">
                <a:solidFill>
                  <a:srgbClr val="002060"/>
                </a:solidFill>
                <a:cs typeface="Arial" charset="0"/>
              </a:rPr>
              <a:t>	construction 2012 ++</a:t>
            </a:r>
            <a:endParaRPr lang="el-GR" sz="180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611188" y="4351338"/>
            <a:ext cx="4175125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2060"/>
                </a:solidFill>
              </a:rPr>
              <a:t>PICASSO</a:t>
            </a:r>
          </a:p>
          <a:p>
            <a:pPr eaLnBrk="1" hangingPunct="1"/>
            <a:r>
              <a:rPr lang="de-DE" sz="1600" b="1" i="1">
                <a:solidFill>
                  <a:srgbClr val="002060"/>
                </a:solidFill>
              </a:rPr>
              <a:t>Montreal, Queens, Edmonton, SNOLAB, </a:t>
            </a:r>
            <a:br>
              <a:rPr lang="de-DE" sz="1600" b="1" i="1">
                <a:solidFill>
                  <a:srgbClr val="002060"/>
                </a:solidFill>
              </a:rPr>
            </a:br>
            <a:r>
              <a:rPr lang="de-DE" sz="1600" b="1" i="1">
                <a:solidFill>
                  <a:srgbClr val="002060"/>
                </a:solidFill>
              </a:rPr>
              <a:t>Indiana, Prague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</a:rPr>
              <a:t> acoustic (piezo) readout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</a:rPr>
              <a:t> 1.9 kg running since 2009</a:t>
            </a:r>
            <a:endParaRPr lang="de-DE" sz="1800">
              <a:solidFill>
                <a:srgbClr val="002060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  <a:cs typeface="Arial" charset="0"/>
              </a:rPr>
              <a:t> new spin dep constraints from 14 kg d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  <a:cs typeface="Arial" charset="0"/>
              </a:rPr>
              <a:t> moving to larger lab within SNOLAB</a:t>
            </a:r>
            <a:endParaRPr lang="el-GR" sz="180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Superheated Droplets 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112568" y="2516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temperature and pressure 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</a:t>
            </a:r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onditions </a:t>
            </a:r>
          </a:p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</a:t>
            </a:r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uch, that only nuclear recoils can trigger </a:t>
            </a:r>
          </a:p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b</a:t>
            </a:r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ubble formation</a:t>
            </a:r>
            <a:endParaRPr lang="en-US" sz="1400" i="1" dirty="0">
              <a:solidFill>
                <a:srgbClr val="00003E"/>
              </a:solidFill>
              <a:latin typeface="Arial" charset="0"/>
            </a:endParaRPr>
          </a:p>
        </p:txBody>
      </p:sp>
      <p:pic>
        <p:nvPicPr>
          <p:cNvPr id="9" name="Picture 2" descr="C:\Users\Josef\Documents\Vortraege-Poster\2011\ISAPP_Hdlbg\Vortrag\LIMITS_06072011_172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526162" cy="31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660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44548" y="3861073"/>
            <a:ext cx="4699123" cy="2808287"/>
          </a:xfrm>
          <a:prstGeom prst="rect">
            <a:avLst/>
          </a:prstGeom>
          <a:solidFill>
            <a:srgbClr val="EE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331" name="Picture 3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659" y="3757124"/>
            <a:ext cx="3313113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2" descr="sunil_16022010_1422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3" t="16618" r="14000" b="4980"/>
          <a:stretch>
            <a:fillRect/>
          </a:stretch>
        </p:blipFill>
        <p:spPr bwMode="auto">
          <a:xfrm>
            <a:off x="4644009" y="792901"/>
            <a:ext cx="2605380" cy="309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611188" y="1208088"/>
            <a:ext cx="3671887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2060"/>
                </a:solidFill>
              </a:rPr>
              <a:t>COUPP</a:t>
            </a:r>
          </a:p>
          <a:p>
            <a:pPr eaLnBrk="1" hangingPunct="1"/>
            <a:r>
              <a:rPr lang="de-DE" sz="1600" b="1" i="1">
                <a:solidFill>
                  <a:srgbClr val="002060"/>
                </a:solidFill>
              </a:rPr>
              <a:t>Chicago, Fermilab, Indiana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</a:rPr>
              <a:t> video read out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</a:rPr>
              <a:t> 2 kg test limited by </a:t>
            </a:r>
            <a:r>
              <a:rPr lang="el-GR" sz="1800">
                <a:solidFill>
                  <a:srgbClr val="002060"/>
                </a:solidFill>
                <a:cs typeface="Arial" charset="0"/>
              </a:rPr>
              <a:t>α</a:t>
            </a:r>
            <a:r>
              <a:rPr lang="de-DE" sz="1800">
                <a:solidFill>
                  <a:srgbClr val="002060"/>
                </a:solidFill>
                <a:cs typeface="Arial" charset="0"/>
              </a:rPr>
              <a:t> background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  <a:cs typeface="Arial" charset="0"/>
              </a:rPr>
              <a:t> 20kg running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  <a:cs typeface="Arial" charset="0"/>
              </a:rPr>
              <a:t> 60kg at 300 mwe in preparation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  <a:cs typeface="Arial" charset="0"/>
              </a:rPr>
              <a:t> SNOLAB or DUSEL </a:t>
            </a:r>
          </a:p>
          <a:p>
            <a:pPr eaLnBrk="1" hangingPunct="1"/>
            <a:r>
              <a:rPr lang="de-DE" sz="1800">
                <a:solidFill>
                  <a:srgbClr val="002060"/>
                </a:solidFill>
                <a:cs typeface="Arial" charset="0"/>
              </a:rPr>
              <a:t>	several 100 kg modules</a:t>
            </a:r>
          </a:p>
          <a:p>
            <a:pPr eaLnBrk="1" hangingPunct="1"/>
            <a:r>
              <a:rPr lang="de-DE" sz="1800">
                <a:solidFill>
                  <a:srgbClr val="002060"/>
                </a:solidFill>
                <a:cs typeface="Arial" charset="0"/>
              </a:rPr>
              <a:t>	construction 2012 ++</a:t>
            </a:r>
            <a:endParaRPr lang="el-GR" sz="180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611188" y="4351338"/>
            <a:ext cx="4175125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2060"/>
                </a:solidFill>
              </a:rPr>
              <a:t>PICASSO</a:t>
            </a:r>
          </a:p>
          <a:p>
            <a:pPr eaLnBrk="1" hangingPunct="1"/>
            <a:r>
              <a:rPr lang="de-DE" sz="1600" b="1" i="1">
                <a:solidFill>
                  <a:srgbClr val="002060"/>
                </a:solidFill>
              </a:rPr>
              <a:t>Montreal, Queens, Edmonton, SNOLAB, </a:t>
            </a:r>
            <a:br>
              <a:rPr lang="de-DE" sz="1600" b="1" i="1">
                <a:solidFill>
                  <a:srgbClr val="002060"/>
                </a:solidFill>
              </a:rPr>
            </a:br>
            <a:r>
              <a:rPr lang="de-DE" sz="1600" b="1" i="1">
                <a:solidFill>
                  <a:srgbClr val="002060"/>
                </a:solidFill>
              </a:rPr>
              <a:t>Indiana, Prague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</a:rPr>
              <a:t> acoustic (piezo) readout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</a:rPr>
              <a:t> 1.9 kg running since 2009</a:t>
            </a:r>
            <a:endParaRPr lang="de-DE" sz="1800">
              <a:solidFill>
                <a:srgbClr val="002060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  <a:cs typeface="Arial" charset="0"/>
              </a:rPr>
              <a:t> new spin dep constraints from 14 kg d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2060"/>
                </a:solidFill>
                <a:cs typeface="Arial" charset="0"/>
              </a:rPr>
              <a:t> moving to SNOLAB</a:t>
            </a:r>
            <a:endParaRPr lang="el-GR" sz="180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Superheated Droplets 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112568" y="2516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temperature and pressure 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</a:t>
            </a:r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onditions </a:t>
            </a:r>
          </a:p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</a:t>
            </a:r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uch, that only nuclear recoils can trigger </a:t>
            </a:r>
          </a:p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b</a:t>
            </a:r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ubble formation</a:t>
            </a:r>
            <a:endParaRPr lang="en-US" sz="1400" i="1" dirty="0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853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4868537" y="3065641"/>
            <a:ext cx="3657600" cy="1524000"/>
            <a:chOff x="3264" y="1872"/>
            <a:chExt cx="2304" cy="960"/>
          </a:xfrm>
        </p:grpSpPr>
        <p:grpSp>
          <p:nvGrpSpPr>
            <p:cNvPr id="7173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7178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5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4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7177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245741" y="159023"/>
            <a:ext cx="5644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Particle Dark Matter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62030" y="980728"/>
            <a:ext cx="782778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		- Physics beyond the </a:t>
            </a:r>
            <a:r>
              <a:rPr lang="en-US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Standardmodel</a:t>
            </a:r>
            <a:endParaRPr lang="en-US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Direct Searches		- Basics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Detection Methods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early DM projects, 2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  Exp.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Scintillation	DAMA / LIBRA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Calorimetry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CRESST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The Background Challenge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Phonon		- CDMS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EDELWEISS</a:t>
            </a: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Light - Phonon		- CRESST	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Light		- XENON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other Xenon and Argon projects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Superheated Droplets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Dark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Matter – Status – Future - Summary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80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Text Box 13"/>
          <p:cNvSpPr txBox="1">
            <a:spLocks noChangeArrowheads="1"/>
          </p:cNvSpPr>
          <p:nvPr/>
        </p:nvSpPr>
        <p:spPr bwMode="auto">
          <a:xfrm>
            <a:off x="231775" y="1196975"/>
            <a:ext cx="3548063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66"/>
                </a:solidFill>
              </a:rPr>
              <a:t>Present best sensitivities </a:t>
            </a:r>
          </a:p>
          <a:p>
            <a:pPr eaLnBrk="1" hangingPunct="1"/>
            <a:r>
              <a:rPr lang="de-DE" sz="1200">
                <a:solidFill>
                  <a:srgbClr val="000066"/>
                </a:solidFill>
              </a:rPr>
              <a:t>(for spin independent WIMP scattering)</a:t>
            </a:r>
          </a:p>
          <a:p>
            <a:pPr eaLnBrk="1" hangingPunct="1"/>
            <a:endParaRPr lang="de-DE" sz="1200">
              <a:solidFill>
                <a:srgbClr val="000066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66"/>
                </a:solidFill>
              </a:rPr>
              <a:t> Cryogenic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66"/>
                </a:solidFill>
              </a:rPr>
              <a:t> Liquid Xenon</a:t>
            </a:r>
          </a:p>
          <a:p>
            <a:pPr eaLnBrk="1" hangingPunct="1"/>
            <a:endParaRPr lang="de-DE" sz="1800">
              <a:solidFill>
                <a:srgbClr val="000066"/>
              </a:solidFill>
            </a:endParaRPr>
          </a:p>
          <a:p>
            <a:pPr eaLnBrk="1" hangingPunct="1"/>
            <a:r>
              <a:rPr lang="de-DE" sz="1800">
                <a:solidFill>
                  <a:srgbClr val="000066"/>
                </a:solidFill>
              </a:rPr>
              <a:t>+ other techniques</a:t>
            </a:r>
          </a:p>
          <a:p>
            <a:pPr eaLnBrk="1" hangingPunct="1"/>
            <a:r>
              <a:rPr lang="de-DE" sz="1200">
                <a:solidFill>
                  <a:srgbClr val="000066"/>
                </a:solidFill>
              </a:rPr>
              <a:t>(doing better for spin dependent WIMP scattering)</a:t>
            </a:r>
          </a:p>
          <a:p>
            <a:pPr eaLnBrk="1" hangingPunct="1"/>
            <a:endParaRPr lang="en-US" sz="1800">
              <a:solidFill>
                <a:srgbClr val="000066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66"/>
                </a:solidFill>
              </a:rPr>
              <a:t> superheated droplets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66"/>
                </a:solidFill>
              </a:rPr>
              <a:t> anorganic scintillators</a:t>
            </a:r>
          </a:p>
          <a:p>
            <a:pPr eaLnBrk="1" hangingPunct="1">
              <a:buFontTx/>
              <a:buChar char="•"/>
            </a:pPr>
            <a:r>
              <a:rPr lang="de-DE" sz="1800">
                <a:solidFill>
                  <a:srgbClr val="000066"/>
                </a:solidFill>
              </a:rPr>
              <a:t> …</a:t>
            </a:r>
          </a:p>
          <a:p>
            <a:pPr eaLnBrk="1" hangingPunct="1"/>
            <a:endParaRPr lang="de-DE" sz="1800">
              <a:solidFill>
                <a:srgbClr val="000066"/>
              </a:solidFill>
            </a:endParaRPr>
          </a:p>
          <a:p>
            <a:pPr eaLnBrk="1" hangingPunct="1"/>
            <a:r>
              <a:rPr lang="de-DE" sz="1800">
                <a:solidFill>
                  <a:srgbClr val="000066"/>
                </a:solidFill>
              </a:rPr>
              <a:t>we have different techniques</a:t>
            </a:r>
          </a:p>
          <a:p>
            <a:pPr eaLnBrk="1" hangingPunct="1"/>
            <a:r>
              <a:rPr lang="de-DE" sz="1800">
                <a:solidFill>
                  <a:srgbClr val="000066"/>
                </a:solidFill>
              </a:rPr>
              <a:t>with promising sensitivity</a:t>
            </a:r>
          </a:p>
          <a:p>
            <a:pPr eaLnBrk="1" hangingPunct="1"/>
            <a:endParaRPr lang="de-DE" sz="1800">
              <a:solidFill>
                <a:srgbClr val="000066"/>
              </a:solidFill>
            </a:endParaRPr>
          </a:p>
          <a:p>
            <a:pPr eaLnBrk="1" hangingPunct="1"/>
            <a:r>
              <a:rPr lang="de-DE" sz="1800">
                <a:solidFill>
                  <a:srgbClr val="000066"/>
                </a:solidFill>
              </a:rPr>
              <a:t>simultaneously </a:t>
            </a:r>
          </a:p>
          <a:p>
            <a:pPr eaLnBrk="1" hangingPunct="1"/>
            <a:r>
              <a:rPr lang="de-DE" sz="1800">
                <a:solidFill>
                  <a:srgbClr val="000066"/>
                </a:solidFill>
              </a:rPr>
              <a:t>LHC is starting </a:t>
            </a:r>
          </a:p>
          <a:p>
            <a:pPr eaLnBrk="1" hangingPunct="1"/>
            <a:r>
              <a:rPr lang="de-DE" sz="1800">
                <a:solidFill>
                  <a:srgbClr val="000066"/>
                </a:solidFill>
              </a:rPr>
              <a:t>and will march upward in mass</a:t>
            </a:r>
          </a:p>
        </p:txBody>
      </p:sp>
      <p:sp>
        <p:nvSpPr>
          <p:cNvPr id="81926" name="Rectangle 14"/>
          <p:cNvSpPr>
            <a:spLocks noChangeArrowheads="1"/>
          </p:cNvSpPr>
          <p:nvPr/>
        </p:nvSpPr>
        <p:spPr bwMode="auto">
          <a:xfrm>
            <a:off x="250825" y="188913"/>
            <a:ext cx="74898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</a:t>
            </a:r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Dark Matter </a:t>
            </a:r>
            <a:r>
              <a:rPr lang="de-DE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Searches</a:t>
            </a:r>
            <a:endParaRPr lang="de-DE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857237" y="836613"/>
            <a:ext cx="5086495" cy="5867242"/>
            <a:chOff x="3857237" y="836613"/>
            <a:chExt cx="5086495" cy="5867242"/>
          </a:xfrm>
        </p:grpSpPr>
        <p:sp>
          <p:nvSpPr>
            <p:cNvPr id="31" name="Rechteck 30"/>
            <p:cNvSpPr/>
            <p:nvPr/>
          </p:nvSpPr>
          <p:spPr>
            <a:xfrm>
              <a:off x="3857237" y="836614"/>
              <a:ext cx="5086495" cy="5867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feld 31"/>
            <p:cNvSpPr txBox="1"/>
            <p:nvPr/>
          </p:nvSpPr>
          <p:spPr>
            <a:xfrm rot="16200000">
              <a:off x="2696920" y="1996930"/>
              <a:ext cx="25976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WIMP Nucleon Cross Section / cm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3" name="Picture 24" descr="C:\Users\Josef\Documents\Vortraege-Poster\2011\ISAPP_Hdlbg\Vortrag\LimitPlot_22062011_16494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5" r="1" b="15130"/>
            <a:stretch/>
          </p:blipFill>
          <p:spPr bwMode="auto">
            <a:xfrm>
              <a:off x="4572000" y="836614"/>
              <a:ext cx="4278758" cy="54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feld 36"/>
            <p:cNvSpPr txBox="1"/>
            <p:nvPr/>
          </p:nvSpPr>
          <p:spPr>
            <a:xfrm>
              <a:off x="4364829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677490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6990304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8260830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7493848" y="6426856"/>
              <a:ext cx="1449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WIMP Mass / </a:t>
              </a:r>
              <a:r>
                <a:rPr lang="en-US" sz="1200" dirty="0" err="1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GeV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067944" y="127770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067944" y="245801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-42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067944" y="363832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-44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067944" y="481863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-46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hteck 45"/>
            <p:cNvSpPr/>
            <p:nvPr/>
          </p:nvSpPr>
          <p:spPr>
            <a:xfrm>
              <a:off x="6971646" y="961336"/>
              <a:ext cx="1638101" cy="466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Textfeld 21"/>
            <p:cNvSpPr txBox="1">
              <a:spLocks noChangeArrowheads="1"/>
            </p:cNvSpPr>
            <p:nvPr/>
          </p:nvSpPr>
          <p:spPr bwMode="auto">
            <a:xfrm>
              <a:off x="7001301" y="877190"/>
              <a:ext cx="160813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 eaLnBrk="1" hangingPunct="1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http://dmtools.brown.edu</a:t>
              </a:r>
            </a:p>
            <a:p>
              <a:pPr algn="r" eaLnBrk="1" hangingPunct="1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Gaitskell,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</a:rPr>
                <a:t>Mandic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</a:rPr>
                <a:t>Filippini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8" name="Gerade Verbindung 47"/>
            <p:cNvCxnSpPr/>
            <p:nvPr/>
          </p:nvCxnSpPr>
          <p:spPr>
            <a:xfrm>
              <a:off x="8557197" y="947099"/>
              <a:ext cx="0" cy="64814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6332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Text Box 13"/>
          <p:cNvSpPr txBox="1">
            <a:spLocks noChangeArrowheads="1"/>
          </p:cNvSpPr>
          <p:nvPr/>
        </p:nvSpPr>
        <p:spPr bwMode="auto">
          <a:xfrm>
            <a:off x="565150" y="1985963"/>
            <a:ext cx="271145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dirty="0" err="1">
                <a:solidFill>
                  <a:srgbClr val="000066"/>
                </a:solidFill>
              </a:rPr>
              <a:t>Remarkable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  <a:r>
              <a:rPr lang="de-DE" sz="1800" dirty="0" err="1">
                <a:solidFill>
                  <a:srgbClr val="000066"/>
                </a:solidFill>
              </a:rPr>
              <a:t>progress</a:t>
            </a:r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r>
              <a:rPr lang="de-DE" sz="1800" dirty="0">
                <a:solidFill>
                  <a:srgbClr val="000066"/>
                </a:solidFill>
              </a:rPr>
              <a:t>x </a:t>
            </a:r>
            <a:r>
              <a:rPr lang="de-DE" sz="1800" dirty="0" smtClean="0">
                <a:solidFill>
                  <a:srgbClr val="000066"/>
                </a:solidFill>
              </a:rPr>
              <a:t>1000 </a:t>
            </a:r>
            <a:r>
              <a:rPr lang="de-DE" sz="1800" dirty="0" err="1">
                <a:solidFill>
                  <a:srgbClr val="000066"/>
                </a:solidFill>
              </a:rPr>
              <a:t>improvement</a:t>
            </a:r>
            <a:r>
              <a:rPr lang="de-DE" sz="1800" dirty="0">
                <a:solidFill>
                  <a:srgbClr val="000066"/>
                </a:solidFill>
              </a:rPr>
              <a:t> in </a:t>
            </a:r>
          </a:p>
          <a:p>
            <a:pPr eaLnBrk="1" hangingPunct="1"/>
            <a:r>
              <a:rPr lang="de-DE" sz="1800" dirty="0" err="1">
                <a:solidFill>
                  <a:srgbClr val="000066"/>
                </a:solidFill>
              </a:rPr>
              <a:t>sensitivity</a:t>
            </a:r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r>
              <a:rPr lang="de-DE" sz="1800" dirty="0">
                <a:solidFill>
                  <a:srgbClr val="000066"/>
                </a:solidFill>
              </a:rPr>
              <a:t>in 10 </a:t>
            </a:r>
            <a:r>
              <a:rPr lang="de-DE" sz="1800" dirty="0" err="1">
                <a:solidFill>
                  <a:srgbClr val="000066"/>
                </a:solidFill>
              </a:rPr>
              <a:t>yrs</a:t>
            </a:r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r>
              <a:rPr lang="de-DE" sz="1800" dirty="0">
                <a:solidFill>
                  <a:srgbClr val="000066"/>
                </a:solidFill>
              </a:rPr>
              <a:t>a </a:t>
            </a:r>
            <a:r>
              <a:rPr lang="de-DE" sz="1800" dirty="0" err="1">
                <a:solidFill>
                  <a:srgbClr val="000066"/>
                </a:solidFill>
              </a:rPr>
              <a:t>number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  <a:r>
              <a:rPr lang="de-DE" sz="1800" dirty="0" err="1">
                <a:solidFill>
                  <a:srgbClr val="000066"/>
                </a:solidFill>
              </a:rPr>
              <a:t>of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  <a:r>
              <a:rPr lang="de-DE" sz="1800" dirty="0" err="1">
                <a:solidFill>
                  <a:srgbClr val="000066"/>
                </a:solidFill>
              </a:rPr>
              <a:t>experiments</a:t>
            </a:r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r>
              <a:rPr lang="de-DE" sz="1800" dirty="0" err="1">
                <a:solidFill>
                  <a:srgbClr val="000066"/>
                </a:solidFill>
              </a:rPr>
              <a:t>are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  <a:r>
              <a:rPr lang="de-DE" sz="1800" dirty="0" err="1">
                <a:solidFill>
                  <a:srgbClr val="000066"/>
                </a:solidFill>
              </a:rPr>
              <a:t>demonstrating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</a:p>
          <a:p>
            <a:pPr eaLnBrk="1" hangingPunct="1"/>
            <a:r>
              <a:rPr lang="de-DE" sz="1800" dirty="0" err="1">
                <a:solidFill>
                  <a:srgbClr val="000066"/>
                </a:solidFill>
              </a:rPr>
              <a:t>sensitivities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</a:p>
          <a:p>
            <a:pPr eaLnBrk="1" hangingPunct="1"/>
            <a:r>
              <a:rPr lang="de-DE" sz="1800" dirty="0" err="1">
                <a:solidFill>
                  <a:srgbClr val="000066"/>
                </a:solidFill>
              </a:rPr>
              <a:t>interesting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  <a:r>
              <a:rPr lang="de-DE" sz="1800" dirty="0" err="1">
                <a:solidFill>
                  <a:srgbClr val="000066"/>
                </a:solidFill>
              </a:rPr>
              <a:t>from</a:t>
            </a:r>
            <a:r>
              <a:rPr lang="de-DE" sz="1800" dirty="0">
                <a:solidFill>
                  <a:srgbClr val="000066"/>
                </a:solidFill>
              </a:rPr>
              <a:t> SUSY </a:t>
            </a:r>
          </a:p>
          <a:p>
            <a:pPr eaLnBrk="1" hangingPunct="1"/>
            <a:r>
              <a:rPr lang="de-DE" sz="1800" dirty="0" err="1">
                <a:solidFill>
                  <a:srgbClr val="000066"/>
                </a:solidFill>
              </a:rPr>
              <a:t>perspective</a:t>
            </a:r>
            <a:endParaRPr lang="de-DE" sz="1800" dirty="0">
              <a:solidFill>
                <a:srgbClr val="000066"/>
              </a:solidFill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250825" y="188913"/>
            <a:ext cx="74898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</a:t>
            </a:r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Dark Matter </a:t>
            </a:r>
            <a:r>
              <a:rPr lang="de-DE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Searches</a:t>
            </a:r>
            <a:endParaRPr lang="de-DE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3857237" y="836613"/>
            <a:ext cx="5086495" cy="5867242"/>
            <a:chOff x="3857237" y="836613"/>
            <a:chExt cx="5086495" cy="5867242"/>
          </a:xfrm>
        </p:grpSpPr>
        <p:sp>
          <p:nvSpPr>
            <p:cNvPr id="20" name="Rechteck 19"/>
            <p:cNvSpPr/>
            <p:nvPr/>
          </p:nvSpPr>
          <p:spPr>
            <a:xfrm>
              <a:off x="3857237" y="836614"/>
              <a:ext cx="5086495" cy="5867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feld 20"/>
            <p:cNvSpPr txBox="1"/>
            <p:nvPr/>
          </p:nvSpPr>
          <p:spPr>
            <a:xfrm rot="16200000">
              <a:off x="2696920" y="1996930"/>
              <a:ext cx="25976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WIMP Nucleon Cross Section / cm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4" descr="C:\Users\Josef\Documents\Vortraege-Poster\2011\ISAPP_Hdlbg\Vortrag\LimitPlot_22062011_16494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5" r="1" b="15130"/>
            <a:stretch/>
          </p:blipFill>
          <p:spPr bwMode="auto">
            <a:xfrm>
              <a:off x="4572000" y="836614"/>
              <a:ext cx="4278758" cy="54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feld 22"/>
            <p:cNvSpPr txBox="1"/>
            <p:nvPr/>
          </p:nvSpPr>
          <p:spPr>
            <a:xfrm>
              <a:off x="4364829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677490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6990304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8260830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7493848" y="6426856"/>
              <a:ext cx="1449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WIMP Mass / </a:t>
              </a:r>
              <a:r>
                <a:rPr lang="en-US" sz="1200" dirty="0" err="1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GeV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067944" y="127770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067944" y="245801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-42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067944" y="363832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-44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67944" y="481863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-46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6971646" y="961336"/>
              <a:ext cx="1638101" cy="466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feld 21"/>
            <p:cNvSpPr txBox="1">
              <a:spLocks noChangeArrowheads="1"/>
            </p:cNvSpPr>
            <p:nvPr/>
          </p:nvSpPr>
          <p:spPr bwMode="auto">
            <a:xfrm>
              <a:off x="7001301" y="877190"/>
              <a:ext cx="160813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 eaLnBrk="1" hangingPunct="1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http://dmtools.brown.edu</a:t>
              </a:r>
            </a:p>
            <a:p>
              <a:pPr algn="r" eaLnBrk="1" hangingPunct="1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Gaitskell,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</a:rPr>
                <a:t>Mandic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</a:rPr>
                <a:t>Filippini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4" name="Gerade Verbindung 33"/>
            <p:cNvCxnSpPr/>
            <p:nvPr/>
          </p:nvCxnSpPr>
          <p:spPr>
            <a:xfrm>
              <a:off x="8557197" y="947099"/>
              <a:ext cx="0" cy="64814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Gestreifter Pfeil nach rechts 1"/>
          <p:cNvSpPr/>
          <p:nvPr/>
        </p:nvSpPr>
        <p:spPr>
          <a:xfrm rot="5400000">
            <a:off x="4146535" y="2593614"/>
            <a:ext cx="1787034" cy="648072"/>
          </a:xfrm>
          <a:prstGeom prst="stripedRightArrow">
            <a:avLst>
              <a:gd name="adj1" fmla="val 50000"/>
              <a:gd name="adj2" fmla="val 51622"/>
            </a:avLst>
          </a:prstGeom>
          <a:gradFill flip="none" rotWithShape="1">
            <a:gsLst>
              <a:gs pos="0">
                <a:srgbClr val="93AB81">
                  <a:shade val="30000"/>
                  <a:satMod val="115000"/>
                </a:srgbClr>
              </a:gs>
              <a:gs pos="50000">
                <a:srgbClr val="93AB81">
                  <a:shade val="67500"/>
                  <a:satMod val="115000"/>
                </a:srgbClr>
              </a:gs>
              <a:gs pos="100000">
                <a:srgbClr val="93AB81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31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3857237" y="836613"/>
            <a:ext cx="5086495" cy="5867242"/>
            <a:chOff x="3857237" y="836613"/>
            <a:chExt cx="5086495" cy="5867242"/>
          </a:xfrm>
        </p:grpSpPr>
        <p:sp>
          <p:nvSpPr>
            <p:cNvPr id="14" name="Rechteck 13"/>
            <p:cNvSpPr/>
            <p:nvPr/>
          </p:nvSpPr>
          <p:spPr>
            <a:xfrm>
              <a:off x="3857237" y="836614"/>
              <a:ext cx="5086495" cy="5867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feld 14"/>
            <p:cNvSpPr txBox="1"/>
            <p:nvPr/>
          </p:nvSpPr>
          <p:spPr>
            <a:xfrm rot="16200000">
              <a:off x="2696920" y="1996930"/>
              <a:ext cx="25976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WIMP Nucleon Cross Section / cm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Picture 24" descr="C:\Users\Josef\Documents\Vortraege-Poster\2011\ISAPP_Hdlbg\Vortrag\LimitPlot_22062011_16494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5" r="1" b="15130"/>
            <a:stretch/>
          </p:blipFill>
          <p:spPr bwMode="auto">
            <a:xfrm>
              <a:off x="4572000" y="836614"/>
              <a:ext cx="4278758" cy="54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4364829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677490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990304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8260830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7493848" y="6426856"/>
              <a:ext cx="1449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WIMP Mass / </a:t>
              </a:r>
              <a:r>
                <a:rPr lang="en-US" sz="1200" dirty="0" err="1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GeV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067944" y="127770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067944" y="245801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-42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067944" y="363832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-44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067944" y="481863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-46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6971646" y="961336"/>
              <a:ext cx="1638101" cy="466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Textfeld 21"/>
            <p:cNvSpPr txBox="1">
              <a:spLocks noChangeArrowheads="1"/>
            </p:cNvSpPr>
            <p:nvPr/>
          </p:nvSpPr>
          <p:spPr bwMode="auto">
            <a:xfrm>
              <a:off x="7001301" y="877190"/>
              <a:ext cx="160813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 eaLnBrk="1" hangingPunct="1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http://dmtools.brown.edu</a:t>
              </a:r>
            </a:p>
            <a:p>
              <a:pPr algn="r" eaLnBrk="1" hangingPunct="1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Gaitskell,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</a:rPr>
                <a:t>Mandic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</a:rPr>
                <a:t>Filippini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28" name="Gerade Verbindung 27"/>
            <p:cNvCxnSpPr/>
            <p:nvPr/>
          </p:nvCxnSpPr>
          <p:spPr>
            <a:xfrm>
              <a:off x="8557197" y="947099"/>
              <a:ext cx="0" cy="64814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279400" y="836712"/>
            <a:ext cx="3655168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66"/>
                </a:solidFill>
              </a:rPr>
              <a:t>even if </a:t>
            </a:r>
            <a:r>
              <a:rPr lang="en-US" sz="1600" dirty="0" err="1">
                <a:solidFill>
                  <a:srgbClr val="000066"/>
                </a:solidFill>
              </a:rPr>
              <a:t>SuSy</a:t>
            </a:r>
            <a:r>
              <a:rPr lang="en-US" sz="1600" dirty="0">
                <a:solidFill>
                  <a:srgbClr val="000066"/>
                </a:solidFill>
              </a:rPr>
              <a:t> particles </a:t>
            </a:r>
            <a:r>
              <a:rPr lang="en-US" sz="1600" dirty="0" smtClean="0">
                <a:solidFill>
                  <a:srgbClr val="000066"/>
                </a:solidFill>
              </a:rPr>
              <a:t/>
            </a:r>
            <a:br>
              <a:rPr lang="en-US" sz="1600" dirty="0" smtClean="0">
                <a:solidFill>
                  <a:srgbClr val="000066"/>
                </a:solidFill>
              </a:rPr>
            </a:br>
            <a:r>
              <a:rPr lang="en-US" sz="1600" dirty="0" smtClean="0">
                <a:solidFill>
                  <a:srgbClr val="000066"/>
                </a:solidFill>
              </a:rPr>
              <a:t>are </a:t>
            </a:r>
            <a:r>
              <a:rPr lang="en-US" sz="1600" dirty="0">
                <a:solidFill>
                  <a:srgbClr val="000066"/>
                </a:solidFill>
              </a:rPr>
              <a:t>discovered at LHC</a:t>
            </a:r>
          </a:p>
          <a:p>
            <a:pPr eaLnBrk="1" hangingPunct="1"/>
            <a:endParaRPr lang="en-US" sz="1600" dirty="0">
              <a:solidFill>
                <a:srgbClr val="000066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</a:rPr>
              <a:t>hard to determine contribution to </a:t>
            </a:r>
            <a:br>
              <a:rPr lang="en-US" sz="1600" dirty="0">
                <a:solidFill>
                  <a:srgbClr val="000066"/>
                </a:solidFill>
              </a:rPr>
            </a:br>
            <a:r>
              <a:rPr lang="en-US" sz="1600" dirty="0">
                <a:solidFill>
                  <a:srgbClr val="000066"/>
                </a:solidFill>
              </a:rPr>
              <a:t>‘Dark Matter’ </a:t>
            </a:r>
            <a:r>
              <a:rPr lang="en-US" sz="1800" b="1" dirty="0">
                <a:solidFill>
                  <a:srgbClr val="000066"/>
                </a:solidFill>
                <a:latin typeface="Symbol" pitchFamily="18" charset="2"/>
              </a:rPr>
              <a:t>W</a:t>
            </a:r>
            <a:r>
              <a:rPr lang="en-US" sz="1600" b="1" i="1" dirty="0">
                <a:solidFill>
                  <a:srgbClr val="000066"/>
                </a:solidFill>
              </a:rPr>
              <a:t>h</a:t>
            </a:r>
            <a:r>
              <a:rPr lang="en-US" sz="1600" b="1" baseline="30000" dirty="0">
                <a:solidFill>
                  <a:srgbClr val="000066"/>
                </a:solidFill>
              </a:rPr>
              <a:t>2</a:t>
            </a:r>
            <a:r>
              <a:rPr lang="en-US" sz="1600" dirty="0">
                <a:solidFill>
                  <a:srgbClr val="000066"/>
                </a:solidFill>
              </a:rPr>
              <a:t>  with good accuracy</a:t>
            </a:r>
          </a:p>
          <a:p>
            <a:pPr eaLnBrk="1" hangingPunct="1"/>
            <a:endParaRPr lang="en-US" sz="1600" dirty="0">
              <a:solidFill>
                <a:srgbClr val="000066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000066"/>
                </a:solidFill>
              </a:rPr>
              <a:t>=&gt; need direct / indirect detection </a:t>
            </a:r>
            <a:br>
              <a:rPr lang="en-US" sz="1600" dirty="0">
                <a:solidFill>
                  <a:srgbClr val="000066"/>
                </a:solidFill>
              </a:rPr>
            </a:br>
            <a:r>
              <a:rPr lang="en-US" sz="1600" dirty="0" smtClean="0">
                <a:solidFill>
                  <a:srgbClr val="000066"/>
                </a:solidFill>
              </a:rPr>
              <a:t>	experiments </a:t>
            </a:r>
            <a:r>
              <a:rPr lang="en-US" sz="1600" dirty="0">
                <a:solidFill>
                  <a:srgbClr val="000066"/>
                </a:solidFill>
              </a:rPr>
              <a:t>to prove </a:t>
            </a:r>
            <a:r>
              <a:rPr lang="en-US" sz="1600" dirty="0" smtClean="0">
                <a:solidFill>
                  <a:srgbClr val="000066"/>
                </a:solidFill>
              </a:rPr>
              <a:t/>
            </a:r>
            <a:br>
              <a:rPr lang="en-US" sz="1600" dirty="0" smtClean="0">
                <a:solidFill>
                  <a:srgbClr val="000066"/>
                </a:solidFill>
              </a:rPr>
            </a:br>
            <a:r>
              <a:rPr lang="en-US" sz="1600" dirty="0" smtClean="0">
                <a:solidFill>
                  <a:srgbClr val="000066"/>
                </a:solidFill>
              </a:rPr>
              <a:t>	new </a:t>
            </a:r>
            <a:r>
              <a:rPr lang="en-US" sz="1600" dirty="0">
                <a:solidFill>
                  <a:srgbClr val="000066"/>
                </a:solidFill>
              </a:rPr>
              <a:t>particles = DM </a:t>
            </a:r>
          </a:p>
        </p:txBody>
      </p:sp>
      <p:grpSp>
        <p:nvGrpSpPr>
          <p:cNvPr id="84997" name="Group 5"/>
          <p:cNvGrpSpPr>
            <a:grpSpLocks/>
          </p:cNvGrpSpPr>
          <p:nvPr/>
        </p:nvGrpSpPr>
        <p:grpSpPr bwMode="auto">
          <a:xfrm>
            <a:off x="247650" y="3357563"/>
            <a:ext cx="5299075" cy="3170237"/>
            <a:chOff x="156" y="2115"/>
            <a:chExt cx="3338" cy="1997"/>
          </a:xfrm>
        </p:grpSpPr>
        <p:sp>
          <p:nvSpPr>
            <p:cNvPr id="84998" name="Rectangle 6"/>
            <p:cNvSpPr>
              <a:spLocks noChangeArrowheads="1"/>
            </p:cNvSpPr>
            <p:nvPr/>
          </p:nvSpPr>
          <p:spPr bwMode="auto">
            <a:xfrm>
              <a:off x="219" y="2115"/>
              <a:ext cx="3268" cy="19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8499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2160"/>
              <a:ext cx="2268" cy="1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00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93" t="94650" r="34964" b="482"/>
            <a:stretch>
              <a:fillRect/>
            </a:stretch>
          </p:blipFill>
          <p:spPr bwMode="auto">
            <a:xfrm>
              <a:off x="905" y="3929"/>
              <a:ext cx="1179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001" name="Picture 9"/>
            <p:cNvPicPr>
              <a:picLocks noChangeAspect="1" noChangeArrowheads="1"/>
            </p:cNvPicPr>
            <p:nvPr/>
          </p:nvPicPr>
          <p:blipFill>
            <a:blip r:embed="rId4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84" t="38791" r="91975" b="39326"/>
            <a:stretch>
              <a:fillRect/>
            </a:stretch>
          </p:blipFill>
          <p:spPr bwMode="auto">
            <a:xfrm>
              <a:off x="156" y="2704"/>
              <a:ext cx="402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002" name="Text Box 10"/>
            <p:cNvSpPr txBox="1">
              <a:spLocks noChangeArrowheads="1"/>
            </p:cNvSpPr>
            <p:nvPr/>
          </p:nvSpPr>
          <p:spPr bwMode="auto">
            <a:xfrm>
              <a:off x="1359" y="3521"/>
              <a:ext cx="3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00"/>
                  </a:solidFill>
                </a:rPr>
                <a:t>LHC</a:t>
              </a:r>
            </a:p>
          </p:txBody>
        </p:sp>
        <p:sp>
          <p:nvSpPr>
            <p:cNvPr id="85003" name="Text Box 11"/>
            <p:cNvSpPr txBox="1">
              <a:spLocks noChangeArrowheads="1"/>
            </p:cNvSpPr>
            <p:nvPr/>
          </p:nvSpPr>
          <p:spPr bwMode="auto">
            <a:xfrm>
              <a:off x="1450" y="2659"/>
              <a:ext cx="835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860000"/>
                  </a:solidFill>
                </a:rPr>
                <a:t>Cryogenic </a:t>
              </a:r>
            </a:p>
            <a:p>
              <a:pPr algn="r" eaLnBrk="1" hangingPunct="1"/>
              <a:r>
                <a:rPr lang="en-US" sz="1600">
                  <a:solidFill>
                    <a:srgbClr val="860000"/>
                  </a:solidFill>
                </a:rPr>
                <a:t>DM Exp.</a:t>
              </a:r>
            </a:p>
            <a:p>
              <a:pPr algn="r" eaLnBrk="1" hangingPunct="1"/>
              <a:r>
                <a:rPr lang="en-US" sz="1600">
                  <a:solidFill>
                    <a:srgbClr val="860000"/>
                  </a:solidFill>
                </a:rPr>
                <a:t>25 kg Target</a:t>
              </a:r>
            </a:p>
          </p:txBody>
        </p:sp>
        <p:sp>
          <p:nvSpPr>
            <p:cNvPr id="85004" name="Text Box 12"/>
            <p:cNvSpPr txBox="1">
              <a:spLocks noChangeArrowheads="1"/>
            </p:cNvSpPr>
            <p:nvPr/>
          </p:nvSpPr>
          <p:spPr bwMode="auto">
            <a:xfrm>
              <a:off x="2290" y="2552"/>
              <a:ext cx="1204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000066"/>
                  </a:solidFill>
                </a:rPr>
                <a:t>Complementarity</a:t>
              </a:r>
            </a:p>
            <a:p>
              <a:pPr eaLnBrk="1" hangingPunct="1"/>
              <a:endParaRPr lang="en-US" sz="1800" dirty="0">
                <a:solidFill>
                  <a:srgbClr val="000066"/>
                </a:solidFill>
              </a:endParaRPr>
            </a:p>
            <a:p>
              <a:pPr eaLnBrk="1" hangingPunct="1"/>
              <a:r>
                <a:rPr lang="en-US" sz="1800" dirty="0">
                  <a:solidFill>
                    <a:srgbClr val="000066"/>
                  </a:solidFill>
                </a:rPr>
                <a:t>can explore </a:t>
              </a:r>
            </a:p>
            <a:p>
              <a:pPr eaLnBrk="1" hangingPunct="1"/>
              <a:r>
                <a:rPr lang="en-US" sz="1800" dirty="0">
                  <a:solidFill>
                    <a:srgbClr val="000066"/>
                  </a:solidFill>
                </a:rPr>
                <a:t>different </a:t>
              </a:r>
            </a:p>
            <a:p>
              <a:pPr eaLnBrk="1" hangingPunct="1"/>
              <a:r>
                <a:rPr lang="en-US" sz="1800" dirty="0">
                  <a:solidFill>
                    <a:srgbClr val="000066"/>
                  </a:solidFill>
                </a:rPr>
                <a:t>parameters</a:t>
              </a:r>
            </a:p>
          </p:txBody>
        </p:sp>
      </p:grp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250825" y="188913"/>
            <a:ext cx="74898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LHC </a:t>
            </a:r>
            <a:r>
              <a:rPr lang="de-DE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Dark Matter </a:t>
            </a:r>
            <a:endParaRPr lang="de-DE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129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5" name="Text Box 15"/>
          <p:cNvSpPr txBox="1">
            <a:spLocks noChangeArrowheads="1"/>
          </p:cNvSpPr>
          <p:nvPr/>
        </p:nvSpPr>
        <p:spPr bwMode="auto">
          <a:xfrm>
            <a:off x="344488" y="2430463"/>
            <a:ext cx="2967479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 err="1">
                <a:solidFill>
                  <a:srgbClr val="000066"/>
                </a:solidFill>
              </a:rPr>
              <a:t>p</a:t>
            </a:r>
            <a:r>
              <a:rPr lang="de-DE" sz="1800" b="1" dirty="0" err="1" smtClean="0">
                <a:solidFill>
                  <a:srgbClr val="000066"/>
                </a:solidFill>
              </a:rPr>
              <a:t>ast</a:t>
            </a:r>
            <a:r>
              <a:rPr lang="de-DE" sz="1800" b="1" dirty="0" smtClean="0">
                <a:solidFill>
                  <a:srgbClr val="000066"/>
                </a:solidFill>
              </a:rPr>
              <a:t>/ </a:t>
            </a:r>
            <a:r>
              <a:rPr lang="de-DE" sz="1800" b="1" dirty="0" err="1" smtClean="0">
                <a:solidFill>
                  <a:srgbClr val="000066"/>
                </a:solidFill>
              </a:rPr>
              <a:t>presently</a:t>
            </a:r>
            <a:r>
              <a:rPr lang="de-DE" sz="1800" b="1" dirty="0">
                <a:solidFill>
                  <a:srgbClr val="000066"/>
                </a:solidFill>
              </a:rPr>
              <a:t>:</a:t>
            </a:r>
          </a:p>
          <a:p>
            <a:pPr eaLnBrk="1" hangingPunct="1"/>
            <a:r>
              <a:rPr lang="de-DE" sz="1800" dirty="0" err="1">
                <a:solidFill>
                  <a:srgbClr val="000066"/>
                </a:solidFill>
              </a:rPr>
              <a:t>results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  <a:r>
              <a:rPr lang="de-DE" sz="1800" dirty="0" err="1">
                <a:solidFill>
                  <a:srgbClr val="000066"/>
                </a:solidFill>
              </a:rPr>
              <a:t>from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</a:p>
          <a:p>
            <a:pPr eaLnBrk="1" hangingPunct="1"/>
            <a:r>
              <a:rPr lang="de-DE" sz="1800" dirty="0">
                <a:solidFill>
                  <a:srgbClr val="000066"/>
                </a:solidFill>
              </a:rPr>
              <a:t>a </a:t>
            </a:r>
            <a:r>
              <a:rPr lang="de-DE" sz="1800" dirty="0" err="1">
                <a:solidFill>
                  <a:srgbClr val="000066"/>
                </a:solidFill>
              </a:rPr>
              <a:t>few</a:t>
            </a:r>
            <a:r>
              <a:rPr lang="de-DE" sz="1800" dirty="0">
                <a:solidFill>
                  <a:srgbClr val="000066"/>
                </a:solidFill>
              </a:rPr>
              <a:t> kg </a:t>
            </a:r>
            <a:r>
              <a:rPr lang="de-DE" sz="1800" dirty="0" err="1">
                <a:solidFill>
                  <a:srgbClr val="000066"/>
                </a:solidFill>
              </a:rPr>
              <a:t>targets</a:t>
            </a:r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r>
              <a:rPr lang="de-DE" sz="1800" b="1" dirty="0" err="1">
                <a:solidFill>
                  <a:srgbClr val="000066"/>
                </a:solidFill>
              </a:rPr>
              <a:t>n</a:t>
            </a:r>
            <a:r>
              <a:rPr lang="de-DE" sz="1800" b="1" dirty="0" err="1" smtClean="0">
                <a:solidFill>
                  <a:srgbClr val="000066"/>
                </a:solidFill>
              </a:rPr>
              <a:t>ow</a:t>
            </a:r>
            <a:r>
              <a:rPr lang="de-DE" sz="1800" b="1" dirty="0" smtClean="0">
                <a:solidFill>
                  <a:srgbClr val="000066"/>
                </a:solidFill>
              </a:rPr>
              <a:t> </a:t>
            </a:r>
            <a:r>
              <a:rPr lang="de-DE" sz="1800" b="1" dirty="0" err="1" smtClean="0">
                <a:solidFill>
                  <a:srgbClr val="000066"/>
                </a:solidFill>
              </a:rPr>
              <a:t>and</a:t>
            </a:r>
            <a:r>
              <a:rPr lang="de-DE" sz="1800" b="1" dirty="0" smtClean="0">
                <a:solidFill>
                  <a:srgbClr val="000066"/>
                </a:solidFill>
              </a:rPr>
              <a:t> </a:t>
            </a:r>
            <a:r>
              <a:rPr lang="de-DE" sz="1800" b="1" dirty="0" err="1" smtClean="0">
                <a:solidFill>
                  <a:srgbClr val="000066"/>
                </a:solidFill>
              </a:rPr>
              <a:t>coming</a:t>
            </a:r>
            <a:r>
              <a:rPr lang="de-DE" sz="1800" b="1" dirty="0" smtClean="0">
                <a:solidFill>
                  <a:srgbClr val="000066"/>
                </a:solidFill>
              </a:rPr>
              <a:t> </a:t>
            </a:r>
            <a:r>
              <a:rPr lang="de-DE" sz="1800" b="1" dirty="0" err="1">
                <a:solidFill>
                  <a:srgbClr val="000066"/>
                </a:solidFill>
              </a:rPr>
              <a:t>year</a:t>
            </a:r>
            <a:r>
              <a:rPr lang="de-DE" sz="1800" b="1" dirty="0">
                <a:solidFill>
                  <a:srgbClr val="000066"/>
                </a:solidFill>
              </a:rPr>
              <a:t>(s):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</a:p>
          <a:p>
            <a:pPr eaLnBrk="1" hangingPunct="1"/>
            <a:r>
              <a:rPr lang="de-DE" sz="1800" dirty="0" err="1">
                <a:solidFill>
                  <a:srgbClr val="000066"/>
                </a:solidFill>
              </a:rPr>
              <a:t>projects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  <a:r>
              <a:rPr lang="de-DE" sz="1800" dirty="0" err="1">
                <a:solidFill>
                  <a:srgbClr val="000066"/>
                </a:solidFill>
              </a:rPr>
              <a:t>prepare</a:t>
            </a:r>
            <a:r>
              <a:rPr lang="de-DE" sz="1800" dirty="0">
                <a:solidFill>
                  <a:srgbClr val="000066"/>
                </a:solidFill>
              </a:rPr>
              <a:t> / </a:t>
            </a:r>
            <a:r>
              <a:rPr lang="de-DE" sz="1800" dirty="0" err="1">
                <a:solidFill>
                  <a:srgbClr val="000066"/>
                </a:solidFill>
              </a:rPr>
              <a:t>run</a:t>
            </a:r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r>
              <a:rPr lang="de-DE" sz="1800" dirty="0">
                <a:solidFill>
                  <a:srgbClr val="000066"/>
                </a:solidFill>
              </a:rPr>
              <a:t>a </a:t>
            </a:r>
            <a:r>
              <a:rPr lang="de-DE" sz="1800" dirty="0" err="1">
                <a:solidFill>
                  <a:srgbClr val="000066"/>
                </a:solidFill>
              </a:rPr>
              <a:t>few</a:t>
            </a:r>
            <a:r>
              <a:rPr lang="de-DE" sz="1800" dirty="0">
                <a:solidFill>
                  <a:srgbClr val="000066"/>
                </a:solidFill>
              </a:rPr>
              <a:t> 10kg </a:t>
            </a:r>
            <a:r>
              <a:rPr lang="de-DE" sz="1800" dirty="0" err="1">
                <a:solidFill>
                  <a:srgbClr val="000066"/>
                </a:solidFill>
              </a:rPr>
              <a:t>targets</a:t>
            </a:r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r>
              <a:rPr lang="de-DE" sz="1800" b="1" dirty="0" err="1">
                <a:solidFill>
                  <a:srgbClr val="000066"/>
                </a:solidFill>
              </a:rPr>
              <a:t>where</a:t>
            </a:r>
            <a:r>
              <a:rPr lang="de-DE" sz="1800" b="1" dirty="0">
                <a:solidFill>
                  <a:srgbClr val="000066"/>
                </a:solidFill>
              </a:rPr>
              <a:t> </a:t>
            </a:r>
            <a:r>
              <a:rPr lang="de-DE" sz="1800" b="1" dirty="0" err="1">
                <a:solidFill>
                  <a:srgbClr val="000066"/>
                </a:solidFill>
              </a:rPr>
              <a:t>to</a:t>
            </a:r>
            <a:r>
              <a:rPr lang="de-DE" sz="1800" b="1" dirty="0">
                <a:solidFill>
                  <a:srgbClr val="000066"/>
                </a:solidFill>
              </a:rPr>
              <a:t> </a:t>
            </a:r>
            <a:r>
              <a:rPr lang="de-DE" sz="1800" b="1" dirty="0" err="1">
                <a:solidFill>
                  <a:srgbClr val="000066"/>
                </a:solidFill>
              </a:rPr>
              <a:t>go</a:t>
            </a:r>
            <a:r>
              <a:rPr lang="de-DE" sz="1800" b="1" dirty="0">
                <a:solidFill>
                  <a:srgbClr val="000066"/>
                </a:solidFill>
              </a:rPr>
              <a:t>:</a:t>
            </a:r>
          </a:p>
          <a:p>
            <a:pPr eaLnBrk="1" hangingPunct="1"/>
            <a:r>
              <a:rPr lang="de-DE" sz="1800" dirty="0" err="1">
                <a:solidFill>
                  <a:srgbClr val="000066"/>
                </a:solidFill>
              </a:rPr>
              <a:t>need</a:t>
            </a:r>
            <a:r>
              <a:rPr lang="de-DE" sz="1800" dirty="0">
                <a:solidFill>
                  <a:srgbClr val="000066"/>
                </a:solidFill>
              </a:rPr>
              <a:t> in </a:t>
            </a:r>
            <a:r>
              <a:rPr lang="de-DE" sz="1800" dirty="0" err="1">
                <a:solidFill>
                  <a:srgbClr val="000066"/>
                </a:solidFill>
              </a:rPr>
              <a:t>future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</a:p>
          <a:p>
            <a:pPr eaLnBrk="1" hangingPunct="1"/>
            <a:r>
              <a:rPr lang="de-DE" sz="1800" dirty="0">
                <a:solidFill>
                  <a:srgbClr val="000066"/>
                </a:solidFill>
              </a:rPr>
              <a:t>ton </a:t>
            </a:r>
            <a:r>
              <a:rPr lang="de-DE" sz="1800" dirty="0" err="1">
                <a:solidFill>
                  <a:srgbClr val="000066"/>
                </a:solidFill>
              </a:rPr>
              <a:t>scale</a:t>
            </a:r>
            <a:r>
              <a:rPr lang="de-DE" sz="1800" dirty="0">
                <a:solidFill>
                  <a:srgbClr val="000066"/>
                </a:solidFill>
              </a:rPr>
              <a:t> </a:t>
            </a:r>
            <a:r>
              <a:rPr lang="de-DE" sz="1800" dirty="0" err="1">
                <a:solidFill>
                  <a:srgbClr val="000066"/>
                </a:solidFill>
              </a:rPr>
              <a:t>targets</a:t>
            </a:r>
            <a:endParaRPr lang="de-DE" sz="1800" dirty="0">
              <a:solidFill>
                <a:srgbClr val="000066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3341736" y="836613"/>
            <a:ext cx="5601996" cy="5867242"/>
            <a:chOff x="3341736" y="836613"/>
            <a:chExt cx="5601996" cy="5867242"/>
          </a:xfrm>
        </p:grpSpPr>
        <p:sp>
          <p:nvSpPr>
            <p:cNvPr id="4" name="Rechteck 3"/>
            <p:cNvSpPr/>
            <p:nvPr/>
          </p:nvSpPr>
          <p:spPr>
            <a:xfrm>
              <a:off x="3857237" y="836614"/>
              <a:ext cx="5086495" cy="5867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feld 32"/>
            <p:cNvSpPr txBox="1"/>
            <p:nvPr/>
          </p:nvSpPr>
          <p:spPr>
            <a:xfrm rot="16200000">
              <a:off x="2696920" y="1996930"/>
              <a:ext cx="25976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WIMP Nucleon Cross Section / cm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4" descr="C:\Users\Josef\Documents\Vortraege-Poster\2011\ISAPP_Hdlbg\Vortrag\LimitPlot_22062011_16494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5" r="1" b="15130"/>
            <a:stretch/>
          </p:blipFill>
          <p:spPr bwMode="auto">
            <a:xfrm>
              <a:off x="4572000" y="836614"/>
              <a:ext cx="4278758" cy="54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9" name="AutoShape 19"/>
            <p:cNvSpPr>
              <a:spLocks noChangeArrowheads="1"/>
            </p:cNvSpPr>
            <p:nvPr/>
          </p:nvSpPr>
          <p:spPr bwMode="auto">
            <a:xfrm>
              <a:off x="3341736" y="2808201"/>
              <a:ext cx="1728707" cy="246350"/>
            </a:xfrm>
            <a:prstGeom prst="homePlate">
              <a:avLst>
                <a:gd name="adj" fmla="val 261647"/>
              </a:avLst>
            </a:prstGeom>
            <a:solidFill>
              <a:srgbClr val="EEE8FC"/>
            </a:solidFill>
            <a:ln w="28575">
              <a:solidFill>
                <a:srgbClr val="A393B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US" sz="1400" b="1" dirty="0">
                  <a:solidFill>
                    <a:srgbClr val="002060"/>
                  </a:solidFill>
                  <a:latin typeface="Arial" charset="0"/>
                </a:rPr>
                <a:t>1 </a:t>
              </a:r>
              <a:r>
                <a:rPr lang="en-US" sz="1400" b="1" dirty="0" err="1">
                  <a:solidFill>
                    <a:srgbClr val="002060"/>
                  </a:solidFill>
                  <a:latin typeface="Arial" charset="0"/>
                </a:rPr>
                <a:t>ev</a:t>
              </a:r>
              <a:r>
                <a:rPr lang="en-US" sz="1400" b="1" dirty="0">
                  <a:solidFill>
                    <a:srgbClr val="002060"/>
                  </a:solidFill>
                  <a:latin typeface="Arial" charset="0"/>
                </a:rPr>
                <a:t> / kg / month</a:t>
              </a:r>
            </a:p>
          </p:txBody>
        </p:sp>
        <p:sp>
          <p:nvSpPr>
            <p:cNvPr id="83980" name="AutoShape 20"/>
            <p:cNvSpPr>
              <a:spLocks noChangeArrowheads="1"/>
            </p:cNvSpPr>
            <p:nvPr/>
          </p:nvSpPr>
          <p:spPr bwMode="auto">
            <a:xfrm>
              <a:off x="3341736" y="3983102"/>
              <a:ext cx="1728707" cy="246350"/>
            </a:xfrm>
            <a:prstGeom prst="homePlate">
              <a:avLst>
                <a:gd name="adj" fmla="val 261647"/>
              </a:avLst>
            </a:prstGeom>
            <a:solidFill>
              <a:srgbClr val="EEE8FC"/>
            </a:solidFill>
            <a:ln w="28575">
              <a:solidFill>
                <a:srgbClr val="A393B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US" sz="1400" b="1" dirty="0">
                  <a:solidFill>
                    <a:srgbClr val="002060"/>
                  </a:solidFill>
                  <a:latin typeface="Arial" charset="0"/>
                </a:rPr>
                <a:t>1 </a:t>
              </a:r>
              <a:r>
                <a:rPr lang="en-US" sz="1400" b="1" dirty="0" err="1">
                  <a:solidFill>
                    <a:srgbClr val="002060"/>
                  </a:solidFill>
                  <a:latin typeface="Arial" charset="0"/>
                </a:rPr>
                <a:t>ev</a:t>
              </a:r>
              <a:r>
                <a:rPr lang="en-US" sz="1400" b="1" dirty="0">
                  <a:solidFill>
                    <a:srgbClr val="002060"/>
                  </a:solidFill>
                  <a:latin typeface="Arial" charset="0"/>
                </a:rPr>
                <a:t> / 10 kg / year</a:t>
              </a:r>
            </a:p>
          </p:txBody>
        </p:sp>
        <p:sp>
          <p:nvSpPr>
            <p:cNvPr id="83981" name="AutoShape 21"/>
            <p:cNvSpPr>
              <a:spLocks noChangeArrowheads="1"/>
            </p:cNvSpPr>
            <p:nvPr/>
          </p:nvSpPr>
          <p:spPr bwMode="auto">
            <a:xfrm>
              <a:off x="3341736" y="5158003"/>
              <a:ext cx="1728707" cy="246350"/>
            </a:xfrm>
            <a:prstGeom prst="homePlate">
              <a:avLst>
                <a:gd name="adj" fmla="val 261647"/>
              </a:avLst>
            </a:prstGeom>
            <a:solidFill>
              <a:srgbClr val="EEE8FC"/>
            </a:solidFill>
            <a:ln w="28575">
              <a:solidFill>
                <a:srgbClr val="A393B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de-DE" sz="1400" b="1" dirty="0">
                  <a:solidFill>
                    <a:srgbClr val="002060"/>
                  </a:solidFill>
                  <a:latin typeface="Arial" charset="0"/>
                </a:rPr>
                <a:t>1 </a:t>
              </a:r>
              <a:r>
                <a:rPr lang="de-DE" sz="1400" b="1" dirty="0" err="1">
                  <a:solidFill>
                    <a:srgbClr val="002060"/>
                  </a:solidFill>
                  <a:latin typeface="Arial" charset="0"/>
                </a:rPr>
                <a:t>ev</a:t>
              </a:r>
              <a:r>
                <a:rPr lang="de-DE" sz="1400" b="1" dirty="0">
                  <a:solidFill>
                    <a:srgbClr val="002060"/>
                  </a:solidFill>
                  <a:latin typeface="Arial" charset="0"/>
                </a:rPr>
                <a:t> / 1000 kg / </a:t>
              </a:r>
              <a:r>
                <a:rPr lang="de-DE" sz="1400" b="1" dirty="0" err="1">
                  <a:solidFill>
                    <a:srgbClr val="002060"/>
                  </a:solidFill>
                  <a:latin typeface="Arial" charset="0"/>
                </a:rPr>
                <a:t>year</a:t>
              </a:r>
              <a:endParaRPr lang="en-US" sz="1400" b="1" dirty="0">
                <a:solidFill>
                  <a:srgbClr val="002060"/>
                </a:solidFill>
                <a:latin typeface="Arial" charset="0"/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4364829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5677490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6990304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8260830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7493848" y="6426856"/>
              <a:ext cx="1449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WIMP Mass / </a:t>
              </a:r>
              <a:r>
                <a:rPr lang="en-US" sz="1200" dirty="0" err="1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GeV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067944" y="127770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067944" y="245801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-42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67944" y="363832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-44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067944" y="481863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-46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hteck 4"/>
            <p:cNvSpPr/>
            <p:nvPr/>
          </p:nvSpPr>
          <p:spPr>
            <a:xfrm>
              <a:off x="6971646" y="961336"/>
              <a:ext cx="1638101" cy="466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feld 21"/>
            <p:cNvSpPr txBox="1">
              <a:spLocks noChangeArrowheads="1"/>
            </p:cNvSpPr>
            <p:nvPr/>
          </p:nvSpPr>
          <p:spPr bwMode="auto">
            <a:xfrm>
              <a:off x="7001301" y="877190"/>
              <a:ext cx="160813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 eaLnBrk="1" hangingPunct="1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http://dmtools.brown.edu</a:t>
              </a:r>
            </a:p>
            <a:p>
              <a:pPr algn="r" eaLnBrk="1" hangingPunct="1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Gaitskell,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</a:rPr>
                <a:t>Mandic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</a:rPr>
                <a:t>Filippini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7" name="Gerade Verbindung 6"/>
            <p:cNvCxnSpPr/>
            <p:nvPr/>
          </p:nvCxnSpPr>
          <p:spPr>
            <a:xfrm>
              <a:off x="8557197" y="947099"/>
              <a:ext cx="0" cy="64814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14"/>
          <p:cNvSpPr>
            <a:spLocks noChangeArrowheads="1"/>
          </p:cNvSpPr>
          <p:nvPr/>
        </p:nvSpPr>
        <p:spPr bwMode="auto">
          <a:xfrm>
            <a:off x="250825" y="188913"/>
            <a:ext cx="74898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</a:t>
            </a:r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Dark Matter </a:t>
            </a:r>
            <a:r>
              <a:rPr lang="de-DE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Searches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- Future</a:t>
            </a:r>
            <a:endParaRPr lang="de-DE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04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ChangeArrowheads="1"/>
          </p:cNvSpPr>
          <p:nvPr/>
        </p:nvSpPr>
        <p:spPr bwMode="auto">
          <a:xfrm>
            <a:off x="250527" y="188640"/>
            <a:ext cx="74898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Cryogenic Dark Matter Searches in Europe</a:t>
            </a:r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1098550" y="981075"/>
            <a:ext cx="2843213" cy="576897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endParaRPr lang="de-DE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668676" name="Rectangle 4"/>
          <p:cNvSpPr>
            <a:spLocks noChangeArrowheads="1"/>
          </p:cNvSpPr>
          <p:nvPr/>
        </p:nvSpPr>
        <p:spPr bwMode="auto">
          <a:xfrm>
            <a:off x="5003800" y="981075"/>
            <a:ext cx="2843213" cy="576897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endParaRPr lang="de-DE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668678" name="Text Box 6"/>
          <p:cNvSpPr txBox="1">
            <a:spLocks noChangeArrowheads="1"/>
          </p:cNvSpPr>
          <p:nvPr/>
        </p:nvSpPr>
        <p:spPr bwMode="auto">
          <a:xfrm>
            <a:off x="1120775" y="1125538"/>
            <a:ext cx="229101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3E"/>
                </a:solidFill>
                <a:latin typeface="Arial" charset="0"/>
              </a:rPr>
              <a:t>CRESST</a:t>
            </a:r>
          </a:p>
          <a:p>
            <a:r>
              <a:rPr lang="en-US" sz="1400" b="1" i="1" dirty="0">
                <a:solidFill>
                  <a:srgbClr val="00003E"/>
                </a:solidFill>
                <a:latin typeface="Arial" charset="0"/>
              </a:rPr>
              <a:t>TU Munich, MPI Munich, </a:t>
            </a:r>
          </a:p>
          <a:p>
            <a:r>
              <a:rPr lang="en-US" sz="1400" b="1" i="1" dirty="0" err="1">
                <a:solidFill>
                  <a:srgbClr val="00003E"/>
                </a:solidFill>
                <a:latin typeface="Arial" charset="0"/>
              </a:rPr>
              <a:t>Tübingen</a:t>
            </a:r>
            <a:r>
              <a:rPr lang="en-US" sz="1400" b="1" i="1" dirty="0">
                <a:solidFill>
                  <a:srgbClr val="00003E"/>
                </a:solidFill>
                <a:latin typeface="Arial" charset="0"/>
              </a:rPr>
              <a:t>, </a:t>
            </a:r>
          </a:p>
          <a:p>
            <a:r>
              <a:rPr lang="en-US" sz="1400" b="1" i="1" dirty="0">
                <a:solidFill>
                  <a:srgbClr val="00003E"/>
                </a:solidFill>
                <a:latin typeface="Arial" charset="0"/>
              </a:rPr>
              <a:t>Oxford, Gran </a:t>
            </a:r>
            <a:r>
              <a:rPr lang="en-US" sz="1400" b="1" i="1" dirty="0" err="1">
                <a:solidFill>
                  <a:srgbClr val="00003E"/>
                </a:solidFill>
                <a:latin typeface="Arial" charset="0"/>
              </a:rPr>
              <a:t>Sasso</a:t>
            </a:r>
            <a:endParaRPr lang="en-US" sz="1400" b="1" i="1" dirty="0">
              <a:solidFill>
                <a:srgbClr val="00003E"/>
              </a:solidFill>
              <a:latin typeface="Arial" charset="0"/>
            </a:endParaRPr>
          </a:p>
          <a:p>
            <a:endParaRPr lang="en-US" sz="1400" dirty="0">
              <a:solidFill>
                <a:srgbClr val="00003E"/>
              </a:solidFill>
              <a:latin typeface="Arial" charset="0"/>
            </a:endParaRPr>
          </a:p>
          <a:p>
            <a:endParaRPr lang="en-US" dirty="0">
              <a:solidFill>
                <a:srgbClr val="00003E"/>
              </a:solidFill>
              <a:latin typeface="Arial" charset="0"/>
            </a:endParaRPr>
          </a:p>
          <a:p>
            <a:endParaRPr lang="en-US" dirty="0">
              <a:solidFill>
                <a:srgbClr val="00003E"/>
              </a:solidFill>
              <a:latin typeface="Arial" charset="0"/>
            </a:endParaRPr>
          </a:p>
          <a:p>
            <a:pPr>
              <a:buFontTx/>
              <a:buChar char="•"/>
            </a:pPr>
            <a:endParaRPr lang="en-US" dirty="0">
              <a:solidFill>
                <a:srgbClr val="00003E"/>
              </a:solidFill>
              <a:latin typeface="Arial" charset="0"/>
              <a:cs typeface="Arial" charset="0"/>
            </a:endParaRP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1120775" y="2628900"/>
            <a:ext cx="257492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00003E"/>
                </a:solidFill>
                <a:latin typeface="Arial" charset="0"/>
              </a:rPr>
              <a:t> phonon-light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3E"/>
                </a:solidFill>
                <a:latin typeface="Arial" charset="0"/>
              </a:rPr>
              <a:t> W, Zn, </a:t>
            </a:r>
            <a:r>
              <a:rPr lang="en-US" dirty="0" err="1">
                <a:solidFill>
                  <a:srgbClr val="00003E"/>
                </a:solidFill>
                <a:latin typeface="Arial" charset="0"/>
              </a:rPr>
              <a:t>Ca</a:t>
            </a:r>
            <a:r>
              <a:rPr lang="en-US" dirty="0">
                <a:solidFill>
                  <a:srgbClr val="00003E"/>
                </a:solidFill>
                <a:latin typeface="Arial" charset="0"/>
              </a:rPr>
              <a:t>, O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3E"/>
                </a:solidFill>
                <a:latin typeface="Arial" charset="0"/>
              </a:rPr>
              <a:t> LNGS - Gran </a:t>
            </a:r>
            <a:r>
              <a:rPr lang="en-US" dirty="0" err="1">
                <a:solidFill>
                  <a:srgbClr val="00003E"/>
                </a:solidFill>
                <a:latin typeface="Arial" charset="0"/>
              </a:rPr>
              <a:t>Sasso</a:t>
            </a:r>
            <a:endParaRPr lang="en-US" dirty="0">
              <a:solidFill>
                <a:srgbClr val="00003E"/>
              </a:solidFill>
              <a:latin typeface="Arial" charset="0"/>
            </a:endParaRPr>
          </a:p>
          <a:p>
            <a:endParaRPr lang="en-US" dirty="0">
              <a:solidFill>
                <a:srgbClr val="00003E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003E"/>
                </a:solidFill>
                <a:latin typeface="Arial" charset="0"/>
              </a:rPr>
              <a:t> 3kg </a:t>
            </a:r>
            <a:r>
              <a:rPr lang="en-US" dirty="0" err="1">
                <a:solidFill>
                  <a:srgbClr val="00003E"/>
                </a:solidFill>
                <a:latin typeface="Arial" charset="0"/>
              </a:rPr>
              <a:t>fiducial</a:t>
            </a:r>
            <a:r>
              <a:rPr lang="en-US" dirty="0">
                <a:solidFill>
                  <a:srgbClr val="00003E"/>
                </a:solidFill>
                <a:latin typeface="Arial" charset="0"/>
              </a:rPr>
              <a:t> running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3E"/>
                </a:solidFill>
                <a:latin typeface="Arial" charset="0"/>
              </a:rPr>
              <a:t> goal: 15 kg </a:t>
            </a:r>
            <a:r>
              <a:rPr lang="en-US" dirty="0" err="1">
                <a:solidFill>
                  <a:srgbClr val="00003E"/>
                </a:solidFill>
                <a:latin typeface="Arial" charset="0"/>
              </a:rPr>
              <a:t>nxt</a:t>
            </a:r>
            <a:r>
              <a:rPr lang="en-US" dirty="0">
                <a:solidFill>
                  <a:srgbClr val="00003E"/>
                </a:solidFill>
                <a:latin typeface="Arial" charset="0"/>
              </a:rPr>
              <a:t> 2-3 </a:t>
            </a:r>
            <a:r>
              <a:rPr lang="en-US" dirty="0" err="1">
                <a:solidFill>
                  <a:srgbClr val="00003E"/>
                </a:solidFill>
                <a:latin typeface="Arial" charset="0"/>
              </a:rPr>
              <a:t>yrs</a:t>
            </a:r>
            <a:endParaRPr lang="en-US" dirty="0">
              <a:solidFill>
                <a:srgbClr val="00003E"/>
              </a:solidFill>
              <a:latin typeface="Arial" charset="0"/>
            </a:endParaRPr>
          </a:p>
          <a:p>
            <a:r>
              <a:rPr lang="en-US" sz="1600" i="1" dirty="0">
                <a:solidFill>
                  <a:srgbClr val="00003E"/>
                </a:solidFill>
                <a:latin typeface="Arial" charset="0"/>
                <a:cs typeface="Arial" charset="0"/>
              </a:rPr>
              <a:t>   with </a:t>
            </a:r>
            <a:r>
              <a:rPr lang="en-US" sz="1600" i="1" dirty="0" err="1">
                <a:solidFill>
                  <a:srgbClr val="00003E"/>
                </a:solidFill>
                <a:latin typeface="Arial" charset="0"/>
                <a:cs typeface="Arial" charset="0"/>
              </a:rPr>
              <a:t>diff.targets</a:t>
            </a:r>
            <a:r>
              <a:rPr lang="en-US" sz="1600" i="1" dirty="0">
                <a:solidFill>
                  <a:srgbClr val="00003E"/>
                </a:solidFill>
                <a:latin typeface="Arial" charset="0"/>
                <a:cs typeface="Arial" charset="0"/>
              </a:rPr>
              <a:t> </a:t>
            </a:r>
            <a:br>
              <a:rPr lang="en-US" sz="1600" i="1" dirty="0">
                <a:solidFill>
                  <a:srgbClr val="00003E"/>
                </a:solidFill>
                <a:latin typeface="Arial" charset="0"/>
                <a:cs typeface="Arial" charset="0"/>
              </a:rPr>
            </a:br>
            <a:r>
              <a:rPr lang="en-US" sz="1600" i="1" dirty="0">
                <a:solidFill>
                  <a:srgbClr val="00003E"/>
                </a:solidFill>
                <a:latin typeface="Arial" charset="0"/>
                <a:cs typeface="Arial" charset="0"/>
              </a:rPr>
              <a:t>   in same setup</a:t>
            </a:r>
          </a:p>
        </p:txBody>
      </p:sp>
      <p:sp>
        <p:nvSpPr>
          <p:cNvPr id="668680" name="Text Box 8"/>
          <p:cNvSpPr txBox="1">
            <a:spLocks noChangeArrowheads="1"/>
          </p:cNvSpPr>
          <p:nvPr/>
        </p:nvSpPr>
        <p:spPr bwMode="auto">
          <a:xfrm>
            <a:off x="5038725" y="1125538"/>
            <a:ext cx="231185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3E"/>
                </a:solidFill>
                <a:latin typeface="Arial" charset="0"/>
              </a:rPr>
              <a:t>EDELWEISS</a:t>
            </a:r>
          </a:p>
          <a:p>
            <a:r>
              <a:rPr lang="en-US" sz="1400" b="1" i="1" dirty="0" err="1">
                <a:solidFill>
                  <a:srgbClr val="00003E"/>
                </a:solidFill>
                <a:latin typeface="Arial" charset="0"/>
              </a:rPr>
              <a:t>Saclay</a:t>
            </a:r>
            <a:r>
              <a:rPr lang="en-US" sz="1400" b="1" i="1" dirty="0">
                <a:solidFill>
                  <a:srgbClr val="00003E"/>
                </a:solidFill>
                <a:latin typeface="Arial" charset="0"/>
              </a:rPr>
              <a:t>, </a:t>
            </a:r>
            <a:r>
              <a:rPr lang="en-US" sz="1400" b="1" i="1" dirty="0" err="1">
                <a:solidFill>
                  <a:srgbClr val="00003E"/>
                </a:solidFill>
                <a:latin typeface="Arial" charset="0"/>
              </a:rPr>
              <a:t>Orsay</a:t>
            </a:r>
            <a:r>
              <a:rPr lang="en-US" sz="1400" b="1" i="1" dirty="0">
                <a:solidFill>
                  <a:srgbClr val="00003E"/>
                </a:solidFill>
                <a:latin typeface="Arial" charset="0"/>
              </a:rPr>
              <a:t>, Lyon, </a:t>
            </a:r>
          </a:p>
          <a:p>
            <a:r>
              <a:rPr lang="en-US" sz="1400" b="1" i="1" dirty="0">
                <a:solidFill>
                  <a:srgbClr val="00003E"/>
                </a:solidFill>
                <a:latin typeface="Arial" charset="0"/>
              </a:rPr>
              <a:t>Grenoble, </a:t>
            </a:r>
            <a:r>
              <a:rPr lang="en-US" sz="1400" b="1" i="1" dirty="0" err="1">
                <a:solidFill>
                  <a:srgbClr val="00003E"/>
                </a:solidFill>
                <a:latin typeface="Arial" charset="0"/>
              </a:rPr>
              <a:t>Dubna</a:t>
            </a:r>
            <a:r>
              <a:rPr lang="en-US" sz="1400" b="1" i="1" dirty="0">
                <a:solidFill>
                  <a:srgbClr val="00003E"/>
                </a:solidFill>
                <a:latin typeface="Arial" charset="0"/>
              </a:rPr>
              <a:t>, Oxford</a:t>
            </a:r>
          </a:p>
          <a:p>
            <a:r>
              <a:rPr lang="en-US" sz="1400" b="1" i="1" dirty="0">
                <a:solidFill>
                  <a:srgbClr val="00003E"/>
                </a:solidFill>
                <a:latin typeface="Arial" charset="0"/>
              </a:rPr>
              <a:t>KIT Karlsruhe</a:t>
            </a:r>
          </a:p>
          <a:p>
            <a:endParaRPr lang="en-US" sz="1400" b="1" i="1" dirty="0">
              <a:solidFill>
                <a:srgbClr val="00003E"/>
              </a:solidFill>
              <a:latin typeface="Arial" charset="0"/>
            </a:endParaRPr>
          </a:p>
          <a:p>
            <a:r>
              <a:rPr lang="en-US" dirty="0">
                <a:solidFill>
                  <a:srgbClr val="00003E"/>
                </a:solidFill>
                <a:latin typeface="Arial" charset="0"/>
              </a:rPr>
              <a:t> </a:t>
            </a:r>
          </a:p>
        </p:txBody>
      </p:sp>
      <p:sp>
        <p:nvSpPr>
          <p:cNvPr id="668681" name="Text Box 9"/>
          <p:cNvSpPr txBox="1">
            <a:spLocks noChangeArrowheads="1"/>
          </p:cNvSpPr>
          <p:nvPr/>
        </p:nvSpPr>
        <p:spPr bwMode="auto">
          <a:xfrm>
            <a:off x="5038725" y="2628900"/>
            <a:ext cx="26987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00003E"/>
                </a:solidFill>
                <a:latin typeface="Arial" charset="0"/>
              </a:rPr>
              <a:t> phonon-charge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003E"/>
                </a:solidFill>
                <a:latin typeface="Arial" charset="0"/>
              </a:rPr>
              <a:t> Ge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003E"/>
                </a:solidFill>
                <a:latin typeface="Arial" charset="0"/>
              </a:rPr>
              <a:t> LSM - Modane</a:t>
            </a:r>
          </a:p>
          <a:p>
            <a:endParaRPr lang="en-US">
              <a:solidFill>
                <a:srgbClr val="00003E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>
                <a:solidFill>
                  <a:srgbClr val="00003E"/>
                </a:solidFill>
                <a:latin typeface="Arial" charset="0"/>
              </a:rPr>
              <a:t> 2kg fiducial running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003E"/>
                </a:solidFill>
                <a:latin typeface="Arial" charset="0"/>
              </a:rPr>
              <a:t> goal: 6 kg fid. in    2010</a:t>
            </a:r>
          </a:p>
          <a:p>
            <a:r>
              <a:rPr lang="en-US" b="1">
                <a:solidFill>
                  <a:srgbClr val="00003E"/>
                </a:solidFill>
                <a:latin typeface="Arial" charset="0"/>
              </a:rPr>
              <a:t>         </a:t>
            </a:r>
            <a:r>
              <a:rPr lang="en-US">
                <a:solidFill>
                  <a:srgbClr val="00003E"/>
                </a:solidFill>
                <a:latin typeface="Arial" charset="0"/>
              </a:rPr>
              <a:t>20 kg fid. end 2011</a:t>
            </a:r>
          </a:p>
          <a:p>
            <a:r>
              <a:rPr lang="en-US">
                <a:solidFill>
                  <a:srgbClr val="00003E"/>
                </a:solidFill>
                <a:latin typeface="Arial" charset="0"/>
              </a:rPr>
              <a:t> </a:t>
            </a:r>
            <a:endParaRPr lang="en-US">
              <a:solidFill>
                <a:srgbClr val="00003E"/>
              </a:solidFill>
              <a:latin typeface="Arial" charset="0"/>
              <a:cs typeface="Arial" charset="0"/>
            </a:endParaRPr>
          </a:p>
        </p:txBody>
      </p:sp>
      <p:pic>
        <p:nvPicPr>
          <p:cNvPr id="668682" name="Picture 10" descr="l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565400"/>
            <a:ext cx="2095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83" name="Picture 11" descr="Suzuki_23042009_1744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4" t="59460" r="15047" b="14882"/>
          <a:stretch>
            <a:fillRect/>
          </a:stretch>
        </p:blipFill>
        <p:spPr bwMode="auto">
          <a:xfrm>
            <a:off x="5259388" y="4878388"/>
            <a:ext cx="2305050" cy="16986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84" name="Picture 12" descr="karuse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7"/>
          <a:stretch>
            <a:fillRect/>
          </a:stretch>
        </p:blipFill>
        <p:spPr bwMode="auto">
          <a:xfrm>
            <a:off x="1350963" y="4868863"/>
            <a:ext cx="2303462" cy="17081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86" name="Picture 14" descr="l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3355975"/>
            <a:ext cx="2095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87" name="Picture 15" descr="iviewcapture_date_14_07_2008_time_10_13_4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587" r="38196" b="49283"/>
          <a:stretch>
            <a:fillRect/>
          </a:stretch>
        </p:blipFill>
        <p:spPr bwMode="auto">
          <a:xfrm>
            <a:off x="4459288" y="2193925"/>
            <a:ext cx="45561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8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262188"/>
            <a:ext cx="131763" cy="46513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8689" name="Rectangle 17"/>
          <p:cNvSpPr>
            <a:spLocks noChangeArrowheads="1"/>
          </p:cNvSpPr>
          <p:nvPr/>
        </p:nvSpPr>
        <p:spPr bwMode="auto">
          <a:xfrm>
            <a:off x="2987675" y="2132013"/>
            <a:ext cx="2843213" cy="4033837"/>
          </a:xfrm>
          <a:prstGeom prst="rect">
            <a:avLst/>
          </a:prstGeom>
          <a:solidFill>
            <a:srgbClr val="C7B9CF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de-DE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668690" name="Text Box 18"/>
          <p:cNvSpPr txBox="1">
            <a:spLocks noChangeArrowheads="1"/>
          </p:cNvSpPr>
          <p:nvPr/>
        </p:nvSpPr>
        <p:spPr bwMode="auto">
          <a:xfrm>
            <a:off x="3009900" y="2276475"/>
            <a:ext cx="2208213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3E"/>
                </a:solidFill>
                <a:latin typeface="Arial" charset="0"/>
              </a:rPr>
              <a:t>EURECA</a:t>
            </a:r>
          </a:p>
          <a:p>
            <a:r>
              <a:rPr lang="en-US" sz="800" b="1" dirty="0">
                <a:solidFill>
                  <a:srgbClr val="00003E"/>
                </a:solidFill>
                <a:latin typeface="Arial" charset="0"/>
              </a:rPr>
              <a:t>  </a:t>
            </a:r>
          </a:p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TU Munich,</a:t>
            </a:r>
            <a:r>
              <a:rPr lang="en-US" sz="1400" b="1" i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MPI Munich, </a:t>
            </a:r>
          </a:p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KIT Karlsruhe, </a:t>
            </a:r>
          </a:p>
          <a:p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Uni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Tübingen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, </a:t>
            </a:r>
          </a:p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Oxford, Sheffield,</a:t>
            </a:r>
          </a:p>
          <a:p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Saclay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,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Orsay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, Grenoble, </a:t>
            </a:r>
          </a:p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Lyon,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Dubna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, Kiev, </a:t>
            </a:r>
          </a:p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Zaragoza</a:t>
            </a:r>
          </a:p>
          <a:p>
            <a:endParaRPr lang="en-US" sz="1400" i="1" dirty="0">
              <a:solidFill>
                <a:srgbClr val="00003E"/>
              </a:solidFill>
              <a:latin typeface="Arial" charset="0"/>
            </a:endParaRPr>
          </a:p>
          <a:p>
            <a:endParaRPr lang="en-US" dirty="0">
              <a:solidFill>
                <a:srgbClr val="00003E"/>
              </a:solidFill>
              <a:latin typeface="Arial" charset="0"/>
            </a:endParaRPr>
          </a:p>
          <a:p>
            <a:endParaRPr lang="en-US" dirty="0">
              <a:solidFill>
                <a:srgbClr val="00003E"/>
              </a:solidFill>
              <a:latin typeface="Arial" charset="0"/>
            </a:endParaRPr>
          </a:p>
          <a:p>
            <a:endParaRPr lang="en-US" dirty="0">
              <a:solidFill>
                <a:srgbClr val="00003E"/>
              </a:solidFill>
              <a:latin typeface="Arial" charset="0"/>
            </a:endParaRPr>
          </a:p>
          <a:p>
            <a:pPr>
              <a:buFontTx/>
              <a:buChar char="•"/>
            </a:pPr>
            <a:endParaRPr lang="en-US" dirty="0">
              <a:solidFill>
                <a:srgbClr val="00003E"/>
              </a:solidFill>
              <a:latin typeface="Arial" charset="0"/>
              <a:cs typeface="Arial" charset="0"/>
            </a:endParaRPr>
          </a:p>
        </p:txBody>
      </p:sp>
      <p:sp>
        <p:nvSpPr>
          <p:cNvPr id="668691" name="Text Box 19"/>
          <p:cNvSpPr txBox="1">
            <a:spLocks noChangeArrowheads="1"/>
          </p:cNvSpPr>
          <p:nvPr/>
        </p:nvSpPr>
        <p:spPr bwMode="auto">
          <a:xfrm>
            <a:off x="3009900" y="4508500"/>
            <a:ext cx="2724150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>
                <a:solidFill>
                  <a:srgbClr val="00003E"/>
                </a:solidFill>
                <a:latin typeface="Arial" charset="0"/>
              </a:rPr>
              <a:t> phonon-charge/light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3E"/>
                </a:solidFill>
                <a:latin typeface="Arial" charset="0"/>
              </a:rPr>
              <a:t> Ge, W, Zn, Ca, O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3E"/>
                </a:solidFill>
                <a:latin typeface="Arial" charset="0"/>
              </a:rPr>
              <a:t> LSM</a:t>
            </a:r>
          </a:p>
          <a:p>
            <a:endParaRPr lang="en-US" sz="1600">
              <a:solidFill>
                <a:srgbClr val="00003E"/>
              </a:solidFill>
              <a:latin typeface="Arial" charset="0"/>
            </a:endParaRPr>
          </a:p>
          <a:p>
            <a:r>
              <a:rPr lang="en-US" b="1">
                <a:solidFill>
                  <a:srgbClr val="00003E"/>
                </a:solidFill>
                <a:latin typeface="Arial" charset="0"/>
              </a:rPr>
              <a:t>goal: 1000kg 2015-2018</a:t>
            </a:r>
          </a:p>
        </p:txBody>
      </p:sp>
      <p:pic>
        <p:nvPicPr>
          <p:cNvPr id="668692" name="Picture 20"/>
          <p:cNvPicPr>
            <a:picLocks noChangeAspect="1" noChangeArrowheads="1"/>
          </p:cNvPicPr>
          <p:nvPr/>
        </p:nvPicPr>
        <p:blipFill>
          <a:blip r:embed="rId8" cstate="print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2205038"/>
            <a:ext cx="10541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024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722" name="Group 2"/>
          <p:cNvGrpSpPr>
            <a:grpSpLocks/>
          </p:cNvGrpSpPr>
          <p:nvPr/>
        </p:nvGrpSpPr>
        <p:grpSpPr bwMode="auto">
          <a:xfrm>
            <a:off x="4498975" y="935038"/>
            <a:ext cx="4394200" cy="5878512"/>
            <a:chOff x="2834" y="589"/>
            <a:chExt cx="2768" cy="3703"/>
          </a:xfrm>
        </p:grpSpPr>
        <p:pic>
          <p:nvPicPr>
            <p:cNvPr id="6707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" y="1073"/>
              <a:ext cx="2767" cy="1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0724" name="Picture 4" descr="EURECA-LSM-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434"/>
              <a:ext cx="2767" cy="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07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" y="589"/>
              <a:ext cx="1519" cy="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70726" name="Rectangle 6"/>
          <p:cNvSpPr>
            <a:spLocks noChangeArrowheads="1"/>
          </p:cNvSpPr>
          <p:nvPr/>
        </p:nvSpPr>
        <p:spPr bwMode="auto">
          <a:xfrm>
            <a:off x="230838" y="185958"/>
            <a:ext cx="74898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EURECA</a:t>
            </a:r>
          </a:p>
        </p:txBody>
      </p:sp>
      <p:sp>
        <p:nvSpPr>
          <p:cNvPr id="670727" name="Text Box 7"/>
          <p:cNvSpPr txBox="1">
            <a:spLocks noChangeArrowheads="1"/>
          </p:cNvSpPr>
          <p:nvPr/>
        </p:nvSpPr>
        <p:spPr bwMode="auto">
          <a:xfrm>
            <a:off x="250825" y="2924175"/>
            <a:ext cx="4241800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003E"/>
                </a:solidFill>
                <a:latin typeface="Arial" charset="0"/>
              </a:rPr>
              <a:t>2009/11: </a:t>
            </a:r>
            <a:r>
              <a:rPr lang="de-DE" b="1" dirty="0">
                <a:solidFill>
                  <a:srgbClr val="00003E"/>
                </a:solidFill>
                <a:latin typeface="Arial" charset="0"/>
              </a:rPr>
              <a:t>design </a:t>
            </a:r>
            <a:r>
              <a:rPr lang="de-DE" b="1" dirty="0" err="1">
                <a:solidFill>
                  <a:srgbClr val="00003E"/>
                </a:solidFill>
                <a:latin typeface="Arial" charset="0"/>
              </a:rPr>
              <a:t>study</a:t>
            </a:r>
            <a:r>
              <a:rPr lang="de-DE" b="1" dirty="0">
                <a:solidFill>
                  <a:srgbClr val="00003E"/>
                </a:solidFill>
                <a:latin typeface="Arial" charset="0"/>
              </a:rPr>
              <a:t> =&gt; TDR</a:t>
            </a:r>
          </a:p>
          <a:p>
            <a:endParaRPr lang="de-DE" sz="800" b="1" dirty="0">
              <a:solidFill>
                <a:srgbClr val="00003E"/>
              </a:solidFill>
              <a:latin typeface="Arial" charset="0"/>
            </a:endParaRPr>
          </a:p>
          <a:p>
            <a:r>
              <a:rPr lang="de-DE" dirty="0">
                <a:solidFill>
                  <a:srgbClr val="00003E"/>
                </a:solidFill>
                <a:latin typeface="Arial" charset="0"/>
              </a:rPr>
              <a:t>2011/12: LSM </a:t>
            </a:r>
            <a:r>
              <a:rPr lang="de-DE" dirty="0" err="1">
                <a:solidFill>
                  <a:srgbClr val="00003E"/>
                </a:solidFill>
                <a:latin typeface="Arial" charset="0"/>
              </a:rPr>
              <a:t>excavation</a:t>
            </a:r>
            <a:endParaRPr lang="de-DE" dirty="0">
              <a:solidFill>
                <a:srgbClr val="00003E"/>
              </a:solidFill>
              <a:latin typeface="Arial" charset="0"/>
            </a:endParaRPr>
          </a:p>
          <a:p>
            <a:r>
              <a:rPr lang="de-DE" dirty="0">
                <a:solidFill>
                  <a:srgbClr val="00003E"/>
                </a:solidFill>
                <a:latin typeface="Arial" charset="0"/>
              </a:rPr>
              <a:t> + </a:t>
            </a:r>
            <a:r>
              <a:rPr lang="de-DE" dirty="0" err="1">
                <a:solidFill>
                  <a:srgbClr val="00003E"/>
                </a:solidFill>
                <a:latin typeface="Arial" charset="0"/>
              </a:rPr>
              <a:t>construction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 EURECA </a:t>
            </a:r>
            <a:r>
              <a:rPr lang="de-DE" dirty="0" err="1">
                <a:solidFill>
                  <a:srgbClr val="00003E"/>
                </a:solidFill>
                <a:latin typeface="Arial" charset="0"/>
              </a:rPr>
              <a:t>components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  </a:t>
            </a:r>
          </a:p>
          <a:p>
            <a:r>
              <a:rPr lang="de-DE" dirty="0">
                <a:solidFill>
                  <a:srgbClr val="00003E"/>
                </a:solidFill>
                <a:latin typeface="Arial" charset="0"/>
              </a:rPr>
              <a:t> ~ 100 kg </a:t>
            </a:r>
            <a:r>
              <a:rPr lang="de-DE" dirty="0" err="1">
                <a:solidFill>
                  <a:srgbClr val="00003E"/>
                </a:solidFill>
                <a:latin typeface="Arial" charset="0"/>
              </a:rPr>
              <a:t>fiducal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00003E"/>
                </a:solidFill>
                <a:latin typeface="Arial" charset="0"/>
              </a:rPr>
              <a:t>target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00003E"/>
                </a:solidFill>
                <a:latin typeface="Arial" charset="0"/>
              </a:rPr>
              <a:t>at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00003E"/>
                </a:solidFill>
                <a:latin typeface="Arial" charset="0"/>
              </a:rPr>
              <a:t>present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00003E"/>
                </a:solidFill>
                <a:latin typeface="Arial" charset="0"/>
              </a:rPr>
              <a:t>sites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, </a:t>
            </a:r>
          </a:p>
          <a:p>
            <a:r>
              <a:rPr lang="de-DE" dirty="0">
                <a:solidFill>
                  <a:srgbClr val="00003E"/>
                </a:solidFill>
                <a:latin typeface="Arial" charset="0"/>
              </a:rPr>
              <a:t> ~ 10</a:t>
            </a:r>
            <a:r>
              <a:rPr lang="de-DE" baseline="30000" dirty="0">
                <a:solidFill>
                  <a:srgbClr val="00003E"/>
                </a:solidFill>
                <a:latin typeface="Arial" charset="0"/>
              </a:rPr>
              <a:t>-45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 cm</a:t>
            </a:r>
            <a:r>
              <a:rPr lang="de-DE" baseline="30000" dirty="0">
                <a:solidFill>
                  <a:srgbClr val="00003E"/>
                </a:solidFill>
                <a:latin typeface="Arial" charset="0"/>
              </a:rPr>
              <a:t>2</a:t>
            </a:r>
          </a:p>
          <a:p>
            <a:endParaRPr lang="de-DE" sz="800" dirty="0">
              <a:solidFill>
                <a:srgbClr val="00003E"/>
              </a:solidFill>
              <a:latin typeface="Arial" charset="0"/>
            </a:endParaRPr>
          </a:p>
          <a:p>
            <a:r>
              <a:rPr lang="de-DE" b="1" dirty="0">
                <a:solidFill>
                  <a:srgbClr val="00003E"/>
                </a:solidFill>
                <a:latin typeface="Arial" charset="0"/>
              </a:rPr>
              <a:t>2013/14: </a:t>
            </a:r>
            <a:r>
              <a:rPr lang="de-DE" b="1" dirty="0" err="1">
                <a:solidFill>
                  <a:srgbClr val="00003E"/>
                </a:solidFill>
                <a:latin typeface="Arial" charset="0"/>
              </a:rPr>
              <a:t>construction</a:t>
            </a:r>
            <a:r>
              <a:rPr lang="de-DE" b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de-DE" b="1" dirty="0" err="1">
                <a:solidFill>
                  <a:srgbClr val="00003E"/>
                </a:solidFill>
                <a:latin typeface="Arial" charset="0"/>
              </a:rPr>
              <a:t>at</a:t>
            </a:r>
            <a:r>
              <a:rPr lang="de-DE" b="1" dirty="0">
                <a:solidFill>
                  <a:srgbClr val="00003E"/>
                </a:solidFill>
                <a:latin typeface="Arial" charset="0"/>
              </a:rPr>
              <a:t> LSM</a:t>
            </a:r>
          </a:p>
          <a:p>
            <a:endParaRPr lang="de-DE" sz="800" dirty="0">
              <a:solidFill>
                <a:srgbClr val="00003E"/>
              </a:solidFill>
              <a:latin typeface="Arial" charset="0"/>
            </a:endParaRPr>
          </a:p>
          <a:p>
            <a:r>
              <a:rPr lang="de-DE" b="1" dirty="0">
                <a:solidFill>
                  <a:srgbClr val="00003E"/>
                </a:solidFill>
                <a:latin typeface="Arial" charset="0"/>
              </a:rPr>
              <a:t>2015: </a:t>
            </a:r>
            <a:r>
              <a:rPr lang="de-DE" b="1" dirty="0" err="1">
                <a:solidFill>
                  <a:srgbClr val="00003E"/>
                </a:solidFill>
                <a:latin typeface="Arial" charset="0"/>
              </a:rPr>
              <a:t>begin</a:t>
            </a:r>
            <a:r>
              <a:rPr lang="de-DE" b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de-DE" b="1" dirty="0" err="1">
                <a:solidFill>
                  <a:srgbClr val="00003E"/>
                </a:solidFill>
                <a:latin typeface="Arial" charset="0"/>
              </a:rPr>
              <a:t>data</a:t>
            </a:r>
            <a:r>
              <a:rPr lang="de-DE" b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de-DE" b="1" dirty="0" err="1">
                <a:solidFill>
                  <a:srgbClr val="00003E"/>
                </a:solidFill>
                <a:latin typeface="Arial" charset="0"/>
              </a:rPr>
              <a:t>taking</a:t>
            </a:r>
            <a:r>
              <a:rPr lang="de-DE" b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de-DE" b="1" dirty="0" err="1">
                <a:solidFill>
                  <a:srgbClr val="00003E"/>
                </a:solidFill>
                <a:latin typeface="Arial" charset="0"/>
              </a:rPr>
              <a:t>at</a:t>
            </a:r>
            <a:r>
              <a:rPr lang="de-DE" b="1" dirty="0">
                <a:solidFill>
                  <a:srgbClr val="00003E"/>
                </a:solidFill>
                <a:latin typeface="Arial" charset="0"/>
              </a:rPr>
              <a:t> LSM</a:t>
            </a:r>
          </a:p>
          <a:p>
            <a:endParaRPr lang="de-DE" sz="800" dirty="0">
              <a:solidFill>
                <a:srgbClr val="00003E"/>
              </a:solidFill>
              <a:latin typeface="Arial" charset="0"/>
            </a:endParaRPr>
          </a:p>
          <a:p>
            <a:r>
              <a:rPr lang="de-DE" dirty="0">
                <a:solidFill>
                  <a:srgbClr val="00003E"/>
                </a:solidFill>
                <a:latin typeface="Arial" charset="0"/>
              </a:rPr>
              <a:t>2015 – 2018:</a:t>
            </a:r>
          </a:p>
          <a:p>
            <a:pPr>
              <a:buFontTx/>
              <a:buChar char="•"/>
            </a:pPr>
            <a:r>
              <a:rPr lang="de-DE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00003E"/>
                </a:solidFill>
                <a:latin typeface="Arial" charset="0"/>
              </a:rPr>
              <a:t>continuous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 upgrade </a:t>
            </a:r>
            <a:r>
              <a:rPr lang="de-DE" dirty="0" err="1">
                <a:solidFill>
                  <a:srgbClr val="00003E"/>
                </a:solidFill>
                <a:latin typeface="Arial" charset="0"/>
              </a:rPr>
              <a:t>to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 1t </a:t>
            </a:r>
            <a:r>
              <a:rPr lang="de-DE" dirty="0" err="1">
                <a:solidFill>
                  <a:srgbClr val="00003E"/>
                </a:solidFill>
                <a:latin typeface="Arial" charset="0"/>
              </a:rPr>
              <a:t>target</a:t>
            </a:r>
            <a:endParaRPr lang="de-DE" dirty="0">
              <a:solidFill>
                <a:srgbClr val="00003E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de-DE" dirty="0">
                <a:solidFill>
                  <a:srgbClr val="00003E"/>
                </a:solidFill>
                <a:latin typeface="Arial" charset="0"/>
              </a:rPr>
              <a:t> ~ 10</a:t>
            </a:r>
            <a:r>
              <a:rPr lang="de-DE" baseline="30000" dirty="0">
                <a:solidFill>
                  <a:srgbClr val="00003E"/>
                </a:solidFill>
                <a:latin typeface="Arial" charset="0"/>
              </a:rPr>
              <a:t>-46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cm</a:t>
            </a:r>
            <a:r>
              <a:rPr lang="de-DE" baseline="30000" dirty="0">
                <a:solidFill>
                  <a:srgbClr val="00003E"/>
                </a:solidFill>
                <a:latin typeface="Arial" charset="0"/>
              </a:rPr>
              <a:t>2</a:t>
            </a:r>
          </a:p>
          <a:p>
            <a:pPr>
              <a:buFontTx/>
              <a:buChar char="•"/>
            </a:pPr>
            <a:endParaRPr lang="el-GR" dirty="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670728" name="Text Box 8"/>
          <p:cNvSpPr txBox="1">
            <a:spLocks noChangeArrowheads="1"/>
          </p:cNvSpPr>
          <p:nvPr/>
        </p:nvSpPr>
        <p:spPr bwMode="auto">
          <a:xfrm>
            <a:off x="4687888" y="19097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  <a:latin typeface="Arial" charset="0"/>
              </a:rPr>
              <a:t>Existing laboratory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9" name="AutoShape 9"/>
          <p:cNvSpPr>
            <a:spLocks noChangeArrowheads="1"/>
          </p:cNvSpPr>
          <p:nvPr/>
        </p:nvSpPr>
        <p:spPr bwMode="auto">
          <a:xfrm rot="5400000">
            <a:off x="5558631" y="2315370"/>
            <a:ext cx="403225" cy="214312"/>
          </a:xfrm>
          <a:prstGeom prst="rightArrow">
            <a:avLst>
              <a:gd name="adj1" fmla="val 50000"/>
              <a:gd name="adj2" fmla="val 47037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70730" name="Text Box 10"/>
          <p:cNvSpPr txBox="1">
            <a:spLocks noChangeArrowheads="1"/>
          </p:cNvSpPr>
          <p:nvPr/>
        </p:nvSpPr>
        <p:spPr bwMode="auto">
          <a:xfrm>
            <a:off x="7740650" y="3579813"/>
            <a:ext cx="1223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  <a:latin typeface="Arial" charset="0"/>
              </a:rPr>
              <a:t>New LSM extension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31" name="AutoShape 11"/>
          <p:cNvSpPr>
            <a:spLocks noChangeArrowheads="1"/>
          </p:cNvSpPr>
          <p:nvPr/>
        </p:nvSpPr>
        <p:spPr bwMode="auto">
          <a:xfrm rot="54282224">
            <a:off x="7524750" y="3500438"/>
            <a:ext cx="719138" cy="142875"/>
          </a:xfrm>
          <a:prstGeom prst="rightArrow">
            <a:avLst>
              <a:gd name="adj1" fmla="val 50000"/>
              <a:gd name="adj2" fmla="val 125833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70732" name="Text Box 12"/>
          <p:cNvSpPr txBox="1">
            <a:spLocks noChangeArrowheads="1"/>
          </p:cNvSpPr>
          <p:nvPr/>
        </p:nvSpPr>
        <p:spPr bwMode="auto">
          <a:xfrm>
            <a:off x="4643438" y="6308725"/>
            <a:ext cx="4103687" cy="336550"/>
          </a:xfrm>
          <a:prstGeom prst="rect">
            <a:avLst/>
          </a:prstGeom>
          <a:solidFill>
            <a:srgbClr val="969696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FFFFFF"/>
                </a:solidFill>
                <a:latin typeface="Arial" charset="0"/>
              </a:rPr>
              <a:t>Possible EURECA Facility Layout</a:t>
            </a: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7073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1243013"/>
            <a:ext cx="176847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0734" name="Text Box 14"/>
          <p:cNvSpPr txBox="1">
            <a:spLocks noChangeArrowheads="1"/>
          </p:cNvSpPr>
          <p:nvPr/>
        </p:nvSpPr>
        <p:spPr bwMode="auto">
          <a:xfrm>
            <a:off x="250825" y="1557338"/>
            <a:ext cx="3621088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00003E"/>
                </a:solidFill>
                <a:latin typeface="Arial" charset="0"/>
              </a:rPr>
              <a:t>combines all European</a:t>
            </a:r>
          </a:p>
          <a:p>
            <a:r>
              <a:rPr lang="de-DE" sz="1600">
                <a:solidFill>
                  <a:srgbClr val="00003E"/>
                </a:solidFill>
                <a:latin typeface="Arial" charset="0"/>
              </a:rPr>
              <a:t>cryogenic DM efforts:</a:t>
            </a:r>
          </a:p>
          <a:p>
            <a:endParaRPr lang="de-DE" sz="800">
              <a:solidFill>
                <a:srgbClr val="00003E"/>
              </a:solidFill>
              <a:latin typeface="Arial" charset="0"/>
            </a:endParaRPr>
          </a:p>
          <a:p>
            <a:r>
              <a:rPr lang="de-DE" sz="1600" i="1">
                <a:solidFill>
                  <a:srgbClr val="00003E"/>
                </a:solidFill>
                <a:latin typeface="Arial" charset="0"/>
              </a:rPr>
              <a:t>R&amp;D cooperation with CDMS/GeoDM</a:t>
            </a:r>
            <a:r>
              <a:rPr lang="de-DE">
                <a:solidFill>
                  <a:srgbClr val="00003E"/>
                </a:solidFill>
                <a:latin typeface="Arial" charset="0"/>
              </a:rPr>
              <a:t> </a:t>
            </a:r>
            <a:endParaRPr lang="el-GR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670735" name="Text Box 15"/>
          <p:cNvSpPr txBox="1">
            <a:spLocks noChangeArrowheads="1"/>
          </p:cNvSpPr>
          <p:nvPr/>
        </p:nvSpPr>
        <p:spPr bwMode="auto">
          <a:xfrm>
            <a:off x="250825" y="931863"/>
            <a:ext cx="2438400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 b="1" i="1" dirty="0">
                <a:solidFill>
                  <a:srgbClr val="00003E"/>
                </a:solidFill>
                <a:latin typeface="Arial" charset="0"/>
              </a:rPr>
              <a:t>Germany, France, UK, </a:t>
            </a:r>
          </a:p>
          <a:p>
            <a:r>
              <a:rPr lang="de-DE" sz="1600" b="1" i="1" dirty="0">
                <a:solidFill>
                  <a:srgbClr val="00003E"/>
                </a:solidFill>
                <a:latin typeface="Arial" charset="0"/>
              </a:rPr>
              <a:t>Spain, </a:t>
            </a:r>
            <a:r>
              <a:rPr lang="de-DE" sz="1600" b="1" i="1" dirty="0" err="1">
                <a:solidFill>
                  <a:srgbClr val="00003E"/>
                </a:solidFill>
                <a:latin typeface="Arial" charset="0"/>
              </a:rPr>
              <a:t>Russia</a:t>
            </a:r>
            <a:r>
              <a:rPr lang="de-DE" sz="1600" b="1" i="1" dirty="0">
                <a:solidFill>
                  <a:srgbClr val="00003E"/>
                </a:solidFill>
                <a:latin typeface="Arial" charset="0"/>
              </a:rPr>
              <a:t>, Ukraine</a:t>
            </a:r>
            <a:r>
              <a:rPr lang="de-DE" dirty="0">
                <a:solidFill>
                  <a:srgbClr val="00003E"/>
                </a:solidFill>
                <a:latin typeface="Arial" charset="0"/>
              </a:rPr>
              <a:t> </a:t>
            </a:r>
            <a:endParaRPr lang="el-GR" dirty="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55181" y="6341547"/>
            <a:ext cx="27430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 smtClean="0">
                <a:solidFill>
                  <a:srgbClr val="00003E"/>
                </a:solidFill>
              </a:rPr>
              <a:t>+ </a:t>
            </a:r>
            <a:r>
              <a:rPr lang="de-DE" sz="1800" b="1" dirty="0" err="1" smtClean="0">
                <a:solidFill>
                  <a:srgbClr val="00003E"/>
                </a:solidFill>
              </a:rPr>
              <a:t>GeoDM</a:t>
            </a:r>
            <a:r>
              <a:rPr lang="de-DE" sz="1800" b="1" dirty="0" smtClean="0">
                <a:solidFill>
                  <a:srgbClr val="00003E"/>
                </a:solidFill>
              </a:rPr>
              <a:t> (</a:t>
            </a:r>
            <a:r>
              <a:rPr lang="de-DE" sz="1800" b="1" dirty="0" err="1">
                <a:solidFill>
                  <a:srgbClr val="00003E"/>
                </a:solidFill>
              </a:rPr>
              <a:t>S</a:t>
            </a:r>
            <a:r>
              <a:rPr lang="de-DE" sz="1800" b="1" dirty="0" err="1" smtClean="0">
                <a:solidFill>
                  <a:srgbClr val="00003E"/>
                </a:solidFill>
              </a:rPr>
              <a:t>uperCDMS</a:t>
            </a:r>
            <a:r>
              <a:rPr lang="de-DE" sz="1800" b="1" dirty="0" smtClean="0">
                <a:solidFill>
                  <a:srgbClr val="00003E"/>
                </a:solidFill>
              </a:rPr>
              <a:t>)</a:t>
            </a:r>
            <a:endParaRPr lang="el-GR" sz="1800" b="1" baseline="30000" dirty="0">
              <a:solidFill>
                <a:srgbClr val="0000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95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1045" y="-3001"/>
            <a:ext cx="6618287" cy="762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WIMP Detection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209800"/>
            <a:ext cx="3581400" cy="4114800"/>
          </a:xfrm>
        </p:spPr>
        <p:txBody>
          <a:bodyPr/>
          <a:lstStyle/>
          <a:p>
            <a:pPr eaLnBrk="1" hangingPunct="1"/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direct detection </a:t>
            </a:r>
          </a:p>
          <a:p>
            <a:pPr eaLnBrk="1" hangingPunct="1"/>
            <a:endParaRPr lang="en-US" sz="2400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</a:pPr>
            <a:endParaRPr lang="en-US" sz="2400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2400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2400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indirect detection </a:t>
            </a:r>
          </a:p>
        </p:txBody>
      </p:sp>
      <p:grpSp>
        <p:nvGrpSpPr>
          <p:cNvPr id="19460" name="Group 4"/>
          <p:cNvGrpSpPr>
            <a:grpSpLocks/>
          </p:cNvGrpSpPr>
          <p:nvPr/>
        </p:nvGrpSpPr>
        <p:grpSpPr bwMode="auto">
          <a:xfrm>
            <a:off x="4446588" y="1700213"/>
            <a:ext cx="2411412" cy="1066800"/>
            <a:chOff x="2801" y="2544"/>
            <a:chExt cx="1519" cy="672"/>
          </a:xfrm>
        </p:grpSpPr>
        <p:grpSp>
          <p:nvGrpSpPr>
            <p:cNvPr id="19462" name="Group 5"/>
            <p:cNvGrpSpPr>
              <a:grpSpLocks noChangeAspect="1"/>
            </p:cNvGrpSpPr>
            <p:nvPr/>
          </p:nvGrpSpPr>
          <p:grpSpPr bwMode="auto">
            <a:xfrm>
              <a:off x="3269" y="2669"/>
              <a:ext cx="547" cy="547"/>
              <a:chOff x="3828" y="1032"/>
              <a:chExt cx="1500" cy="1560"/>
            </a:xfrm>
          </p:grpSpPr>
          <p:sp>
            <p:nvSpPr>
              <p:cNvPr id="19467" name="Oval 6"/>
              <p:cNvSpPr>
                <a:spLocks noChangeAspect="1"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68" name="Oval 7"/>
              <p:cNvSpPr>
                <a:spLocks noChangeAspect="1"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69" name="Oval 8"/>
              <p:cNvSpPr>
                <a:spLocks noChangeAspect="1"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0" name="Oval 9"/>
              <p:cNvSpPr>
                <a:spLocks noChangeAspect="1"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1" name="Oval 10"/>
              <p:cNvSpPr>
                <a:spLocks noChangeAspect="1"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2" name="Oval 11"/>
              <p:cNvSpPr>
                <a:spLocks noChangeAspect="1"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3" name="Oval 12"/>
              <p:cNvSpPr>
                <a:spLocks noChangeAspect="1"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4" name="Oval 13"/>
              <p:cNvSpPr>
                <a:spLocks noChangeAspect="1"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5" name="Oval 14"/>
              <p:cNvSpPr>
                <a:spLocks noChangeAspect="1"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6" name="Oval 15"/>
              <p:cNvSpPr>
                <a:spLocks noChangeAspect="1"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7" name="Oval 16"/>
              <p:cNvSpPr>
                <a:spLocks noChangeAspect="1"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8" name="Oval 17"/>
              <p:cNvSpPr>
                <a:spLocks noChangeAspect="1"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9" name="Oval 18"/>
              <p:cNvSpPr>
                <a:spLocks noChangeAspect="1"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463" name="Freeform 19"/>
            <p:cNvSpPr>
              <a:spLocks noChangeAspect="1"/>
            </p:cNvSpPr>
            <p:nvPr/>
          </p:nvSpPr>
          <p:spPr bwMode="auto">
            <a:xfrm>
              <a:off x="3821" y="2629"/>
              <a:ext cx="499" cy="518"/>
            </a:xfrm>
            <a:custGeom>
              <a:avLst/>
              <a:gdLst>
                <a:gd name="T0" fmla="*/ 158 w 832"/>
                <a:gd name="T1" fmla="*/ 0 h 864"/>
                <a:gd name="T2" fmla="*/ 4 w 832"/>
                <a:gd name="T3" fmla="*/ 104 h 864"/>
                <a:gd name="T4" fmla="*/ 179 w 832"/>
                <a:gd name="T5" fmla="*/ 186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4" name="Oval 20"/>
            <p:cNvSpPr>
              <a:spLocks noChangeAspect="1" noChangeArrowheads="1"/>
            </p:cNvSpPr>
            <p:nvPr/>
          </p:nvSpPr>
          <p:spPr bwMode="auto">
            <a:xfrm>
              <a:off x="3895" y="2640"/>
              <a:ext cx="339" cy="346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5" name="Text Box 21"/>
            <p:cNvSpPr txBox="1">
              <a:spLocks noChangeAspect="1" noChangeArrowheads="1"/>
            </p:cNvSpPr>
            <p:nvPr/>
          </p:nvSpPr>
          <p:spPr bwMode="auto">
            <a:xfrm>
              <a:off x="3936" y="2544"/>
              <a:ext cx="23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8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19466" name="AutoShape 22"/>
            <p:cNvSpPr>
              <a:spLocks noChangeAspect="1" noChangeArrowheads="1"/>
            </p:cNvSpPr>
            <p:nvPr/>
          </p:nvSpPr>
          <p:spPr bwMode="auto">
            <a:xfrm rot="-418962">
              <a:off x="2801" y="2971"/>
              <a:ext cx="432" cy="115"/>
            </a:xfrm>
            <a:prstGeom prst="leftArrow">
              <a:avLst>
                <a:gd name="adj1" fmla="val 50000"/>
                <a:gd name="adj2" fmla="val 93913"/>
              </a:avLst>
            </a:prstGeom>
            <a:solidFill>
              <a:srgbClr val="7BDFF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461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60825"/>
            <a:ext cx="156368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Lxe__18123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4787900" y="1844675"/>
            <a:ext cx="424021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06438" y="2205038"/>
            <a:ext cx="3794125" cy="317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sz="1600" b="1" i="1" dirty="0">
              <a:solidFill>
                <a:srgbClr val="00003E"/>
              </a:solidFill>
            </a:endParaRPr>
          </a:p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XENON 100 +</a:t>
            </a:r>
            <a:endParaRPr lang="de-DE" sz="1600" b="1" i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at</a:t>
            </a:r>
            <a:r>
              <a:rPr lang="de-DE" sz="1800" dirty="0">
                <a:solidFill>
                  <a:srgbClr val="00003E"/>
                </a:solidFill>
              </a:rPr>
              <a:t> Gran </a:t>
            </a:r>
            <a:r>
              <a:rPr lang="de-DE" sz="1800" dirty="0" err="1">
                <a:solidFill>
                  <a:srgbClr val="00003E"/>
                </a:solidFill>
              </a:rPr>
              <a:t>Sasso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50 kg </a:t>
            </a:r>
            <a:r>
              <a:rPr lang="de-DE" sz="1800" dirty="0" err="1">
                <a:solidFill>
                  <a:srgbClr val="00003E"/>
                </a:solidFill>
              </a:rPr>
              <a:t>fiducial</a:t>
            </a:r>
            <a:r>
              <a:rPr lang="de-DE" sz="1800" dirty="0">
                <a:solidFill>
                  <a:srgbClr val="00003E"/>
                </a:solidFill>
              </a:rPr>
              <a:t> / 170 kg total </a:t>
            </a:r>
            <a:r>
              <a:rPr lang="de-DE" sz="1800" dirty="0" err="1">
                <a:solidFill>
                  <a:srgbClr val="00003E"/>
                </a:solidFill>
              </a:rPr>
              <a:t>funded</a:t>
            </a:r>
            <a:endParaRPr lang="de-DE" sz="1800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starting</a:t>
            </a:r>
            <a:r>
              <a:rPr lang="de-DE" sz="1800" dirty="0">
                <a:solidFill>
                  <a:srgbClr val="00003E"/>
                </a:solidFill>
              </a:rPr>
              <a:t> end </a:t>
            </a:r>
            <a:r>
              <a:rPr lang="de-DE" sz="1800" dirty="0" err="1">
                <a:solidFill>
                  <a:srgbClr val="00003E"/>
                </a:solidFill>
              </a:rPr>
              <a:t>of</a:t>
            </a:r>
            <a:r>
              <a:rPr lang="de-DE" sz="1800" dirty="0">
                <a:solidFill>
                  <a:srgbClr val="00003E"/>
                </a:solidFill>
              </a:rPr>
              <a:t> 2009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 smtClean="0">
                <a:solidFill>
                  <a:srgbClr val="00003E"/>
                </a:solidFill>
              </a:rPr>
              <a:t>acieved</a:t>
            </a:r>
            <a:r>
              <a:rPr lang="de-DE" sz="1800" dirty="0" smtClean="0">
                <a:solidFill>
                  <a:srgbClr val="00003E"/>
                </a:solidFill>
              </a:rPr>
              <a:t>   2011:    </a:t>
            </a:r>
            <a:r>
              <a:rPr lang="de-DE" sz="1800" dirty="0">
                <a:solidFill>
                  <a:srgbClr val="00003E"/>
                </a:solidFill>
              </a:rPr>
              <a:t>~ </a:t>
            </a:r>
            <a:r>
              <a:rPr lang="de-DE" sz="1800" dirty="0" smtClean="0">
                <a:solidFill>
                  <a:srgbClr val="00003E"/>
                </a:solidFill>
              </a:rPr>
              <a:t>7 </a:t>
            </a:r>
            <a:r>
              <a:rPr lang="de-DE" sz="1800" dirty="0">
                <a:solidFill>
                  <a:srgbClr val="00003E"/>
                </a:solidFill>
              </a:rPr>
              <a:t>x 10</a:t>
            </a:r>
            <a:r>
              <a:rPr lang="de-DE" sz="1800" baseline="30000" dirty="0">
                <a:solidFill>
                  <a:srgbClr val="00003E"/>
                </a:solidFill>
              </a:rPr>
              <a:t>-45 </a:t>
            </a:r>
            <a:r>
              <a:rPr lang="de-DE" sz="1800" dirty="0">
                <a:solidFill>
                  <a:srgbClr val="00003E"/>
                </a:solidFill>
              </a:rPr>
              <a:t>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</a:p>
          <a:p>
            <a:pPr eaLnBrk="1" hangingPunct="1">
              <a:buFontTx/>
              <a:buChar char="•"/>
            </a:pPr>
            <a:r>
              <a:rPr lang="de-DE" sz="1800" baseline="300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projected</a:t>
            </a:r>
            <a:r>
              <a:rPr lang="de-DE" sz="1800" dirty="0">
                <a:solidFill>
                  <a:srgbClr val="00003E"/>
                </a:solidFill>
              </a:rPr>
              <a:t> 2012:    ~ 2 x 10</a:t>
            </a:r>
            <a:r>
              <a:rPr lang="de-DE" sz="1800" baseline="30000" dirty="0">
                <a:solidFill>
                  <a:srgbClr val="00003E"/>
                </a:solidFill>
              </a:rPr>
              <a:t>-46</a:t>
            </a:r>
            <a:r>
              <a:rPr lang="de-DE" sz="1800" dirty="0">
                <a:solidFill>
                  <a:srgbClr val="00003E"/>
                </a:solidFill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</a:p>
          <a:p>
            <a:pPr eaLnBrk="1" hangingPunct="1"/>
            <a:endParaRPr lang="de-DE" sz="1800" baseline="30000" dirty="0">
              <a:solidFill>
                <a:srgbClr val="00003E"/>
              </a:solidFill>
            </a:endParaRPr>
          </a:p>
          <a:p>
            <a:pPr eaLnBrk="1" hangingPunct="1"/>
            <a:endParaRPr lang="de-DE" sz="1800" baseline="30000" dirty="0">
              <a:solidFill>
                <a:srgbClr val="00003E"/>
              </a:solidFill>
            </a:endParaRPr>
          </a:p>
          <a:p>
            <a:pPr eaLnBrk="1" hangingPunct="1"/>
            <a:r>
              <a:rPr lang="de-DE" sz="1800" b="1" dirty="0">
                <a:solidFill>
                  <a:srgbClr val="00003E"/>
                </a:solidFill>
              </a:rPr>
              <a:t>XENON 1t</a:t>
            </a:r>
          </a:p>
          <a:p>
            <a:pPr eaLnBrk="1" hangingPunct="1">
              <a:buFontTx/>
              <a:buChar char="•"/>
            </a:pPr>
            <a:r>
              <a:rPr lang="de-DE" sz="1800" dirty="0">
                <a:solidFill>
                  <a:srgbClr val="00003E"/>
                </a:solidFill>
              </a:rPr>
              <a:t> </a:t>
            </a:r>
            <a:r>
              <a:rPr lang="de-DE" sz="1800" dirty="0" err="1">
                <a:solidFill>
                  <a:srgbClr val="00003E"/>
                </a:solidFill>
              </a:rPr>
              <a:t>projected</a:t>
            </a:r>
            <a:r>
              <a:rPr lang="de-DE" sz="1800" dirty="0">
                <a:solidFill>
                  <a:srgbClr val="00003E"/>
                </a:solidFill>
              </a:rPr>
              <a:t> 2013: </a:t>
            </a:r>
          </a:p>
          <a:p>
            <a:pPr eaLnBrk="1" hangingPunct="1"/>
            <a:r>
              <a:rPr lang="de-DE" sz="1800" dirty="0">
                <a:solidFill>
                  <a:srgbClr val="00003E"/>
                </a:solidFill>
              </a:rPr>
              <a:t>       1000 kg </a:t>
            </a:r>
            <a:r>
              <a:rPr lang="de-DE" sz="1800" dirty="0" err="1">
                <a:solidFill>
                  <a:srgbClr val="00003E"/>
                </a:solidFill>
              </a:rPr>
              <a:t>target</a:t>
            </a:r>
            <a:r>
              <a:rPr lang="de-DE" sz="1800" dirty="0">
                <a:solidFill>
                  <a:srgbClr val="00003E"/>
                </a:solidFill>
              </a:rPr>
              <a:t>       &lt; 10</a:t>
            </a:r>
            <a:r>
              <a:rPr lang="de-DE" sz="1800" baseline="30000" dirty="0">
                <a:solidFill>
                  <a:srgbClr val="00003E"/>
                </a:solidFill>
              </a:rPr>
              <a:t>-47</a:t>
            </a:r>
            <a:r>
              <a:rPr lang="de-DE" sz="1800" dirty="0">
                <a:solidFill>
                  <a:srgbClr val="00003E"/>
                </a:solidFill>
              </a:rPr>
              <a:t> cm</a:t>
            </a:r>
            <a:r>
              <a:rPr lang="de-DE" sz="1800" baseline="30000" dirty="0">
                <a:solidFill>
                  <a:srgbClr val="00003E"/>
                </a:solidFill>
              </a:rPr>
              <a:t>2</a:t>
            </a:r>
            <a:endParaRPr lang="el-GR" sz="1800" baseline="30000" dirty="0">
              <a:solidFill>
                <a:srgbClr val="00003E"/>
              </a:solidFill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214313" y="931863"/>
            <a:ext cx="3430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 i="1" dirty="0">
                <a:solidFill>
                  <a:srgbClr val="00003E"/>
                </a:solidFill>
              </a:rPr>
              <a:t>USA, </a:t>
            </a:r>
            <a:r>
              <a:rPr lang="de-DE" sz="1600" b="1" i="1" dirty="0" err="1">
                <a:solidFill>
                  <a:srgbClr val="00003E"/>
                </a:solidFill>
              </a:rPr>
              <a:t>Switzerland</a:t>
            </a:r>
            <a:r>
              <a:rPr lang="de-DE" sz="1600" b="1" i="1" dirty="0">
                <a:solidFill>
                  <a:srgbClr val="00003E"/>
                </a:solidFill>
              </a:rPr>
              <a:t>, </a:t>
            </a:r>
            <a:r>
              <a:rPr lang="de-DE" sz="1600" b="1" i="1" dirty="0" err="1">
                <a:solidFill>
                  <a:srgbClr val="00003E"/>
                </a:solidFill>
              </a:rPr>
              <a:t>Italy</a:t>
            </a:r>
            <a:r>
              <a:rPr lang="de-DE" sz="1600" b="1" i="1" dirty="0">
                <a:solidFill>
                  <a:srgbClr val="00003E"/>
                </a:solidFill>
              </a:rPr>
              <a:t>, Portugal, </a:t>
            </a:r>
            <a:br>
              <a:rPr lang="de-DE" sz="1600" b="1" i="1" dirty="0">
                <a:solidFill>
                  <a:srgbClr val="00003E"/>
                </a:solidFill>
              </a:rPr>
            </a:br>
            <a:r>
              <a:rPr lang="de-DE" sz="1600" b="1" i="1" dirty="0">
                <a:solidFill>
                  <a:srgbClr val="00003E"/>
                </a:solidFill>
              </a:rPr>
              <a:t>Germany, France, Japan, China</a:t>
            </a:r>
          </a:p>
        </p:txBody>
      </p:sp>
      <p:pic>
        <p:nvPicPr>
          <p:cNvPr id="100358" name="Picture 6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1411288"/>
            <a:ext cx="1036637" cy="1081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0838" y="185958"/>
            <a:ext cx="74898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XENON</a:t>
            </a:r>
            <a:endParaRPr lang="de-DE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06438" y="580526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3568" y="5939393"/>
            <a:ext cx="35167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 dirty="0" smtClean="0">
                <a:solidFill>
                  <a:srgbClr val="00003E"/>
                </a:solidFill>
              </a:rPr>
              <a:t>+ LZ, </a:t>
            </a:r>
            <a:r>
              <a:rPr lang="de-DE" sz="1800" b="1" dirty="0" err="1" smtClean="0">
                <a:solidFill>
                  <a:srgbClr val="00003E"/>
                </a:solidFill>
              </a:rPr>
              <a:t>ArDM</a:t>
            </a:r>
            <a:r>
              <a:rPr lang="de-DE" sz="1800" b="1" dirty="0" smtClean="0">
                <a:solidFill>
                  <a:srgbClr val="00003E"/>
                </a:solidFill>
              </a:rPr>
              <a:t>, </a:t>
            </a:r>
            <a:r>
              <a:rPr lang="de-DE" sz="1800" b="1" dirty="0" err="1" smtClean="0">
                <a:solidFill>
                  <a:srgbClr val="00003E"/>
                </a:solidFill>
              </a:rPr>
              <a:t>DarkSide</a:t>
            </a:r>
            <a:r>
              <a:rPr lang="de-DE" sz="1800" b="1" dirty="0" smtClean="0">
                <a:solidFill>
                  <a:srgbClr val="00003E"/>
                </a:solidFill>
              </a:rPr>
              <a:t>, CLEAN </a:t>
            </a:r>
            <a:endParaRPr lang="el-GR" sz="1800" b="1" baseline="30000" dirty="0">
              <a:solidFill>
                <a:srgbClr val="0000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93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181538" y="1037054"/>
            <a:ext cx="378821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 dirty="0" smtClean="0">
                <a:solidFill>
                  <a:srgbClr val="00003E"/>
                </a:solidFill>
              </a:rPr>
              <a:t>WIMP will </a:t>
            </a:r>
            <a:r>
              <a:rPr lang="de-DE" sz="1600" b="1" dirty="0" err="1" smtClean="0">
                <a:solidFill>
                  <a:srgbClr val="00003E"/>
                </a:solidFill>
              </a:rPr>
              <a:t>first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show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up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</a:p>
          <a:p>
            <a:pPr eaLnBrk="1" hangingPunct="1"/>
            <a:r>
              <a:rPr lang="de-DE" sz="1600" b="1" dirty="0" err="1" smtClean="0">
                <a:solidFill>
                  <a:srgbClr val="00003E"/>
                </a:solidFill>
              </a:rPr>
              <a:t>with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only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>
                <a:solidFill>
                  <a:srgbClr val="00003E"/>
                </a:solidFill>
              </a:rPr>
              <a:t>a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few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events</a:t>
            </a:r>
            <a:endParaRPr lang="de-DE" sz="1600" b="1" dirty="0" smtClean="0">
              <a:solidFill>
                <a:srgbClr val="00003E"/>
              </a:solidFill>
            </a:endParaRPr>
          </a:p>
          <a:p>
            <a:pPr eaLnBrk="1" hangingPunct="1"/>
            <a:r>
              <a:rPr lang="de-DE" sz="1600" i="1" dirty="0" smtClean="0">
                <a:solidFill>
                  <a:srgbClr val="00003E"/>
                </a:solidFill>
              </a:rPr>
              <a:t>(</a:t>
            </a:r>
            <a:r>
              <a:rPr lang="de-DE" sz="1600" i="1" dirty="0" err="1" smtClean="0">
                <a:solidFill>
                  <a:srgbClr val="00003E"/>
                </a:solidFill>
              </a:rPr>
              <a:t>possibly</a:t>
            </a:r>
            <a:r>
              <a:rPr lang="de-DE" sz="1600" i="1" dirty="0" smtClean="0">
                <a:solidFill>
                  <a:srgbClr val="00003E"/>
                </a:solidFill>
              </a:rPr>
              <a:t> </a:t>
            </a:r>
            <a:r>
              <a:rPr lang="de-DE" sz="1600" i="1" dirty="0" err="1" smtClean="0">
                <a:solidFill>
                  <a:srgbClr val="00003E"/>
                </a:solidFill>
              </a:rPr>
              <a:t>for</a:t>
            </a:r>
            <a:r>
              <a:rPr lang="de-DE" sz="1600" i="1" dirty="0" smtClean="0">
                <a:solidFill>
                  <a:srgbClr val="00003E"/>
                </a:solidFill>
              </a:rPr>
              <a:t> </a:t>
            </a:r>
            <a:r>
              <a:rPr lang="de-DE" sz="1600" i="1" dirty="0" err="1" smtClean="0">
                <a:solidFill>
                  <a:srgbClr val="00003E"/>
                </a:solidFill>
              </a:rPr>
              <a:t>many</a:t>
            </a:r>
            <a:r>
              <a:rPr lang="de-DE" sz="1600" i="1" dirty="0" smtClean="0">
                <a:solidFill>
                  <a:srgbClr val="00003E"/>
                </a:solidFill>
              </a:rPr>
              <a:t> </a:t>
            </a:r>
            <a:r>
              <a:rPr lang="de-DE" sz="1600" i="1" dirty="0" err="1" smtClean="0">
                <a:solidFill>
                  <a:srgbClr val="00003E"/>
                </a:solidFill>
              </a:rPr>
              <a:t>years</a:t>
            </a:r>
            <a:r>
              <a:rPr lang="de-DE" sz="1600" i="1" dirty="0" smtClean="0">
                <a:solidFill>
                  <a:srgbClr val="00003E"/>
                </a:solidFill>
              </a:rPr>
              <a:t>)</a:t>
            </a:r>
          </a:p>
          <a:p>
            <a:pPr eaLnBrk="1" hangingPunct="1"/>
            <a:endParaRPr lang="de-DE" sz="1600" b="1" i="1" dirty="0">
              <a:solidFill>
                <a:srgbClr val="00003E"/>
              </a:solidFill>
            </a:endParaRPr>
          </a:p>
          <a:p>
            <a:pPr marL="285750" indent="-285750" eaLnBrk="1" hangingPunct="1">
              <a:buFont typeface="Symbol"/>
              <a:buChar char="Þ"/>
            </a:pPr>
            <a:r>
              <a:rPr lang="de-DE" sz="1600" b="1" dirty="0" smtClean="0">
                <a:solidFill>
                  <a:srgbClr val="00003E"/>
                </a:solidFill>
              </a:rPr>
              <a:t>definite </a:t>
            </a:r>
            <a:r>
              <a:rPr lang="de-DE" sz="1600" b="1" dirty="0" err="1" smtClean="0">
                <a:solidFill>
                  <a:srgbClr val="00003E"/>
                </a:solidFill>
              </a:rPr>
              <a:t>signal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needs</a:t>
            </a:r>
            <a:endParaRPr lang="de-DE" sz="1600" b="1" dirty="0">
              <a:solidFill>
                <a:srgbClr val="00003E"/>
              </a:solidFill>
            </a:endParaRPr>
          </a:p>
          <a:p>
            <a:pPr eaLnBrk="1" hangingPunct="1"/>
            <a:r>
              <a:rPr lang="de-DE" sz="1600" b="1" dirty="0">
                <a:solidFill>
                  <a:srgbClr val="00003E"/>
                </a:solidFill>
              </a:rPr>
              <a:t>	</a:t>
            </a:r>
            <a:r>
              <a:rPr lang="de-DE" sz="1600" b="1" dirty="0" err="1">
                <a:solidFill>
                  <a:srgbClr val="00003E"/>
                </a:solidFill>
              </a:rPr>
              <a:t>seen</a:t>
            </a:r>
            <a:r>
              <a:rPr lang="de-DE" sz="1600" b="1" dirty="0">
                <a:solidFill>
                  <a:srgbClr val="00003E"/>
                </a:solidFill>
              </a:rPr>
              <a:t> </a:t>
            </a:r>
            <a:r>
              <a:rPr lang="de-DE" sz="1600" b="1" dirty="0" err="1">
                <a:solidFill>
                  <a:srgbClr val="00003E"/>
                </a:solidFill>
              </a:rPr>
              <a:t>by</a:t>
            </a:r>
            <a:r>
              <a:rPr lang="de-DE" sz="1600" b="1" dirty="0">
                <a:solidFill>
                  <a:srgbClr val="00003E"/>
                </a:solidFill>
              </a:rPr>
              <a:t> </a:t>
            </a:r>
            <a:r>
              <a:rPr lang="de-DE" sz="1600" b="1" dirty="0" err="1">
                <a:solidFill>
                  <a:srgbClr val="00003E"/>
                </a:solidFill>
              </a:rPr>
              <a:t>many</a:t>
            </a:r>
            <a:r>
              <a:rPr lang="de-DE" sz="1600" b="1" dirty="0">
                <a:solidFill>
                  <a:srgbClr val="00003E"/>
                </a:solidFill>
              </a:rPr>
              <a:t> </a:t>
            </a:r>
            <a:r>
              <a:rPr lang="de-DE" sz="1600" b="1" dirty="0" err="1">
                <a:solidFill>
                  <a:srgbClr val="00003E"/>
                </a:solidFill>
              </a:rPr>
              <a:t>experiments</a:t>
            </a:r>
            <a:r>
              <a:rPr lang="de-DE" sz="1600" b="1" dirty="0">
                <a:solidFill>
                  <a:srgbClr val="00003E"/>
                </a:solidFill>
              </a:rPr>
              <a:t> </a:t>
            </a:r>
          </a:p>
          <a:p>
            <a:pPr eaLnBrk="1" hangingPunct="1"/>
            <a:r>
              <a:rPr lang="de-DE" sz="1600" b="1" dirty="0">
                <a:solidFill>
                  <a:srgbClr val="00003E"/>
                </a:solidFill>
              </a:rPr>
              <a:t>	</a:t>
            </a:r>
            <a:r>
              <a:rPr lang="de-DE" sz="1600" b="1" dirty="0" err="1">
                <a:solidFill>
                  <a:srgbClr val="00003E"/>
                </a:solidFill>
              </a:rPr>
              <a:t>seen</a:t>
            </a:r>
            <a:r>
              <a:rPr lang="de-DE" sz="1600" b="1" dirty="0">
                <a:solidFill>
                  <a:srgbClr val="00003E"/>
                </a:solidFill>
              </a:rPr>
              <a:t> </a:t>
            </a:r>
            <a:r>
              <a:rPr lang="de-DE" sz="1600" b="1" dirty="0" err="1">
                <a:solidFill>
                  <a:srgbClr val="00003E"/>
                </a:solidFill>
              </a:rPr>
              <a:t>with</a:t>
            </a:r>
            <a:r>
              <a:rPr lang="de-DE" sz="1600" b="1" dirty="0">
                <a:solidFill>
                  <a:srgbClr val="00003E"/>
                </a:solidFill>
              </a:rPr>
              <a:t> different </a:t>
            </a:r>
            <a:r>
              <a:rPr lang="de-DE" sz="1600" b="1" dirty="0" err="1">
                <a:solidFill>
                  <a:srgbClr val="00003E"/>
                </a:solidFill>
              </a:rPr>
              <a:t>targets</a:t>
            </a:r>
            <a:endParaRPr lang="de-DE" sz="1600" b="1" dirty="0">
              <a:solidFill>
                <a:srgbClr val="00003E"/>
              </a:solidFill>
            </a:endParaRPr>
          </a:p>
          <a:p>
            <a:pPr marL="285750" indent="-285750" eaLnBrk="1" hangingPunct="1">
              <a:buFont typeface="Symbol"/>
              <a:buChar char="Þ"/>
            </a:pPr>
            <a:r>
              <a:rPr lang="de-DE" sz="1600" b="1" dirty="0" err="1" smtClean="0">
                <a:solidFill>
                  <a:srgbClr val="00003E"/>
                </a:solidFill>
              </a:rPr>
              <a:t>confidence</a:t>
            </a:r>
            <a:r>
              <a:rPr lang="de-DE" sz="1600" b="1" dirty="0">
                <a:solidFill>
                  <a:srgbClr val="00003E"/>
                </a:solidFill>
              </a:rPr>
              <a:t>, WIMP </a:t>
            </a:r>
            <a:r>
              <a:rPr lang="de-DE" sz="1600" b="1" dirty="0" err="1" smtClean="0">
                <a:solidFill>
                  <a:srgbClr val="00003E"/>
                </a:solidFill>
              </a:rPr>
              <a:t>properties</a:t>
            </a:r>
            <a:endParaRPr lang="de-DE" sz="1600" b="1" dirty="0" smtClean="0">
              <a:solidFill>
                <a:srgbClr val="00003E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5569395" y="3511671"/>
            <a:ext cx="3372055" cy="3255574"/>
            <a:chOff x="3341736" y="832778"/>
            <a:chExt cx="5601996" cy="5871077"/>
          </a:xfrm>
        </p:grpSpPr>
        <p:sp>
          <p:nvSpPr>
            <p:cNvPr id="4" name="Rechteck 3"/>
            <p:cNvSpPr/>
            <p:nvPr/>
          </p:nvSpPr>
          <p:spPr>
            <a:xfrm>
              <a:off x="3857237" y="836614"/>
              <a:ext cx="5086495" cy="5867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feld 4"/>
            <p:cNvSpPr txBox="1"/>
            <p:nvPr/>
          </p:nvSpPr>
          <p:spPr>
            <a:xfrm rot="16200000">
              <a:off x="2693085" y="1968501"/>
              <a:ext cx="2605301" cy="333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WIMP Nucleon Cross Section / cm</a:t>
              </a:r>
              <a:r>
                <a:rPr lang="en-US" sz="9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24" descr="C:\Users\Josef\Documents\Vortraege-Poster\2011\ISAPP_Hdlbg\Vortrag\LimitPlot_22062011_16494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5" r="1" b="15130"/>
            <a:stretch/>
          </p:blipFill>
          <p:spPr bwMode="auto">
            <a:xfrm>
              <a:off x="4572000" y="836614"/>
              <a:ext cx="4278758" cy="54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3341736" y="2808201"/>
              <a:ext cx="1728707" cy="246350"/>
            </a:xfrm>
            <a:prstGeom prst="homePlate">
              <a:avLst>
                <a:gd name="adj" fmla="val 261647"/>
              </a:avLst>
            </a:prstGeom>
            <a:solidFill>
              <a:srgbClr val="EEE8FC"/>
            </a:solidFill>
            <a:ln w="28575">
              <a:solidFill>
                <a:srgbClr val="A393B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US" sz="900" b="1" dirty="0">
                  <a:solidFill>
                    <a:srgbClr val="002060"/>
                  </a:solidFill>
                  <a:latin typeface="Arial" charset="0"/>
                </a:rPr>
                <a:t>1 </a:t>
              </a:r>
              <a:r>
                <a:rPr lang="en-US" sz="900" b="1" dirty="0" err="1">
                  <a:solidFill>
                    <a:srgbClr val="002060"/>
                  </a:solidFill>
                  <a:latin typeface="Arial" charset="0"/>
                </a:rPr>
                <a:t>ev</a:t>
              </a:r>
              <a:r>
                <a:rPr lang="en-US" sz="900" b="1" dirty="0">
                  <a:solidFill>
                    <a:srgbClr val="002060"/>
                  </a:solidFill>
                  <a:latin typeface="Arial" charset="0"/>
                </a:rPr>
                <a:t> / kg / month</a:t>
              </a:r>
            </a:p>
          </p:txBody>
        </p:sp>
        <p:sp>
          <p:nvSpPr>
            <p:cNvPr id="8" name="AutoShape 20"/>
            <p:cNvSpPr>
              <a:spLocks noChangeArrowheads="1"/>
            </p:cNvSpPr>
            <p:nvPr/>
          </p:nvSpPr>
          <p:spPr bwMode="auto">
            <a:xfrm>
              <a:off x="3341736" y="3983102"/>
              <a:ext cx="1728707" cy="246350"/>
            </a:xfrm>
            <a:prstGeom prst="homePlate">
              <a:avLst>
                <a:gd name="adj" fmla="val 261647"/>
              </a:avLst>
            </a:prstGeom>
            <a:solidFill>
              <a:srgbClr val="EEE8FC"/>
            </a:solidFill>
            <a:ln w="28575">
              <a:solidFill>
                <a:srgbClr val="A393B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US" sz="900" b="1" dirty="0">
                  <a:solidFill>
                    <a:srgbClr val="002060"/>
                  </a:solidFill>
                  <a:latin typeface="Arial" charset="0"/>
                </a:rPr>
                <a:t>1 </a:t>
              </a:r>
              <a:r>
                <a:rPr lang="en-US" sz="900" b="1" dirty="0" err="1">
                  <a:solidFill>
                    <a:srgbClr val="002060"/>
                  </a:solidFill>
                  <a:latin typeface="Arial" charset="0"/>
                </a:rPr>
                <a:t>ev</a:t>
              </a:r>
              <a:r>
                <a:rPr lang="en-US" sz="900" b="1" dirty="0">
                  <a:solidFill>
                    <a:srgbClr val="002060"/>
                  </a:solidFill>
                  <a:latin typeface="Arial" charset="0"/>
                </a:rPr>
                <a:t> / 10 kg / year</a:t>
              </a:r>
            </a:p>
          </p:txBody>
        </p:sp>
        <p:sp>
          <p:nvSpPr>
            <p:cNvPr id="9" name="AutoShape 21"/>
            <p:cNvSpPr>
              <a:spLocks noChangeArrowheads="1"/>
            </p:cNvSpPr>
            <p:nvPr/>
          </p:nvSpPr>
          <p:spPr bwMode="auto">
            <a:xfrm>
              <a:off x="3341736" y="5158003"/>
              <a:ext cx="1728707" cy="246350"/>
            </a:xfrm>
            <a:prstGeom prst="homePlate">
              <a:avLst>
                <a:gd name="adj" fmla="val 261647"/>
              </a:avLst>
            </a:prstGeom>
            <a:solidFill>
              <a:srgbClr val="EEE8FC"/>
            </a:solidFill>
            <a:ln w="28575">
              <a:solidFill>
                <a:srgbClr val="A393B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de-DE" sz="900" b="1" dirty="0">
                  <a:solidFill>
                    <a:srgbClr val="002060"/>
                  </a:solidFill>
                  <a:latin typeface="Arial" charset="0"/>
                </a:rPr>
                <a:t>1 </a:t>
              </a:r>
              <a:r>
                <a:rPr lang="de-DE" sz="900" b="1" dirty="0" err="1">
                  <a:solidFill>
                    <a:srgbClr val="002060"/>
                  </a:solidFill>
                  <a:latin typeface="Arial" charset="0"/>
                </a:rPr>
                <a:t>ev</a:t>
              </a:r>
              <a:r>
                <a:rPr lang="de-DE" sz="900" b="1" dirty="0">
                  <a:solidFill>
                    <a:srgbClr val="002060"/>
                  </a:solidFill>
                  <a:latin typeface="Arial" charset="0"/>
                </a:rPr>
                <a:t> / 1000 kg / </a:t>
              </a:r>
              <a:r>
                <a:rPr lang="de-DE" sz="900" b="1" dirty="0" err="1">
                  <a:solidFill>
                    <a:srgbClr val="002060"/>
                  </a:solidFill>
                  <a:latin typeface="Arial" charset="0"/>
                </a:rPr>
                <a:t>year</a:t>
              </a:r>
              <a:endParaRPr lang="en-US" sz="900" b="1" dirty="0">
                <a:solidFill>
                  <a:srgbClr val="002060"/>
                </a:solidFill>
                <a:latin typeface="Arial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364829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677490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990304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8260830" y="6237312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493848" y="6426856"/>
              <a:ext cx="1449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WIMP Mass / </a:t>
              </a:r>
              <a:r>
                <a:rPr lang="en-US" sz="1200" dirty="0" err="1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GeV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067944" y="127770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067944" y="245801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-42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067944" y="363832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-44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067944" y="481863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aseline="300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-46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6971646" y="961336"/>
              <a:ext cx="1638101" cy="466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feld 21"/>
            <p:cNvSpPr txBox="1">
              <a:spLocks noChangeArrowheads="1"/>
            </p:cNvSpPr>
            <p:nvPr/>
          </p:nvSpPr>
          <p:spPr bwMode="auto">
            <a:xfrm>
              <a:off x="7001301" y="877190"/>
              <a:ext cx="160813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 eaLnBrk="1" hangingPunct="1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http://dmtools.brown.edu</a:t>
              </a:r>
            </a:p>
            <a:p>
              <a:pPr algn="r" eaLnBrk="1" hangingPunct="1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Gaitskell,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</a:rPr>
                <a:t>Mandic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</a:rPr>
                <a:t>Filippini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21" name="Gerade Verbindung 20"/>
            <p:cNvCxnSpPr/>
            <p:nvPr/>
          </p:nvCxnSpPr>
          <p:spPr>
            <a:xfrm>
              <a:off x="8557197" y="947099"/>
              <a:ext cx="0" cy="64814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9"/>
          <p:cNvGrpSpPr/>
          <p:nvPr/>
        </p:nvGrpSpPr>
        <p:grpSpPr>
          <a:xfrm>
            <a:off x="138226" y="3728002"/>
            <a:ext cx="2777590" cy="2437301"/>
            <a:chOff x="1534364" y="4221163"/>
            <a:chExt cx="2639173" cy="2174874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364" y="4221163"/>
              <a:ext cx="2639173" cy="2174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2157413" y="5589588"/>
              <a:ext cx="5889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00"/>
                  </a:solidFill>
                </a:rPr>
                <a:t>LHC</a:t>
              </a:r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2949265" y="4721836"/>
              <a:ext cx="832279" cy="507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900" dirty="0">
                  <a:solidFill>
                    <a:srgbClr val="860000"/>
                  </a:solidFill>
                </a:rPr>
                <a:t>Cryogenic </a:t>
              </a:r>
            </a:p>
            <a:p>
              <a:pPr algn="r" eaLnBrk="1" hangingPunct="1"/>
              <a:r>
                <a:rPr lang="en-US" sz="900" dirty="0">
                  <a:solidFill>
                    <a:srgbClr val="860000"/>
                  </a:solidFill>
                </a:rPr>
                <a:t>DM Exp.</a:t>
              </a:r>
            </a:p>
            <a:p>
              <a:pPr algn="r" eaLnBrk="1" hangingPunct="1"/>
              <a:r>
                <a:rPr lang="en-US" sz="900" dirty="0">
                  <a:solidFill>
                    <a:srgbClr val="860000"/>
                  </a:solidFill>
                </a:rPr>
                <a:t>25 kg Target</a:t>
              </a:r>
            </a:p>
          </p:txBody>
        </p:sp>
      </p:grpSp>
      <p:pic>
        <p:nvPicPr>
          <p:cNvPr id="26" name="Picture 3" descr="cdms_18022010_1912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1" t="10405" r="8156" b="20503"/>
          <a:stretch>
            <a:fillRect/>
          </a:stretch>
        </p:blipFill>
        <p:spPr bwMode="auto">
          <a:xfrm>
            <a:off x="138226" y="1032651"/>
            <a:ext cx="1769478" cy="201894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C:\Users\Josef\Documents\Vortraege-Poster\2011\ISAPP_Hdlbg\Vortrag\Capture_05072011_1620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/>
          <a:stretch/>
        </p:blipFill>
        <p:spPr bwMode="auto">
          <a:xfrm>
            <a:off x="2168988" y="1032652"/>
            <a:ext cx="2836448" cy="20363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30838" y="185958"/>
            <a:ext cx="74898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Dark Matter Search - Future</a:t>
            </a:r>
            <a:endParaRPr lang="de-DE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987824" y="3284984"/>
            <a:ext cx="2672526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 dirty="0" err="1">
                <a:solidFill>
                  <a:srgbClr val="00003E"/>
                </a:solidFill>
              </a:rPr>
              <a:t>g</a:t>
            </a:r>
            <a:r>
              <a:rPr lang="de-DE" sz="1600" b="1" dirty="0" err="1" smtClean="0">
                <a:solidFill>
                  <a:srgbClr val="00003E"/>
                </a:solidFill>
              </a:rPr>
              <a:t>ood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chances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to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see</a:t>
            </a:r>
            <a:endParaRPr lang="de-DE" sz="1600" b="1" dirty="0" smtClean="0">
              <a:solidFill>
                <a:srgbClr val="00003E"/>
              </a:solidFill>
            </a:endParaRPr>
          </a:p>
          <a:p>
            <a:pPr eaLnBrk="1" hangingPunct="1"/>
            <a:r>
              <a:rPr lang="de-DE" sz="1600" b="1" dirty="0" smtClean="0">
                <a:solidFill>
                  <a:srgbClr val="00003E"/>
                </a:solidFill>
              </a:rPr>
              <a:t>Dark Matter </a:t>
            </a:r>
            <a:r>
              <a:rPr lang="de-DE" sz="1600" b="1" dirty="0" err="1" smtClean="0">
                <a:solidFill>
                  <a:srgbClr val="00003E"/>
                </a:solidFill>
              </a:rPr>
              <a:t>by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direct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</a:p>
          <a:p>
            <a:pPr eaLnBrk="1" hangingPunct="1"/>
            <a:r>
              <a:rPr lang="de-DE" sz="1600" b="1" dirty="0" err="1">
                <a:solidFill>
                  <a:srgbClr val="00003E"/>
                </a:solidFill>
              </a:rPr>
              <a:t>d</a:t>
            </a:r>
            <a:r>
              <a:rPr lang="de-DE" sz="1600" b="1" dirty="0" err="1" smtClean="0">
                <a:solidFill>
                  <a:srgbClr val="00003E"/>
                </a:solidFill>
              </a:rPr>
              <a:t>etection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within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the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</a:p>
          <a:p>
            <a:pPr eaLnBrk="1" hangingPunct="1"/>
            <a:r>
              <a:rPr lang="de-DE" sz="1600" b="1" dirty="0" err="1">
                <a:solidFill>
                  <a:srgbClr val="00003E"/>
                </a:solidFill>
              </a:rPr>
              <a:t>n</a:t>
            </a:r>
            <a:r>
              <a:rPr lang="de-DE" sz="1600" b="1" dirty="0" err="1" smtClean="0">
                <a:solidFill>
                  <a:srgbClr val="00003E"/>
                </a:solidFill>
              </a:rPr>
              <a:t>ext</a:t>
            </a:r>
            <a:r>
              <a:rPr lang="de-DE" sz="1600" b="1" dirty="0" smtClean="0">
                <a:solidFill>
                  <a:srgbClr val="00003E"/>
                </a:solidFill>
              </a:rPr>
              <a:t>  5-10 </a:t>
            </a:r>
            <a:r>
              <a:rPr lang="de-DE" sz="1600" b="1" dirty="0" err="1" smtClean="0">
                <a:solidFill>
                  <a:srgbClr val="00003E"/>
                </a:solidFill>
              </a:rPr>
              <a:t>years</a:t>
            </a:r>
            <a:endParaRPr lang="de-DE" sz="1600" b="1" dirty="0" smtClean="0">
              <a:solidFill>
                <a:srgbClr val="00003E"/>
              </a:solidFill>
            </a:endParaRPr>
          </a:p>
          <a:p>
            <a:pPr eaLnBrk="1" hangingPunct="1"/>
            <a:endParaRPr lang="de-DE" sz="1600" b="1" dirty="0">
              <a:solidFill>
                <a:srgbClr val="00003E"/>
              </a:solidFill>
            </a:endParaRPr>
          </a:p>
          <a:p>
            <a:pPr eaLnBrk="1" hangingPunct="1"/>
            <a:r>
              <a:rPr lang="de-DE" sz="1600" b="1" dirty="0" err="1">
                <a:solidFill>
                  <a:srgbClr val="00003E"/>
                </a:solidFill>
              </a:rPr>
              <a:t>t</a:t>
            </a:r>
            <a:r>
              <a:rPr lang="de-DE" sz="1600" b="1" dirty="0" err="1" smtClean="0">
                <a:solidFill>
                  <a:srgbClr val="00003E"/>
                </a:solidFill>
              </a:rPr>
              <a:t>arget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variation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</a:p>
          <a:p>
            <a:pPr marL="285750" indent="-285750" eaLnBrk="1" hangingPunct="1">
              <a:buFont typeface="Symbol"/>
              <a:buChar char="Þ"/>
            </a:pPr>
            <a:r>
              <a:rPr lang="de-DE" sz="1600" b="1" dirty="0" smtClean="0">
                <a:solidFill>
                  <a:srgbClr val="00003E"/>
                </a:solidFill>
              </a:rPr>
              <a:t>WIMP </a:t>
            </a:r>
            <a:r>
              <a:rPr lang="de-DE" sz="1600" b="1" dirty="0" err="1" smtClean="0">
                <a:solidFill>
                  <a:srgbClr val="00003E"/>
                </a:solidFill>
              </a:rPr>
              <a:t>mass</a:t>
            </a:r>
            <a:endParaRPr lang="de-DE" sz="1600" b="1" dirty="0" smtClean="0">
              <a:solidFill>
                <a:srgbClr val="00003E"/>
              </a:solidFill>
            </a:endParaRPr>
          </a:p>
          <a:p>
            <a:pPr marL="285750" indent="-285750" eaLnBrk="1" hangingPunct="1">
              <a:buFont typeface="Symbol"/>
              <a:buChar char="Þ"/>
            </a:pPr>
            <a:endParaRPr lang="de-DE" sz="1600" b="1" dirty="0">
              <a:solidFill>
                <a:srgbClr val="00003E"/>
              </a:solidFill>
            </a:endParaRPr>
          </a:p>
          <a:p>
            <a:pPr eaLnBrk="1" hangingPunct="1"/>
            <a:r>
              <a:rPr lang="de-DE" sz="1600" b="1" dirty="0" smtClean="0">
                <a:solidFill>
                  <a:srgbClr val="00003E"/>
                </a:solidFill>
              </a:rPr>
              <a:t>LHC </a:t>
            </a:r>
            <a:r>
              <a:rPr lang="de-DE" sz="1600" b="1" dirty="0" err="1" smtClean="0">
                <a:solidFill>
                  <a:srgbClr val="00003E"/>
                </a:solidFill>
              </a:rPr>
              <a:t>might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discover</a:t>
            </a:r>
            <a:endParaRPr lang="de-DE" sz="1600" b="1" dirty="0" smtClean="0">
              <a:solidFill>
                <a:srgbClr val="00003E"/>
              </a:solidFill>
            </a:endParaRPr>
          </a:p>
          <a:p>
            <a:pPr eaLnBrk="1" hangingPunct="1"/>
            <a:r>
              <a:rPr lang="de-DE" sz="1600" b="1" dirty="0" err="1">
                <a:solidFill>
                  <a:srgbClr val="00003E"/>
                </a:solidFill>
              </a:rPr>
              <a:t>s</a:t>
            </a:r>
            <a:r>
              <a:rPr lang="de-DE" sz="1600" b="1" dirty="0" err="1" smtClean="0">
                <a:solidFill>
                  <a:srgbClr val="00003E"/>
                </a:solidFill>
              </a:rPr>
              <a:t>upersymmetric</a:t>
            </a:r>
            <a:r>
              <a:rPr lang="de-DE" sz="1600" b="1" dirty="0" smtClean="0">
                <a:solidFill>
                  <a:srgbClr val="00003E"/>
                </a:solidFill>
              </a:rPr>
              <a:t> </a:t>
            </a:r>
            <a:r>
              <a:rPr lang="de-DE" sz="1600" b="1" dirty="0" err="1" smtClean="0">
                <a:solidFill>
                  <a:srgbClr val="00003E"/>
                </a:solidFill>
              </a:rPr>
              <a:t>particles</a:t>
            </a:r>
            <a:endParaRPr lang="de-DE" sz="1600" b="1" dirty="0" smtClean="0">
              <a:solidFill>
                <a:srgbClr val="00003E"/>
              </a:solidFill>
            </a:endParaRPr>
          </a:p>
          <a:p>
            <a:pPr marL="285750" indent="-285750" eaLnBrk="1" hangingPunct="1">
              <a:buFont typeface="Symbol"/>
              <a:buChar char="Þ"/>
            </a:pPr>
            <a:r>
              <a:rPr lang="de-DE" sz="1600" b="1" dirty="0" err="1" smtClean="0">
                <a:solidFill>
                  <a:srgbClr val="00003E"/>
                </a:solidFill>
              </a:rPr>
              <a:t>Masses</a:t>
            </a:r>
            <a:endParaRPr lang="de-DE" sz="1600" b="1" dirty="0" smtClean="0">
              <a:solidFill>
                <a:srgbClr val="00003E"/>
              </a:solidFill>
            </a:endParaRPr>
          </a:p>
          <a:p>
            <a:pPr marL="285750" indent="-285750" eaLnBrk="1" hangingPunct="1">
              <a:buFont typeface="Symbol"/>
              <a:buChar char="Þ"/>
            </a:pPr>
            <a:endParaRPr lang="de-DE" sz="1600" b="1" dirty="0">
              <a:solidFill>
                <a:srgbClr val="00003E"/>
              </a:solidFill>
            </a:endParaRPr>
          </a:p>
          <a:p>
            <a:pPr eaLnBrk="1" hangingPunct="1"/>
            <a:r>
              <a:rPr lang="de-DE" sz="1600" b="1" dirty="0" smtClean="0">
                <a:solidFill>
                  <a:srgbClr val="00003E"/>
                </a:solidFill>
              </a:rPr>
              <a:t>Same </a:t>
            </a:r>
            <a:r>
              <a:rPr lang="de-DE" sz="1600" b="1" dirty="0" err="1">
                <a:solidFill>
                  <a:srgbClr val="00003E"/>
                </a:solidFill>
              </a:rPr>
              <a:t>P</a:t>
            </a:r>
            <a:r>
              <a:rPr lang="de-DE" sz="1600" b="1" dirty="0" err="1" smtClean="0">
                <a:solidFill>
                  <a:srgbClr val="00003E"/>
                </a:solidFill>
              </a:rPr>
              <a:t>articles</a:t>
            </a:r>
            <a:r>
              <a:rPr lang="de-DE" sz="1600" b="1" dirty="0" smtClean="0">
                <a:solidFill>
                  <a:srgbClr val="00003E"/>
                </a:solidFill>
              </a:rPr>
              <a:t> ?</a:t>
            </a:r>
            <a:endParaRPr lang="el-GR" sz="1600" b="1" dirty="0">
              <a:solidFill>
                <a:srgbClr val="0000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34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76" name="Picture 24" descr="spirale2"/>
          <p:cNvPicPr>
            <a:picLocks noChangeAspect="1" noChangeArrowheads="1"/>
          </p:cNvPicPr>
          <p:nvPr/>
        </p:nvPicPr>
        <p:blipFill>
          <a:blip r:embed="rId2">
            <a:lum bright="-42000" contras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470775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56356" name="Text Box 4"/>
          <p:cNvSpPr txBox="1">
            <a:spLocks noChangeArrowheads="1"/>
          </p:cNvSpPr>
          <p:nvPr/>
        </p:nvSpPr>
        <p:spPr bwMode="auto">
          <a:xfrm>
            <a:off x="666750" y="3571875"/>
            <a:ext cx="32956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FFFF"/>
                </a:solidFill>
              </a:rPr>
              <a:t>Dark Energy</a:t>
            </a:r>
            <a:r>
              <a:rPr lang="de-DE" sz="2000">
                <a:solidFill>
                  <a:srgbClr val="FFFFFF"/>
                </a:solidFill>
              </a:rPr>
              <a:t>  	</a:t>
            </a:r>
            <a:r>
              <a:rPr lang="de-DE" sz="200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de-DE" sz="2000" baseline="-25000">
                <a:solidFill>
                  <a:srgbClr val="FFFFFF"/>
                </a:solidFill>
              </a:rPr>
              <a:t>vac </a:t>
            </a:r>
            <a:r>
              <a:rPr lang="de-DE" sz="2000">
                <a:solidFill>
                  <a:srgbClr val="FFFFFF"/>
                </a:solidFill>
              </a:rPr>
              <a:t>= 73 %</a:t>
            </a:r>
          </a:p>
          <a:p>
            <a:r>
              <a:rPr lang="de-DE" sz="800">
                <a:solidFill>
                  <a:srgbClr val="FFFFFF"/>
                </a:solidFill>
                <a:latin typeface="Symbol" pitchFamily="18" charset="2"/>
              </a:rPr>
              <a:t>   </a:t>
            </a:r>
          </a:p>
          <a:p>
            <a:r>
              <a:rPr lang="de-DE">
                <a:solidFill>
                  <a:srgbClr val="FFFFFF"/>
                </a:solidFill>
              </a:rPr>
              <a:t>Dark Matter</a:t>
            </a:r>
            <a:r>
              <a:rPr lang="de-DE" sz="2000">
                <a:solidFill>
                  <a:srgbClr val="FFFFFF"/>
                </a:solidFill>
              </a:rPr>
              <a:t>  	</a:t>
            </a:r>
            <a:r>
              <a:rPr lang="de-DE" sz="200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de-DE" sz="2000" baseline="-25000">
                <a:solidFill>
                  <a:srgbClr val="FFFFFF"/>
                </a:solidFill>
              </a:rPr>
              <a:t>mat </a:t>
            </a:r>
            <a:r>
              <a:rPr lang="de-DE" sz="2000">
                <a:solidFill>
                  <a:srgbClr val="FFFFFF"/>
                </a:solidFill>
              </a:rPr>
              <a:t>= 23 % </a:t>
            </a:r>
            <a:endParaRPr lang="de-DE" sz="1200">
              <a:solidFill>
                <a:srgbClr val="FFFFFF"/>
              </a:solidFill>
            </a:endParaRPr>
          </a:p>
          <a:p>
            <a:r>
              <a:rPr lang="de-DE" sz="800">
                <a:solidFill>
                  <a:srgbClr val="FFFFFF"/>
                </a:solidFill>
              </a:rPr>
              <a:t>   </a:t>
            </a:r>
          </a:p>
          <a:p>
            <a:r>
              <a:rPr lang="de-DE">
                <a:solidFill>
                  <a:srgbClr val="FFFFFF"/>
                </a:solidFill>
              </a:rPr>
              <a:t>normal Matter</a:t>
            </a:r>
            <a:r>
              <a:rPr lang="de-DE" sz="2000">
                <a:solidFill>
                  <a:srgbClr val="FFFFFF"/>
                </a:solidFill>
              </a:rPr>
              <a:t> 	</a:t>
            </a:r>
            <a:r>
              <a:rPr lang="de-DE" sz="200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de-DE" sz="2000" baseline="-25000">
                <a:solidFill>
                  <a:srgbClr val="FFFFFF"/>
                </a:solidFill>
              </a:rPr>
              <a:t>mat </a:t>
            </a:r>
            <a:r>
              <a:rPr lang="de-DE" sz="2000">
                <a:solidFill>
                  <a:srgbClr val="FFFFFF"/>
                </a:solidFill>
              </a:rPr>
              <a:t>=   4% </a:t>
            </a:r>
            <a:endParaRPr lang="de-DE" sz="1200">
              <a:solidFill>
                <a:srgbClr val="FFFFFF"/>
              </a:solidFill>
              <a:sym typeface="Times New Roman Special G2" pitchFamily="18" charset="2"/>
            </a:endParaRPr>
          </a:p>
        </p:txBody>
      </p:sp>
      <p:sp>
        <p:nvSpPr>
          <p:cNvPr id="356357" name="Rectangle 5"/>
          <p:cNvSpPr>
            <a:spLocks noChangeArrowheads="1"/>
          </p:cNvSpPr>
          <p:nvPr/>
        </p:nvSpPr>
        <p:spPr bwMode="auto">
          <a:xfrm>
            <a:off x="533400" y="457200"/>
            <a:ext cx="952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 sz="2000">
              <a:solidFill>
                <a:srgbClr val="2C014D"/>
              </a:solidFill>
            </a:endParaRPr>
          </a:p>
        </p:txBody>
      </p:sp>
      <p:sp>
        <p:nvSpPr>
          <p:cNvPr id="356377" name="Text Box 25"/>
          <p:cNvSpPr txBox="1">
            <a:spLocks noChangeArrowheads="1"/>
          </p:cNvSpPr>
          <p:nvPr/>
        </p:nvSpPr>
        <p:spPr bwMode="auto">
          <a:xfrm>
            <a:off x="611188" y="2600325"/>
            <a:ext cx="3395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‘Standardmodel’ of Cosmology</a:t>
            </a:r>
          </a:p>
        </p:txBody>
      </p:sp>
      <p:pic>
        <p:nvPicPr>
          <p:cNvPr id="356379" name="Picture 27" descr="11465"/>
          <p:cNvPicPr>
            <a:picLocks noChangeAspect="1" noChangeArrowheads="1"/>
          </p:cNvPicPr>
          <p:nvPr/>
        </p:nvPicPr>
        <p:blipFill>
          <a:blip r:embed="rId3" cstate="print">
            <a:lum bright="54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r="6879"/>
          <a:stretch>
            <a:fillRect/>
          </a:stretch>
        </p:blipFill>
        <p:spPr bwMode="auto">
          <a:xfrm>
            <a:off x="5508625" y="549275"/>
            <a:ext cx="1947863" cy="18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380" name="Text Box 28"/>
          <p:cNvSpPr txBox="1">
            <a:spLocks noChangeArrowheads="1"/>
          </p:cNvSpPr>
          <p:nvPr/>
        </p:nvSpPr>
        <p:spPr bwMode="auto">
          <a:xfrm>
            <a:off x="4710113" y="3030538"/>
            <a:ext cx="12715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1400" i="1">
                <a:solidFill>
                  <a:srgbClr val="FFFFFF"/>
                </a:solidFill>
              </a:rPr>
              <a:t>expected from</a:t>
            </a:r>
          </a:p>
          <a:p>
            <a:pPr algn="ctr"/>
            <a:r>
              <a:rPr lang="de-DE" sz="1400" i="1">
                <a:solidFill>
                  <a:srgbClr val="FFFFFF"/>
                </a:solidFill>
              </a:rPr>
              <a:t>Standardmodel</a:t>
            </a:r>
            <a:endParaRPr lang="en-US" sz="1400" i="1">
              <a:solidFill>
                <a:srgbClr val="FFFFFF"/>
              </a:solidFill>
            </a:endParaRPr>
          </a:p>
        </p:txBody>
      </p:sp>
      <p:sp>
        <p:nvSpPr>
          <p:cNvPr id="356381" name="Text Box 29"/>
          <p:cNvSpPr txBox="1">
            <a:spLocks noChangeArrowheads="1"/>
          </p:cNvSpPr>
          <p:nvPr/>
        </p:nvSpPr>
        <p:spPr bwMode="auto">
          <a:xfrm>
            <a:off x="6329363" y="3030538"/>
            <a:ext cx="20923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1400" i="1">
                <a:solidFill>
                  <a:srgbClr val="FFFFFF"/>
                </a:solidFill>
              </a:rPr>
              <a:t>possible explanations</a:t>
            </a:r>
          </a:p>
          <a:p>
            <a:pPr algn="ctr"/>
            <a:r>
              <a:rPr lang="de-DE" sz="1400" i="1">
                <a:solidFill>
                  <a:srgbClr val="FFFFFF"/>
                </a:solidFill>
              </a:rPr>
              <a:t>beyond the Standardmodel</a:t>
            </a:r>
            <a:endParaRPr lang="en-US" sz="1400" i="1">
              <a:solidFill>
                <a:srgbClr val="FFFFFF"/>
              </a:solidFill>
            </a:endParaRPr>
          </a:p>
        </p:txBody>
      </p:sp>
      <p:grpSp>
        <p:nvGrpSpPr>
          <p:cNvPr id="356382" name="Group 30"/>
          <p:cNvGrpSpPr>
            <a:grpSpLocks/>
          </p:cNvGrpSpPr>
          <p:nvPr/>
        </p:nvGrpSpPr>
        <p:grpSpPr bwMode="auto">
          <a:xfrm>
            <a:off x="5141913" y="3575050"/>
            <a:ext cx="2771775" cy="701675"/>
            <a:chOff x="3203" y="2503"/>
            <a:chExt cx="1746" cy="442"/>
          </a:xfrm>
        </p:grpSpPr>
        <p:sp>
          <p:nvSpPr>
            <p:cNvPr id="356383" name="Text Box 31"/>
            <p:cNvSpPr txBox="1">
              <a:spLocks noChangeArrowheads="1"/>
            </p:cNvSpPr>
            <p:nvPr/>
          </p:nvSpPr>
          <p:spPr bwMode="auto">
            <a:xfrm>
              <a:off x="3203" y="2503"/>
              <a:ext cx="71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2000">
                  <a:solidFill>
                    <a:srgbClr val="FFFFFF"/>
                  </a:solidFill>
                  <a:sym typeface="Times New Roman Special G2" pitchFamily="18" charset="2"/>
                </a:rPr>
                <a:t>0 </a:t>
              </a:r>
              <a:r>
                <a:rPr lang="de-DE" sz="1400" i="1">
                  <a:solidFill>
                    <a:srgbClr val="FFFFFF"/>
                  </a:solidFill>
                  <a:sym typeface="Times New Roman Special G2" pitchFamily="18" charset="2"/>
                </a:rPr>
                <a:t>or</a:t>
              </a:r>
              <a:r>
                <a:rPr lang="de-DE" sz="2000">
                  <a:solidFill>
                    <a:srgbClr val="FFFFFF"/>
                  </a:solidFill>
                  <a:sym typeface="Times New Roman Special G2" pitchFamily="18" charset="2"/>
                </a:rPr>
                <a:t> 10</a:t>
              </a:r>
              <a:r>
                <a:rPr lang="de-DE" sz="2000" baseline="30000">
                  <a:solidFill>
                    <a:srgbClr val="FFFFFF"/>
                  </a:solidFill>
                  <a:sym typeface="Times New Roman Special G2" pitchFamily="18" charset="2"/>
                </a:rPr>
                <a:t> 120</a:t>
              </a:r>
              <a:endParaRPr lang="de-DE" sz="2000">
                <a:solidFill>
                  <a:srgbClr val="FFFFFF"/>
                </a:solidFill>
                <a:sym typeface="Times New Roman Special G2" pitchFamily="18" charset="2"/>
              </a:endParaRPr>
            </a:p>
            <a:p>
              <a:pPr>
                <a:buFont typeface="Wingdings" pitchFamily="2" charset="2"/>
                <a:buNone/>
              </a:pPr>
              <a:endParaRPr lang="de-DE" sz="2000">
                <a:solidFill>
                  <a:srgbClr val="FFFFFF"/>
                </a:solidFill>
                <a:sym typeface="Times New Roman Special G2" pitchFamily="18" charset="2"/>
              </a:endParaRPr>
            </a:p>
          </p:txBody>
        </p:sp>
        <p:sp>
          <p:nvSpPr>
            <p:cNvPr id="356384" name="Text Box 32"/>
            <p:cNvSpPr txBox="1">
              <a:spLocks noChangeArrowheads="1"/>
            </p:cNvSpPr>
            <p:nvPr/>
          </p:nvSpPr>
          <p:spPr bwMode="auto">
            <a:xfrm>
              <a:off x="3986" y="2503"/>
              <a:ext cx="9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2000">
                  <a:solidFill>
                    <a:srgbClr val="FFFFFF"/>
                  </a:solidFill>
                  <a:sym typeface="Times New Roman Special G2" pitchFamily="18" charset="2"/>
                </a:rPr>
                <a:t>  0 </a:t>
              </a:r>
              <a:r>
                <a:rPr lang="de-DE" sz="1400" i="1">
                  <a:solidFill>
                    <a:srgbClr val="FFFFFF"/>
                  </a:solidFill>
                  <a:sym typeface="Times New Roman Special G2" pitchFamily="18" charset="2"/>
                </a:rPr>
                <a:t>or</a:t>
              </a:r>
              <a:r>
                <a:rPr lang="de-DE" sz="2000">
                  <a:solidFill>
                    <a:srgbClr val="FFFFFF"/>
                  </a:solidFill>
                  <a:sym typeface="Times New Roman Special G2" pitchFamily="18" charset="2"/>
                </a:rPr>
                <a:t> 10</a:t>
              </a:r>
              <a:r>
                <a:rPr lang="de-DE" sz="2000" baseline="30000">
                  <a:solidFill>
                    <a:srgbClr val="FFFFFF"/>
                  </a:solidFill>
                  <a:sym typeface="Times New Roman Special G2" pitchFamily="18" charset="2"/>
                </a:rPr>
                <a:t>55 - 120</a:t>
              </a:r>
              <a:endParaRPr lang="de-DE" sz="2000">
                <a:solidFill>
                  <a:srgbClr val="FFFFFF"/>
                </a:solidFill>
                <a:sym typeface="Times New Roman Special G2" pitchFamily="18" charset="2"/>
              </a:endParaRPr>
            </a:p>
          </p:txBody>
        </p:sp>
      </p:grpSp>
      <p:grpSp>
        <p:nvGrpSpPr>
          <p:cNvPr id="356385" name="Group 33"/>
          <p:cNvGrpSpPr>
            <a:grpSpLocks/>
          </p:cNvGrpSpPr>
          <p:nvPr/>
        </p:nvGrpSpPr>
        <p:grpSpPr bwMode="auto">
          <a:xfrm>
            <a:off x="5141913" y="4000500"/>
            <a:ext cx="2606675" cy="396875"/>
            <a:chOff x="3203" y="2771"/>
            <a:chExt cx="1642" cy="250"/>
          </a:xfrm>
        </p:grpSpPr>
        <p:sp>
          <p:nvSpPr>
            <p:cNvPr id="356386" name="Text Box 34"/>
            <p:cNvSpPr txBox="1">
              <a:spLocks noChangeArrowheads="1"/>
            </p:cNvSpPr>
            <p:nvPr/>
          </p:nvSpPr>
          <p:spPr bwMode="auto">
            <a:xfrm>
              <a:off x="3203" y="2771"/>
              <a:ext cx="3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2000">
                  <a:solidFill>
                    <a:srgbClr val="FFFFFF"/>
                  </a:solidFill>
                  <a:sym typeface="Times New Roman Special G2" pitchFamily="18" charset="2"/>
                </a:rPr>
                <a:t>0 %</a:t>
              </a:r>
            </a:p>
          </p:txBody>
        </p:sp>
        <p:sp>
          <p:nvSpPr>
            <p:cNvPr id="356387" name="Text Box 35"/>
            <p:cNvSpPr txBox="1">
              <a:spLocks noChangeArrowheads="1"/>
            </p:cNvSpPr>
            <p:nvPr/>
          </p:nvSpPr>
          <p:spPr bwMode="auto">
            <a:xfrm>
              <a:off x="4116" y="2771"/>
              <a:ext cx="7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2000">
                  <a:solidFill>
                    <a:srgbClr val="FFFFFF"/>
                  </a:solidFill>
                  <a:sym typeface="Times New Roman Special G2" pitchFamily="18" charset="2"/>
                </a:rPr>
                <a:t>0.1 – 2 %</a:t>
              </a:r>
            </a:p>
          </p:txBody>
        </p:sp>
      </p:grpSp>
      <p:grpSp>
        <p:nvGrpSpPr>
          <p:cNvPr id="356388" name="Group 36"/>
          <p:cNvGrpSpPr>
            <a:grpSpLocks/>
          </p:cNvGrpSpPr>
          <p:nvPr/>
        </p:nvGrpSpPr>
        <p:grpSpPr bwMode="auto">
          <a:xfrm>
            <a:off x="5097463" y="4935538"/>
            <a:ext cx="2427287" cy="701675"/>
            <a:chOff x="3203" y="3425"/>
            <a:chExt cx="1529" cy="442"/>
          </a:xfrm>
        </p:grpSpPr>
        <p:sp>
          <p:nvSpPr>
            <p:cNvPr id="356389" name="Text Box 37"/>
            <p:cNvSpPr txBox="1">
              <a:spLocks noChangeArrowheads="1"/>
            </p:cNvSpPr>
            <p:nvPr/>
          </p:nvSpPr>
          <p:spPr bwMode="auto">
            <a:xfrm>
              <a:off x="3203" y="3425"/>
              <a:ext cx="9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2000">
                  <a:solidFill>
                    <a:srgbClr val="FFFFFF"/>
                  </a:solidFill>
                  <a:sym typeface="Times New Roman Special G2" pitchFamily="18" charset="2"/>
                </a:rPr>
                <a:t>0 %  or 10</a:t>
              </a:r>
              <a:r>
                <a:rPr lang="de-DE" sz="2000" baseline="30000">
                  <a:solidFill>
                    <a:srgbClr val="FFFFFF"/>
                  </a:solidFill>
                  <a:sym typeface="Times New Roman Special G2" pitchFamily="18" charset="2"/>
                </a:rPr>
                <a:t> 120</a:t>
              </a:r>
              <a:endParaRPr lang="de-DE" sz="2000">
                <a:solidFill>
                  <a:srgbClr val="FFFFFF"/>
                </a:solidFill>
                <a:sym typeface="Times New Roman Special G2" pitchFamily="18" charset="2"/>
              </a:endParaRPr>
            </a:p>
            <a:p>
              <a:pPr>
                <a:buFont typeface="Wingdings" pitchFamily="2" charset="2"/>
                <a:buNone/>
              </a:pPr>
              <a:endParaRPr lang="de-DE" sz="2000">
                <a:solidFill>
                  <a:srgbClr val="FFFFFF"/>
                </a:solidFill>
                <a:sym typeface="Times New Roman Special G2" pitchFamily="18" charset="2"/>
              </a:endParaRPr>
            </a:p>
          </p:txBody>
        </p:sp>
        <p:sp>
          <p:nvSpPr>
            <p:cNvPr id="356390" name="Text Box 38"/>
            <p:cNvSpPr txBox="1">
              <a:spLocks noChangeArrowheads="1"/>
            </p:cNvSpPr>
            <p:nvPr/>
          </p:nvSpPr>
          <p:spPr bwMode="auto">
            <a:xfrm>
              <a:off x="4230" y="3425"/>
              <a:ext cx="50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2000">
                  <a:solidFill>
                    <a:srgbClr val="FFFFFF"/>
                  </a:solidFill>
                  <a:sym typeface="Times New Roman Special G2" pitchFamily="18" charset="2"/>
                </a:rPr>
                <a:t>4-6 %</a:t>
              </a:r>
            </a:p>
          </p:txBody>
        </p:sp>
      </p:grpSp>
      <p:grpSp>
        <p:nvGrpSpPr>
          <p:cNvPr id="356391" name="Group 39"/>
          <p:cNvGrpSpPr>
            <a:grpSpLocks/>
          </p:cNvGrpSpPr>
          <p:nvPr/>
        </p:nvGrpSpPr>
        <p:grpSpPr bwMode="auto">
          <a:xfrm>
            <a:off x="4760913" y="4437063"/>
            <a:ext cx="3124200" cy="536575"/>
            <a:chOff x="2999" y="2795"/>
            <a:chExt cx="1968" cy="338"/>
          </a:xfrm>
        </p:grpSpPr>
        <p:sp>
          <p:nvSpPr>
            <p:cNvPr id="356392" name="Text Box 40"/>
            <p:cNvSpPr txBox="1">
              <a:spLocks noChangeArrowheads="1"/>
            </p:cNvSpPr>
            <p:nvPr/>
          </p:nvSpPr>
          <p:spPr bwMode="auto">
            <a:xfrm>
              <a:off x="3239" y="2795"/>
              <a:ext cx="3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2000">
                  <a:solidFill>
                    <a:srgbClr val="FFFFFF"/>
                  </a:solidFill>
                  <a:sym typeface="Times New Roman Special G2" pitchFamily="18" charset="2"/>
                </a:rPr>
                <a:t>0 %</a:t>
              </a:r>
            </a:p>
          </p:txBody>
        </p:sp>
        <p:sp>
          <p:nvSpPr>
            <p:cNvPr id="356393" name="Text Box 41"/>
            <p:cNvSpPr txBox="1">
              <a:spLocks noChangeArrowheads="1"/>
            </p:cNvSpPr>
            <p:nvPr/>
          </p:nvSpPr>
          <p:spPr bwMode="auto">
            <a:xfrm>
              <a:off x="4107" y="2795"/>
              <a:ext cx="73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1400" i="1">
                  <a:solidFill>
                    <a:srgbClr val="FFFFFF"/>
                  </a:solidFill>
                  <a:sym typeface="Times New Roman Special G2" pitchFamily="18" charset="2"/>
                </a:rPr>
                <a:t>may be</a:t>
              </a:r>
              <a:r>
                <a:rPr lang="de-DE" sz="2000">
                  <a:solidFill>
                    <a:srgbClr val="FFFFFF"/>
                  </a:solidFill>
                  <a:sym typeface="Times New Roman Special G2" pitchFamily="18" charset="2"/>
                </a:rPr>
                <a:t> 4 %</a:t>
              </a:r>
            </a:p>
          </p:txBody>
        </p:sp>
        <p:sp>
          <p:nvSpPr>
            <p:cNvPr id="356394" name="Line 42"/>
            <p:cNvSpPr>
              <a:spLocks noChangeShapeType="1"/>
            </p:cNvSpPr>
            <p:nvPr/>
          </p:nvSpPr>
          <p:spPr bwMode="auto">
            <a:xfrm>
              <a:off x="2999" y="3133"/>
              <a:ext cx="864" cy="0"/>
            </a:xfrm>
            <a:prstGeom prst="line">
              <a:avLst/>
            </a:prstGeom>
            <a:noFill/>
            <a:ln w="9525">
              <a:solidFill>
                <a:srgbClr val="F8C18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56395" name="Line 43"/>
            <p:cNvSpPr>
              <a:spLocks noChangeShapeType="1"/>
            </p:cNvSpPr>
            <p:nvPr/>
          </p:nvSpPr>
          <p:spPr bwMode="auto">
            <a:xfrm>
              <a:off x="4103" y="3133"/>
              <a:ext cx="864" cy="0"/>
            </a:xfrm>
            <a:prstGeom prst="line">
              <a:avLst/>
            </a:prstGeom>
            <a:noFill/>
            <a:ln w="9525">
              <a:solidFill>
                <a:srgbClr val="F8C18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356396" name="Text Box 44"/>
          <p:cNvSpPr txBox="1">
            <a:spLocks noChangeArrowheads="1"/>
          </p:cNvSpPr>
          <p:nvPr/>
        </p:nvSpPr>
        <p:spPr bwMode="auto">
          <a:xfrm>
            <a:off x="1476375" y="5518150"/>
            <a:ext cx="6657592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de-DE" dirty="0">
                <a:solidFill>
                  <a:srgbClr val="FFD08B"/>
                </a:solidFill>
              </a:rPr>
              <a:t> </a:t>
            </a:r>
            <a:r>
              <a:rPr lang="de-DE" sz="2000" b="1" dirty="0" err="1">
                <a:solidFill>
                  <a:srgbClr val="FFD08B"/>
                </a:solidFill>
              </a:rPr>
              <a:t>Physics</a:t>
            </a:r>
            <a:r>
              <a:rPr lang="de-DE" sz="2000" b="1" dirty="0">
                <a:solidFill>
                  <a:srgbClr val="FFD08B"/>
                </a:solidFill>
              </a:rPr>
              <a:t> </a:t>
            </a:r>
            <a:r>
              <a:rPr lang="de-DE" sz="2000" b="1" dirty="0" err="1">
                <a:solidFill>
                  <a:srgbClr val="FFD08B"/>
                </a:solidFill>
              </a:rPr>
              <a:t>beyond</a:t>
            </a:r>
            <a:r>
              <a:rPr lang="de-DE" sz="2000" b="1" dirty="0">
                <a:solidFill>
                  <a:srgbClr val="FFD08B"/>
                </a:solidFill>
              </a:rPr>
              <a:t> </a:t>
            </a:r>
            <a:r>
              <a:rPr lang="de-DE" sz="2000" b="1" dirty="0" err="1">
                <a:solidFill>
                  <a:srgbClr val="FFD08B"/>
                </a:solidFill>
              </a:rPr>
              <a:t>the</a:t>
            </a:r>
            <a:r>
              <a:rPr lang="de-DE" sz="2000" b="1" dirty="0">
                <a:solidFill>
                  <a:srgbClr val="FFD08B"/>
                </a:solidFill>
              </a:rPr>
              <a:t> Standardmodel</a:t>
            </a:r>
          </a:p>
          <a:p>
            <a:pPr>
              <a:buFont typeface="Symbol" pitchFamily="18" charset="2"/>
              <a:buChar char="Þ"/>
            </a:pP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at</a:t>
            </a:r>
            <a:r>
              <a:rPr lang="de-DE" dirty="0">
                <a:solidFill>
                  <a:srgbClr val="FFFFFF"/>
                </a:solidFill>
              </a:rPr>
              <a:t> least </a:t>
            </a:r>
            <a:r>
              <a:rPr lang="de-DE" dirty="0" err="1">
                <a:solidFill>
                  <a:srgbClr val="FFFFFF"/>
                </a:solidFill>
              </a:rPr>
              <a:t>one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of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the</a:t>
            </a:r>
            <a:r>
              <a:rPr lang="de-DE" dirty="0">
                <a:solidFill>
                  <a:srgbClr val="FFFFFF"/>
                </a:solidFill>
              </a:rPr>
              <a:t>  ‘</a:t>
            </a:r>
            <a:r>
              <a:rPr lang="de-DE" dirty="0" err="1">
                <a:solidFill>
                  <a:srgbClr val="FFFFFF"/>
                </a:solidFill>
              </a:rPr>
              <a:t>standards</a:t>
            </a:r>
            <a:r>
              <a:rPr lang="de-DE" dirty="0">
                <a:solidFill>
                  <a:srgbClr val="FFFFFF"/>
                </a:solidFill>
              </a:rPr>
              <a:t>‘ </a:t>
            </a:r>
            <a:r>
              <a:rPr lang="de-DE" dirty="0" err="1">
                <a:solidFill>
                  <a:srgbClr val="FFFFFF"/>
                </a:solidFill>
              </a:rPr>
              <a:t>has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to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be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changed</a:t>
            </a:r>
            <a:r>
              <a:rPr lang="de-DE" dirty="0">
                <a:solidFill>
                  <a:srgbClr val="FFFFFF"/>
                </a:solidFill>
              </a:rPr>
              <a:t> (</a:t>
            </a:r>
            <a:r>
              <a:rPr lang="de-DE" dirty="0" err="1">
                <a:solidFill>
                  <a:srgbClr val="FFFFFF"/>
                </a:solidFill>
              </a:rPr>
              <a:t>most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likely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both</a:t>
            </a:r>
            <a:r>
              <a:rPr lang="de-DE" dirty="0">
                <a:solidFill>
                  <a:srgbClr val="FFFFFF"/>
                </a:solidFill>
              </a:rPr>
              <a:t>)</a:t>
            </a:r>
          </a:p>
          <a:p>
            <a:pPr>
              <a:buFont typeface="Symbol" pitchFamily="18" charset="2"/>
              <a:buChar char="Þ"/>
            </a:pP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smtClean="0">
                <a:solidFill>
                  <a:srgbClr val="FFFFFF"/>
                </a:solidFill>
              </a:rPr>
              <a:t>(</a:t>
            </a:r>
            <a:r>
              <a:rPr lang="de-DE" dirty="0" err="1" smtClean="0">
                <a:solidFill>
                  <a:srgbClr val="FFFFFF"/>
                </a:solidFill>
              </a:rPr>
              <a:t>direct</a:t>
            </a:r>
            <a:r>
              <a:rPr lang="de-DE" dirty="0" smtClean="0">
                <a:solidFill>
                  <a:srgbClr val="FFFFFF"/>
                </a:solidFill>
              </a:rPr>
              <a:t> ) Dark Matter </a:t>
            </a:r>
            <a:r>
              <a:rPr lang="de-DE" dirty="0" err="1" smtClean="0">
                <a:solidFill>
                  <a:srgbClr val="FFFFFF"/>
                </a:solidFill>
              </a:rPr>
              <a:t>search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is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testing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both</a:t>
            </a:r>
            <a:endParaRPr lang="de-DE" dirty="0" smtClean="0">
              <a:solidFill>
                <a:srgbClr val="FFFFFF"/>
              </a:solidFill>
            </a:endParaRPr>
          </a:p>
          <a:p>
            <a:pPr>
              <a:buFont typeface="Symbol" pitchFamily="18" charset="2"/>
              <a:buChar char="Þ"/>
            </a:pP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exciting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times</a:t>
            </a:r>
            <a:r>
              <a:rPr lang="de-DE" dirty="0" smtClean="0">
                <a:solidFill>
                  <a:srgbClr val="FFFFFF"/>
                </a:solidFill>
              </a:rPr>
              <a:t> 	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6397" name="Text Box 45"/>
          <p:cNvSpPr txBox="1">
            <a:spLocks noChangeArrowheads="1"/>
          </p:cNvSpPr>
          <p:nvPr/>
        </p:nvSpPr>
        <p:spPr bwMode="auto">
          <a:xfrm>
            <a:off x="4632325" y="2600325"/>
            <a:ext cx="3668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Standardmodel of Particle Physics</a:t>
            </a:r>
          </a:p>
        </p:txBody>
      </p:sp>
      <p:pic>
        <p:nvPicPr>
          <p:cNvPr id="356398" name="Picture 46" descr="galaxy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"/>
          <a:stretch>
            <a:fillRect/>
          </a:stretch>
        </p:blipFill>
        <p:spPr bwMode="auto">
          <a:xfrm>
            <a:off x="1289050" y="563563"/>
            <a:ext cx="2030413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524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61045" y="1191"/>
            <a:ext cx="5562600" cy="762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WIMP Indirect Detection</a:t>
            </a: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6096000" y="3581400"/>
            <a:ext cx="2286000" cy="22860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620000" y="4343400"/>
            <a:ext cx="407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200">
                <a:solidFill>
                  <a:srgbClr val="000086"/>
                </a:solidFill>
                <a:latin typeface="Symbol" pitchFamily="18" charset="2"/>
              </a:rPr>
              <a:t>c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858000" y="4191000"/>
            <a:ext cx="407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200">
                <a:solidFill>
                  <a:srgbClr val="000086"/>
                </a:solidFill>
                <a:latin typeface="Symbol" pitchFamily="18" charset="2"/>
              </a:rPr>
              <a:t>c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162800" y="4038600"/>
            <a:ext cx="407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200">
                <a:solidFill>
                  <a:srgbClr val="000086"/>
                </a:solidFill>
                <a:latin typeface="Symbol" pitchFamily="18" charset="2"/>
              </a:rPr>
              <a:t>c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7010400" y="4800600"/>
            <a:ext cx="407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200">
                <a:solidFill>
                  <a:srgbClr val="000086"/>
                </a:solidFill>
                <a:latin typeface="Symbol" pitchFamily="18" charset="2"/>
              </a:rPr>
              <a:t>c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7239000" y="4495800"/>
            <a:ext cx="407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200">
                <a:solidFill>
                  <a:srgbClr val="000086"/>
                </a:solidFill>
                <a:latin typeface="Symbol" pitchFamily="18" charset="2"/>
              </a:rPr>
              <a:t>c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8229600" y="5143500"/>
            <a:ext cx="407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200">
                <a:solidFill>
                  <a:srgbClr val="000086"/>
                </a:solidFill>
                <a:latin typeface="Symbol" pitchFamily="18" charset="2"/>
              </a:rPr>
              <a:t>c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5943600" y="2971800"/>
            <a:ext cx="407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200">
                <a:solidFill>
                  <a:srgbClr val="000086"/>
                </a:solidFill>
                <a:latin typeface="Symbol" pitchFamily="18" charset="2"/>
              </a:rPr>
              <a:t>c</a:t>
            </a:r>
          </a:p>
        </p:txBody>
      </p:sp>
      <p:sp>
        <p:nvSpPr>
          <p:cNvPr id="20491" name="Freeform 11"/>
          <p:cNvSpPr>
            <a:spLocks/>
          </p:cNvSpPr>
          <p:nvPr/>
        </p:nvSpPr>
        <p:spPr bwMode="auto">
          <a:xfrm>
            <a:off x="6324600" y="3251200"/>
            <a:ext cx="1879600" cy="1320800"/>
          </a:xfrm>
          <a:custGeom>
            <a:avLst/>
            <a:gdLst>
              <a:gd name="T0" fmla="*/ 0 w 1184"/>
              <a:gd name="T1" fmla="*/ 2147483647 h 832"/>
              <a:gd name="T2" fmla="*/ 2147483647 w 1184"/>
              <a:gd name="T3" fmla="*/ 2147483647 h 832"/>
              <a:gd name="T4" fmla="*/ 2147483647 w 1184"/>
              <a:gd name="T5" fmla="*/ 2147483647 h 832"/>
              <a:gd name="T6" fmla="*/ 2147483647 w 1184"/>
              <a:gd name="T7" fmla="*/ 2147483647 h 8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4" h="832">
                <a:moveTo>
                  <a:pt x="0" y="64"/>
                </a:moveTo>
                <a:cubicBezTo>
                  <a:pt x="196" y="32"/>
                  <a:pt x="392" y="0"/>
                  <a:pt x="576" y="64"/>
                </a:cubicBezTo>
                <a:cubicBezTo>
                  <a:pt x="760" y="128"/>
                  <a:pt x="1024" y="320"/>
                  <a:pt x="1104" y="448"/>
                </a:cubicBezTo>
                <a:cubicBezTo>
                  <a:pt x="1184" y="576"/>
                  <a:pt x="1120" y="704"/>
                  <a:pt x="1056" y="832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Freeform 12"/>
          <p:cNvSpPr>
            <a:spLocks/>
          </p:cNvSpPr>
          <p:nvPr/>
        </p:nvSpPr>
        <p:spPr bwMode="auto">
          <a:xfrm>
            <a:off x="5486400" y="3429000"/>
            <a:ext cx="457200" cy="152400"/>
          </a:xfrm>
          <a:custGeom>
            <a:avLst/>
            <a:gdLst>
              <a:gd name="T0" fmla="*/ 2147483647 w 1056"/>
              <a:gd name="T1" fmla="*/ 0 h 480"/>
              <a:gd name="T2" fmla="*/ 2147483647 w 1056"/>
              <a:gd name="T3" fmla="*/ 2147483647 h 480"/>
              <a:gd name="T4" fmla="*/ 0 w 1056"/>
              <a:gd name="T5" fmla="*/ 2147483647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6" h="480">
                <a:moveTo>
                  <a:pt x="1056" y="0"/>
                </a:moveTo>
                <a:cubicBezTo>
                  <a:pt x="856" y="56"/>
                  <a:pt x="656" y="112"/>
                  <a:pt x="480" y="192"/>
                </a:cubicBezTo>
                <a:cubicBezTo>
                  <a:pt x="304" y="272"/>
                  <a:pt x="80" y="432"/>
                  <a:pt x="0" y="480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Freeform 13"/>
          <p:cNvSpPr>
            <a:spLocks/>
          </p:cNvSpPr>
          <p:nvPr/>
        </p:nvSpPr>
        <p:spPr bwMode="auto">
          <a:xfrm>
            <a:off x="7696200" y="5715000"/>
            <a:ext cx="685800" cy="609600"/>
          </a:xfrm>
          <a:custGeom>
            <a:avLst/>
            <a:gdLst>
              <a:gd name="T0" fmla="*/ 0 w 432"/>
              <a:gd name="T1" fmla="*/ 2147483647 h 384"/>
              <a:gd name="T2" fmla="*/ 2147483647 w 432"/>
              <a:gd name="T3" fmla="*/ 2147483647 h 384"/>
              <a:gd name="T4" fmla="*/ 2147483647 w 432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" h="384">
                <a:moveTo>
                  <a:pt x="0" y="384"/>
                </a:moveTo>
                <a:cubicBezTo>
                  <a:pt x="132" y="320"/>
                  <a:pt x="264" y="256"/>
                  <a:pt x="336" y="192"/>
                </a:cubicBezTo>
                <a:cubicBezTo>
                  <a:pt x="408" y="128"/>
                  <a:pt x="420" y="64"/>
                  <a:pt x="432" y="0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Freeform 14"/>
          <p:cNvSpPr>
            <a:spLocks/>
          </p:cNvSpPr>
          <p:nvPr/>
        </p:nvSpPr>
        <p:spPr bwMode="auto">
          <a:xfrm>
            <a:off x="7734300" y="4953000"/>
            <a:ext cx="723900" cy="342900"/>
          </a:xfrm>
          <a:custGeom>
            <a:avLst/>
            <a:gdLst>
              <a:gd name="T0" fmla="*/ 2147483647 w 456"/>
              <a:gd name="T1" fmla="*/ 2147483647 h 216"/>
              <a:gd name="T2" fmla="*/ 2147483647 w 456"/>
              <a:gd name="T3" fmla="*/ 2147483647 h 216"/>
              <a:gd name="T4" fmla="*/ 0 w 456"/>
              <a:gd name="T5" fmla="*/ 2147483647 h 2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6" h="216">
                <a:moveTo>
                  <a:pt x="432" y="216"/>
                </a:moveTo>
                <a:cubicBezTo>
                  <a:pt x="444" y="132"/>
                  <a:pt x="456" y="48"/>
                  <a:pt x="384" y="24"/>
                </a:cubicBezTo>
                <a:cubicBezTo>
                  <a:pt x="312" y="0"/>
                  <a:pt x="156" y="36"/>
                  <a:pt x="0" y="72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H="1">
            <a:off x="6705600" y="4648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 flipV="1">
            <a:off x="6705600" y="50292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4095750" y="3448050"/>
            <a:ext cx="509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80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de-DE" sz="2800" baseline="-25000">
                <a:solidFill>
                  <a:srgbClr val="FF0000"/>
                </a:solidFill>
                <a:latin typeface="Symbol" pitchFamily="18" charset="2"/>
              </a:rPr>
              <a:t>m</a:t>
            </a:r>
            <a:endParaRPr lang="de-DE" sz="2400">
              <a:solidFill>
                <a:srgbClr val="000086"/>
              </a:solidFill>
              <a:latin typeface="Symbol" pitchFamily="18" charset="2"/>
            </a:endParaRP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6286500" y="4813300"/>
            <a:ext cx="3889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800">
                <a:solidFill>
                  <a:srgbClr val="FF0000"/>
                </a:solidFill>
                <a:latin typeface="Symbol" pitchFamily="18" charset="2"/>
              </a:rPr>
              <a:t>m</a:t>
            </a:r>
            <a:endParaRPr lang="de-DE" sz="2400">
              <a:solidFill>
                <a:srgbClr val="000086"/>
              </a:solidFill>
              <a:latin typeface="Symbol" pitchFamily="18" charset="2"/>
            </a:endParaRPr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4572000" y="3886200"/>
            <a:ext cx="198120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flipH="1" flipV="1">
            <a:off x="609600" y="1828800"/>
            <a:ext cx="350520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 rot="2700000">
            <a:off x="6590506" y="5028407"/>
            <a:ext cx="1587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 rot="750206">
            <a:off x="6477000" y="5251450"/>
            <a:ext cx="1588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6126426" y="2559050"/>
            <a:ext cx="303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WIMP over-density in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sun, earth or galactic center</a:t>
            </a: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1331913" y="4652963"/>
            <a:ext cx="30957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search high energy products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from WIMP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anihilation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05" name="Oval 25"/>
          <p:cNvSpPr>
            <a:spLocks noChangeArrowheads="1"/>
          </p:cNvSpPr>
          <p:nvPr/>
        </p:nvSpPr>
        <p:spPr bwMode="auto">
          <a:xfrm rot="19438022" flipV="1">
            <a:off x="1027113" y="1828800"/>
            <a:ext cx="1868487" cy="186213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6" name="AutoShape 26"/>
          <p:cNvSpPr>
            <a:spLocks noChangeArrowheads="1"/>
          </p:cNvSpPr>
          <p:nvPr/>
        </p:nvSpPr>
        <p:spPr bwMode="auto">
          <a:xfrm rot="14567671" flipH="1">
            <a:off x="1446213" y="1438275"/>
            <a:ext cx="395287" cy="1306513"/>
          </a:xfrm>
          <a:prstGeom prst="moon">
            <a:avLst>
              <a:gd name="adj" fmla="val 50000"/>
            </a:avLst>
          </a:prstGeom>
          <a:solidFill>
            <a:srgbClr val="F3F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07" name="Group 27"/>
          <p:cNvGrpSpPr>
            <a:grpSpLocks/>
          </p:cNvGrpSpPr>
          <p:nvPr/>
        </p:nvGrpSpPr>
        <p:grpSpPr bwMode="auto">
          <a:xfrm flipH="1">
            <a:off x="1231900" y="2049463"/>
            <a:ext cx="1481138" cy="1608137"/>
            <a:chOff x="752" y="1555"/>
            <a:chExt cx="933" cy="1013"/>
          </a:xfrm>
        </p:grpSpPr>
        <p:sp>
          <p:nvSpPr>
            <p:cNvPr id="20509" name="Freeform 28"/>
            <p:cNvSpPr>
              <a:spLocks/>
            </p:cNvSpPr>
            <p:nvPr/>
          </p:nvSpPr>
          <p:spPr bwMode="auto">
            <a:xfrm rot="19147477" flipV="1">
              <a:off x="1071" y="1555"/>
              <a:ext cx="614" cy="944"/>
            </a:xfrm>
            <a:custGeom>
              <a:avLst/>
              <a:gdLst>
                <a:gd name="T0" fmla="*/ 62 w 686"/>
                <a:gd name="T1" fmla="*/ 277 h 852"/>
                <a:gd name="T2" fmla="*/ 27 w 686"/>
                <a:gd name="T3" fmla="*/ 456 h 852"/>
                <a:gd name="T4" fmla="*/ 53 w 686"/>
                <a:gd name="T5" fmla="*/ 474 h 852"/>
                <a:gd name="T6" fmla="*/ 122 w 686"/>
                <a:gd name="T7" fmla="*/ 456 h 852"/>
                <a:gd name="T8" fmla="*/ 148 w 686"/>
                <a:gd name="T9" fmla="*/ 408 h 852"/>
                <a:gd name="T10" fmla="*/ 200 w 686"/>
                <a:gd name="T11" fmla="*/ 360 h 852"/>
                <a:gd name="T12" fmla="*/ 226 w 686"/>
                <a:gd name="T13" fmla="*/ 376 h 852"/>
                <a:gd name="T14" fmla="*/ 234 w 686"/>
                <a:gd name="T15" fmla="*/ 456 h 852"/>
                <a:gd name="T16" fmla="*/ 260 w 686"/>
                <a:gd name="T17" fmla="*/ 555 h 852"/>
                <a:gd name="T18" fmla="*/ 243 w 686"/>
                <a:gd name="T19" fmla="*/ 604 h 852"/>
                <a:gd name="T20" fmla="*/ 294 w 686"/>
                <a:gd name="T21" fmla="*/ 637 h 852"/>
                <a:gd name="T22" fmla="*/ 320 w 686"/>
                <a:gd name="T23" fmla="*/ 604 h 852"/>
                <a:gd name="T24" fmla="*/ 277 w 686"/>
                <a:gd name="T25" fmla="*/ 441 h 852"/>
                <a:gd name="T26" fmla="*/ 286 w 686"/>
                <a:gd name="T27" fmla="*/ 391 h 852"/>
                <a:gd name="T28" fmla="*/ 362 w 686"/>
                <a:gd name="T29" fmla="*/ 408 h 852"/>
                <a:gd name="T30" fmla="*/ 354 w 686"/>
                <a:gd name="T31" fmla="*/ 555 h 852"/>
                <a:gd name="T32" fmla="*/ 354 w 686"/>
                <a:gd name="T33" fmla="*/ 685 h 852"/>
                <a:gd name="T34" fmla="*/ 277 w 686"/>
                <a:gd name="T35" fmla="*/ 751 h 852"/>
                <a:gd name="T36" fmla="*/ 226 w 686"/>
                <a:gd name="T37" fmla="*/ 735 h 852"/>
                <a:gd name="T38" fmla="*/ 200 w 686"/>
                <a:gd name="T39" fmla="*/ 702 h 852"/>
                <a:gd name="T40" fmla="*/ 131 w 686"/>
                <a:gd name="T41" fmla="*/ 685 h 852"/>
                <a:gd name="T42" fmla="*/ 105 w 686"/>
                <a:gd name="T43" fmla="*/ 653 h 852"/>
                <a:gd name="T44" fmla="*/ 53 w 686"/>
                <a:gd name="T45" fmla="*/ 620 h 852"/>
                <a:gd name="T46" fmla="*/ 19 w 686"/>
                <a:gd name="T47" fmla="*/ 637 h 852"/>
                <a:gd name="T48" fmla="*/ 27 w 686"/>
                <a:gd name="T49" fmla="*/ 767 h 852"/>
                <a:gd name="T50" fmla="*/ 36 w 686"/>
                <a:gd name="T51" fmla="*/ 832 h 852"/>
                <a:gd name="T52" fmla="*/ 105 w 686"/>
                <a:gd name="T53" fmla="*/ 882 h 852"/>
                <a:gd name="T54" fmla="*/ 157 w 686"/>
                <a:gd name="T55" fmla="*/ 1078 h 852"/>
                <a:gd name="T56" fmla="*/ 174 w 686"/>
                <a:gd name="T57" fmla="*/ 1126 h 852"/>
                <a:gd name="T58" fmla="*/ 226 w 686"/>
                <a:gd name="T59" fmla="*/ 1159 h 852"/>
                <a:gd name="T60" fmla="*/ 311 w 686"/>
                <a:gd name="T61" fmla="*/ 1094 h 852"/>
                <a:gd name="T62" fmla="*/ 328 w 686"/>
                <a:gd name="T63" fmla="*/ 946 h 852"/>
                <a:gd name="T64" fmla="*/ 354 w 686"/>
                <a:gd name="T65" fmla="*/ 897 h 852"/>
                <a:gd name="T66" fmla="*/ 379 w 686"/>
                <a:gd name="T67" fmla="*/ 914 h 852"/>
                <a:gd name="T68" fmla="*/ 423 w 686"/>
                <a:gd name="T69" fmla="*/ 832 h 852"/>
                <a:gd name="T70" fmla="*/ 466 w 686"/>
                <a:gd name="T71" fmla="*/ 735 h 852"/>
                <a:gd name="T72" fmla="*/ 483 w 686"/>
                <a:gd name="T73" fmla="*/ 637 h 852"/>
                <a:gd name="T74" fmla="*/ 492 w 686"/>
                <a:gd name="T75" fmla="*/ 588 h 852"/>
                <a:gd name="T76" fmla="*/ 483 w 686"/>
                <a:gd name="T77" fmla="*/ 244 h 852"/>
                <a:gd name="T78" fmla="*/ 457 w 686"/>
                <a:gd name="T79" fmla="*/ 147 h 852"/>
                <a:gd name="T80" fmla="*/ 406 w 686"/>
                <a:gd name="T81" fmla="*/ 130 h 852"/>
                <a:gd name="T82" fmla="*/ 328 w 686"/>
                <a:gd name="T83" fmla="*/ 99 h 852"/>
                <a:gd name="T84" fmla="*/ 277 w 686"/>
                <a:gd name="T85" fmla="*/ 33 h 852"/>
                <a:gd name="T86" fmla="*/ 251 w 686"/>
                <a:gd name="T87" fmla="*/ 0 h 852"/>
                <a:gd name="T88" fmla="*/ 226 w 686"/>
                <a:gd name="T89" fmla="*/ 33 h 852"/>
                <a:gd name="T90" fmla="*/ 191 w 686"/>
                <a:gd name="T91" fmla="*/ 49 h 852"/>
                <a:gd name="T92" fmla="*/ 226 w 686"/>
                <a:gd name="T93" fmla="*/ 163 h 852"/>
                <a:gd name="T94" fmla="*/ 165 w 686"/>
                <a:gd name="T95" fmla="*/ 213 h 852"/>
                <a:gd name="T96" fmla="*/ 148 w 686"/>
                <a:gd name="T97" fmla="*/ 196 h 852"/>
                <a:gd name="T98" fmla="*/ 122 w 686"/>
                <a:gd name="T99" fmla="*/ 213 h 852"/>
                <a:gd name="T100" fmla="*/ 105 w 686"/>
                <a:gd name="T101" fmla="*/ 277 h 852"/>
                <a:gd name="T102" fmla="*/ 62 w 686"/>
                <a:gd name="T103" fmla="*/ 277 h 8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6" h="852">
                  <a:moveTo>
                    <a:pt x="86" y="204"/>
                  </a:moveTo>
                  <a:cubicBezTo>
                    <a:pt x="38" y="236"/>
                    <a:pt x="0" y="269"/>
                    <a:pt x="38" y="336"/>
                  </a:cubicBezTo>
                  <a:cubicBezTo>
                    <a:pt x="44" y="347"/>
                    <a:pt x="62" y="344"/>
                    <a:pt x="74" y="348"/>
                  </a:cubicBezTo>
                  <a:cubicBezTo>
                    <a:pt x="106" y="344"/>
                    <a:pt x="140" y="347"/>
                    <a:pt x="170" y="336"/>
                  </a:cubicBezTo>
                  <a:cubicBezTo>
                    <a:pt x="186" y="330"/>
                    <a:pt x="193" y="311"/>
                    <a:pt x="206" y="300"/>
                  </a:cubicBezTo>
                  <a:cubicBezTo>
                    <a:pt x="237" y="274"/>
                    <a:pt x="242" y="276"/>
                    <a:pt x="278" y="264"/>
                  </a:cubicBezTo>
                  <a:cubicBezTo>
                    <a:pt x="290" y="268"/>
                    <a:pt x="307" y="265"/>
                    <a:pt x="314" y="276"/>
                  </a:cubicBezTo>
                  <a:cubicBezTo>
                    <a:pt x="325" y="293"/>
                    <a:pt x="321" y="316"/>
                    <a:pt x="326" y="336"/>
                  </a:cubicBezTo>
                  <a:cubicBezTo>
                    <a:pt x="336" y="376"/>
                    <a:pt x="339" y="373"/>
                    <a:pt x="362" y="408"/>
                  </a:cubicBezTo>
                  <a:cubicBezTo>
                    <a:pt x="354" y="420"/>
                    <a:pt x="329" y="433"/>
                    <a:pt x="338" y="444"/>
                  </a:cubicBezTo>
                  <a:cubicBezTo>
                    <a:pt x="354" y="464"/>
                    <a:pt x="410" y="468"/>
                    <a:pt x="410" y="468"/>
                  </a:cubicBezTo>
                  <a:cubicBezTo>
                    <a:pt x="422" y="460"/>
                    <a:pt x="441" y="457"/>
                    <a:pt x="446" y="444"/>
                  </a:cubicBezTo>
                  <a:cubicBezTo>
                    <a:pt x="451" y="433"/>
                    <a:pt x="392" y="336"/>
                    <a:pt x="386" y="324"/>
                  </a:cubicBezTo>
                  <a:cubicBezTo>
                    <a:pt x="390" y="312"/>
                    <a:pt x="390" y="298"/>
                    <a:pt x="398" y="288"/>
                  </a:cubicBezTo>
                  <a:cubicBezTo>
                    <a:pt x="435" y="242"/>
                    <a:pt x="471" y="276"/>
                    <a:pt x="506" y="300"/>
                  </a:cubicBezTo>
                  <a:cubicBezTo>
                    <a:pt x="502" y="336"/>
                    <a:pt x="494" y="372"/>
                    <a:pt x="494" y="408"/>
                  </a:cubicBezTo>
                  <a:cubicBezTo>
                    <a:pt x="494" y="466"/>
                    <a:pt x="538" y="427"/>
                    <a:pt x="494" y="504"/>
                  </a:cubicBezTo>
                  <a:cubicBezTo>
                    <a:pt x="474" y="538"/>
                    <a:pt x="386" y="552"/>
                    <a:pt x="386" y="552"/>
                  </a:cubicBezTo>
                  <a:cubicBezTo>
                    <a:pt x="362" y="548"/>
                    <a:pt x="337" y="548"/>
                    <a:pt x="314" y="540"/>
                  </a:cubicBezTo>
                  <a:cubicBezTo>
                    <a:pt x="300" y="535"/>
                    <a:pt x="292" y="520"/>
                    <a:pt x="278" y="516"/>
                  </a:cubicBezTo>
                  <a:cubicBezTo>
                    <a:pt x="247" y="508"/>
                    <a:pt x="214" y="508"/>
                    <a:pt x="182" y="504"/>
                  </a:cubicBezTo>
                  <a:cubicBezTo>
                    <a:pt x="170" y="496"/>
                    <a:pt x="159" y="486"/>
                    <a:pt x="146" y="480"/>
                  </a:cubicBezTo>
                  <a:cubicBezTo>
                    <a:pt x="123" y="470"/>
                    <a:pt x="74" y="456"/>
                    <a:pt x="74" y="456"/>
                  </a:cubicBezTo>
                  <a:cubicBezTo>
                    <a:pt x="58" y="460"/>
                    <a:pt x="31" y="452"/>
                    <a:pt x="26" y="468"/>
                  </a:cubicBezTo>
                  <a:cubicBezTo>
                    <a:pt x="16" y="499"/>
                    <a:pt x="33" y="532"/>
                    <a:pt x="38" y="564"/>
                  </a:cubicBezTo>
                  <a:cubicBezTo>
                    <a:pt x="41" y="580"/>
                    <a:pt x="41" y="598"/>
                    <a:pt x="50" y="612"/>
                  </a:cubicBezTo>
                  <a:cubicBezTo>
                    <a:pt x="69" y="641"/>
                    <a:pt x="120" y="643"/>
                    <a:pt x="146" y="648"/>
                  </a:cubicBezTo>
                  <a:cubicBezTo>
                    <a:pt x="178" y="744"/>
                    <a:pt x="163" y="726"/>
                    <a:pt x="218" y="792"/>
                  </a:cubicBezTo>
                  <a:cubicBezTo>
                    <a:pt x="227" y="803"/>
                    <a:pt x="230" y="820"/>
                    <a:pt x="242" y="828"/>
                  </a:cubicBezTo>
                  <a:cubicBezTo>
                    <a:pt x="263" y="841"/>
                    <a:pt x="314" y="852"/>
                    <a:pt x="314" y="852"/>
                  </a:cubicBezTo>
                  <a:cubicBezTo>
                    <a:pt x="362" y="840"/>
                    <a:pt x="393" y="831"/>
                    <a:pt x="434" y="804"/>
                  </a:cubicBezTo>
                  <a:cubicBezTo>
                    <a:pt x="490" y="720"/>
                    <a:pt x="498" y="756"/>
                    <a:pt x="458" y="696"/>
                  </a:cubicBezTo>
                  <a:cubicBezTo>
                    <a:pt x="479" y="571"/>
                    <a:pt x="453" y="627"/>
                    <a:pt x="494" y="660"/>
                  </a:cubicBezTo>
                  <a:cubicBezTo>
                    <a:pt x="504" y="668"/>
                    <a:pt x="518" y="668"/>
                    <a:pt x="530" y="672"/>
                  </a:cubicBezTo>
                  <a:cubicBezTo>
                    <a:pt x="594" y="576"/>
                    <a:pt x="510" y="692"/>
                    <a:pt x="590" y="612"/>
                  </a:cubicBezTo>
                  <a:cubicBezTo>
                    <a:pt x="612" y="590"/>
                    <a:pt x="628" y="562"/>
                    <a:pt x="650" y="540"/>
                  </a:cubicBezTo>
                  <a:cubicBezTo>
                    <a:pt x="658" y="516"/>
                    <a:pt x="666" y="492"/>
                    <a:pt x="674" y="468"/>
                  </a:cubicBezTo>
                  <a:cubicBezTo>
                    <a:pt x="678" y="456"/>
                    <a:pt x="686" y="432"/>
                    <a:pt x="686" y="432"/>
                  </a:cubicBezTo>
                  <a:cubicBezTo>
                    <a:pt x="682" y="348"/>
                    <a:pt x="681" y="264"/>
                    <a:pt x="674" y="180"/>
                  </a:cubicBezTo>
                  <a:cubicBezTo>
                    <a:pt x="673" y="165"/>
                    <a:pt x="652" y="115"/>
                    <a:pt x="638" y="108"/>
                  </a:cubicBezTo>
                  <a:cubicBezTo>
                    <a:pt x="616" y="97"/>
                    <a:pt x="590" y="100"/>
                    <a:pt x="566" y="96"/>
                  </a:cubicBezTo>
                  <a:cubicBezTo>
                    <a:pt x="459" y="114"/>
                    <a:pt x="524" y="123"/>
                    <a:pt x="458" y="72"/>
                  </a:cubicBezTo>
                  <a:cubicBezTo>
                    <a:pt x="435" y="54"/>
                    <a:pt x="410" y="40"/>
                    <a:pt x="386" y="24"/>
                  </a:cubicBezTo>
                  <a:cubicBezTo>
                    <a:pt x="374" y="16"/>
                    <a:pt x="350" y="0"/>
                    <a:pt x="350" y="0"/>
                  </a:cubicBezTo>
                  <a:cubicBezTo>
                    <a:pt x="338" y="8"/>
                    <a:pt x="327" y="18"/>
                    <a:pt x="314" y="24"/>
                  </a:cubicBezTo>
                  <a:cubicBezTo>
                    <a:pt x="299" y="30"/>
                    <a:pt x="273" y="21"/>
                    <a:pt x="266" y="36"/>
                  </a:cubicBezTo>
                  <a:cubicBezTo>
                    <a:pt x="242" y="84"/>
                    <a:pt x="289" y="103"/>
                    <a:pt x="314" y="120"/>
                  </a:cubicBezTo>
                  <a:cubicBezTo>
                    <a:pt x="295" y="177"/>
                    <a:pt x="285" y="174"/>
                    <a:pt x="230" y="156"/>
                  </a:cubicBezTo>
                  <a:cubicBezTo>
                    <a:pt x="251" y="73"/>
                    <a:pt x="249" y="115"/>
                    <a:pt x="206" y="144"/>
                  </a:cubicBezTo>
                  <a:cubicBezTo>
                    <a:pt x="195" y="151"/>
                    <a:pt x="182" y="152"/>
                    <a:pt x="170" y="156"/>
                  </a:cubicBezTo>
                  <a:cubicBezTo>
                    <a:pt x="162" y="172"/>
                    <a:pt x="159" y="191"/>
                    <a:pt x="146" y="204"/>
                  </a:cubicBezTo>
                  <a:cubicBezTo>
                    <a:pt x="125" y="225"/>
                    <a:pt x="49" y="204"/>
                    <a:pt x="86" y="204"/>
                  </a:cubicBezTo>
                  <a:close/>
                </a:path>
              </a:pathLst>
            </a:custGeom>
            <a:solidFill>
              <a:srgbClr val="47BC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" name="Freeform 29"/>
            <p:cNvSpPr>
              <a:spLocks/>
            </p:cNvSpPr>
            <p:nvPr/>
          </p:nvSpPr>
          <p:spPr bwMode="auto">
            <a:xfrm rot="19438022" flipV="1">
              <a:off x="752" y="2098"/>
              <a:ext cx="239" cy="470"/>
            </a:xfrm>
            <a:custGeom>
              <a:avLst/>
              <a:gdLst>
                <a:gd name="T0" fmla="*/ 48 w 205"/>
                <a:gd name="T1" fmla="*/ 498 h 423"/>
                <a:gd name="T2" fmla="*/ 142 w 205"/>
                <a:gd name="T3" fmla="*/ 564 h 423"/>
                <a:gd name="T4" fmla="*/ 181 w 205"/>
                <a:gd name="T5" fmla="*/ 514 h 423"/>
                <a:gd name="T6" fmla="*/ 199 w 205"/>
                <a:gd name="T7" fmla="*/ 448 h 423"/>
                <a:gd name="T8" fmla="*/ 256 w 205"/>
                <a:gd name="T9" fmla="*/ 416 h 423"/>
                <a:gd name="T10" fmla="*/ 295 w 205"/>
                <a:gd name="T11" fmla="*/ 367 h 423"/>
                <a:gd name="T12" fmla="*/ 276 w 205"/>
                <a:gd name="T13" fmla="*/ 284 h 423"/>
                <a:gd name="T14" fmla="*/ 314 w 205"/>
                <a:gd name="T15" fmla="*/ 169 h 423"/>
                <a:gd name="T16" fmla="*/ 238 w 205"/>
                <a:gd name="T17" fmla="*/ 186 h 423"/>
                <a:gd name="T18" fmla="*/ 181 w 205"/>
                <a:gd name="T19" fmla="*/ 284 h 423"/>
                <a:gd name="T20" fmla="*/ 105 w 205"/>
                <a:gd name="T21" fmla="*/ 268 h 423"/>
                <a:gd name="T22" fmla="*/ 85 w 205"/>
                <a:gd name="T23" fmla="*/ 120 h 423"/>
                <a:gd name="T24" fmla="*/ 256 w 205"/>
                <a:gd name="T25" fmla="*/ 53 h 423"/>
                <a:gd name="T26" fmla="*/ 238 w 205"/>
                <a:gd name="T27" fmla="*/ 3 h 423"/>
                <a:gd name="T28" fmla="*/ 181 w 205"/>
                <a:gd name="T29" fmla="*/ 37 h 423"/>
                <a:gd name="T30" fmla="*/ 124 w 205"/>
                <a:gd name="T31" fmla="*/ 53 h 423"/>
                <a:gd name="T32" fmla="*/ 48 w 205"/>
                <a:gd name="T33" fmla="*/ 219 h 423"/>
                <a:gd name="T34" fmla="*/ 48 w 205"/>
                <a:gd name="T35" fmla="*/ 498 h 4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5" h="423">
                  <a:moveTo>
                    <a:pt x="30" y="363"/>
                  </a:moveTo>
                  <a:cubicBezTo>
                    <a:pt x="39" y="377"/>
                    <a:pt x="59" y="423"/>
                    <a:pt x="90" y="411"/>
                  </a:cubicBezTo>
                  <a:cubicBezTo>
                    <a:pt x="103" y="406"/>
                    <a:pt x="106" y="387"/>
                    <a:pt x="114" y="375"/>
                  </a:cubicBezTo>
                  <a:cubicBezTo>
                    <a:pt x="118" y="359"/>
                    <a:pt x="117" y="341"/>
                    <a:pt x="126" y="327"/>
                  </a:cubicBezTo>
                  <a:cubicBezTo>
                    <a:pt x="134" y="315"/>
                    <a:pt x="152" y="313"/>
                    <a:pt x="162" y="303"/>
                  </a:cubicBezTo>
                  <a:cubicBezTo>
                    <a:pt x="172" y="293"/>
                    <a:pt x="178" y="279"/>
                    <a:pt x="186" y="267"/>
                  </a:cubicBezTo>
                  <a:cubicBezTo>
                    <a:pt x="182" y="247"/>
                    <a:pt x="174" y="227"/>
                    <a:pt x="174" y="207"/>
                  </a:cubicBezTo>
                  <a:cubicBezTo>
                    <a:pt x="174" y="196"/>
                    <a:pt x="205" y="130"/>
                    <a:pt x="198" y="123"/>
                  </a:cubicBezTo>
                  <a:cubicBezTo>
                    <a:pt x="186" y="111"/>
                    <a:pt x="166" y="131"/>
                    <a:pt x="150" y="135"/>
                  </a:cubicBezTo>
                  <a:cubicBezTo>
                    <a:pt x="145" y="149"/>
                    <a:pt x="131" y="201"/>
                    <a:pt x="114" y="207"/>
                  </a:cubicBezTo>
                  <a:cubicBezTo>
                    <a:pt x="98" y="212"/>
                    <a:pt x="82" y="199"/>
                    <a:pt x="66" y="195"/>
                  </a:cubicBezTo>
                  <a:cubicBezTo>
                    <a:pt x="38" y="111"/>
                    <a:pt x="34" y="147"/>
                    <a:pt x="54" y="87"/>
                  </a:cubicBezTo>
                  <a:cubicBezTo>
                    <a:pt x="125" y="101"/>
                    <a:pt x="138" y="111"/>
                    <a:pt x="162" y="39"/>
                  </a:cubicBezTo>
                  <a:cubicBezTo>
                    <a:pt x="158" y="27"/>
                    <a:pt x="162" y="6"/>
                    <a:pt x="150" y="3"/>
                  </a:cubicBezTo>
                  <a:cubicBezTo>
                    <a:pt x="136" y="0"/>
                    <a:pt x="127" y="21"/>
                    <a:pt x="114" y="27"/>
                  </a:cubicBezTo>
                  <a:cubicBezTo>
                    <a:pt x="103" y="33"/>
                    <a:pt x="90" y="35"/>
                    <a:pt x="78" y="39"/>
                  </a:cubicBezTo>
                  <a:cubicBezTo>
                    <a:pt x="67" y="85"/>
                    <a:pt x="45" y="115"/>
                    <a:pt x="30" y="159"/>
                  </a:cubicBezTo>
                  <a:cubicBezTo>
                    <a:pt x="17" y="340"/>
                    <a:pt x="0" y="274"/>
                    <a:pt x="30" y="363"/>
                  </a:cubicBezTo>
                  <a:close/>
                </a:path>
              </a:pathLst>
            </a:custGeom>
            <a:solidFill>
              <a:srgbClr val="47BC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508" name="Picture 30" descr="pengi-verysm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066800"/>
            <a:ext cx="925512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5"/>
          <a:stretch>
            <a:fillRect/>
          </a:stretch>
        </p:blipFill>
        <p:spPr bwMode="auto">
          <a:xfrm>
            <a:off x="406400" y="188913"/>
            <a:ext cx="34671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174750"/>
            <a:ext cx="2219325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028950" y="363538"/>
            <a:ext cx="5791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GB" sz="2400">
                <a:solidFill>
                  <a:srgbClr val="000042"/>
                </a:solidFill>
              </a:rPr>
              <a:t>WIMP Indirect Detection </a:t>
            </a:r>
          </a:p>
          <a:p>
            <a:pPr algn="ctr" eaLnBrk="0" hangingPunct="0"/>
            <a:r>
              <a:rPr lang="en-GB" sz="2400">
                <a:solidFill>
                  <a:srgbClr val="000042"/>
                </a:solidFill>
              </a:rPr>
              <a:t>- Neutrino Telescopes</a:t>
            </a: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 rot="19438022" flipV="1">
            <a:off x="4435475" y="2457450"/>
            <a:ext cx="1868488" cy="186213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 rot="14567671" flipH="1">
            <a:off x="4845050" y="2111376"/>
            <a:ext cx="395287" cy="1306512"/>
          </a:xfrm>
          <a:prstGeom prst="moon">
            <a:avLst>
              <a:gd name="adj" fmla="val 50000"/>
            </a:avLst>
          </a:prstGeom>
          <a:solidFill>
            <a:srgbClr val="F3F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11" name="Group 7"/>
          <p:cNvGrpSpPr>
            <a:grpSpLocks/>
          </p:cNvGrpSpPr>
          <p:nvPr/>
        </p:nvGrpSpPr>
        <p:grpSpPr bwMode="auto">
          <a:xfrm flipH="1">
            <a:off x="4640263" y="2703513"/>
            <a:ext cx="1481137" cy="1608137"/>
            <a:chOff x="752" y="1555"/>
            <a:chExt cx="933" cy="1013"/>
          </a:xfrm>
        </p:grpSpPr>
        <p:sp>
          <p:nvSpPr>
            <p:cNvPr id="21528" name="Freeform 8"/>
            <p:cNvSpPr>
              <a:spLocks/>
            </p:cNvSpPr>
            <p:nvPr/>
          </p:nvSpPr>
          <p:spPr bwMode="auto">
            <a:xfrm rot="19147477" flipV="1">
              <a:off x="1071" y="1555"/>
              <a:ext cx="614" cy="944"/>
            </a:xfrm>
            <a:custGeom>
              <a:avLst/>
              <a:gdLst>
                <a:gd name="T0" fmla="*/ 62 w 686"/>
                <a:gd name="T1" fmla="*/ 277 h 852"/>
                <a:gd name="T2" fmla="*/ 27 w 686"/>
                <a:gd name="T3" fmla="*/ 456 h 852"/>
                <a:gd name="T4" fmla="*/ 53 w 686"/>
                <a:gd name="T5" fmla="*/ 474 h 852"/>
                <a:gd name="T6" fmla="*/ 122 w 686"/>
                <a:gd name="T7" fmla="*/ 456 h 852"/>
                <a:gd name="T8" fmla="*/ 148 w 686"/>
                <a:gd name="T9" fmla="*/ 408 h 852"/>
                <a:gd name="T10" fmla="*/ 200 w 686"/>
                <a:gd name="T11" fmla="*/ 360 h 852"/>
                <a:gd name="T12" fmla="*/ 226 w 686"/>
                <a:gd name="T13" fmla="*/ 376 h 852"/>
                <a:gd name="T14" fmla="*/ 234 w 686"/>
                <a:gd name="T15" fmla="*/ 456 h 852"/>
                <a:gd name="T16" fmla="*/ 260 w 686"/>
                <a:gd name="T17" fmla="*/ 555 h 852"/>
                <a:gd name="T18" fmla="*/ 243 w 686"/>
                <a:gd name="T19" fmla="*/ 604 h 852"/>
                <a:gd name="T20" fmla="*/ 294 w 686"/>
                <a:gd name="T21" fmla="*/ 637 h 852"/>
                <a:gd name="T22" fmla="*/ 320 w 686"/>
                <a:gd name="T23" fmla="*/ 604 h 852"/>
                <a:gd name="T24" fmla="*/ 277 w 686"/>
                <a:gd name="T25" fmla="*/ 441 h 852"/>
                <a:gd name="T26" fmla="*/ 286 w 686"/>
                <a:gd name="T27" fmla="*/ 391 h 852"/>
                <a:gd name="T28" fmla="*/ 362 w 686"/>
                <a:gd name="T29" fmla="*/ 408 h 852"/>
                <a:gd name="T30" fmla="*/ 354 w 686"/>
                <a:gd name="T31" fmla="*/ 555 h 852"/>
                <a:gd name="T32" fmla="*/ 354 w 686"/>
                <a:gd name="T33" fmla="*/ 685 h 852"/>
                <a:gd name="T34" fmla="*/ 277 w 686"/>
                <a:gd name="T35" fmla="*/ 751 h 852"/>
                <a:gd name="T36" fmla="*/ 226 w 686"/>
                <a:gd name="T37" fmla="*/ 735 h 852"/>
                <a:gd name="T38" fmla="*/ 200 w 686"/>
                <a:gd name="T39" fmla="*/ 702 h 852"/>
                <a:gd name="T40" fmla="*/ 131 w 686"/>
                <a:gd name="T41" fmla="*/ 685 h 852"/>
                <a:gd name="T42" fmla="*/ 105 w 686"/>
                <a:gd name="T43" fmla="*/ 653 h 852"/>
                <a:gd name="T44" fmla="*/ 53 w 686"/>
                <a:gd name="T45" fmla="*/ 620 h 852"/>
                <a:gd name="T46" fmla="*/ 19 w 686"/>
                <a:gd name="T47" fmla="*/ 637 h 852"/>
                <a:gd name="T48" fmla="*/ 27 w 686"/>
                <a:gd name="T49" fmla="*/ 767 h 852"/>
                <a:gd name="T50" fmla="*/ 36 w 686"/>
                <a:gd name="T51" fmla="*/ 832 h 852"/>
                <a:gd name="T52" fmla="*/ 105 w 686"/>
                <a:gd name="T53" fmla="*/ 882 h 852"/>
                <a:gd name="T54" fmla="*/ 157 w 686"/>
                <a:gd name="T55" fmla="*/ 1078 h 852"/>
                <a:gd name="T56" fmla="*/ 174 w 686"/>
                <a:gd name="T57" fmla="*/ 1126 h 852"/>
                <a:gd name="T58" fmla="*/ 226 w 686"/>
                <a:gd name="T59" fmla="*/ 1159 h 852"/>
                <a:gd name="T60" fmla="*/ 311 w 686"/>
                <a:gd name="T61" fmla="*/ 1094 h 852"/>
                <a:gd name="T62" fmla="*/ 328 w 686"/>
                <a:gd name="T63" fmla="*/ 946 h 852"/>
                <a:gd name="T64" fmla="*/ 354 w 686"/>
                <a:gd name="T65" fmla="*/ 897 h 852"/>
                <a:gd name="T66" fmla="*/ 379 w 686"/>
                <a:gd name="T67" fmla="*/ 914 h 852"/>
                <a:gd name="T68" fmla="*/ 423 w 686"/>
                <a:gd name="T69" fmla="*/ 832 h 852"/>
                <a:gd name="T70" fmla="*/ 466 w 686"/>
                <a:gd name="T71" fmla="*/ 735 h 852"/>
                <a:gd name="T72" fmla="*/ 483 w 686"/>
                <a:gd name="T73" fmla="*/ 637 h 852"/>
                <a:gd name="T74" fmla="*/ 492 w 686"/>
                <a:gd name="T75" fmla="*/ 588 h 852"/>
                <a:gd name="T76" fmla="*/ 483 w 686"/>
                <a:gd name="T77" fmla="*/ 244 h 852"/>
                <a:gd name="T78" fmla="*/ 457 w 686"/>
                <a:gd name="T79" fmla="*/ 147 h 852"/>
                <a:gd name="T80" fmla="*/ 406 w 686"/>
                <a:gd name="T81" fmla="*/ 130 h 852"/>
                <a:gd name="T82" fmla="*/ 328 w 686"/>
                <a:gd name="T83" fmla="*/ 99 h 852"/>
                <a:gd name="T84" fmla="*/ 277 w 686"/>
                <a:gd name="T85" fmla="*/ 33 h 852"/>
                <a:gd name="T86" fmla="*/ 251 w 686"/>
                <a:gd name="T87" fmla="*/ 0 h 852"/>
                <a:gd name="T88" fmla="*/ 226 w 686"/>
                <a:gd name="T89" fmla="*/ 33 h 852"/>
                <a:gd name="T90" fmla="*/ 191 w 686"/>
                <a:gd name="T91" fmla="*/ 49 h 852"/>
                <a:gd name="T92" fmla="*/ 226 w 686"/>
                <a:gd name="T93" fmla="*/ 163 h 852"/>
                <a:gd name="T94" fmla="*/ 165 w 686"/>
                <a:gd name="T95" fmla="*/ 213 h 852"/>
                <a:gd name="T96" fmla="*/ 148 w 686"/>
                <a:gd name="T97" fmla="*/ 196 h 852"/>
                <a:gd name="T98" fmla="*/ 122 w 686"/>
                <a:gd name="T99" fmla="*/ 213 h 852"/>
                <a:gd name="T100" fmla="*/ 105 w 686"/>
                <a:gd name="T101" fmla="*/ 277 h 852"/>
                <a:gd name="T102" fmla="*/ 62 w 686"/>
                <a:gd name="T103" fmla="*/ 277 h 8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6" h="852">
                  <a:moveTo>
                    <a:pt x="86" y="204"/>
                  </a:moveTo>
                  <a:cubicBezTo>
                    <a:pt x="38" y="236"/>
                    <a:pt x="0" y="269"/>
                    <a:pt x="38" y="336"/>
                  </a:cubicBezTo>
                  <a:cubicBezTo>
                    <a:pt x="44" y="347"/>
                    <a:pt x="62" y="344"/>
                    <a:pt x="74" y="348"/>
                  </a:cubicBezTo>
                  <a:cubicBezTo>
                    <a:pt x="106" y="344"/>
                    <a:pt x="140" y="347"/>
                    <a:pt x="170" y="336"/>
                  </a:cubicBezTo>
                  <a:cubicBezTo>
                    <a:pt x="186" y="330"/>
                    <a:pt x="193" y="311"/>
                    <a:pt x="206" y="300"/>
                  </a:cubicBezTo>
                  <a:cubicBezTo>
                    <a:pt x="237" y="274"/>
                    <a:pt x="242" y="276"/>
                    <a:pt x="278" y="264"/>
                  </a:cubicBezTo>
                  <a:cubicBezTo>
                    <a:pt x="290" y="268"/>
                    <a:pt x="307" y="265"/>
                    <a:pt x="314" y="276"/>
                  </a:cubicBezTo>
                  <a:cubicBezTo>
                    <a:pt x="325" y="293"/>
                    <a:pt x="321" y="316"/>
                    <a:pt x="326" y="336"/>
                  </a:cubicBezTo>
                  <a:cubicBezTo>
                    <a:pt x="336" y="376"/>
                    <a:pt x="339" y="373"/>
                    <a:pt x="362" y="408"/>
                  </a:cubicBezTo>
                  <a:cubicBezTo>
                    <a:pt x="354" y="420"/>
                    <a:pt x="329" y="433"/>
                    <a:pt x="338" y="444"/>
                  </a:cubicBezTo>
                  <a:cubicBezTo>
                    <a:pt x="354" y="464"/>
                    <a:pt x="410" y="468"/>
                    <a:pt x="410" y="468"/>
                  </a:cubicBezTo>
                  <a:cubicBezTo>
                    <a:pt x="422" y="460"/>
                    <a:pt x="441" y="457"/>
                    <a:pt x="446" y="444"/>
                  </a:cubicBezTo>
                  <a:cubicBezTo>
                    <a:pt x="451" y="433"/>
                    <a:pt x="392" y="336"/>
                    <a:pt x="386" y="324"/>
                  </a:cubicBezTo>
                  <a:cubicBezTo>
                    <a:pt x="390" y="312"/>
                    <a:pt x="390" y="298"/>
                    <a:pt x="398" y="288"/>
                  </a:cubicBezTo>
                  <a:cubicBezTo>
                    <a:pt x="435" y="242"/>
                    <a:pt x="471" y="276"/>
                    <a:pt x="506" y="300"/>
                  </a:cubicBezTo>
                  <a:cubicBezTo>
                    <a:pt x="502" y="336"/>
                    <a:pt x="494" y="372"/>
                    <a:pt x="494" y="408"/>
                  </a:cubicBezTo>
                  <a:cubicBezTo>
                    <a:pt x="494" y="466"/>
                    <a:pt x="538" y="427"/>
                    <a:pt x="494" y="504"/>
                  </a:cubicBezTo>
                  <a:cubicBezTo>
                    <a:pt x="474" y="538"/>
                    <a:pt x="386" y="552"/>
                    <a:pt x="386" y="552"/>
                  </a:cubicBezTo>
                  <a:cubicBezTo>
                    <a:pt x="362" y="548"/>
                    <a:pt x="337" y="548"/>
                    <a:pt x="314" y="540"/>
                  </a:cubicBezTo>
                  <a:cubicBezTo>
                    <a:pt x="300" y="535"/>
                    <a:pt x="292" y="520"/>
                    <a:pt x="278" y="516"/>
                  </a:cubicBezTo>
                  <a:cubicBezTo>
                    <a:pt x="247" y="508"/>
                    <a:pt x="214" y="508"/>
                    <a:pt x="182" y="504"/>
                  </a:cubicBezTo>
                  <a:cubicBezTo>
                    <a:pt x="170" y="496"/>
                    <a:pt x="159" y="486"/>
                    <a:pt x="146" y="480"/>
                  </a:cubicBezTo>
                  <a:cubicBezTo>
                    <a:pt x="123" y="470"/>
                    <a:pt x="74" y="456"/>
                    <a:pt x="74" y="456"/>
                  </a:cubicBezTo>
                  <a:cubicBezTo>
                    <a:pt x="58" y="460"/>
                    <a:pt x="31" y="452"/>
                    <a:pt x="26" y="468"/>
                  </a:cubicBezTo>
                  <a:cubicBezTo>
                    <a:pt x="16" y="499"/>
                    <a:pt x="33" y="532"/>
                    <a:pt x="38" y="564"/>
                  </a:cubicBezTo>
                  <a:cubicBezTo>
                    <a:pt x="41" y="580"/>
                    <a:pt x="41" y="598"/>
                    <a:pt x="50" y="612"/>
                  </a:cubicBezTo>
                  <a:cubicBezTo>
                    <a:pt x="69" y="641"/>
                    <a:pt x="120" y="643"/>
                    <a:pt x="146" y="648"/>
                  </a:cubicBezTo>
                  <a:cubicBezTo>
                    <a:pt x="178" y="744"/>
                    <a:pt x="163" y="726"/>
                    <a:pt x="218" y="792"/>
                  </a:cubicBezTo>
                  <a:cubicBezTo>
                    <a:pt x="227" y="803"/>
                    <a:pt x="230" y="820"/>
                    <a:pt x="242" y="828"/>
                  </a:cubicBezTo>
                  <a:cubicBezTo>
                    <a:pt x="263" y="841"/>
                    <a:pt x="314" y="852"/>
                    <a:pt x="314" y="852"/>
                  </a:cubicBezTo>
                  <a:cubicBezTo>
                    <a:pt x="362" y="840"/>
                    <a:pt x="393" y="831"/>
                    <a:pt x="434" y="804"/>
                  </a:cubicBezTo>
                  <a:cubicBezTo>
                    <a:pt x="490" y="720"/>
                    <a:pt x="498" y="756"/>
                    <a:pt x="458" y="696"/>
                  </a:cubicBezTo>
                  <a:cubicBezTo>
                    <a:pt x="479" y="571"/>
                    <a:pt x="453" y="627"/>
                    <a:pt x="494" y="660"/>
                  </a:cubicBezTo>
                  <a:cubicBezTo>
                    <a:pt x="504" y="668"/>
                    <a:pt x="518" y="668"/>
                    <a:pt x="530" y="672"/>
                  </a:cubicBezTo>
                  <a:cubicBezTo>
                    <a:pt x="594" y="576"/>
                    <a:pt x="510" y="692"/>
                    <a:pt x="590" y="612"/>
                  </a:cubicBezTo>
                  <a:cubicBezTo>
                    <a:pt x="612" y="590"/>
                    <a:pt x="628" y="562"/>
                    <a:pt x="650" y="540"/>
                  </a:cubicBezTo>
                  <a:cubicBezTo>
                    <a:pt x="658" y="516"/>
                    <a:pt x="666" y="492"/>
                    <a:pt x="674" y="468"/>
                  </a:cubicBezTo>
                  <a:cubicBezTo>
                    <a:pt x="678" y="456"/>
                    <a:pt x="686" y="432"/>
                    <a:pt x="686" y="432"/>
                  </a:cubicBezTo>
                  <a:cubicBezTo>
                    <a:pt x="682" y="348"/>
                    <a:pt x="681" y="264"/>
                    <a:pt x="674" y="180"/>
                  </a:cubicBezTo>
                  <a:cubicBezTo>
                    <a:pt x="673" y="165"/>
                    <a:pt x="652" y="115"/>
                    <a:pt x="638" y="108"/>
                  </a:cubicBezTo>
                  <a:cubicBezTo>
                    <a:pt x="616" y="97"/>
                    <a:pt x="590" y="100"/>
                    <a:pt x="566" y="96"/>
                  </a:cubicBezTo>
                  <a:cubicBezTo>
                    <a:pt x="459" y="114"/>
                    <a:pt x="524" y="123"/>
                    <a:pt x="458" y="72"/>
                  </a:cubicBezTo>
                  <a:cubicBezTo>
                    <a:pt x="435" y="54"/>
                    <a:pt x="410" y="40"/>
                    <a:pt x="386" y="24"/>
                  </a:cubicBezTo>
                  <a:cubicBezTo>
                    <a:pt x="374" y="16"/>
                    <a:pt x="350" y="0"/>
                    <a:pt x="350" y="0"/>
                  </a:cubicBezTo>
                  <a:cubicBezTo>
                    <a:pt x="338" y="8"/>
                    <a:pt x="327" y="18"/>
                    <a:pt x="314" y="24"/>
                  </a:cubicBezTo>
                  <a:cubicBezTo>
                    <a:pt x="299" y="30"/>
                    <a:pt x="273" y="21"/>
                    <a:pt x="266" y="36"/>
                  </a:cubicBezTo>
                  <a:cubicBezTo>
                    <a:pt x="242" y="84"/>
                    <a:pt x="289" y="103"/>
                    <a:pt x="314" y="120"/>
                  </a:cubicBezTo>
                  <a:cubicBezTo>
                    <a:pt x="295" y="177"/>
                    <a:pt x="285" y="174"/>
                    <a:pt x="230" y="156"/>
                  </a:cubicBezTo>
                  <a:cubicBezTo>
                    <a:pt x="251" y="73"/>
                    <a:pt x="249" y="115"/>
                    <a:pt x="206" y="144"/>
                  </a:cubicBezTo>
                  <a:cubicBezTo>
                    <a:pt x="195" y="151"/>
                    <a:pt x="182" y="152"/>
                    <a:pt x="170" y="156"/>
                  </a:cubicBezTo>
                  <a:cubicBezTo>
                    <a:pt x="162" y="172"/>
                    <a:pt x="159" y="191"/>
                    <a:pt x="146" y="204"/>
                  </a:cubicBezTo>
                  <a:cubicBezTo>
                    <a:pt x="125" y="225"/>
                    <a:pt x="49" y="204"/>
                    <a:pt x="86" y="204"/>
                  </a:cubicBezTo>
                  <a:close/>
                </a:path>
              </a:pathLst>
            </a:custGeom>
            <a:solidFill>
              <a:srgbClr val="47BC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9" name="Freeform 9"/>
            <p:cNvSpPr>
              <a:spLocks/>
            </p:cNvSpPr>
            <p:nvPr/>
          </p:nvSpPr>
          <p:spPr bwMode="auto">
            <a:xfrm rot="19438022" flipV="1">
              <a:off x="752" y="2098"/>
              <a:ext cx="239" cy="470"/>
            </a:xfrm>
            <a:custGeom>
              <a:avLst/>
              <a:gdLst>
                <a:gd name="T0" fmla="*/ 48 w 205"/>
                <a:gd name="T1" fmla="*/ 498 h 423"/>
                <a:gd name="T2" fmla="*/ 142 w 205"/>
                <a:gd name="T3" fmla="*/ 564 h 423"/>
                <a:gd name="T4" fmla="*/ 181 w 205"/>
                <a:gd name="T5" fmla="*/ 514 h 423"/>
                <a:gd name="T6" fmla="*/ 199 w 205"/>
                <a:gd name="T7" fmla="*/ 448 h 423"/>
                <a:gd name="T8" fmla="*/ 256 w 205"/>
                <a:gd name="T9" fmla="*/ 416 h 423"/>
                <a:gd name="T10" fmla="*/ 295 w 205"/>
                <a:gd name="T11" fmla="*/ 367 h 423"/>
                <a:gd name="T12" fmla="*/ 276 w 205"/>
                <a:gd name="T13" fmla="*/ 284 h 423"/>
                <a:gd name="T14" fmla="*/ 314 w 205"/>
                <a:gd name="T15" fmla="*/ 169 h 423"/>
                <a:gd name="T16" fmla="*/ 238 w 205"/>
                <a:gd name="T17" fmla="*/ 186 h 423"/>
                <a:gd name="T18" fmla="*/ 181 w 205"/>
                <a:gd name="T19" fmla="*/ 284 h 423"/>
                <a:gd name="T20" fmla="*/ 105 w 205"/>
                <a:gd name="T21" fmla="*/ 268 h 423"/>
                <a:gd name="T22" fmla="*/ 85 w 205"/>
                <a:gd name="T23" fmla="*/ 120 h 423"/>
                <a:gd name="T24" fmla="*/ 256 w 205"/>
                <a:gd name="T25" fmla="*/ 53 h 423"/>
                <a:gd name="T26" fmla="*/ 238 w 205"/>
                <a:gd name="T27" fmla="*/ 3 h 423"/>
                <a:gd name="T28" fmla="*/ 181 w 205"/>
                <a:gd name="T29" fmla="*/ 37 h 423"/>
                <a:gd name="T30" fmla="*/ 124 w 205"/>
                <a:gd name="T31" fmla="*/ 53 h 423"/>
                <a:gd name="T32" fmla="*/ 48 w 205"/>
                <a:gd name="T33" fmla="*/ 219 h 423"/>
                <a:gd name="T34" fmla="*/ 48 w 205"/>
                <a:gd name="T35" fmla="*/ 498 h 4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5" h="423">
                  <a:moveTo>
                    <a:pt x="30" y="363"/>
                  </a:moveTo>
                  <a:cubicBezTo>
                    <a:pt x="39" y="377"/>
                    <a:pt x="59" y="423"/>
                    <a:pt x="90" y="411"/>
                  </a:cubicBezTo>
                  <a:cubicBezTo>
                    <a:pt x="103" y="406"/>
                    <a:pt x="106" y="387"/>
                    <a:pt x="114" y="375"/>
                  </a:cubicBezTo>
                  <a:cubicBezTo>
                    <a:pt x="118" y="359"/>
                    <a:pt x="117" y="341"/>
                    <a:pt x="126" y="327"/>
                  </a:cubicBezTo>
                  <a:cubicBezTo>
                    <a:pt x="134" y="315"/>
                    <a:pt x="152" y="313"/>
                    <a:pt x="162" y="303"/>
                  </a:cubicBezTo>
                  <a:cubicBezTo>
                    <a:pt x="172" y="293"/>
                    <a:pt x="178" y="279"/>
                    <a:pt x="186" y="267"/>
                  </a:cubicBezTo>
                  <a:cubicBezTo>
                    <a:pt x="182" y="247"/>
                    <a:pt x="174" y="227"/>
                    <a:pt x="174" y="207"/>
                  </a:cubicBezTo>
                  <a:cubicBezTo>
                    <a:pt x="174" y="196"/>
                    <a:pt x="205" y="130"/>
                    <a:pt x="198" y="123"/>
                  </a:cubicBezTo>
                  <a:cubicBezTo>
                    <a:pt x="186" y="111"/>
                    <a:pt x="166" y="131"/>
                    <a:pt x="150" y="135"/>
                  </a:cubicBezTo>
                  <a:cubicBezTo>
                    <a:pt x="145" y="149"/>
                    <a:pt x="131" y="201"/>
                    <a:pt x="114" y="207"/>
                  </a:cubicBezTo>
                  <a:cubicBezTo>
                    <a:pt x="98" y="212"/>
                    <a:pt x="82" y="199"/>
                    <a:pt x="66" y="195"/>
                  </a:cubicBezTo>
                  <a:cubicBezTo>
                    <a:pt x="38" y="111"/>
                    <a:pt x="34" y="147"/>
                    <a:pt x="54" y="87"/>
                  </a:cubicBezTo>
                  <a:cubicBezTo>
                    <a:pt x="125" y="101"/>
                    <a:pt x="138" y="111"/>
                    <a:pt x="162" y="39"/>
                  </a:cubicBezTo>
                  <a:cubicBezTo>
                    <a:pt x="158" y="27"/>
                    <a:pt x="162" y="6"/>
                    <a:pt x="150" y="3"/>
                  </a:cubicBezTo>
                  <a:cubicBezTo>
                    <a:pt x="136" y="0"/>
                    <a:pt x="127" y="21"/>
                    <a:pt x="114" y="27"/>
                  </a:cubicBezTo>
                  <a:cubicBezTo>
                    <a:pt x="103" y="33"/>
                    <a:pt x="90" y="35"/>
                    <a:pt x="78" y="39"/>
                  </a:cubicBezTo>
                  <a:cubicBezTo>
                    <a:pt x="67" y="85"/>
                    <a:pt x="45" y="115"/>
                    <a:pt x="30" y="159"/>
                  </a:cubicBezTo>
                  <a:cubicBezTo>
                    <a:pt x="17" y="340"/>
                    <a:pt x="0" y="274"/>
                    <a:pt x="30" y="363"/>
                  </a:cubicBezTo>
                  <a:close/>
                </a:path>
              </a:pathLst>
            </a:custGeom>
            <a:solidFill>
              <a:srgbClr val="47BC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3225800" y="1071563"/>
            <a:ext cx="698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b="1" i="1">
                <a:solidFill>
                  <a:schemeClr val="bg1"/>
                </a:solidFill>
              </a:rPr>
              <a:t>in ice</a:t>
            </a:r>
          </a:p>
        </p:txBody>
      </p:sp>
      <p:grpSp>
        <p:nvGrpSpPr>
          <p:cNvPr id="21513" name="Group 11"/>
          <p:cNvGrpSpPr>
            <a:grpSpLocks/>
          </p:cNvGrpSpPr>
          <p:nvPr/>
        </p:nvGrpSpPr>
        <p:grpSpPr bwMode="auto">
          <a:xfrm>
            <a:off x="5313363" y="2036763"/>
            <a:ext cx="2905125" cy="2000250"/>
            <a:chOff x="3072" y="1215"/>
            <a:chExt cx="1830" cy="1260"/>
          </a:xfrm>
        </p:grpSpPr>
        <p:sp>
          <p:nvSpPr>
            <p:cNvPr id="21526" name="Line 12"/>
            <p:cNvSpPr>
              <a:spLocks noChangeShapeType="1"/>
            </p:cNvSpPr>
            <p:nvPr/>
          </p:nvSpPr>
          <p:spPr bwMode="auto">
            <a:xfrm flipV="1">
              <a:off x="3072" y="2139"/>
              <a:ext cx="480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Line 13"/>
            <p:cNvSpPr>
              <a:spLocks noChangeShapeType="1"/>
            </p:cNvSpPr>
            <p:nvPr/>
          </p:nvSpPr>
          <p:spPr bwMode="auto">
            <a:xfrm flipV="1">
              <a:off x="3798" y="1215"/>
              <a:ext cx="1104" cy="7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4" name="Group 14"/>
          <p:cNvGrpSpPr>
            <a:grpSpLocks/>
          </p:cNvGrpSpPr>
          <p:nvPr/>
        </p:nvGrpSpPr>
        <p:grpSpPr bwMode="auto">
          <a:xfrm rot="-4755504">
            <a:off x="3502025" y="5378450"/>
            <a:ext cx="3276600" cy="457200"/>
            <a:chOff x="1008" y="2407"/>
            <a:chExt cx="2064" cy="288"/>
          </a:xfrm>
        </p:grpSpPr>
        <p:sp>
          <p:nvSpPr>
            <p:cNvPr id="21523" name="Line 15"/>
            <p:cNvSpPr>
              <a:spLocks noChangeShapeType="1"/>
            </p:cNvSpPr>
            <p:nvPr/>
          </p:nvSpPr>
          <p:spPr bwMode="auto">
            <a:xfrm flipV="1">
              <a:off x="1968" y="2475"/>
              <a:ext cx="1104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Line 16"/>
            <p:cNvSpPr>
              <a:spLocks noChangeShapeType="1"/>
            </p:cNvSpPr>
            <p:nvPr/>
          </p:nvSpPr>
          <p:spPr bwMode="auto">
            <a:xfrm flipH="1">
              <a:off x="1008" y="2619"/>
              <a:ext cx="62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Text Box 17"/>
            <p:cNvSpPr txBox="1">
              <a:spLocks noChangeArrowheads="1"/>
            </p:cNvSpPr>
            <p:nvPr/>
          </p:nvSpPr>
          <p:spPr bwMode="auto">
            <a:xfrm>
              <a:off x="1722" y="2407"/>
              <a:ext cx="2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sz="240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GB" sz="2400" baseline="-250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endParaRPr lang="en-GB" sz="240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sp>
        <p:nvSpPr>
          <p:cNvPr id="21515" name="Text Box 18"/>
          <p:cNvSpPr txBox="1">
            <a:spLocks noChangeArrowheads="1"/>
          </p:cNvSpPr>
          <p:nvPr/>
        </p:nvSpPr>
        <p:spPr bwMode="auto">
          <a:xfrm>
            <a:off x="6075363" y="3122613"/>
            <a:ext cx="36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2400">
                <a:solidFill>
                  <a:srgbClr val="FF0000"/>
                </a:solidFill>
                <a:latin typeface="Symbol" pitchFamily="18" charset="2"/>
              </a:rPr>
              <a:t>m</a:t>
            </a:r>
          </a:p>
        </p:txBody>
      </p:sp>
      <p:pic>
        <p:nvPicPr>
          <p:cNvPr id="21516" name="Picture 19" descr="antares_p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618038"/>
            <a:ext cx="2690812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Text Box 20"/>
          <p:cNvSpPr txBox="1">
            <a:spLocks noChangeArrowheads="1"/>
          </p:cNvSpPr>
          <p:nvPr/>
        </p:nvSpPr>
        <p:spPr bwMode="auto">
          <a:xfrm>
            <a:off x="787400" y="2276475"/>
            <a:ext cx="292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b="1">
                <a:solidFill>
                  <a:schemeClr val="bg1"/>
                </a:solidFill>
              </a:rPr>
              <a:t>AMANDA at the South pole</a:t>
            </a:r>
          </a:p>
        </p:txBody>
      </p:sp>
      <p:sp>
        <p:nvSpPr>
          <p:cNvPr id="21518" name="Text Box 21"/>
          <p:cNvSpPr txBox="1">
            <a:spLocks noChangeArrowheads="1"/>
          </p:cNvSpPr>
          <p:nvPr/>
        </p:nvSpPr>
        <p:spPr bwMode="auto">
          <a:xfrm>
            <a:off x="6300788" y="4011613"/>
            <a:ext cx="2555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GB">
                <a:solidFill>
                  <a:srgbClr val="000086"/>
                </a:solidFill>
              </a:rPr>
              <a:t>ANTARES; NESTOR </a:t>
            </a:r>
          </a:p>
          <a:p>
            <a:pPr algn="r"/>
            <a:r>
              <a:rPr lang="en-GB">
                <a:solidFill>
                  <a:srgbClr val="000086"/>
                </a:solidFill>
              </a:rPr>
              <a:t>in the Mediterranean</a:t>
            </a:r>
          </a:p>
        </p:txBody>
      </p:sp>
      <p:pic>
        <p:nvPicPr>
          <p:cNvPr id="21519" name="Picture 22" descr="sk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3429000"/>
            <a:ext cx="23241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23" descr="sk_build23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941888"/>
            <a:ext cx="223202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Text Box 24"/>
          <p:cNvSpPr txBox="1">
            <a:spLocks noChangeArrowheads="1"/>
          </p:cNvSpPr>
          <p:nvPr/>
        </p:nvSpPr>
        <p:spPr bwMode="auto">
          <a:xfrm>
            <a:off x="423863" y="4025900"/>
            <a:ext cx="1555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GB" b="1">
                <a:solidFill>
                  <a:srgbClr val="000086"/>
                </a:solidFill>
              </a:rPr>
              <a:t>SuperK</a:t>
            </a:r>
          </a:p>
          <a:p>
            <a:pPr algn="r"/>
            <a:r>
              <a:rPr lang="en-GB" b="1">
                <a:solidFill>
                  <a:srgbClr val="000086"/>
                </a:solidFill>
              </a:rPr>
              <a:t>upward-going</a:t>
            </a:r>
          </a:p>
          <a:p>
            <a:pPr algn="r"/>
            <a:r>
              <a:rPr lang="en-GB" b="1">
                <a:solidFill>
                  <a:srgbClr val="000086"/>
                </a:solidFill>
              </a:rPr>
              <a:t>muons</a:t>
            </a:r>
          </a:p>
        </p:txBody>
      </p:sp>
      <p:sp>
        <p:nvSpPr>
          <p:cNvPr id="21522" name="Text Box 25"/>
          <p:cNvSpPr txBox="1">
            <a:spLocks noChangeArrowheads="1"/>
          </p:cNvSpPr>
          <p:nvPr/>
        </p:nvSpPr>
        <p:spPr bwMode="auto">
          <a:xfrm>
            <a:off x="7737475" y="4819650"/>
            <a:ext cx="95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b="1" i="1">
                <a:solidFill>
                  <a:schemeClr val="bg1"/>
                </a:solidFill>
              </a:rPr>
              <a:t>in water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762000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800" smtClean="0"/>
              <a:t> High Energy </a:t>
            </a:r>
            <a:r>
              <a:rPr lang="en-US" sz="1800" smtClean="0">
                <a:latin typeface="Symbol" pitchFamily="18" charset="2"/>
              </a:rPr>
              <a:t>g</a:t>
            </a:r>
            <a:r>
              <a:rPr lang="en-US" sz="1800" smtClean="0"/>
              <a:t>-Rays from the Galactic Center, or high energy gamma background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1774825"/>
            <a:ext cx="21621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27113" y="4267200"/>
            <a:ext cx="3778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000086"/>
                </a:solidFill>
                <a:latin typeface="Symbol" pitchFamily="18" charset="2"/>
              </a:rPr>
              <a:t>g</a:t>
            </a:r>
            <a:r>
              <a:rPr lang="en-US" sz="2000">
                <a:solidFill>
                  <a:srgbClr val="000086"/>
                </a:solidFill>
              </a:rPr>
              <a:t>-ray telescopes: </a:t>
            </a:r>
            <a:r>
              <a:rPr lang="en-US" sz="2000" i="1">
                <a:solidFill>
                  <a:srgbClr val="000086"/>
                </a:solidFill>
              </a:rPr>
              <a:t>HESS, MAGIC, ...</a:t>
            </a:r>
          </a:p>
        </p:txBody>
      </p:sp>
      <p:pic>
        <p:nvPicPr>
          <p:cNvPr id="22533" name="Picture 5" descr="galaxy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"/>
          <a:stretch>
            <a:fillRect/>
          </a:stretch>
        </p:blipFill>
        <p:spPr bwMode="auto">
          <a:xfrm>
            <a:off x="1292225" y="990600"/>
            <a:ext cx="18288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2892425" y="2362200"/>
          <a:ext cx="1905000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83" name="CorelPhotoPaint.Image.9" r:id="rId6" imgW="896038" imgH="810701" progId="CorelPhotoPaint.Image.9">
                  <p:embed/>
                </p:oleObj>
              </mc:Choice>
              <mc:Fallback>
                <p:oleObj name="CorelPhotoPaint.Image.9" r:id="rId6" imgW="896038" imgH="810701" progId="CorelPhotoPaint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425" y="2362200"/>
                        <a:ext cx="1905000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105400" y="1285875"/>
            <a:ext cx="3763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000086"/>
                </a:solidFill>
                <a:latin typeface="Symbol" pitchFamily="18" charset="2"/>
              </a:rPr>
              <a:t>g</a:t>
            </a:r>
            <a:r>
              <a:rPr lang="en-US" sz="2000">
                <a:solidFill>
                  <a:srgbClr val="000086"/>
                </a:solidFill>
              </a:rPr>
              <a:t>-ray satellites: </a:t>
            </a:r>
            <a:r>
              <a:rPr lang="en-US" sz="2000" i="1">
                <a:solidFill>
                  <a:srgbClr val="000086"/>
                </a:solidFill>
              </a:rPr>
              <a:t>EGRET, GLAST, ...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400800" y="1539875"/>
            <a:ext cx="1166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GLAST</a:t>
            </a:r>
          </a:p>
        </p:txBody>
      </p:sp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1076325" y="5665788"/>
          <a:ext cx="311467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84" name="CorelPhotoPaint.Image.9" r:id="rId8" imgW="3114799" imgH="963007" progId="CorelPhotoPaint.Image.9">
                  <p:embed/>
                </p:oleObj>
              </mc:Choice>
              <mc:Fallback>
                <p:oleObj name="CorelPhotoPaint.Image.9" r:id="rId8" imgW="3114799" imgH="963007" progId="CorelPhotoPaint.Image.9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9539"/>
                      <a:stretch>
                        <a:fillRect/>
                      </a:stretch>
                    </p:blipFill>
                    <p:spPr bwMode="auto">
                      <a:xfrm>
                        <a:off x="1076325" y="5665788"/>
                        <a:ext cx="3114675" cy="58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609600" y="4953000"/>
            <a:ext cx="8229600" cy="762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61D9F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 Anti-Matter from WIMP annihilation: 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581400" y="5729288"/>
            <a:ext cx="3182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000086"/>
                </a:solidFill>
              </a:rPr>
              <a:t>Antimatter (Anti-Deuteron) </a:t>
            </a:r>
            <a:br>
              <a:rPr lang="en-US" sz="2000">
                <a:solidFill>
                  <a:srgbClr val="000086"/>
                </a:solidFill>
              </a:rPr>
            </a:br>
            <a:r>
              <a:rPr lang="en-US" sz="2000">
                <a:solidFill>
                  <a:srgbClr val="000086"/>
                </a:solidFill>
              </a:rPr>
              <a:t>Searches: </a:t>
            </a:r>
            <a:r>
              <a:rPr lang="en-US" sz="2000" i="1">
                <a:solidFill>
                  <a:srgbClr val="000086"/>
                </a:solidFill>
              </a:rPr>
              <a:t>AMS, </a:t>
            </a:r>
            <a:r>
              <a:rPr lang="de-DE" sz="2000" i="1">
                <a:solidFill>
                  <a:srgbClr val="000086"/>
                </a:solidFill>
              </a:rPr>
              <a:t>PAMELA</a:t>
            </a:r>
            <a:r>
              <a:rPr lang="en-US" sz="2000" i="1">
                <a:solidFill>
                  <a:srgbClr val="000086"/>
                </a:solidFill>
              </a:rPr>
              <a:t>,</a:t>
            </a:r>
            <a:r>
              <a:rPr lang="en-US" sz="2400" i="1">
                <a:solidFill>
                  <a:srgbClr val="000086"/>
                </a:solidFill>
              </a:rPr>
              <a:t> ...</a:t>
            </a:r>
          </a:p>
        </p:txBody>
      </p:sp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4267200"/>
            <a:ext cx="1722437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579438" y="3615035"/>
            <a:ext cx="23423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 smtClean="0">
                <a:solidFill>
                  <a:srgbClr val="5F0175"/>
                </a:solidFill>
                <a:latin typeface="Arial" pitchFamily="34" charset="0"/>
                <a:cs typeface="Arial" pitchFamily="34" charset="0"/>
              </a:rPr>
              <a:t>nuclear </a:t>
            </a:r>
            <a:r>
              <a:rPr lang="en-US" sz="2400" dirty="0">
                <a:solidFill>
                  <a:srgbClr val="5F0175"/>
                </a:solidFill>
                <a:latin typeface="Arial" pitchFamily="34" charset="0"/>
                <a:cs typeface="Arial" pitchFamily="34" charset="0"/>
              </a:rPr>
              <a:t>recoils: </a:t>
            </a:r>
            <a:endParaRPr lang="en-US" sz="2400" dirty="0">
              <a:solidFill>
                <a:srgbClr val="0000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Rectangle 24"/>
          <p:cNvSpPr>
            <a:spLocks noChangeArrowheads="1"/>
          </p:cNvSpPr>
          <p:nvPr/>
        </p:nvSpPr>
        <p:spPr bwMode="auto">
          <a:xfrm>
            <a:off x="247328" y="-3001"/>
            <a:ext cx="7424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WIMP - Direct Detection</a:t>
            </a:r>
          </a:p>
        </p:txBody>
      </p:sp>
      <p:sp>
        <p:nvSpPr>
          <p:cNvPr id="24580" name="Text Box 25"/>
          <p:cNvSpPr txBox="1">
            <a:spLocks noChangeArrowheads="1"/>
          </p:cNvSpPr>
          <p:nvPr/>
        </p:nvSpPr>
        <p:spPr bwMode="auto">
          <a:xfrm>
            <a:off x="4278757" y="243880"/>
            <a:ext cx="3711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400" b="1" i="1" u="sng">
                <a:solidFill>
                  <a:srgbClr val="000066"/>
                </a:solidFill>
              </a:rPr>
              <a:t>W</a:t>
            </a:r>
            <a:r>
              <a:rPr lang="en-US" sz="1400" i="1">
                <a:solidFill>
                  <a:srgbClr val="000066"/>
                </a:solidFill>
              </a:rPr>
              <a:t>eakly </a:t>
            </a:r>
            <a:r>
              <a:rPr lang="en-US" sz="1400" b="1" i="1" u="sng">
                <a:solidFill>
                  <a:srgbClr val="000066"/>
                </a:solidFill>
              </a:rPr>
              <a:t>I</a:t>
            </a:r>
            <a:r>
              <a:rPr lang="en-US" sz="1400" i="1">
                <a:solidFill>
                  <a:srgbClr val="000066"/>
                </a:solidFill>
              </a:rPr>
              <a:t>nteracting </a:t>
            </a:r>
            <a:r>
              <a:rPr lang="en-US" sz="1400" b="1" i="1" u="sng">
                <a:solidFill>
                  <a:srgbClr val="000066"/>
                </a:solidFill>
              </a:rPr>
              <a:t>M</a:t>
            </a:r>
            <a:r>
              <a:rPr lang="en-US" sz="1400" i="1">
                <a:solidFill>
                  <a:srgbClr val="000066"/>
                </a:solidFill>
              </a:rPr>
              <a:t>assive </a:t>
            </a:r>
            <a:r>
              <a:rPr lang="en-US" sz="1400" b="1" i="1" u="sng">
                <a:solidFill>
                  <a:srgbClr val="000066"/>
                </a:solidFill>
              </a:rPr>
              <a:t>P</a:t>
            </a:r>
            <a:r>
              <a:rPr lang="en-US" sz="1400" i="1">
                <a:solidFill>
                  <a:srgbClr val="000066"/>
                </a:solidFill>
              </a:rPr>
              <a:t>articles  = </a:t>
            </a:r>
            <a:r>
              <a:rPr lang="en-US" sz="1400" b="1" i="1">
                <a:solidFill>
                  <a:srgbClr val="000066"/>
                </a:solidFill>
              </a:rPr>
              <a:t>WIMP</a:t>
            </a:r>
            <a:r>
              <a:rPr lang="en-US" sz="1400" i="1">
                <a:solidFill>
                  <a:srgbClr val="000066"/>
                </a:solidFill>
              </a:rPr>
              <a:t>s</a:t>
            </a:r>
            <a:endParaRPr lang="en-US" sz="1400">
              <a:solidFill>
                <a:srgbClr val="000066"/>
              </a:solidFill>
            </a:endParaRPr>
          </a:p>
        </p:txBody>
      </p:sp>
      <p:sp>
        <p:nvSpPr>
          <p:cNvPr id="24581" name="Text Box 28"/>
          <p:cNvSpPr txBox="1">
            <a:spLocks noChangeArrowheads="1"/>
          </p:cNvSpPr>
          <p:nvPr/>
        </p:nvSpPr>
        <p:spPr bwMode="auto">
          <a:xfrm>
            <a:off x="579438" y="1844675"/>
            <a:ext cx="54793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BEB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elastic scattering on nuclei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if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WIMP annihilates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 fermions, it will scatter on fermions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may be even coherently on all quarks in a nucleus</a:t>
            </a:r>
          </a:p>
        </p:txBody>
      </p:sp>
      <p:grpSp>
        <p:nvGrpSpPr>
          <p:cNvPr id="24582" name="Group 32"/>
          <p:cNvGrpSpPr>
            <a:grpSpLocks/>
          </p:cNvGrpSpPr>
          <p:nvPr/>
        </p:nvGrpSpPr>
        <p:grpSpPr bwMode="auto">
          <a:xfrm>
            <a:off x="2339975" y="4292600"/>
            <a:ext cx="3657600" cy="1524000"/>
            <a:chOff x="3264" y="1872"/>
            <a:chExt cx="2304" cy="960"/>
          </a:xfrm>
        </p:grpSpPr>
        <p:grpSp>
          <p:nvGrpSpPr>
            <p:cNvPr id="24586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24591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2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3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4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5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6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7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8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9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0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1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2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3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587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8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9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24590" name="AutoShape 29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583" name="Picture 31" descr="RotKurve_w_Kurve"/>
          <p:cNvPicPr>
            <a:picLocks noChangeAspect="1" noChangeArrowheads="1"/>
          </p:cNvPicPr>
          <p:nvPr/>
        </p:nvPicPr>
        <p:blipFill>
          <a:blip r:embed="rId3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61282"/>
          <a:stretch>
            <a:fillRect/>
          </a:stretch>
        </p:blipFill>
        <p:spPr bwMode="auto">
          <a:xfrm>
            <a:off x="6443663" y="2781300"/>
            <a:ext cx="230346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33"/>
          <p:cNvSpPr txBox="1">
            <a:spLocks noChangeArrowheads="1"/>
          </p:cNvSpPr>
          <p:nvPr/>
        </p:nvSpPr>
        <p:spPr bwMode="auto">
          <a:xfrm>
            <a:off x="6156325" y="4076700"/>
            <a:ext cx="27462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WIMP from galactic halo</a:t>
            </a:r>
          </a:p>
          <a:p>
            <a:pPr eaLnBrk="1" hangingPunct="1"/>
            <a:endParaRPr lang="en-US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relative speed ~ 270 km/sec</a:t>
            </a:r>
          </a:p>
        </p:txBody>
      </p:sp>
      <p:sp>
        <p:nvSpPr>
          <p:cNvPr id="24585" name="Text Box 34"/>
          <p:cNvSpPr txBox="1">
            <a:spLocks noChangeArrowheads="1"/>
          </p:cNvSpPr>
          <p:nvPr/>
        </p:nvSpPr>
        <p:spPr bwMode="auto">
          <a:xfrm>
            <a:off x="2771775" y="5942013"/>
            <a:ext cx="23631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nucleus in your detector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4868537" y="3065641"/>
            <a:ext cx="3657600" cy="1524000"/>
            <a:chOff x="3264" y="1872"/>
            <a:chExt cx="2304" cy="960"/>
          </a:xfrm>
        </p:grpSpPr>
        <p:grpSp>
          <p:nvGrpSpPr>
            <p:cNvPr id="7173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7178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5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4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7177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245741" y="159023"/>
            <a:ext cx="5644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Particle Dark Matter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62030" y="980728"/>
            <a:ext cx="795281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		- Physics beyond the </a:t>
            </a:r>
            <a:r>
              <a:rPr lang="en-US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Standardmodel</a:t>
            </a:r>
            <a:endParaRPr lang="en-US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Direct Searches		- Basics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Detection Methods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early DM projects, 2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Exp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Scintillation	DAMA / LIBRA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Calorimetry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CRESST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The Background Challenge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Phonon		- CDMS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EDELWEISS</a:t>
            </a: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Light - Phonon		- CRESST	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Light		- XENON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other Xenon and Argon projects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Superheated Droplets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– Status – Future - Summary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40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271212" y="153963"/>
            <a:ext cx="7772400" cy="457200"/>
          </a:xfrm>
        </p:spPr>
        <p:txBody>
          <a:bodyPr/>
          <a:lstStyle/>
          <a:p>
            <a:pPr eaLnBrk="1" hangingPunct="1"/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WIMP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recoil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spectrum</a:t>
            </a:r>
            <a:endParaRPr lang="en-US" b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756692" y="1563588"/>
            <a:ext cx="5335588" cy="4460677"/>
            <a:chOff x="1756692" y="1563588"/>
            <a:chExt cx="5335588" cy="4460677"/>
          </a:xfrm>
        </p:grpSpPr>
        <p:pic>
          <p:nvPicPr>
            <p:cNvPr id="368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280" y="1563588"/>
              <a:ext cx="5334000" cy="400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71368" name="Group 8"/>
            <p:cNvGrpSpPr>
              <a:grpSpLocks/>
            </p:cNvGrpSpPr>
            <p:nvPr/>
          </p:nvGrpSpPr>
          <p:grpSpPr bwMode="auto">
            <a:xfrm>
              <a:off x="1758280" y="1563588"/>
              <a:ext cx="5334000" cy="4000500"/>
              <a:chOff x="-432" y="3000"/>
              <a:chExt cx="3360" cy="2520"/>
            </a:xfrm>
          </p:grpSpPr>
          <p:pic>
            <p:nvPicPr>
              <p:cNvPr id="36883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32" y="3000"/>
                <a:ext cx="3360" cy="2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884" name="Text Box 10"/>
              <p:cNvSpPr txBox="1">
                <a:spLocks noChangeArrowheads="1"/>
              </p:cNvSpPr>
              <p:nvPr/>
            </p:nvSpPr>
            <p:spPr bwMode="auto">
              <a:xfrm>
                <a:off x="695" y="3631"/>
                <a:ext cx="2025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400">
                    <a:solidFill>
                      <a:srgbClr val="4747FF"/>
                    </a:solidFill>
                    <a:latin typeface="Arial" pitchFamily="34" charset="0"/>
                    <a:cs typeface="Arial" pitchFamily="34" charset="0"/>
                  </a:rPr>
                  <a:t>Quenchingfaktor = 0.3	(Ge-Ionisation)</a:t>
                </a:r>
                <a:endParaRPr lang="en-US" sz="1400">
                  <a:solidFill>
                    <a:srgbClr val="4747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688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692" y="1579463"/>
              <a:ext cx="5334000" cy="400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74" name="Line 15"/>
            <p:cNvSpPr>
              <a:spLocks noChangeShapeType="1"/>
            </p:cNvSpPr>
            <p:nvPr/>
          </p:nvSpPr>
          <p:spPr bwMode="auto">
            <a:xfrm>
              <a:off x="2901280" y="1868388"/>
              <a:ext cx="0" cy="388620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71376" name="Group 16"/>
            <p:cNvGrpSpPr>
              <a:grpSpLocks/>
            </p:cNvGrpSpPr>
            <p:nvPr/>
          </p:nvGrpSpPr>
          <p:grpSpPr bwMode="auto">
            <a:xfrm>
              <a:off x="2461542" y="1868388"/>
              <a:ext cx="4105275" cy="3228975"/>
              <a:chOff x="942" y="1347"/>
              <a:chExt cx="2586" cy="2034"/>
            </a:xfrm>
          </p:grpSpPr>
          <p:sp>
            <p:nvSpPr>
              <p:cNvPr id="36878" name="Freeform 17"/>
              <p:cNvSpPr>
                <a:spLocks/>
              </p:cNvSpPr>
              <p:nvPr/>
            </p:nvSpPr>
            <p:spPr bwMode="auto">
              <a:xfrm>
                <a:off x="1194" y="3234"/>
                <a:ext cx="2334" cy="147"/>
              </a:xfrm>
              <a:custGeom>
                <a:avLst/>
                <a:gdLst>
                  <a:gd name="T0" fmla="*/ 99 w 2334"/>
                  <a:gd name="T1" fmla="*/ 60 h 147"/>
                  <a:gd name="T2" fmla="*/ 141 w 2334"/>
                  <a:gd name="T3" fmla="*/ 42 h 147"/>
                  <a:gd name="T4" fmla="*/ 237 w 2334"/>
                  <a:gd name="T5" fmla="*/ 102 h 147"/>
                  <a:gd name="T6" fmla="*/ 297 w 2334"/>
                  <a:gd name="T7" fmla="*/ 45 h 147"/>
                  <a:gd name="T8" fmla="*/ 357 w 2334"/>
                  <a:gd name="T9" fmla="*/ 0 h 147"/>
                  <a:gd name="T10" fmla="*/ 432 w 2334"/>
                  <a:gd name="T11" fmla="*/ 36 h 147"/>
                  <a:gd name="T12" fmla="*/ 492 w 2334"/>
                  <a:gd name="T13" fmla="*/ 99 h 147"/>
                  <a:gd name="T14" fmla="*/ 567 w 2334"/>
                  <a:gd name="T15" fmla="*/ 57 h 147"/>
                  <a:gd name="T16" fmla="*/ 627 w 2334"/>
                  <a:gd name="T17" fmla="*/ 72 h 147"/>
                  <a:gd name="T18" fmla="*/ 702 w 2334"/>
                  <a:gd name="T19" fmla="*/ 39 h 147"/>
                  <a:gd name="T20" fmla="*/ 753 w 2334"/>
                  <a:gd name="T21" fmla="*/ 63 h 147"/>
                  <a:gd name="T22" fmla="*/ 879 w 2334"/>
                  <a:gd name="T23" fmla="*/ 57 h 147"/>
                  <a:gd name="T24" fmla="*/ 1023 w 2334"/>
                  <a:gd name="T25" fmla="*/ 102 h 147"/>
                  <a:gd name="T26" fmla="*/ 1206 w 2334"/>
                  <a:gd name="T27" fmla="*/ 69 h 147"/>
                  <a:gd name="T28" fmla="*/ 1296 w 2334"/>
                  <a:gd name="T29" fmla="*/ 102 h 147"/>
                  <a:gd name="T30" fmla="*/ 1347 w 2334"/>
                  <a:gd name="T31" fmla="*/ 24 h 147"/>
                  <a:gd name="T32" fmla="*/ 1425 w 2334"/>
                  <a:gd name="T33" fmla="*/ 123 h 147"/>
                  <a:gd name="T34" fmla="*/ 1488 w 2334"/>
                  <a:gd name="T35" fmla="*/ 78 h 147"/>
                  <a:gd name="T36" fmla="*/ 1536 w 2334"/>
                  <a:gd name="T37" fmla="*/ 12 h 147"/>
                  <a:gd name="T38" fmla="*/ 1605 w 2334"/>
                  <a:gd name="T39" fmla="*/ 69 h 147"/>
                  <a:gd name="T40" fmla="*/ 1683 w 2334"/>
                  <a:gd name="T41" fmla="*/ 90 h 147"/>
                  <a:gd name="T42" fmla="*/ 1734 w 2334"/>
                  <a:gd name="T43" fmla="*/ 54 h 147"/>
                  <a:gd name="T44" fmla="*/ 1797 w 2334"/>
                  <a:gd name="T45" fmla="*/ 75 h 147"/>
                  <a:gd name="T46" fmla="*/ 1884 w 2334"/>
                  <a:gd name="T47" fmla="*/ 99 h 147"/>
                  <a:gd name="T48" fmla="*/ 1947 w 2334"/>
                  <a:gd name="T49" fmla="*/ 63 h 147"/>
                  <a:gd name="T50" fmla="*/ 1998 w 2334"/>
                  <a:gd name="T51" fmla="*/ 42 h 147"/>
                  <a:gd name="T52" fmla="*/ 2085 w 2334"/>
                  <a:gd name="T53" fmla="*/ 90 h 147"/>
                  <a:gd name="T54" fmla="*/ 2130 w 2334"/>
                  <a:gd name="T55" fmla="*/ 39 h 147"/>
                  <a:gd name="T56" fmla="*/ 2208 w 2334"/>
                  <a:gd name="T57" fmla="*/ 99 h 147"/>
                  <a:gd name="T58" fmla="*/ 2262 w 2334"/>
                  <a:gd name="T59" fmla="*/ 63 h 147"/>
                  <a:gd name="T60" fmla="*/ 2316 w 2334"/>
                  <a:gd name="T61" fmla="*/ 96 h 147"/>
                  <a:gd name="T62" fmla="*/ 2331 w 2334"/>
                  <a:gd name="T63" fmla="*/ 147 h 147"/>
                  <a:gd name="T64" fmla="*/ 36 w 2334"/>
                  <a:gd name="T65" fmla="*/ 60 h 1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334" h="147">
                    <a:moveTo>
                      <a:pt x="36" y="60"/>
                    </a:moveTo>
                    <a:lnTo>
                      <a:pt x="99" y="60"/>
                    </a:lnTo>
                    <a:lnTo>
                      <a:pt x="102" y="42"/>
                    </a:lnTo>
                    <a:lnTo>
                      <a:pt x="141" y="42"/>
                    </a:lnTo>
                    <a:lnTo>
                      <a:pt x="156" y="99"/>
                    </a:lnTo>
                    <a:lnTo>
                      <a:pt x="237" y="102"/>
                    </a:lnTo>
                    <a:lnTo>
                      <a:pt x="240" y="48"/>
                    </a:lnTo>
                    <a:lnTo>
                      <a:pt x="297" y="45"/>
                    </a:lnTo>
                    <a:lnTo>
                      <a:pt x="300" y="0"/>
                    </a:lnTo>
                    <a:lnTo>
                      <a:pt x="357" y="0"/>
                    </a:lnTo>
                    <a:lnTo>
                      <a:pt x="360" y="39"/>
                    </a:lnTo>
                    <a:lnTo>
                      <a:pt x="432" y="36"/>
                    </a:lnTo>
                    <a:lnTo>
                      <a:pt x="489" y="42"/>
                    </a:lnTo>
                    <a:lnTo>
                      <a:pt x="492" y="99"/>
                    </a:lnTo>
                    <a:lnTo>
                      <a:pt x="570" y="99"/>
                    </a:lnTo>
                    <a:lnTo>
                      <a:pt x="567" y="57"/>
                    </a:lnTo>
                    <a:lnTo>
                      <a:pt x="609" y="57"/>
                    </a:lnTo>
                    <a:lnTo>
                      <a:pt x="627" y="72"/>
                    </a:lnTo>
                    <a:lnTo>
                      <a:pt x="699" y="72"/>
                    </a:lnTo>
                    <a:lnTo>
                      <a:pt x="702" y="39"/>
                    </a:lnTo>
                    <a:lnTo>
                      <a:pt x="744" y="33"/>
                    </a:lnTo>
                    <a:lnTo>
                      <a:pt x="753" y="63"/>
                    </a:lnTo>
                    <a:lnTo>
                      <a:pt x="831" y="66"/>
                    </a:lnTo>
                    <a:lnTo>
                      <a:pt x="879" y="57"/>
                    </a:lnTo>
                    <a:lnTo>
                      <a:pt x="882" y="99"/>
                    </a:lnTo>
                    <a:lnTo>
                      <a:pt x="1023" y="102"/>
                    </a:lnTo>
                    <a:lnTo>
                      <a:pt x="1029" y="72"/>
                    </a:lnTo>
                    <a:lnTo>
                      <a:pt x="1206" y="69"/>
                    </a:lnTo>
                    <a:lnTo>
                      <a:pt x="1221" y="99"/>
                    </a:lnTo>
                    <a:lnTo>
                      <a:pt x="1296" y="102"/>
                    </a:lnTo>
                    <a:lnTo>
                      <a:pt x="1293" y="24"/>
                    </a:lnTo>
                    <a:lnTo>
                      <a:pt x="1347" y="24"/>
                    </a:lnTo>
                    <a:lnTo>
                      <a:pt x="1350" y="126"/>
                    </a:lnTo>
                    <a:lnTo>
                      <a:pt x="1425" y="123"/>
                    </a:lnTo>
                    <a:lnTo>
                      <a:pt x="1425" y="81"/>
                    </a:lnTo>
                    <a:lnTo>
                      <a:pt x="1488" y="78"/>
                    </a:lnTo>
                    <a:lnTo>
                      <a:pt x="1485" y="15"/>
                    </a:lnTo>
                    <a:lnTo>
                      <a:pt x="1536" y="12"/>
                    </a:lnTo>
                    <a:lnTo>
                      <a:pt x="1539" y="72"/>
                    </a:lnTo>
                    <a:lnTo>
                      <a:pt x="1605" y="69"/>
                    </a:lnTo>
                    <a:lnTo>
                      <a:pt x="1620" y="90"/>
                    </a:lnTo>
                    <a:lnTo>
                      <a:pt x="1683" y="90"/>
                    </a:lnTo>
                    <a:lnTo>
                      <a:pt x="1677" y="57"/>
                    </a:lnTo>
                    <a:lnTo>
                      <a:pt x="1734" y="54"/>
                    </a:lnTo>
                    <a:lnTo>
                      <a:pt x="1740" y="75"/>
                    </a:lnTo>
                    <a:lnTo>
                      <a:pt x="1797" y="75"/>
                    </a:lnTo>
                    <a:lnTo>
                      <a:pt x="1806" y="105"/>
                    </a:lnTo>
                    <a:lnTo>
                      <a:pt x="1884" y="99"/>
                    </a:lnTo>
                    <a:lnTo>
                      <a:pt x="1881" y="66"/>
                    </a:lnTo>
                    <a:lnTo>
                      <a:pt x="1947" y="63"/>
                    </a:lnTo>
                    <a:lnTo>
                      <a:pt x="1950" y="45"/>
                    </a:lnTo>
                    <a:lnTo>
                      <a:pt x="1998" y="42"/>
                    </a:lnTo>
                    <a:lnTo>
                      <a:pt x="2004" y="96"/>
                    </a:lnTo>
                    <a:lnTo>
                      <a:pt x="2085" y="90"/>
                    </a:lnTo>
                    <a:lnTo>
                      <a:pt x="2082" y="45"/>
                    </a:lnTo>
                    <a:lnTo>
                      <a:pt x="2130" y="39"/>
                    </a:lnTo>
                    <a:lnTo>
                      <a:pt x="2136" y="99"/>
                    </a:lnTo>
                    <a:lnTo>
                      <a:pt x="2208" y="99"/>
                    </a:lnTo>
                    <a:lnTo>
                      <a:pt x="2214" y="66"/>
                    </a:lnTo>
                    <a:lnTo>
                      <a:pt x="2262" y="63"/>
                    </a:lnTo>
                    <a:lnTo>
                      <a:pt x="2265" y="96"/>
                    </a:lnTo>
                    <a:lnTo>
                      <a:pt x="2316" y="96"/>
                    </a:lnTo>
                    <a:lnTo>
                      <a:pt x="2334" y="96"/>
                    </a:lnTo>
                    <a:lnTo>
                      <a:pt x="2331" y="147"/>
                    </a:lnTo>
                    <a:lnTo>
                      <a:pt x="0" y="144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DDDDDD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879" name="Rectangle 18"/>
              <p:cNvSpPr>
                <a:spLocks noChangeArrowheads="1"/>
              </p:cNvSpPr>
              <p:nvPr/>
            </p:nvSpPr>
            <p:spPr bwMode="auto">
              <a:xfrm>
                <a:off x="942" y="1347"/>
                <a:ext cx="273" cy="2031"/>
              </a:xfrm>
              <a:prstGeom prst="rect">
                <a:avLst/>
              </a:prstGeom>
              <a:solidFill>
                <a:srgbClr val="DDDDDD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6876" name="Text Box 19"/>
            <p:cNvSpPr txBox="1">
              <a:spLocks noChangeArrowheads="1"/>
            </p:cNvSpPr>
            <p:nvPr/>
          </p:nvSpPr>
          <p:spPr bwMode="auto">
            <a:xfrm>
              <a:off x="4726383" y="4544912"/>
              <a:ext cx="172675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 dirty="0" err="1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background</a:t>
              </a:r>
              <a:r>
                <a:rPr lang="de-DE" sz="1400" dirty="0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dirty="0" err="1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signals</a:t>
              </a:r>
              <a:endParaRPr lang="en-US" sz="14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7" name="Text Box 20"/>
            <p:cNvSpPr txBox="1">
              <a:spLocks noChangeArrowheads="1"/>
            </p:cNvSpPr>
            <p:nvPr/>
          </p:nvSpPr>
          <p:spPr bwMode="auto">
            <a:xfrm>
              <a:off x="2782217" y="5716488"/>
              <a:ext cx="221246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detector energy threshold</a:t>
              </a:r>
              <a:endParaRPr lang="en-US" sz="1400">
                <a:solidFill>
                  <a:srgbClr val="CC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262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/>
        </p:nvGrpSpPr>
        <p:grpSpPr>
          <a:xfrm>
            <a:off x="328861" y="1678099"/>
            <a:ext cx="8642995" cy="4487205"/>
            <a:chOff x="192335" y="1340768"/>
            <a:chExt cx="8642995" cy="4487205"/>
          </a:xfrm>
        </p:grpSpPr>
        <p:sp>
          <p:nvSpPr>
            <p:cNvPr id="28" name="Rechteck 27"/>
            <p:cNvSpPr/>
            <p:nvPr/>
          </p:nvSpPr>
          <p:spPr>
            <a:xfrm>
              <a:off x="192335" y="1340768"/>
              <a:ext cx="8642995" cy="448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uppieren 29"/>
            <p:cNvGrpSpPr/>
            <p:nvPr/>
          </p:nvGrpSpPr>
          <p:grpSpPr>
            <a:xfrm rot="-120000">
              <a:off x="596530" y="3593469"/>
              <a:ext cx="4098924" cy="130800"/>
              <a:chOff x="382338" y="3517176"/>
              <a:chExt cx="4098924" cy="130800"/>
            </a:xfrm>
          </p:grpSpPr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32" t="52661" r="11678" b="43940"/>
              <a:stretch/>
            </p:blipFill>
            <p:spPr bwMode="auto">
              <a:xfrm>
                <a:off x="3531960" y="3517176"/>
                <a:ext cx="949302" cy="130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32" t="52661" r="11678" b="43940"/>
              <a:stretch/>
            </p:blipFill>
            <p:spPr bwMode="auto">
              <a:xfrm>
                <a:off x="382338" y="3544724"/>
                <a:ext cx="949302" cy="457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254000" y="154199"/>
            <a:ext cx="7772400" cy="457200"/>
          </a:xfrm>
        </p:spPr>
        <p:txBody>
          <a:bodyPr/>
          <a:lstStyle/>
          <a:p>
            <a:pPr algn="l" eaLnBrk="1" hangingPunct="1"/>
            <a:r>
              <a:rPr lang="en-US" sz="2400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Direct WIMP Search - Sensitivity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400050" y="1988840"/>
            <a:ext cx="8492430" cy="3955336"/>
            <a:chOff x="400050" y="1667811"/>
            <a:chExt cx="8492430" cy="395533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" t="4234"/>
            <a:stretch/>
          </p:blipFill>
          <p:spPr bwMode="auto">
            <a:xfrm>
              <a:off x="400050" y="1762124"/>
              <a:ext cx="4166609" cy="3446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" t="4234"/>
            <a:stretch/>
          </p:blipFill>
          <p:spPr bwMode="auto">
            <a:xfrm>
              <a:off x="400050" y="1762124"/>
              <a:ext cx="4166609" cy="3446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1651902" y="2510999"/>
              <a:ext cx="2643252" cy="277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rgbClr val="4747FF"/>
                  </a:solidFill>
                  <a:latin typeface="Arial" pitchFamily="34" charset="0"/>
                  <a:cs typeface="Arial" pitchFamily="34" charset="0"/>
                </a:rPr>
                <a:t>Quenchingfaktor = 0.3	(Ge-Ionisation)</a:t>
              </a:r>
              <a:endParaRPr lang="en-US" sz="1400">
                <a:solidFill>
                  <a:srgbClr val="4747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1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" t="3837"/>
            <a:stretch/>
          </p:blipFill>
          <p:spPr bwMode="auto">
            <a:xfrm>
              <a:off x="400050" y="1762123"/>
              <a:ext cx="4165303" cy="346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120641" y="1883963"/>
              <a:ext cx="0" cy="349654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759070" y="1883963"/>
              <a:ext cx="3375531" cy="2905219"/>
              <a:chOff x="942" y="1347"/>
              <a:chExt cx="2586" cy="2034"/>
            </a:xfrm>
          </p:grpSpPr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194" y="3234"/>
                <a:ext cx="2334" cy="147"/>
              </a:xfrm>
              <a:custGeom>
                <a:avLst/>
                <a:gdLst>
                  <a:gd name="T0" fmla="*/ 99 w 2334"/>
                  <a:gd name="T1" fmla="*/ 60 h 147"/>
                  <a:gd name="T2" fmla="*/ 141 w 2334"/>
                  <a:gd name="T3" fmla="*/ 42 h 147"/>
                  <a:gd name="T4" fmla="*/ 237 w 2334"/>
                  <a:gd name="T5" fmla="*/ 102 h 147"/>
                  <a:gd name="T6" fmla="*/ 297 w 2334"/>
                  <a:gd name="T7" fmla="*/ 45 h 147"/>
                  <a:gd name="T8" fmla="*/ 357 w 2334"/>
                  <a:gd name="T9" fmla="*/ 0 h 147"/>
                  <a:gd name="T10" fmla="*/ 432 w 2334"/>
                  <a:gd name="T11" fmla="*/ 36 h 147"/>
                  <a:gd name="T12" fmla="*/ 492 w 2334"/>
                  <a:gd name="T13" fmla="*/ 99 h 147"/>
                  <a:gd name="T14" fmla="*/ 567 w 2334"/>
                  <a:gd name="T15" fmla="*/ 57 h 147"/>
                  <a:gd name="T16" fmla="*/ 627 w 2334"/>
                  <a:gd name="T17" fmla="*/ 72 h 147"/>
                  <a:gd name="T18" fmla="*/ 702 w 2334"/>
                  <a:gd name="T19" fmla="*/ 39 h 147"/>
                  <a:gd name="T20" fmla="*/ 753 w 2334"/>
                  <a:gd name="T21" fmla="*/ 63 h 147"/>
                  <a:gd name="T22" fmla="*/ 879 w 2334"/>
                  <a:gd name="T23" fmla="*/ 57 h 147"/>
                  <a:gd name="T24" fmla="*/ 1023 w 2334"/>
                  <a:gd name="T25" fmla="*/ 102 h 147"/>
                  <a:gd name="T26" fmla="*/ 1206 w 2334"/>
                  <a:gd name="T27" fmla="*/ 69 h 147"/>
                  <a:gd name="T28" fmla="*/ 1296 w 2334"/>
                  <a:gd name="T29" fmla="*/ 102 h 147"/>
                  <a:gd name="T30" fmla="*/ 1347 w 2334"/>
                  <a:gd name="T31" fmla="*/ 24 h 147"/>
                  <a:gd name="T32" fmla="*/ 1425 w 2334"/>
                  <a:gd name="T33" fmla="*/ 123 h 147"/>
                  <a:gd name="T34" fmla="*/ 1488 w 2334"/>
                  <a:gd name="T35" fmla="*/ 78 h 147"/>
                  <a:gd name="T36" fmla="*/ 1536 w 2334"/>
                  <a:gd name="T37" fmla="*/ 12 h 147"/>
                  <a:gd name="T38" fmla="*/ 1605 w 2334"/>
                  <a:gd name="T39" fmla="*/ 69 h 147"/>
                  <a:gd name="T40" fmla="*/ 1683 w 2334"/>
                  <a:gd name="T41" fmla="*/ 90 h 147"/>
                  <a:gd name="T42" fmla="*/ 1734 w 2334"/>
                  <a:gd name="T43" fmla="*/ 54 h 147"/>
                  <a:gd name="T44" fmla="*/ 1797 w 2334"/>
                  <a:gd name="T45" fmla="*/ 75 h 147"/>
                  <a:gd name="T46" fmla="*/ 1884 w 2334"/>
                  <a:gd name="T47" fmla="*/ 99 h 147"/>
                  <a:gd name="T48" fmla="*/ 1947 w 2334"/>
                  <a:gd name="T49" fmla="*/ 63 h 147"/>
                  <a:gd name="T50" fmla="*/ 1998 w 2334"/>
                  <a:gd name="T51" fmla="*/ 42 h 147"/>
                  <a:gd name="T52" fmla="*/ 2085 w 2334"/>
                  <a:gd name="T53" fmla="*/ 90 h 147"/>
                  <a:gd name="T54" fmla="*/ 2130 w 2334"/>
                  <a:gd name="T55" fmla="*/ 39 h 147"/>
                  <a:gd name="T56" fmla="*/ 2208 w 2334"/>
                  <a:gd name="T57" fmla="*/ 99 h 147"/>
                  <a:gd name="T58" fmla="*/ 2262 w 2334"/>
                  <a:gd name="T59" fmla="*/ 63 h 147"/>
                  <a:gd name="T60" fmla="*/ 2316 w 2334"/>
                  <a:gd name="T61" fmla="*/ 96 h 147"/>
                  <a:gd name="T62" fmla="*/ 2331 w 2334"/>
                  <a:gd name="T63" fmla="*/ 147 h 147"/>
                  <a:gd name="T64" fmla="*/ 36 w 2334"/>
                  <a:gd name="T65" fmla="*/ 60 h 1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334" h="147">
                    <a:moveTo>
                      <a:pt x="36" y="60"/>
                    </a:moveTo>
                    <a:lnTo>
                      <a:pt x="99" y="60"/>
                    </a:lnTo>
                    <a:lnTo>
                      <a:pt x="102" y="42"/>
                    </a:lnTo>
                    <a:lnTo>
                      <a:pt x="141" y="42"/>
                    </a:lnTo>
                    <a:lnTo>
                      <a:pt x="156" y="99"/>
                    </a:lnTo>
                    <a:lnTo>
                      <a:pt x="237" y="102"/>
                    </a:lnTo>
                    <a:lnTo>
                      <a:pt x="240" y="48"/>
                    </a:lnTo>
                    <a:lnTo>
                      <a:pt x="297" y="45"/>
                    </a:lnTo>
                    <a:lnTo>
                      <a:pt x="300" y="0"/>
                    </a:lnTo>
                    <a:lnTo>
                      <a:pt x="357" y="0"/>
                    </a:lnTo>
                    <a:lnTo>
                      <a:pt x="360" y="39"/>
                    </a:lnTo>
                    <a:lnTo>
                      <a:pt x="432" y="36"/>
                    </a:lnTo>
                    <a:lnTo>
                      <a:pt x="489" y="42"/>
                    </a:lnTo>
                    <a:lnTo>
                      <a:pt x="492" y="99"/>
                    </a:lnTo>
                    <a:lnTo>
                      <a:pt x="570" y="99"/>
                    </a:lnTo>
                    <a:lnTo>
                      <a:pt x="567" y="57"/>
                    </a:lnTo>
                    <a:lnTo>
                      <a:pt x="609" y="57"/>
                    </a:lnTo>
                    <a:lnTo>
                      <a:pt x="627" y="72"/>
                    </a:lnTo>
                    <a:lnTo>
                      <a:pt x="699" y="72"/>
                    </a:lnTo>
                    <a:lnTo>
                      <a:pt x="702" y="39"/>
                    </a:lnTo>
                    <a:lnTo>
                      <a:pt x="744" y="33"/>
                    </a:lnTo>
                    <a:lnTo>
                      <a:pt x="753" y="63"/>
                    </a:lnTo>
                    <a:lnTo>
                      <a:pt x="831" y="66"/>
                    </a:lnTo>
                    <a:lnTo>
                      <a:pt x="879" y="57"/>
                    </a:lnTo>
                    <a:lnTo>
                      <a:pt x="882" y="99"/>
                    </a:lnTo>
                    <a:lnTo>
                      <a:pt x="1023" y="102"/>
                    </a:lnTo>
                    <a:lnTo>
                      <a:pt x="1029" y="72"/>
                    </a:lnTo>
                    <a:lnTo>
                      <a:pt x="1206" y="69"/>
                    </a:lnTo>
                    <a:lnTo>
                      <a:pt x="1221" y="99"/>
                    </a:lnTo>
                    <a:lnTo>
                      <a:pt x="1296" y="102"/>
                    </a:lnTo>
                    <a:lnTo>
                      <a:pt x="1293" y="24"/>
                    </a:lnTo>
                    <a:lnTo>
                      <a:pt x="1347" y="24"/>
                    </a:lnTo>
                    <a:lnTo>
                      <a:pt x="1350" y="126"/>
                    </a:lnTo>
                    <a:lnTo>
                      <a:pt x="1425" y="123"/>
                    </a:lnTo>
                    <a:lnTo>
                      <a:pt x="1425" y="81"/>
                    </a:lnTo>
                    <a:lnTo>
                      <a:pt x="1488" y="78"/>
                    </a:lnTo>
                    <a:lnTo>
                      <a:pt x="1485" y="15"/>
                    </a:lnTo>
                    <a:lnTo>
                      <a:pt x="1536" y="12"/>
                    </a:lnTo>
                    <a:lnTo>
                      <a:pt x="1539" y="72"/>
                    </a:lnTo>
                    <a:lnTo>
                      <a:pt x="1605" y="69"/>
                    </a:lnTo>
                    <a:lnTo>
                      <a:pt x="1620" y="90"/>
                    </a:lnTo>
                    <a:lnTo>
                      <a:pt x="1683" y="90"/>
                    </a:lnTo>
                    <a:lnTo>
                      <a:pt x="1677" y="57"/>
                    </a:lnTo>
                    <a:lnTo>
                      <a:pt x="1734" y="54"/>
                    </a:lnTo>
                    <a:lnTo>
                      <a:pt x="1740" y="75"/>
                    </a:lnTo>
                    <a:lnTo>
                      <a:pt x="1797" y="75"/>
                    </a:lnTo>
                    <a:lnTo>
                      <a:pt x="1806" y="105"/>
                    </a:lnTo>
                    <a:lnTo>
                      <a:pt x="1884" y="99"/>
                    </a:lnTo>
                    <a:lnTo>
                      <a:pt x="1881" y="66"/>
                    </a:lnTo>
                    <a:lnTo>
                      <a:pt x="1947" y="63"/>
                    </a:lnTo>
                    <a:lnTo>
                      <a:pt x="1950" y="45"/>
                    </a:lnTo>
                    <a:lnTo>
                      <a:pt x="1998" y="42"/>
                    </a:lnTo>
                    <a:lnTo>
                      <a:pt x="2004" y="96"/>
                    </a:lnTo>
                    <a:lnTo>
                      <a:pt x="2085" y="90"/>
                    </a:lnTo>
                    <a:lnTo>
                      <a:pt x="2082" y="45"/>
                    </a:lnTo>
                    <a:lnTo>
                      <a:pt x="2130" y="39"/>
                    </a:lnTo>
                    <a:lnTo>
                      <a:pt x="2136" y="99"/>
                    </a:lnTo>
                    <a:lnTo>
                      <a:pt x="2208" y="99"/>
                    </a:lnTo>
                    <a:lnTo>
                      <a:pt x="2214" y="66"/>
                    </a:lnTo>
                    <a:lnTo>
                      <a:pt x="2262" y="63"/>
                    </a:lnTo>
                    <a:lnTo>
                      <a:pt x="2265" y="96"/>
                    </a:lnTo>
                    <a:lnTo>
                      <a:pt x="2316" y="96"/>
                    </a:lnTo>
                    <a:lnTo>
                      <a:pt x="2334" y="96"/>
                    </a:lnTo>
                    <a:lnTo>
                      <a:pt x="2331" y="147"/>
                    </a:lnTo>
                    <a:lnTo>
                      <a:pt x="0" y="144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DDDDDD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942" y="1347"/>
                <a:ext cx="273" cy="2031"/>
              </a:xfrm>
              <a:prstGeom prst="rect">
                <a:avLst/>
              </a:prstGeom>
              <a:solidFill>
                <a:srgbClr val="DDDDDD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2621318" y="4292123"/>
              <a:ext cx="1419811" cy="2769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 dirty="0" err="1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background</a:t>
              </a:r>
              <a:r>
                <a:rPr lang="de-DE" sz="1400" dirty="0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dirty="0" err="1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signals</a:t>
              </a:r>
              <a:endParaRPr lang="en-US" sz="14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022742" y="5346230"/>
              <a:ext cx="1819183" cy="2769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detector energy threshold</a:t>
              </a:r>
              <a:endParaRPr lang="en-US" sz="1400">
                <a:solidFill>
                  <a:srgbClr val="CC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298" name="Rectangle 2"/>
            <p:cNvSpPr>
              <a:spLocks noChangeArrowheads="1"/>
            </p:cNvSpPr>
            <p:nvPr/>
          </p:nvSpPr>
          <p:spPr bwMode="auto">
            <a:xfrm>
              <a:off x="4409678" y="1667811"/>
              <a:ext cx="4435252" cy="3696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5302" name="Picture 8" descr="dama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9" r="5614"/>
            <a:stretch/>
          </p:blipFill>
          <p:spPr bwMode="auto">
            <a:xfrm>
              <a:off x="4383658" y="1762124"/>
              <a:ext cx="4508822" cy="3410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77" name="AutoShape 9"/>
            <p:cNvSpPr>
              <a:spLocks noChangeArrowheads="1"/>
            </p:cNvSpPr>
            <p:nvPr/>
          </p:nvSpPr>
          <p:spPr bwMode="auto">
            <a:xfrm rot="20722715" flipH="1">
              <a:off x="4905501" y="2947636"/>
              <a:ext cx="1495995" cy="269733"/>
            </a:xfrm>
            <a:prstGeom prst="homePlate">
              <a:avLst>
                <a:gd name="adj" fmla="val 137500"/>
              </a:avLst>
            </a:prstGeom>
            <a:solidFill>
              <a:srgbClr val="7265B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de-DE" sz="140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lower threshold</a:t>
              </a:r>
            </a:p>
          </p:txBody>
        </p:sp>
        <p:grpSp>
          <p:nvGrpSpPr>
            <p:cNvPr id="109578" name="Group 10"/>
            <p:cNvGrpSpPr>
              <a:grpSpLocks/>
            </p:cNvGrpSpPr>
            <p:nvPr/>
          </p:nvGrpSpPr>
          <p:grpSpPr bwMode="auto">
            <a:xfrm>
              <a:off x="6756971" y="3551725"/>
              <a:ext cx="623341" cy="1621206"/>
              <a:chOff x="1776" y="2302"/>
              <a:chExt cx="192" cy="1058"/>
            </a:xfrm>
          </p:grpSpPr>
          <p:sp>
            <p:nvSpPr>
              <p:cNvPr id="55305" name="AutoShape 11"/>
              <p:cNvSpPr>
                <a:spLocks noChangeArrowheads="1"/>
              </p:cNvSpPr>
              <p:nvPr/>
            </p:nvSpPr>
            <p:spPr bwMode="auto">
              <a:xfrm rot="16200000" flipH="1">
                <a:off x="1347" y="2739"/>
                <a:ext cx="1050" cy="192"/>
              </a:xfrm>
              <a:prstGeom prst="homePlate">
                <a:avLst>
                  <a:gd name="adj" fmla="val 136719"/>
                </a:avLst>
              </a:prstGeom>
              <a:solidFill>
                <a:srgbClr val="7265B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hangingPunct="0"/>
                <a:endParaRPr lang="de-DE" sz="1400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55306" name="Text Box 12"/>
              <p:cNvSpPr txBox="1">
                <a:spLocks noChangeArrowheads="1"/>
              </p:cNvSpPr>
              <p:nvPr/>
            </p:nvSpPr>
            <p:spPr bwMode="auto">
              <a:xfrm rot="5400000">
                <a:off x="1360" y="2737"/>
                <a:ext cx="1032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de-DE" sz="1400" dirty="0" er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rPr>
                  <a:t>nreduce</a:t>
                </a:r>
                <a:r>
                  <a:rPr lang="de-DE" sz="1400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de-DE" sz="1400" dirty="0" er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rPr>
                  <a:t>background</a:t>
                </a:r>
                <a:endParaRPr lang="de-DE" sz="1400" dirty="0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3119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28600" y="1484313"/>
            <a:ext cx="26468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BEB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elastic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scattering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nuclei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 a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detector</a:t>
            </a:r>
            <a:endParaRPr lang="de-DE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09600" y="2997200"/>
            <a:ext cx="43348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-"/>
            </a:pP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Mass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de-DE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50 </a:t>
            </a:r>
            <a:r>
              <a:rPr lang="de-DE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de-DE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- ~ 1000 </a:t>
            </a:r>
            <a:r>
              <a:rPr lang="de-DE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GeV</a:t>
            </a:r>
            <a:endParaRPr lang="de-DE" sz="16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speed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relative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270 km/s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( ~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orbital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speed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around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galactic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center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)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137025" y="225599"/>
            <a:ext cx="3711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400" b="1" i="1" u="sng" dirty="0" err="1">
                <a:solidFill>
                  <a:srgbClr val="000066"/>
                </a:solidFill>
              </a:rPr>
              <a:t>W</a:t>
            </a:r>
            <a:r>
              <a:rPr lang="de-DE" sz="1400" i="1" dirty="0" err="1">
                <a:solidFill>
                  <a:srgbClr val="000066"/>
                </a:solidFill>
              </a:rPr>
              <a:t>eakly</a:t>
            </a:r>
            <a:r>
              <a:rPr lang="de-DE" sz="1400" i="1" dirty="0">
                <a:solidFill>
                  <a:srgbClr val="000066"/>
                </a:solidFill>
              </a:rPr>
              <a:t> </a:t>
            </a:r>
            <a:r>
              <a:rPr lang="de-DE" sz="1400" b="1" i="1" u="sng" dirty="0" err="1">
                <a:solidFill>
                  <a:srgbClr val="000066"/>
                </a:solidFill>
              </a:rPr>
              <a:t>I</a:t>
            </a:r>
            <a:r>
              <a:rPr lang="de-DE" sz="1400" i="1" dirty="0" err="1">
                <a:solidFill>
                  <a:srgbClr val="000066"/>
                </a:solidFill>
              </a:rPr>
              <a:t>nteracting</a:t>
            </a:r>
            <a:r>
              <a:rPr lang="de-DE" sz="1400" i="1" dirty="0">
                <a:solidFill>
                  <a:srgbClr val="000066"/>
                </a:solidFill>
              </a:rPr>
              <a:t> </a:t>
            </a:r>
            <a:r>
              <a:rPr lang="de-DE" sz="1400" b="1" i="1" u="sng" dirty="0">
                <a:solidFill>
                  <a:srgbClr val="000066"/>
                </a:solidFill>
              </a:rPr>
              <a:t>M</a:t>
            </a:r>
            <a:r>
              <a:rPr lang="de-DE" sz="1400" i="1" dirty="0">
                <a:solidFill>
                  <a:srgbClr val="000066"/>
                </a:solidFill>
              </a:rPr>
              <a:t>assive </a:t>
            </a:r>
            <a:r>
              <a:rPr lang="de-DE" sz="1400" b="1" i="1" u="sng" dirty="0" err="1">
                <a:solidFill>
                  <a:srgbClr val="000066"/>
                </a:solidFill>
              </a:rPr>
              <a:t>P</a:t>
            </a:r>
            <a:r>
              <a:rPr lang="de-DE" sz="1400" i="1" dirty="0" err="1">
                <a:solidFill>
                  <a:srgbClr val="000066"/>
                </a:solidFill>
              </a:rPr>
              <a:t>articles</a:t>
            </a:r>
            <a:r>
              <a:rPr lang="de-DE" sz="1400" i="1" dirty="0">
                <a:solidFill>
                  <a:srgbClr val="000066"/>
                </a:solidFill>
              </a:rPr>
              <a:t>  = </a:t>
            </a:r>
            <a:r>
              <a:rPr lang="de-DE" sz="1400" b="1" i="1" dirty="0">
                <a:solidFill>
                  <a:srgbClr val="000066"/>
                </a:solidFill>
              </a:rPr>
              <a:t>WIMP</a:t>
            </a:r>
            <a:r>
              <a:rPr lang="de-DE" sz="1400" i="1" dirty="0">
                <a:solidFill>
                  <a:srgbClr val="000066"/>
                </a:solidFill>
              </a:rPr>
              <a:t>s</a:t>
            </a:r>
            <a:endParaRPr lang="de-DE" sz="1400" dirty="0">
              <a:solidFill>
                <a:srgbClr val="000066"/>
              </a:solidFill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51520" y="2362200"/>
            <a:ext cx="22573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400" dirty="0" err="1" smtClean="0">
                <a:solidFill>
                  <a:srgbClr val="5F0175"/>
                </a:solidFill>
                <a:latin typeface="Arial" pitchFamily="34" charset="0"/>
                <a:cs typeface="Arial" pitchFamily="34" charset="0"/>
              </a:rPr>
              <a:t>nuclear</a:t>
            </a:r>
            <a:r>
              <a:rPr lang="de-DE" sz="2400" dirty="0" smtClean="0">
                <a:solidFill>
                  <a:srgbClr val="5F01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solidFill>
                  <a:srgbClr val="5F0175"/>
                </a:solidFill>
                <a:latin typeface="Arial" pitchFamily="34" charset="0"/>
                <a:cs typeface="Arial" pitchFamily="34" charset="0"/>
              </a:rPr>
              <a:t>recoils</a:t>
            </a:r>
            <a:r>
              <a:rPr lang="de-DE" sz="2400" dirty="0">
                <a:solidFill>
                  <a:srgbClr val="5F0175"/>
                </a:solidFill>
                <a:latin typeface="Arial" pitchFamily="34" charset="0"/>
                <a:cs typeface="Arial" pitchFamily="34" charset="0"/>
              </a:rPr>
              <a:t>:</a:t>
            </a:r>
            <a:endParaRPr lang="de-DE" sz="2400" dirty="0">
              <a:solidFill>
                <a:srgbClr val="00008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308725" y="3289300"/>
            <a:ext cx="1317625" cy="1206500"/>
            <a:chOff x="3828" y="1032"/>
            <a:chExt cx="1500" cy="1560"/>
          </a:xfrm>
        </p:grpSpPr>
        <p:sp>
          <p:nvSpPr>
            <p:cNvPr id="35873" name="Oval 8"/>
            <p:cNvSpPr>
              <a:spLocks noChangeArrowheads="1"/>
            </p:cNvSpPr>
            <p:nvPr/>
          </p:nvSpPr>
          <p:spPr bwMode="auto">
            <a:xfrm>
              <a:off x="3828" y="1584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4" name="Oval 9"/>
            <p:cNvSpPr>
              <a:spLocks noChangeArrowheads="1"/>
            </p:cNvSpPr>
            <p:nvPr/>
          </p:nvSpPr>
          <p:spPr bwMode="auto">
            <a:xfrm>
              <a:off x="4224" y="2016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5" name="Oval 10"/>
            <p:cNvSpPr>
              <a:spLocks noChangeArrowheads="1"/>
            </p:cNvSpPr>
            <p:nvPr/>
          </p:nvSpPr>
          <p:spPr bwMode="auto">
            <a:xfrm>
              <a:off x="4656" y="1200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6" name="Oval 11"/>
            <p:cNvSpPr>
              <a:spLocks noChangeArrowheads="1"/>
            </p:cNvSpPr>
            <p:nvPr/>
          </p:nvSpPr>
          <p:spPr bwMode="auto">
            <a:xfrm>
              <a:off x="4032" y="1104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7" name="Oval 12"/>
            <p:cNvSpPr>
              <a:spLocks noChangeArrowheads="1"/>
            </p:cNvSpPr>
            <p:nvPr/>
          </p:nvSpPr>
          <p:spPr bwMode="auto">
            <a:xfrm>
              <a:off x="3876" y="1284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8" name="Oval 13"/>
            <p:cNvSpPr>
              <a:spLocks noChangeArrowheads="1"/>
            </p:cNvSpPr>
            <p:nvPr/>
          </p:nvSpPr>
          <p:spPr bwMode="auto">
            <a:xfrm>
              <a:off x="4416" y="1032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9" name="Oval 14"/>
            <p:cNvSpPr>
              <a:spLocks noChangeArrowheads="1"/>
            </p:cNvSpPr>
            <p:nvPr/>
          </p:nvSpPr>
          <p:spPr bwMode="auto">
            <a:xfrm>
              <a:off x="3996" y="1896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0" name="Oval 15"/>
            <p:cNvSpPr>
              <a:spLocks noChangeArrowheads="1"/>
            </p:cNvSpPr>
            <p:nvPr/>
          </p:nvSpPr>
          <p:spPr bwMode="auto">
            <a:xfrm>
              <a:off x="4752" y="1488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1" name="Oval 16"/>
            <p:cNvSpPr>
              <a:spLocks noChangeArrowheads="1"/>
            </p:cNvSpPr>
            <p:nvPr/>
          </p:nvSpPr>
          <p:spPr bwMode="auto">
            <a:xfrm>
              <a:off x="4488" y="1944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2" name="Oval 17"/>
            <p:cNvSpPr>
              <a:spLocks noChangeArrowheads="1"/>
            </p:cNvSpPr>
            <p:nvPr/>
          </p:nvSpPr>
          <p:spPr bwMode="auto">
            <a:xfrm>
              <a:off x="4704" y="1728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3" name="Oval 18"/>
            <p:cNvSpPr>
              <a:spLocks noChangeArrowheads="1"/>
            </p:cNvSpPr>
            <p:nvPr/>
          </p:nvSpPr>
          <p:spPr bwMode="auto">
            <a:xfrm>
              <a:off x="4224" y="1344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4" name="Oval 19"/>
            <p:cNvSpPr>
              <a:spLocks noChangeArrowheads="1"/>
            </p:cNvSpPr>
            <p:nvPr/>
          </p:nvSpPr>
          <p:spPr bwMode="auto">
            <a:xfrm>
              <a:off x="4608" y="1536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5" name="Oval 20"/>
            <p:cNvSpPr>
              <a:spLocks noChangeArrowheads="1"/>
            </p:cNvSpPr>
            <p:nvPr/>
          </p:nvSpPr>
          <p:spPr bwMode="auto">
            <a:xfrm>
              <a:off x="4272" y="1632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48" name="Freeform 21"/>
          <p:cNvSpPr>
            <a:spLocks/>
          </p:cNvSpPr>
          <p:nvPr/>
        </p:nvSpPr>
        <p:spPr bwMode="auto">
          <a:xfrm>
            <a:off x="7637463" y="3200400"/>
            <a:ext cx="1201737" cy="1143000"/>
          </a:xfrm>
          <a:custGeom>
            <a:avLst/>
            <a:gdLst>
              <a:gd name="T0" fmla="*/ 2147483647 w 832"/>
              <a:gd name="T1" fmla="*/ 0 h 864"/>
              <a:gd name="T2" fmla="*/ 2147483647 w 832"/>
              <a:gd name="T3" fmla="*/ 2147483647 h 864"/>
              <a:gd name="T4" fmla="*/ 2147483647 w 832"/>
              <a:gd name="T5" fmla="*/ 2147483647 h 8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32" h="864">
                <a:moveTo>
                  <a:pt x="736" y="0"/>
                </a:moveTo>
                <a:cubicBezTo>
                  <a:pt x="368" y="168"/>
                  <a:pt x="0" y="336"/>
                  <a:pt x="16" y="480"/>
                </a:cubicBezTo>
                <a:cubicBezTo>
                  <a:pt x="32" y="624"/>
                  <a:pt x="432" y="744"/>
                  <a:pt x="832" y="864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Oval 22"/>
          <p:cNvSpPr>
            <a:spLocks noChangeArrowheads="1"/>
          </p:cNvSpPr>
          <p:nvPr/>
        </p:nvSpPr>
        <p:spPr bwMode="auto">
          <a:xfrm>
            <a:off x="7816850" y="3225800"/>
            <a:ext cx="814388" cy="762000"/>
          </a:xfrm>
          <a:prstGeom prst="ellipse">
            <a:avLst/>
          </a:prstGeom>
          <a:gradFill rotWithShape="0">
            <a:gsLst>
              <a:gs pos="0">
                <a:srgbClr val="D8DFE6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Text Box 23"/>
          <p:cNvSpPr txBox="1">
            <a:spLocks noChangeArrowheads="1"/>
          </p:cNvSpPr>
          <p:nvPr/>
        </p:nvSpPr>
        <p:spPr bwMode="auto">
          <a:xfrm>
            <a:off x="7972425" y="2971800"/>
            <a:ext cx="5603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5400">
                <a:solidFill>
                  <a:srgbClr val="000086"/>
                </a:solidFill>
                <a:latin typeface="Symbol" pitchFamily="18" charset="2"/>
              </a:rPr>
              <a:t>c</a:t>
            </a:r>
          </a:p>
        </p:txBody>
      </p:sp>
      <p:sp>
        <p:nvSpPr>
          <p:cNvPr id="35851" name="AutoShape 24"/>
          <p:cNvSpPr>
            <a:spLocks noChangeArrowheads="1"/>
          </p:cNvSpPr>
          <p:nvPr/>
        </p:nvSpPr>
        <p:spPr bwMode="auto">
          <a:xfrm rot="-779881">
            <a:off x="5181600" y="4051300"/>
            <a:ext cx="1039813" cy="254000"/>
          </a:xfrm>
          <a:prstGeom prst="leftArrow">
            <a:avLst>
              <a:gd name="adj1" fmla="val 50000"/>
              <a:gd name="adj2" fmla="val 102344"/>
            </a:avLst>
          </a:prstGeom>
          <a:gradFill rotWithShape="0">
            <a:gsLst>
              <a:gs pos="0">
                <a:srgbClr val="DEF7FC"/>
              </a:gs>
              <a:gs pos="100000">
                <a:srgbClr val="BDBDFF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4281" name="Group 25"/>
          <p:cNvGrpSpPr>
            <a:grpSpLocks/>
          </p:cNvGrpSpPr>
          <p:nvPr/>
        </p:nvGrpSpPr>
        <p:grpSpPr bwMode="auto">
          <a:xfrm>
            <a:off x="238125" y="4140200"/>
            <a:ext cx="6373813" cy="1482725"/>
            <a:chOff x="150" y="2592"/>
            <a:chExt cx="4015" cy="934"/>
          </a:xfrm>
        </p:grpSpPr>
        <p:sp>
          <p:nvSpPr>
            <p:cNvPr id="35871" name="Text Box 26"/>
            <p:cNvSpPr txBox="1">
              <a:spLocks noChangeArrowheads="1"/>
            </p:cNvSpPr>
            <p:nvPr/>
          </p:nvSpPr>
          <p:spPr bwMode="auto">
            <a:xfrm>
              <a:off x="150" y="2592"/>
              <a:ext cx="401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WIMP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nuclei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have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similar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mass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=&gt; ist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like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billiard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maximum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energy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transfer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~ WIMP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kinetic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energy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</a:p>
          </p:txBody>
        </p:sp>
        <p:pic>
          <p:nvPicPr>
            <p:cNvPr id="35872" name="Picture 2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" y="3051"/>
              <a:ext cx="1860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853" name="Picture 36" descr="RotKurve_w_Kurve"/>
          <p:cNvPicPr>
            <a:picLocks noChangeAspect="1" noChangeArrowheads="1"/>
          </p:cNvPicPr>
          <p:nvPr/>
        </p:nvPicPr>
        <p:blipFill>
          <a:blip r:embed="rId4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61282"/>
          <a:stretch>
            <a:fillRect/>
          </a:stretch>
        </p:blipFill>
        <p:spPr bwMode="auto">
          <a:xfrm>
            <a:off x="5003800" y="1484313"/>
            <a:ext cx="316230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3309938"/>
            <a:ext cx="6762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3309938"/>
            <a:ext cx="6762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1076325" y="5524500"/>
            <a:ext cx="6772275" cy="1260475"/>
            <a:chOff x="1076325" y="5524500"/>
            <a:chExt cx="6772275" cy="1260475"/>
          </a:xfrm>
        </p:grpSpPr>
        <p:grpSp>
          <p:nvGrpSpPr>
            <p:cNvPr id="35857" name="Group 28"/>
            <p:cNvGrpSpPr>
              <a:grpSpLocks/>
            </p:cNvGrpSpPr>
            <p:nvPr/>
          </p:nvGrpSpPr>
          <p:grpSpPr bwMode="auto">
            <a:xfrm>
              <a:off x="1076325" y="5524500"/>
              <a:ext cx="6772275" cy="1260475"/>
              <a:chOff x="630" y="3456"/>
              <a:chExt cx="4266" cy="794"/>
            </a:xfrm>
          </p:grpSpPr>
          <p:grpSp>
            <p:nvGrpSpPr>
              <p:cNvPr id="35864" name="Group 29"/>
              <p:cNvGrpSpPr>
                <a:grpSpLocks/>
              </p:cNvGrpSpPr>
              <p:nvPr/>
            </p:nvGrpSpPr>
            <p:grpSpPr bwMode="auto">
              <a:xfrm>
                <a:off x="3552" y="4055"/>
                <a:ext cx="1344" cy="195"/>
                <a:chOff x="3552" y="4077"/>
                <a:chExt cx="1344" cy="195"/>
              </a:xfrm>
            </p:grpSpPr>
            <p:sp>
              <p:nvSpPr>
                <p:cNvPr id="35869" name="Freeform 30"/>
                <p:cNvSpPr>
                  <a:spLocks/>
                </p:cNvSpPr>
                <p:nvPr/>
              </p:nvSpPr>
              <p:spPr bwMode="auto">
                <a:xfrm>
                  <a:off x="3552" y="4077"/>
                  <a:ext cx="1248" cy="144"/>
                </a:xfrm>
                <a:custGeom>
                  <a:avLst/>
                  <a:gdLst>
                    <a:gd name="T0" fmla="*/ 0 w 1248"/>
                    <a:gd name="T1" fmla="*/ 144 h 144"/>
                    <a:gd name="T2" fmla="*/ 528 w 1248"/>
                    <a:gd name="T3" fmla="*/ 48 h 144"/>
                    <a:gd name="T4" fmla="*/ 1248 w 1248"/>
                    <a:gd name="T5" fmla="*/ 0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48" h="144">
                      <a:moveTo>
                        <a:pt x="0" y="144"/>
                      </a:moveTo>
                      <a:cubicBezTo>
                        <a:pt x="160" y="108"/>
                        <a:pt x="320" y="72"/>
                        <a:pt x="528" y="48"/>
                      </a:cubicBezTo>
                      <a:cubicBezTo>
                        <a:pt x="736" y="24"/>
                        <a:pt x="1128" y="8"/>
                        <a:pt x="1248" y="0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660033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70" name="Freeform 31"/>
                <p:cNvSpPr>
                  <a:spLocks/>
                </p:cNvSpPr>
                <p:nvPr/>
              </p:nvSpPr>
              <p:spPr bwMode="auto">
                <a:xfrm>
                  <a:off x="3648" y="4128"/>
                  <a:ext cx="1248" cy="144"/>
                </a:xfrm>
                <a:custGeom>
                  <a:avLst/>
                  <a:gdLst>
                    <a:gd name="T0" fmla="*/ 0 w 1248"/>
                    <a:gd name="T1" fmla="*/ 144 h 144"/>
                    <a:gd name="T2" fmla="*/ 528 w 1248"/>
                    <a:gd name="T3" fmla="*/ 48 h 144"/>
                    <a:gd name="T4" fmla="*/ 1248 w 1248"/>
                    <a:gd name="T5" fmla="*/ 0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48" h="144">
                      <a:moveTo>
                        <a:pt x="0" y="144"/>
                      </a:moveTo>
                      <a:cubicBezTo>
                        <a:pt x="160" y="108"/>
                        <a:pt x="320" y="72"/>
                        <a:pt x="528" y="48"/>
                      </a:cubicBezTo>
                      <a:cubicBezTo>
                        <a:pt x="736" y="24"/>
                        <a:pt x="1128" y="8"/>
                        <a:pt x="1248" y="0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660033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5865" name="Group 32"/>
              <p:cNvGrpSpPr>
                <a:grpSpLocks/>
              </p:cNvGrpSpPr>
              <p:nvPr/>
            </p:nvGrpSpPr>
            <p:grpSpPr bwMode="auto">
              <a:xfrm>
                <a:off x="630" y="3456"/>
                <a:ext cx="4176" cy="681"/>
                <a:chOff x="630" y="3456"/>
                <a:chExt cx="4176" cy="681"/>
              </a:xfrm>
            </p:grpSpPr>
            <p:pic>
              <p:nvPicPr>
                <p:cNvPr id="35866" name="Picture 33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0" y="3720"/>
                  <a:ext cx="4176" cy="4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67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776" y="3456"/>
                  <a:ext cx="240" cy="288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68" name="Line 35"/>
                <p:cNvSpPr>
                  <a:spLocks noChangeShapeType="1"/>
                </p:cNvSpPr>
                <p:nvPr/>
              </p:nvSpPr>
              <p:spPr bwMode="auto">
                <a:xfrm>
                  <a:off x="2496" y="3456"/>
                  <a:ext cx="240" cy="288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5858" name="Group 41"/>
            <p:cNvGrpSpPr>
              <a:grpSpLocks/>
            </p:cNvGrpSpPr>
            <p:nvPr/>
          </p:nvGrpSpPr>
          <p:grpSpPr bwMode="auto">
            <a:xfrm>
              <a:off x="1690688" y="5970588"/>
              <a:ext cx="1152525" cy="522288"/>
              <a:chOff x="-976" y="3430"/>
              <a:chExt cx="726" cy="329"/>
            </a:xfrm>
          </p:grpSpPr>
          <p:pic>
            <p:nvPicPr>
              <p:cNvPr id="35862" name="Picture 4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76" y="3430"/>
                <a:ext cx="726" cy="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5863" name="Text Box 37"/>
              <p:cNvSpPr txBox="1">
                <a:spLocks noChangeArrowheads="1"/>
              </p:cNvSpPr>
              <p:nvPr/>
            </p:nvSpPr>
            <p:spPr bwMode="auto">
              <a:xfrm>
                <a:off x="-849" y="3507"/>
                <a:ext cx="51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some</a:t>
                </a:r>
              </a:p>
            </p:txBody>
          </p:sp>
        </p:grpSp>
        <p:grpSp>
          <p:nvGrpSpPr>
            <p:cNvPr id="35859" name="Group 42"/>
            <p:cNvGrpSpPr>
              <a:grpSpLocks/>
            </p:cNvGrpSpPr>
            <p:nvPr/>
          </p:nvGrpSpPr>
          <p:grpSpPr bwMode="auto">
            <a:xfrm>
              <a:off x="5580063" y="5975350"/>
              <a:ext cx="1152525" cy="517525"/>
              <a:chOff x="-976" y="3430"/>
              <a:chExt cx="726" cy="326"/>
            </a:xfrm>
          </p:grpSpPr>
          <p:pic>
            <p:nvPicPr>
              <p:cNvPr id="35860" name="Picture 4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76" y="3430"/>
                <a:ext cx="726" cy="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5861" name="Text Box 44"/>
              <p:cNvSpPr txBox="1">
                <a:spLocks noChangeArrowheads="1"/>
              </p:cNvSpPr>
              <p:nvPr/>
            </p:nvSpPr>
            <p:spPr bwMode="auto">
              <a:xfrm>
                <a:off x="-795" y="3504"/>
                <a:ext cx="51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some</a:t>
                </a:r>
              </a:p>
            </p:txBody>
          </p:sp>
        </p:grpSp>
      </p:grpSp>
      <p:sp>
        <p:nvSpPr>
          <p:cNvPr id="47" name="Rectangle 24"/>
          <p:cNvSpPr>
            <a:spLocks noChangeArrowheads="1"/>
          </p:cNvSpPr>
          <p:nvPr/>
        </p:nvSpPr>
        <p:spPr bwMode="auto">
          <a:xfrm>
            <a:off x="247328" y="-3001"/>
            <a:ext cx="7424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WIMP - Direct Detection</a:t>
            </a:r>
          </a:p>
        </p:txBody>
      </p:sp>
    </p:spTree>
    <p:extLst>
      <p:ext uri="{BB962C8B-B14F-4D97-AF65-F5344CB8AC3E}">
        <p14:creationId xmlns:p14="http://schemas.microsoft.com/office/powerpoint/2010/main" val="852752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4868537" y="3065641"/>
            <a:ext cx="3657600" cy="1524000"/>
            <a:chOff x="3264" y="1872"/>
            <a:chExt cx="2304" cy="960"/>
          </a:xfrm>
        </p:grpSpPr>
        <p:grpSp>
          <p:nvGrpSpPr>
            <p:cNvPr id="7173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7178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5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4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7177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245741" y="159023"/>
            <a:ext cx="5644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Particle Dark Matter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62030" y="980728"/>
            <a:ext cx="795281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		- Physics beyond the </a:t>
            </a:r>
            <a:r>
              <a:rPr lang="en-US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Standardmodel</a:t>
            </a:r>
            <a:endParaRPr lang="en-US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Direct Searches		- Basics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Detection Methods	-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early DM projects, 2</a:t>
            </a:r>
            <a:r>
              <a:rPr lang="en-US" b="1" dirty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b0n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Exp.</a:t>
            </a: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- Scintillation	DAMA / LIBRA</a:t>
            </a: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-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Calorimetry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CRESST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The Background Challenge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Phonon		- CDMS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EDELWEISS</a:t>
            </a: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Light - Phonon		- CRESST	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Light		- XENON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other Xenon and Argon projects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Superheated Droplets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– Status – Future - Summary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08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49485" y="-179531"/>
            <a:ext cx="9144000" cy="8002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sz="2200" dirty="0">
              <a:latin typeface="Verdana" pitchFamily="34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Ionisation-Detectors</a:t>
            </a:r>
            <a:endParaRPr lang="en-GB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28861" y="1678099"/>
            <a:ext cx="8737800" cy="4487205"/>
            <a:chOff x="192335" y="1340768"/>
            <a:chExt cx="8737800" cy="4487205"/>
          </a:xfrm>
        </p:grpSpPr>
        <p:sp>
          <p:nvSpPr>
            <p:cNvPr id="3" name="Rechteck 2"/>
            <p:cNvSpPr/>
            <p:nvPr/>
          </p:nvSpPr>
          <p:spPr>
            <a:xfrm>
              <a:off x="192335" y="1340768"/>
              <a:ext cx="8642995" cy="448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120">
              <a:off x="5104089" y="1656911"/>
              <a:ext cx="3826046" cy="4061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uppieren 1"/>
            <p:cNvGrpSpPr/>
            <p:nvPr/>
          </p:nvGrpSpPr>
          <p:grpSpPr>
            <a:xfrm rot="-120000">
              <a:off x="319747" y="1663823"/>
              <a:ext cx="4921250" cy="3848100"/>
              <a:chOff x="107951" y="1592263"/>
              <a:chExt cx="4921250" cy="3848100"/>
            </a:xfrm>
          </p:grpSpPr>
          <p:pic>
            <p:nvPicPr>
              <p:cNvPr id="2560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951" y="1592263"/>
                <a:ext cx="4921250" cy="384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32" t="52661" r="11678" b="43940"/>
              <a:stretch/>
            </p:blipFill>
            <p:spPr bwMode="auto">
              <a:xfrm>
                <a:off x="3531960" y="3517176"/>
                <a:ext cx="949302" cy="130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32" t="52661" r="11678" b="43940"/>
              <a:stretch/>
            </p:blipFill>
            <p:spPr bwMode="auto">
              <a:xfrm>
                <a:off x="382338" y="3544724"/>
                <a:ext cx="949302" cy="457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8" name="Textfeld 7"/>
          <p:cNvSpPr txBox="1"/>
          <p:nvPr/>
        </p:nvSpPr>
        <p:spPr>
          <a:xfrm>
            <a:off x="275903" y="1096963"/>
            <a:ext cx="859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Detectors, set up in low background environment for double beta decay search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9485" y="-179531"/>
            <a:ext cx="9144000" cy="8002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sz="2200" dirty="0">
              <a:latin typeface="Verdana" pitchFamily="34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Ionisation-Detectors</a:t>
            </a:r>
            <a:endParaRPr lang="en-GB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75903" y="1096963"/>
            <a:ext cx="859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Detectors, set up in low background environment for double beta decay search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28861" y="1678099"/>
            <a:ext cx="8642995" cy="4487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t="6173" r="5997" b="6348"/>
          <a:stretch/>
        </p:blipFill>
        <p:spPr bwMode="auto">
          <a:xfrm>
            <a:off x="890067" y="1719858"/>
            <a:ext cx="7272808" cy="430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328861" y="1678099"/>
            <a:ext cx="8642995" cy="4487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09740" y="2496880"/>
            <a:ext cx="8426273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06796" y="5334307"/>
            <a:ext cx="53101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Experiments: </a:t>
            </a:r>
          </a:p>
          <a:p>
            <a:pPr eaLnBrk="1" hangingPunct="1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COSME, IGEX: USA, Spain, Russia</a:t>
            </a:r>
          </a:p>
          <a:p>
            <a:pPr eaLnBrk="1" hangingPunct="1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Heidelberg-Moscow, HDMS: Germany, Russia</a:t>
            </a: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5220072" y="2348880"/>
            <a:ext cx="1944216" cy="3673475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9485" y="-179531"/>
            <a:ext cx="9144000" cy="8002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sz="2200" dirty="0">
              <a:latin typeface="Verdana" pitchFamily="34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Ionisation-Detectors</a:t>
            </a:r>
            <a:endParaRPr lang="en-GB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75903" y="1096963"/>
            <a:ext cx="859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Detectors, set up in low background environment for double beta decay search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44008" y="1772816"/>
            <a:ext cx="30941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GB" sz="16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nergies are </a:t>
            </a:r>
          </a:p>
          <a:p>
            <a:pPr algn="ctr" eaLnBrk="1" hangingPunct="1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GB" sz="16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lectron equivalent, not recoil !!</a:t>
            </a:r>
            <a:endParaRPr lang="en-GB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18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42"/>
                </a:solidFill>
              </a:rPr>
              <a:t> 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44016" y="908720"/>
            <a:ext cx="5940152" cy="5766867"/>
            <a:chOff x="31749" y="620688"/>
            <a:chExt cx="6340476" cy="6230962"/>
          </a:xfrm>
        </p:grpSpPr>
        <p:sp>
          <p:nvSpPr>
            <p:cNvPr id="2" name="Rechteck 1"/>
            <p:cNvSpPr/>
            <p:nvPr/>
          </p:nvSpPr>
          <p:spPr>
            <a:xfrm>
              <a:off x="31749" y="620688"/>
              <a:ext cx="6340476" cy="623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686" name="Gruppieren 23"/>
            <p:cNvGrpSpPr>
              <a:grpSpLocks/>
            </p:cNvGrpSpPr>
            <p:nvPr/>
          </p:nvGrpSpPr>
          <p:grpSpPr bwMode="auto">
            <a:xfrm>
              <a:off x="31750" y="908050"/>
              <a:ext cx="6340475" cy="5943600"/>
              <a:chOff x="209663" y="1014821"/>
              <a:chExt cx="6341164" cy="5943479"/>
            </a:xfrm>
          </p:grpSpPr>
          <p:pic>
            <p:nvPicPr>
              <p:cNvPr id="28707" name="Picture 24" descr="C:\Users\Josef\Documents\Vortraege-Poster\2011\ISAPP_Hdlbg\Vortrag\LimitPlot_22062011_164944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6" b="9094"/>
              <a:stretch>
                <a:fillRect/>
              </a:stretch>
            </p:blipFill>
            <p:spPr bwMode="auto">
              <a:xfrm>
                <a:off x="443978" y="1014821"/>
                <a:ext cx="6106849" cy="561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Textfeld 16"/>
              <p:cNvSpPr txBox="1">
                <a:spLocks noChangeArrowheads="1"/>
              </p:cNvSpPr>
              <p:nvPr/>
            </p:nvSpPr>
            <p:spPr bwMode="auto">
              <a:xfrm>
                <a:off x="4185785" y="6588968"/>
                <a:ext cx="22086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/>
                  <a:t>WIMP Mass / GeV/c</a:t>
                </a:r>
                <a:r>
                  <a:rPr lang="en-US" baseline="30000"/>
                  <a:t>2</a:t>
                </a:r>
                <a:endParaRPr lang="en-US"/>
              </a:p>
            </p:txBody>
          </p:sp>
          <p:sp>
            <p:nvSpPr>
              <p:cNvPr id="28709" name="Textfeld 93"/>
              <p:cNvSpPr txBox="1">
                <a:spLocks noChangeArrowheads="1"/>
              </p:cNvSpPr>
              <p:nvPr/>
            </p:nvSpPr>
            <p:spPr bwMode="auto">
              <a:xfrm rot="-5400000">
                <a:off x="-1450599" y="2736507"/>
                <a:ext cx="3689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/>
                  <a:t>WIMP – Nucleon Cross Section / cm</a:t>
                </a:r>
                <a:r>
                  <a:rPr lang="en-US" baseline="30000"/>
                  <a:t>2</a:t>
                </a:r>
                <a:endParaRPr lang="en-US"/>
              </a:p>
            </p:txBody>
          </p:sp>
          <p:grpSp>
            <p:nvGrpSpPr>
              <p:cNvPr id="28710" name="Gruppieren 22"/>
              <p:cNvGrpSpPr>
                <a:grpSpLocks/>
              </p:cNvGrpSpPr>
              <p:nvPr/>
            </p:nvGrpSpPr>
            <p:grpSpPr bwMode="auto">
              <a:xfrm>
                <a:off x="4150585" y="1082251"/>
                <a:ext cx="2083065" cy="506440"/>
                <a:chOff x="6521383" y="1082251"/>
                <a:chExt cx="2083065" cy="506440"/>
              </a:xfrm>
            </p:grpSpPr>
            <p:grpSp>
              <p:nvGrpSpPr>
                <p:cNvPr id="28711" name="Gruppieren 20"/>
                <p:cNvGrpSpPr>
                  <a:grpSpLocks/>
                </p:cNvGrpSpPr>
                <p:nvPr/>
              </p:nvGrpSpPr>
              <p:grpSpPr bwMode="auto">
                <a:xfrm>
                  <a:off x="6521383" y="1118777"/>
                  <a:ext cx="2083065" cy="469914"/>
                  <a:chOff x="4150585" y="1118777"/>
                  <a:chExt cx="2083065" cy="469914"/>
                </a:xfrm>
              </p:grpSpPr>
              <p:sp>
                <p:nvSpPr>
                  <p:cNvPr id="18" name="Rechteck 17"/>
                  <p:cNvSpPr/>
                  <p:nvPr/>
                </p:nvSpPr>
                <p:spPr>
                  <a:xfrm>
                    <a:off x="4150266" y="1129119"/>
                    <a:ext cx="2083026" cy="4175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0" name="Gerade Verbindung 19"/>
                  <p:cNvCxnSpPr/>
                  <p:nvPr/>
                </p:nvCxnSpPr>
                <p:spPr>
                  <a:xfrm flipV="1">
                    <a:off x="6169785" y="1118007"/>
                    <a:ext cx="0" cy="4714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712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6989932" y="1082251"/>
                  <a:ext cx="1608133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000" dirty="0"/>
                    <a:t>http://dmtools.brown.edu</a:t>
                  </a:r>
                </a:p>
                <a:p>
                  <a:pPr eaLnBrk="1" hangingPunct="1"/>
                  <a:r>
                    <a:rPr lang="en-US" sz="1000" dirty="0"/>
                    <a:t>Gaitskell, </a:t>
                  </a:r>
                  <a:r>
                    <a:rPr lang="en-US" sz="1000" dirty="0" err="1"/>
                    <a:t>Mandic</a:t>
                  </a:r>
                  <a:r>
                    <a:rPr lang="en-US" sz="1000" dirty="0"/>
                    <a:t>, </a:t>
                  </a:r>
                  <a:r>
                    <a:rPr lang="en-US" sz="1000" dirty="0" err="1"/>
                    <a:t>Filippini</a:t>
                  </a:r>
                  <a:endParaRPr lang="en-US" sz="1000" dirty="0"/>
                </a:p>
              </p:txBody>
            </p:sp>
          </p:grpSp>
        </p:grpSp>
      </p:grpSp>
      <p:grpSp>
        <p:nvGrpSpPr>
          <p:cNvPr id="5" name="Gruppieren 4"/>
          <p:cNvGrpSpPr/>
          <p:nvPr/>
        </p:nvGrpSpPr>
        <p:grpSpPr>
          <a:xfrm>
            <a:off x="6292850" y="908050"/>
            <a:ext cx="2725026" cy="5744998"/>
            <a:chOff x="6292850" y="908050"/>
            <a:chExt cx="2725026" cy="5744998"/>
          </a:xfrm>
        </p:grpSpPr>
        <p:sp>
          <p:nvSpPr>
            <p:cNvPr id="4" name="Rechteck 3"/>
            <p:cNvSpPr/>
            <p:nvPr/>
          </p:nvSpPr>
          <p:spPr>
            <a:xfrm>
              <a:off x="6292850" y="908720"/>
              <a:ext cx="2725026" cy="5744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674" name="Gruppieren 24"/>
            <p:cNvGrpSpPr>
              <a:grpSpLocks/>
            </p:cNvGrpSpPr>
            <p:nvPr/>
          </p:nvGrpSpPr>
          <p:grpSpPr bwMode="auto">
            <a:xfrm>
              <a:off x="6292850" y="4751388"/>
              <a:ext cx="2090738" cy="309562"/>
              <a:chOff x="10945050" y="8952693"/>
              <a:chExt cx="2090937" cy="308955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10945050" y="9009731"/>
                <a:ext cx="2090937" cy="251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pic>
            <p:nvPicPr>
              <p:cNvPr id="28740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33" r="84612" b="11749"/>
              <a:stretch>
                <a:fillRect/>
              </a:stretch>
            </p:blipFill>
            <p:spPr bwMode="auto">
              <a:xfrm>
                <a:off x="10954318" y="9048223"/>
                <a:ext cx="850881" cy="12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41" name="Textfeld 39"/>
              <p:cNvSpPr txBox="1">
                <a:spLocks noChangeArrowheads="1"/>
              </p:cNvSpPr>
              <p:nvPr/>
            </p:nvSpPr>
            <p:spPr bwMode="auto">
              <a:xfrm>
                <a:off x="11698799" y="8952693"/>
                <a:ext cx="6318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/>
                  <a:t>goal 1t projects </a:t>
                </a:r>
              </a:p>
            </p:txBody>
          </p:sp>
        </p:grpSp>
        <p:grpSp>
          <p:nvGrpSpPr>
            <p:cNvPr id="28678" name="Gruppieren 30"/>
            <p:cNvGrpSpPr>
              <a:grpSpLocks/>
            </p:cNvGrpSpPr>
            <p:nvPr/>
          </p:nvGrpSpPr>
          <p:grpSpPr bwMode="auto">
            <a:xfrm>
              <a:off x="6292850" y="908050"/>
              <a:ext cx="2090738" cy="284163"/>
              <a:chOff x="6084168" y="908720"/>
              <a:chExt cx="2090937" cy="284246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6084168" y="940479"/>
                <a:ext cx="2090937" cy="252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pic>
            <p:nvPicPr>
              <p:cNvPr id="28737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02" r="84612" b="70935"/>
              <a:stretch>
                <a:fillRect/>
              </a:stretch>
            </p:blipFill>
            <p:spPr bwMode="auto">
              <a:xfrm>
                <a:off x="6093009" y="956563"/>
                <a:ext cx="851735" cy="19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8" name="Textfeld 30"/>
              <p:cNvSpPr txBox="1">
                <a:spLocks noChangeArrowheads="1"/>
              </p:cNvSpPr>
              <p:nvPr/>
            </p:nvSpPr>
            <p:spPr bwMode="auto">
              <a:xfrm>
                <a:off x="6837917" y="908720"/>
                <a:ext cx="9578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/>
                  <a:t>Heidelberg Moscow 1996</a:t>
                </a:r>
              </a:p>
            </p:txBody>
          </p:sp>
        </p:grpSp>
        <p:grpSp>
          <p:nvGrpSpPr>
            <p:cNvPr id="28679" name="Gruppieren 28"/>
            <p:cNvGrpSpPr>
              <a:grpSpLocks/>
            </p:cNvGrpSpPr>
            <p:nvPr/>
          </p:nvGrpSpPr>
          <p:grpSpPr bwMode="auto">
            <a:xfrm>
              <a:off x="6292850" y="1290638"/>
              <a:ext cx="2090738" cy="496887"/>
              <a:chOff x="6084168" y="1322496"/>
              <a:chExt cx="2090937" cy="49588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6084168" y="1322496"/>
                <a:ext cx="2090937" cy="495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pic>
            <p:nvPicPr>
              <p:cNvPr id="28734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479" r="84612" b="60004"/>
              <a:stretch>
                <a:fillRect/>
              </a:stretch>
            </p:blipFill>
            <p:spPr bwMode="auto">
              <a:xfrm>
                <a:off x="6093436" y="1408693"/>
                <a:ext cx="850882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5" name="Textfeld 32"/>
              <p:cNvSpPr txBox="1">
                <a:spLocks noChangeArrowheads="1"/>
              </p:cNvSpPr>
              <p:nvPr/>
            </p:nvSpPr>
            <p:spPr bwMode="auto">
              <a:xfrm>
                <a:off x="6837917" y="1403822"/>
                <a:ext cx="102692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/>
                  <a:t>DAMA 1996 / LIBRA 2008</a:t>
                </a:r>
              </a:p>
            </p:txBody>
          </p:sp>
        </p:grpSp>
        <p:grpSp>
          <p:nvGrpSpPr>
            <p:cNvPr id="28680" name="Gruppieren 27"/>
            <p:cNvGrpSpPr>
              <a:grpSpLocks/>
            </p:cNvGrpSpPr>
            <p:nvPr/>
          </p:nvGrpSpPr>
          <p:grpSpPr bwMode="auto">
            <a:xfrm>
              <a:off x="6292850" y="1773238"/>
              <a:ext cx="2090738" cy="276225"/>
              <a:chOff x="6081463" y="1772816"/>
              <a:chExt cx="2090937" cy="276999"/>
            </a:xfrm>
          </p:grpSpPr>
          <p:sp>
            <p:nvSpPr>
              <p:cNvPr id="60" name="Rechteck 59"/>
              <p:cNvSpPr/>
              <p:nvPr/>
            </p:nvSpPr>
            <p:spPr>
              <a:xfrm>
                <a:off x="6081463" y="1796695"/>
                <a:ext cx="2090937" cy="25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pic>
            <p:nvPicPr>
              <p:cNvPr id="28731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05" r="84612" b="57246"/>
              <a:stretch>
                <a:fillRect/>
              </a:stretch>
            </p:blipFill>
            <p:spPr bwMode="auto">
              <a:xfrm>
                <a:off x="6090731" y="1793672"/>
                <a:ext cx="850881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2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772816"/>
                <a:ext cx="5189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/>
                  <a:t>CDMS 2000</a:t>
                </a:r>
              </a:p>
            </p:txBody>
          </p:sp>
        </p:grpSp>
        <p:grpSp>
          <p:nvGrpSpPr>
            <p:cNvPr id="28681" name="Gruppieren 26"/>
            <p:cNvGrpSpPr>
              <a:grpSpLocks/>
            </p:cNvGrpSpPr>
            <p:nvPr/>
          </p:nvGrpSpPr>
          <p:grpSpPr bwMode="auto">
            <a:xfrm>
              <a:off x="6292850" y="1957388"/>
              <a:ext cx="2090738" cy="292100"/>
              <a:chOff x="6081463" y="1988840"/>
              <a:chExt cx="2090937" cy="291911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6081463" y="2028501"/>
                <a:ext cx="2090937" cy="25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pic>
            <p:nvPicPr>
              <p:cNvPr id="28728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6090731" y="2093248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9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988840"/>
                <a:ext cx="73947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/>
                  <a:t>EDELWEISS 2002</a:t>
                </a:r>
              </a:p>
            </p:txBody>
          </p:sp>
        </p:grpSp>
        <p:grpSp>
          <p:nvGrpSpPr>
            <p:cNvPr id="28682" name="Gruppieren 25"/>
            <p:cNvGrpSpPr>
              <a:grpSpLocks/>
            </p:cNvGrpSpPr>
            <p:nvPr/>
          </p:nvGrpSpPr>
          <p:grpSpPr bwMode="auto">
            <a:xfrm>
              <a:off x="6292850" y="2357438"/>
              <a:ext cx="2090738" cy="279400"/>
              <a:chOff x="10945050" y="4941168"/>
              <a:chExt cx="2090937" cy="279475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10945050" y="4968162"/>
                <a:ext cx="2090937" cy="252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pic>
            <p:nvPicPr>
              <p:cNvPr id="2872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4" r="84612" b="46899"/>
              <a:stretch>
                <a:fillRect/>
              </a:stretch>
            </p:blipFill>
            <p:spPr bwMode="auto">
              <a:xfrm>
                <a:off x="10954318" y="4976014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6" name="Textfeld 32"/>
              <p:cNvSpPr txBox="1">
                <a:spLocks noChangeArrowheads="1"/>
              </p:cNvSpPr>
              <p:nvPr/>
            </p:nvSpPr>
            <p:spPr bwMode="auto">
              <a:xfrm>
                <a:off x="11698799" y="4941168"/>
                <a:ext cx="5872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/>
                  <a:t>CRESST 2009</a:t>
                </a:r>
              </a:p>
            </p:txBody>
          </p:sp>
        </p:grpSp>
        <p:grpSp>
          <p:nvGrpSpPr>
            <p:cNvPr id="28683" name="Gruppieren 11"/>
            <p:cNvGrpSpPr>
              <a:grpSpLocks/>
            </p:cNvGrpSpPr>
            <p:nvPr/>
          </p:nvGrpSpPr>
          <p:grpSpPr bwMode="auto">
            <a:xfrm>
              <a:off x="6292850" y="3238500"/>
              <a:ext cx="2090738" cy="284163"/>
              <a:chOff x="9146604" y="8655868"/>
              <a:chExt cx="3889383" cy="283840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9146604" y="8687582"/>
                <a:ext cx="3889383" cy="252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pic>
            <p:nvPicPr>
              <p:cNvPr id="28722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211" r="84612" b="31752"/>
              <a:stretch>
                <a:fillRect/>
              </a:stretch>
            </p:blipFill>
            <p:spPr bwMode="auto">
              <a:xfrm>
                <a:off x="9163844" y="8701275"/>
                <a:ext cx="1582737" cy="17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3" name="Textfeld 38"/>
              <p:cNvSpPr txBox="1">
                <a:spLocks noChangeArrowheads="1"/>
              </p:cNvSpPr>
              <p:nvPr/>
            </p:nvSpPr>
            <p:spPr bwMode="auto">
              <a:xfrm>
                <a:off x="10548664" y="8655868"/>
                <a:ext cx="10622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/>
                  <a:t>XENON 2011</a:t>
                </a:r>
              </a:p>
            </p:txBody>
          </p:sp>
        </p:grpSp>
        <p:grpSp>
          <p:nvGrpSpPr>
            <p:cNvPr id="28684" name="Gruppieren 10"/>
            <p:cNvGrpSpPr>
              <a:grpSpLocks/>
            </p:cNvGrpSpPr>
            <p:nvPr/>
          </p:nvGrpSpPr>
          <p:grpSpPr bwMode="auto">
            <a:xfrm>
              <a:off x="6292850" y="3013075"/>
              <a:ext cx="2090738" cy="276225"/>
              <a:chOff x="9146604" y="8206581"/>
              <a:chExt cx="3889383" cy="276999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9146604" y="8217725"/>
                <a:ext cx="3889383" cy="251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pic>
            <p:nvPicPr>
              <p:cNvPr id="28719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58" r="84612" b="36154"/>
              <a:stretch>
                <a:fillRect/>
              </a:stretch>
            </p:blipFill>
            <p:spPr bwMode="auto">
              <a:xfrm>
                <a:off x="9163844" y="8225631"/>
                <a:ext cx="1582737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0" name="Textfeld 37"/>
              <p:cNvSpPr txBox="1">
                <a:spLocks noChangeArrowheads="1"/>
              </p:cNvSpPr>
              <p:nvPr/>
            </p:nvSpPr>
            <p:spPr bwMode="auto">
              <a:xfrm>
                <a:off x="10548664" y="8206581"/>
                <a:ext cx="95962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/>
                  <a:t>CDMS 2011</a:t>
                </a:r>
              </a:p>
            </p:txBody>
          </p:sp>
        </p:grpSp>
        <p:grpSp>
          <p:nvGrpSpPr>
            <p:cNvPr id="28685" name="Gruppieren 9"/>
            <p:cNvGrpSpPr>
              <a:grpSpLocks/>
            </p:cNvGrpSpPr>
            <p:nvPr/>
          </p:nvGrpSpPr>
          <p:grpSpPr bwMode="auto">
            <a:xfrm>
              <a:off x="6292850" y="2778125"/>
              <a:ext cx="2090738" cy="285750"/>
              <a:chOff x="9146604" y="7569293"/>
              <a:chExt cx="3889383" cy="286103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9146604" y="7602672"/>
                <a:ext cx="3889383" cy="2527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pic>
            <p:nvPicPr>
              <p:cNvPr id="28716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9163844" y="7686183"/>
                <a:ext cx="1582737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7" name="Textfeld 32"/>
              <p:cNvSpPr txBox="1">
                <a:spLocks noChangeArrowheads="1"/>
              </p:cNvSpPr>
              <p:nvPr/>
            </p:nvSpPr>
            <p:spPr bwMode="auto">
              <a:xfrm>
                <a:off x="10548664" y="7569293"/>
                <a:ext cx="13697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/>
                  <a:t>EDELWEISS 2011</a:t>
                </a:r>
              </a:p>
            </p:txBody>
          </p:sp>
        </p:grpSp>
        <p:grpSp>
          <p:nvGrpSpPr>
            <p:cNvPr id="28688" name="Gruppieren 29"/>
            <p:cNvGrpSpPr>
              <a:grpSpLocks/>
            </p:cNvGrpSpPr>
            <p:nvPr/>
          </p:nvGrpSpPr>
          <p:grpSpPr bwMode="auto">
            <a:xfrm>
              <a:off x="6292850" y="1141413"/>
              <a:ext cx="2090738" cy="277812"/>
              <a:chOff x="6084168" y="1157888"/>
              <a:chExt cx="2090937" cy="276999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6084168" y="1175299"/>
                <a:ext cx="2090937" cy="25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pic>
            <p:nvPicPr>
              <p:cNvPr id="28703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73" r="84612" b="66661"/>
              <a:stretch>
                <a:fillRect/>
              </a:stretch>
            </p:blipFill>
            <p:spPr bwMode="auto">
              <a:xfrm>
                <a:off x="6093436" y="1161281"/>
                <a:ext cx="850882" cy="1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Textfeld 31"/>
              <p:cNvSpPr txBox="1">
                <a:spLocks noChangeArrowheads="1"/>
              </p:cNvSpPr>
              <p:nvPr/>
            </p:nvSpPr>
            <p:spPr bwMode="auto">
              <a:xfrm>
                <a:off x="6837917" y="1157888"/>
                <a:ext cx="4827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/>
                  <a:t>IGEX 1998</a:t>
                </a:r>
              </a:p>
            </p:txBody>
          </p:sp>
        </p:grpSp>
        <p:grpSp>
          <p:nvGrpSpPr>
            <p:cNvPr id="28689" name="Gruppieren 28672"/>
            <p:cNvGrpSpPr>
              <a:grpSpLocks/>
            </p:cNvGrpSpPr>
            <p:nvPr/>
          </p:nvGrpSpPr>
          <p:grpSpPr bwMode="auto">
            <a:xfrm>
              <a:off x="6292850" y="5389563"/>
              <a:ext cx="2090738" cy="1238250"/>
              <a:chOff x="6300192" y="4967187"/>
              <a:chExt cx="2090937" cy="1238593"/>
            </a:xfrm>
          </p:grpSpPr>
          <p:grpSp>
            <p:nvGrpSpPr>
              <p:cNvPr id="28690" name="Gruppieren 13"/>
              <p:cNvGrpSpPr>
                <a:grpSpLocks/>
              </p:cNvGrpSpPr>
              <p:nvPr/>
            </p:nvGrpSpPr>
            <p:grpSpPr bwMode="auto">
              <a:xfrm>
                <a:off x="6300192" y="4967187"/>
                <a:ext cx="2090937" cy="495886"/>
                <a:chOff x="3635896" y="7901666"/>
                <a:chExt cx="3889383" cy="495886"/>
              </a:xfrm>
            </p:grpSpPr>
            <p:sp>
              <p:nvSpPr>
                <p:cNvPr id="87" name="Rechteck 86"/>
                <p:cNvSpPr/>
                <p:nvPr/>
              </p:nvSpPr>
              <p:spPr>
                <a:xfrm>
                  <a:off x="3635896" y="7901666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pic>
              <p:nvPicPr>
                <p:cNvPr id="28700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3" r="84612" b="25604"/>
                <a:stretch>
                  <a:fillRect/>
                </a:stretch>
              </p:blipFill>
              <p:spPr bwMode="auto">
                <a:xfrm>
                  <a:off x="3652787" y="8013284"/>
                  <a:ext cx="1582737" cy="274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01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7994233"/>
                  <a:ext cx="195438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/>
                    <a:t>Baltz, Gondolo MSSM 2001</a:t>
                  </a:r>
                </a:p>
              </p:txBody>
            </p:sp>
          </p:grpSp>
          <p:grpSp>
            <p:nvGrpSpPr>
              <p:cNvPr id="28691" name="Gruppieren 15"/>
              <p:cNvGrpSpPr>
                <a:grpSpLocks/>
              </p:cNvGrpSpPr>
              <p:nvPr/>
            </p:nvGrpSpPr>
            <p:grpSpPr bwMode="auto">
              <a:xfrm>
                <a:off x="6300192" y="5709894"/>
                <a:ext cx="2090937" cy="495886"/>
                <a:chOff x="3635896" y="9053794"/>
                <a:chExt cx="3889383" cy="495886"/>
              </a:xfrm>
            </p:grpSpPr>
            <p:sp>
              <p:nvSpPr>
                <p:cNvPr id="89" name="Rechteck 88"/>
                <p:cNvSpPr/>
                <p:nvPr/>
              </p:nvSpPr>
              <p:spPr>
                <a:xfrm>
                  <a:off x="3635896" y="9054243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pic>
              <p:nvPicPr>
                <p:cNvPr id="28697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554" r="84612" b="20557"/>
                <a:stretch>
                  <a:fillRect/>
                </a:stretch>
              </p:blipFill>
              <p:spPr bwMode="auto">
                <a:xfrm>
                  <a:off x="3652787" y="9191397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8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9115613"/>
                  <a:ext cx="182716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/>
                    <a:t>Trotta et al CMSSM 2008 </a:t>
                  </a:r>
                </a:p>
              </p:txBody>
            </p:sp>
          </p:grpSp>
          <p:grpSp>
            <p:nvGrpSpPr>
              <p:cNvPr id="28692" name="Gruppieren 14"/>
              <p:cNvGrpSpPr>
                <a:grpSpLocks/>
              </p:cNvGrpSpPr>
              <p:nvPr/>
            </p:nvGrpSpPr>
            <p:grpSpPr bwMode="auto">
              <a:xfrm>
                <a:off x="6300192" y="5338540"/>
                <a:ext cx="2090937" cy="495886"/>
                <a:chOff x="3635896" y="8477730"/>
                <a:chExt cx="3889383" cy="495886"/>
              </a:xfrm>
            </p:grpSpPr>
            <p:sp>
              <p:nvSpPr>
                <p:cNvPr id="88" name="Rechteck 87"/>
                <p:cNvSpPr/>
                <p:nvPr/>
              </p:nvSpPr>
              <p:spPr>
                <a:xfrm>
                  <a:off x="3635896" y="8477955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pic>
              <p:nvPicPr>
                <p:cNvPr id="28694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31" r="84612" b="15482"/>
                <a:stretch>
                  <a:fillRect/>
                </a:stretch>
              </p:blipFill>
              <p:spPr bwMode="auto">
                <a:xfrm>
                  <a:off x="3652787" y="8640961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5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8575581"/>
                  <a:ext cx="15119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/>
                    <a:t>Baltz, Gondolo 2004 </a:t>
                  </a:r>
                </a:p>
              </p:txBody>
            </p:sp>
          </p:grpSp>
        </p:grp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6228184" y="1412776"/>
            <a:ext cx="2881973" cy="399951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328861" y="1678099"/>
            <a:ext cx="8642995" cy="4487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369888" y="1724024"/>
            <a:ext cx="5421312" cy="3643314"/>
            <a:chOff x="0" y="1584"/>
            <a:chExt cx="3415" cy="2373"/>
          </a:xfrm>
        </p:grpSpPr>
        <p:pic>
          <p:nvPicPr>
            <p:cNvPr id="2970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4"/>
              <a:ext cx="3415" cy="2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06" name="Text Box 4"/>
            <p:cNvSpPr txBox="1">
              <a:spLocks noChangeArrowheads="1"/>
            </p:cNvSpPr>
            <p:nvPr/>
          </p:nvSpPr>
          <p:spPr bwMode="auto">
            <a:xfrm>
              <a:off x="864" y="2520"/>
              <a:ext cx="286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>
                  <a:solidFill>
                    <a:srgbClr val="000082"/>
                  </a:solidFill>
                </a:rPr>
                <a:t>NaI</a:t>
              </a:r>
            </a:p>
          </p:txBody>
        </p:sp>
        <p:sp>
          <p:nvSpPr>
            <p:cNvPr id="29707" name="Text Box 5"/>
            <p:cNvSpPr txBox="1">
              <a:spLocks noChangeArrowheads="1"/>
            </p:cNvSpPr>
            <p:nvPr/>
          </p:nvSpPr>
          <p:spPr bwMode="auto">
            <a:xfrm>
              <a:off x="856" y="2704"/>
              <a:ext cx="286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>
                  <a:solidFill>
                    <a:srgbClr val="000082"/>
                  </a:solidFill>
                </a:rPr>
                <a:t>NaI</a:t>
              </a:r>
            </a:p>
          </p:txBody>
        </p:sp>
        <p:sp>
          <p:nvSpPr>
            <p:cNvPr id="29708" name="Text Box 6"/>
            <p:cNvSpPr txBox="1">
              <a:spLocks noChangeArrowheads="1"/>
            </p:cNvSpPr>
            <p:nvPr/>
          </p:nvSpPr>
          <p:spPr bwMode="auto">
            <a:xfrm>
              <a:off x="856" y="2880"/>
              <a:ext cx="286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>
                  <a:solidFill>
                    <a:srgbClr val="000082"/>
                  </a:solidFill>
                </a:rPr>
                <a:t>NaI</a:t>
              </a:r>
            </a:p>
          </p:txBody>
        </p:sp>
        <p:sp>
          <p:nvSpPr>
            <p:cNvPr id="29709" name="Text Box 7"/>
            <p:cNvSpPr txBox="1">
              <a:spLocks noChangeArrowheads="1"/>
            </p:cNvSpPr>
            <p:nvPr/>
          </p:nvSpPr>
          <p:spPr bwMode="auto">
            <a:xfrm>
              <a:off x="856" y="3048"/>
              <a:ext cx="286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>
                  <a:solidFill>
                    <a:srgbClr val="000082"/>
                  </a:solidFill>
                </a:rPr>
                <a:t>NaI</a:t>
              </a:r>
            </a:p>
          </p:txBody>
        </p:sp>
        <p:sp>
          <p:nvSpPr>
            <p:cNvPr id="29710" name="Text Box 8"/>
            <p:cNvSpPr txBox="1">
              <a:spLocks noChangeArrowheads="1"/>
            </p:cNvSpPr>
            <p:nvPr/>
          </p:nvSpPr>
          <p:spPr bwMode="auto">
            <a:xfrm rot="16200000">
              <a:off x="370" y="2774"/>
              <a:ext cx="32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200">
                  <a:solidFill>
                    <a:srgbClr val="000082"/>
                  </a:solidFill>
                </a:rPr>
                <a:t>PMT</a:t>
              </a:r>
            </a:p>
          </p:txBody>
        </p:sp>
        <p:sp>
          <p:nvSpPr>
            <p:cNvPr id="29711" name="Text Box 9"/>
            <p:cNvSpPr txBox="1">
              <a:spLocks noChangeArrowheads="1"/>
            </p:cNvSpPr>
            <p:nvPr/>
          </p:nvSpPr>
          <p:spPr bwMode="auto">
            <a:xfrm rot="16200000">
              <a:off x="1298" y="2758"/>
              <a:ext cx="32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200">
                  <a:solidFill>
                    <a:srgbClr val="000082"/>
                  </a:solidFill>
                </a:rPr>
                <a:t>PMT</a:t>
              </a:r>
            </a:p>
          </p:txBody>
        </p:sp>
      </p:grpSp>
      <p:sp>
        <p:nvSpPr>
          <p:cNvPr id="29699" name="Rectangle 10"/>
          <p:cNvSpPr>
            <a:spLocks noChangeArrowheads="1"/>
          </p:cNvSpPr>
          <p:nvPr/>
        </p:nvSpPr>
        <p:spPr bwMode="auto">
          <a:xfrm>
            <a:off x="-2984376" y="841373"/>
            <a:ext cx="7772400" cy="88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DAMA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00" name="Text Box 11"/>
          <p:cNvSpPr txBox="1">
            <a:spLocks noChangeArrowheads="1"/>
          </p:cNvSpPr>
          <p:nvPr/>
        </p:nvSpPr>
        <p:spPr bwMode="auto">
          <a:xfrm>
            <a:off x="1834555" y="1146230"/>
            <a:ext cx="75577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 Gran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Sasso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Underground-Lab </a:t>
            </a:r>
            <a:r>
              <a:rPr lang="de-DE" sz="16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3600mwe</a:t>
            </a:r>
            <a:r>
              <a:rPr lang="de-DE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  </a:t>
            </a:r>
            <a:r>
              <a:rPr lang="de-DE" sz="16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italian</a:t>
            </a:r>
            <a:r>
              <a:rPr lang="de-DE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chinese</a:t>
            </a:r>
            <a:r>
              <a:rPr lang="de-DE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groups</a:t>
            </a:r>
            <a:endParaRPr lang="de-DE" sz="16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03" name="Text Box 14"/>
          <p:cNvSpPr txBox="1">
            <a:spLocks noChangeArrowheads="1"/>
          </p:cNvSpPr>
          <p:nvPr/>
        </p:nvSpPr>
        <p:spPr bwMode="auto">
          <a:xfrm>
            <a:off x="2984181" y="4992353"/>
            <a:ext cx="56140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shielding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>
                <a:solidFill>
                  <a:srgbClr val="000086"/>
                </a:solidFill>
                <a:latin typeface="Symbol" pitchFamily="18" charset="2"/>
              </a:rPr>
              <a:t>a, b, g</a:t>
            </a:r>
            <a:r>
              <a:rPr lang="de-DE" sz="1600" dirty="0">
                <a:solidFill>
                  <a:srgbClr val="000086"/>
                </a:solidFill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neutrons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outside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inside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paraffine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polyethylen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foil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</a:t>
            </a:r>
            <a:endParaRPr lang="de-DE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gastight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box,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flushed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radio-pure </a:t>
            </a:r>
            <a:b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nitrogene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(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avoid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radon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air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49485" y="-179531"/>
            <a:ext cx="9144000" cy="8002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sz="2200" dirty="0">
              <a:latin typeface="Verdana" pitchFamily="34" charset="0"/>
            </a:endParaRPr>
          </a:p>
          <a:p>
            <a:pPr eaLnBrk="1" hangingPunct="1"/>
            <a:r>
              <a:rPr lang="en-GB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NaI</a:t>
            </a:r>
            <a:r>
              <a:rPr lang="en-GB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-Scintillation Detectors</a:t>
            </a:r>
            <a:endParaRPr lang="en-GB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4" t="21040" r="-1445" b="41340"/>
          <a:stretch/>
        </p:blipFill>
        <p:spPr bwMode="auto">
          <a:xfrm>
            <a:off x="1017240" y="5190588"/>
            <a:ext cx="1634629" cy="94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3491880" y="2564904"/>
            <a:ext cx="2016224" cy="1345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02" name="Text Box 13"/>
          <p:cNvSpPr txBox="1">
            <a:spLocks noChangeArrowheads="1"/>
          </p:cNvSpPr>
          <p:nvPr/>
        </p:nvSpPr>
        <p:spPr bwMode="auto">
          <a:xfrm>
            <a:off x="4673038" y="3336269"/>
            <a:ext cx="332802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detectorr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 radio-pure PM</a:t>
            </a: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coincidence</a:t>
            </a:r>
            <a:endParaRPr lang="de-DE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2keV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software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threshold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(2keVee = 20keV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nuclear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recoil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!)</a:t>
            </a:r>
          </a:p>
        </p:txBody>
      </p:sp>
      <p:sp>
        <p:nvSpPr>
          <p:cNvPr id="29701" name="Text Box 12"/>
          <p:cNvSpPr txBox="1">
            <a:spLocks noChangeArrowheads="1"/>
          </p:cNvSpPr>
          <p:nvPr/>
        </p:nvSpPr>
        <p:spPr bwMode="auto">
          <a:xfrm>
            <a:off x="4658166" y="1988840"/>
            <a:ext cx="3484031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 x 9.70kg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NaI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sz="16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Cu-housing</a:t>
            </a:r>
            <a:endParaRPr lang="de-DE" sz="16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 DAMA </a:t>
            </a:r>
            <a:r>
              <a:rPr lang="de-DE" sz="16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</a:t>
            </a:r>
            <a:r>
              <a:rPr lang="de-DE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1991 – 2003</a:t>
            </a:r>
          </a:p>
          <a:p>
            <a:endParaRPr lang="de-DE" sz="16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later</a:t>
            </a:r>
            <a:r>
              <a:rPr lang="de-DE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2003 upgrade </a:t>
            </a:r>
            <a:r>
              <a:rPr lang="de-DE" sz="16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DAMA /LIBRA</a:t>
            </a:r>
          </a:p>
          <a:p>
            <a:r>
              <a:rPr lang="de-DE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de-DE" sz="16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ith</a:t>
            </a:r>
            <a:r>
              <a:rPr lang="de-DE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 total </a:t>
            </a:r>
            <a:r>
              <a:rPr lang="de-DE" sz="16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250kg </a:t>
            </a:r>
            <a:r>
              <a:rPr lang="de-DE" sz="16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NaI</a:t>
            </a:r>
            <a:endParaRPr lang="de-DE" sz="16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457200" y="355600"/>
          <a:ext cx="3962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7" name="Dokument" r:id="rId3" imgW="5715000" imgH="3541776" progId="Word.Document.8">
                  <p:embed/>
                </p:oleObj>
              </mc:Choice>
              <mc:Fallback>
                <p:oleObj name="Dokument" r:id="rId3" imgW="5715000" imgH="3541776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70" r="8003"/>
                      <a:stretch>
                        <a:fillRect/>
                      </a:stretch>
                    </p:blipFill>
                    <p:spPr bwMode="auto">
                      <a:xfrm>
                        <a:off x="457200" y="355600"/>
                        <a:ext cx="39624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5" name="Picture 5" descr="lngs_halls"/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t="25710" r="20593"/>
          <a:stretch>
            <a:fillRect/>
          </a:stretch>
        </p:blipFill>
        <p:spPr bwMode="auto">
          <a:xfrm>
            <a:off x="4724400" y="3381375"/>
            <a:ext cx="39624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378303" y="742950"/>
            <a:ext cx="2762295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Underground-Labs</a:t>
            </a:r>
          </a:p>
          <a:p>
            <a:pPr algn="ctr"/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 rare event</a:t>
            </a:r>
          </a:p>
          <a:p>
            <a:pPr algn="ctr"/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searches </a:t>
            </a:r>
          </a:p>
          <a:p>
            <a:pPr algn="ctr"/>
            <a:r>
              <a:rPr lang="en-GB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(Dark Matter search</a:t>
            </a:r>
          </a:p>
          <a:p>
            <a:pPr algn="ctr"/>
            <a:r>
              <a:rPr lang="en-GB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Neutrino-detection</a:t>
            </a:r>
          </a:p>
          <a:p>
            <a:pPr algn="ctr"/>
            <a:r>
              <a:rPr lang="en-GB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trace element contamination</a:t>
            </a:r>
          </a:p>
          <a:p>
            <a:pPr algn="ctr"/>
            <a:r>
              <a:rPr lang="en-GB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...)</a:t>
            </a:r>
          </a:p>
          <a:p>
            <a:pPr algn="ctr"/>
            <a:endParaRPr lang="en-GB" sz="1600" i="1" dirty="0">
              <a:solidFill>
                <a:schemeClr val="accent2"/>
              </a:solidFill>
              <a:latin typeface="Symbol" pitchFamily="18" charset="2"/>
            </a:endParaRP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1375"/>
            <a:ext cx="249713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2519458" y="4019550"/>
            <a:ext cx="240963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5240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15240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15240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15240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15240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Gran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Sasso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Lab</a:t>
            </a:r>
          </a:p>
          <a:p>
            <a:pPr algn="ctr"/>
            <a:r>
              <a:rPr lang="en-GB" sz="8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GB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shielded by </a:t>
            </a:r>
          </a:p>
          <a:p>
            <a:pPr algn="ctr"/>
            <a:r>
              <a:rPr lang="en-GB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1.5km rock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H="1">
            <a:off x="1752600" y="4448175"/>
            <a:ext cx="1066800" cy="533400"/>
          </a:xfrm>
          <a:prstGeom prst="line">
            <a:avLst/>
          </a:prstGeom>
          <a:noFill/>
          <a:ln w="9525">
            <a:solidFill>
              <a:srgbClr val="1D306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Rectangle 10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457200" y="333375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Rectangle 11">
            <a:hlinkClick r:id="rId8" action="ppaction://hlinkfile"/>
          </p:cNvPr>
          <p:cNvSpPr>
            <a:spLocks noChangeArrowheads="1"/>
          </p:cNvSpPr>
          <p:nvPr/>
        </p:nvSpPr>
        <p:spPr bwMode="auto">
          <a:xfrm rot="1789472">
            <a:off x="6067425" y="47529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Rectangle 12">
            <a:hlinkClick r:id="rId9" action="ppaction://hlinkfile"/>
          </p:cNvPr>
          <p:cNvSpPr>
            <a:spLocks noChangeArrowheads="1"/>
          </p:cNvSpPr>
          <p:nvPr/>
        </p:nvSpPr>
        <p:spPr bwMode="auto">
          <a:xfrm rot="1457142">
            <a:off x="5791200" y="4143375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33" name="Picture 13" descr="cold%20headframe%20sm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" b="1321"/>
          <a:stretch>
            <a:fillRect/>
          </a:stretch>
        </p:blipFill>
        <p:spPr bwMode="auto">
          <a:xfrm>
            <a:off x="7232650" y="742950"/>
            <a:ext cx="14446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7016283" y="2697163"/>
            <a:ext cx="18694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Soudan Mine USA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4868537" y="3065641"/>
            <a:ext cx="3657600" cy="1524000"/>
            <a:chOff x="3264" y="1872"/>
            <a:chExt cx="2304" cy="960"/>
          </a:xfrm>
        </p:grpSpPr>
        <p:grpSp>
          <p:nvGrpSpPr>
            <p:cNvPr id="7173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7178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5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4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7177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245741" y="159023"/>
            <a:ext cx="5644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Particle Dark Matter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62030" y="980728"/>
            <a:ext cx="795281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Dark Matter 		- Physics beyond the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Standardmodel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Direct Searches		- Basics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Detection Methods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early DM projects, 2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Exp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Scintillation	DAMA / LIBRA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Calorimetry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CRESST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The Background Challenge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Phonon		- CDMS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EDELWEISS</a:t>
            </a: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Light - Phonon		- CRESST	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Light		- XENON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other Xenon and Argon projects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Superheated Droplets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– Status – Future - Summary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40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/>
          <p:cNvSpPr/>
          <p:nvPr/>
        </p:nvSpPr>
        <p:spPr>
          <a:xfrm>
            <a:off x="328861" y="1678099"/>
            <a:ext cx="8642995" cy="4487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1416050" y="2347788"/>
            <a:ext cx="3687763" cy="3752850"/>
            <a:chOff x="864" y="1380"/>
            <a:chExt cx="2323" cy="2364"/>
          </a:xfrm>
        </p:grpSpPr>
        <p:sp>
          <p:nvSpPr>
            <p:cNvPr id="31778" name="Oval 5"/>
            <p:cNvSpPr>
              <a:spLocks noChangeArrowheads="1"/>
            </p:cNvSpPr>
            <p:nvPr/>
          </p:nvSpPr>
          <p:spPr bwMode="auto">
            <a:xfrm>
              <a:off x="1183" y="1584"/>
              <a:ext cx="1440" cy="14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9" name="Freeform 6"/>
            <p:cNvSpPr>
              <a:spLocks/>
            </p:cNvSpPr>
            <p:nvPr/>
          </p:nvSpPr>
          <p:spPr bwMode="auto">
            <a:xfrm>
              <a:off x="864" y="1380"/>
              <a:ext cx="2323" cy="2364"/>
            </a:xfrm>
            <a:custGeom>
              <a:avLst/>
              <a:gdLst>
                <a:gd name="T0" fmla="*/ 199 w 2323"/>
                <a:gd name="T1" fmla="*/ 960 h 2364"/>
                <a:gd name="T2" fmla="*/ 655 w 2323"/>
                <a:gd name="T3" fmla="*/ 948 h 2364"/>
                <a:gd name="T4" fmla="*/ 1039 w 2323"/>
                <a:gd name="T5" fmla="*/ 960 h 2364"/>
                <a:gd name="T6" fmla="*/ 991 w 2323"/>
                <a:gd name="T7" fmla="*/ 972 h 2364"/>
                <a:gd name="T8" fmla="*/ 1015 w 2323"/>
                <a:gd name="T9" fmla="*/ 912 h 2364"/>
                <a:gd name="T10" fmla="*/ 991 w 2323"/>
                <a:gd name="T11" fmla="*/ 876 h 2364"/>
                <a:gd name="T12" fmla="*/ 967 w 2323"/>
                <a:gd name="T13" fmla="*/ 804 h 2364"/>
                <a:gd name="T14" fmla="*/ 943 w 2323"/>
                <a:gd name="T15" fmla="*/ 636 h 2364"/>
                <a:gd name="T16" fmla="*/ 835 w 2323"/>
                <a:gd name="T17" fmla="*/ 576 h 2364"/>
                <a:gd name="T18" fmla="*/ 811 w 2323"/>
                <a:gd name="T19" fmla="*/ 540 h 2364"/>
                <a:gd name="T20" fmla="*/ 799 w 2323"/>
                <a:gd name="T21" fmla="*/ 504 h 2364"/>
                <a:gd name="T22" fmla="*/ 727 w 2323"/>
                <a:gd name="T23" fmla="*/ 456 h 2364"/>
                <a:gd name="T24" fmla="*/ 691 w 2323"/>
                <a:gd name="T25" fmla="*/ 408 h 2364"/>
                <a:gd name="T26" fmla="*/ 607 w 2323"/>
                <a:gd name="T27" fmla="*/ 252 h 2364"/>
                <a:gd name="T28" fmla="*/ 595 w 2323"/>
                <a:gd name="T29" fmla="*/ 108 h 2364"/>
                <a:gd name="T30" fmla="*/ 715 w 2323"/>
                <a:gd name="T31" fmla="*/ 60 h 2364"/>
                <a:gd name="T32" fmla="*/ 1099 w 2323"/>
                <a:gd name="T33" fmla="*/ 0 h 2364"/>
                <a:gd name="T34" fmla="*/ 2227 w 2323"/>
                <a:gd name="T35" fmla="*/ 144 h 2364"/>
                <a:gd name="T36" fmla="*/ 2287 w 2323"/>
                <a:gd name="T37" fmla="*/ 456 h 2364"/>
                <a:gd name="T38" fmla="*/ 2311 w 2323"/>
                <a:gd name="T39" fmla="*/ 600 h 2364"/>
                <a:gd name="T40" fmla="*/ 2323 w 2323"/>
                <a:gd name="T41" fmla="*/ 1056 h 2364"/>
                <a:gd name="T42" fmla="*/ 2311 w 2323"/>
                <a:gd name="T43" fmla="*/ 1776 h 2364"/>
                <a:gd name="T44" fmla="*/ 2287 w 2323"/>
                <a:gd name="T45" fmla="*/ 1920 h 2364"/>
                <a:gd name="T46" fmla="*/ 1879 w 2323"/>
                <a:gd name="T47" fmla="*/ 2280 h 2364"/>
                <a:gd name="T48" fmla="*/ 1447 w 2323"/>
                <a:gd name="T49" fmla="*/ 2328 h 2364"/>
                <a:gd name="T50" fmla="*/ 823 w 2323"/>
                <a:gd name="T51" fmla="*/ 2364 h 2364"/>
                <a:gd name="T52" fmla="*/ 559 w 2323"/>
                <a:gd name="T53" fmla="*/ 2352 h 2364"/>
                <a:gd name="T54" fmla="*/ 367 w 2323"/>
                <a:gd name="T55" fmla="*/ 2304 h 2364"/>
                <a:gd name="T56" fmla="*/ 271 w 2323"/>
                <a:gd name="T57" fmla="*/ 2292 h 2364"/>
                <a:gd name="T58" fmla="*/ 127 w 2323"/>
                <a:gd name="T59" fmla="*/ 2148 h 2364"/>
                <a:gd name="T60" fmla="*/ 55 w 2323"/>
                <a:gd name="T61" fmla="*/ 2076 h 2364"/>
                <a:gd name="T62" fmla="*/ 31 w 2323"/>
                <a:gd name="T63" fmla="*/ 2004 h 2364"/>
                <a:gd name="T64" fmla="*/ 7 w 2323"/>
                <a:gd name="T65" fmla="*/ 1956 h 2364"/>
                <a:gd name="T66" fmla="*/ 79 w 2323"/>
                <a:gd name="T67" fmla="*/ 1896 h 2364"/>
                <a:gd name="T68" fmla="*/ 79 w 2323"/>
                <a:gd name="T69" fmla="*/ 1224 h 2364"/>
                <a:gd name="T70" fmla="*/ 127 w 2323"/>
                <a:gd name="T71" fmla="*/ 1056 h 2364"/>
                <a:gd name="T72" fmla="*/ 139 w 2323"/>
                <a:gd name="T73" fmla="*/ 996 h 2364"/>
                <a:gd name="T74" fmla="*/ 175 w 2323"/>
                <a:gd name="T75" fmla="*/ 1008 h 2364"/>
                <a:gd name="T76" fmla="*/ 199 w 2323"/>
                <a:gd name="T77" fmla="*/ 960 h 236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323" h="2364">
                  <a:moveTo>
                    <a:pt x="199" y="960"/>
                  </a:moveTo>
                  <a:cubicBezTo>
                    <a:pt x="324" y="991"/>
                    <a:pt x="540" y="953"/>
                    <a:pt x="655" y="948"/>
                  </a:cubicBezTo>
                  <a:cubicBezTo>
                    <a:pt x="935" y="963"/>
                    <a:pt x="807" y="960"/>
                    <a:pt x="1039" y="960"/>
                  </a:cubicBezTo>
                  <a:cubicBezTo>
                    <a:pt x="1023" y="964"/>
                    <a:pt x="998" y="987"/>
                    <a:pt x="991" y="972"/>
                  </a:cubicBezTo>
                  <a:cubicBezTo>
                    <a:pt x="981" y="953"/>
                    <a:pt x="1015" y="934"/>
                    <a:pt x="1015" y="912"/>
                  </a:cubicBezTo>
                  <a:cubicBezTo>
                    <a:pt x="1015" y="898"/>
                    <a:pt x="997" y="889"/>
                    <a:pt x="991" y="876"/>
                  </a:cubicBezTo>
                  <a:cubicBezTo>
                    <a:pt x="981" y="853"/>
                    <a:pt x="975" y="828"/>
                    <a:pt x="967" y="804"/>
                  </a:cubicBezTo>
                  <a:cubicBezTo>
                    <a:pt x="966" y="797"/>
                    <a:pt x="948" y="643"/>
                    <a:pt x="943" y="636"/>
                  </a:cubicBezTo>
                  <a:cubicBezTo>
                    <a:pt x="918" y="600"/>
                    <a:pt x="873" y="589"/>
                    <a:pt x="835" y="576"/>
                  </a:cubicBezTo>
                  <a:cubicBezTo>
                    <a:pt x="827" y="564"/>
                    <a:pt x="817" y="553"/>
                    <a:pt x="811" y="540"/>
                  </a:cubicBezTo>
                  <a:cubicBezTo>
                    <a:pt x="805" y="529"/>
                    <a:pt x="808" y="513"/>
                    <a:pt x="799" y="504"/>
                  </a:cubicBezTo>
                  <a:cubicBezTo>
                    <a:pt x="779" y="484"/>
                    <a:pt x="751" y="472"/>
                    <a:pt x="727" y="456"/>
                  </a:cubicBezTo>
                  <a:cubicBezTo>
                    <a:pt x="710" y="445"/>
                    <a:pt x="703" y="424"/>
                    <a:pt x="691" y="408"/>
                  </a:cubicBezTo>
                  <a:cubicBezTo>
                    <a:pt x="669" y="342"/>
                    <a:pt x="656" y="301"/>
                    <a:pt x="607" y="252"/>
                  </a:cubicBezTo>
                  <a:cubicBezTo>
                    <a:pt x="590" y="201"/>
                    <a:pt x="565" y="163"/>
                    <a:pt x="595" y="108"/>
                  </a:cubicBezTo>
                  <a:cubicBezTo>
                    <a:pt x="619" y="66"/>
                    <a:pt x="677" y="65"/>
                    <a:pt x="715" y="60"/>
                  </a:cubicBezTo>
                  <a:cubicBezTo>
                    <a:pt x="848" y="42"/>
                    <a:pt x="968" y="26"/>
                    <a:pt x="1099" y="0"/>
                  </a:cubicBezTo>
                  <a:cubicBezTo>
                    <a:pt x="1480" y="15"/>
                    <a:pt x="1857" y="51"/>
                    <a:pt x="2227" y="144"/>
                  </a:cubicBezTo>
                  <a:cubicBezTo>
                    <a:pt x="2253" y="248"/>
                    <a:pt x="2271" y="350"/>
                    <a:pt x="2287" y="456"/>
                  </a:cubicBezTo>
                  <a:cubicBezTo>
                    <a:pt x="2294" y="504"/>
                    <a:pt x="2311" y="600"/>
                    <a:pt x="2311" y="600"/>
                  </a:cubicBezTo>
                  <a:cubicBezTo>
                    <a:pt x="2315" y="752"/>
                    <a:pt x="2323" y="904"/>
                    <a:pt x="2323" y="1056"/>
                  </a:cubicBezTo>
                  <a:cubicBezTo>
                    <a:pt x="2323" y="1296"/>
                    <a:pt x="2321" y="1536"/>
                    <a:pt x="2311" y="1776"/>
                  </a:cubicBezTo>
                  <a:cubicBezTo>
                    <a:pt x="2309" y="1825"/>
                    <a:pt x="2309" y="1876"/>
                    <a:pt x="2287" y="1920"/>
                  </a:cubicBezTo>
                  <a:cubicBezTo>
                    <a:pt x="2223" y="2047"/>
                    <a:pt x="2012" y="2214"/>
                    <a:pt x="1879" y="2280"/>
                  </a:cubicBezTo>
                  <a:cubicBezTo>
                    <a:pt x="1763" y="2338"/>
                    <a:pt x="1569" y="2320"/>
                    <a:pt x="1447" y="2328"/>
                  </a:cubicBezTo>
                  <a:cubicBezTo>
                    <a:pt x="1238" y="2342"/>
                    <a:pt x="1033" y="2356"/>
                    <a:pt x="823" y="2364"/>
                  </a:cubicBezTo>
                  <a:cubicBezTo>
                    <a:pt x="735" y="2360"/>
                    <a:pt x="646" y="2363"/>
                    <a:pt x="559" y="2352"/>
                  </a:cubicBezTo>
                  <a:cubicBezTo>
                    <a:pt x="494" y="2343"/>
                    <a:pt x="432" y="2312"/>
                    <a:pt x="367" y="2304"/>
                  </a:cubicBezTo>
                  <a:cubicBezTo>
                    <a:pt x="335" y="2300"/>
                    <a:pt x="303" y="2296"/>
                    <a:pt x="271" y="2292"/>
                  </a:cubicBezTo>
                  <a:cubicBezTo>
                    <a:pt x="223" y="2244"/>
                    <a:pt x="175" y="2196"/>
                    <a:pt x="127" y="2148"/>
                  </a:cubicBezTo>
                  <a:cubicBezTo>
                    <a:pt x="103" y="2124"/>
                    <a:pt x="55" y="2076"/>
                    <a:pt x="55" y="2076"/>
                  </a:cubicBezTo>
                  <a:cubicBezTo>
                    <a:pt x="47" y="2052"/>
                    <a:pt x="40" y="2027"/>
                    <a:pt x="31" y="2004"/>
                  </a:cubicBezTo>
                  <a:cubicBezTo>
                    <a:pt x="24" y="1987"/>
                    <a:pt x="0" y="1972"/>
                    <a:pt x="7" y="1956"/>
                  </a:cubicBezTo>
                  <a:cubicBezTo>
                    <a:pt x="20" y="1927"/>
                    <a:pt x="55" y="1916"/>
                    <a:pt x="79" y="1896"/>
                  </a:cubicBezTo>
                  <a:cubicBezTo>
                    <a:pt x="50" y="1607"/>
                    <a:pt x="60" y="1750"/>
                    <a:pt x="79" y="1224"/>
                  </a:cubicBezTo>
                  <a:cubicBezTo>
                    <a:pt x="82" y="1151"/>
                    <a:pt x="90" y="1112"/>
                    <a:pt x="127" y="1056"/>
                  </a:cubicBezTo>
                  <a:cubicBezTo>
                    <a:pt x="131" y="1036"/>
                    <a:pt x="125" y="1010"/>
                    <a:pt x="139" y="996"/>
                  </a:cubicBezTo>
                  <a:cubicBezTo>
                    <a:pt x="148" y="987"/>
                    <a:pt x="164" y="1014"/>
                    <a:pt x="175" y="1008"/>
                  </a:cubicBezTo>
                  <a:cubicBezTo>
                    <a:pt x="191" y="1000"/>
                    <a:pt x="186" y="973"/>
                    <a:pt x="199" y="9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9" name="Oval 7"/>
          <p:cNvSpPr>
            <a:spLocks noChangeArrowheads="1"/>
          </p:cNvSpPr>
          <p:nvPr/>
        </p:nvSpPr>
        <p:spPr bwMode="auto">
          <a:xfrm>
            <a:off x="3092450" y="3643188"/>
            <a:ext cx="533400" cy="5334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Oval 8"/>
          <p:cNvSpPr>
            <a:spLocks noChangeArrowheads="1"/>
          </p:cNvSpPr>
          <p:nvPr/>
        </p:nvSpPr>
        <p:spPr bwMode="auto">
          <a:xfrm rot="-2094906">
            <a:off x="2787650" y="1357188"/>
            <a:ext cx="1143000" cy="510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1" name="Group 9"/>
          <p:cNvGrpSpPr>
            <a:grpSpLocks/>
          </p:cNvGrpSpPr>
          <p:nvPr/>
        </p:nvGrpSpPr>
        <p:grpSpPr bwMode="auto">
          <a:xfrm>
            <a:off x="3168650" y="4709988"/>
            <a:ext cx="381000" cy="381000"/>
            <a:chOff x="1968" y="2880"/>
            <a:chExt cx="240" cy="240"/>
          </a:xfrm>
        </p:grpSpPr>
        <p:sp>
          <p:nvSpPr>
            <p:cNvPr id="31774" name="Oval 10"/>
            <p:cNvSpPr>
              <a:spLocks noChangeArrowheads="1"/>
            </p:cNvSpPr>
            <p:nvPr/>
          </p:nvSpPr>
          <p:spPr bwMode="auto">
            <a:xfrm>
              <a:off x="1972" y="2880"/>
              <a:ext cx="236" cy="2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5" name="AutoShape 11"/>
            <p:cNvSpPr>
              <a:spLocks noChangeArrowheads="1"/>
            </p:cNvSpPr>
            <p:nvPr/>
          </p:nvSpPr>
          <p:spPr bwMode="auto">
            <a:xfrm rot="5513308">
              <a:off x="2071" y="2818"/>
              <a:ext cx="44" cy="169"/>
            </a:xfrm>
            <a:prstGeom prst="moon">
              <a:avLst>
                <a:gd name="adj" fmla="val 50000"/>
              </a:avLst>
            </a:prstGeom>
            <a:solidFill>
              <a:srgbClr val="F3F3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6" name="Freeform 12"/>
            <p:cNvSpPr>
              <a:spLocks/>
            </p:cNvSpPr>
            <p:nvPr/>
          </p:nvSpPr>
          <p:spPr bwMode="auto">
            <a:xfrm>
              <a:off x="2048" y="2924"/>
              <a:ext cx="160" cy="193"/>
            </a:xfrm>
            <a:custGeom>
              <a:avLst/>
              <a:gdLst>
                <a:gd name="T0" fmla="*/ 1 w 686"/>
                <a:gd name="T1" fmla="*/ 2 h 852"/>
                <a:gd name="T2" fmla="*/ 0 w 686"/>
                <a:gd name="T3" fmla="*/ 4 h 852"/>
                <a:gd name="T4" fmla="*/ 1 w 686"/>
                <a:gd name="T5" fmla="*/ 4 h 852"/>
                <a:gd name="T6" fmla="*/ 2 w 686"/>
                <a:gd name="T7" fmla="*/ 4 h 852"/>
                <a:gd name="T8" fmla="*/ 3 w 686"/>
                <a:gd name="T9" fmla="*/ 3 h 852"/>
                <a:gd name="T10" fmla="*/ 3 w 686"/>
                <a:gd name="T11" fmla="*/ 3 h 852"/>
                <a:gd name="T12" fmla="*/ 4 w 686"/>
                <a:gd name="T13" fmla="*/ 3 h 852"/>
                <a:gd name="T14" fmla="*/ 4 w 686"/>
                <a:gd name="T15" fmla="*/ 4 h 852"/>
                <a:gd name="T16" fmla="*/ 5 w 686"/>
                <a:gd name="T17" fmla="*/ 5 h 852"/>
                <a:gd name="T18" fmla="*/ 4 w 686"/>
                <a:gd name="T19" fmla="*/ 5 h 852"/>
                <a:gd name="T20" fmla="*/ 5 w 686"/>
                <a:gd name="T21" fmla="*/ 5 h 852"/>
                <a:gd name="T22" fmla="*/ 6 w 686"/>
                <a:gd name="T23" fmla="*/ 5 h 852"/>
                <a:gd name="T24" fmla="*/ 5 w 686"/>
                <a:gd name="T25" fmla="*/ 4 h 852"/>
                <a:gd name="T26" fmla="*/ 5 w 686"/>
                <a:gd name="T27" fmla="*/ 3 h 852"/>
                <a:gd name="T28" fmla="*/ 7 w 686"/>
                <a:gd name="T29" fmla="*/ 3 h 852"/>
                <a:gd name="T30" fmla="*/ 6 w 686"/>
                <a:gd name="T31" fmla="*/ 5 h 852"/>
                <a:gd name="T32" fmla="*/ 6 w 686"/>
                <a:gd name="T33" fmla="*/ 6 h 852"/>
                <a:gd name="T34" fmla="*/ 5 w 686"/>
                <a:gd name="T35" fmla="*/ 6 h 852"/>
                <a:gd name="T36" fmla="*/ 4 w 686"/>
                <a:gd name="T37" fmla="*/ 6 h 852"/>
                <a:gd name="T38" fmla="*/ 3 w 686"/>
                <a:gd name="T39" fmla="*/ 6 h 852"/>
                <a:gd name="T40" fmla="*/ 2 w 686"/>
                <a:gd name="T41" fmla="*/ 6 h 852"/>
                <a:gd name="T42" fmla="*/ 2 w 686"/>
                <a:gd name="T43" fmla="*/ 6 h 852"/>
                <a:gd name="T44" fmla="*/ 1 w 686"/>
                <a:gd name="T45" fmla="*/ 5 h 852"/>
                <a:gd name="T46" fmla="*/ 0 w 686"/>
                <a:gd name="T47" fmla="*/ 5 h 852"/>
                <a:gd name="T48" fmla="*/ 0 w 686"/>
                <a:gd name="T49" fmla="*/ 7 h 852"/>
                <a:gd name="T50" fmla="*/ 1 w 686"/>
                <a:gd name="T51" fmla="*/ 7 h 852"/>
                <a:gd name="T52" fmla="*/ 2 w 686"/>
                <a:gd name="T53" fmla="*/ 7 h 852"/>
                <a:gd name="T54" fmla="*/ 3 w 686"/>
                <a:gd name="T55" fmla="*/ 9 h 852"/>
                <a:gd name="T56" fmla="*/ 3 w 686"/>
                <a:gd name="T57" fmla="*/ 10 h 852"/>
                <a:gd name="T58" fmla="*/ 4 w 686"/>
                <a:gd name="T59" fmla="*/ 10 h 852"/>
                <a:gd name="T60" fmla="*/ 6 w 686"/>
                <a:gd name="T61" fmla="*/ 9 h 852"/>
                <a:gd name="T62" fmla="*/ 6 w 686"/>
                <a:gd name="T63" fmla="*/ 8 h 852"/>
                <a:gd name="T64" fmla="*/ 6 w 686"/>
                <a:gd name="T65" fmla="*/ 8 h 852"/>
                <a:gd name="T66" fmla="*/ 7 w 686"/>
                <a:gd name="T67" fmla="*/ 8 h 852"/>
                <a:gd name="T68" fmla="*/ 7 w 686"/>
                <a:gd name="T69" fmla="*/ 7 h 852"/>
                <a:gd name="T70" fmla="*/ 8 w 686"/>
                <a:gd name="T71" fmla="*/ 6 h 852"/>
                <a:gd name="T72" fmla="*/ 9 w 686"/>
                <a:gd name="T73" fmla="*/ 5 h 852"/>
                <a:gd name="T74" fmla="*/ 9 w 686"/>
                <a:gd name="T75" fmla="*/ 5 h 852"/>
                <a:gd name="T76" fmla="*/ 9 w 686"/>
                <a:gd name="T77" fmla="*/ 2 h 852"/>
                <a:gd name="T78" fmla="*/ 8 w 686"/>
                <a:gd name="T79" fmla="*/ 1 h 852"/>
                <a:gd name="T80" fmla="*/ 7 w 686"/>
                <a:gd name="T81" fmla="*/ 1 h 852"/>
                <a:gd name="T82" fmla="*/ 6 w 686"/>
                <a:gd name="T83" fmla="*/ 1 h 852"/>
                <a:gd name="T84" fmla="*/ 5 w 686"/>
                <a:gd name="T85" fmla="*/ 0 h 852"/>
                <a:gd name="T86" fmla="*/ 4 w 686"/>
                <a:gd name="T87" fmla="*/ 0 h 852"/>
                <a:gd name="T88" fmla="*/ 4 w 686"/>
                <a:gd name="T89" fmla="*/ 0 h 852"/>
                <a:gd name="T90" fmla="*/ 3 w 686"/>
                <a:gd name="T91" fmla="*/ 0 h 852"/>
                <a:gd name="T92" fmla="*/ 4 w 686"/>
                <a:gd name="T93" fmla="*/ 1 h 852"/>
                <a:gd name="T94" fmla="*/ 3 w 686"/>
                <a:gd name="T95" fmla="*/ 2 h 852"/>
                <a:gd name="T96" fmla="*/ 3 w 686"/>
                <a:gd name="T97" fmla="*/ 2 h 852"/>
                <a:gd name="T98" fmla="*/ 2 w 686"/>
                <a:gd name="T99" fmla="*/ 2 h 852"/>
                <a:gd name="T100" fmla="*/ 2 w 686"/>
                <a:gd name="T101" fmla="*/ 2 h 852"/>
                <a:gd name="T102" fmla="*/ 1 w 686"/>
                <a:gd name="T103" fmla="*/ 2 h 8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6" h="852">
                  <a:moveTo>
                    <a:pt x="86" y="204"/>
                  </a:moveTo>
                  <a:cubicBezTo>
                    <a:pt x="38" y="236"/>
                    <a:pt x="0" y="269"/>
                    <a:pt x="38" y="336"/>
                  </a:cubicBezTo>
                  <a:cubicBezTo>
                    <a:pt x="44" y="347"/>
                    <a:pt x="62" y="344"/>
                    <a:pt x="74" y="348"/>
                  </a:cubicBezTo>
                  <a:cubicBezTo>
                    <a:pt x="106" y="344"/>
                    <a:pt x="140" y="347"/>
                    <a:pt x="170" y="336"/>
                  </a:cubicBezTo>
                  <a:cubicBezTo>
                    <a:pt x="186" y="330"/>
                    <a:pt x="193" y="311"/>
                    <a:pt x="206" y="300"/>
                  </a:cubicBezTo>
                  <a:cubicBezTo>
                    <a:pt x="237" y="274"/>
                    <a:pt x="242" y="276"/>
                    <a:pt x="278" y="264"/>
                  </a:cubicBezTo>
                  <a:cubicBezTo>
                    <a:pt x="290" y="268"/>
                    <a:pt x="307" y="265"/>
                    <a:pt x="314" y="276"/>
                  </a:cubicBezTo>
                  <a:cubicBezTo>
                    <a:pt x="325" y="293"/>
                    <a:pt x="321" y="316"/>
                    <a:pt x="326" y="336"/>
                  </a:cubicBezTo>
                  <a:cubicBezTo>
                    <a:pt x="336" y="376"/>
                    <a:pt x="339" y="373"/>
                    <a:pt x="362" y="408"/>
                  </a:cubicBezTo>
                  <a:cubicBezTo>
                    <a:pt x="354" y="420"/>
                    <a:pt x="329" y="433"/>
                    <a:pt x="338" y="444"/>
                  </a:cubicBezTo>
                  <a:cubicBezTo>
                    <a:pt x="354" y="464"/>
                    <a:pt x="410" y="468"/>
                    <a:pt x="410" y="468"/>
                  </a:cubicBezTo>
                  <a:cubicBezTo>
                    <a:pt x="422" y="460"/>
                    <a:pt x="441" y="457"/>
                    <a:pt x="446" y="444"/>
                  </a:cubicBezTo>
                  <a:cubicBezTo>
                    <a:pt x="451" y="433"/>
                    <a:pt x="392" y="336"/>
                    <a:pt x="386" y="324"/>
                  </a:cubicBezTo>
                  <a:cubicBezTo>
                    <a:pt x="390" y="312"/>
                    <a:pt x="390" y="298"/>
                    <a:pt x="398" y="288"/>
                  </a:cubicBezTo>
                  <a:cubicBezTo>
                    <a:pt x="435" y="242"/>
                    <a:pt x="471" y="276"/>
                    <a:pt x="506" y="300"/>
                  </a:cubicBezTo>
                  <a:cubicBezTo>
                    <a:pt x="502" y="336"/>
                    <a:pt x="494" y="372"/>
                    <a:pt x="494" y="408"/>
                  </a:cubicBezTo>
                  <a:cubicBezTo>
                    <a:pt x="494" y="466"/>
                    <a:pt x="538" y="427"/>
                    <a:pt x="494" y="504"/>
                  </a:cubicBezTo>
                  <a:cubicBezTo>
                    <a:pt x="474" y="538"/>
                    <a:pt x="386" y="552"/>
                    <a:pt x="386" y="552"/>
                  </a:cubicBezTo>
                  <a:cubicBezTo>
                    <a:pt x="362" y="548"/>
                    <a:pt x="337" y="548"/>
                    <a:pt x="314" y="540"/>
                  </a:cubicBezTo>
                  <a:cubicBezTo>
                    <a:pt x="300" y="535"/>
                    <a:pt x="292" y="520"/>
                    <a:pt x="278" y="516"/>
                  </a:cubicBezTo>
                  <a:cubicBezTo>
                    <a:pt x="247" y="508"/>
                    <a:pt x="214" y="508"/>
                    <a:pt x="182" y="504"/>
                  </a:cubicBezTo>
                  <a:cubicBezTo>
                    <a:pt x="170" y="496"/>
                    <a:pt x="159" y="486"/>
                    <a:pt x="146" y="480"/>
                  </a:cubicBezTo>
                  <a:cubicBezTo>
                    <a:pt x="123" y="470"/>
                    <a:pt x="74" y="456"/>
                    <a:pt x="74" y="456"/>
                  </a:cubicBezTo>
                  <a:cubicBezTo>
                    <a:pt x="58" y="460"/>
                    <a:pt x="31" y="452"/>
                    <a:pt x="26" y="468"/>
                  </a:cubicBezTo>
                  <a:cubicBezTo>
                    <a:pt x="16" y="499"/>
                    <a:pt x="33" y="532"/>
                    <a:pt x="38" y="564"/>
                  </a:cubicBezTo>
                  <a:cubicBezTo>
                    <a:pt x="41" y="580"/>
                    <a:pt x="41" y="598"/>
                    <a:pt x="50" y="612"/>
                  </a:cubicBezTo>
                  <a:cubicBezTo>
                    <a:pt x="69" y="641"/>
                    <a:pt x="120" y="643"/>
                    <a:pt x="146" y="648"/>
                  </a:cubicBezTo>
                  <a:cubicBezTo>
                    <a:pt x="178" y="744"/>
                    <a:pt x="163" y="726"/>
                    <a:pt x="218" y="792"/>
                  </a:cubicBezTo>
                  <a:cubicBezTo>
                    <a:pt x="227" y="803"/>
                    <a:pt x="230" y="820"/>
                    <a:pt x="242" y="828"/>
                  </a:cubicBezTo>
                  <a:cubicBezTo>
                    <a:pt x="263" y="841"/>
                    <a:pt x="314" y="852"/>
                    <a:pt x="314" y="852"/>
                  </a:cubicBezTo>
                  <a:cubicBezTo>
                    <a:pt x="362" y="840"/>
                    <a:pt x="393" y="831"/>
                    <a:pt x="434" y="804"/>
                  </a:cubicBezTo>
                  <a:cubicBezTo>
                    <a:pt x="490" y="720"/>
                    <a:pt x="498" y="756"/>
                    <a:pt x="458" y="696"/>
                  </a:cubicBezTo>
                  <a:cubicBezTo>
                    <a:pt x="479" y="571"/>
                    <a:pt x="453" y="627"/>
                    <a:pt x="494" y="660"/>
                  </a:cubicBezTo>
                  <a:cubicBezTo>
                    <a:pt x="504" y="668"/>
                    <a:pt x="518" y="668"/>
                    <a:pt x="530" y="672"/>
                  </a:cubicBezTo>
                  <a:cubicBezTo>
                    <a:pt x="594" y="576"/>
                    <a:pt x="510" y="692"/>
                    <a:pt x="590" y="612"/>
                  </a:cubicBezTo>
                  <a:cubicBezTo>
                    <a:pt x="612" y="590"/>
                    <a:pt x="628" y="562"/>
                    <a:pt x="650" y="540"/>
                  </a:cubicBezTo>
                  <a:cubicBezTo>
                    <a:pt x="658" y="516"/>
                    <a:pt x="666" y="492"/>
                    <a:pt x="674" y="468"/>
                  </a:cubicBezTo>
                  <a:cubicBezTo>
                    <a:pt x="678" y="456"/>
                    <a:pt x="686" y="432"/>
                    <a:pt x="686" y="432"/>
                  </a:cubicBezTo>
                  <a:cubicBezTo>
                    <a:pt x="682" y="348"/>
                    <a:pt x="681" y="264"/>
                    <a:pt x="674" y="180"/>
                  </a:cubicBezTo>
                  <a:cubicBezTo>
                    <a:pt x="673" y="165"/>
                    <a:pt x="652" y="115"/>
                    <a:pt x="638" y="108"/>
                  </a:cubicBezTo>
                  <a:cubicBezTo>
                    <a:pt x="616" y="97"/>
                    <a:pt x="590" y="100"/>
                    <a:pt x="566" y="96"/>
                  </a:cubicBezTo>
                  <a:cubicBezTo>
                    <a:pt x="459" y="114"/>
                    <a:pt x="524" y="123"/>
                    <a:pt x="458" y="72"/>
                  </a:cubicBezTo>
                  <a:cubicBezTo>
                    <a:pt x="435" y="54"/>
                    <a:pt x="410" y="40"/>
                    <a:pt x="386" y="24"/>
                  </a:cubicBezTo>
                  <a:cubicBezTo>
                    <a:pt x="374" y="16"/>
                    <a:pt x="350" y="0"/>
                    <a:pt x="350" y="0"/>
                  </a:cubicBezTo>
                  <a:cubicBezTo>
                    <a:pt x="338" y="8"/>
                    <a:pt x="327" y="18"/>
                    <a:pt x="314" y="24"/>
                  </a:cubicBezTo>
                  <a:cubicBezTo>
                    <a:pt x="299" y="30"/>
                    <a:pt x="273" y="21"/>
                    <a:pt x="266" y="36"/>
                  </a:cubicBezTo>
                  <a:cubicBezTo>
                    <a:pt x="242" y="84"/>
                    <a:pt x="289" y="103"/>
                    <a:pt x="314" y="120"/>
                  </a:cubicBezTo>
                  <a:cubicBezTo>
                    <a:pt x="295" y="177"/>
                    <a:pt x="285" y="174"/>
                    <a:pt x="230" y="156"/>
                  </a:cubicBezTo>
                  <a:cubicBezTo>
                    <a:pt x="251" y="73"/>
                    <a:pt x="249" y="115"/>
                    <a:pt x="206" y="144"/>
                  </a:cubicBezTo>
                  <a:cubicBezTo>
                    <a:pt x="195" y="151"/>
                    <a:pt x="182" y="152"/>
                    <a:pt x="170" y="156"/>
                  </a:cubicBezTo>
                  <a:cubicBezTo>
                    <a:pt x="162" y="172"/>
                    <a:pt x="159" y="191"/>
                    <a:pt x="146" y="204"/>
                  </a:cubicBezTo>
                  <a:cubicBezTo>
                    <a:pt x="125" y="225"/>
                    <a:pt x="49" y="204"/>
                    <a:pt x="86" y="204"/>
                  </a:cubicBezTo>
                  <a:close/>
                </a:path>
              </a:pathLst>
            </a:custGeom>
            <a:solidFill>
              <a:srgbClr val="47BC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7" name="Freeform 13"/>
            <p:cNvSpPr>
              <a:spLocks/>
            </p:cNvSpPr>
            <p:nvPr/>
          </p:nvSpPr>
          <p:spPr bwMode="auto">
            <a:xfrm>
              <a:off x="1968" y="2937"/>
              <a:ext cx="48" cy="96"/>
            </a:xfrm>
            <a:custGeom>
              <a:avLst/>
              <a:gdLst>
                <a:gd name="T0" fmla="*/ 0 w 205"/>
                <a:gd name="T1" fmla="*/ 4 h 423"/>
                <a:gd name="T2" fmla="*/ 1 w 205"/>
                <a:gd name="T3" fmla="*/ 5 h 423"/>
                <a:gd name="T4" fmla="*/ 1 w 205"/>
                <a:gd name="T5" fmla="*/ 4 h 423"/>
                <a:gd name="T6" fmla="*/ 2 w 205"/>
                <a:gd name="T7" fmla="*/ 4 h 423"/>
                <a:gd name="T8" fmla="*/ 2 w 205"/>
                <a:gd name="T9" fmla="*/ 4 h 423"/>
                <a:gd name="T10" fmla="*/ 2 w 205"/>
                <a:gd name="T11" fmla="*/ 3 h 423"/>
                <a:gd name="T12" fmla="*/ 2 w 205"/>
                <a:gd name="T13" fmla="*/ 2 h 423"/>
                <a:gd name="T14" fmla="*/ 3 w 205"/>
                <a:gd name="T15" fmla="*/ 1 h 423"/>
                <a:gd name="T16" fmla="*/ 2 w 205"/>
                <a:gd name="T17" fmla="*/ 2 h 423"/>
                <a:gd name="T18" fmla="*/ 1 w 205"/>
                <a:gd name="T19" fmla="*/ 2 h 423"/>
                <a:gd name="T20" fmla="*/ 1 w 205"/>
                <a:gd name="T21" fmla="*/ 2 h 423"/>
                <a:gd name="T22" fmla="*/ 1 w 205"/>
                <a:gd name="T23" fmla="*/ 1 h 423"/>
                <a:gd name="T24" fmla="*/ 2 w 205"/>
                <a:gd name="T25" fmla="*/ 0 h 423"/>
                <a:gd name="T26" fmla="*/ 2 w 205"/>
                <a:gd name="T27" fmla="*/ 0 h 423"/>
                <a:gd name="T28" fmla="*/ 1 w 205"/>
                <a:gd name="T29" fmla="*/ 0 h 423"/>
                <a:gd name="T30" fmla="*/ 1 w 205"/>
                <a:gd name="T31" fmla="*/ 0 h 423"/>
                <a:gd name="T32" fmla="*/ 0 w 205"/>
                <a:gd name="T33" fmla="*/ 2 h 423"/>
                <a:gd name="T34" fmla="*/ 0 w 205"/>
                <a:gd name="T35" fmla="*/ 4 h 4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5" h="423">
                  <a:moveTo>
                    <a:pt x="30" y="363"/>
                  </a:moveTo>
                  <a:cubicBezTo>
                    <a:pt x="39" y="377"/>
                    <a:pt x="59" y="423"/>
                    <a:pt x="90" y="411"/>
                  </a:cubicBezTo>
                  <a:cubicBezTo>
                    <a:pt x="103" y="406"/>
                    <a:pt x="106" y="387"/>
                    <a:pt x="114" y="375"/>
                  </a:cubicBezTo>
                  <a:cubicBezTo>
                    <a:pt x="118" y="359"/>
                    <a:pt x="117" y="341"/>
                    <a:pt x="126" y="327"/>
                  </a:cubicBezTo>
                  <a:cubicBezTo>
                    <a:pt x="134" y="315"/>
                    <a:pt x="152" y="313"/>
                    <a:pt x="162" y="303"/>
                  </a:cubicBezTo>
                  <a:cubicBezTo>
                    <a:pt x="172" y="293"/>
                    <a:pt x="178" y="279"/>
                    <a:pt x="186" y="267"/>
                  </a:cubicBezTo>
                  <a:cubicBezTo>
                    <a:pt x="182" y="247"/>
                    <a:pt x="174" y="227"/>
                    <a:pt x="174" y="207"/>
                  </a:cubicBezTo>
                  <a:cubicBezTo>
                    <a:pt x="174" y="196"/>
                    <a:pt x="205" y="130"/>
                    <a:pt x="198" y="123"/>
                  </a:cubicBezTo>
                  <a:cubicBezTo>
                    <a:pt x="186" y="111"/>
                    <a:pt x="166" y="131"/>
                    <a:pt x="150" y="135"/>
                  </a:cubicBezTo>
                  <a:cubicBezTo>
                    <a:pt x="145" y="149"/>
                    <a:pt x="131" y="201"/>
                    <a:pt x="114" y="207"/>
                  </a:cubicBezTo>
                  <a:cubicBezTo>
                    <a:pt x="98" y="212"/>
                    <a:pt x="82" y="199"/>
                    <a:pt x="66" y="195"/>
                  </a:cubicBezTo>
                  <a:cubicBezTo>
                    <a:pt x="38" y="111"/>
                    <a:pt x="34" y="147"/>
                    <a:pt x="54" y="87"/>
                  </a:cubicBezTo>
                  <a:cubicBezTo>
                    <a:pt x="125" y="101"/>
                    <a:pt x="138" y="111"/>
                    <a:pt x="162" y="39"/>
                  </a:cubicBezTo>
                  <a:cubicBezTo>
                    <a:pt x="158" y="27"/>
                    <a:pt x="162" y="6"/>
                    <a:pt x="150" y="3"/>
                  </a:cubicBezTo>
                  <a:cubicBezTo>
                    <a:pt x="136" y="0"/>
                    <a:pt x="127" y="21"/>
                    <a:pt x="114" y="27"/>
                  </a:cubicBezTo>
                  <a:cubicBezTo>
                    <a:pt x="103" y="33"/>
                    <a:pt x="90" y="35"/>
                    <a:pt x="78" y="39"/>
                  </a:cubicBezTo>
                  <a:cubicBezTo>
                    <a:pt x="67" y="85"/>
                    <a:pt x="45" y="115"/>
                    <a:pt x="30" y="159"/>
                  </a:cubicBezTo>
                  <a:cubicBezTo>
                    <a:pt x="17" y="340"/>
                    <a:pt x="0" y="274"/>
                    <a:pt x="30" y="363"/>
                  </a:cubicBezTo>
                  <a:close/>
                </a:path>
              </a:pathLst>
            </a:custGeom>
            <a:solidFill>
              <a:srgbClr val="47BC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52" name="Line 14"/>
          <p:cNvSpPr>
            <a:spLocks noChangeShapeType="1"/>
          </p:cNvSpPr>
          <p:nvPr/>
        </p:nvSpPr>
        <p:spPr bwMode="auto">
          <a:xfrm flipH="1">
            <a:off x="806450" y="3908301"/>
            <a:ext cx="22098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Line 15"/>
          <p:cNvSpPr>
            <a:spLocks noChangeShapeType="1"/>
          </p:cNvSpPr>
          <p:nvPr/>
        </p:nvSpPr>
        <p:spPr bwMode="auto">
          <a:xfrm>
            <a:off x="3702050" y="5243388"/>
            <a:ext cx="381000" cy="3810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Line 16"/>
          <p:cNvSpPr>
            <a:spLocks noChangeShapeType="1"/>
          </p:cNvSpPr>
          <p:nvPr/>
        </p:nvSpPr>
        <p:spPr bwMode="auto">
          <a:xfrm flipH="1" flipV="1">
            <a:off x="2940050" y="2500188"/>
            <a:ext cx="381000" cy="3810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Line 17"/>
          <p:cNvSpPr>
            <a:spLocks noChangeShapeType="1"/>
          </p:cNvSpPr>
          <p:nvPr/>
        </p:nvSpPr>
        <p:spPr bwMode="auto">
          <a:xfrm flipH="1" flipV="1">
            <a:off x="1949450" y="1890588"/>
            <a:ext cx="1219200" cy="1752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Text Box 18"/>
          <p:cNvSpPr txBox="1">
            <a:spLocks noChangeArrowheads="1"/>
          </p:cNvSpPr>
          <p:nvPr/>
        </p:nvSpPr>
        <p:spPr bwMode="auto">
          <a:xfrm>
            <a:off x="1266825" y="3855913"/>
            <a:ext cx="14334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40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230 km/s</a:t>
            </a:r>
          </a:p>
        </p:txBody>
      </p:sp>
      <p:sp>
        <p:nvSpPr>
          <p:cNvPr id="31757" name="Text Box 19"/>
          <p:cNvSpPr txBox="1">
            <a:spLocks noChangeArrowheads="1"/>
          </p:cNvSpPr>
          <p:nvPr/>
        </p:nvSpPr>
        <p:spPr bwMode="auto">
          <a:xfrm>
            <a:off x="1511300" y="3052638"/>
            <a:ext cx="6415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40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60</a:t>
            </a:r>
            <a:r>
              <a:rPr lang="de-DE" sz="2400" baseline="3000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o</a:t>
            </a:r>
            <a:endParaRPr lang="de-DE" sz="2400">
              <a:solidFill>
                <a:srgbClr val="0000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58" name="Text Box 20"/>
          <p:cNvSpPr txBox="1">
            <a:spLocks noChangeArrowheads="1"/>
          </p:cNvSpPr>
          <p:nvPr/>
        </p:nvSpPr>
        <p:spPr bwMode="auto">
          <a:xfrm>
            <a:off x="3668713" y="4938588"/>
            <a:ext cx="12618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40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30 km/s</a:t>
            </a:r>
          </a:p>
        </p:txBody>
      </p:sp>
      <p:sp>
        <p:nvSpPr>
          <p:cNvPr id="31759" name="Text Box 21"/>
          <p:cNvSpPr txBox="1">
            <a:spLocks noChangeArrowheads="1"/>
          </p:cNvSpPr>
          <p:nvPr/>
        </p:nvSpPr>
        <p:spPr bwMode="auto">
          <a:xfrm>
            <a:off x="520700" y="5030663"/>
            <a:ext cx="21467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speed</a:t>
            </a:r>
            <a:endParaRPr lang="de-DE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relative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WIMP-halo</a:t>
            </a:r>
          </a:p>
        </p:txBody>
      </p:sp>
      <p:sp>
        <p:nvSpPr>
          <p:cNvPr id="31760" name="Text Box 22"/>
          <p:cNvSpPr txBox="1">
            <a:spLocks noChangeArrowheads="1"/>
          </p:cNvSpPr>
          <p:nvPr/>
        </p:nvSpPr>
        <p:spPr bwMode="auto">
          <a:xfrm>
            <a:off x="514417" y="5614863"/>
            <a:ext cx="23198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400" dirty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(230 ± 15) km/s</a:t>
            </a:r>
          </a:p>
        </p:txBody>
      </p:sp>
      <p:grpSp>
        <p:nvGrpSpPr>
          <p:cNvPr id="31761" name="Group 23"/>
          <p:cNvGrpSpPr>
            <a:grpSpLocks/>
          </p:cNvGrpSpPr>
          <p:nvPr/>
        </p:nvGrpSpPr>
        <p:grpSpPr bwMode="auto">
          <a:xfrm>
            <a:off x="5175250" y="1955800"/>
            <a:ext cx="3644899" cy="3605213"/>
            <a:chOff x="3263" y="758"/>
            <a:chExt cx="2296" cy="2271"/>
          </a:xfrm>
        </p:grpSpPr>
        <p:pic>
          <p:nvPicPr>
            <p:cNvPr id="31763" name="Picture 24" descr="annularspe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" y="1178"/>
              <a:ext cx="2256" cy="169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4" name="AutoShape 25"/>
            <p:cNvSpPr>
              <a:spLocks noChangeArrowheads="1"/>
            </p:cNvSpPr>
            <p:nvPr/>
          </p:nvSpPr>
          <p:spPr bwMode="auto">
            <a:xfrm>
              <a:off x="3687" y="1346"/>
              <a:ext cx="96" cy="384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5" name="AutoShape 26"/>
            <p:cNvSpPr>
              <a:spLocks noChangeArrowheads="1"/>
            </p:cNvSpPr>
            <p:nvPr/>
          </p:nvSpPr>
          <p:spPr bwMode="auto">
            <a:xfrm flipV="1">
              <a:off x="3687" y="1922"/>
              <a:ext cx="96" cy="384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6" name="AutoShape 27"/>
            <p:cNvSpPr>
              <a:spLocks noChangeArrowheads="1"/>
            </p:cNvSpPr>
            <p:nvPr/>
          </p:nvSpPr>
          <p:spPr bwMode="auto">
            <a:xfrm flipV="1">
              <a:off x="4743" y="2030"/>
              <a:ext cx="96" cy="384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7" name="Text Box 28"/>
            <p:cNvSpPr txBox="1">
              <a:spLocks noChangeArrowheads="1"/>
            </p:cNvSpPr>
            <p:nvPr/>
          </p:nvSpPr>
          <p:spPr bwMode="auto">
            <a:xfrm>
              <a:off x="3857" y="1708"/>
              <a:ext cx="87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2400" b="1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summer</a:t>
              </a:r>
              <a:endParaRPr lang="de-DE" sz="2400">
                <a:solidFill>
                  <a:srgbClr val="00008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8" name="Text Box 29"/>
            <p:cNvSpPr txBox="1">
              <a:spLocks noChangeArrowheads="1"/>
            </p:cNvSpPr>
            <p:nvPr/>
          </p:nvSpPr>
          <p:spPr bwMode="auto">
            <a:xfrm>
              <a:off x="3771" y="2342"/>
              <a:ext cx="6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2400" b="1">
                  <a:solidFill>
                    <a:srgbClr val="000086"/>
                  </a:solidFill>
                  <a:latin typeface="Arial" pitchFamily="34" charset="0"/>
                  <a:cs typeface="Arial" pitchFamily="34" charset="0"/>
                </a:rPr>
                <a:t>winter</a:t>
              </a:r>
              <a:endParaRPr lang="de-DE" sz="2400">
                <a:solidFill>
                  <a:srgbClr val="00008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9" name="AutoShape 30"/>
            <p:cNvSpPr>
              <a:spLocks noChangeArrowheads="1"/>
            </p:cNvSpPr>
            <p:nvPr/>
          </p:nvSpPr>
          <p:spPr bwMode="auto">
            <a:xfrm>
              <a:off x="4743" y="2606"/>
              <a:ext cx="96" cy="384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0" name="Rectangle 31"/>
            <p:cNvSpPr>
              <a:spLocks noChangeArrowheads="1"/>
            </p:cNvSpPr>
            <p:nvPr/>
          </p:nvSpPr>
          <p:spPr bwMode="auto">
            <a:xfrm>
              <a:off x="4167" y="2774"/>
              <a:ext cx="57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1" name="Text Box 32"/>
            <p:cNvSpPr txBox="1">
              <a:spLocks noChangeArrowheads="1"/>
            </p:cNvSpPr>
            <p:nvPr/>
          </p:nvSpPr>
          <p:spPr bwMode="auto">
            <a:xfrm>
              <a:off x="3707" y="2738"/>
              <a:ext cx="156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>
                  <a:solidFill>
                    <a:srgbClr val="000086"/>
                  </a:solidFill>
                  <a:latin typeface="Arial" pitchFamily="34" charset="0"/>
                  <a:cs typeface="Arial" pitchFamily="34" charset="0"/>
                </a:rPr>
                <a:t>recoil        -       energy</a:t>
              </a:r>
              <a:endParaRPr lang="de-DE" sz="2400">
                <a:solidFill>
                  <a:srgbClr val="00008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2" name="Text Box 33"/>
            <p:cNvSpPr txBox="1">
              <a:spLocks noChangeArrowheads="1"/>
            </p:cNvSpPr>
            <p:nvPr/>
          </p:nvSpPr>
          <p:spPr bwMode="auto">
            <a:xfrm rot="16200000">
              <a:off x="2768" y="1847"/>
              <a:ext cx="122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>
                  <a:solidFill>
                    <a:srgbClr val="000086"/>
                  </a:solidFill>
                  <a:latin typeface="Arial" pitchFamily="34" charset="0"/>
                  <a:cs typeface="Arial" pitchFamily="34" charset="0"/>
                </a:rPr>
                <a:t>Counts / keV/Tag</a:t>
              </a:r>
            </a:p>
          </p:txBody>
        </p:sp>
        <p:sp>
          <p:nvSpPr>
            <p:cNvPr id="31773" name="Text Box 34"/>
            <p:cNvSpPr txBox="1">
              <a:spLocks noChangeArrowheads="1"/>
            </p:cNvSpPr>
            <p:nvPr/>
          </p:nvSpPr>
          <p:spPr bwMode="auto">
            <a:xfrm>
              <a:off x="3845" y="758"/>
              <a:ext cx="122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sz="2000">
                  <a:solidFill>
                    <a:srgbClr val="000086"/>
                  </a:solidFill>
                  <a:latin typeface="Arial" pitchFamily="34" charset="0"/>
                  <a:cs typeface="Arial" pitchFamily="34" charset="0"/>
                </a:rPr>
                <a:t>modulation of </a:t>
              </a:r>
            </a:p>
            <a:p>
              <a:pPr algn="ctr"/>
              <a:r>
                <a:rPr lang="de-DE" sz="2000">
                  <a:solidFill>
                    <a:srgbClr val="000086"/>
                  </a:solidFill>
                  <a:latin typeface="Arial" pitchFamily="34" charset="0"/>
                  <a:cs typeface="Arial" pitchFamily="34" charset="0"/>
                </a:rPr>
                <a:t>recoil-spectrum</a:t>
              </a:r>
              <a:endParaRPr lang="de-DE" sz="2400">
                <a:solidFill>
                  <a:srgbClr val="00008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289892" y="841373"/>
            <a:ext cx="7772400" cy="88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DAMA: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Dark Matter signature by annual modulation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49485" y="-179531"/>
            <a:ext cx="9144000" cy="8002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sz="2200" dirty="0">
              <a:latin typeface="Verdana" pitchFamily="34" charset="0"/>
            </a:endParaRPr>
          </a:p>
          <a:p>
            <a:pPr eaLnBrk="1" hangingPunct="1"/>
            <a:r>
              <a:rPr lang="en-GB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NaI</a:t>
            </a:r>
            <a:r>
              <a:rPr lang="en-GB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-Scintillation Detectors – Large Target Mass possible !</a:t>
            </a:r>
            <a:endParaRPr lang="en-GB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059113" y="4791075"/>
            <a:ext cx="6505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Data after 7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years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data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taking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( ~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300.000 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kg x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days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096558" y="5441950"/>
            <a:ext cx="30572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modulation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6.3s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confidence</a:t>
            </a:r>
            <a:endParaRPr lang="de-DE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1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Riv.N.Cim</a:t>
            </a:r>
            <a:r>
              <a:rPr lang="de-DE" sz="1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26/1 (2003), 1-73</a:t>
            </a:r>
            <a:endParaRPr lang="de-DE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2" name="Picture 4" descr="Crys_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05350"/>
            <a:ext cx="27146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Cr_PMT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5391150"/>
            <a:ext cx="271462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962150" y="1154113"/>
            <a:ext cx="685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DAMA -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experiment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 </a:t>
            </a:r>
          </a:p>
          <a:p>
            <a:pPr algn="ctr"/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first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indication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WIMPs ? </a:t>
            </a:r>
            <a:br>
              <a:rPr lang="de-DE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(1998)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annual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modulation</a:t>
            </a:r>
            <a:endParaRPr lang="de-DE" sz="2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"/>
          <a:stretch>
            <a:fillRect/>
          </a:stretch>
        </p:blipFill>
        <p:spPr bwMode="auto">
          <a:xfrm>
            <a:off x="247650" y="980728"/>
            <a:ext cx="246697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6" name="Group 8"/>
          <p:cNvGrpSpPr>
            <a:grpSpLocks/>
          </p:cNvGrpSpPr>
          <p:nvPr/>
        </p:nvGrpSpPr>
        <p:grpSpPr bwMode="auto">
          <a:xfrm>
            <a:off x="2058988" y="2143125"/>
            <a:ext cx="6400800" cy="2438400"/>
            <a:chOff x="354" y="522"/>
            <a:chExt cx="7998" cy="3366"/>
          </a:xfrm>
        </p:grpSpPr>
        <p:pic>
          <p:nvPicPr>
            <p:cNvPr id="32778" name="Picture 9" descr="dama_link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0" b="2875"/>
            <a:stretch>
              <a:fillRect/>
            </a:stretch>
          </p:blipFill>
          <p:spPr bwMode="auto">
            <a:xfrm>
              <a:off x="354" y="528"/>
              <a:ext cx="5118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10" descr="dama_recht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" y="522"/>
              <a:ext cx="3913" cy="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49485" y="-179531"/>
            <a:ext cx="9144000" cy="8002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sz="2200" dirty="0">
              <a:latin typeface="Verdana" pitchFamily="34" charset="0"/>
            </a:endParaRPr>
          </a:p>
          <a:p>
            <a:pPr eaLnBrk="1" hangingPunct="1"/>
            <a:r>
              <a:rPr lang="en-GB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NaI</a:t>
            </a:r>
            <a:r>
              <a:rPr lang="en-GB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-Scintillation Detectors – Large Target Mass possible !</a:t>
            </a:r>
            <a:endParaRPr lang="en-GB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gradFill rotWithShape="0">
          <a:gsLst>
            <a:gs pos="0">
              <a:srgbClr val="FFFFCC"/>
            </a:gs>
            <a:gs pos="100000">
              <a:srgbClr val="FFCC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Text Box 2"/>
          <p:cNvSpPr txBox="1">
            <a:spLocks noChangeArrowheads="1"/>
          </p:cNvSpPr>
          <p:nvPr/>
        </p:nvSpPr>
        <p:spPr bwMode="auto">
          <a:xfrm>
            <a:off x="0" y="-28575"/>
            <a:ext cx="9144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GB" sz="2800" smtClean="0">
                <a:solidFill>
                  <a:srgbClr val="FF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Model Independent Annual Modulation Result</a:t>
            </a:r>
          </a:p>
        </p:txBody>
      </p:sp>
      <p:sp>
        <p:nvSpPr>
          <p:cNvPr id="572419" name="Text Box 3"/>
          <p:cNvSpPr txBox="1">
            <a:spLocks noChangeArrowheads="1"/>
          </p:cNvSpPr>
          <p:nvPr/>
        </p:nvSpPr>
        <p:spPr bwMode="auto">
          <a:xfrm>
            <a:off x="1301750" y="673100"/>
            <a:ext cx="6910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mtClean="0">
                <a:solidFill>
                  <a:srgbClr val="333399"/>
                </a:solidFill>
                <a:latin typeface="Verdana" pitchFamily="34" charset="0"/>
              </a:rPr>
              <a:t>experimental single-hit </a:t>
            </a:r>
            <a:r>
              <a:rPr lang="it-IT" smtClean="0">
                <a:solidFill>
                  <a:srgbClr val="CC0000"/>
                </a:solidFill>
                <a:latin typeface="Verdana" pitchFamily="34" charset="0"/>
              </a:rPr>
              <a:t>residuals</a:t>
            </a:r>
            <a:r>
              <a:rPr lang="it-IT" smtClean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it-IT" smtClean="0">
                <a:solidFill>
                  <a:srgbClr val="CC0000"/>
                </a:solidFill>
                <a:latin typeface="Verdana" pitchFamily="34" charset="0"/>
              </a:rPr>
              <a:t>rate</a:t>
            </a:r>
            <a:r>
              <a:rPr lang="it-IT" smtClean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it-IT" smtClean="0">
                <a:solidFill>
                  <a:srgbClr val="006600"/>
                </a:solidFill>
                <a:latin typeface="Verdana" pitchFamily="34" charset="0"/>
              </a:rPr>
              <a:t>vs</a:t>
            </a:r>
            <a:r>
              <a:rPr lang="it-IT" smtClean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it-IT" smtClean="0">
                <a:solidFill>
                  <a:srgbClr val="CC0000"/>
                </a:solidFill>
                <a:latin typeface="Verdana" pitchFamily="34" charset="0"/>
              </a:rPr>
              <a:t>time </a:t>
            </a:r>
            <a:r>
              <a:rPr lang="it-IT" smtClean="0">
                <a:solidFill>
                  <a:srgbClr val="008000"/>
                </a:solidFill>
                <a:latin typeface="Verdana" pitchFamily="34" charset="0"/>
              </a:rPr>
              <a:t>and</a:t>
            </a:r>
            <a:r>
              <a:rPr lang="it-IT" smtClean="0">
                <a:solidFill>
                  <a:srgbClr val="CC0000"/>
                </a:solidFill>
                <a:latin typeface="Verdana" pitchFamily="34" charset="0"/>
              </a:rPr>
              <a:t> energy </a:t>
            </a:r>
            <a:endParaRPr lang="it-IT" smtClean="0">
              <a:solidFill>
                <a:srgbClr val="006600"/>
              </a:solidFill>
              <a:latin typeface="Verdana" pitchFamily="34" charset="0"/>
            </a:endParaRPr>
          </a:p>
        </p:txBody>
      </p:sp>
      <p:sp>
        <p:nvSpPr>
          <p:cNvPr id="572420" name="Text Box 4"/>
          <p:cNvSpPr txBox="1">
            <a:spLocks noChangeArrowheads="1"/>
          </p:cNvSpPr>
          <p:nvPr/>
        </p:nvSpPr>
        <p:spPr bwMode="auto">
          <a:xfrm>
            <a:off x="0" y="406400"/>
            <a:ext cx="91440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152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it-IT" smtClean="0">
                <a:solidFill>
                  <a:srgbClr val="008000"/>
                </a:solidFill>
                <a:latin typeface="Arial" charset="0"/>
              </a:rPr>
              <a:t>DAMA/NaI (7 years)</a:t>
            </a:r>
            <a:r>
              <a:rPr lang="it-IT" smtClean="0">
                <a:solidFill>
                  <a:srgbClr val="FF0000"/>
                </a:solidFill>
                <a:latin typeface="Arial" charset="0"/>
              </a:rPr>
              <a:t> + </a:t>
            </a:r>
            <a:r>
              <a:rPr lang="it-IT" smtClean="0">
                <a:solidFill>
                  <a:srgbClr val="990033"/>
                </a:solidFill>
                <a:latin typeface="Arial" charset="0"/>
              </a:rPr>
              <a:t>DAMA/LIBRA (4 years)   </a:t>
            </a:r>
            <a:r>
              <a:rPr lang="it-IT" sz="1600" smtClean="0">
                <a:solidFill>
                  <a:srgbClr val="333399"/>
                </a:solidFill>
                <a:latin typeface="Arial" charset="0"/>
              </a:rPr>
              <a:t>Total exposure: 300555 kg</a:t>
            </a:r>
            <a:r>
              <a:rPr lang="it-IT" sz="1600" smtClean="0">
                <a:solidFill>
                  <a:srgbClr val="333399"/>
                </a:solidFill>
                <a:latin typeface="Arial" charset="0"/>
                <a:sym typeface="Symbol" pitchFamily="18" charset="2"/>
              </a:rPr>
              <a:t></a:t>
            </a:r>
            <a:r>
              <a:rPr lang="it-IT" sz="1600" smtClean="0">
                <a:solidFill>
                  <a:srgbClr val="333399"/>
                </a:solidFill>
                <a:latin typeface="Arial" charset="0"/>
              </a:rPr>
              <a:t>day = 0.82 ton</a:t>
            </a:r>
            <a:r>
              <a:rPr lang="it-IT" sz="1600" smtClean="0">
                <a:solidFill>
                  <a:srgbClr val="333399"/>
                </a:solidFill>
                <a:latin typeface="Arial" charset="0"/>
                <a:sym typeface="Symbol" pitchFamily="18" charset="2"/>
              </a:rPr>
              <a:t></a:t>
            </a:r>
            <a:r>
              <a:rPr lang="it-IT" sz="1600" smtClean="0">
                <a:solidFill>
                  <a:srgbClr val="333399"/>
                </a:solidFill>
                <a:latin typeface="Arial" charset="0"/>
              </a:rPr>
              <a:t>yr</a:t>
            </a:r>
            <a:endParaRPr lang="en-US" sz="160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72421" name="Rectangle 5"/>
          <p:cNvSpPr>
            <a:spLocks noChangeArrowheads="1"/>
          </p:cNvSpPr>
          <p:nvPr/>
        </p:nvSpPr>
        <p:spPr bwMode="auto">
          <a:xfrm>
            <a:off x="5741988" y="3124200"/>
            <a:ext cx="93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smtClean="0">
                <a:solidFill>
                  <a:srgbClr val="800080"/>
                </a:solidFill>
                <a:latin typeface="Times" pitchFamily="64" charset="0"/>
              </a:rPr>
              <a:t>2-5 keV</a:t>
            </a:r>
          </a:p>
        </p:txBody>
      </p:sp>
      <p:sp>
        <p:nvSpPr>
          <p:cNvPr id="572422" name="Rectangle 6"/>
          <p:cNvSpPr>
            <a:spLocks noChangeArrowheads="1"/>
          </p:cNvSpPr>
          <p:nvPr/>
        </p:nvSpPr>
        <p:spPr bwMode="auto">
          <a:xfrm>
            <a:off x="5756275" y="4857750"/>
            <a:ext cx="969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b="1" smtClean="0">
                <a:solidFill>
                  <a:srgbClr val="800080"/>
                </a:solidFill>
                <a:latin typeface="Times" pitchFamily="64" charset="0"/>
              </a:rPr>
              <a:t>2-6 keV</a:t>
            </a:r>
          </a:p>
        </p:txBody>
      </p:sp>
      <p:sp>
        <p:nvSpPr>
          <p:cNvPr id="572423" name="Text Box 7"/>
          <p:cNvSpPr txBox="1">
            <a:spLocks noChangeArrowheads="1"/>
          </p:cNvSpPr>
          <p:nvPr/>
        </p:nvSpPr>
        <p:spPr bwMode="auto">
          <a:xfrm>
            <a:off x="5741988" y="1776413"/>
            <a:ext cx="28289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it-IT" sz="1400" smtClean="0">
                <a:solidFill>
                  <a:srgbClr val="0000FF"/>
                </a:solidFill>
                <a:latin typeface="Arial" charset="0"/>
              </a:rPr>
              <a:t>A=(0.0215</a:t>
            </a:r>
            <a:r>
              <a:rPr lang="en-US" sz="1400" smtClean="0">
                <a:solidFill>
                  <a:srgbClr val="0000FF"/>
                </a:solidFill>
                <a:latin typeface="Arial" charset="0"/>
              </a:rPr>
              <a:t>±0.0026) cpd/kg/keV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it-IT" sz="140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</a:t>
            </a:r>
            <a:r>
              <a:rPr lang="it-IT" sz="1400" baseline="30000" smtClean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it-IT" sz="1400" smtClean="0">
                <a:solidFill>
                  <a:srgbClr val="0000FF"/>
                </a:solidFill>
                <a:latin typeface="Arial" charset="0"/>
              </a:rPr>
              <a:t>/dof = 51.9/66   </a:t>
            </a:r>
            <a:r>
              <a:rPr lang="it-IT" b="1" smtClean="0">
                <a:solidFill>
                  <a:srgbClr val="0000FF"/>
                </a:solidFill>
                <a:latin typeface="Arial" charset="0"/>
              </a:rPr>
              <a:t>8.3 </a:t>
            </a:r>
            <a:r>
              <a:rPr lang="it-IT" b="1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 C.L.</a:t>
            </a:r>
            <a:endParaRPr lang="it-IT" sz="1400" smtClean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572424" name="Rectangle 8"/>
          <p:cNvSpPr>
            <a:spLocks noChangeArrowheads="1"/>
          </p:cNvSpPr>
          <p:nvPr/>
        </p:nvSpPr>
        <p:spPr bwMode="auto">
          <a:xfrm>
            <a:off x="5741988" y="1423988"/>
            <a:ext cx="93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smtClean="0">
                <a:solidFill>
                  <a:srgbClr val="800080"/>
                </a:solidFill>
                <a:latin typeface="Times" pitchFamily="64" charset="0"/>
              </a:rPr>
              <a:t>2-4 keV</a:t>
            </a:r>
            <a:endParaRPr lang="en-US" b="1" smtClean="0">
              <a:solidFill>
                <a:srgbClr val="FF0000"/>
              </a:solidFill>
              <a:latin typeface="Times" pitchFamily="64" charset="0"/>
            </a:endParaRPr>
          </a:p>
        </p:txBody>
      </p:sp>
      <p:pic>
        <p:nvPicPr>
          <p:cNvPr id="57242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913"/>
            <a:ext cx="5148263" cy="543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2426" name="AutoShape 10"/>
          <p:cNvSpPr>
            <a:spLocks noChangeArrowheads="1"/>
          </p:cNvSpPr>
          <p:nvPr/>
        </p:nvSpPr>
        <p:spPr bwMode="auto">
          <a:xfrm>
            <a:off x="744538" y="6472238"/>
            <a:ext cx="8218487" cy="385762"/>
          </a:xfrm>
          <a:prstGeom prst="roundRect">
            <a:avLst>
              <a:gd name="adj" fmla="val 28287"/>
            </a:avLst>
          </a:prstGeom>
          <a:gradFill rotWithShape="1">
            <a:gsLst>
              <a:gs pos="0">
                <a:srgbClr val="800080">
                  <a:gamma/>
                  <a:tint val="0"/>
                  <a:invGamma/>
                </a:srgbClr>
              </a:gs>
              <a:gs pos="100000">
                <a:srgbClr val="800080">
                  <a:alpha val="60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CC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0" dir="184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60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data favor the presence of a modulated behavior with proper features at 8.2</a:t>
            </a:r>
            <a:r>
              <a:rPr lang="en-US" sz="160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s</a:t>
            </a:r>
            <a:r>
              <a:rPr lang="en-US" sz="160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C.L.</a:t>
            </a:r>
            <a:endParaRPr lang="it-IT" sz="1600" smtClean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572427" name="Text Box 11"/>
          <p:cNvSpPr txBox="1">
            <a:spLocks noChangeArrowheads="1"/>
          </p:cNvSpPr>
          <p:nvPr/>
        </p:nvSpPr>
        <p:spPr bwMode="auto">
          <a:xfrm>
            <a:off x="5741988" y="3470275"/>
            <a:ext cx="26638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smtClean="0">
                <a:solidFill>
                  <a:srgbClr val="0000FF"/>
                </a:solidFill>
                <a:latin typeface="Arial" charset="0"/>
              </a:rPr>
              <a:t>A=(0.0176</a:t>
            </a:r>
            <a:r>
              <a:rPr lang="en-US" sz="1400" smtClean="0">
                <a:solidFill>
                  <a:srgbClr val="0000FF"/>
                </a:solidFill>
                <a:latin typeface="Arial" charset="0"/>
              </a:rPr>
              <a:t>±0.0020) cpd/kg/keV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it-IT" sz="140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</a:t>
            </a:r>
            <a:r>
              <a:rPr lang="it-IT" sz="1400" baseline="30000" smtClean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it-IT" sz="1400" smtClean="0">
                <a:solidFill>
                  <a:srgbClr val="0000FF"/>
                </a:solidFill>
                <a:latin typeface="Arial" charset="0"/>
              </a:rPr>
              <a:t>/dof = 39.6/66   </a:t>
            </a:r>
            <a:r>
              <a:rPr lang="it-IT" b="1" smtClean="0">
                <a:solidFill>
                  <a:srgbClr val="0000FF"/>
                </a:solidFill>
                <a:latin typeface="Arial" charset="0"/>
              </a:rPr>
              <a:t>8.8 </a:t>
            </a:r>
            <a:r>
              <a:rPr lang="it-IT" b="1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 C.L.</a:t>
            </a:r>
            <a:endParaRPr lang="it-IT" sz="1400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72428" name="Text Box 12"/>
          <p:cNvSpPr txBox="1">
            <a:spLocks noChangeArrowheads="1"/>
          </p:cNvSpPr>
          <p:nvPr/>
        </p:nvSpPr>
        <p:spPr bwMode="auto">
          <a:xfrm>
            <a:off x="5756275" y="5273675"/>
            <a:ext cx="2773363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it-IT" sz="1400" smtClean="0">
                <a:solidFill>
                  <a:srgbClr val="0000FF"/>
                </a:solidFill>
                <a:latin typeface="Arial" charset="0"/>
              </a:rPr>
              <a:t>A=(0.0129</a:t>
            </a:r>
            <a:r>
              <a:rPr lang="en-US" sz="1400" smtClean="0">
                <a:solidFill>
                  <a:srgbClr val="0000FF"/>
                </a:solidFill>
                <a:latin typeface="Arial" charset="0"/>
              </a:rPr>
              <a:t>±0.0016) cpd/kg/keV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it-IT" sz="140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</a:t>
            </a:r>
            <a:r>
              <a:rPr lang="it-IT" sz="1400" baseline="30000" smtClean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it-IT" sz="1400" smtClean="0">
                <a:solidFill>
                  <a:srgbClr val="0000FF"/>
                </a:solidFill>
                <a:latin typeface="Arial" charset="0"/>
              </a:rPr>
              <a:t>/dof = 54.3/66 </a:t>
            </a:r>
            <a:r>
              <a:rPr lang="it-IT" b="1" smtClean="0">
                <a:solidFill>
                  <a:srgbClr val="0000FF"/>
                </a:solidFill>
                <a:latin typeface="Arial" charset="0"/>
              </a:rPr>
              <a:t>8.2 </a:t>
            </a:r>
            <a:r>
              <a:rPr lang="it-IT" b="1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 C.L.</a:t>
            </a:r>
            <a:endParaRPr lang="it-IT" sz="1400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72429" name="Text Box 13"/>
          <p:cNvSpPr txBox="1">
            <a:spLocks noChangeArrowheads="1"/>
          </p:cNvSpPr>
          <p:nvPr/>
        </p:nvSpPr>
        <p:spPr bwMode="auto">
          <a:xfrm>
            <a:off x="5741988" y="2339975"/>
            <a:ext cx="3205162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it-IT" sz="14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Absence of modulation? No</a:t>
            </a:r>
          </a:p>
          <a:p>
            <a:pPr>
              <a:spcBef>
                <a:spcPct val="20000"/>
              </a:spcBef>
            </a:pPr>
            <a:r>
              <a:rPr lang="it-IT" sz="14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</a:t>
            </a:r>
            <a:r>
              <a:rPr lang="it-IT" sz="1400" baseline="3000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it-IT" sz="1400" smtClean="0">
                <a:solidFill>
                  <a:srgbClr val="FF0000"/>
                </a:solidFill>
                <a:latin typeface="Arial" charset="0"/>
              </a:rPr>
              <a:t>/dof=117.7/67 </a:t>
            </a:r>
            <a:r>
              <a:rPr lang="it-IT" sz="14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 P(A=0) = 1.31</a:t>
            </a:r>
            <a:r>
              <a:rPr lang="en-US" sz="1400" smtClean="0">
                <a:solidFill>
                  <a:srgbClr val="FF0000"/>
                </a:solidFill>
                <a:latin typeface="Arial" charset="0"/>
              </a:rPr>
              <a:t>0</a:t>
            </a:r>
            <a:r>
              <a:rPr lang="en-US" sz="1400" baseline="30000" smtClean="0">
                <a:solidFill>
                  <a:srgbClr val="FF0000"/>
                </a:solidFill>
                <a:latin typeface="Arial" charset="0"/>
              </a:rPr>
              <a:t>-4</a:t>
            </a:r>
          </a:p>
        </p:txBody>
      </p:sp>
      <p:sp>
        <p:nvSpPr>
          <p:cNvPr id="572430" name="Text Box 14"/>
          <p:cNvSpPr txBox="1">
            <a:spLocks noChangeArrowheads="1"/>
          </p:cNvSpPr>
          <p:nvPr/>
        </p:nvSpPr>
        <p:spPr bwMode="auto">
          <a:xfrm>
            <a:off x="5741988" y="4095750"/>
            <a:ext cx="3430587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it-IT" sz="14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Absence of modulation? No</a:t>
            </a:r>
          </a:p>
          <a:p>
            <a:pPr>
              <a:spcBef>
                <a:spcPct val="20000"/>
              </a:spcBef>
            </a:pPr>
            <a:r>
              <a:rPr lang="it-IT" sz="14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</a:t>
            </a:r>
            <a:r>
              <a:rPr lang="it-IT" sz="1400" baseline="3000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it-IT" sz="1400" smtClean="0">
                <a:solidFill>
                  <a:srgbClr val="FF0000"/>
                </a:solidFill>
                <a:latin typeface="Arial" charset="0"/>
              </a:rPr>
              <a:t>/dof=116.1/67 </a:t>
            </a:r>
            <a:r>
              <a:rPr lang="it-IT" sz="14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 P(A=0) = 1.9</a:t>
            </a:r>
            <a:r>
              <a:rPr lang="en-US" sz="1400" smtClean="0">
                <a:solidFill>
                  <a:srgbClr val="FF0000"/>
                </a:solidFill>
                <a:latin typeface="Arial" charset="0"/>
              </a:rPr>
              <a:t>10</a:t>
            </a:r>
            <a:r>
              <a:rPr lang="en-US" sz="1400" baseline="30000" smtClean="0">
                <a:solidFill>
                  <a:srgbClr val="FF0000"/>
                </a:solidFill>
                <a:latin typeface="Arial" charset="0"/>
              </a:rPr>
              <a:t>-4</a:t>
            </a:r>
            <a:endParaRPr lang="it-IT" sz="1400" baseline="3000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72431" name="Text Box 15"/>
          <p:cNvSpPr txBox="1">
            <a:spLocks noChangeArrowheads="1"/>
          </p:cNvSpPr>
          <p:nvPr/>
        </p:nvSpPr>
        <p:spPr bwMode="auto">
          <a:xfrm>
            <a:off x="5756275" y="5800725"/>
            <a:ext cx="3122613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it-IT" sz="14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Absence of modulation? No</a:t>
            </a:r>
          </a:p>
          <a:p>
            <a:pPr>
              <a:spcBef>
                <a:spcPct val="20000"/>
              </a:spcBef>
            </a:pPr>
            <a:r>
              <a:rPr lang="it-IT" sz="14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</a:t>
            </a:r>
            <a:r>
              <a:rPr lang="it-IT" sz="1400" baseline="3000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it-IT" sz="1400" smtClean="0">
                <a:solidFill>
                  <a:srgbClr val="FF0000"/>
                </a:solidFill>
                <a:latin typeface="Arial" charset="0"/>
              </a:rPr>
              <a:t>/dof=116.4/67 </a:t>
            </a:r>
            <a:r>
              <a:rPr lang="it-IT" sz="14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 P(A=0) = 1.</a:t>
            </a:r>
            <a:r>
              <a:rPr lang="en-US" sz="1400" smtClean="0">
                <a:solidFill>
                  <a:srgbClr val="FF0000"/>
                </a:solidFill>
                <a:latin typeface="Arial" charset="0"/>
              </a:rPr>
              <a:t>8</a:t>
            </a:r>
            <a:r>
              <a:rPr lang="it-IT" sz="14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</a:t>
            </a:r>
            <a:r>
              <a:rPr lang="en-US" sz="1400" smtClean="0">
                <a:solidFill>
                  <a:srgbClr val="FF0000"/>
                </a:solidFill>
                <a:latin typeface="Arial" charset="0"/>
              </a:rPr>
              <a:t>10</a:t>
            </a:r>
            <a:r>
              <a:rPr lang="en-US" sz="1400" baseline="30000" smtClean="0">
                <a:solidFill>
                  <a:srgbClr val="FF0000"/>
                </a:solidFill>
                <a:latin typeface="Arial" charset="0"/>
              </a:rPr>
              <a:t>-4</a:t>
            </a:r>
            <a:endParaRPr lang="it-IT" sz="1400" baseline="3000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72432" name="Text Box 16"/>
          <p:cNvSpPr txBox="1">
            <a:spLocks noChangeArrowheads="1"/>
          </p:cNvSpPr>
          <p:nvPr/>
        </p:nvSpPr>
        <p:spPr bwMode="auto">
          <a:xfrm rot="-1912776">
            <a:off x="0" y="885825"/>
            <a:ext cx="1638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Comic Sans MS" pitchFamily="66" charset="0"/>
              </a:rPr>
              <a:t>ROM2F/2008/07</a:t>
            </a:r>
          </a:p>
        </p:txBody>
      </p:sp>
      <p:sp>
        <p:nvSpPr>
          <p:cNvPr id="572433" name="Rectangle 17"/>
          <p:cNvSpPr>
            <a:spLocks noChangeArrowheads="1"/>
          </p:cNvSpPr>
          <p:nvPr/>
        </p:nvSpPr>
        <p:spPr bwMode="auto">
          <a:xfrm>
            <a:off x="3776663" y="1077913"/>
            <a:ext cx="5270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1400" b="1" smtClean="0">
                <a:solidFill>
                  <a:srgbClr val="0000FF"/>
                </a:solidFill>
                <a:latin typeface="Times" pitchFamily="64" charset="0"/>
              </a:rPr>
              <a:t>Acos[</a:t>
            </a:r>
            <a:r>
              <a:rPr lang="en-US" sz="1400" b="1" smtClean="0">
                <a:solidFill>
                  <a:srgbClr val="0000FF"/>
                </a:solidFill>
                <a:latin typeface="Symbol" pitchFamily="18" charset="2"/>
              </a:rPr>
              <a:t>w</a:t>
            </a:r>
            <a:r>
              <a:rPr lang="en-US" sz="1400" b="1" smtClean="0">
                <a:solidFill>
                  <a:srgbClr val="0000FF"/>
                </a:solidFill>
                <a:latin typeface="Times" pitchFamily="64" charset="0"/>
              </a:rPr>
              <a:t>(t-t</a:t>
            </a:r>
            <a:r>
              <a:rPr lang="en-US" sz="1400" b="1" baseline="-25000" smtClean="0">
                <a:solidFill>
                  <a:srgbClr val="0000FF"/>
                </a:solidFill>
                <a:latin typeface="Times" pitchFamily="64" charset="0"/>
              </a:rPr>
              <a:t>0</a:t>
            </a:r>
            <a:r>
              <a:rPr lang="en-US" sz="1400" b="1" smtClean="0">
                <a:solidFill>
                  <a:srgbClr val="0000FF"/>
                </a:solidFill>
                <a:latin typeface="Times" pitchFamily="64" charset="0"/>
              </a:rPr>
              <a:t>)] ; continuous lines: t</a:t>
            </a:r>
            <a:r>
              <a:rPr lang="en-US" sz="1400" b="1" baseline="-25000" smtClean="0">
                <a:solidFill>
                  <a:srgbClr val="0000FF"/>
                </a:solidFill>
                <a:latin typeface="Times" pitchFamily="64" charset="0"/>
              </a:rPr>
              <a:t>0</a:t>
            </a:r>
            <a:r>
              <a:rPr lang="en-US" sz="1400" b="1" smtClean="0">
                <a:solidFill>
                  <a:srgbClr val="0000FF"/>
                </a:solidFill>
                <a:latin typeface="Times" pitchFamily="64" charset="0"/>
              </a:rPr>
              <a:t> = 152.5 d,  T = 1.00</a:t>
            </a:r>
            <a:r>
              <a:rPr lang="en-US" sz="1400" b="1" smtClean="0">
                <a:solidFill>
                  <a:srgbClr val="0000FF"/>
                </a:solidFill>
                <a:latin typeface="Times" pitchFamily="64" charset="0"/>
                <a:sym typeface="Symbol" pitchFamily="18" charset="2"/>
              </a:rPr>
              <a:t> y </a:t>
            </a:r>
          </a:p>
        </p:txBody>
      </p:sp>
    </p:spTree>
    <p:extLst>
      <p:ext uri="{BB962C8B-B14F-4D97-AF65-F5344CB8AC3E}">
        <p14:creationId xmlns:p14="http://schemas.microsoft.com/office/powerpoint/2010/main" val="647413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18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42"/>
                </a:solidFill>
              </a:rPr>
              <a:t> </a:t>
            </a:r>
          </a:p>
        </p:txBody>
      </p:sp>
      <p:pic>
        <p:nvPicPr>
          <p:cNvPr id="28677" name="Picture 25" descr="C:\Users\Josef\Documents\Vortraege-Poster\2011\ISAPP_Hdlbg\Vortrag\LimitPlot_22062011_165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-50800"/>
            <a:ext cx="39544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44016" y="908720"/>
            <a:ext cx="5940152" cy="5766867"/>
            <a:chOff x="31749" y="620688"/>
            <a:chExt cx="6340476" cy="6230962"/>
          </a:xfrm>
        </p:grpSpPr>
        <p:sp>
          <p:nvSpPr>
            <p:cNvPr id="2" name="Rechteck 1"/>
            <p:cNvSpPr/>
            <p:nvPr/>
          </p:nvSpPr>
          <p:spPr>
            <a:xfrm>
              <a:off x="31749" y="620688"/>
              <a:ext cx="6340476" cy="623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86" name="Gruppieren 23"/>
            <p:cNvGrpSpPr>
              <a:grpSpLocks/>
            </p:cNvGrpSpPr>
            <p:nvPr/>
          </p:nvGrpSpPr>
          <p:grpSpPr bwMode="auto">
            <a:xfrm>
              <a:off x="31750" y="908050"/>
              <a:ext cx="6340475" cy="5943600"/>
              <a:chOff x="209663" y="1014821"/>
              <a:chExt cx="6341164" cy="5943479"/>
            </a:xfrm>
          </p:grpSpPr>
          <p:pic>
            <p:nvPicPr>
              <p:cNvPr id="28707" name="Picture 24" descr="C:\Users\Josef\Documents\Vortraege-Poster\2011\ISAPP_Hdlbg\Vortrag\LimitPlot_22062011_16494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6" b="9094"/>
              <a:stretch>
                <a:fillRect/>
              </a:stretch>
            </p:blipFill>
            <p:spPr bwMode="auto">
              <a:xfrm>
                <a:off x="443978" y="1014821"/>
                <a:ext cx="6106849" cy="561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Textfeld 16"/>
              <p:cNvSpPr txBox="1">
                <a:spLocks noChangeArrowheads="1"/>
              </p:cNvSpPr>
              <p:nvPr/>
            </p:nvSpPr>
            <p:spPr bwMode="auto">
              <a:xfrm>
                <a:off x="4185785" y="6588968"/>
                <a:ext cx="22086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Mass / GeV/c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9" name="Textfeld 93"/>
              <p:cNvSpPr txBox="1">
                <a:spLocks noChangeArrowheads="1"/>
              </p:cNvSpPr>
              <p:nvPr/>
            </p:nvSpPr>
            <p:spPr bwMode="auto">
              <a:xfrm rot="-5400000">
                <a:off x="-1450599" y="2736507"/>
                <a:ext cx="3689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– Nucleon Cross Section / cm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710" name="Gruppieren 22"/>
              <p:cNvGrpSpPr>
                <a:grpSpLocks/>
              </p:cNvGrpSpPr>
              <p:nvPr/>
            </p:nvGrpSpPr>
            <p:grpSpPr bwMode="auto">
              <a:xfrm>
                <a:off x="4150585" y="1082251"/>
                <a:ext cx="2083065" cy="506440"/>
                <a:chOff x="6521383" y="1082251"/>
                <a:chExt cx="2083065" cy="506440"/>
              </a:xfrm>
            </p:grpSpPr>
            <p:grpSp>
              <p:nvGrpSpPr>
                <p:cNvPr id="28711" name="Gruppieren 20"/>
                <p:cNvGrpSpPr>
                  <a:grpSpLocks/>
                </p:cNvGrpSpPr>
                <p:nvPr/>
              </p:nvGrpSpPr>
              <p:grpSpPr bwMode="auto">
                <a:xfrm>
                  <a:off x="6521383" y="1118777"/>
                  <a:ext cx="2083065" cy="469914"/>
                  <a:chOff x="4150585" y="1118777"/>
                  <a:chExt cx="2083065" cy="469914"/>
                </a:xfrm>
              </p:grpSpPr>
              <p:sp>
                <p:nvSpPr>
                  <p:cNvPr id="18" name="Rechteck 17"/>
                  <p:cNvSpPr/>
                  <p:nvPr/>
                </p:nvSpPr>
                <p:spPr>
                  <a:xfrm>
                    <a:off x="4150266" y="1129119"/>
                    <a:ext cx="2083026" cy="4175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20" name="Gerade Verbindung 19"/>
                  <p:cNvCxnSpPr/>
                  <p:nvPr/>
                </p:nvCxnSpPr>
                <p:spPr>
                  <a:xfrm flipV="1">
                    <a:off x="6169785" y="1118007"/>
                    <a:ext cx="0" cy="4714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712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6989932" y="1082251"/>
                  <a:ext cx="1608133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http://dmtools.brown.edu</a:t>
                  </a:r>
                </a:p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Gaitskell,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Mandic</a:t>
                  </a:r>
                  <a:r>
                    <a:rPr lang="en-US" sz="1000" dirty="0">
                      <a:solidFill>
                        <a:srgbClr val="000000"/>
                      </a:solidFill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Filippini</a:t>
                  </a:r>
                  <a:endParaRPr lang="en-US" sz="1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uppieren 4"/>
          <p:cNvGrpSpPr/>
          <p:nvPr/>
        </p:nvGrpSpPr>
        <p:grpSpPr>
          <a:xfrm>
            <a:off x="6292848" y="908050"/>
            <a:ext cx="2725028" cy="5744998"/>
            <a:chOff x="6292848" y="908050"/>
            <a:chExt cx="2725028" cy="5744998"/>
          </a:xfrm>
        </p:grpSpPr>
        <p:sp>
          <p:nvSpPr>
            <p:cNvPr id="4" name="Rechteck 3"/>
            <p:cNvSpPr/>
            <p:nvPr/>
          </p:nvSpPr>
          <p:spPr>
            <a:xfrm>
              <a:off x="6292850" y="908720"/>
              <a:ext cx="2725026" cy="5744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74" name="Gruppieren 24"/>
            <p:cNvGrpSpPr>
              <a:grpSpLocks/>
            </p:cNvGrpSpPr>
            <p:nvPr/>
          </p:nvGrpSpPr>
          <p:grpSpPr bwMode="auto">
            <a:xfrm>
              <a:off x="6292850" y="4751388"/>
              <a:ext cx="2090738" cy="309562"/>
              <a:chOff x="10945050" y="8952693"/>
              <a:chExt cx="2090937" cy="308955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10945050" y="9009731"/>
                <a:ext cx="2090937" cy="251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40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33" r="84612" b="11749"/>
              <a:stretch>
                <a:fillRect/>
              </a:stretch>
            </p:blipFill>
            <p:spPr bwMode="auto">
              <a:xfrm>
                <a:off x="10954318" y="9048223"/>
                <a:ext cx="850881" cy="12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41" name="Textfeld 39"/>
              <p:cNvSpPr txBox="1">
                <a:spLocks noChangeArrowheads="1"/>
              </p:cNvSpPr>
              <p:nvPr/>
            </p:nvSpPr>
            <p:spPr bwMode="auto">
              <a:xfrm>
                <a:off x="11698799" y="8952693"/>
                <a:ext cx="6318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goal 1t projects </a:t>
                </a:r>
              </a:p>
            </p:txBody>
          </p:sp>
        </p:grpSp>
        <p:grpSp>
          <p:nvGrpSpPr>
            <p:cNvPr id="28678" name="Gruppieren 30"/>
            <p:cNvGrpSpPr>
              <a:grpSpLocks/>
            </p:cNvGrpSpPr>
            <p:nvPr/>
          </p:nvGrpSpPr>
          <p:grpSpPr bwMode="auto">
            <a:xfrm>
              <a:off x="6292850" y="908050"/>
              <a:ext cx="2090738" cy="284163"/>
              <a:chOff x="6084168" y="908720"/>
              <a:chExt cx="2090937" cy="284246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6084168" y="940479"/>
                <a:ext cx="2090937" cy="252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7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02" r="84612" b="70935"/>
              <a:stretch>
                <a:fillRect/>
              </a:stretch>
            </p:blipFill>
            <p:spPr bwMode="auto">
              <a:xfrm>
                <a:off x="6093009" y="956563"/>
                <a:ext cx="851735" cy="19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8" name="Textfeld 30"/>
              <p:cNvSpPr txBox="1">
                <a:spLocks noChangeArrowheads="1"/>
              </p:cNvSpPr>
              <p:nvPr/>
            </p:nvSpPr>
            <p:spPr bwMode="auto">
              <a:xfrm>
                <a:off x="6837917" y="908720"/>
                <a:ext cx="9578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Heidelberg Moscow 1996</a:t>
                </a:r>
              </a:p>
            </p:txBody>
          </p:sp>
        </p:grpSp>
        <p:grpSp>
          <p:nvGrpSpPr>
            <p:cNvPr id="28679" name="Gruppieren 28"/>
            <p:cNvGrpSpPr>
              <a:grpSpLocks/>
            </p:cNvGrpSpPr>
            <p:nvPr/>
          </p:nvGrpSpPr>
          <p:grpSpPr bwMode="auto">
            <a:xfrm>
              <a:off x="6292848" y="1290638"/>
              <a:ext cx="2702352" cy="496887"/>
              <a:chOff x="6084168" y="1322496"/>
              <a:chExt cx="2702610" cy="49588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6084168" y="1322496"/>
                <a:ext cx="2090937" cy="495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4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479" r="84612" b="60004"/>
              <a:stretch>
                <a:fillRect/>
              </a:stretch>
            </p:blipFill>
            <p:spPr bwMode="auto">
              <a:xfrm>
                <a:off x="6093436" y="1408693"/>
                <a:ext cx="850882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5" name="Textfeld 32"/>
              <p:cNvSpPr txBox="1">
                <a:spLocks noChangeArrowheads="1"/>
              </p:cNvSpPr>
              <p:nvPr/>
            </p:nvSpPr>
            <p:spPr bwMode="auto">
              <a:xfrm>
                <a:off x="6837917" y="1403822"/>
                <a:ext cx="1948861" cy="276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0000"/>
                    </a:solidFill>
                  </a:rPr>
                  <a:t>DAMA 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1998  </a:t>
                </a:r>
                <a:r>
                  <a:rPr lang="en-US" sz="1200" dirty="0">
                    <a:solidFill>
                      <a:srgbClr val="000000"/>
                    </a:solidFill>
                  </a:rPr>
                  <a:t>/ LIBRA 2008</a:t>
                </a:r>
              </a:p>
            </p:txBody>
          </p:sp>
        </p:grpSp>
        <p:grpSp>
          <p:nvGrpSpPr>
            <p:cNvPr id="28680" name="Gruppieren 27"/>
            <p:cNvGrpSpPr>
              <a:grpSpLocks/>
            </p:cNvGrpSpPr>
            <p:nvPr/>
          </p:nvGrpSpPr>
          <p:grpSpPr bwMode="auto">
            <a:xfrm>
              <a:off x="6292850" y="1773238"/>
              <a:ext cx="2090738" cy="276225"/>
              <a:chOff x="6081463" y="1772816"/>
              <a:chExt cx="2090937" cy="276999"/>
            </a:xfrm>
          </p:grpSpPr>
          <p:sp>
            <p:nvSpPr>
              <p:cNvPr id="60" name="Rechteck 59"/>
              <p:cNvSpPr/>
              <p:nvPr/>
            </p:nvSpPr>
            <p:spPr>
              <a:xfrm>
                <a:off x="6081463" y="1796695"/>
                <a:ext cx="2090937" cy="25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1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05" r="84612" b="57246"/>
              <a:stretch>
                <a:fillRect/>
              </a:stretch>
            </p:blipFill>
            <p:spPr bwMode="auto">
              <a:xfrm>
                <a:off x="6090731" y="1793672"/>
                <a:ext cx="850881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2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772816"/>
                <a:ext cx="5189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2000</a:t>
                </a:r>
              </a:p>
            </p:txBody>
          </p:sp>
        </p:grpSp>
        <p:grpSp>
          <p:nvGrpSpPr>
            <p:cNvPr id="28681" name="Gruppieren 26"/>
            <p:cNvGrpSpPr>
              <a:grpSpLocks/>
            </p:cNvGrpSpPr>
            <p:nvPr/>
          </p:nvGrpSpPr>
          <p:grpSpPr bwMode="auto">
            <a:xfrm>
              <a:off x="6292850" y="1957388"/>
              <a:ext cx="2090738" cy="292100"/>
              <a:chOff x="6081463" y="1988840"/>
              <a:chExt cx="2090937" cy="291911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6081463" y="2028501"/>
                <a:ext cx="2090937" cy="25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8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6090731" y="2093248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9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988840"/>
                <a:ext cx="73947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2002</a:t>
                </a:r>
              </a:p>
            </p:txBody>
          </p:sp>
        </p:grpSp>
        <p:grpSp>
          <p:nvGrpSpPr>
            <p:cNvPr id="28682" name="Gruppieren 25"/>
            <p:cNvGrpSpPr>
              <a:grpSpLocks/>
            </p:cNvGrpSpPr>
            <p:nvPr/>
          </p:nvGrpSpPr>
          <p:grpSpPr bwMode="auto">
            <a:xfrm>
              <a:off x="6292850" y="2357438"/>
              <a:ext cx="2090738" cy="279400"/>
              <a:chOff x="10945050" y="4941168"/>
              <a:chExt cx="2090937" cy="279475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10945050" y="4968162"/>
                <a:ext cx="2090937" cy="252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4" r="84612" b="46899"/>
              <a:stretch>
                <a:fillRect/>
              </a:stretch>
            </p:blipFill>
            <p:spPr bwMode="auto">
              <a:xfrm>
                <a:off x="10954318" y="4976014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6" name="Textfeld 32"/>
              <p:cNvSpPr txBox="1">
                <a:spLocks noChangeArrowheads="1"/>
              </p:cNvSpPr>
              <p:nvPr/>
            </p:nvSpPr>
            <p:spPr bwMode="auto">
              <a:xfrm>
                <a:off x="11698799" y="4941168"/>
                <a:ext cx="5872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CRESST 2009</a:t>
                </a:r>
              </a:p>
            </p:txBody>
          </p:sp>
        </p:grpSp>
        <p:grpSp>
          <p:nvGrpSpPr>
            <p:cNvPr id="28683" name="Gruppieren 11"/>
            <p:cNvGrpSpPr>
              <a:grpSpLocks/>
            </p:cNvGrpSpPr>
            <p:nvPr/>
          </p:nvGrpSpPr>
          <p:grpSpPr bwMode="auto">
            <a:xfrm>
              <a:off x="6292850" y="3238500"/>
              <a:ext cx="2090738" cy="284163"/>
              <a:chOff x="9146604" y="8655868"/>
              <a:chExt cx="3889383" cy="283840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9146604" y="8687582"/>
                <a:ext cx="3889383" cy="252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2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211" r="84612" b="31752"/>
              <a:stretch>
                <a:fillRect/>
              </a:stretch>
            </p:blipFill>
            <p:spPr bwMode="auto">
              <a:xfrm>
                <a:off x="9163844" y="8701275"/>
                <a:ext cx="1582737" cy="17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3" name="Textfeld 38"/>
              <p:cNvSpPr txBox="1">
                <a:spLocks noChangeArrowheads="1"/>
              </p:cNvSpPr>
              <p:nvPr/>
            </p:nvSpPr>
            <p:spPr bwMode="auto">
              <a:xfrm>
                <a:off x="10548664" y="8655868"/>
                <a:ext cx="10622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XENON 2011</a:t>
                </a:r>
              </a:p>
            </p:txBody>
          </p:sp>
        </p:grpSp>
        <p:grpSp>
          <p:nvGrpSpPr>
            <p:cNvPr id="28684" name="Gruppieren 10"/>
            <p:cNvGrpSpPr>
              <a:grpSpLocks/>
            </p:cNvGrpSpPr>
            <p:nvPr/>
          </p:nvGrpSpPr>
          <p:grpSpPr bwMode="auto">
            <a:xfrm>
              <a:off x="6292850" y="3013075"/>
              <a:ext cx="2090738" cy="276225"/>
              <a:chOff x="9146604" y="8206581"/>
              <a:chExt cx="3889383" cy="276999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9146604" y="8217725"/>
                <a:ext cx="3889383" cy="251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9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58" r="84612" b="36154"/>
              <a:stretch>
                <a:fillRect/>
              </a:stretch>
            </p:blipFill>
            <p:spPr bwMode="auto">
              <a:xfrm>
                <a:off x="9163844" y="8225631"/>
                <a:ext cx="1582737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0" name="Textfeld 37"/>
              <p:cNvSpPr txBox="1">
                <a:spLocks noChangeArrowheads="1"/>
              </p:cNvSpPr>
              <p:nvPr/>
            </p:nvSpPr>
            <p:spPr bwMode="auto">
              <a:xfrm>
                <a:off x="10548664" y="8206581"/>
                <a:ext cx="95962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2011</a:t>
                </a:r>
              </a:p>
            </p:txBody>
          </p:sp>
        </p:grpSp>
        <p:grpSp>
          <p:nvGrpSpPr>
            <p:cNvPr id="28685" name="Gruppieren 9"/>
            <p:cNvGrpSpPr>
              <a:grpSpLocks/>
            </p:cNvGrpSpPr>
            <p:nvPr/>
          </p:nvGrpSpPr>
          <p:grpSpPr bwMode="auto">
            <a:xfrm>
              <a:off x="6292850" y="2778125"/>
              <a:ext cx="2090738" cy="285750"/>
              <a:chOff x="9146604" y="7569293"/>
              <a:chExt cx="3889383" cy="286103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9146604" y="7602672"/>
                <a:ext cx="3889383" cy="2527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6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9163844" y="7686183"/>
                <a:ext cx="1582737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7" name="Textfeld 32"/>
              <p:cNvSpPr txBox="1">
                <a:spLocks noChangeArrowheads="1"/>
              </p:cNvSpPr>
              <p:nvPr/>
            </p:nvSpPr>
            <p:spPr bwMode="auto">
              <a:xfrm>
                <a:off x="10548664" y="7569293"/>
                <a:ext cx="13697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2011</a:t>
                </a:r>
              </a:p>
            </p:txBody>
          </p:sp>
        </p:grpSp>
        <p:grpSp>
          <p:nvGrpSpPr>
            <p:cNvPr id="28688" name="Gruppieren 29"/>
            <p:cNvGrpSpPr>
              <a:grpSpLocks/>
            </p:cNvGrpSpPr>
            <p:nvPr/>
          </p:nvGrpSpPr>
          <p:grpSpPr bwMode="auto">
            <a:xfrm>
              <a:off x="6292850" y="1141413"/>
              <a:ext cx="2090738" cy="277812"/>
              <a:chOff x="6084168" y="1157888"/>
              <a:chExt cx="2090937" cy="276999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6084168" y="1175299"/>
                <a:ext cx="2090937" cy="25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03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73" r="84612" b="66661"/>
              <a:stretch>
                <a:fillRect/>
              </a:stretch>
            </p:blipFill>
            <p:spPr bwMode="auto">
              <a:xfrm>
                <a:off x="6093436" y="1161281"/>
                <a:ext cx="850882" cy="1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Textfeld 31"/>
              <p:cNvSpPr txBox="1">
                <a:spLocks noChangeArrowheads="1"/>
              </p:cNvSpPr>
              <p:nvPr/>
            </p:nvSpPr>
            <p:spPr bwMode="auto">
              <a:xfrm>
                <a:off x="6837917" y="1157888"/>
                <a:ext cx="4827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IGEX 1998</a:t>
                </a:r>
              </a:p>
            </p:txBody>
          </p:sp>
        </p:grpSp>
        <p:grpSp>
          <p:nvGrpSpPr>
            <p:cNvPr id="28689" name="Gruppieren 28672"/>
            <p:cNvGrpSpPr>
              <a:grpSpLocks/>
            </p:cNvGrpSpPr>
            <p:nvPr/>
          </p:nvGrpSpPr>
          <p:grpSpPr bwMode="auto">
            <a:xfrm>
              <a:off x="6292850" y="5389563"/>
              <a:ext cx="2090738" cy="1238250"/>
              <a:chOff x="6300192" y="4967187"/>
              <a:chExt cx="2090937" cy="1238593"/>
            </a:xfrm>
          </p:grpSpPr>
          <p:grpSp>
            <p:nvGrpSpPr>
              <p:cNvPr id="28690" name="Gruppieren 13"/>
              <p:cNvGrpSpPr>
                <a:grpSpLocks/>
              </p:cNvGrpSpPr>
              <p:nvPr/>
            </p:nvGrpSpPr>
            <p:grpSpPr bwMode="auto">
              <a:xfrm>
                <a:off x="6300192" y="4967187"/>
                <a:ext cx="2090937" cy="495886"/>
                <a:chOff x="3635896" y="7901666"/>
                <a:chExt cx="3889383" cy="495886"/>
              </a:xfrm>
            </p:grpSpPr>
            <p:sp>
              <p:nvSpPr>
                <p:cNvPr id="87" name="Rechteck 86"/>
                <p:cNvSpPr/>
                <p:nvPr/>
              </p:nvSpPr>
              <p:spPr>
                <a:xfrm>
                  <a:off x="3635896" y="7901666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700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3" r="84612" b="25604"/>
                <a:stretch>
                  <a:fillRect/>
                </a:stretch>
              </p:blipFill>
              <p:spPr bwMode="auto">
                <a:xfrm>
                  <a:off x="3652787" y="8013284"/>
                  <a:ext cx="1582737" cy="274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01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7994233"/>
                  <a:ext cx="195438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MSSM 2001</a:t>
                  </a:r>
                </a:p>
              </p:txBody>
            </p:sp>
          </p:grpSp>
          <p:grpSp>
            <p:nvGrpSpPr>
              <p:cNvPr id="28691" name="Gruppieren 15"/>
              <p:cNvGrpSpPr>
                <a:grpSpLocks/>
              </p:cNvGrpSpPr>
              <p:nvPr/>
            </p:nvGrpSpPr>
            <p:grpSpPr bwMode="auto">
              <a:xfrm>
                <a:off x="6300192" y="5709894"/>
                <a:ext cx="2090937" cy="495886"/>
                <a:chOff x="3635896" y="9053794"/>
                <a:chExt cx="3889383" cy="495886"/>
              </a:xfrm>
            </p:grpSpPr>
            <p:sp>
              <p:nvSpPr>
                <p:cNvPr id="89" name="Rechteck 88"/>
                <p:cNvSpPr/>
                <p:nvPr/>
              </p:nvSpPr>
              <p:spPr>
                <a:xfrm>
                  <a:off x="3635896" y="9054243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7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554" r="84612" b="20557"/>
                <a:stretch>
                  <a:fillRect/>
                </a:stretch>
              </p:blipFill>
              <p:spPr bwMode="auto">
                <a:xfrm>
                  <a:off x="3652787" y="9191397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8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9115613"/>
                  <a:ext cx="182716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Trotta et al CMSSM 2008 </a:t>
                  </a:r>
                </a:p>
              </p:txBody>
            </p:sp>
          </p:grpSp>
          <p:grpSp>
            <p:nvGrpSpPr>
              <p:cNvPr id="28692" name="Gruppieren 14"/>
              <p:cNvGrpSpPr>
                <a:grpSpLocks/>
              </p:cNvGrpSpPr>
              <p:nvPr/>
            </p:nvGrpSpPr>
            <p:grpSpPr bwMode="auto">
              <a:xfrm>
                <a:off x="6300192" y="5338540"/>
                <a:ext cx="2090937" cy="495886"/>
                <a:chOff x="3635896" y="8477730"/>
                <a:chExt cx="3889383" cy="495886"/>
              </a:xfrm>
            </p:grpSpPr>
            <p:sp>
              <p:nvSpPr>
                <p:cNvPr id="88" name="Rechteck 87"/>
                <p:cNvSpPr/>
                <p:nvPr/>
              </p:nvSpPr>
              <p:spPr>
                <a:xfrm>
                  <a:off x="3635896" y="8477955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4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31" r="84612" b="15482"/>
                <a:stretch>
                  <a:fillRect/>
                </a:stretch>
              </p:blipFill>
              <p:spPr bwMode="auto">
                <a:xfrm>
                  <a:off x="3652787" y="8640961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5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8575581"/>
                  <a:ext cx="15119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2004 </a:t>
                  </a:r>
                </a:p>
              </p:txBody>
            </p:sp>
          </p:grpSp>
        </p:grp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6245036" y="1773238"/>
            <a:ext cx="2881973" cy="3579812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3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328861" y="1668574"/>
            <a:ext cx="8642995" cy="4487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271212" y="153963"/>
            <a:ext cx="7772400" cy="457200"/>
          </a:xfrm>
        </p:spPr>
        <p:txBody>
          <a:bodyPr/>
          <a:lstStyle/>
          <a:p>
            <a:pPr eaLnBrk="1" hangingPunct="1"/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WIMP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recoil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- Signal </a:t>
            </a:r>
            <a:r>
              <a:rPr lang="de-DE" b="1" kern="1200" dirty="0" err="1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Quenching</a:t>
            </a:r>
            <a:endParaRPr lang="en-US" b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04" y="1668363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1368" name="Group 8"/>
          <p:cNvGrpSpPr>
            <a:grpSpLocks/>
          </p:cNvGrpSpPr>
          <p:nvPr/>
        </p:nvGrpSpPr>
        <p:grpSpPr bwMode="auto">
          <a:xfrm>
            <a:off x="1117204" y="1668363"/>
            <a:ext cx="5334000" cy="4000500"/>
            <a:chOff x="-432" y="3000"/>
            <a:chExt cx="3360" cy="2520"/>
          </a:xfrm>
        </p:grpSpPr>
        <p:pic>
          <p:nvPicPr>
            <p:cNvPr id="36883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2" y="3000"/>
              <a:ext cx="3360" cy="2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84" name="Text Box 10"/>
            <p:cNvSpPr txBox="1">
              <a:spLocks noChangeArrowheads="1"/>
            </p:cNvSpPr>
            <p:nvPr/>
          </p:nvSpPr>
          <p:spPr bwMode="auto">
            <a:xfrm>
              <a:off x="695" y="3631"/>
              <a:ext cx="202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rgbClr val="4747FF"/>
                  </a:solidFill>
                  <a:latin typeface="Arial" pitchFamily="34" charset="0"/>
                  <a:cs typeface="Arial" pitchFamily="34" charset="0"/>
                </a:rPr>
                <a:t>Quenchingfaktor = 0.3	(Ge-Ionisation)</a:t>
              </a:r>
              <a:endParaRPr lang="en-US" sz="1400">
                <a:solidFill>
                  <a:srgbClr val="4747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6880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/>
          <a:stretch/>
        </p:blipFill>
        <p:spPr bwMode="auto">
          <a:xfrm>
            <a:off x="1115616" y="1781174"/>
            <a:ext cx="5334000" cy="39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4" name="Line 15"/>
          <p:cNvSpPr>
            <a:spLocks noChangeShapeType="1"/>
          </p:cNvSpPr>
          <p:nvPr/>
        </p:nvSpPr>
        <p:spPr bwMode="auto">
          <a:xfrm>
            <a:off x="2260204" y="1973163"/>
            <a:ext cx="0" cy="388620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1376" name="Group 16"/>
          <p:cNvGrpSpPr>
            <a:grpSpLocks/>
          </p:cNvGrpSpPr>
          <p:nvPr/>
        </p:nvGrpSpPr>
        <p:grpSpPr bwMode="auto">
          <a:xfrm>
            <a:off x="1820466" y="1973163"/>
            <a:ext cx="4105275" cy="3228975"/>
            <a:chOff x="942" y="1347"/>
            <a:chExt cx="2586" cy="2034"/>
          </a:xfrm>
        </p:grpSpPr>
        <p:sp>
          <p:nvSpPr>
            <p:cNvPr id="36878" name="Freeform 17"/>
            <p:cNvSpPr>
              <a:spLocks/>
            </p:cNvSpPr>
            <p:nvPr/>
          </p:nvSpPr>
          <p:spPr bwMode="auto">
            <a:xfrm>
              <a:off x="1194" y="3234"/>
              <a:ext cx="2334" cy="147"/>
            </a:xfrm>
            <a:custGeom>
              <a:avLst/>
              <a:gdLst>
                <a:gd name="T0" fmla="*/ 99 w 2334"/>
                <a:gd name="T1" fmla="*/ 60 h 147"/>
                <a:gd name="T2" fmla="*/ 141 w 2334"/>
                <a:gd name="T3" fmla="*/ 42 h 147"/>
                <a:gd name="T4" fmla="*/ 237 w 2334"/>
                <a:gd name="T5" fmla="*/ 102 h 147"/>
                <a:gd name="T6" fmla="*/ 297 w 2334"/>
                <a:gd name="T7" fmla="*/ 45 h 147"/>
                <a:gd name="T8" fmla="*/ 357 w 2334"/>
                <a:gd name="T9" fmla="*/ 0 h 147"/>
                <a:gd name="T10" fmla="*/ 432 w 2334"/>
                <a:gd name="T11" fmla="*/ 36 h 147"/>
                <a:gd name="T12" fmla="*/ 492 w 2334"/>
                <a:gd name="T13" fmla="*/ 99 h 147"/>
                <a:gd name="T14" fmla="*/ 567 w 2334"/>
                <a:gd name="T15" fmla="*/ 57 h 147"/>
                <a:gd name="T16" fmla="*/ 627 w 2334"/>
                <a:gd name="T17" fmla="*/ 72 h 147"/>
                <a:gd name="T18" fmla="*/ 702 w 2334"/>
                <a:gd name="T19" fmla="*/ 39 h 147"/>
                <a:gd name="T20" fmla="*/ 753 w 2334"/>
                <a:gd name="T21" fmla="*/ 63 h 147"/>
                <a:gd name="T22" fmla="*/ 879 w 2334"/>
                <a:gd name="T23" fmla="*/ 57 h 147"/>
                <a:gd name="T24" fmla="*/ 1023 w 2334"/>
                <a:gd name="T25" fmla="*/ 102 h 147"/>
                <a:gd name="T26" fmla="*/ 1206 w 2334"/>
                <a:gd name="T27" fmla="*/ 69 h 147"/>
                <a:gd name="T28" fmla="*/ 1296 w 2334"/>
                <a:gd name="T29" fmla="*/ 102 h 147"/>
                <a:gd name="T30" fmla="*/ 1347 w 2334"/>
                <a:gd name="T31" fmla="*/ 24 h 147"/>
                <a:gd name="T32" fmla="*/ 1425 w 2334"/>
                <a:gd name="T33" fmla="*/ 123 h 147"/>
                <a:gd name="T34" fmla="*/ 1488 w 2334"/>
                <a:gd name="T35" fmla="*/ 78 h 147"/>
                <a:gd name="T36" fmla="*/ 1536 w 2334"/>
                <a:gd name="T37" fmla="*/ 12 h 147"/>
                <a:gd name="T38" fmla="*/ 1605 w 2334"/>
                <a:gd name="T39" fmla="*/ 69 h 147"/>
                <a:gd name="T40" fmla="*/ 1683 w 2334"/>
                <a:gd name="T41" fmla="*/ 90 h 147"/>
                <a:gd name="T42" fmla="*/ 1734 w 2334"/>
                <a:gd name="T43" fmla="*/ 54 h 147"/>
                <a:gd name="T44" fmla="*/ 1797 w 2334"/>
                <a:gd name="T45" fmla="*/ 75 h 147"/>
                <a:gd name="T46" fmla="*/ 1884 w 2334"/>
                <a:gd name="T47" fmla="*/ 99 h 147"/>
                <a:gd name="T48" fmla="*/ 1947 w 2334"/>
                <a:gd name="T49" fmla="*/ 63 h 147"/>
                <a:gd name="T50" fmla="*/ 1998 w 2334"/>
                <a:gd name="T51" fmla="*/ 42 h 147"/>
                <a:gd name="T52" fmla="*/ 2085 w 2334"/>
                <a:gd name="T53" fmla="*/ 90 h 147"/>
                <a:gd name="T54" fmla="*/ 2130 w 2334"/>
                <a:gd name="T55" fmla="*/ 39 h 147"/>
                <a:gd name="T56" fmla="*/ 2208 w 2334"/>
                <a:gd name="T57" fmla="*/ 99 h 147"/>
                <a:gd name="T58" fmla="*/ 2262 w 2334"/>
                <a:gd name="T59" fmla="*/ 63 h 147"/>
                <a:gd name="T60" fmla="*/ 2316 w 2334"/>
                <a:gd name="T61" fmla="*/ 96 h 147"/>
                <a:gd name="T62" fmla="*/ 2331 w 2334"/>
                <a:gd name="T63" fmla="*/ 147 h 147"/>
                <a:gd name="T64" fmla="*/ 36 w 2334"/>
                <a:gd name="T65" fmla="*/ 60 h 1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334" h="147">
                  <a:moveTo>
                    <a:pt x="36" y="60"/>
                  </a:moveTo>
                  <a:lnTo>
                    <a:pt x="99" y="60"/>
                  </a:lnTo>
                  <a:lnTo>
                    <a:pt x="102" y="42"/>
                  </a:lnTo>
                  <a:lnTo>
                    <a:pt x="141" y="42"/>
                  </a:lnTo>
                  <a:lnTo>
                    <a:pt x="156" y="99"/>
                  </a:lnTo>
                  <a:lnTo>
                    <a:pt x="237" y="102"/>
                  </a:lnTo>
                  <a:lnTo>
                    <a:pt x="240" y="48"/>
                  </a:lnTo>
                  <a:lnTo>
                    <a:pt x="297" y="45"/>
                  </a:lnTo>
                  <a:lnTo>
                    <a:pt x="300" y="0"/>
                  </a:lnTo>
                  <a:lnTo>
                    <a:pt x="357" y="0"/>
                  </a:lnTo>
                  <a:lnTo>
                    <a:pt x="360" y="39"/>
                  </a:lnTo>
                  <a:lnTo>
                    <a:pt x="432" y="36"/>
                  </a:lnTo>
                  <a:lnTo>
                    <a:pt x="489" y="42"/>
                  </a:lnTo>
                  <a:lnTo>
                    <a:pt x="492" y="99"/>
                  </a:lnTo>
                  <a:lnTo>
                    <a:pt x="570" y="99"/>
                  </a:lnTo>
                  <a:lnTo>
                    <a:pt x="567" y="57"/>
                  </a:lnTo>
                  <a:lnTo>
                    <a:pt x="609" y="57"/>
                  </a:lnTo>
                  <a:lnTo>
                    <a:pt x="627" y="72"/>
                  </a:lnTo>
                  <a:lnTo>
                    <a:pt x="699" y="72"/>
                  </a:lnTo>
                  <a:lnTo>
                    <a:pt x="702" y="39"/>
                  </a:lnTo>
                  <a:lnTo>
                    <a:pt x="744" y="33"/>
                  </a:lnTo>
                  <a:lnTo>
                    <a:pt x="753" y="63"/>
                  </a:lnTo>
                  <a:lnTo>
                    <a:pt x="831" y="66"/>
                  </a:lnTo>
                  <a:lnTo>
                    <a:pt x="879" y="57"/>
                  </a:lnTo>
                  <a:lnTo>
                    <a:pt x="882" y="99"/>
                  </a:lnTo>
                  <a:lnTo>
                    <a:pt x="1023" y="102"/>
                  </a:lnTo>
                  <a:lnTo>
                    <a:pt x="1029" y="72"/>
                  </a:lnTo>
                  <a:lnTo>
                    <a:pt x="1206" y="69"/>
                  </a:lnTo>
                  <a:lnTo>
                    <a:pt x="1221" y="99"/>
                  </a:lnTo>
                  <a:lnTo>
                    <a:pt x="1296" y="102"/>
                  </a:lnTo>
                  <a:lnTo>
                    <a:pt x="1293" y="24"/>
                  </a:lnTo>
                  <a:lnTo>
                    <a:pt x="1347" y="24"/>
                  </a:lnTo>
                  <a:lnTo>
                    <a:pt x="1350" y="126"/>
                  </a:lnTo>
                  <a:lnTo>
                    <a:pt x="1425" y="123"/>
                  </a:lnTo>
                  <a:lnTo>
                    <a:pt x="1425" y="81"/>
                  </a:lnTo>
                  <a:lnTo>
                    <a:pt x="1488" y="78"/>
                  </a:lnTo>
                  <a:lnTo>
                    <a:pt x="1485" y="15"/>
                  </a:lnTo>
                  <a:lnTo>
                    <a:pt x="1536" y="12"/>
                  </a:lnTo>
                  <a:lnTo>
                    <a:pt x="1539" y="72"/>
                  </a:lnTo>
                  <a:lnTo>
                    <a:pt x="1605" y="69"/>
                  </a:lnTo>
                  <a:lnTo>
                    <a:pt x="1620" y="90"/>
                  </a:lnTo>
                  <a:lnTo>
                    <a:pt x="1683" y="90"/>
                  </a:lnTo>
                  <a:lnTo>
                    <a:pt x="1677" y="57"/>
                  </a:lnTo>
                  <a:lnTo>
                    <a:pt x="1734" y="54"/>
                  </a:lnTo>
                  <a:lnTo>
                    <a:pt x="1740" y="75"/>
                  </a:lnTo>
                  <a:lnTo>
                    <a:pt x="1797" y="75"/>
                  </a:lnTo>
                  <a:lnTo>
                    <a:pt x="1806" y="105"/>
                  </a:lnTo>
                  <a:lnTo>
                    <a:pt x="1884" y="99"/>
                  </a:lnTo>
                  <a:lnTo>
                    <a:pt x="1881" y="66"/>
                  </a:lnTo>
                  <a:lnTo>
                    <a:pt x="1947" y="63"/>
                  </a:lnTo>
                  <a:lnTo>
                    <a:pt x="1950" y="45"/>
                  </a:lnTo>
                  <a:lnTo>
                    <a:pt x="1998" y="42"/>
                  </a:lnTo>
                  <a:lnTo>
                    <a:pt x="2004" y="96"/>
                  </a:lnTo>
                  <a:lnTo>
                    <a:pt x="2085" y="90"/>
                  </a:lnTo>
                  <a:lnTo>
                    <a:pt x="2082" y="45"/>
                  </a:lnTo>
                  <a:lnTo>
                    <a:pt x="2130" y="39"/>
                  </a:lnTo>
                  <a:lnTo>
                    <a:pt x="2136" y="99"/>
                  </a:lnTo>
                  <a:lnTo>
                    <a:pt x="2208" y="99"/>
                  </a:lnTo>
                  <a:lnTo>
                    <a:pt x="2214" y="66"/>
                  </a:lnTo>
                  <a:lnTo>
                    <a:pt x="2262" y="63"/>
                  </a:lnTo>
                  <a:lnTo>
                    <a:pt x="2265" y="96"/>
                  </a:lnTo>
                  <a:lnTo>
                    <a:pt x="2316" y="96"/>
                  </a:lnTo>
                  <a:lnTo>
                    <a:pt x="2334" y="96"/>
                  </a:lnTo>
                  <a:lnTo>
                    <a:pt x="2331" y="147"/>
                  </a:lnTo>
                  <a:lnTo>
                    <a:pt x="0" y="144"/>
                  </a:lnTo>
                  <a:lnTo>
                    <a:pt x="36" y="60"/>
                  </a:lnTo>
                  <a:close/>
                </a:path>
              </a:pathLst>
            </a:custGeom>
            <a:solidFill>
              <a:srgbClr val="DDDDDD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9" name="Rectangle 18"/>
            <p:cNvSpPr>
              <a:spLocks noChangeArrowheads="1"/>
            </p:cNvSpPr>
            <p:nvPr/>
          </p:nvSpPr>
          <p:spPr bwMode="auto">
            <a:xfrm>
              <a:off x="942" y="1347"/>
              <a:ext cx="273" cy="2031"/>
            </a:xfrm>
            <a:prstGeom prst="rect">
              <a:avLst/>
            </a:prstGeom>
            <a:solidFill>
              <a:srgbClr val="DDDDDD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876" name="Text Box 19"/>
          <p:cNvSpPr txBox="1">
            <a:spLocks noChangeArrowheads="1"/>
          </p:cNvSpPr>
          <p:nvPr/>
        </p:nvSpPr>
        <p:spPr bwMode="auto">
          <a:xfrm>
            <a:off x="4085307" y="4649687"/>
            <a:ext cx="17267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background</a:t>
            </a:r>
            <a:r>
              <a:rPr lang="de-DE" sz="14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signals</a:t>
            </a:r>
            <a:endParaRPr lang="en-US" sz="14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77" name="Text Box 20"/>
          <p:cNvSpPr txBox="1">
            <a:spLocks noChangeArrowheads="1"/>
          </p:cNvSpPr>
          <p:nvPr/>
        </p:nvSpPr>
        <p:spPr bwMode="auto">
          <a:xfrm>
            <a:off x="2141141" y="5821263"/>
            <a:ext cx="22124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detector energy threshold</a:t>
            </a:r>
            <a:endParaRPr lang="en-US" sz="140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3F366A"/>
              </a:clrFrom>
              <a:clrTo>
                <a:srgbClr val="3F366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731640"/>
            <a:ext cx="1727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3F366A"/>
              </a:clrFrom>
              <a:clrTo>
                <a:srgbClr val="3F366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22713"/>
            <a:ext cx="1793875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796738" y="3212976"/>
            <a:ext cx="13099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200" dirty="0" err="1">
                <a:latin typeface="Arial" pitchFamily="34" charset="0"/>
                <a:cs typeface="Arial" pitchFamily="34" charset="0"/>
              </a:rPr>
              <a:t>electromagnetic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/>
            <a:r>
              <a:rPr lang="de-DE" sz="1200" dirty="0" err="1">
                <a:latin typeface="Arial" pitchFamily="34" charset="0"/>
                <a:cs typeface="Arial" pitchFamily="34" charset="0"/>
              </a:rPr>
              <a:t>interaction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677276" y="5661248"/>
            <a:ext cx="15568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200">
                <a:latin typeface="Arial" pitchFamily="34" charset="0"/>
                <a:cs typeface="Arial" pitchFamily="34" charset="0"/>
              </a:rPr>
              <a:t>scattering and recoil</a:t>
            </a:r>
            <a:endParaRPr lang="en-U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2592388" y="3244850"/>
            <a:ext cx="31988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quenchingfactor = 0.1	(NaI-Szintillation)</a:t>
            </a:r>
            <a:endParaRPr lang="en-US" sz="120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592388" y="2951163"/>
            <a:ext cx="30464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200" dirty="0" err="1">
                <a:solidFill>
                  <a:srgbClr val="4747FF"/>
                </a:solidFill>
                <a:latin typeface="Arial" pitchFamily="34" charset="0"/>
                <a:cs typeface="Arial" pitchFamily="34" charset="0"/>
              </a:rPr>
              <a:t>quenchingfactor</a:t>
            </a:r>
            <a:r>
              <a:rPr lang="de-DE" sz="1200" dirty="0">
                <a:solidFill>
                  <a:srgbClr val="4747FF"/>
                </a:solidFill>
                <a:latin typeface="Arial" pitchFamily="34" charset="0"/>
                <a:cs typeface="Arial" pitchFamily="34" charset="0"/>
              </a:rPr>
              <a:t> = 0.3	(</a:t>
            </a:r>
            <a:r>
              <a:rPr lang="de-DE" sz="1200" dirty="0" err="1">
                <a:solidFill>
                  <a:srgbClr val="4747FF"/>
                </a:solidFill>
                <a:latin typeface="Arial" pitchFamily="34" charset="0"/>
                <a:cs typeface="Arial" pitchFamily="34" charset="0"/>
              </a:rPr>
              <a:t>Ge</a:t>
            </a:r>
            <a:r>
              <a:rPr lang="de-DE" sz="1200" dirty="0">
                <a:solidFill>
                  <a:srgbClr val="4747FF"/>
                </a:solidFill>
                <a:latin typeface="Arial" pitchFamily="34" charset="0"/>
                <a:cs typeface="Arial" pitchFamily="34" charset="0"/>
              </a:rPr>
              <a:t>-Ionisation)</a:t>
            </a:r>
            <a:endParaRPr lang="en-US" sz="1200" dirty="0">
              <a:solidFill>
                <a:srgbClr val="4747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43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5458272" y="3151659"/>
            <a:ext cx="1663700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7497" y="2704"/>
            <a:ext cx="8515350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Calorimetry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–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measure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total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energy</a:t>
            </a:r>
            <a:r>
              <a:rPr lang="de-DE" dirty="0" smtClean="0">
                <a:solidFill>
                  <a:srgbClr val="21004C"/>
                </a:solidFill>
                <a:latin typeface="Arial" charset="0"/>
              </a:rPr>
              <a:t> 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(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heat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-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or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phonon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-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signal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)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987824" y="4399944"/>
            <a:ext cx="321113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hermometer</a:t>
            </a:r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</a:br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de-DE" sz="1800" dirty="0" smtClean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superconducting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</a:b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phase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-transition-thermometer</a:t>
            </a:r>
          </a:p>
          <a:p>
            <a:endParaRPr lang="de-DE" sz="18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NTD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semicondutors</a:t>
            </a:r>
            <a:endParaRPr lang="de-DE" sz="18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51520" y="1272957"/>
            <a:ext cx="20313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deposition</a:t>
            </a:r>
            <a:endParaRPr lang="de-DE" sz="1800" dirty="0" smtClean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scattering</a:t>
            </a:r>
            <a:endParaRPr lang="de-DE" sz="18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61045" y="2292152"/>
            <a:ext cx="21980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=&gt; </a:t>
            </a:r>
            <a:r>
              <a:rPr lang="de-DE" sz="18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emperature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rise</a:t>
            </a:r>
            <a:endParaRPr lang="de-DE" sz="18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23850" y="3212976"/>
            <a:ext cx="35509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temperature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(~</a:t>
            </a:r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20mK)</a:t>
            </a:r>
          </a:p>
          <a:p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=&gt; h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igh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sensitivity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small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C</a:t>
            </a:r>
            <a:endParaRPr lang="de-DE" sz="18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1" name="Picture 11" descr="saphir_blank"/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/>
          <a:stretch>
            <a:fillRect/>
          </a:stretch>
        </p:blipFill>
        <p:spPr bwMode="auto">
          <a:xfrm>
            <a:off x="381000" y="4471988"/>
            <a:ext cx="24384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2" descr="saphir_hal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06913"/>
            <a:ext cx="219868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096191"/>
              </p:ext>
            </p:extLst>
          </p:nvPr>
        </p:nvGraphicFramePr>
        <p:xfrm>
          <a:off x="5507484" y="1921347"/>
          <a:ext cx="204787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64" name="CorelDRAW" r:id="rId6" imgW="4416350" imgH="2265744" progId="CorelDRAW.Graphic.9">
                  <p:embed/>
                </p:oleObj>
              </mc:Choice>
              <mc:Fallback>
                <p:oleObj name="CorelDRAW" r:id="rId6" imgW="4416350" imgH="2265744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952" t="21846"/>
                      <a:stretch>
                        <a:fillRect/>
                      </a:stretch>
                    </p:blipFill>
                    <p:spPr bwMode="auto">
                      <a:xfrm>
                        <a:off x="5507484" y="1921347"/>
                        <a:ext cx="2047875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5270947" y="1484784"/>
            <a:ext cx="11977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hermometer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4427984" y="1862609"/>
            <a:ext cx="12089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arget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crystal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56" name="Oval 16"/>
          <p:cNvSpPr>
            <a:spLocks noChangeArrowheads="1"/>
          </p:cNvSpPr>
          <p:nvPr/>
        </p:nvSpPr>
        <p:spPr bwMode="auto">
          <a:xfrm>
            <a:off x="6086922" y="2424584"/>
            <a:ext cx="328612" cy="339725"/>
          </a:xfrm>
          <a:prstGeom prst="ellipse">
            <a:avLst/>
          </a:prstGeom>
          <a:gradFill rotWithShape="0">
            <a:gsLst>
              <a:gs pos="0">
                <a:srgbClr val="FF0066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7" name="Line 17"/>
          <p:cNvSpPr>
            <a:spLocks noChangeShapeType="1"/>
          </p:cNvSpPr>
          <p:nvPr/>
        </p:nvSpPr>
        <p:spPr bwMode="auto">
          <a:xfrm flipV="1">
            <a:off x="5423347" y="2624609"/>
            <a:ext cx="762000" cy="304800"/>
          </a:xfrm>
          <a:prstGeom prst="line">
            <a:avLst/>
          </a:prstGeom>
          <a:noFill/>
          <a:ln w="381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8" name="Oval 18"/>
          <p:cNvSpPr>
            <a:spLocks noChangeArrowheads="1"/>
          </p:cNvSpPr>
          <p:nvPr/>
        </p:nvSpPr>
        <p:spPr bwMode="auto">
          <a:xfrm>
            <a:off x="6140897" y="2529359"/>
            <a:ext cx="234950" cy="196850"/>
          </a:xfrm>
          <a:prstGeom prst="ellipse">
            <a:avLst/>
          </a:prstGeom>
          <a:solidFill>
            <a:srgbClr val="6699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459" name="Picture 19"/>
          <p:cNvPicPr>
            <a:picLocks noChangeAspect="1" noChangeArrowheads="1"/>
          </p:cNvPicPr>
          <p:nvPr/>
        </p:nvPicPr>
        <p:blipFill>
          <a:blip r:embed="rId8">
            <a:lum bright="-4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84"/>
          <a:stretch>
            <a:fillRect/>
          </a:stretch>
        </p:blipFill>
        <p:spPr bwMode="auto">
          <a:xfrm>
            <a:off x="5570984" y="3215159"/>
            <a:ext cx="14478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4654997" y="2472209"/>
            <a:ext cx="8515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ncident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particle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400" dirty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(WIMP)</a:t>
            </a:r>
          </a:p>
        </p:txBody>
      </p:sp>
      <p:sp>
        <p:nvSpPr>
          <p:cNvPr id="61461" name="Text Box 21"/>
          <p:cNvSpPr txBox="1">
            <a:spLocks noChangeArrowheads="1"/>
          </p:cNvSpPr>
          <p:nvPr/>
        </p:nvSpPr>
        <p:spPr bwMode="auto">
          <a:xfrm>
            <a:off x="6460858" y="1573684"/>
            <a:ext cx="1099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oupling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heat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sink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62" name="Line 22"/>
          <p:cNvSpPr>
            <a:spLocks noChangeShapeType="1"/>
          </p:cNvSpPr>
          <p:nvPr/>
        </p:nvSpPr>
        <p:spPr bwMode="auto">
          <a:xfrm>
            <a:off x="6304409" y="2657947"/>
            <a:ext cx="1008063" cy="200025"/>
          </a:xfrm>
          <a:prstGeom prst="line">
            <a:avLst/>
          </a:prstGeom>
          <a:noFill/>
          <a:ln w="381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-3852936" y="1059235"/>
            <a:ext cx="34766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sehr sensitiv auf Kernrückstöße</a:t>
            </a:r>
          </a:p>
          <a:p>
            <a:pPr algn="r"/>
            <a:r>
              <a:rPr lang="de-DE" sz="1400" i="1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auch ohne Wechselwirkung mit Atomhülle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-2224161" y="2251447"/>
            <a:ext cx="1847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sz="180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niedrige </a:t>
            </a:r>
          </a:p>
          <a:p>
            <a:pPr algn="r"/>
            <a:r>
              <a:rPr lang="de-DE" sz="180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Energieschwelle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-3367161" y="3507160"/>
            <a:ext cx="2990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sz="180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große Freiheit bei der </a:t>
            </a:r>
          </a:p>
          <a:p>
            <a:pPr algn="r"/>
            <a:r>
              <a:rPr lang="de-DE" sz="180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Wahl des Detektormaterials</a:t>
            </a:r>
          </a:p>
        </p:txBody>
      </p:sp>
    </p:spTree>
    <p:extLst>
      <p:ext uri="{BB962C8B-B14F-4D97-AF65-F5344CB8AC3E}">
        <p14:creationId xmlns:p14="http://schemas.microsoft.com/office/powerpoint/2010/main" val="926186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905000" y="844550"/>
            <a:ext cx="48768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2400" noProof="1">
              <a:solidFill>
                <a:srgbClr val="000000"/>
              </a:solidFill>
            </a:endParaRPr>
          </a:p>
        </p:txBody>
      </p:sp>
      <p:pic>
        <p:nvPicPr>
          <p:cNvPr id="62467" name="Picture 3" descr="cresstd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2159000"/>
            <a:ext cx="3471862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61546" y="1866310"/>
            <a:ext cx="18782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tungsten</a:t>
            </a:r>
            <a:r>
              <a:rPr lang="de-DE" sz="16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Tc≈15mK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67544" y="4724400"/>
            <a:ext cx="30364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6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Sapphire</a:t>
            </a:r>
            <a:r>
              <a:rPr lang="de-DE" sz="16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de-DE" sz="16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de-DE" sz="16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CaWO4 -absorber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580745" y="5010150"/>
            <a:ext cx="1843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200" dirty="0">
                <a:solidFill>
                  <a:schemeClr val="accent6">
                    <a:lumMod val="50000"/>
                  </a:schemeClr>
                </a:solidFill>
              </a:rPr>
              <a:t>250gr, 4cm x 4cm x 4cm</a:t>
            </a:r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5"/>
          <a:stretch>
            <a:fillRect/>
          </a:stretch>
        </p:blipFill>
        <p:spPr bwMode="auto">
          <a:xfrm>
            <a:off x="4276725" y="1924050"/>
            <a:ext cx="4448175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51520" y="5517232"/>
            <a:ext cx="54864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>
                <a:solidFill>
                  <a:schemeClr val="accent6">
                    <a:lumMod val="50000"/>
                  </a:schemeClr>
                </a:solidFill>
              </a:rPr>
              <a:t>CRESST-</a:t>
            </a: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</a:rPr>
              <a:t>collaboration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de-DE" sz="1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(</a:t>
            </a:r>
            <a:r>
              <a:rPr lang="de-DE" sz="12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Cryogenic</a:t>
            </a:r>
            <a:r>
              <a:rPr lang="de-DE" sz="1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Rare Event Search </a:t>
            </a:r>
            <a:r>
              <a:rPr lang="de-DE" sz="12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with</a:t>
            </a:r>
            <a:r>
              <a:rPr lang="de-DE" sz="1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de-DE" sz="12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Superconducting</a:t>
            </a:r>
            <a:r>
              <a:rPr lang="de-DE" sz="1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Thermometers)</a:t>
            </a:r>
          </a:p>
          <a:p>
            <a:endParaRPr lang="de-DE" sz="12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r>
              <a:rPr lang="de-DE" sz="1200" i="1" dirty="0">
                <a:solidFill>
                  <a:schemeClr val="accent6">
                    <a:lumMod val="50000"/>
                  </a:schemeClr>
                </a:solidFill>
              </a:rPr>
              <a:t>Max-Planck-Institut München, TU München </a:t>
            </a:r>
          </a:p>
          <a:p>
            <a:r>
              <a:rPr lang="de-DE" sz="1200" i="1" dirty="0">
                <a:solidFill>
                  <a:schemeClr val="accent6">
                    <a:lumMod val="50000"/>
                  </a:schemeClr>
                </a:solidFill>
              </a:rPr>
              <a:t>Universität Tübingen, Oxford University, Gran </a:t>
            </a:r>
            <a:r>
              <a:rPr lang="de-DE" sz="1200" i="1" dirty="0" err="1">
                <a:solidFill>
                  <a:schemeClr val="accent6">
                    <a:lumMod val="50000"/>
                  </a:schemeClr>
                </a:solidFill>
              </a:rPr>
              <a:t>Sasso</a:t>
            </a:r>
            <a:r>
              <a:rPr lang="de-DE" sz="1200" i="1" dirty="0">
                <a:solidFill>
                  <a:schemeClr val="accent6">
                    <a:lumMod val="50000"/>
                  </a:schemeClr>
                </a:solidFill>
              </a:rPr>
              <a:t> Labor</a:t>
            </a:r>
          </a:p>
        </p:txBody>
      </p:sp>
      <p:sp>
        <p:nvSpPr>
          <p:cNvPr id="62473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241622" y="167494"/>
            <a:ext cx="7772400" cy="4572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Calorimeters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– Phase Transition Thermometers</a:t>
            </a:r>
            <a:endParaRPr lang="en-US" b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5752512" y="1420336"/>
            <a:ext cx="27799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sz="14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heat</a:t>
            </a:r>
            <a:r>
              <a:rPr lang="de-DE" sz="14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capacitance</a:t>
            </a:r>
            <a:r>
              <a:rPr lang="de-DE" sz="14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sapphire</a:t>
            </a:r>
            <a:r>
              <a:rPr lang="de-DE" sz="14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250gr</a:t>
            </a:r>
          </a:p>
          <a:p>
            <a:pPr algn="r"/>
            <a:r>
              <a:rPr lang="de-DE" sz="14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3.4 </a:t>
            </a:r>
            <a:r>
              <a:rPr lang="de-DE" sz="14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MeV</a:t>
            </a:r>
            <a:r>
              <a:rPr lang="de-DE" sz="14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/ K  @ 25mK</a:t>
            </a:r>
          </a:p>
          <a:p>
            <a:pPr algn="r"/>
            <a:r>
              <a:rPr lang="de-DE" sz="14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220 </a:t>
            </a:r>
            <a:r>
              <a:rPr lang="de-DE" sz="14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de-DE" sz="14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/  K  @  1K</a:t>
            </a:r>
            <a:endParaRPr lang="en-US" sz="14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139952" y="5370513"/>
            <a:ext cx="441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small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change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temperature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r"/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=&gt; large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change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resistance</a:t>
            </a:r>
            <a:endParaRPr lang="de-DE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010596" y="6021288"/>
            <a:ext cx="25218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signal-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read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out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SQUID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171862" y="951540"/>
            <a:ext cx="18197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2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superconducting</a:t>
            </a:r>
            <a:r>
              <a:rPr lang="de-DE" sz="12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phase</a:t>
            </a:r>
            <a:r>
              <a:rPr lang="de-DE" sz="12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de-DE" sz="12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transition</a:t>
            </a:r>
            <a:r>
              <a:rPr lang="de-DE" sz="12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-thermometer</a:t>
            </a:r>
            <a:endParaRPr lang="de-DE" sz="12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171862" y="1465040"/>
            <a:ext cx="16930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2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2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ransition</a:t>
            </a:r>
            <a:r>
              <a:rPr lang="de-DE" sz="12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edge</a:t>
            </a:r>
            <a:r>
              <a:rPr lang="de-DE" sz="12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sensor</a:t>
            </a:r>
            <a:endParaRPr lang="de-DE" sz="12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80912" y="1013095"/>
            <a:ext cx="5822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SPT</a:t>
            </a:r>
            <a:endParaRPr lang="de-DE" sz="1600" b="1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80912" y="1434262"/>
            <a:ext cx="5822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TES</a:t>
            </a:r>
            <a:endParaRPr lang="de-DE" sz="1600" b="1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40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5458272" y="3151659"/>
            <a:ext cx="1663700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7497" y="2704"/>
            <a:ext cx="8515350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Calorimetry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–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measure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total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energy</a:t>
            </a:r>
            <a:r>
              <a:rPr lang="de-DE" dirty="0" smtClean="0">
                <a:solidFill>
                  <a:srgbClr val="21004C"/>
                </a:solidFill>
                <a:latin typeface="Arial" charset="0"/>
              </a:rPr>
              <a:t> 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(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heat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-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or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phonon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-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signal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)</a:t>
            </a:r>
          </a:p>
        </p:txBody>
      </p:sp>
      <p:pic>
        <p:nvPicPr>
          <p:cNvPr id="61451" name="Picture 11" descr="saphir_blank"/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/>
          <a:stretch>
            <a:fillRect/>
          </a:stretch>
        </p:blipFill>
        <p:spPr bwMode="auto">
          <a:xfrm>
            <a:off x="381000" y="4471988"/>
            <a:ext cx="24384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2" descr="saphir_hal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06913"/>
            <a:ext cx="219868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870659"/>
              </p:ext>
            </p:extLst>
          </p:nvPr>
        </p:nvGraphicFramePr>
        <p:xfrm>
          <a:off x="5507484" y="1921347"/>
          <a:ext cx="204787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45" name="CorelDRAW" r:id="rId6" imgW="4416350" imgH="2265744" progId="CorelDRAW.Graphic.9">
                  <p:embed/>
                </p:oleObj>
              </mc:Choice>
              <mc:Fallback>
                <p:oleObj name="CorelDRAW" r:id="rId6" imgW="4416350" imgH="2265744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952" t="21846"/>
                      <a:stretch>
                        <a:fillRect/>
                      </a:stretch>
                    </p:blipFill>
                    <p:spPr bwMode="auto">
                      <a:xfrm>
                        <a:off x="5507484" y="1921347"/>
                        <a:ext cx="2047875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5270947" y="1484784"/>
            <a:ext cx="11977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hermometer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4427984" y="1862609"/>
            <a:ext cx="12089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arget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crystal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56" name="Oval 16"/>
          <p:cNvSpPr>
            <a:spLocks noChangeArrowheads="1"/>
          </p:cNvSpPr>
          <p:nvPr/>
        </p:nvSpPr>
        <p:spPr bwMode="auto">
          <a:xfrm>
            <a:off x="6086922" y="2424584"/>
            <a:ext cx="328612" cy="339725"/>
          </a:xfrm>
          <a:prstGeom prst="ellipse">
            <a:avLst/>
          </a:prstGeom>
          <a:gradFill rotWithShape="0">
            <a:gsLst>
              <a:gs pos="0">
                <a:srgbClr val="FF0066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7" name="Line 17"/>
          <p:cNvSpPr>
            <a:spLocks noChangeShapeType="1"/>
          </p:cNvSpPr>
          <p:nvPr/>
        </p:nvSpPr>
        <p:spPr bwMode="auto">
          <a:xfrm flipV="1">
            <a:off x="5423347" y="2624609"/>
            <a:ext cx="762000" cy="304800"/>
          </a:xfrm>
          <a:prstGeom prst="line">
            <a:avLst/>
          </a:prstGeom>
          <a:noFill/>
          <a:ln w="381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8" name="Oval 18"/>
          <p:cNvSpPr>
            <a:spLocks noChangeArrowheads="1"/>
          </p:cNvSpPr>
          <p:nvPr/>
        </p:nvSpPr>
        <p:spPr bwMode="auto">
          <a:xfrm>
            <a:off x="6140897" y="2529359"/>
            <a:ext cx="234950" cy="196850"/>
          </a:xfrm>
          <a:prstGeom prst="ellipse">
            <a:avLst/>
          </a:prstGeom>
          <a:solidFill>
            <a:srgbClr val="6699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459" name="Picture 19"/>
          <p:cNvPicPr>
            <a:picLocks noChangeAspect="1" noChangeArrowheads="1"/>
          </p:cNvPicPr>
          <p:nvPr/>
        </p:nvPicPr>
        <p:blipFill>
          <a:blip r:embed="rId8">
            <a:lum bright="-4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84"/>
          <a:stretch>
            <a:fillRect/>
          </a:stretch>
        </p:blipFill>
        <p:spPr bwMode="auto">
          <a:xfrm>
            <a:off x="5570984" y="3215159"/>
            <a:ext cx="14478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4654997" y="2472209"/>
            <a:ext cx="8515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ncident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particle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400" dirty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(WIMP)</a:t>
            </a:r>
          </a:p>
        </p:txBody>
      </p:sp>
      <p:sp>
        <p:nvSpPr>
          <p:cNvPr id="61461" name="Text Box 21"/>
          <p:cNvSpPr txBox="1">
            <a:spLocks noChangeArrowheads="1"/>
          </p:cNvSpPr>
          <p:nvPr/>
        </p:nvSpPr>
        <p:spPr bwMode="auto">
          <a:xfrm>
            <a:off x="6460858" y="1573684"/>
            <a:ext cx="1099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oupling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heat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sink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62" name="Line 22"/>
          <p:cNvSpPr>
            <a:spLocks noChangeShapeType="1"/>
          </p:cNvSpPr>
          <p:nvPr/>
        </p:nvSpPr>
        <p:spPr bwMode="auto">
          <a:xfrm>
            <a:off x="6304409" y="2657947"/>
            <a:ext cx="1008063" cy="200025"/>
          </a:xfrm>
          <a:prstGeom prst="line">
            <a:avLst/>
          </a:prstGeom>
          <a:noFill/>
          <a:ln w="381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03287" y="1061195"/>
            <a:ext cx="34766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ery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sensitive 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nuclear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recoils</a:t>
            </a:r>
            <a:endParaRPr lang="de-DE" sz="1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4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de-DE" sz="14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de-DE" sz="14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quenching</a:t>
            </a:r>
            <a:endParaRPr lang="de-DE" sz="14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03287" y="2060895"/>
            <a:ext cx="23134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threshold</a:t>
            </a:r>
            <a:endParaRPr lang="de-DE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4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300 eV in 300gr </a:t>
            </a:r>
            <a:r>
              <a:rPr lang="de-DE" sz="14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target</a:t>
            </a:r>
            <a:endParaRPr lang="de-DE" sz="14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303287" y="3065934"/>
            <a:ext cx="277511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ossibility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 large </a:t>
            </a:r>
          </a:p>
          <a:p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ariety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target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materials</a:t>
            </a:r>
            <a:endParaRPr lang="de-DE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4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all </a:t>
            </a:r>
            <a:r>
              <a:rPr lang="de-DE" sz="14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dielectric</a:t>
            </a:r>
            <a:r>
              <a:rPr lang="de-DE" sz="14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crystals</a:t>
            </a:r>
            <a:endParaRPr lang="de-DE" sz="14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60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7497" y="2704"/>
            <a:ext cx="8515350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Calorimetry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–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measure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total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energy</a:t>
            </a:r>
            <a:r>
              <a:rPr lang="de-DE" dirty="0" smtClean="0">
                <a:solidFill>
                  <a:srgbClr val="21004C"/>
                </a:solidFill>
                <a:latin typeface="Arial" charset="0"/>
              </a:rPr>
              <a:t> 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(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heat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-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or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phonon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-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signal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)</a:t>
            </a:r>
          </a:p>
        </p:txBody>
      </p:sp>
      <p:pic>
        <p:nvPicPr>
          <p:cNvPr id="61451" name="Picture 11" descr="saphir_blank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/>
          <a:stretch>
            <a:fillRect/>
          </a:stretch>
        </p:blipFill>
        <p:spPr bwMode="auto">
          <a:xfrm>
            <a:off x="381000" y="4471988"/>
            <a:ext cx="24384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2" descr="saphir_hal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06913"/>
            <a:ext cx="219868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348133" y="4634637"/>
            <a:ext cx="231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Tungsten Thermometer</a:t>
            </a:r>
          </a:p>
          <a:p>
            <a:pPr algn="ctr"/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15mK</a:t>
            </a:r>
          </a:p>
        </p:txBody>
      </p:sp>
      <p:pic>
        <p:nvPicPr>
          <p:cNvPr id="20" name="Picture 10" descr="133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82" y="836712"/>
            <a:ext cx="4806558" cy="34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786216" y="836712"/>
            <a:ext cx="34419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energy threshold, a few 100eV !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531677" y="5684838"/>
            <a:ext cx="19510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Sapphire- Absorber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300844" y="6065838"/>
            <a:ext cx="24127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250gr, 4cm x 4cm x 4cm</a:t>
            </a:r>
          </a:p>
        </p:txBody>
      </p:sp>
    </p:spTree>
    <p:extLst>
      <p:ext uri="{BB962C8B-B14F-4D97-AF65-F5344CB8AC3E}">
        <p14:creationId xmlns:p14="http://schemas.microsoft.com/office/powerpoint/2010/main" val="3445767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18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42"/>
                </a:solidFill>
              </a:rPr>
              <a:t> </a:t>
            </a:r>
          </a:p>
        </p:txBody>
      </p:sp>
      <p:pic>
        <p:nvPicPr>
          <p:cNvPr id="28677" name="Picture 25" descr="C:\Users\Josef\Documents\Vortraege-Poster\2011\ISAPP_Hdlbg\Vortrag\LimitPlot_22062011_165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-50800"/>
            <a:ext cx="39544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44016" y="908720"/>
            <a:ext cx="5940152" cy="5766867"/>
            <a:chOff x="31749" y="620688"/>
            <a:chExt cx="6340476" cy="6230962"/>
          </a:xfrm>
        </p:grpSpPr>
        <p:sp>
          <p:nvSpPr>
            <p:cNvPr id="2" name="Rechteck 1"/>
            <p:cNvSpPr/>
            <p:nvPr/>
          </p:nvSpPr>
          <p:spPr>
            <a:xfrm>
              <a:off x="31749" y="620688"/>
              <a:ext cx="6340476" cy="623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86" name="Gruppieren 23"/>
            <p:cNvGrpSpPr>
              <a:grpSpLocks/>
            </p:cNvGrpSpPr>
            <p:nvPr/>
          </p:nvGrpSpPr>
          <p:grpSpPr bwMode="auto">
            <a:xfrm>
              <a:off x="31750" y="908050"/>
              <a:ext cx="6340475" cy="5943600"/>
              <a:chOff x="209663" y="1014821"/>
              <a:chExt cx="6341164" cy="5943479"/>
            </a:xfrm>
          </p:grpSpPr>
          <p:pic>
            <p:nvPicPr>
              <p:cNvPr id="28707" name="Picture 24" descr="C:\Users\Josef\Documents\Vortraege-Poster\2011\ISAPP_Hdlbg\Vortrag\LimitPlot_22062011_16494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6" b="9094"/>
              <a:stretch>
                <a:fillRect/>
              </a:stretch>
            </p:blipFill>
            <p:spPr bwMode="auto">
              <a:xfrm>
                <a:off x="443978" y="1014821"/>
                <a:ext cx="6106849" cy="561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Textfeld 16"/>
              <p:cNvSpPr txBox="1">
                <a:spLocks noChangeArrowheads="1"/>
              </p:cNvSpPr>
              <p:nvPr/>
            </p:nvSpPr>
            <p:spPr bwMode="auto">
              <a:xfrm>
                <a:off x="4185785" y="6588968"/>
                <a:ext cx="22086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Mass / GeV/c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9" name="Textfeld 93"/>
              <p:cNvSpPr txBox="1">
                <a:spLocks noChangeArrowheads="1"/>
              </p:cNvSpPr>
              <p:nvPr/>
            </p:nvSpPr>
            <p:spPr bwMode="auto">
              <a:xfrm rot="-5400000">
                <a:off x="-1450599" y="2736507"/>
                <a:ext cx="3689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– Nucleon Cross Section / cm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710" name="Gruppieren 22"/>
              <p:cNvGrpSpPr>
                <a:grpSpLocks/>
              </p:cNvGrpSpPr>
              <p:nvPr/>
            </p:nvGrpSpPr>
            <p:grpSpPr bwMode="auto">
              <a:xfrm>
                <a:off x="4150585" y="1082251"/>
                <a:ext cx="2083065" cy="506440"/>
                <a:chOff x="6521383" y="1082251"/>
                <a:chExt cx="2083065" cy="506440"/>
              </a:xfrm>
            </p:grpSpPr>
            <p:grpSp>
              <p:nvGrpSpPr>
                <p:cNvPr id="28711" name="Gruppieren 20"/>
                <p:cNvGrpSpPr>
                  <a:grpSpLocks/>
                </p:cNvGrpSpPr>
                <p:nvPr/>
              </p:nvGrpSpPr>
              <p:grpSpPr bwMode="auto">
                <a:xfrm>
                  <a:off x="6521383" y="1118777"/>
                  <a:ext cx="2083065" cy="469914"/>
                  <a:chOff x="4150585" y="1118777"/>
                  <a:chExt cx="2083065" cy="469914"/>
                </a:xfrm>
              </p:grpSpPr>
              <p:sp>
                <p:nvSpPr>
                  <p:cNvPr id="18" name="Rechteck 17"/>
                  <p:cNvSpPr/>
                  <p:nvPr/>
                </p:nvSpPr>
                <p:spPr>
                  <a:xfrm>
                    <a:off x="4150266" y="1129119"/>
                    <a:ext cx="2083026" cy="4175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20" name="Gerade Verbindung 19"/>
                  <p:cNvCxnSpPr/>
                  <p:nvPr/>
                </p:nvCxnSpPr>
                <p:spPr>
                  <a:xfrm flipV="1">
                    <a:off x="6169785" y="1118007"/>
                    <a:ext cx="0" cy="4714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712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6989932" y="1082251"/>
                  <a:ext cx="1608133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http://dmtools.brown.edu</a:t>
                  </a:r>
                </a:p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Gaitskell,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Mandic</a:t>
                  </a:r>
                  <a:r>
                    <a:rPr lang="en-US" sz="1000" dirty="0">
                      <a:solidFill>
                        <a:srgbClr val="000000"/>
                      </a:solidFill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Filippini</a:t>
                  </a:r>
                  <a:endParaRPr lang="en-US" sz="1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uppieren 4"/>
          <p:cNvGrpSpPr/>
          <p:nvPr/>
        </p:nvGrpSpPr>
        <p:grpSpPr>
          <a:xfrm>
            <a:off x="6292848" y="908050"/>
            <a:ext cx="2725028" cy="5744998"/>
            <a:chOff x="6292848" y="908050"/>
            <a:chExt cx="2725028" cy="5744998"/>
          </a:xfrm>
        </p:grpSpPr>
        <p:sp>
          <p:nvSpPr>
            <p:cNvPr id="4" name="Rechteck 3"/>
            <p:cNvSpPr/>
            <p:nvPr/>
          </p:nvSpPr>
          <p:spPr>
            <a:xfrm>
              <a:off x="6292850" y="908720"/>
              <a:ext cx="2725026" cy="5744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74" name="Gruppieren 24"/>
            <p:cNvGrpSpPr>
              <a:grpSpLocks/>
            </p:cNvGrpSpPr>
            <p:nvPr/>
          </p:nvGrpSpPr>
          <p:grpSpPr bwMode="auto">
            <a:xfrm>
              <a:off x="6292850" y="4751388"/>
              <a:ext cx="2090738" cy="309562"/>
              <a:chOff x="10945050" y="8952693"/>
              <a:chExt cx="2090937" cy="308955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10945050" y="9009731"/>
                <a:ext cx="2090937" cy="251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40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33" r="84612" b="11749"/>
              <a:stretch>
                <a:fillRect/>
              </a:stretch>
            </p:blipFill>
            <p:spPr bwMode="auto">
              <a:xfrm>
                <a:off x="10954318" y="9048223"/>
                <a:ext cx="850881" cy="12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41" name="Textfeld 39"/>
              <p:cNvSpPr txBox="1">
                <a:spLocks noChangeArrowheads="1"/>
              </p:cNvSpPr>
              <p:nvPr/>
            </p:nvSpPr>
            <p:spPr bwMode="auto">
              <a:xfrm>
                <a:off x="11698799" y="8952693"/>
                <a:ext cx="6318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goal 1t projects </a:t>
                </a:r>
              </a:p>
            </p:txBody>
          </p:sp>
        </p:grpSp>
        <p:grpSp>
          <p:nvGrpSpPr>
            <p:cNvPr id="28678" name="Gruppieren 30"/>
            <p:cNvGrpSpPr>
              <a:grpSpLocks/>
            </p:cNvGrpSpPr>
            <p:nvPr/>
          </p:nvGrpSpPr>
          <p:grpSpPr bwMode="auto">
            <a:xfrm>
              <a:off x="6292850" y="908050"/>
              <a:ext cx="2090738" cy="284163"/>
              <a:chOff x="6084168" y="908720"/>
              <a:chExt cx="2090937" cy="284246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6084168" y="940479"/>
                <a:ext cx="2090937" cy="252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7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02" r="84612" b="70935"/>
              <a:stretch>
                <a:fillRect/>
              </a:stretch>
            </p:blipFill>
            <p:spPr bwMode="auto">
              <a:xfrm>
                <a:off x="6093009" y="956563"/>
                <a:ext cx="851735" cy="19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8" name="Textfeld 30"/>
              <p:cNvSpPr txBox="1">
                <a:spLocks noChangeArrowheads="1"/>
              </p:cNvSpPr>
              <p:nvPr/>
            </p:nvSpPr>
            <p:spPr bwMode="auto">
              <a:xfrm>
                <a:off x="6837917" y="908720"/>
                <a:ext cx="9578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Heidelberg Moscow 1996</a:t>
                </a:r>
              </a:p>
            </p:txBody>
          </p:sp>
        </p:grpSp>
        <p:grpSp>
          <p:nvGrpSpPr>
            <p:cNvPr id="28679" name="Gruppieren 28"/>
            <p:cNvGrpSpPr>
              <a:grpSpLocks/>
            </p:cNvGrpSpPr>
            <p:nvPr/>
          </p:nvGrpSpPr>
          <p:grpSpPr bwMode="auto">
            <a:xfrm>
              <a:off x="6292848" y="1290638"/>
              <a:ext cx="2702352" cy="496887"/>
              <a:chOff x="6084168" y="1322496"/>
              <a:chExt cx="2702610" cy="49588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6084168" y="1322496"/>
                <a:ext cx="2090937" cy="495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4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479" r="84612" b="60004"/>
              <a:stretch>
                <a:fillRect/>
              </a:stretch>
            </p:blipFill>
            <p:spPr bwMode="auto">
              <a:xfrm>
                <a:off x="6093436" y="1408693"/>
                <a:ext cx="850882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5" name="Textfeld 32"/>
              <p:cNvSpPr txBox="1">
                <a:spLocks noChangeArrowheads="1"/>
              </p:cNvSpPr>
              <p:nvPr/>
            </p:nvSpPr>
            <p:spPr bwMode="auto">
              <a:xfrm>
                <a:off x="6837917" y="1403822"/>
                <a:ext cx="1948861" cy="276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0000"/>
                    </a:solidFill>
                  </a:rPr>
                  <a:t>DAMA 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1998  </a:t>
                </a:r>
                <a:r>
                  <a:rPr lang="en-US" sz="1200" dirty="0">
                    <a:solidFill>
                      <a:srgbClr val="000000"/>
                    </a:solidFill>
                  </a:rPr>
                  <a:t>/ LIBRA 2008</a:t>
                </a:r>
              </a:p>
            </p:txBody>
          </p:sp>
        </p:grpSp>
        <p:grpSp>
          <p:nvGrpSpPr>
            <p:cNvPr id="28680" name="Gruppieren 27"/>
            <p:cNvGrpSpPr>
              <a:grpSpLocks/>
            </p:cNvGrpSpPr>
            <p:nvPr/>
          </p:nvGrpSpPr>
          <p:grpSpPr bwMode="auto">
            <a:xfrm>
              <a:off x="6292850" y="1773238"/>
              <a:ext cx="2090738" cy="276225"/>
              <a:chOff x="6081463" y="1772816"/>
              <a:chExt cx="2090937" cy="276999"/>
            </a:xfrm>
          </p:grpSpPr>
          <p:sp>
            <p:nvSpPr>
              <p:cNvPr id="60" name="Rechteck 59"/>
              <p:cNvSpPr/>
              <p:nvPr/>
            </p:nvSpPr>
            <p:spPr>
              <a:xfrm>
                <a:off x="6081463" y="1796695"/>
                <a:ext cx="2090937" cy="25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1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05" r="84612" b="57246"/>
              <a:stretch>
                <a:fillRect/>
              </a:stretch>
            </p:blipFill>
            <p:spPr bwMode="auto">
              <a:xfrm>
                <a:off x="6090731" y="1793672"/>
                <a:ext cx="850881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2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772816"/>
                <a:ext cx="5189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2000</a:t>
                </a:r>
              </a:p>
            </p:txBody>
          </p:sp>
        </p:grpSp>
        <p:grpSp>
          <p:nvGrpSpPr>
            <p:cNvPr id="28681" name="Gruppieren 26"/>
            <p:cNvGrpSpPr>
              <a:grpSpLocks/>
            </p:cNvGrpSpPr>
            <p:nvPr/>
          </p:nvGrpSpPr>
          <p:grpSpPr bwMode="auto">
            <a:xfrm>
              <a:off x="6292850" y="1957388"/>
              <a:ext cx="2090738" cy="292100"/>
              <a:chOff x="6081463" y="1988840"/>
              <a:chExt cx="2090937" cy="291911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6081463" y="2028501"/>
                <a:ext cx="2090937" cy="25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8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6090731" y="2093248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9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988840"/>
                <a:ext cx="73947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2002</a:t>
                </a:r>
              </a:p>
            </p:txBody>
          </p:sp>
        </p:grpSp>
        <p:grpSp>
          <p:nvGrpSpPr>
            <p:cNvPr id="28682" name="Gruppieren 25"/>
            <p:cNvGrpSpPr>
              <a:grpSpLocks/>
            </p:cNvGrpSpPr>
            <p:nvPr/>
          </p:nvGrpSpPr>
          <p:grpSpPr bwMode="auto">
            <a:xfrm>
              <a:off x="6292850" y="2357438"/>
              <a:ext cx="2090738" cy="279400"/>
              <a:chOff x="10945050" y="4941168"/>
              <a:chExt cx="2090937" cy="279475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10945050" y="4968162"/>
                <a:ext cx="2090937" cy="252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4" r="84612" b="46899"/>
              <a:stretch>
                <a:fillRect/>
              </a:stretch>
            </p:blipFill>
            <p:spPr bwMode="auto">
              <a:xfrm>
                <a:off x="10954318" y="4976014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6" name="Textfeld 32"/>
              <p:cNvSpPr txBox="1">
                <a:spLocks noChangeArrowheads="1"/>
              </p:cNvSpPr>
              <p:nvPr/>
            </p:nvSpPr>
            <p:spPr bwMode="auto">
              <a:xfrm>
                <a:off x="11698799" y="4941168"/>
                <a:ext cx="5872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CRESST 2009</a:t>
                </a:r>
              </a:p>
            </p:txBody>
          </p:sp>
        </p:grpSp>
        <p:grpSp>
          <p:nvGrpSpPr>
            <p:cNvPr id="28683" name="Gruppieren 11"/>
            <p:cNvGrpSpPr>
              <a:grpSpLocks/>
            </p:cNvGrpSpPr>
            <p:nvPr/>
          </p:nvGrpSpPr>
          <p:grpSpPr bwMode="auto">
            <a:xfrm>
              <a:off x="6292850" y="3238500"/>
              <a:ext cx="2090738" cy="284163"/>
              <a:chOff x="9146604" y="8655868"/>
              <a:chExt cx="3889383" cy="283840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9146604" y="8687582"/>
                <a:ext cx="3889383" cy="252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2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211" r="84612" b="31752"/>
              <a:stretch>
                <a:fillRect/>
              </a:stretch>
            </p:blipFill>
            <p:spPr bwMode="auto">
              <a:xfrm>
                <a:off x="9163844" y="8701275"/>
                <a:ext cx="1582737" cy="17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3" name="Textfeld 38"/>
              <p:cNvSpPr txBox="1">
                <a:spLocks noChangeArrowheads="1"/>
              </p:cNvSpPr>
              <p:nvPr/>
            </p:nvSpPr>
            <p:spPr bwMode="auto">
              <a:xfrm>
                <a:off x="10548664" y="8655868"/>
                <a:ext cx="10622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XENON 2011</a:t>
                </a:r>
              </a:p>
            </p:txBody>
          </p:sp>
        </p:grpSp>
        <p:grpSp>
          <p:nvGrpSpPr>
            <p:cNvPr id="28684" name="Gruppieren 10"/>
            <p:cNvGrpSpPr>
              <a:grpSpLocks/>
            </p:cNvGrpSpPr>
            <p:nvPr/>
          </p:nvGrpSpPr>
          <p:grpSpPr bwMode="auto">
            <a:xfrm>
              <a:off x="6292850" y="3013075"/>
              <a:ext cx="2090738" cy="276225"/>
              <a:chOff x="9146604" y="8206581"/>
              <a:chExt cx="3889383" cy="276999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9146604" y="8217725"/>
                <a:ext cx="3889383" cy="251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9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58" r="84612" b="36154"/>
              <a:stretch>
                <a:fillRect/>
              </a:stretch>
            </p:blipFill>
            <p:spPr bwMode="auto">
              <a:xfrm>
                <a:off x="9163844" y="8225631"/>
                <a:ext cx="1582737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0" name="Textfeld 37"/>
              <p:cNvSpPr txBox="1">
                <a:spLocks noChangeArrowheads="1"/>
              </p:cNvSpPr>
              <p:nvPr/>
            </p:nvSpPr>
            <p:spPr bwMode="auto">
              <a:xfrm>
                <a:off x="10548664" y="8206581"/>
                <a:ext cx="95962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2011</a:t>
                </a:r>
              </a:p>
            </p:txBody>
          </p:sp>
        </p:grpSp>
        <p:grpSp>
          <p:nvGrpSpPr>
            <p:cNvPr id="28685" name="Gruppieren 9"/>
            <p:cNvGrpSpPr>
              <a:grpSpLocks/>
            </p:cNvGrpSpPr>
            <p:nvPr/>
          </p:nvGrpSpPr>
          <p:grpSpPr bwMode="auto">
            <a:xfrm>
              <a:off x="6292850" y="2778125"/>
              <a:ext cx="2090738" cy="285750"/>
              <a:chOff x="9146604" y="7569293"/>
              <a:chExt cx="3889383" cy="286103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9146604" y="7602672"/>
                <a:ext cx="3889383" cy="2527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6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9163844" y="7686183"/>
                <a:ext cx="1582737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7" name="Textfeld 32"/>
              <p:cNvSpPr txBox="1">
                <a:spLocks noChangeArrowheads="1"/>
              </p:cNvSpPr>
              <p:nvPr/>
            </p:nvSpPr>
            <p:spPr bwMode="auto">
              <a:xfrm>
                <a:off x="10548664" y="7569293"/>
                <a:ext cx="13697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2011</a:t>
                </a:r>
              </a:p>
            </p:txBody>
          </p:sp>
        </p:grpSp>
        <p:grpSp>
          <p:nvGrpSpPr>
            <p:cNvPr id="28688" name="Gruppieren 29"/>
            <p:cNvGrpSpPr>
              <a:grpSpLocks/>
            </p:cNvGrpSpPr>
            <p:nvPr/>
          </p:nvGrpSpPr>
          <p:grpSpPr bwMode="auto">
            <a:xfrm>
              <a:off x="6292850" y="1141413"/>
              <a:ext cx="2090738" cy="277812"/>
              <a:chOff x="6084168" y="1157888"/>
              <a:chExt cx="2090937" cy="276999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6084168" y="1175299"/>
                <a:ext cx="2090937" cy="25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03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73" r="84612" b="66661"/>
              <a:stretch>
                <a:fillRect/>
              </a:stretch>
            </p:blipFill>
            <p:spPr bwMode="auto">
              <a:xfrm>
                <a:off x="6093436" y="1161281"/>
                <a:ext cx="850882" cy="1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Textfeld 31"/>
              <p:cNvSpPr txBox="1">
                <a:spLocks noChangeArrowheads="1"/>
              </p:cNvSpPr>
              <p:nvPr/>
            </p:nvSpPr>
            <p:spPr bwMode="auto">
              <a:xfrm>
                <a:off x="6837917" y="1157888"/>
                <a:ext cx="4827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IGEX 1998</a:t>
                </a:r>
              </a:p>
            </p:txBody>
          </p:sp>
        </p:grpSp>
        <p:grpSp>
          <p:nvGrpSpPr>
            <p:cNvPr id="28689" name="Gruppieren 28672"/>
            <p:cNvGrpSpPr>
              <a:grpSpLocks/>
            </p:cNvGrpSpPr>
            <p:nvPr/>
          </p:nvGrpSpPr>
          <p:grpSpPr bwMode="auto">
            <a:xfrm>
              <a:off x="6292850" y="5389563"/>
              <a:ext cx="2090738" cy="1238250"/>
              <a:chOff x="6300192" y="4967187"/>
              <a:chExt cx="2090937" cy="1238593"/>
            </a:xfrm>
          </p:grpSpPr>
          <p:grpSp>
            <p:nvGrpSpPr>
              <p:cNvPr id="28690" name="Gruppieren 13"/>
              <p:cNvGrpSpPr>
                <a:grpSpLocks/>
              </p:cNvGrpSpPr>
              <p:nvPr/>
            </p:nvGrpSpPr>
            <p:grpSpPr bwMode="auto">
              <a:xfrm>
                <a:off x="6300192" y="4967187"/>
                <a:ext cx="2090937" cy="495886"/>
                <a:chOff x="3635896" y="7901666"/>
                <a:chExt cx="3889383" cy="495886"/>
              </a:xfrm>
            </p:grpSpPr>
            <p:sp>
              <p:nvSpPr>
                <p:cNvPr id="87" name="Rechteck 86"/>
                <p:cNvSpPr/>
                <p:nvPr/>
              </p:nvSpPr>
              <p:spPr>
                <a:xfrm>
                  <a:off x="3635896" y="7901666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700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3" r="84612" b="25604"/>
                <a:stretch>
                  <a:fillRect/>
                </a:stretch>
              </p:blipFill>
              <p:spPr bwMode="auto">
                <a:xfrm>
                  <a:off x="3652787" y="8013284"/>
                  <a:ext cx="1582737" cy="274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01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7994233"/>
                  <a:ext cx="195438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MSSM 2001</a:t>
                  </a:r>
                </a:p>
              </p:txBody>
            </p:sp>
          </p:grpSp>
          <p:grpSp>
            <p:nvGrpSpPr>
              <p:cNvPr id="28691" name="Gruppieren 15"/>
              <p:cNvGrpSpPr>
                <a:grpSpLocks/>
              </p:cNvGrpSpPr>
              <p:nvPr/>
            </p:nvGrpSpPr>
            <p:grpSpPr bwMode="auto">
              <a:xfrm>
                <a:off x="6300192" y="5709894"/>
                <a:ext cx="2090937" cy="495886"/>
                <a:chOff x="3635896" y="9053794"/>
                <a:chExt cx="3889383" cy="495886"/>
              </a:xfrm>
            </p:grpSpPr>
            <p:sp>
              <p:nvSpPr>
                <p:cNvPr id="89" name="Rechteck 88"/>
                <p:cNvSpPr/>
                <p:nvPr/>
              </p:nvSpPr>
              <p:spPr>
                <a:xfrm>
                  <a:off x="3635896" y="9054243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7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554" r="84612" b="20557"/>
                <a:stretch>
                  <a:fillRect/>
                </a:stretch>
              </p:blipFill>
              <p:spPr bwMode="auto">
                <a:xfrm>
                  <a:off x="3652787" y="9191397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8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9115613"/>
                  <a:ext cx="182716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Trotta et al CMSSM 2008 </a:t>
                  </a:r>
                </a:p>
              </p:txBody>
            </p:sp>
          </p:grpSp>
          <p:grpSp>
            <p:nvGrpSpPr>
              <p:cNvPr id="28692" name="Gruppieren 14"/>
              <p:cNvGrpSpPr>
                <a:grpSpLocks/>
              </p:cNvGrpSpPr>
              <p:nvPr/>
            </p:nvGrpSpPr>
            <p:grpSpPr bwMode="auto">
              <a:xfrm>
                <a:off x="6300192" y="5338540"/>
                <a:ext cx="2090937" cy="495886"/>
                <a:chOff x="3635896" y="8477730"/>
                <a:chExt cx="3889383" cy="495886"/>
              </a:xfrm>
            </p:grpSpPr>
            <p:sp>
              <p:nvSpPr>
                <p:cNvPr id="88" name="Rechteck 87"/>
                <p:cNvSpPr/>
                <p:nvPr/>
              </p:nvSpPr>
              <p:spPr>
                <a:xfrm>
                  <a:off x="3635896" y="8477955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4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31" r="84612" b="15482"/>
                <a:stretch>
                  <a:fillRect/>
                </a:stretch>
              </p:blipFill>
              <p:spPr bwMode="auto">
                <a:xfrm>
                  <a:off x="3652787" y="8640961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5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8575581"/>
                  <a:ext cx="15119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2004 </a:t>
                  </a:r>
                </a:p>
              </p:txBody>
            </p:sp>
          </p:grpSp>
        </p:grp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6245036" y="1815467"/>
            <a:ext cx="2881973" cy="3579812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Freihandform 6"/>
          <p:cNvSpPr/>
          <p:nvPr/>
        </p:nvSpPr>
        <p:spPr>
          <a:xfrm>
            <a:off x="1019175" y="323850"/>
            <a:ext cx="4695825" cy="964109"/>
          </a:xfrm>
          <a:custGeom>
            <a:avLst/>
            <a:gdLst>
              <a:gd name="connsiteX0" fmla="*/ 0 w 4695825"/>
              <a:gd name="connsiteY0" fmla="*/ 0 h 964109"/>
              <a:gd name="connsiteX1" fmla="*/ 409575 w 4695825"/>
              <a:gd name="connsiteY1" fmla="*/ 333375 h 964109"/>
              <a:gd name="connsiteX2" fmla="*/ 962025 w 4695825"/>
              <a:gd name="connsiteY2" fmla="*/ 628650 h 964109"/>
              <a:gd name="connsiteX3" fmla="*/ 1562100 w 4695825"/>
              <a:gd name="connsiteY3" fmla="*/ 847725 h 964109"/>
              <a:gd name="connsiteX4" fmla="*/ 2228850 w 4695825"/>
              <a:gd name="connsiteY4" fmla="*/ 962025 h 964109"/>
              <a:gd name="connsiteX5" fmla="*/ 3000375 w 4695825"/>
              <a:gd name="connsiteY5" fmla="*/ 904875 h 964109"/>
              <a:gd name="connsiteX6" fmla="*/ 3933825 w 4695825"/>
              <a:gd name="connsiteY6" fmla="*/ 704850 h 964109"/>
              <a:gd name="connsiteX7" fmla="*/ 4695825 w 4695825"/>
              <a:gd name="connsiteY7" fmla="*/ 514350 h 96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95825" h="964109">
                <a:moveTo>
                  <a:pt x="0" y="0"/>
                </a:moveTo>
                <a:cubicBezTo>
                  <a:pt x="124618" y="114300"/>
                  <a:pt x="249237" y="228600"/>
                  <a:pt x="409575" y="333375"/>
                </a:cubicBezTo>
                <a:cubicBezTo>
                  <a:pt x="569913" y="438150"/>
                  <a:pt x="769938" y="542925"/>
                  <a:pt x="962025" y="628650"/>
                </a:cubicBezTo>
                <a:cubicBezTo>
                  <a:pt x="1154113" y="714375"/>
                  <a:pt x="1350963" y="792163"/>
                  <a:pt x="1562100" y="847725"/>
                </a:cubicBezTo>
                <a:cubicBezTo>
                  <a:pt x="1773237" y="903287"/>
                  <a:pt x="1989138" y="952500"/>
                  <a:pt x="2228850" y="962025"/>
                </a:cubicBezTo>
                <a:cubicBezTo>
                  <a:pt x="2468562" y="971550"/>
                  <a:pt x="2716213" y="947737"/>
                  <a:pt x="3000375" y="904875"/>
                </a:cubicBezTo>
                <a:cubicBezTo>
                  <a:pt x="3284537" y="862013"/>
                  <a:pt x="3651250" y="769938"/>
                  <a:pt x="3933825" y="704850"/>
                </a:cubicBezTo>
                <a:cubicBezTo>
                  <a:pt x="4216400" y="639763"/>
                  <a:pt x="4456112" y="577056"/>
                  <a:pt x="4695825" y="51435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6292850" y="1607405"/>
            <a:ext cx="2725026" cy="442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9"/>
          <p:cNvCxnSpPr/>
          <p:nvPr/>
        </p:nvCxnSpPr>
        <p:spPr>
          <a:xfrm>
            <a:off x="6459066" y="1788752"/>
            <a:ext cx="504056" cy="1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feld 32"/>
          <p:cNvSpPr txBox="1">
            <a:spLocks noChangeArrowheads="1"/>
          </p:cNvSpPr>
          <p:nvPr/>
        </p:nvSpPr>
        <p:spPr bwMode="auto">
          <a:xfrm>
            <a:off x="7046525" y="1647850"/>
            <a:ext cx="10924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000000"/>
                </a:solidFill>
              </a:rPr>
              <a:t>CRESST 2002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19138" name="Picture 2" descr="C:\Users\Josef\Documents\Vortraege-Poster\2011\ISAPP_Hdlbg\Vortrag\Capture_30062011_1723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48" y="2185193"/>
            <a:ext cx="2725028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527692" y="4437112"/>
            <a:ext cx="2316660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Calorimetry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only</a:t>
            </a:r>
          </a:p>
          <a:p>
            <a:pPr algn="ctr" eaLnBrk="0" hangingPunct="0"/>
            <a:r>
              <a:rPr lang="en-US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very 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good in threshold</a:t>
            </a:r>
          </a:p>
          <a:p>
            <a:pPr algn="ctr" eaLnBrk="0" hangingPunct="0"/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very bad in background</a:t>
            </a:r>
          </a:p>
        </p:txBody>
      </p:sp>
    </p:spTree>
    <p:extLst>
      <p:ext uri="{BB962C8B-B14F-4D97-AF65-F5344CB8AC3E}">
        <p14:creationId xmlns:p14="http://schemas.microsoft.com/office/powerpoint/2010/main" val="34404712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600200" y="30163"/>
            <a:ext cx="5202238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>
                <a:solidFill>
                  <a:srgbClr val="DADAE6"/>
                </a:solidFill>
              </a:rPr>
              <a:t>Suche nach der Dunklen Materie</a:t>
            </a:r>
          </a:p>
          <a:p>
            <a:pPr algn="ctr"/>
            <a:r>
              <a:rPr lang="en-US" sz="2800" b="1">
                <a:solidFill>
                  <a:srgbClr val="DADAE6"/>
                </a:solidFill>
              </a:rPr>
              <a:t>im Universum</a:t>
            </a:r>
          </a:p>
          <a:p>
            <a:pPr algn="ctr"/>
            <a:endParaRPr lang="en-US" sz="2800" b="1">
              <a:solidFill>
                <a:schemeClr val="bg1"/>
              </a:solidFill>
            </a:endParaRP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   </a:t>
            </a:r>
            <a:endParaRPr lang="en-US" sz="3200" b="1" i="1">
              <a:solidFill>
                <a:schemeClr val="bg1"/>
              </a:solidFill>
            </a:endParaRPr>
          </a:p>
          <a:p>
            <a:pPr algn="ctr"/>
            <a:r>
              <a:rPr lang="en-US" sz="3200" b="1" i="1">
                <a:solidFill>
                  <a:schemeClr val="bg1"/>
                </a:solidFill>
              </a:rPr>
              <a:t>  </a:t>
            </a:r>
            <a:endParaRPr lang="en-US" sz="3200" b="1">
              <a:solidFill>
                <a:schemeClr val="bg1"/>
              </a:solidFill>
              <a:sym typeface="Wingdings" pitchFamily="2" charset="2"/>
            </a:endParaRPr>
          </a:p>
          <a:p>
            <a:pPr algn="ctr"/>
            <a:endParaRPr lang="en-US" sz="3200" b="1" i="1">
              <a:solidFill>
                <a:schemeClr val="bg1"/>
              </a:solidFill>
            </a:endParaRPr>
          </a:p>
          <a:p>
            <a:pPr algn="ctr"/>
            <a:endParaRPr lang="en-US" sz="2400" i="1">
              <a:solidFill>
                <a:srgbClr val="000086"/>
              </a:solidFill>
            </a:endParaRPr>
          </a:p>
        </p:txBody>
      </p:sp>
      <p:pic>
        <p:nvPicPr>
          <p:cNvPr id="8195" name="Picture 3" descr="spirale2"/>
          <p:cNvPicPr>
            <a:picLocks noChangeAspect="1" noChangeArrowheads="1"/>
          </p:cNvPicPr>
          <p:nvPr/>
        </p:nvPicPr>
        <p:blipFill>
          <a:blip r:embed="rId3">
            <a:lum bright="-42000" contras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470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Line 4"/>
          <p:cNvSpPr>
            <a:spLocks noChangeAspect="1" noChangeShapeType="1"/>
          </p:cNvSpPr>
          <p:nvPr/>
        </p:nvSpPr>
        <p:spPr bwMode="auto">
          <a:xfrm flipV="1">
            <a:off x="836613" y="1866900"/>
            <a:ext cx="1319212" cy="1312863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Line 5"/>
          <p:cNvSpPr>
            <a:spLocks noChangeAspect="1" noChangeShapeType="1"/>
          </p:cNvSpPr>
          <p:nvPr/>
        </p:nvSpPr>
        <p:spPr bwMode="auto">
          <a:xfrm>
            <a:off x="836613" y="1868488"/>
            <a:ext cx="0" cy="1312862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Line 6"/>
          <p:cNvSpPr>
            <a:spLocks noChangeAspect="1" noChangeShapeType="1"/>
          </p:cNvSpPr>
          <p:nvPr/>
        </p:nvSpPr>
        <p:spPr bwMode="auto">
          <a:xfrm>
            <a:off x="836613" y="3181350"/>
            <a:ext cx="1690687" cy="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spect="1" noChangeArrowheads="1"/>
          </p:cNvSpPr>
          <p:nvPr/>
        </p:nvSpPr>
        <p:spPr bwMode="auto">
          <a:xfrm>
            <a:off x="1984375" y="3119438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ADAE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400">
                <a:solidFill>
                  <a:schemeClr val="folHlink"/>
                </a:solidFill>
              </a:rPr>
              <a:t>Time</a:t>
            </a:r>
          </a:p>
        </p:txBody>
      </p:sp>
      <p:sp>
        <p:nvSpPr>
          <p:cNvPr id="8200" name="Text Box 8"/>
          <p:cNvSpPr txBox="1">
            <a:spLocks noChangeAspect="1" noChangeArrowheads="1"/>
          </p:cNvSpPr>
          <p:nvPr/>
        </p:nvSpPr>
        <p:spPr bwMode="auto">
          <a:xfrm rot="-5400000">
            <a:off x="-130175" y="2363788"/>
            <a:ext cx="163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ADAE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400">
                <a:solidFill>
                  <a:schemeClr val="folHlink"/>
                </a:solidFill>
              </a:rPr>
              <a:t>Size of the Universe</a:t>
            </a:r>
          </a:p>
        </p:txBody>
      </p:sp>
      <p:sp>
        <p:nvSpPr>
          <p:cNvPr id="8201" name="Text Box 9"/>
          <p:cNvSpPr txBox="1">
            <a:spLocks noChangeAspect="1" noChangeArrowheads="1"/>
          </p:cNvSpPr>
          <p:nvPr/>
        </p:nvSpPr>
        <p:spPr bwMode="auto">
          <a:xfrm>
            <a:off x="1123950" y="2686050"/>
            <a:ext cx="1127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ADAE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>
                <a:solidFill>
                  <a:schemeClr val="folHlink"/>
                </a:solidFill>
                <a:latin typeface="Symbol" pitchFamily="18" charset="2"/>
              </a:rPr>
              <a:t>W &lt; 1</a:t>
            </a:r>
          </a:p>
        </p:txBody>
      </p:sp>
      <p:sp>
        <p:nvSpPr>
          <p:cNvPr id="8202" name="Text Box 10"/>
          <p:cNvSpPr txBox="1">
            <a:spLocks noChangeAspect="1" noChangeArrowheads="1"/>
          </p:cNvSpPr>
          <p:nvPr/>
        </p:nvSpPr>
        <p:spPr bwMode="auto">
          <a:xfrm>
            <a:off x="4192588" y="3124200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ADAE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400">
                <a:solidFill>
                  <a:schemeClr val="folHlink"/>
                </a:solidFill>
              </a:rPr>
              <a:t>Time</a:t>
            </a:r>
          </a:p>
        </p:txBody>
      </p:sp>
      <p:sp>
        <p:nvSpPr>
          <p:cNvPr id="8203" name="Line 11"/>
          <p:cNvSpPr>
            <a:spLocks noChangeAspect="1" noChangeShapeType="1"/>
          </p:cNvSpPr>
          <p:nvPr/>
        </p:nvSpPr>
        <p:spPr bwMode="auto">
          <a:xfrm>
            <a:off x="3048000" y="1879600"/>
            <a:ext cx="0" cy="1312863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Line 12"/>
          <p:cNvSpPr>
            <a:spLocks noChangeAspect="1" noChangeShapeType="1"/>
          </p:cNvSpPr>
          <p:nvPr/>
        </p:nvSpPr>
        <p:spPr bwMode="auto">
          <a:xfrm>
            <a:off x="3048000" y="3192463"/>
            <a:ext cx="1692275" cy="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Freeform 13"/>
          <p:cNvSpPr>
            <a:spLocks noChangeAspect="1"/>
          </p:cNvSpPr>
          <p:nvPr/>
        </p:nvSpPr>
        <p:spPr bwMode="auto">
          <a:xfrm>
            <a:off x="3048000" y="2247900"/>
            <a:ext cx="711200" cy="942975"/>
          </a:xfrm>
          <a:custGeom>
            <a:avLst/>
            <a:gdLst>
              <a:gd name="T0" fmla="*/ 0 w 1008"/>
              <a:gd name="T1" fmla="*/ 2147483647 h 1344"/>
              <a:gd name="T2" fmla="*/ 2147483647 w 1008"/>
              <a:gd name="T3" fmla="*/ 0 h 134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08" h="1344">
                <a:moveTo>
                  <a:pt x="0" y="1344"/>
                </a:moveTo>
                <a:cubicBezTo>
                  <a:pt x="332" y="672"/>
                  <a:pt x="664" y="0"/>
                  <a:pt x="1008" y="0"/>
                </a:cubicBezTo>
              </a:path>
            </a:pathLst>
          </a:custGeom>
          <a:noFill/>
          <a:ln w="1905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Freeform 14"/>
          <p:cNvSpPr>
            <a:spLocks noChangeAspect="1"/>
          </p:cNvSpPr>
          <p:nvPr/>
        </p:nvSpPr>
        <p:spPr bwMode="auto">
          <a:xfrm flipH="1">
            <a:off x="3759200" y="2247900"/>
            <a:ext cx="709613" cy="942975"/>
          </a:xfrm>
          <a:custGeom>
            <a:avLst/>
            <a:gdLst>
              <a:gd name="T0" fmla="*/ 0 w 1008"/>
              <a:gd name="T1" fmla="*/ 2147483647 h 1344"/>
              <a:gd name="T2" fmla="*/ 2147483647 w 1008"/>
              <a:gd name="T3" fmla="*/ 0 h 134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08" h="1344">
                <a:moveTo>
                  <a:pt x="0" y="1344"/>
                </a:moveTo>
                <a:cubicBezTo>
                  <a:pt x="332" y="672"/>
                  <a:pt x="664" y="0"/>
                  <a:pt x="1008" y="0"/>
                </a:cubicBezTo>
              </a:path>
            </a:pathLst>
          </a:custGeom>
          <a:noFill/>
          <a:ln w="1905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" name="Line 15"/>
          <p:cNvSpPr>
            <a:spLocks noChangeAspect="1" noChangeShapeType="1"/>
          </p:cNvSpPr>
          <p:nvPr/>
        </p:nvSpPr>
        <p:spPr bwMode="auto">
          <a:xfrm flipV="1">
            <a:off x="4468813" y="2921000"/>
            <a:ext cx="136525" cy="26987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Text Box 16"/>
          <p:cNvSpPr txBox="1">
            <a:spLocks noChangeAspect="1" noChangeArrowheads="1"/>
          </p:cNvSpPr>
          <p:nvPr/>
        </p:nvSpPr>
        <p:spPr bwMode="auto">
          <a:xfrm>
            <a:off x="3241675" y="2689225"/>
            <a:ext cx="1127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ADAE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>
                <a:solidFill>
                  <a:schemeClr val="folHlink"/>
                </a:solidFill>
                <a:latin typeface="Symbol" pitchFamily="18" charset="2"/>
              </a:rPr>
              <a:t>W &gt; 1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1314676" y="5105400"/>
            <a:ext cx="2710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ADAE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i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curved universe (space) </a:t>
            </a:r>
          </a:p>
        </p:txBody>
      </p:sp>
      <p:grpSp>
        <p:nvGrpSpPr>
          <p:cNvPr id="8210" name="Group 18"/>
          <p:cNvGrpSpPr>
            <a:grpSpLocks/>
          </p:cNvGrpSpPr>
          <p:nvPr/>
        </p:nvGrpSpPr>
        <p:grpSpPr bwMode="auto">
          <a:xfrm>
            <a:off x="457200" y="3352800"/>
            <a:ext cx="2114550" cy="1706563"/>
            <a:chOff x="-2064" y="3216"/>
            <a:chExt cx="3072" cy="2160"/>
          </a:xfrm>
        </p:grpSpPr>
        <p:grpSp>
          <p:nvGrpSpPr>
            <p:cNvPr id="8222" name="Group 19"/>
            <p:cNvGrpSpPr>
              <a:grpSpLocks/>
            </p:cNvGrpSpPr>
            <p:nvPr/>
          </p:nvGrpSpPr>
          <p:grpSpPr bwMode="auto">
            <a:xfrm>
              <a:off x="-2064" y="3216"/>
              <a:ext cx="3072" cy="2160"/>
              <a:chOff x="-528" y="4704"/>
              <a:chExt cx="3360" cy="2520"/>
            </a:xfrm>
          </p:grpSpPr>
          <p:sp>
            <p:nvSpPr>
              <p:cNvPr id="8227" name="Oval 20"/>
              <p:cNvSpPr>
                <a:spLocks noChangeArrowheads="1"/>
              </p:cNvSpPr>
              <p:nvPr/>
            </p:nvSpPr>
            <p:spPr bwMode="auto">
              <a:xfrm>
                <a:off x="384" y="5568"/>
                <a:ext cx="624" cy="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8228" name="Picture 21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28" y="4704"/>
                <a:ext cx="3360" cy="2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23" name="Group 22"/>
            <p:cNvGrpSpPr>
              <a:grpSpLocks/>
            </p:cNvGrpSpPr>
            <p:nvPr/>
          </p:nvGrpSpPr>
          <p:grpSpPr bwMode="auto">
            <a:xfrm>
              <a:off x="-947" y="3844"/>
              <a:ext cx="559" cy="628"/>
              <a:chOff x="1536" y="6144"/>
              <a:chExt cx="1008" cy="960"/>
            </a:xfrm>
          </p:grpSpPr>
          <p:sp>
            <p:nvSpPr>
              <p:cNvPr id="8224" name="Freeform 23"/>
              <p:cNvSpPr>
                <a:spLocks/>
              </p:cNvSpPr>
              <p:nvPr/>
            </p:nvSpPr>
            <p:spPr bwMode="auto">
              <a:xfrm>
                <a:off x="1536" y="6144"/>
                <a:ext cx="1008" cy="624"/>
              </a:xfrm>
              <a:custGeom>
                <a:avLst/>
                <a:gdLst>
                  <a:gd name="T0" fmla="*/ 0 w 1008"/>
                  <a:gd name="T1" fmla="*/ 0 h 576"/>
                  <a:gd name="T2" fmla="*/ 336 w 1008"/>
                  <a:gd name="T3" fmla="*/ 427 h 576"/>
                  <a:gd name="T4" fmla="*/ 720 w 1008"/>
                  <a:gd name="T5" fmla="*/ 672 h 576"/>
                  <a:gd name="T6" fmla="*/ 1008 w 1008"/>
                  <a:gd name="T7" fmla="*/ 732 h 5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08" h="576">
                    <a:moveTo>
                      <a:pt x="0" y="0"/>
                    </a:moveTo>
                    <a:cubicBezTo>
                      <a:pt x="108" y="124"/>
                      <a:pt x="216" y="248"/>
                      <a:pt x="336" y="336"/>
                    </a:cubicBezTo>
                    <a:cubicBezTo>
                      <a:pt x="456" y="424"/>
                      <a:pt x="608" y="488"/>
                      <a:pt x="720" y="528"/>
                    </a:cubicBezTo>
                    <a:cubicBezTo>
                      <a:pt x="832" y="568"/>
                      <a:pt x="920" y="572"/>
                      <a:pt x="1008" y="576"/>
                    </a:cubicBezTo>
                  </a:path>
                </a:pathLst>
              </a:custGeom>
              <a:noFill/>
              <a:ln w="38100" cmpd="sng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" name="Freeform 24"/>
              <p:cNvSpPr>
                <a:spLocks/>
              </p:cNvSpPr>
              <p:nvPr/>
            </p:nvSpPr>
            <p:spPr bwMode="auto">
              <a:xfrm>
                <a:off x="1536" y="6144"/>
                <a:ext cx="56" cy="960"/>
              </a:xfrm>
              <a:custGeom>
                <a:avLst/>
                <a:gdLst>
                  <a:gd name="T0" fmla="*/ 0 w 56"/>
                  <a:gd name="T1" fmla="*/ 0 h 960"/>
                  <a:gd name="T2" fmla="*/ 48 w 56"/>
                  <a:gd name="T3" fmla="*/ 528 h 960"/>
                  <a:gd name="T4" fmla="*/ 48 w 56"/>
                  <a:gd name="T5" fmla="*/ 960 h 96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6" h="960">
                    <a:moveTo>
                      <a:pt x="0" y="0"/>
                    </a:moveTo>
                    <a:cubicBezTo>
                      <a:pt x="20" y="184"/>
                      <a:pt x="40" y="368"/>
                      <a:pt x="48" y="528"/>
                    </a:cubicBezTo>
                    <a:cubicBezTo>
                      <a:pt x="56" y="688"/>
                      <a:pt x="52" y="824"/>
                      <a:pt x="48" y="960"/>
                    </a:cubicBezTo>
                  </a:path>
                </a:pathLst>
              </a:custGeom>
              <a:noFill/>
              <a:ln w="38100" cmpd="sng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" name="Freeform 25"/>
              <p:cNvSpPr>
                <a:spLocks/>
              </p:cNvSpPr>
              <p:nvPr/>
            </p:nvSpPr>
            <p:spPr bwMode="auto">
              <a:xfrm>
                <a:off x="1584" y="6756"/>
                <a:ext cx="864" cy="336"/>
              </a:xfrm>
              <a:custGeom>
                <a:avLst/>
                <a:gdLst>
                  <a:gd name="T0" fmla="*/ 0 w 864"/>
                  <a:gd name="T1" fmla="*/ 336 h 336"/>
                  <a:gd name="T2" fmla="*/ 384 w 864"/>
                  <a:gd name="T3" fmla="*/ 96 h 336"/>
                  <a:gd name="T4" fmla="*/ 864 w 864"/>
                  <a:gd name="T5" fmla="*/ 0 h 3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4" h="336">
                    <a:moveTo>
                      <a:pt x="0" y="336"/>
                    </a:moveTo>
                    <a:cubicBezTo>
                      <a:pt x="120" y="244"/>
                      <a:pt x="240" y="152"/>
                      <a:pt x="384" y="96"/>
                    </a:cubicBezTo>
                    <a:cubicBezTo>
                      <a:pt x="528" y="40"/>
                      <a:pt x="776" y="16"/>
                      <a:pt x="864" y="0"/>
                    </a:cubicBezTo>
                  </a:path>
                </a:pathLst>
              </a:custGeom>
              <a:noFill/>
              <a:ln w="38100" cmpd="sng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1" name="Group 26"/>
          <p:cNvGrpSpPr>
            <a:grpSpLocks/>
          </p:cNvGrpSpPr>
          <p:nvPr/>
        </p:nvGrpSpPr>
        <p:grpSpPr bwMode="auto">
          <a:xfrm>
            <a:off x="3048000" y="3352800"/>
            <a:ext cx="1600200" cy="1828800"/>
            <a:chOff x="240" y="4896"/>
            <a:chExt cx="3360" cy="3102"/>
          </a:xfrm>
        </p:grpSpPr>
        <p:sp>
          <p:nvSpPr>
            <p:cNvPr id="8220" name="Oval 27"/>
            <p:cNvSpPr>
              <a:spLocks noChangeArrowheads="1"/>
            </p:cNvSpPr>
            <p:nvPr/>
          </p:nvSpPr>
          <p:spPr bwMode="auto">
            <a:xfrm>
              <a:off x="1824" y="5604"/>
              <a:ext cx="912" cy="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221" name="Picture 2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4896"/>
              <a:ext cx="3360" cy="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212" name="Rectangle 29"/>
          <p:cNvSpPr>
            <a:spLocks noChangeArrowheads="1"/>
          </p:cNvSpPr>
          <p:nvPr/>
        </p:nvSpPr>
        <p:spPr bwMode="auto">
          <a:xfrm>
            <a:off x="230188" y="135682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Mass- (Energy-) Density </a:t>
            </a:r>
            <a:r>
              <a:rPr lang="en-US" sz="2800" dirty="0">
                <a:solidFill>
                  <a:schemeClr val="folHlink"/>
                </a:solidFill>
                <a:latin typeface="Symbol" pitchFamily="18" charset="2"/>
                <a:cs typeface="Arial" pitchFamily="34" charset="0"/>
              </a:rPr>
              <a:t>W</a:t>
            </a:r>
            <a:r>
              <a:rPr lang="en-US" sz="2400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of the Universe ?</a:t>
            </a:r>
          </a:p>
        </p:txBody>
      </p:sp>
      <p:sp>
        <p:nvSpPr>
          <p:cNvPr id="8213" name="Line 30"/>
          <p:cNvSpPr>
            <a:spLocks noChangeShapeType="1"/>
          </p:cNvSpPr>
          <p:nvPr/>
        </p:nvSpPr>
        <p:spPr bwMode="auto">
          <a:xfrm>
            <a:off x="-152400" y="755179"/>
            <a:ext cx="8382000" cy="0"/>
          </a:xfrm>
          <a:prstGeom prst="line">
            <a:avLst/>
          </a:prstGeom>
          <a:noFill/>
          <a:ln w="9525">
            <a:solidFill>
              <a:srgbClr val="CFC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14" name="Group 31"/>
          <p:cNvGrpSpPr>
            <a:grpSpLocks/>
          </p:cNvGrpSpPr>
          <p:nvPr/>
        </p:nvGrpSpPr>
        <p:grpSpPr bwMode="auto">
          <a:xfrm>
            <a:off x="5316537" y="1828800"/>
            <a:ext cx="3213099" cy="3648075"/>
            <a:chOff x="3349" y="1152"/>
            <a:chExt cx="2024" cy="2298"/>
          </a:xfrm>
        </p:grpSpPr>
        <p:grpSp>
          <p:nvGrpSpPr>
            <p:cNvPr id="8216" name="Group 32"/>
            <p:cNvGrpSpPr>
              <a:grpSpLocks/>
            </p:cNvGrpSpPr>
            <p:nvPr/>
          </p:nvGrpSpPr>
          <p:grpSpPr bwMode="auto">
            <a:xfrm>
              <a:off x="3536" y="1152"/>
              <a:ext cx="1474" cy="2073"/>
              <a:chOff x="3536" y="1152"/>
              <a:chExt cx="1474" cy="2073"/>
            </a:xfrm>
          </p:grpSpPr>
          <p:sp>
            <p:nvSpPr>
              <p:cNvPr id="8218" name="Text Box 33"/>
              <p:cNvSpPr txBox="1">
                <a:spLocks noChangeArrowheads="1"/>
              </p:cNvSpPr>
              <p:nvPr/>
            </p:nvSpPr>
            <p:spPr bwMode="auto">
              <a:xfrm>
                <a:off x="3536" y="1152"/>
                <a:ext cx="1474" cy="9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DADAE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buFont typeface="Symbol" pitchFamily="18" charset="2"/>
                  <a:buNone/>
                </a:pPr>
                <a:endParaRPr lang="en-US" sz="2000" dirty="0">
                  <a:solidFill>
                    <a:schemeClr val="folHlink"/>
                  </a:solidFill>
                </a:endParaRPr>
              </a:p>
              <a:p>
                <a:pPr algn="ctr">
                  <a:buFont typeface="Symbol" pitchFamily="18" charset="2"/>
                  <a:buChar char="W"/>
                </a:pPr>
                <a:r>
                  <a:rPr lang="en-US" sz="2000" dirty="0">
                    <a:solidFill>
                      <a:schemeClr val="folHlink"/>
                    </a:solidFill>
                  </a:rPr>
                  <a:t>= 1</a:t>
                </a:r>
                <a:r>
                  <a:rPr lang="en-US" dirty="0">
                    <a:solidFill>
                      <a:schemeClr val="folHlink"/>
                    </a:solidFill>
                    <a:latin typeface="Symbol" pitchFamily="18" charset="2"/>
                  </a:rPr>
                  <a:t>   </a:t>
                </a:r>
                <a:r>
                  <a:rPr lang="en-US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critical density</a:t>
                </a:r>
              </a:p>
              <a:p>
                <a:pPr algn="ctr"/>
                <a:r>
                  <a:rPr lang="en-US" i="1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flat universe  </a:t>
                </a:r>
              </a:p>
              <a:p>
                <a:pPr algn="ctr"/>
                <a:r>
                  <a:rPr lang="en-US" i="1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i="1" dirty="0" err="1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euklidian</a:t>
                </a:r>
                <a:r>
                  <a:rPr lang="en-US" i="1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 geometry)</a:t>
                </a:r>
                <a:r>
                  <a:rPr lang="en-US" sz="1400" i="1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ctr"/>
                <a:endParaRPr lang="en-US" sz="1400" i="1" dirty="0">
                  <a:solidFill>
                    <a:schemeClr val="folHlink"/>
                  </a:solidFill>
                  <a:latin typeface="Symbol" pitchFamily="18" charset="2"/>
                </a:endParaRPr>
              </a:p>
            </p:txBody>
          </p:sp>
          <p:sp>
            <p:nvSpPr>
              <p:cNvPr id="8219" name="Text Box 34"/>
              <p:cNvSpPr txBox="1">
                <a:spLocks noChangeArrowheads="1"/>
              </p:cNvSpPr>
              <p:nvPr/>
            </p:nvSpPr>
            <p:spPr bwMode="auto">
              <a:xfrm>
                <a:off x="3716" y="2217"/>
                <a:ext cx="1116" cy="1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buFont typeface="Symbol" pitchFamily="18" charset="2"/>
                  <a:buNone/>
                </a:pPr>
                <a:endParaRPr lang="en-US" sz="2000" dirty="0">
                  <a:solidFill>
                    <a:srgbClr val="CFCFFF"/>
                  </a:solidFill>
                </a:endParaRPr>
              </a:p>
              <a:p>
                <a:pPr algn="ctr" eaLnBrk="1" hangingPunct="1"/>
                <a:r>
                  <a:rPr lang="en-US" sz="2000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5 </a:t>
                </a:r>
                <a:r>
                  <a:rPr lang="en-US" sz="2000" dirty="0" err="1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GeV</a:t>
                </a:r>
                <a:r>
                  <a:rPr lang="en-US" sz="2000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 / m</a:t>
                </a:r>
                <a:r>
                  <a:rPr lang="en-US" sz="2000" baseline="30000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2000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ctr" eaLnBrk="1" hangingPunct="1"/>
                <a:r>
                  <a:rPr lang="en-US" sz="2000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5 protons / m</a:t>
                </a:r>
                <a:r>
                  <a:rPr lang="en-US" sz="2000" baseline="30000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  <a:p>
                <a:pPr algn="ctr" eaLnBrk="1" hangingPunct="1"/>
                <a:r>
                  <a:rPr lang="en-US" sz="2000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5 </a:t>
                </a:r>
                <a:r>
                  <a:rPr lang="en-US" sz="2000" dirty="0" err="1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keV</a:t>
                </a:r>
                <a:r>
                  <a:rPr lang="en-US" sz="2000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 / cm</a:t>
                </a:r>
                <a:r>
                  <a:rPr lang="en-US" sz="2000" baseline="30000" dirty="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  <a:p>
                <a:pPr algn="ctr" eaLnBrk="1" hangingPunct="1">
                  <a:buFont typeface="Symbol" pitchFamily="18" charset="2"/>
                  <a:buNone/>
                </a:pPr>
                <a:endParaRPr lang="en-US" dirty="0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8217" name="Text Box 35"/>
            <p:cNvSpPr txBox="1">
              <a:spLocks noChangeArrowheads="1"/>
            </p:cNvSpPr>
            <p:nvPr/>
          </p:nvSpPr>
          <p:spPr bwMode="auto">
            <a:xfrm>
              <a:off x="3349" y="3198"/>
              <a:ext cx="202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2000" dirty="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rPr>
                <a:t>visible matter   </a:t>
              </a:r>
              <a:r>
                <a:rPr lang="en-US" sz="2000" dirty="0" err="1">
                  <a:solidFill>
                    <a:schemeClr val="folHlink"/>
                  </a:solidFill>
                  <a:latin typeface="Symbol" pitchFamily="18" charset="2"/>
                </a:rPr>
                <a:t>W</a:t>
              </a:r>
              <a:r>
                <a:rPr lang="en-US" sz="2000" baseline="-25000" dirty="0" err="1">
                  <a:solidFill>
                    <a:schemeClr val="folHlink"/>
                  </a:solidFill>
                </a:rPr>
                <a:t>visible</a:t>
              </a:r>
              <a:r>
                <a:rPr lang="en-US" sz="2000" dirty="0">
                  <a:solidFill>
                    <a:schemeClr val="folHlink"/>
                  </a:solidFill>
                </a:rPr>
                <a:t>~ 0.01</a:t>
              </a:r>
            </a:p>
          </p:txBody>
        </p:sp>
      </p:grpSp>
      <p:sp>
        <p:nvSpPr>
          <p:cNvPr id="8215" name="Text Box 36"/>
          <p:cNvSpPr txBox="1">
            <a:spLocks noChangeArrowheads="1"/>
          </p:cNvSpPr>
          <p:nvPr/>
        </p:nvSpPr>
        <p:spPr bwMode="auto">
          <a:xfrm>
            <a:off x="1590675" y="5632450"/>
            <a:ext cx="21900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C0C0C0"/>
                </a:solidFill>
                <a:latin typeface="Arial" pitchFamily="34" charset="0"/>
                <a:cs typeface="Arial" pitchFamily="34" charset="0"/>
              </a:rPr>
              <a:t>curvature</a:t>
            </a:r>
            <a:r>
              <a:rPr lang="en-US" sz="2400" dirty="0">
                <a:solidFill>
                  <a:srgbClr val="C0C0C0"/>
                </a:solidFill>
                <a:latin typeface="Arial" pitchFamily="34" charset="0"/>
                <a:cs typeface="Arial" pitchFamily="34" charset="0"/>
              </a:rPr>
              <a:t> ~  </a:t>
            </a:r>
            <a:r>
              <a:rPr lang="en-US" sz="2800" dirty="0">
                <a:solidFill>
                  <a:srgbClr val="C0C0C0"/>
                </a:solidFill>
                <a:latin typeface="Symbol" pitchFamily="18" charset="2"/>
              </a:rPr>
              <a:t>W</a:t>
            </a:r>
            <a:r>
              <a:rPr lang="en-US" sz="2400" dirty="0">
                <a:solidFill>
                  <a:srgbClr val="C0C0C0"/>
                </a:solidFill>
                <a:latin typeface="Symbol" pitchFamily="18" charset="2"/>
              </a:rPr>
              <a:t> </a:t>
            </a:r>
            <a:r>
              <a:rPr lang="en-US" sz="2400" dirty="0">
                <a:solidFill>
                  <a:srgbClr val="C0C0C0"/>
                </a:solidFill>
              </a:rPr>
              <a:t>-1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4868537" y="3065641"/>
            <a:ext cx="3657600" cy="1524000"/>
            <a:chOff x="3264" y="1872"/>
            <a:chExt cx="2304" cy="960"/>
          </a:xfrm>
        </p:grpSpPr>
        <p:grpSp>
          <p:nvGrpSpPr>
            <p:cNvPr id="7173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7178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5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4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7177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245741" y="159023"/>
            <a:ext cx="5644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Particle Dark Matter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62030" y="980728"/>
            <a:ext cx="782778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		- Physics beyond the </a:t>
            </a:r>
            <a:r>
              <a:rPr lang="en-US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Standardmodel</a:t>
            </a:r>
            <a:endParaRPr lang="en-US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Direct Searches		- Basics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Detection Methods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early DM projects, 2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  Exp.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Scintillation	DAMA / LIBRA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Calorimetry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CRESST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Background Challenge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Phonon		- CDMS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EDELWEISS</a:t>
            </a: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Light - Phonon		- CRESST	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Light		- XENON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other Xenon and Argon projects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Superheated Droplets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– Status – Future - Summary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08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/>
        </p:nvGrpSpPr>
        <p:grpSpPr>
          <a:xfrm>
            <a:off x="328861" y="1678099"/>
            <a:ext cx="8642995" cy="4487205"/>
            <a:chOff x="192335" y="1340768"/>
            <a:chExt cx="8642995" cy="4487205"/>
          </a:xfrm>
        </p:grpSpPr>
        <p:sp>
          <p:nvSpPr>
            <p:cNvPr id="28" name="Rechteck 27"/>
            <p:cNvSpPr/>
            <p:nvPr/>
          </p:nvSpPr>
          <p:spPr>
            <a:xfrm>
              <a:off x="192335" y="1340768"/>
              <a:ext cx="8642995" cy="448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0" name="Gruppieren 29"/>
            <p:cNvGrpSpPr/>
            <p:nvPr/>
          </p:nvGrpSpPr>
          <p:grpSpPr>
            <a:xfrm rot="-120000">
              <a:off x="596530" y="3593469"/>
              <a:ext cx="4098924" cy="130800"/>
              <a:chOff x="382338" y="3517176"/>
              <a:chExt cx="4098924" cy="130800"/>
            </a:xfrm>
          </p:grpSpPr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32" t="52661" r="11678" b="43940"/>
              <a:stretch/>
            </p:blipFill>
            <p:spPr bwMode="auto">
              <a:xfrm>
                <a:off x="3531960" y="3517176"/>
                <a:ext cx="949302" cy="130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32" t="52661" r="11678" b="43940"/>
              <a:stretch/>
            </p:blipFill>
            <p:spPr bwMode="auto">
              <a:xfrm>
                <a:off x="382338" y="3544724"/>
                <a:ext cx="949302" cy="457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254000" y="154199"/>
            <a:ext cx="7772400" cy="457200"/>
          </a:xfrm>
        </p:spPr>
        <p:txBody>
          <a:bodyPr/>
          <a:lstStyle/>
          <a:p>
            <a:pPr algn="l" eaLnBrk="1" hangingPunct="1"/>
            <a:r>
              <a:rPr lang="en-US" sz="2400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Direct WIMP Search - Sensitivity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400050" y="1988840"/>
            <a:ext cx="8492430" cy="3955336"/>
            <a:chOff x="400050" y="1667811"/>
            <a:chExt cx="8492430" cy="395533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" t="4234"/>
            <a:stretch/>
          </p:blipFill>
          <p:spPr bwMode="auto">
            <a:xfrm>
              <a:off x="400050" y="1762124"/>
              <a:ext cx="4166609" cy="3446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" t="4234"/>
            <a:stretch/>
          </p:blipFill>
          <p:spPr bwMode="auto">
            <a:xfrm>
              <a:off x="400050" y="1762124"/>
              <a:ext cx="4166609" cy="3446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1651902" y="2510999"/>
              <a:ext cx="2643252" cy="277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rgbClr val="4747FF"/>
                  </a:solidFill>
                  <a:latin typeface="Arial" pitchFamily="34" charset="0"/>
                  <a:cs typeface="Arial" pitchFamily="34" charset="0"/>
                </a:rPr>
                <a:t>Quenchingfaktor = 0.3	(Ge-Ionisation)</a:t>
              </a:r>
              <a:endParaRPr lang="en-US" sz="1400">
                <a:solidFill>
                  <a:srgbClr val="4747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1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" t="3837"/>
            <a:stretch/>
          </p:blipFill>
          <p:spPr bwMode="auto">
            <a:xfrm>
              <a:off x="400050" y="1762123"/>
              <a:ext cx="4165303" cy="346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120641" y="1883963"/>
              <a:ext cx="0" cy="349654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759070" y="1883963"/>
              <a:ext cx="3375531" cy="2905219"/>
              <a:chOff x="942" y="1347"/>
              <a:chExt cx="2586" cy="2034"/>
            </a:xfrm>
          </p:grpSpPr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194" y="3234"/>
                <a:ext cx="2334" cy="147"/>
              </a:xfrm>
              <a:custGeom>
                <a:avLst/>
                <a:gdLst>
                  <a:gd name="T0" fmla="*/ 99 w 2334"/>
                  <a:gd name="T1" fmla="*/ 60 h 147"/>
                  <a:gd name="T2" fmla="*/ 141 w 2334"/>
                  <a:gd name="T3" fmla="*/ 42 h 147"/>
                  <a:gd name="T4" fmla="*/ 237 w 2334"/>
                  <a:gd name="T5" fmla="*/ 102 h 147"/>
                  <a:gd name="T6" fmla="*/ 297 w 2334"/>
                  <a:gd name="T7" fmla="*/ 45 h 147"/>
                  <a:gd name="T8" fmla="*/ 357 w 2334"/>
                  <a:gd name="T9" fmla="*/ 0 h 147"/>
                  <a:gd name="T10" fmla="*/ 432 w 2334"/>
                  <a:gd name="T11" fmla="*/ 36 h 147"/>
                  <a:gd name="T12" fmla="*/ 492 w 2334"/>
                  <a:gd name="T13" fmla="*/ 99 h 147"/>
                  <a:gd name="T14" fmla="*/ 567 w 2334"/>
                  <a:gd name="T15" fmla="*/ 57 h 147"/>
                  <a:gd name="T16" fmla="*/ 627 w 2334"/>
                  <a:gd name="T17" fmla="*/ 72 h 147"/>
                  <a:gd name="T18" fmla="*/ 702 w 2334"/>
                  <a:gd name="T19" fmla="*/ 39 h 147"/>
                  <a:gd name="T20" fmla="*/ 753 w 2334"/>
                  <a:gd name="T21" fmla="*/ 63 h 147"/>
                  <a:gd name="T22" fmla="*/ 879 w 2334"/>
                  <a:gd name="T23" fmla="*/ 57 h 147"/>
                  <a:gd name="T24" fmla="*/ 1023 w 2334"/>
                  <a:gd name="T25" fmla="*/ 102 h 147"/>
                  <a:gd name="T26" fmla="*/ 1206 w 2334"/>
                  <a:gd name="T27" fmla="*/ 69 h 147"/>
                  <a:gd name="T28" fmla="*/ 1296 w 2334"/>
                  <a:gd name="T29" fmla="*/ 102 h 147"/>
                  <a:gd name="T30" fmla="*/ 1347 w 2334"/>
                  <a:gd name="T31" fmla="*/ 24 h 147"/>
                  <a:gd name="T32" fmla="*/ 1425 w 2334"/>
                  <a:gd name="T33" fmla="*/ 123 h 147"/>
                  <a:gd name="T34" fmla="*/ 1488 w 2334"/>
                  <a:gd name="T35" fmla="*/ 78 h 147"/>
                  <a:gd name="T36" fmla="*/ 1536 w 2334"/>
                  <a:gd name="T37" fmla="*/ 12 h 147"/>
                  <a:gd name="T38" fmla="*/ 1605 w 2334"/>
                  <a:gd name="T39" fmla="*/ 69 h 147"/>
                  <a:gd name="T40" fmla="*/ 1683 w 2334"/>
                  <a:gd name="T41" fmla="*/ 90 h 147"/>
                  <a:gd name="T42" fmla="*/ 1734 w 2334"/>
                  <a:gd name="T43" fmla="*/ 54 h 147"/>
                  <a:gd name="T44" fmla="*/ 1797 w 2334"/>
                  <a:gd name="T45" fmla="*/ 75 h 147"/>
                  <a:gd name="T46" fmla="*/ 1884 w 2334"/>
                  <a:gd name="T47" fmla="*/ 99 h 147"/>
                  <a:gd name="T48" fmla="*/ 1947 w 2334"/>
                  <a:gd name="T49" fmla="*/ 63 h 147"/>
                  <a:gd name="T50" fmla="*/ 1998 w 2334"/>
                  <a:gd name="T51" fmla="*/ 42 h 147"/>
                  <a:gd name="T52" fmla="*/ 2085 w 2334"/>
                  <a:gd name="T53" fmla="*/ 90 h 147"/>
                  <a:gd name="T54" fmla="*/ 2130 w 2334"/>
                  <a:gd name="T55" fmla="*/ 39 h 147"/>
                  <a:gd name="T56" fmla="*/ 2208 w 2334"/>
                  <a:gd name="T57" fmla="*/ 99 h 147"/>
                  <a:gd name="T58" fmla="*/ 2262 w 2334"/>
                  <a:gd name="T59" fmla="*/ 63 h 147"/>
                  <a:gd name="T60" fmla="*/ 2316 w 2334"/>
                  <a:gd name="T61" fmla="*/ 96 h 147"/>
                  <a:gd name="T62" fmla="*/ 2331 w 2334"/>
                  <a:gd name="T63" fmla="*/ 147 h 147"/>
                  <a:gd name="T64" fmla="*/ 36 w 2334"/>
                  <a:gd name="T65" fmla="*/ 60 h 1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334" h="147">
                    <a:moveTo>
                      <a:pt x="36" y="60"/>
                    </a:moveTo>
                    <a:lnTo>
                      <a:pt x="99" y="60"/>
                    </a:lnTo>
                    <a:lnTo>
                      <a:pt x="102" y="42"/>
                    </a:lnTo>
                    <a:lnTo>
                      <a:pt x="141" y="42"/>
                    </a:lnTo>
                    <a:lnTo>
                      <a:pt x="156" y="99"/>
                    </a:lnTo>
                    <a:lnTo>
                      <a:pt x="237" y="102"/>
                    </a:lnTo>
                    <a:lnTo>
                      <a:pt x="240" y="48"/>
                    </a:lnTo>
                    <a:lnTo>
                      <a:pt x="297" y="45"/>
                    </a:lnTo>
                    <a:lnTo>
                      <a:pt x="300" y="0"/>
                    </a:lnTo>
                    <a:lnTo>
                      <a:pt x="357" y="0"/>
                    </a:lnTo>
                    <a:lnTo>
                      <a:pt x="360" y="39"/>
                    </a:lnTo>
                    <a:lnTo>
                      <a:pt x="432" y="36"/>
                    </a:lnTo>
                    <a:lnTo>
                      <a:pt x="489" y="42"/>
                    </a:lnTo>
                    <a:lnTo>
                      <a:pt x="492" y="99"/>
                    </a:lnTo>
                    <a:lnTo>
                      <a:pt x="570" y="99"/>
                    </a:lnTo>
                    <a:lnTo>
                      <a:pt x="567" y="57"/>
                    </a:lnTo>
                    <a:lnTo>
                      <a:pt x="609" y="57"/>
                    </a:lnTo>
                    <a:lnTo>
                      <a:pt x="627" y="72"/>
                    </a:lnTo>
                    <a:lnTo>
                      <a:pt x="699" y="72"/>
                    </a:lnTo>
                    <a:lnTo>
                      <a:pt x="702" y="39"/>
                    </a:lnTo>
                    <a:lnTo>
                      <a:pt x="744" y="33"/>
                    </a:lnTo>
                    <a:lnTo>
                      <a:pt x="753" y="63"/>
                    </a:lnTo>
                    <a:lnTo>
                      <a:pt x="831" y="66"/>
                    </a:lnTo>
                    <a:lnTo>
                      <a:pt x="879" y="57"/>
                    </a:lnTo>
                    <a:lnTo>
                      <a:pt x="882" y="99"/>
                    </a:lnTo>
                    <a:lnTo>
                      <a:pt x="1023" y="102"/>
                    </a:lnTo>
                    <a:lnTo>
                      <a:pt x="1029" y="72"/>
                    </a:lnTo>
                    <a:lnTo>
                      <a:pt x="1206" y="69"/>
                    </a:lnTo>
                    <a:lnTo>
                      <a:pt x="1221" y="99"/>
                    </a:lnTo>
                    <a:lnTo>
                      <a:pt x="1296" y="102"/>
                    </a:lnTo>
                    <a:lnTo>
                      <a:pt x="1293" y="24"/>
                    </a:lnTo>
                    <a:lnTo>
                      <a:pt x="1347" y="24"/>
                    </a:lnTo>
                    <a:lnTo>
                      <a:pt x="1350" y="126"/>
                    </a:lnTo>
                    <a:lnTo>
                      <a:pt x="1425" y="123"/>
                    </a:lnTo>
                    <a:lnTo>
                      <a:pt x="1425" y="81"/>
                    </a:lnTo>
                    <a:lnTo>
                      <a:pt x="1488" y="78"/>
                    </a:lnTo>
                    <a:lnTo>
                      <a:pt x="1485" y="15"/>
                    </a:lnTo>
                    <a:lnTo>
                      <a:pt x="1536" y="12"/>
                    </a:lnTo>
                    <a:lnTo>
                      <a:pt x="1539" y="72"/>
                    </a:lnTo>
                    <a:lnTo>
                      <a:pt x="1605" y="69"/>
                    </a:lnTo>
                    <a:lnTo>
                      <a:pt x="1620" y="90"/>
                    </a:lnTo>
                    <a:lnTo>
                      <a:pt x="1683" y="90"/>
                    </a:lnTo>
                    <a:lnTo>
                      <a:pt x="1677" y="57"/>
                    </a:lnTo>
                    <a:lnTo>
                      <a:pt x="1734" y="54"/>
                    </a:lnTo>
                    <a:lnTo>
                      <a:pt x="1740" y="75"/>
                    </a:lnTo>
                    <a:lnTo>
                      <a:pt x="1797" y="75"/>
                    </a:lnTo>
                    <a:lnTo>
                      <a:pt x="1806" y="105"/>
                    </a:lnTo>
                    <a:lnTo>
                      <a:pt x="1884" y="99"/>
                    </a:lnTo>
                    <a:lnTo>
                      <a:pt x="1881" y="66"/>
                    </a:lnTo>
                    <a:lnTo>
                      <a:pt x="1947" y="63"/>
                    </a:lnTo>
                    <a:lnTo>
                      <a:pt x="1950" y="45"/>
                    </a:lnTo>
                    <a:lnTo>
                      <a:pt x="1998" y="42"/>
                    </a:lnTo>
                    <a:lnTo>
                      <a:pt x="2004" y="96"/>
                    </a:lnTo>
                    <a:lnTo>
                      <a:pt x="2085" y="90"/>
                    </a:lnTo>
                    <a:lnTo>
                      <a:pt x="2082" y="45"/>
                    </a:lnTo>
                    <a:lnTo>
                      <a:pt x="2130" y="39"/>
                    </a:lnTo>
                    <a:lnTo>
                      <a:pt x="2136" y="99"/>
                    </a:lnTo>
                    <a:lnTo>
                      <a:pt x="2208" y="99"/>
                    </a:lnTo>
                    <a:lnTo>
                      <a:pt x="2214" y="66"/>
                    </a:lnTo>
                    <a:lnTo>
                      <a:pt x="2262" y="63"/>
                    </a:lnTo>
                    <a:lnTo>
                      <a:pt x="2265" y="96"/>
                    </a:lnTo>
                    <a:lnTo>
                      <a:pt x="2316" y="96"/>
                    </a:lnTo>
                    <a:lnTo>
                      <a:pt x="2334" y="96"/>
                    </a:lnTo>
                    <a:lnTo>
                      <a:pt x="2331" y="147"/>
                    </a:lnTo>
                    <a:lnTo>
                      <a:pt x="0" y="144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DDDDDD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942" y="1347"/>
                <a:ext cx="273" cy="2031"/>
              </a:xfrm>
              <a:prstGeom prst="rect">
                <a:avLst/>
              </a:prstGeom>
              <a:solidFill>
                <a:srgbClr val="DDDDDD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2621318" y="4292123"/>
              <a:ext cx="1419811" cy="2769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 dirty="0" err="1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background</a:t>
              </a:r>
              <a:r>
                <a:rPr lang="de-DE" sz="1400" dirty="0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dirty="0" err="1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signals</a:t>
              </a:r>
              <a:endParaRPr lang="en-US" sz="14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022742" y="5346230"/>
              <a:ext cx="1819183" cy="2769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detector energy threshold</a:t>
              </a:r>
              <a:endParaRPr lang="en-US" sz="1400">
                <a:solidFill>
                  <a:srgbClr val="CC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298" name="Rectangle 2"/>
            <p:cNvSpPr>
              <a:spLocks noChangeArrowheads="1"/>
            </p:cNvSpPr>
            <p:nvPr/>
          </p:nvSpPr>
          <p:spPr bwMode="auto">
            <a:xfrm>
              <a:off x="4409678" y="1667811"/>
              <a:ext cx="4435252" cy="3696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5302" name="Picture 8" descr="dama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9" r="5614"/>
            <a:stretch/>
          </p:blipFill>
          <p:spPr bwMode="auto">
            <a:xfrm>
              <a:off x="4383658" y="1762124"/>
              <a:ext cx="4508822" cy="3410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77" name="AutoShape 9"/>
            <p:cNvSpPr>
              <a:spLocks noChangeArrowheads="1"/>
            </p:cNvSpPr>
            <p:nvPr/>
          </p:nvSpPr>
          <p:spPr bwMode="auto">
            <a:xfrm rot="20722715" flipH="1">
              <a:off x="4905501" y="2947636"/>
              <a:ext cx="1495995" cy="269733"/>
            </a:xfrm>
            <a:prstGeom prst="homePlate">
              <a:avLst>
                <a:gd name="adj" fmla="val 137500"/>
              </a:avLst>
            </a:prstGeom>
            <a:solidFill>
              <a:srgbClr val="7265B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de-DE" sz="1400">
                  <a:solidFill>
                    <a:srgbClr val="2D2DB9">
                      <a:lumMod val="20000"/>
                      <a:lumOff val="80000"/>
                    </a:srgbClr>
                  </a:solidFill>
                </a:rPr>
                <a:t>lower threshold</a:t>
              </a:r>
            </a:p>
          </p:txBody>
        </p:sp>
        <p:grpSp>
          <p:nvGrpSpPr>
            <p:cNvPr id="109578" name="Group 10"/>
            <p:cNvGrpSpPr>
              <a:grpSpLocks/>
            </p:cNvGrpSpPr>
            <p:nvPr/>
          </p:nvGrpSpPr>
          <p:grpSpPr bwMode="auto">
            <a:xfrm>
              <a:off x="6756971" y="3551725"/>
              <a:ext cx="623341" cy="1621206"/>
              <a:chOff x="1776" y="2302"/>
              <a:chExt cx="192" cy="1058"/>
            </a:xfrm>
          </p:grpSpPr>
          <p:sp>
            <p:nvSpPr>
              <p:cNvPr id="55305" name="AutoShape 11"/>
              <p:cNvSpPr>
                <a:spLocks noChangeArrowheads="1"/>
              </p:cNvSpPr>
              <p:nvPr/>
            </p:nvSpPr>
            <p:spPr bwMode="auto">
              <a:xfrm rot="16200000" flipH="1">
                <a:off x="1347" y="2739"/>
                <a:ext cx="1050" cy="192"/>
              </a:xfrm>
              <a:prstGeom prst="homePlate">
                <a:avLst>
                  <a:gd name="adj" fmla="val 136719"/>
                </a:avLst>
              </a:prstGeom>
              <a:solidFill>
                <a:srgbClr val="7265B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hangingPunct="0"/>
                <a:endParaRPr lang="de-DE" sz="1400">
                  <a:solidFill>
                    <a:srgbClr val="2D2DB9">
                      <a:lumMod val="20000"/>
                      <a:lumOff val="80000"/>
                    </a:srgbClr>
                  </a:solidFill>
                </a:endParaRPr>
              </a:p>
            </p:txBody>
          </p:sp>
          <p:sp>
            <p:nvSpPr>
              <p:cNvPr id="55306" name="Text Box 12"/>
              <p:cNvSpPr txBox="1">
                <a:spLocks noChangeArrowheads="1"/>
              </p:cNvSpPr>
              <p:nvPr/>
            </p:nvSpPr>
            <p:spPr bwMode="auto">
              <a:xfrm rot="5400000">
                <a:off x="1360" y="2737"/>
                <a:ext cx="1032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de-DE" sz="1400" dirty="0" err="1">
                    <a:solidFill>
                      <a:srgbClr val="2D2DB9">
                        <a:lumMod val="20000"/>
                        <a:lumOff val="80000"/>
                      </a:srgbClr>
                    </a:solidFill>
                  </a:rPr>
                  <a:t>nreduce</a:t>
                </a:r>
                <a:r>
                  <a:rPr lang="de-DE" sz="1400" dirty="0">
                    <a:solidFill>
                      <a:srgbClr val="2D2DB9">
                        <a:lumMod val="20000"/>
                        <a:lumOff val="80000"/>
                      </a:srgbClr>
                    </a:solidFill>
                  </a:rPr>
                  <a:t> </a:t>
                </a:r>
                <a:r>
                  <a:rPr lang="de-DE" sz="1400" dirty="0" err="1">
                    <a:solidFill>
                      <a:srgbClr val="2D2DB9">
                        <a:lumMod val="20000"/>
                        <a:lumOff val="80000"/>
                      </a:srgbClr>
                    </a:solidFill>
                  </a:rPr>
                  <a:t>background</a:t>
                </a:r>
                <a:endParaRPr lang="de-DE" sz="1400" dirty="0">
                  <a:solidFill>
                    <a:srgbClr val="2D2DB9">
                      <a:lumMod val="20000"/>
                      <a:lumOff val="80000"/>
                    </a:srgb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0045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5259" y="2276872"/>
            <a:ext cx="5492845" cy="7129255"/>
            <a:chOff x="31749" y="620688"/>
            <a:chExt cx="6340476" cy="6230962"/>
          </a:xfrm>
        </p:grpSpPr>
        <p:sp>
          <p:nvSpPr>
            <p:cNvPr id="5" name="Rechteck 4"/>
            <p:cNvSpPr/>
            <p:nvPr/>
          </p:nvSpPr>
          <p:spPr>
            <a:xfrm>
              <a:off x="31749" y="620688"/>
              <a:ext cx="6340476" cy="623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uppieren 23"/>
            <p:cNvGrpSpPr>
              <a:grpSpLocks/>
            </p:cNvGrpSpPr>
            <p:nvPr/>
          </p:nvGrpSpPr>
          <p:grpSpPr bwMode="auto">
            <a:xfrm>
              <a:off x="31750" y="908050"/>
              <a:ext cx="6340475" cy="5943600"/>
              <a:chOff x="209663" y="1014821"/>
              <a:chExt cx="6341164" cy="5943479"/>
            </a:xfrm>
          </p:grpSpPr>
          <p:pic>
            <p:nvPicPr>
              <p:cNvPr id="7" name="Picture 24" descr="C:\Users\Josef\Documents\Vortraege-Poster\2011\ISAPP_Hdlbg\Vortrag\LimitPlot_22062011_164944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6" b="9094"/>
              <a:stretch>
                <a:fillRect/>
              </a:stretch>
            </p:blipFill>
            <p:spPr bwMode="auto">
              <a:xfrm>
                <a:off x="443978" y="1014821"/>
                <a:ext cx="6106849" cy="561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feld 16"/>
              <p:cNvSpPr txBox="1">
                <a:spLocks noChangeArrowheads="1"/>
              </p:cNvSpPr>
              <p:nvPr/>
            </p:nvSpPr>
            <p:spPr bwMode="auto">
              <a:xfrm>
                <a:off x="4185785" y="6588968"/>
                <a:ext cx="22086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Mass / GeV/c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Textfeld 93"/>
              <p:cNvSpPr txBox="1">
                <a:spLocks noChangeArrowheads="1"/>
              </p:cNvSpPr>
              <p:nvPr/>
            </p:nvSpPr>
            <p:spPr bwMode="auto">
              <a:xfrm rot="-5400000">
                <a:off x="-1450599" y="2736507"/>
                <a:ext cx="3689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– Nucleon Cross Section / cm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" name="Gruppieren 22"/>
              <p:cNvGrpSpPr>
                <a:grpSpLocks/>
              </p:cNvGrpSpPr>
              <p:nvPr/>
            </p:nvGrpSpPr>
            <p:grpSpPr bwMode="auto">
              <a:xfrm>
                <a:off x="4150585" y="1082251"/>
                <a:ext cx="2083065" cy="506440"/>
                <a:chOff x="6521383" y="1082251"/>
                <a:chExt cx="2083065" cy="506440"/>
              </a:xfrm>
            </p:grpSpPr>
            <p:grpSp>
              <p:nvGrpSpPr>
                <p:cNvPr id="11" name="Gruppieren 20"/>
                <p:cNvGrpSpPr>
                  <a:grpSpLocks/>
                </p:cNvGrpSpPr>
                <p:nvPr/>
              </p:nvGrpSpPr>
              <p:grpSpPr bwMode="auto">
                <a:xfrm>
                  <a:off x="6521383" y="1118777"/>
                  <a:ext cx="2083065" cy="469914"/>
                  <a:chOff x="4150585" y="1118777"/>
                  <a:chExt cx="2083065" cy="469914"/>
                </a:xfrm>
              </p:grpSpPr>
              <p:sp>
                <p:nvSpPr>
                  <p:cNvPr id="13" name="Rechteck 12"/>
                  <p:cNvSpPr/>
                  <p:nvPr/>
                </p:nvSpPr>
                <p:spPr>
                  <a:xfrm>
                    <a:off x="4150266" y="1129119"/>
                    <a:ext cx="2083026" cy="4175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14" name="Gerade Verbindung 13"/>
                  <p:cNvCxnSpPr/>
                  <p:nvPr/>
                </p:nvCxnSpPr>
                <p:spPr>
                  <a:xfrm flipV="1">
                    <a:off x="6169785" y="1118007"/>
                    <a:ext cx="0" cy="4714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6989932" y="1082251"/>
                  <a:ext cx="273395" cy="2627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endParaRPr lang="en-US" sz="1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pic>
        <p:nvPicPr>
          <p:cNvPr id="224258" name="Picture 2" descr="C:\Users\Josef\Documents\Vortraege-Poster\2011\ISAPP_Hdlbg\Vortrag\LIMITS_06072011_172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460" y="260648"/>
            <a:ext cx="3928552" cy="339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59" name="Picture 3" descr="C:\Users\Josef\Documents\Vortraege-Poster\2011\ISAPP_Hdlbg\Vortrag\LIMITS_06072011_1728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50" y="6165304"/>
            <a:ext cx="475328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57497" y="2704"/>
            <a:ext cx="8515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WIMP </a:t>
            </a:r>
            <a:r>
              <a:rPr lang="de-DE" b="1" kern="1200" dirty="0" err="1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Scattering</a:t>
            </a:r>
            <a:endParaRPr lang="de-DE" sz="2000" i="1" dirty="0" smtClean="0">
              <a:solidFill>
                <a:srgbClr val="21004C"/>
              </a:solidFill>
              <a:latin typeface="Arial" charset="0"/>
            </a:endParaRPr>
          </a:p>
        </p:txBody>
      </p:sp>
      <p:grpSp>
        <p:nvGrpSpPr>
          <p:cNvPr id="30" name="Group 6"/>
          <p:cNvGrpSpPr>
            <a:grpSpLocks/>
          </p:cNvGrpSpPr>
          <p:nvPr/>
        </p:nvGrpSpPr>
        <p:grpSpPr bwMode="auto">
          <a:xfrm>
            <a:off x="3004934" y="0"/>
            <a:ext cx="1896618" cy="723900"/>
            <a:chOff x="3264" y="1872"/>
            <a:chExt cx="2304" cy="960"/>
          </a:xfrm>
        </p:grpSpPr>
        <p:grpSp>
          <p:nvGrpSpPr>
            <p:cNvPr id="31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36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96" cy="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dirty="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35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Rechteck 14"/>
          <p:cNvSpPr/>
          <p:nvPr/>
        </p:nvSpPr>
        <p:spPr>
          <a:xfrm>
            <a:off x="276276" y="908720"/>
            <a:ext cx="5236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calar coupling: 	</a:t>
            </a:r>
            <a:r>
              <a:rPr lang="en-US" sz="2800" dirty="0" err="1" smtClean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800" baseline="-25000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tot</a:t>
            </a:r>
            <a:r>
              <a:rPr lang="en-US" dirty="0" smtClean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×</a:t>
            </a:r>
            <a:r>
              <a:rPr lang="en-US" sz="2800" dirty="0" err="1" smtClean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400" baseline="-25000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WIMP</a:t>
            </a:r>
            <a:r>
              <a:rPr lang="en-US" sz="2400" baseline="-25000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-Nucleon</a:t>
            </a:r>
            <a:endParaRPr lang="en-US" sz="2400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600" i="1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coherent on all nucleons</a:t>
            </a:r>
            <a:endParaRPr lang="en-US" sz="1600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600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600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US" sz="1600" i="1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Enhanced sensitivity to </a:t>
            </a:r>
            <a:r>
              <a:rPr lang="en-US" sz="2800" dirty="0" err="1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400" baseline="-25000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WIMP</a:t>
            </a:r>
            <a:r>
              <a:rPr lang="en-US" sz="2400" baseline="-25000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-Nucleon</a:t>
            </a:r>
            <a:endParaRPr lang="en-US" sz="2400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i="1" dirty="0"/>
          </a:p>
        </p:txBody>
      </p:sp>
      <p:sp>
        <p:nvSpPr>
          <p:cNvPr id="50" name="Rechteck 49"/>
          <p:cNvSpPr/>
          <p:nvPr/>
        </p:nvSpPr>
        <p:spPr>
          <a:xfrm>
            <a:off x="5665516" y="3861048"/>
            <a:ext cx="523684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axial coupling: 	</a:t>
            </a:r>
            <a:b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 err="1" smtClean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800" baseline="-25000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tot</a:t>
            </a:r>
            <a:r>
              <a:rPr lang="en-US" dirty="0" smtClean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I(I+1) 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×</a:t>
            </a:r>
            <a:r>
              <a:rPr lang="en-US" sz="2800" dirty="0" err="1" smtClean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400" baseline="-25000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WIMP</a:t>
            </a:r>
            <a:r>
              <a:rPr lang="en-US" sz="2400" baseline="-25000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-Nucleon</a:t>
            </a:r>
            <a:endParaRPr lang="en-US" sz="2400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I nuclear spin	</a:t>
            </a:r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=&gt; </a:t>
            </a:r>
            <a:r>
              <a:rPr lang="en-US" sz="1600" i="1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sensitivity to </a:t>
            </a:r>
            <a:r>
              <a:rPr lang="en-US" sz="2800" dirty="0" err="1" smtClean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400" baseline="-25000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WIMP</a:t>
            </a:r>
            <a:r>
              <a:rPr lang="en-US" sz="2400" baseline="-25000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-Nucleon </a:t>
            </a:r>
          </a:p>
          <a:p>
            <a:r>
              <a:rPr lang="en-US" sz="2400" baseline="-25000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400" i="1" baseline="-25000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not enhanced</a:t>
            </a:r>
            <a:endParaRPr lang="en-US" sz="2400" i="1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59095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09600" y="3065244"/>
            <a:ext cx="428194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-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mass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de-DE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50 </a:t>
            </a:r>
            <a:r>
              <a:rPr lang="de-DE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de-DE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- ~ 1000 </a:t>
            </a:r>
            <a:r>
              <a:rPr lang="de-DE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GeV</a:t>
            </a:r>
            <a:endParaRPr lang="de-DE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speed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relative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270 km/s</a:t>
            </a:r>
          </a:p>
          <a:p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( ~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speed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going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around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galaxy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5450" y="2390775"/>
            <a:ext cx="73138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nuclear</a:t>
            </a:r>
            <a:r>
              <a:rPr lang="de-DE" dirty="0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recoils</a:t>
            </a:r>
            <a:r>
              <a:rPr lang="de-DE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reduced</a:t>
            </a:r>
            <a:r>
              <a:rPr lang="de-DE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efficiency</a:t>
            </a:r>
            <a:r>
              <a:rPr lang="de-DE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DE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charge</a:t>
            </a:r>
            <a:r>
              <a:rPr lang="de-DE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de-DE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de-DE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light </a:t>
            </a:r>
            <a:r>
              <a:rPr lang="de-DE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production</a:t>
            </a:r>
            <a:r>
              <a:rPr lang="de-DE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00025" y="4143375"/>
            <a:ext cx="3066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BEB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Symbol" pitchFamily="18" charset="2"/>
              <a:buChar char="Þ"/>
            </a:pPr>
            <a:r>
              <a:rPr lang="de-DE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a few keV of energy only 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23888" y="5182969"/>
            <a:ext cx="2492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-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cross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section</a:t>
            </a:r>
            <a:endParaRPr lang="de-DE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locale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WIMP-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219075" y="5743575"/>
            <a:ext cx="698781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BEB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Symbol" pitchFamily="18" charset="2"/>
              <a:buNone/>
            </a:pPr>
            <a:endParaRPr lang="de-DE" dirty="0">
              <a:solidFill>
                <a:srgbClr val="46004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Symbol" pitchFamily="18" charset="2"/>
              <a:buChar char="Þ"/>
            </a:pPr>
            <a:r>
              <a:rPr lang="de-DE" sz="2000" b="1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de-DE" sz="2000" b="1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de-DE" sz="2000" b="1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de-DE" sz="2000" b="1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rare </a:t>
            </a:r>
            <a:r>
              <a:rPr lang="de-DE" sz="2000" b="1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scattering</a:t>
            </a:r>
            <a:r>
              <a:rPr lang="de-DE" sz="2000" b="1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events</a:t>
            </a:r>
            <a:r>
              <a:rPr lang="de-DE" sz="2000" b="1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 (&lt; 1 / </a:t>
            </a:r>
            <a:r>
              <a:rPr lang="de-DE" sz="2000" b="1" dirty="0" err="1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week</a:t>
            </a:r>
            <a:r>
              <a:rPr lang="de-DE" sz="2000" b="1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/ kg</a:t>
            </a:r>
            <a:r>
              <a:rPr lang="de-DE" sz="2000" b="1" dirty="0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de-DE" sz="2000" b="1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i="1" dirty="0" err="1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sensitivity</a:t>
            </a:r>
            <a:r>
              <a:rPr lang="de-DE" i="1" dirty="0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today</a:t>
            </a:r>
            <a:r>
              <a:rPr lang="de-DE" i="1" dirty="0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&lt; 1 / </a:t>
            </a:r>
            <a:r>
              <a:rPr lang="de-DE" i="1" dirty="0" err="1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few</a:t>
            </a:r>
            <a:r>
              <a:rPr lang="de-DE" i="1" dirty="0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month</a:t>
            </a:r>
            <a:r>
              <a:rPr lang="de-DE" i="1" dirty="0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/ kg</a:t>
            </a:r>
            <a:endParaRPr lang="de-DE" i="1" dirty="0">
              <a:solidFill>
                <a:srgbClr val="46004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895" name="Group 7"/>
          <p:cNvGrpSpPr>
            <a:grpSpLocks/>
          </p:cNvGrpSpPr>
          <p:nvPr/>
        </p:nvGrpSpPr>
        <p:grpSpPr bwMode="auto">
          <a:xfrm>
            <a:off x="6308725" y="3289300"/>
            <a:ext cx="1317625" cy="1206500"/>
            <a:chOff x="3828" y="1032"/>
            <a:chExt cx="1500" cy="1560"/>
          </a:xfrm>
        </p:grpSpPr>
        <p:sp>
          <p:nvSpPr>
            <p:cNvPr id="37912" name="Oval 8"/>
            <p:cNvSpPr>
              <a:spLocks noChangeArrowheads="1"/>
            </p:cNvSpPr>
            <p:nvPr/>
          </p:nvSpPr>
          <p:spPr bwMode="auto">
            <a:xfrm>
              <a:off x="3828" y="1584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13" name="Oval 9"/>
            <p:cNvSpPr>
              <a:spLocks noChangeArrowheads="1"/>
            </p:cNvSpPr>
            <p:nvPr/>
          </p:nvSpPr>
          <p:spPr bwMode="auto">
            <a:xfrm>
              <a:off x="4224" y="2016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14" name="Oval 10"/>
            <p:cNvSpPr>
              <a:spLocks noChangeArrowheads="1"/>
            </p:cNvSpPr>
            <p:nvPr/>
          </p:nvSpPr>
          <p:spPr bwMode="auto">
            <a:xfrm>
              <a:off x="4656" y="1200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15" name="Oval 11"/>
            <p:cNvSpPr>
              <a:spLocks noChangeArrowheads="1"/>
            </p:cNvSpPr>
            <p:nvPr/>
          </p:nvSpPr>
          <p:spPr bwMode="auto">
            <a:xfrm>
              <a:off x="4032" y="1104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16" name="Oval 12"/>
            <p:cNvSpPr>
              <a:spLocks noChangeArrowheads="1"/>
            </p:cNvSpPr>
            <p:nvPr/>
          </p:nvSpPr>
          <p:spPr bwMode="auto">
            <a:xfrm>
              <a:off x="3876" y="1284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17" name="Oval 13"/>
            <p:cNvSpPr>
              <a:spLocks noChangeArrowheads="1"/>
            </p:cNvSpPr>
            <p:nvPr/>
          </p:nvSpPr>
          <p:spPr bwMode="auto">
            <a:xfrm>
              <a:off x="4416" y="1032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18" name="Oval 14"/>
            <p:cNvSpPr>
              <a:spLocks noChangeArrowheads="1"/>
            </p:cNvSpPr>
            <p:nvPr/>
          </p:nvSpPr>
          <p:spPr bwMode="auto">
            <a:xfrm>
              <a:off x="3996" y="1896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19" name="Oval 15"/>
            <p:cNvSpPr>
              <a:spLocks noChangeArrowheads="1"/>
            </p:cNvSpPr>
            <p:nvPr/>
          </p:nvSpPr>
          <p:spPr bwMode="auto">
            <a:xfrm>
              <a:off x="4752" y="1488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20" name="Oval 16"/>
            <p:cNvSpPr>
              <a:spLocks noChangeArrowheads="1"/>
            </p:cNvSpPr>
            <p:nvPr/>
          </p:nvSpPr>
          <p:spPr bwMode="auto">
            <a:xfrm>
              <a:off x="4488" y="1944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21" name="Oval 17"/>
            <p:cNvSpPr>
              <a:spLocks noChangeArrowheads="1"/>
            </p:cNvSpPr>
            <p:nvPr/>
          </p:nvSpPr>
          <p:spPr bwMode="auto">
            <a:xfrm>
              <a:off x="4704" y="1728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22" name="Oval 18"/>
            <p:cNvSpPr>
              <a:spLocks noChangeArrowheads="1"/>
            </p:cNvSpPr>
            <p:nvPr/>
          </p:nvSpPr>
          <p:spPr bwMode="auto">
            <a:xfrm>
              <a:off x="4224" y="1344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23" name="Oval 19"/>
            <p:cNvSpPr>
              <a:spLocks noChangeArrowheads="1"/>
            </p:cNvSpPr>
            <p:nvPr/>
          </p:nvSpPr>
          <p:spPr bwMode="auto">
            <a:xfrm>
              <a:off x="4608" y="1536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CDD7E9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24" name="Oval 20"/>
            <p:cNvSpPr>
              <a:spLocks noChangeArrowheads="1"/>
            </p:cNvSpPr>
            <p:nvPr/>
          </p:nvSpPr>
          <p:spPr bwMode="auto">
            <a:xfrm>
              <a:off x="4272" y="1632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7896" name="Freeform 21"/>
          <p:cNvSpPr>
            <a:spLocks/>
          </p:cNvSpPr>
          <p:nvPr/>
        </p:nvSpPr>
        <p:spPr bwMode="auto">
          <a:xfrm>
            <a:off x="7637463" y="3200400"/>
            <a:ext cx="1201737" cy="1143000"/>
          </a:xfrm>
          <a:custGeom>
            <a:avLst/>
            <a:gdLst>
              <a:gd name="T0" fmla="*/ 2147483647 w 832"/>
              <a:gd name="T1" fmla="*/ 0 h 864"/>
              <a:gd name="T2" fmla="*/ 2147483647 w 832"/>
              <a:gd name="T3" fmla="*/ 2147483647 h 864"/>
              <a:gd name="T4" fmla="*/ 2147483647 w 832"/>
              <a:gd name="T5" fmla="*/ 2147483647 h 8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32" h="864">
                <a:moveTo>
                  <a:pt x="736" y="0"/>
                </a:moveTo>
                <a:cubicBezTo>
                  <a:pt x="368" y="168"/>
                  <a:pt x="0" y="336"/>
                  <a:pt x="16" y="480"/>
                </a:cubicBezTo>
                <a:cubicBezTo>
                  <a:pt x="32" y="624"/>
                  <a:pt x="432" y="744"/>
                  <a:pt x="832" y="864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7" name="Oval 22"/>
          <p:cNvSpPr>
            <a:spLocks noChangeArrowheads="1"/>
          </p:cNvSpPr>
          <p:nvPr/>
        </p:nvSpPr>
        <p:spPr bwMode="auto">
          <a:xfrm>
            <a:off x="7816850" y="3225800"/>
            <a:ext cx="814388" cy="762000"/>
          </a:xfrm>
          <a:prstGeom prst="ellipse">
            <a:avLst/>
          </a:prstGeom>
          <a:gradFill rotWithShape="0">
            <a:gsLst>
              <a:gs pos="0">
                <a:srgbClr val="D8DFE6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7972425" y="2971800"/>
            <a:ext cx="56457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5400" dirty="0">
                <a:solidFill>
                  <a:srgbClr val="000086"/>
                </a:solidFill>
                <a:latin typeface="Symbol" pitchFamily="18" charset="2"/>
                <a:cs typeface="Arial" pitchFamily="34" charset="0"/>
              </a:rPr>
              <a:t>c</a:t>
            </a:r>
          </a:p>
        </p:txBody>
      </p:sp>
      <p:sp>
        <p:nvSpPr>
          <p:cNvPr id="37899" name="Rectangle 24"/>
          <p:cNvSpPr>
            <a:spLocks noChangeArrowheads="1"/>
          </p:cNvSpPr>
          <p:nvPr/>
        </p:nvSpPr>
        <p:spPr bwMode="auto">
          <a:xfrm>
            <a:off x="247650" y="1191"/>
            <a:ext cx="74247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WIMP – </a:t>
            </a:r>
            <a:r>
              <a:rPr lang="de-DE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</a:t>
            </a:r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detection</a:t>
            </a:r>
            <a:endParaRPr lang="de-DE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901" name="Text Box 26"/>
          <p:cNvSpPr txBox="1">
            <a:spLocks noChangeArrowheads="1"/>
          </p:cNvSpPr>
          <p:nvPr/>
        </p:nvSpPr>
        <p:spPr bwMode="auto">
          <a:xfrm>
            <a:off x="3328988" y="5076825"/>
            <a:ext cx="1547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i="1">
                <a:solidFill>
                  <a:srgbClr val="000066"/>
                </a:solidFill>
                <a:latin typeface="Symbol" pitchFamily="18" charset="2"/>
              </a:rPr>
              <a:t>s</a:t>
            </a:r>
            <a:r>
              <a:rPr lang="de-DE" sz="2000" i="1" baseline="-25000">
                <a:solidFill>
                  <a:srgbClr val="000066"/>
                </a:solidFill>
                <a:latin typeface="Symbol" pitchFamily="18" charset="2"/>
              </a:rPr>
              <a:t>c</a:t>
            </a:r>
            <a:r>
              <a:rPr lang="de-DE" sz="2000" i="1">
                <a:solidFill>
                  <a:srgbClr val="000066"/>
                </a:solidFill>
                <a:latin typeface="Symbol" pitchFamily="18" charset="2"/>
              </a:rPr>
              <a:t> &lt; </a:t>
            </a:r>
            <a:r>
              <a:rPr lang="de-DE" sz="2000" i="1">
                <a:solidFill>
                  <a:srgbClr val="000066"/>
                </a:solidFill>
              </a:rPr>
              <a:t>10</a:t>
            </a:r>
            <a:r>
              <a:rPr lang="de-DE" sz="2000" i="1" baseline="30000">
                <a:solidFill>
                  <a:srgbClr val="000066"/>
                </a:solidFill>
              </a:rPr>
              <a:t>-36</a:t>
            </a:r>
            <a:r>
              <a:rPr lang="de-DE" sz="2000" i="1">
                <a:solidFill>
                  <a:srgbClr val="000066"/>
                </a:solidFill>
              </a:rPr>
              <a:t>cm</a:t>
            </a:r>
            <a:r>
              <a:rPr lang="de-DE" sz="2000" i="1" baseline="30000">
                <a:solidFill>
                  <a:srgbClr val="000066"/>
                </a:solidFill>
              </a:rPr>
              <a:t>2</a:t>
            </a:r>
            <a:endParaRPr lang="en-US" sz="2000" i="1">
              <a:solidFill>
                <a:srgbClr val="000066"/>
              </a:solidFill>
              <a:latin typeface="Symbol" pitchFamily="18" charset="2"/>
            </a:endParaRPr>
          </a:p>
        </p:txBody>
      </p:sp>
      <p:sp>
        <p:nvSpPr>
          <p:cNvPr id="37902" name="Text Box 27"/>
          <p:cNvSpPr txBox="1">
            <a:spLocks noChangeArrowheads="1"/>
          </p:cNvSpPr>
          <p:nvPr/>
        </p:nvSpPr>
        <p:spPr bwMode="auto">
          <a:xfrm>
            <a:off x="3328988" y="5403850"/>
            <a:ext cx="2027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i="1">
                <a:solidFill>
                  <a:srgbClr val="000066"/>
                </a:solidFill>
                <a:latin typeface="Symbol" pitchFamily="18" charset="2"/>
              </a:rPr>
              <a:t>r</a:t>
            </a:r>
            <a:r>
              <a:rPr lang="de-DE" sz="2000" i="1" baseline="-25000">
                <a:solidFill>
                  <a:srgbClr val="000066"/>
                </a:solidFill>
                <a:latin typeface="Symbol" pitchFamily="18" charset="2"/>
              </a:rPr>
              <a:t>c</a:t>
            </a:r>
            <a:r>
              <a:rPr lang="de-DE" sz="2000" i="1">
                <a:solidFill>
                  <a:srgbClr val="000066"/>
                </a:solidFill>
                <a:latin typeface="Symbol" pitchFamily="18" charset="2"/>
              </a:rPr>
              <a:t> </a:t>
            </a:r>
            <a:r>
              <a:rPr lang="de-DE" sz="2000" i="1">
                <a:solidFill>
                  <a:srgbClr val="000066"/>
                </a:solidFill>
                <a:latin typeface="Symbol" pitchFamily="18" charset="2"/>
                <a:sym typeface="Times New Roman Special G2" pitchFamily="18" charset="2"/>
              </a:rPr>
              <a:t></a:t>
            </a:r>
            <a:r>
              <a:rPr lang="de-DE" sz="2000" i="1">
                <a:solidFill>
                  <a:srgbClr val="000066"/>
                </a:solidFill>
              </a:rPr>
              <a:t>0.3 GeV / cm</a:t>
            </a:r>
            <a:r>
              <a:rPr lang="de-DE" sz="2000" i="1" baseline="30000">
                <a:solidFill>
                  <a:srgbClr val="000066"/>
                </a:solidFill>
              </a:rPr>
              <a:t>3</a:t>
            </a:r>
            <a:endParaRPr lang="en-US" sz="2000" i="1">
              <a:solidFill>
                <a:srgbClr val="000066"/>
              </a:solidFill>
            </a:endParaRPr>
          </a:p>
        </p:txBody>
      </p:sp>
      <p:sp>
        <p:nvSpPr>
          <p:cNvPr id="37903" name="Text Box 28"/>
          <p:cNvSpPr txBox="1">
            <a:spLocks noChangeArrowheads="1"/>
          </p:cNvSpPr>
          <p:nvPr/>
        </p:nvSpPr>
        <p:spPr bwMode="auto">
          <a:xfrm>
            <a:off x="228600" y="1458913"/>
            <a:ext cx="46714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BEB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elastic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scattering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nuclei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in a </a:t>
            </a: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detector</a:t>
            </a:r>
            <a:endParaRPr lang="de-DE" sz="20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904" name="AutoShape 29"/>
          <p:cNvSpPr>
            <a:spLocks noChangeArrowheads="1"/>
          </p:cNvSpPr>
          <p:nvPr/>
        </p:nvSpPr>
        <p:spPr bwMode="auto">
          <a:xfrm rot="-779881">
            <a:off x="5181600" y="4051300"/>
            <a:ext cx="1039813" cy="254000"/>
          </a:xfrm>
          <a:prstGeom prst="leftArrow">
            <a:avLst>
              <a:gd name="adj1" fmla="val 50000"/>
              <a:gd name="adj2" fmla="val 102344"/>
            </a:avLst>
          </a:prstGeom>
          <a:gradFill rotWithShape="0">
            <a:gsLst>
              <a:gs pos="0">
                <a:srgbClr val="DEF7FC"/>
              </a:gs>
              <a:gs pos="100000">
                <a:srgbClr val="BDBDFF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9406" name="Group 30"/>
          <p:cNvGrpSpPr>
            <a:grpSpLocks/>
          </p:cNvGrpSpPr>
          <p:nvPr/>
        </p:nvGrpSpPr>
        <p:grpSpPr bwMode="auto">
          <a:xfrm>
            <a:off x="5334000" y="5329238"/>
            <a:ext cx="3657600" cy="995362"/>
            <a:chOff x="3360" y="3357"/>
            <a:chExt cx="2304" cy="627"/>
          </a:xfrm>
        </p:grpSpPr>
        <p:grpSp>
          <p:nvGrpSpPr>
            <p:cNvPr id="37906" name="Group 31"/>
            <p:cNvGrpSpPr>
              <a:grpSpLocks/>
            </p:cNvGrpSpPr>
            <p:nvPr/>
          </p:nvGrpSpPr>
          <p:grpSpPr bwMode="auto">
            <a:xfrm>
              <a:off x="3360" y="3357"/>
              <a:ext cx="2304" cy="627"/>
              <a:chOff x="3360" y="3357"/>
              <a:chExt cx="2304" cy="627"/>
            </a:xfrm>
          </p:grpSpPr>
          <p:pic>
            <p:nvPicPr>
              <p:cNvPr id="37910" name="Picture 32" descr="biub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7" y="3357"/>
                <a:ext cx="607" cy="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911" name="Text Box 33"/>
              <p:cNvSpPr txBox="1">
                <a:spLocks noChangeArrowheads="1"/>
              </p:cNvSpPr>
              <p:nvPr/>
            </p:nvSpPr>
            <p:spPr bwMode="auto">
              <a:xfrm>
                <a:off x="3360" y="3388"/>
                <a:ext cx="2183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tabLst>
                    <a:tab pos="101600" algn="l"/>
                  </a:tabLs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tabLst>
                    <a:tab pos="101600" algn="l"/>
                  </a:tabLs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tabLst>
                    <a:tab pos="101600" algn="l"/>
                  </a:tabLs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tabLst>
                    <a:tab pos="101600" algn="l"/>
                  </a:tabLs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tabLst>
                    <a:tab pos="101600" algn="l"/>
                  </a:tabLs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01600" algn="l"/>
                  </a:tabLs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01600" algn="l"/>
                  </a:tabLs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01600" algn="l"/>
                  </a:tabLs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01600" algn="l"/>
                  </a:tabLs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buFontTx/>
                  <a:buChar char="-"/>
                </a:pPr>
                <a:r>
                  <a:rPr lang="de-DE" i="1" dirty="0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i="1" dirty="0" err="1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corresp</a:t>
                </a:r>
                <a:r>
                  <a:rPr lang="de-DE" i="1" dirty="0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. 3 WIMPs</a:t>
                </a:r>
                <a:r>
                  <a:rPr lang="de-DE" i="1" baseline="30000" dirty="0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(100GeV)</a:t>
                </a:r>
                <a:r>
                  <a:rPr lang="de-DE" i="1" dirty="0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/ Liter</a:t>
                </a:r>
              </a:p>
              <a:p>
                <a:pPr eaLnBrk="1" hangingPunct="1">
                  <a:buFontTx/>
                  <a:buChar char="-"/>
                </a:pPr>
                <a:r>
                  <a:rPr lang="de-DE" i="1" dirty="0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75000 /s /cm</a:t>
                </a:r>
                <a:r>
                  <a:rPr lang="de-DE" i="1" baseline="30000" dirty="0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2 </a:t>
                </a:r>
                <a:endParaRPr lang="en-US" i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7907" name="Oval 34"/>
            <p:cNvSpPr>
              <a:spLocks noChangeArrowheads="1"/>
            </p:cNvSpPr>
            <p:nvPr/>
          </p:nvSpPr>
          <p:spPr bwMode="auto">
            <a:xfrm>
              <a:off x="5184" y="3648"/>
              <a:ext cx="48" cy="48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08" name="Oval 35"/>
            <p:cNvSpPr>
              <a:spLocks noChangeArrowheads="1"/>
            </p:cNvSpPr>
            <p:nvPr/>
          </p:nvSpPr>
          <p:spPr bwMode="auto">
            <a:xfrm>
              <a:off x="5184" y="3744"/>
              <a:ext cx="48" cy="48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09" name="Oval 36"/>
            <p:cNvSpPr>
              <a:spLocks noChangeArrowheads="1"/>
            </p:cNvSpPr>
            <p:nvPr/>
          </p:nvSpPr>
          <p:spPr bwMode="auto">
            <a:xfrm>
              <a:off x="5280" y="3600"/>
              <a:ext cx="48" cy="48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2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924908" y="5788025"/>
            <a:ext cx="7314823" cy="6463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radioactivity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:  &gt; 1Hz/kg    ~ 10</a:t>
            </a:r>
            <a:r>
              <a:rPr lang="de-DE" baseline="30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events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/kg /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week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   </a:t>
            </a:r>
          </a:p>
          <a:p>
            <a:pPr algn="ctr"/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=&gt; ‘clean‘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shielding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:  (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old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Cu</a:t>
            </a:r>
            <a:endParaRPr lang="de-DE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3133725" y="2681288"/>
            <a:ext cx="1219200" cy="685800"/>
          </a:xfrm>
          <a:prstGeom prst="cube">
            <a:avLst>
              <a:gd name="adj" fmla="val 16319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AutoShape 4"/>
          <p:cNvSpPr>
            <a:spLocks noChangeArrowheads="1"/>
          </p:cNvSpPr>
          <p:nvPr/>
        </p:nvSpPr>
        <p:spPr bwMode="auto">
          <a:xfrm>
            <a:off x="2947988" y="2100263"/>
            <a:ext cx="1219200" cy="685800"/>
          </a:xfrm>
          <a:prstGeom prst="cube">
            <a:avLst>
              <a:gd name="adj" fmla="val 16319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2452688" y="3033713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AutoShape 6"/>
          <p:cNvSpPr>
            <a:spLocks noChangeArrowheads="1"/>
          </p:cNvSpPr>
          <p:nvPr/>
        </p:nvSpPr>
        <p:spPr bwMode="auto">
          <a:xfrm>
            <a:off x="2624138" y="2238375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AutoShape 7"/>
          <p:cNvSpPr>
            <a:spLocks noChangeArrowheads="1"/>
          </p:cNvSpPr>
          <p:nvPr/>
        </p:nvSpPr>
        <p:spPr bwMode="auto">
          <a:xfrm>
            <a:off x="4648200" y="2971800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3019425" y="2514600"/>
            <a:ext cx="5392738" cy="2070100"/>
            <a:chOff x="2352" y="704"/>
            <a:chExt cx="3397" cy="1304"/>
          </a:xfrm>
        </p:grpSpPr>
        <p:sp>
          <p:nvSpPr>
            <p:cNvPr id="38946" name="AutoShape 9"/>
            <p:cNvSpPr>
              <a:spLocks noChangeArrowheads="1"/>
            </p:cNvSpPr>
            <p:nvPr/>
          </p:nvSpPr>
          <p:spPr bwMode="auto">
            <a:xfrm>
              <a:off x="2352" y="960"/>
              <a:ext cx="864" cy="720"/>
            </a:xfrm>
            <a:prstGeom prst="cube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de-DE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Detector</a:t>
              </a:r>
              <a:endParaRPr lang="de-DE" dirty="0">
                <a:solidFill>
                  <a:srgbClr val="000086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8947" name="Group 10"/>
            <p:cNvGrpSpPr>
              <a:grpSpLocks/>
            </p:cNvGrpSpPr>
            <p:nvPr/>
          </p:nvGrpSpPr>
          <p:grpSpPr bwMode="auto">
            <a:xfrm>
              <a:off x="4224" y="1008"/>
              <a:ext cx="1008" cy="780"/>
              <a:chOff x="3312" y="1008"/>
              <a:chExt cx="1008" cy="780"/>
            </a:xfrm>
          </p:grpSpPr>
          <p:sp>
            <p:nvSpPr>
              <p:cNvPr id="38952" name="AutoShape 11"/>
              <p:cNvSpPr>
                <a:spLocks noChangeArrowheads="1"/>
              </p:cNvSpPr>
              <p:nvPr/>
            </p:nvSpPr>
            <p:spPr bwMode="auto">
              <a:xfrm>
                <a:off x="3504" y="1008"/>
                <a:ext cx="816" cy="576"/>
              </a:xfrm>
              <a:prstGeom prst="cube">
                <a:avLst>
                  <a:gd name="adj" fmla="val 23440"/>
                </a:avLst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3" name="AutoShape 12"/>
              <p:cNvSpPr>
                <a:spLocks noChangeArrowheads="1"/>
              </p:cNvSpPr>
              <p:nvPr/>
            </p:nvSpPr>
            <p:spPr bwMode="auto">
              <a:xfrm>
                <a:off x="3561" y="1191"/>
                <a:ext cx="576" cy="33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8954" name="Group 13"/>
              <p:cNvGrpSpPr>
                <a:grpSpLocks/>
              </p:cNvGrpSpPr>
              <p:nvPr/>
            </p:nvGrpSpPr>
            <p:grpSpPr bwMode="auto">
              <a:xfrm>
                <a:off x="3312" y="1596"/>
                <a:ext cx="816" cy="192"/>
                <a:chOff x="3312" y="1632"/>
                <a:chExt cx="816" cy="192"/>
              </a:xfrm>
            </p:grpSpPr>
            <p:sp>
              <p:nvSpPr>
                <p:cNvPr id="38955" name="AutoShape 14" descr="50%"/>
                <p:cNvSpPr>
                  <a:spLocks noChangeArrowheads="1"/>
                </p:cNvSpPr>
                <p:nvPr/>
              </p:nvSpPr>
              <p:spPr bwMode="auto">
                <a:xfrm>
                  <a:off x="3312" y="1632"/>
                  <a:ext cx="816" cy="192"/>
                </a:xfrm>
                <a:prstGeom prst="cube">
                  <a:avLst>
                    <a:gd name="adj" fmla="val 68750"/>
                  </a:avLst>
                </a:prstGeom>
                <a:pattFill prst="pct50">
                  <a:fgClr>
                    <a:schemeClr val="folHlink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56" name="AutoShape 15" descr="Kugeln"/>
                <p:cNvSpPr>
                  <a:spLocks noChangeArrowheads="1"/>
                </p:cNvSpPr>
                <p:nvPr/>
              </p:nvSpPr>
              <p:spPr bwMode="auto">
                <a:xfrm>
                  <a:off x="3408" y="1632"/>
                  <a:ext cx="624" cy="144"/>
                </a:xfrm>
                <a:prstGeom prst="parallelogram">
                  <a:avLst>
                    <a:gd name="adj" fmla="val 108333"/>
                  </a:avLst>
                </a:prstGeom>
                <a:pattFill prst="sphere">
                  <a:fgClr>
                    <a:schemeClr val="folHlink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8948" name="Freeform 16"/>
            <p:cNvSpPr>
              <a:spLocks/>
            </p:cNvSpPr>
            <p:nvPr/>
          </p:nvSpPr>
          <p:spPr bwMode="auto">
            <a:xfrm>
              <a:off x="3024" y="832"/>
              <a:ext cx="1488" cy="328"/>
            </a:xfrm>
            <a:custGeom>
              <a:avLst/>
              <a:gdLst>
                <a:gd name="T0" fmla="*/ 0 w 1488"/>
                <a:gd name="T1" fmla="*/ 224 h 328"/>
                <a:gd name="T2" fmla="*/ 192 w 1488"/>
                <a:gd name="T3" fmla="*/ 32 h 328"/>
                <a:gd name="T4" fmla="*/ 432 w 1488"/>
                <a:gd name="T5" fmla="*/ 32 h 328"/>
                <a:gd name="T6" fmla="*/ 576 w 1488"/>
                <a:gd name="T7" fmla="*/ 224 h 328"/>
                <a:gd name="T8" fmla="*/ 768 w 1488"/>
                <a:gd name="T9" fmla="*/ 320 h 328"/>
                <a:gd name="T10" fmla="*/ 960 w 1488"/>
                <a:gd name="T11" fmla="*/ 176 h 328"/>
                <a:gd name="T12" fmla="*/ 1152 w 1488"/>
                <a:gd name="T13" fmla="*/ 128 h 328"/>
                <a:gd name="T14" fmla="*/ 1296 w 1488"/>
                <a:gd name="T15" fmla="*/ 176 h 328"/>
                <a:gd name="T16" fmla="*/ 1488 w 1488"/>
                <a:gd name="T17" fmla="*/ 224 h 3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88" h="328">
                  <a:moveTo>
                    <a:pt x="0" y="224"/>
                  </a:moveTo>
                  <a:cubicBezTo>
                    <a:pt x="60" y="144"/>
                    <a:pt x="120" y="64"/>
                    <a:pt x="192" y="32"/>
                  </a:cubicBezTo>
                  <a:cubicBezTo>
                    <a:pt x="264" y="0"/>
                    <a:pt x="368" y="0"/>
                    <a:pt x="432" y="32"/>
                  </a:cubicBezTo>
                  <a:cubicBezTo>
                    <a:pt x="496" y="64"/>
                    <a:pt x="520" y="176"/>
                    <a:pt x="576" y="224"/>
                  </a:cubicBezTo>
                  <a:cubicBezTo>
                    <a:pt x="632" y="272"/>
                    <a:pt x="704" y="328"/>
                    <a:pt x="768" y="320"/>
                  </a:cubicBezTo>
                  <a:cubicBezTo>
                    <a:pt x="832" y="312"/>
                    <a:pt x="896" y="208"/>
                    <a:pt x="960" y="176"/>
                  </a:cubicBezTo>
                  <a:cubicBezTo>
                    <a:pt x="1024" y="144"/>
                    <a:pt x="1096" y="128"/>
                    <a:pt x="1152" y="128"/>
                  </a:cubicBezTo>
                  <a:cubicBezTo>
                    <a:pt x="1208" y="128"/>
                    <a:pt x="1240" y="160"/>
                    <a:pt x="1296" y="176"/>
                  </a:cubicBezTo>
                  <a:cubicBezTo>
                    <a:pt x="1352" y="192"/>
                    <a:pt x="1420" y="208"/>
                    <a:pt x="1488" y="224"/>
                  </a:cubicBezTo>
                </a:path>
              </a:pathLst>
            </a:custGeom>
            <a:noFill/>
            <a:ln w="28575" cap="flat" cmpd="sng">
              <a:solidFill>
                <a:srgbClr val="9966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9" name="Freeform 17"/>
            <p:cNvSpPr>
              <a:spLocks/>
            </p:cNvSpPr>
            <p:nvPr/>
          </p:nvSpPr>
          <p:spPr bwMode="auto">
            <a:xfrm>
              <a:off x="2736" y="704"/>
              <a:ext cx="1872" cy="312"/>
            </a:xfrm>
            <a:custGeom>
              <a:avLst/>
              <a:gdLst>
                <a:gd name="T0" fmla="*/ 0 w 1776"/>
                <a:gd name="T1" fmla="*/ 304 h 312"/>
                <a:gd name="T2" fmla="*/ 225 w 1776"/>
                <a:gd name="T3" fmla="*/ 112 h 312"/>
                <a:gd name="T4" fmla="*/ 562 w 1776"/>
                <a:gd name="T5" fmla="*/ 16 h 312"/>
                <a:gd name="T6" fmla="*/ 786 w 1776"/>
                <a:gd name="T7" fmla="*/ 16 h 312"/>
                <a:gd name="T8" fmla="*/ 1012 w 1776"/>
                <a:gd name="T9" fmla="*/ 112 h 312"/>
                <a:gd name="T10" fmla="*/ 1068 w 1776"/>
                <a:gd name="T11" fmla="*/ 208 h 312"/>
                <a:gd name="T12" fmla="*/ 1179 w 1776"/>
                <a:gd name="T13" fmla="*/ 256 h 312"/>
                <a:gd name="T14" fmla="*/ 1293 w 1776"/>
                <a:gd name="T15" fmla="*/ 304 h 312"/>
                <a:gd name="T16" fmla="*/ 1518 w 1776"/>
                <a:gd name="T17" fmla="*/ 208 h 312"/>
                <a:gd name="T18" fmla="*/ 1630 w 1776"/>
                <a:gd name="T19" fmla="*/ 208 h 312"/>
                <a:gd name="T20" fmla="*/ 1799 w 1776"/>
                <a:gd name="T21" fmla="*/ 208 h 312"/>
                <a:gd name="T22" fmla="*/ 2023 w 1776"/>
                <a:gd name="T23" fmla="*/ 256 h 312"/>
                <a:gd name="T24" fmla="*/ 2080 w 1776"/>
                <a:gd name="T25" fmla="*/ 304 h 3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76" h="312">
                  <a:moveTo>
                    <a:pt x="0" y="304"/>
                  </a:moveTo>
                  <a:cubicBezTo>
                    <a:pt x="56" y="232"/>
                    <a:pt x="112" y="160"/>
                    <a:pt x="192" y="112"/>
                  </a:cubicBezTo>
                  <a:cubicBezTo>
                    <a:pt x="272" y="64"/>
                    <a:pt x="400" y="32"/>
                    <a:pt x="480" y="16"/>
                  </a:cubicBezTo>
                  <a:cubicBezTo>
                    <a:pt x="560" y="0"/>
                    <a:pt x="608" y="0"/>
                    <a:pt x="672" y="16"/>
                  </a:cubicBezTo>
                  <a:cubicBezTo>
                    <a:pt x="736" y="32"/>
                    <a:pt x="824" y="80"/>
                    <a:pt x="864" y="112"/>
                  </a:cubicBezTo>
                  <a:cubicBezTo>
                    <a:pt x="904" y="144"/>
                    <a:pt x="888" y="184"/>
                    <a:pt x="912" y="208"/>
                  </a:cubicBezTo>
                  <a:cubicBezTo>
                    <a:pt x="936" y="232"/>
                    <a:pt x="976" y="240"/>
                    <a:pt x="1008" y="256"/>
                  </a:cubicBezTo>
                  <a:cubicBezTo>
                    <a:pt x="1040" y="272"/>
                    <a:pt x="1056" y="312"/>
                    <a:pt x="1104" y="304"/>
                  </a:cubicBezTo>
                  <a:cubicBezTo>
                    <a:pt x="1152" y="296"/>
                    <a:pt x="1248" y="224"/>
                    <a:pt x="1296" y="208"/>
                  </a:cubicBezTo>
                  <a:cubicBezTo>
                    <a:pt x="1344" y="192"/>
                    <a:pt x="1352" y="208"/>
                    <a:pt x="1392" y="208"/>
                  </a:cubicBezTo>
                  <a:cubicBezTo>
                    <a:pt x="1432" y="208"/>
                    <a:pt x="1480" y="200"/>
                    <a:pt x="1536" y="208"/>
                  </a:cubicBezTo>
                  <a:cubicBezTo>
                    <a:pt x="1592" y="216"/>
                    <a:pt x="1688" y="240"/>
                    <a:pt x="1728" y="256"/>
                  </a:cubicBezTo>
                  <a:cubicBezTo>
                    <a:pt x="1768" y="272"/>
                    <a:pt x="1760" y="296"/>
                    <a:pt x="1776" y="304"/>
                  </a:cubicBezTo>
                </a:path>
              </a:pathLst>
            </a:custGeom>
            <a:noFill/>
            <a:ln w="28575" cap="flat" cmpd="sng">
              <a:solidFill>
                <a:srgbClr val="9966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0" name="Freeform 18"/>
            <p:cNvSpPr>
              <a:spLocks/>
            </p:cNvSpPr>
            <p:nvPr/>
          </p:nvSpPr>
          <p:spPr bwMode="auto">
            <a:xfrm>
              <a:off x="4464" y="1240"/>
              <a:ext cx="576" cy="208"/>
            </a:xfrm>
            <a:custGeom>
              <a:avLst/>
              <a:gdLst>
                <a:gd name="T0" fmla="*/ 0 w 576"/>
                <a:gd name="T1" fmla="*/ 104 h 208"/>
                <a:gd name="T2" fmla="*/ 48 w 576"/>
                <a:gd name="T3" fmla="*/ 152 h 208"/>
                <a:gd name="T4" fmla="*/ 144 w 576"/>
                <a:gd name="T5" fmla="*/ 152 h 208"/>
                <a:gd name="T6" fmla="*/ 144 w 576"/>
                <a:gd name="T7" fmla="*/ 56 h 208"/>
                <a:gd name="T8" fmla="*/ 192 w 576"/>
                <a:gd name="T9" fmla="*/ 8 h 208"/>
                <a:gd name="T10" fmla="*/ 192 w 576"/>
                <a:gd name="T11" fmla="*/ 104 h 208"/>
                <a:gd name="T12" fmla="*/ 240 w 576"/>
                <a:gd name="T13" fmla="*/ 152 h 208"/>
                <a:gd name="T14" fmla="*/ 288 w 576"/>
                <a:gd name="T15" fmla="*/ 200 h 208"/>
                <a:gd name="T16" fmla="*/ 336 w 576"/>
                <a:gd name="T17" fmla="*/ 152 h 208"/>
                <a:gd name="T18" fmla="*/ 384 w 576"/>
                <a:gd name="T19" fmla="*/ 200 h 208"/>
                <a:gd name="T20" fmla="*/ 480 w 576"/>
                <a:gd name="T21" fmla="*/ 200 h 208"/>
                <a:gd name="T22" fmla="*/ 576 w 576"/>
                <a:gd name="T23" fmla="*/ 152 h 2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6" h="208">
                  <a:moveTo>
                    <a:pt x="0" y="104"/>
                  </a:moveTo>
                  <a:cubicBezTo>
                    <a:pt x="12" y="124"/>
                    <a:pt x="24" y="144"/>
                    <a:pt x="48" y="152"/>
                  </a:cubicBezTo>
                  <a:cubicBezTo>
                    <a:pt x="72" y="160"/>
                    <a:pt x="128" y="168"/>
                    <a:pt x="144" y="152"/>
                  </a:cubicBezTo>
                  <a:cubicBezTo>
                    <a:pt x="160" y="136"/>
                    <a:pt x="136" y="80"/>
                    <a:pt x="144" y="56"/>
                  </a:cubicBezTo>
                  <a:cubicBezTo>
                    <a:pt x="152" y="32"/>
                    <a:pt x="184" y="0"/>
                    <a:pt x="192" y="8"/>
                  </a:cubicBezTo>
                  <a:cubicBezTo>
                    <a:pt x="200" y="16"/>
                    <a:pt x="184" y="80"/>
                    <a:pt x="192" y="104"/>
                  </a:cubicBezTo>
                  <a:cubicBezTo>
                    <a:pt x="200" y="128"/>
                    <a:pt x="224" y="136"/>
                    <a:pt x="240" y="152"/>
                  </a:cubicBezTo>
                  <a:cubicBezTo>
                    <a:pt x="256" y="168"/>
                    <a:pt x="272" y="200"/>
                    <a:pt x="288" y="200"/>
                  </a:cubicBezTo>
                  <a:cubicBezTo>
                    <a:pt x="304" y="200"/>
                    <a:pt x="320" y="152"/>
                    <a:pt x="336" y="152"/>
                  </a:cubicBezTo>
                  <a:cubicBezTo>
                    <a:pt x="352" y="152"/>
                    <a:pt x="360" y="192"/>
                    <a:pt x="384" y="200"/>
                  </a:cubicBezTo>
                  <a:cubicBezTo>
                    <a:pt x="408" y="208"/>
                    <a:pt x="448" y="208"/>
                    <a:pt x="480" y="200"/>
                  </a:cubicBezTo>
                  <a:cubicBezTo>
                    <a:pt x="512" y="192"/>
                    <a:pt x="560" y="160"/>
                    <a:pt x="576" y="15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1" name="Text Box 19"/>
            <p:cNvSpPr txBox="1">
              <a:spLocks noChangeArrowheads="1"/>
            </p:cNvSpPr>
            <p:nvPr/>
          </p:nvSpPr>
          <p:spPr bwMode="auto">
            <a:xfrm>
              <a:off x="4986" y="1601"/>
              <a:ext cx="76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>
                  <a:latin typeface="Arial" pitchFamily="34" charset="0"/>
                  <a:cs typeface="Arial" pitchFamily="34" charset="0"/>
                </a:rPr>
                <a:t>count rate</a:t>
              </a:r>
            </a:p>
            <a:p>
              <a:pPr algn="ctr"/>
              <a:r>
                <a:rPr lang="de-DE">
                  <a:latin typeface="Arial" pitchFamily="34" charset="0"/>
                  <a:cs typeface="Arial" pitchFamily="34" charset="0"/>
                </a:rPr>
                <a:t>spectrum</a:t>
              </a:r>
              <a:endParaRPr lang="de-DE">
                <a:solidFill>
                  <a:srgbClr val="00008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8921" name="Freeform 20"/>
          <p:cNvSpPr>
            <a:spLocks/>
          </p:cNvSpPr>
          <p:nvPr/>
        </p:nvSpPr>
        <p:spPr bwMode="auto">
          <a:xfrm>
            <a:off x="1828800" y="914400"/>
            <a:ext cx="2667000" cy="1079500"/>
          </a:xfrm>
          <a:custGeom>
            <a:avLst/>
            <a:gdLst>
              <a:gd name="T0" fmla="*/ 0 w 1680"/>
              <a:gd name="T1" fmla="*/ 2147483647 h 680"/>
              <a:gd name="T2" fmla="*/ 2147483647 w 1680"/>
              <a:gd name="T3" fmla="*/ 2147483647 h 680"/>
              <a:gd name="T4" fmla="*/ 2147483647 w 1680"/>
              <a:gd name="T5" fmla="*/ 2147483647 h 680"/>
              <a:gd name="T6" fmla="*/ 2147483647 w 1680"/>
              <a:gd name="T7" fmla="*/ 2147483647 h 680"/>
              <a:gd name="T8" fmla="*/ 2147483647 w 1680"/>
              <a:gd name="T9" fmla="*/ 2147483647 h 680"/>
              <a:gd name="T10" fmla="*/ 2147483647 w 1680"/>
              <a:gd name="T11" fmla="*/ 2147483647 h 680"/>
              <a:gd name="T12" fmla="*/ 2147483647 w 1680"/>
              <a:gd name="T13" fmla="*/ 2147483647 h 680"/>
              <a:gd name="T14" fmla="*/ 2147483647 w 1680"/>
              <a:gd name="T15" fmla="*/ 2147483647 h 6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80" h="680">
                <a:moveTo>
                  <a:pt x="0" y="384"/>
                </a:moveTo>
                <a:cubicBezTo>
                  <a:pt x="40" y="192"/>
                  <a:pt x="80" y="0"/>
                  <a:pt x="144" y="48"/>
                </a:cubicBezTo>
                <a:cubicBezTo>
                  <a:pt x="208" y="96"/>
                  <a:pt x="304" y="672"/>
                  <a:pt x="384" y="672"/>
                </a:cubicBezTo>
                <a:cubicBezTo>
                  <a:pt x="464" y="672"/>
                  <a:pt x="544" y="48"/>
                  <a:pt x="624" y="48"/>
                </a:cubicBezTo>
                <a:cubicBezTo>
                  <a:pt x="704" y="48"/>
                  <a:pt x="768" y="664"/>
                  <a:pt x="864" y="672"/>
                </a:cubicBezTo>
                <a:cubicBezTo>
                  <a:pt x="960" y="680"/>
                  <a:pt x="1104" y="104"/>
                  <a:pt x="1200" y="96"/>
                </a:cubicBezTo>
                <a:cubicBezTo>
                  <a:pt x="1296" y="88"/>
                  <a:pt x="1360" y="632"/>
                  <a:pt x="1440" y="624"/>
                </a:cubicBezTo>
                <a:cubicBezTo>
                  <a:pt x="1520" y="616"/>
                  <a:pt x="1600" y="332"/>
                  <a:pt x="1680" y="48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21"/>
          <p:cNvSpPr>
            <a:spLocks/>
          </p:cNvSpPr>
          <p:nvPr/>
        </p:nvSpPr>
        <p:spPr bwMode="auto">
          <a:xfrm rot="-975612">
            <a:off x="685800" y="35814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Freeform 22"/>
          <p:cNvSpPr>
            <a:spLocks/>
          </p:cNvSpPr>
          <p:nvPr/>
        </p:nvSpPr>
        <p:spPr bwMode="auto">
          <a:xfrm rot="1992249">
            <a:off x="1371600" y="19050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Freeform 23"/>
          <p:cNvSpPr>
            <a:spLocks/>
          </p:cNvSpPr>
          <p:nvPr/>
        </p:nvSpPr>
        <p:spPr bwMode="auto">
          <a:xfrm rot="7912148">
            <a:off x="3429000" y="19050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Freeform 24"/>
          <p:cNvSpPr>
            <a:spLocks/>
          </p:cNvSpPr>
          <p:nvPr/>
        </p:nvSpPr>
        <p:spPr bwMode="auto">
          <a:xfrm rot="9332255">
            <a:off x="4191000" y="26670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Freeform 25"/>
          <p:cNvSpPr>
            <a:spLocks/>
          </p:cNvSpPr>
          <p:nvPr/>
        </p:nvSpPr>
        <p:spPr bwMode="auto">
          <a:xfrm rot="10587940">
            <a:off x="4800600" y="32766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AutoShape 26"/>
          <p:cNvSpPr>
            <a:spLocks noChangeArrowheads="1"/>
          </p:cNvSpPr>
          <p:nvPr/>
        </p:nvSpPr>
        <p:spPr bwMode="auto">
          <a:xfrm>
            <a:off x="4191000" y="3429000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AutoShape 27"/>
          <p:cNvSpPr>
            <a:spLocks noChangeArrowheads="1"/>
          </p:cNvSpPr>
          <p:nvPr/>
        </p:nvSpPr>
        <p:spPr bwMode="auto">
          <a:xfrm>
            <a:off x="4419600" y="2638425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AutoShape 28"/>
          <p:cNvSpPr>
            <a:spLocks noChangeArrowheads="1"/>
          </p:cNvSpPr>
          <p:nvPr/>
        </p:nvSpPr>
        <p:spPr bwMode="auto">
          <a:xfrm>
            <a:off x="1981200" y="3505200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AutoShape 29"/>
          <p:cNvSpPr>
            <a:spLocks noChangeArrowheads="1"/>
          </p:cNvSpPr>
          <p:nvPr/>
        </p:nvSpPr>
        <p:spPr bwMode="auto">
          <a:xfrm>
            <a:off x="2162175" y="2714625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Freeform 30"/>
          <p:cNvSpPr>
            <a:spLocks/>
          </p:cNvSpPr>
          <p:nvPr/>
        </p:nvSpPr>
        <p:spPr bwMode="auto">
          <a:xfrm rot="-7550045">
            <a:off x="4343400" y="44196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Freeform 31"/>
          <p:cNvSpPr>
            <a:spLocks/>
          </p:cNvSpPr>
          <p:nvPr/>
        </p:nvSpPr>
        <p:spPr bwMode="auto">
          <a:xfrm rot="-40434">
            <a:off x="2595563" y="3200400"/>
            <a:ext cx="681037" cy="130175"/>
          </a:xfrm>
          <a:custGeom>
            <a:avLst/>
            <a:gdLst>
              <a:gd name="T0" fmla="*/ 0 w 3264"/>
              <a:gd name="T1" fmla="*/ 2147483647 h 520"/>
              <a:gd name="T2" fmla="*/ 1744065859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Freeform 32"/>
          <p:cNvSpPr>
            <a:spLocks/>
          </p:cNvSpPr>
          <p:nvPr/>
        </p:nvSpPr>
        <p:spPr bwMode="auto">
          <a:xfrm rot="4772180">
            <a:off x="2924969" y="1575594"/>
            <a:ext cx="681037" cy="130175"/>
          </a:xfrm>
          <a:custGeom>
            <a:avLst/>
            <a:gdLst>
              <a:gd name="T0" fmla="*/ 0 w 3264"/>
              <a:gd name="T1" fmla="*/ 2147483647 h 520"/>
              <a:gd name="T2" fmla="*/ 1744065859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Freeform 33"/>
          <p:cNvSpPr>
            <a:spLocks/>
          </p:cNvSpPr>
          <p:nvPr/>
        </p:nvSpPr>
        <p:spPr bwMode="auto">
          <a:xfrm rot="2468188">
            <a:off x="3048000" y="2590800"/>
            <a:ext cx="681038" cy="130175"/>
          </a:xfrm>
          <a:custGeom>
            <a:avLst/>
            <a:gdLst>
              <a:gd name="T0" fmla="*/ 0 w 3264"/>
              <a:gd name="T1" fmla="*/ 2147483647 h 520"/>
              <a:gd name="T2" fmla="*/ 1744071132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Freeform 34"/>
          <p:cNvSpPr>
            <a:spLocks/>
          </p:cNvSpPr>
          <p:nvPr/>
        </p:nvSpPr>
        <p:spPr bwMode="auto">
          <a:xfrm rot="-40434">
            <a:off x="1524000" y="2590800"/>
            <a:ext cx="681038" cy="130175"/>
          </a:xfrm>
          <a:custGeom>
            <a:avLst/>
            <a:gdLst>
              <a:gd name="T0" fmla="*/ 0 w 3264"/>
              <a:gd name="T1" fmla="*/ 2147483647 h 520"/>
              <a:gd name="T2" fmla="*/ 1744071132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Freeform 35"/>
          <p:cNvSpPr>
            <a:spLocks/>
          </p:cNvSpPr>
          <p:nvPr/>
        </p:nvSpPr>
        <p:spPr bwMode="auto">
          <a:xfrm rot="-7178021">
            <a:off x="6506369" y="2637631"/>
            <a:ext cx="681038" cy="130175"/>
          </a:xfrm>
          <a:custGeom>
            <a:avLst/>
            <a:gdLst>
              <a:gd name="T0" fmla="*/ 0 w 3264"/>
              <a:gd name="T1" fmla="*/ 2147483647 h 520"/>
              <a:gd name="T2" fmla="*/ 1744071132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Freeform 36"/>
          <p:cNvSpPr>
            <a:spLocks/>
          </p:cNvSpPr>
          <p:nvPr/>
        </p:nvSpPr>
        <p:spPr bwMode="auto">
          <a:xfrm rot="7185901">
            <a:off x="4677569" y="1875631"/>
            <a:ext cx="681038" cy="130175"/>
          </a:xfrm>
          <a:custGeom>
            <a:avLst/>
            <a:gdLst>
              <a:gd name="T0" fmla="*/ 0 w 3264"/>
              <a:gd name="T1" fmla="*/ 2147483647 h 520"/>
              <a:gd name="T2" fmla="*/ 1744071132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Rectangle 37"/>
          <p:cNvSpPr>
            <a:spLocks noChangeArrowheads="1"/>
          </p:cNvSpPr>
          <p:nvPr/>
        </p:nvSpPr>
        <p:spPr bwMode="auto">
          <a:xfrm>
            <a:off x="237703" y="2704"/>
            <a:ext cx="7315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Environmental </a:t>
            </a:r>
            <a:r>
              <a:rPr lang="de-DE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Radioactivity</a:t>
            </a:r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38939" name="Text Box 38"/>
          <p:cNvSpPr txBox="1">
            <a:spLocks noChangeArrowheads="1"/>
          </p:cNvSpPr>
          <p:nvPr/>
        </p:nvSpPr>
        <p:spPr bwMode="auto">
          <a:xfrm>
            <a:off x="188576" y="1750368"/>
            <a:ext cx="1350050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Uranium</a:t>
            </a:r>
            <a:endParaRPr lang="de-DE" sz="24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40" name="Text Box 39"/>
          <p:cNvSpPr txBox="1">
            <a:spLocks noChangeArrowheads="1"/>
          </p:cNvSpPr>
          <p:nvPr/>
        </p:nvSpPr>
        <p:spPr bwMode="auto">
          <a:xfrm>
            <a:off x="195890" y="3083868"/>
            <a:ext cx="1314784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Thorium</a:t>
            </a:r>
          </a:p>
        </p:txBody>
      </p:sp>
      <p:sp>
        <p:nvSpPr>
          <p:cNvPr id="38941" name="Text Box 40"/>
          <p:cNvSpPr txBox="1">
            <a:spLocks noChangeArrowheads="1"/>
          </p:cNvSpPr>
          <p:nvPr/>
        </p:nvSpPr>
        <p:spPr bwMode="auto">
          <a:xfrm>
            <a:off x="7241314" y="1521768"/>
            <a:ext cx="1622560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Potassium</a:t>
            </a:r>
          </a:p>
        </p:txBody>
      </p:sp>
      <p:sp>
        <p:nvSpPr>
          <p:cNvPr id="38942" name="Text Box 41"/>
          <p:cNvSpPr txBox="1">
            <a:spLocks noChangeArrowheads="1"/>
          </p:cNvSpPr>
          <p:nvPr/>
        </p:nvSpPr>
        <p:spPr bwMode="auto">
          <a:xfrm>
            <a:off x="237575" y="4417368"/>
            <a:ext cx="1229825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Cesium</a:t>
            </a:r>
          </a:p>
        </p:txBody>
      </p:sp>
      <p:sp>
        <p:nvSpPr>
          <p:cNvPr id="38943" name="Text Box 42"/>
          <p:cNvSpPr txBox="1">
            <a:spLocks noChangeArrowheads="1"/>
          </p:cNvSpPr>
          <p:nvPr/>
        </p:nvSpPr>
        <p:spPr bwMode="auto">
          <a:xfrm>
            <a:off x="7726472" y="2169468"/>
            <a:ext cx="1093569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Radon</a:t>
            </a:r>
          </a:p>
        </p:txBody>
      </p:sp>
      <p:sp>
        <p:nvSpPr>
          <p:cNvPr id="38944" name="Text Box 43"/>
          <p:cNvSpPr txBox="1">
            <a:spLocks noChangeArrowheads="1"/>
          </p:cNvSpPr>
          <p:nvPr/>
        </p:nvSpPr>
        <p:spPr bwMode="auto">
          <a:xfrm>
            <a:off x="7793504" y="2817168"/>
            <a:ext cx="1019831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etc, ...</a:t>
            </a:r>
          </a:p>
        </p:txBody>
      </p:sp>
      <p:sp>
        <p:nvSpPr>
          <p:cNvPr id="38945" name="Text Box 44"/>
          <p:cNvSpPr txBox="1">
            <a:spLocks noChangeArrowheads="1"/>
          </p:cNvSpPr>
          <p:nvPr/>
        </p:nvSpPr>
        <p:spPr bwMode="auto">
          <a:xfrm>
            <a:off x="557213" y="5318125"/>
            <a:ext cx="8279831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required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sensitivity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~ 1 </a:t>
            </a: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event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/ kg 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month,year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even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100 x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less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future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1995" y="163488"/>
            <a:ext cx="7772400" cy="457200"/>
          </a:xfrm>
        </p:spPr>
        <p:txBody>
          <a:bodyPr/>
          <a:lstStyle/>
          <a:p>
            <a:pPr eaLnBrk="1" hangingPunct="1"/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Background - Examples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1981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we need a lot of shielding against gammas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Char char="Þ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gammas of highest energy determine shielding 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highest gamma energy from U /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chains: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2.6 MeV,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208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Tl,	   ~30%	branching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800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1/2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= 1.4 *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  =&gt; 1 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= 1.3*10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decays / y 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		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endParaRPr lang="en-US" sz="1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=&gt; 4*10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y in 2.6 MeV gammas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( = 1300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sec) </a:t>
            </a:r>
          </a:p>
        </p:txBody>
      </p:sp>
      <p:pic>
        <p:nvPicPr>
          <p:cNvPr id="40964" name="Picture 4" descr="CRESST_Kryostat_Abschirmung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6" b="3847"/>
          <a:stretch>
            <a:fillRect/>
          </a:stretch>
        </p:blipFill>
        <p:spPr bwMode="auto">
          <a:xfrm>
            <a:off x="6510338" y="188913"/>
            <a:ext cx="25257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41995" y="153963"/>
            <a:ext cx="7772400" cy="457200"/>
          </a:xfrm>
        </p:spPr>
        <p:txBody>
          <a:bodyPr/>
          <a:lstStyle/>
          <a:p>
            <a:pPr eaLnBrk="1" hangingPunct="1"/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Background - Examples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01" y="2060848"/>
            <a:ext cx="7772400" cy="47625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 </a:t>
            </a:r>
          </a:p>
          <a:p>
            <a:pPr eaLnBrk="1" hangingPunct="1">
              <a:lnSpc>
                <a:spcPct val="80000"/>
              </a:lnSpc>
              <a:buFont typeface="Symbol" pitchFamily="18" charset="2"/>
              <a:buChar char="Þ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4*10</a:t>
            </a:r>
            <a:r>
              <a:rPr lang="en-US" sz="1800" baseline="30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y </a:t>
            </a:r>
          </a:p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in 2.6 MeV gammas</a:t>
            </a:r>
          </a:p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			</a:t>
            </a:r>
          </a:p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contaminations:  	rock 		~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-6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800" baseline="-250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	Aluminum 	~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-7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800" baseline="-250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	steel		~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-9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800" baseline="-250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</a:p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endParaRPr lang="en-US" sz="1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Laboratory 10m x 10m x 10m =&gt; 600m</a:t>
            </a:r>
            <a:r>
              <a:rPr lang="en-US" sz="1800" baseline="30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surface</a:t>
            </a:r>
          </a:p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2.6MeV gamma in rock ~ 5cm 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endParaRPr lang="en-US" sz="1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=&gt; 600m</a:t>
            </a:r>
            <a:r>
              <a:rPr lang="en-US" sz="1800" baseline="30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x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0.05m</a:t>
            </a:r>
          </a:p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</a:p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30m</a:t>
            </a:r>
            <a:r>
              <a:rPr lang="en-US" sz="1800" baseline="30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rock ‘visible’ in the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gamma light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8" name="Picture 4" descr="lngs_halls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5710" r="16418"/>
          <a:stretch>
            <a:fillRect/>
          </a:stretch>
        </p:blipFill>
        <p:spPr bwMode="auto">
          <a:xfrm>
            <a:off x="4427538" y="333375"/>
            <a:ext cx="44958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1995" y="154732"/>
            <a:ext cx="7772400" cy="457200"/>
          </a:xfrm>
        </p:spPr>
        <p:txBody>
          <a:bodyPr/>
          <a:lstStyle/>
          <a:p>
            <a:pPr eaLnBrk="1" hangingPunct="1"/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Background</a:t>
            </a:r>
            <a:r>
              <a:rPr lang="en-US" dirty="0" smtClean="0"/>
              <a:t> - </a:t>
            </a:r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Examples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5" y="2016596"/>
            <a:ext cx="7772400" cy="4114800"/>
          </a:xfrm>
        </p:spPr>
        <p:txBody>
          <a:bodyPr/>
          <a:lstStyle/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30m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rock ‘visible’ in the gamma light 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 100 t of rock *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-6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=&gt; 100 </a:t>
            </a:r>
            <a:r>
              <a:rPr lang="en-US" sz="18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		=&gt; 4*10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y</a:t>
            </a:r>
          </a:p>
          <a:p>
            <a:pPr eaLnBrk="1" hangingPunct="1">
              <a:buFont typeface="Symbol" pitchFamily="18" charset="2"/>
              <a:buNone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	~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towards the experiment</a:t>
            </a:r>
          </a:p>
          <a:p>
            <a:pPr eaLnBrk="1" hangingPunct="1">
              <a:buFont typeface="Symbol" pitchFamily="18" charset="2"/>
              <a:buNone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Symbol" pitchFamily="18" charset="2"/>
              <a:buChar char="Þ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need a reduction by a factor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 ~ 20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20 times mean free path, 2.6MeV in water ~ 25cm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need (4-5)m water !!!   or ~ 40cm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!!!</a:t>
            </a:r>
          </a:p>
        </p:txBody>
      </p:sp>
      <p:pic>
        <p:nvPicPr>
          <p:cNvPr id="43012" name="Picture 7" descr="abbore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988"/>
            <a:ext cx="330200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53963"/>
            <a:ext cx="7772400" cy="457200"/>
          </a:xfrm>
        </p:spPr>
        <p:txBody>
          <a:bodyPr/>
          <a:lstStyle/>
          <a:p>
            <a:pPr eaLnBrk="1" hangingPunct="1"/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Background</a:t>
            </a:r>
            <a:r>
              <a:rPr lang="en-US" dirty="0" smtClean="0"/>
              <a:t> - </a:t>
            </a:r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Examples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5" y="2051323"/>
            <a:ext cx="7772400" cy="4618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detector holders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Aluminum 	~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-7 </a:t>
            </a:r>
            <a:r>
              <a:rPr lang="en-US" sz="18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800" i="1" baseline="-250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800" baseline="-250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 =&gt; 4*10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y in 2.6 MeV gammas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Char char="Þ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 stay below 1000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y 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Char char="Þ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max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-7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g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Char char="Þ"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Char char="Þ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max. 1 g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Alu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Char char="Þ"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Char char="Þ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only selected materials, as little as possible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267" y="157969"/>
            <a:ext cx="7772400" cy="457200"/>
          </a:xfrm>
        </p:spPr>
        <p:txBody>
          <a:bodyPr/>
          <a:lstStyle/>
          <a:p>
            <a:pPr eaLnBrk="1" hangingPunct="1"/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Background - Examples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0297" y="2051323"/>
            <a:ext cx="7772400" cy="4464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Photomultipliers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PM – glass =&gt; 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 : 	1460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contam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-6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gK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g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1g </a:t>
            </a:r>
            <a:r>
              <a:rPr lang="en-US" sz="1800" baseline="300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nat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=&gt; 5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sec,  1.4* 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y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kg glass =&gt; 2*10</a:t>
            </a:r>
            <a:r>
              <a:rPr lang="en-US" sz="1800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-3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g K =&gt; 300000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/y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need more than factor 1000 reduction =&gt;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(1000) ~ 7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				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				=&gt; 1m – 2m water</a:t>
            </a:r>
          </a:p>
        </p:txBody>
      </p:sp>
      <p:pic>
        <p:nvPicPr>
          <p:cNvPr id="45060" name="Picture 4" descr="inner_vess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1529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4" descr="spirale2"/>
          <p:cNvPicPr>
            <a:picLocks noChangeAspect="1" noChangeArrowheads="1"/>
          </p:cNvPicPr>
          <p:nvPr/>
        </p:nvPicPr>
        <p:blipFill>
          <a:blip r:embed="rId2">
            <a:lum bright="-42000" contras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470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11465"/>
          <p:cNvPicPr>
            <a:picLocks noChangeAspect="1" noChangeArrowheads="1"/>
          </p:cNvPicPr>
          <p:nvPr/>
        </p:nvPicPr>
        <p:blipFill>
          <a:blip r:embed="rId3">
            <a:lum bright="54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r="6879"/>
          <a:stretch>
            <a:fillRect/>
          </a:stretch>
        </p:blipFill>
        <p:spPr bwMode="auto">
          <a:xfrm>
            <a:off x="5508625" y="2924175"/>
            <a:ext cx="194786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66750" y="3571875"/>
            <a:ext cx="338426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Dark </a:t>
            </a:r>
            <a:r>
              <a:rPr lang="de-DE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sz="2000" dirty="0">
                <a:solidFill>
                  <a:schemeClr val="bg1"/>
                </a:solidFill>
              </a:rPr>
              <a:t>	</a:t>
            </a:r>
            <a:r>
              <a:rPr lang="de-DE" sz="2000" dirty="0" err="1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de-DE" sz="2000" baseline="-25000" dirty="0" err="1">
                <a:solidFill>
                  <a:schemeClr val="bg1"/>
                </a:solidFill>
              </a:rPr>
              <a:t>vac</a:t>
            </a:r>
            <a:r>
              <a:rPr lang="de-DE" sz="2000" baseline="-25000" dirty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= 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73 %</a:t>
            </a:r>
          </a:p>
          <a:p>
            <a:pPr eaLnBrk="1" hangingPunct="1"/>
            <a:r>
              <a:rPr lang="de-DE" sz="800" dirty="0">
                <a:solidFill>
                  <a:schemeClr val="bg1"/>
                </a:solidFill>
                <a:latin typeface="Symbol" pitchFamily="18" charset="2"/>
              </a:rPr>
              <a:t>   </a:t>
            </a:r>
          </a:p>
          <a:p>
            <a:pPr eaLnBrk="1" hangingPunct="1"/>
            <a:r>
              <a:rPr lang="de-D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Dark Matter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sz="2000" dirty="0">
                <a:solidFill>
                  <a:schemeClr val="bg1"/>
                </a:solidFill>
              </a:rPr>
              <a:t>	</a:t>
            </a:r>
            <a:r>
              <a:rPr lang="de-DE" sz="2000" dirty="0" err="1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de-DE" sz="2000" baseline="-25000" dirty="0" err="1">
                <a:solidFill>
                  <a:schemeClr val="bg1"/>
                </a:solidFill>
              </a:rPr>
              <a:t>mat</a:t>
            </a:r>
            <a:r>
              <a:rPr lang="de-DE" sz="2000" baseline="-25000" dirty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= 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23 %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endParaRPr lang="de-DE" sz="1200" dirty="0">
              <a:solidFill>
                <a:schemeClr val="bg1"/>
              </a:solidFill>
            </a:endParaRPr>
          </a:p>
          <a:p>
            <a:pPr eaLnBrk="1" hangingPunct="1"/>
            <a:r>
              <a:rPr lang="de-DE" sz="800" dirty="0">
                <a:solidFill>
                  <a:schemeClr val="bg1"/>
                </a:solidFill>
              </a:rPr>
              <a:t>   </a:t>
            </a:r>
          </a:p>
          <a:p>
            <a:pPr eaLnBrk="1" hangingPunct="1"/>
            <a:r>
              <a:rPr lang="de-D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normal Matter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	</a:t>
            </a:r>
            <a:r>
              <a:rPr lang="de-DE" sz="2000" dirty="0" err="1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de-DE" sz="2000" baseline="-25000" dirty="0" err="1">
                <a:solidFill>
                  <a:schemeClr val="bg1"/>
                </a:solidFill>
              </a:rPr>
              <a:t>mat</a:t>
            </a:r>
            <a:r>
              <a:rPr lang="de-DE" sz="2000" baseline="-25000" dirty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=   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4% </a:t>
            </a:r>
            <a:endParaRPr lang="de-DE" sz="2000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Times New Roman Special G2" pitchFamily="18" charset="2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33400" y="457200"/>
            <a:ext cx="952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 sz="2000">
              <a:solidFill>
                <a:srgbClr val="2C014D"/>
              </a:solidFill>
            </a:endParaRPr>
          </a:p>
        </p:txBody>
      </p:sp>
      <p:sp>
        <p:nvSpPr>
          <p:cNvPr id="9222" name="Text Box 25"/>
          <p:cNvSpPr txBox="1">
            <a:spLocks noChangeArrowheads="1"/>
          </p:cNvSpPr>
          <p:nvPr/>
        </p:nvSpPr>
        <p:spPr bwMode="auto">
          <a:xfrm>
            <a:off x="611188" y="2600325"/>
            <a:ext cx="36681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Standardmodel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’ of Cosmology</a:t>
            </a:r>
          </a:p>
        </p:txBody>
      </p:sp>
      <p:sp>
        <p:nvSpPr>
          <p:cNvPr id="9223" name="Text Box 26"/>
          <p:cNvSpPr txBox="1">
            <a:spLocks noChangeArrowheads="1"/>
          </p:cNvSpPr>
          <p:nvPr/>
        </p:nvSpPr>
        <p:spPr bwMode="auto">
          <a:xfrm>
            <a:off x="4577466" y="5157788"/>
            <a:ext cx="40895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How does it fit to the </a:t>
            </a:r>
          </a:p>
          <a:p>
            <a:pPr algn="ctr" eaLnBrk="1" hangingPunct="1"/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Standardmodel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Particle Physics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u_over_Cush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CRESST_Kryostat_Abschirmung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6" b="3847"/>
          <a:stretch>
            <a:fillRect/>
          </a:stretch>
        </p:blipFill>
        <p:spPr bwMode="auto">
          <a:xfrm>
            <a:off x="454025" y="1295400"/>
            <a:ext cx="25257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shielding_cryost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2286000"/>
            <a:ext cx="26701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56853" y="2704"/>
            <a:ext cx="7315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WIMP Direct Detection - Shielding</a:t>
            </a:r>
          </a:p>
        </p:txBody>
      </p:sp>
      <p:pic>
        <p:nvPicPr>
          <p:cNvPr id="39942" name="Picture 6" descr="Cr_PMT_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19600"/>
            <a:ext cx="36576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804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love_box_f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69950"/>
            <a:ext cx="341153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Cu_over_Cush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b="9091"/>
          <a:stretch>
            <a:fillRect/>
          </a:stretch>
        </p:blipFill>
        <p:spPr bwMode="auto">
          <a:xfrm>
            <a:off x="4284663" y="981075"/>
            <a:ext cx="29527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Disinst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/>
          <a:stretch>
            <a:fillRect/>
          </a:stretch>
        </p:blipFill>
        <p:spPr bwMode="auto">
          <a:xfrm>
            <a:off x="2390775" y="3068638"/>
            <a:ext cx="2541588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instal_libra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6"/>
          <a:stretch>
            <a:fillRect/>
          </a:stretch>
        </p:blipFill>
        <p:spPr bwMode="auto">
          <a:xfrm>
            <a:off x="5516563" y="3068638"/>
            <a:ext cx="344805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46187" y="-219834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GB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Radon in Air =&gt; </a:t>
            </a:r>
            <a:r>
              <a:rPr lang="en-GB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well controlled </a:t>
            </a:r>
            <a:r>
              <a:rPr lang="en-GB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GB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tmosphere </a:t>
            </a:r>
            <a:endParaRPr lang="en-GB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ya4-473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91000"/>
            <a:ext cx="1392238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51520" y="497235"/>
            <a:ext cx="7315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baseline="30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210</a:t>
            </a:r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Pb in </a:t>
            </a:r>
            <a:r>
              <a:rPr lang="de-DE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shielding</a:t>
            </a:r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400" b="1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endParaRPr lang="de-DE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400" dirty="0"/>
              <a:t/>
            </a:r>
            <a:br>
              <a:rPr lang="de-DE" sz="2400" dirty="0"/>
            </a:b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22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years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half live =&gt;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old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-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special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clean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9156" name="Picture 4" descr="pbarch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3"/>
          <a:stretch>
            <a:fillRect/>
          </a:stretch>
        </p:blipFill>
        <p:spPr bwMode="auto">
          <a:xfrm>
            <a:off x="4876800" y="2590800"/>
            <a:ext cx="2743200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ya4-3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2413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Line 2"/>
          <p:cNvSpPr>
            <a:spLocks noChangeShapeType="1"/>
          </p:cNvSpPr>
          <p:nvPr/>
        </p:nvSpPr>
        <p:spPr bwMode="auto">
          <a:xfrm>
            <a:off x="2514600" y="457200"/>
            <a:ext cx="1371600" cy="48768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Line 3"/>
          <p:cNvSpPr>
            <a:spLocks noChangeShapeType="1"/>
          </p:cNvSpPr>
          <p:nvPr/>
        </p:nvSpPr>
        <p:spPr bwMode="auto">
          <a:xfrm flipH="1">
            <a:off x="5562600" y="1219200"/>
            <a:ext cx="228600" cy="19050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rot="19725147" flipH="1">
            <a:off x="6477000" y="1905000"/>
            <a:ext cx="228600" cy="19050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flipH="1">
            <a:off x="2286000" y="1371600"/>
            <a:ext cx="228600" cy="19050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rot="20956049" flipH="1">
            <a:off x="1828800" y="2209800"/>
            <a:ext cx="228600" cy="19050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>
            <a:off x="7467600" y="2895600"/>
            <a:ext cx="228600" cy="19050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rot="21081507" flipH="1">
            <a:off x="3505200" y="1219200"/>
            <a:ext cx="228600" cy="19050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079875" y="5988050"/>
            <a:ext cx="469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>
                <a:solidFill>
                  <a:srgbClr val="000086"/>
                </a:solidFill>
              </a:rPr>
              <a:t>     </a:t>
            </a:r>
          </a:p>
        </p:txBody>
      </p:sp>
      <p:grpSp>
        <p:nvGrpSpPr>
          <p:cNvPr id="50186" name="Group 10"/>
          <p:cNvGrpSpPr>
            <a:grpSpLocks noChangeAspect="1"/>
          </p:cNvGrpSpPr>
          <p:nvPr/>
        </p:nvGrpSpPr>
        <p:grpSpPr bwMode="auto">
          <a:xfrm>
            <a:off x="2362200" y="3352800"/>
            <a:ext cx="3932238" cy="2209800"/>
            <a:chOff x="432" y="576"/>
            <a:chExt cx="4954" cy="2784"/>
          </a:xfrm>
        </p:grpSpPr>
        <p:sp>
          <p:nvSpPr>
            <p:cNvPr id="50199" name="AutoShape 11"/>
            <p:cNvSpPr>
              <a:spLocks noChangeAspect="1" noChangeArrowheads="1"/>
            </p:cNvSpPr>
            <p:nvPr/>
          </p:nvSpPr>
          <p:spPr bwMode="auto">
            <a:xfrm>
              <a:off x="1974" y="1689"/>
              <a:ext cx="768" cy="432"/>
            </a:xfrm>
            <a:prstGeom prst="cube">
              <a:avLst>
                <a:gd name="adj" fmla="val 16319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0" name="AutoShape 12"/>
            <p:cNvSpPr>
              <a:spLocks noChangeAspect="1" noChangeArrowheads="1"/>
            </p:cNvSpPr>
            <p:nvPr/>
          </p:nvSpPr>
          <p:spPr bwMode="auto">
            <a:xfrm>
              <a:off x="1857" y="1323"/>
              <a:ext cx="768" cy="432"/>
            </a:xfrm>
            <a:prstGeom prst="cube">
              <a:avLst>
                <a:gd name="adj" fmla="val 16319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1" name="AutoShape 13"/>
            <p:cNvSpPr>
              <a:spLocks noChangeAspect="1" noChangeArrowheads="1"/>
            </p:cNvSpPr>
            <p:nvPr/>
          </p:nvSpPr>
          <p:spPr bwMode="auto">
            <a:xfrm>
              <a:off x="1545" y="1911"/>
              <a:ext cx="432" cy="624"/>
            </a:xfrm>
            <a:prstGeom prst="cube">
              <a:avLst>
                <a:gd name="adj" fmla="val 64264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2" name="AutoShape 14"/>
            <p:cNvSpPr>
              <a:spLocks noChangeAspect="1" noChangeArrowheads="1"/>
            </p:cNvSpPr>
            <p:nvPr/>
          </p:nvSpPr>
          <p:spPr bwMode="auto">
            <a:xfrm>
              <a:off x="1653" y="1410"/>
              <a:ext cx="432" cy="624"/>
            </a:xfrm>
            <a:prstGeom prst="cube">
              <a:avLst>
                <a:gd name="adj" fmla="val 64264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3" name="AutoShape 15"/>
            <p:cNvSpPr>
              <a:spLocks noChangeAspect="1" noChangeArrowheads="1"/>
            </p:cNvSpPr>
            <p:nvPr/>
          </p:nvSpPr>
          <p:spPr bwMode="auto">
            <a:xfrm>
              <a:off x="2928" y="1872"/>
              <a:ext cx="432" cy="624"/>
            </a:xfrm>
            <a:prstGeom prst="cube">
              <a:avLst>
                <a:gd name="adj" fmla="val 64264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204" name="Group 16"/>
            <p:cNvGrpSpPr>
              <a:grpSpLocks noChangeAspect="1"/>
            </p:cNvGrpSpPr>
            <p:nvPr/>
          </p:nvGrpSpPr>
          <p:grpSpPr bwMode="auto">
            <a:xfrm>
              <a:off x="1902" y="1558"/>
              <a:ext cx="3484" cy="1390"/>
              <a:chOff x="2352" y="704"/>
              <a:chExt cx="3484" cy="1390"/>
            </a:xfrm>
          </p:grpSpPr>
          <p:sp>
            <p:nvSpPr>
              <p:cNvPr id="50222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2352" y="960"/>
                <a:ext cx="864" cy="720"/>
              </a:xfrm>
              <a:prstGeom prst="cube">
                <a:avLst>
                  <a:gd name="adj" fmla="val 25000"/>
                </a:avLst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GB" sz="1200">
                    <a:solidFill>
                      <a:schemeClr val="bg1"/>
                    </a:solidFill>
                  </a:rPr>
                  <a:t>Detector</a:t>
                </a:r>
                <a:endParaRPr lang="en-GB" sz="2400">
                  <a:solidFill>
                    <a:srgbClr val="000086"/>
                  </a:solidFill>
                </a:endParaRPr>
              </a:p>
            </p:txBody>
          </p:sp>
          <p:grpSp>
            <p:nvGrpSpPr>
              <p:cNvPr id="50223" name="Group 18"/>
              <p:cNvGrpSpPr>
                <a:grpSpLocks noChangeAspect="1"/>
              </p:cNvGrpSpPr>
              <p:nvPr/>
            </p:nvGrpSpPr>
            <p:grpSpPr bwMode="auto">
              <a:xfrm>
                <a:off x="4224" y="1008"/>
                <a:ext cx="1008" cy="780"/>
                <a:chOff x="3312" y="1008"/>
                <a:chExt cx="1008" cy="780"/>
              </a:xfrm>
            </p:grpSpPr>
            <p:sp>
              <p:nvSpPr>
                <p:cNvPr id="50228" name="AutoShap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1008"/>
                  <a:ext cx="816" cy="576"/>
                </a:xfrm>
                <a:prstGeom prst="cube">
                  <a:avLst>
                    <a:gd name="adj" fmla="val 23440"/>
                  </a:avLst>
                </a:pr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229" name="AutoShape 20"/>
                <p:cNvSpPr>
                  <a:spLocks noChangeAspect="1" noChangeArrowheads="1"/>
                </p:cNvSpPr>
                <p:nvPr/>
              </p:nvSpPr>
              <p:spPr bwMode="auto">
                <a:xfrm>
                  <a:off x="3561" y="1191"/>
                  <a:ext cx="576" cy="33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0230" name="Group 21"/>
                <p:cNvGrpSpPr>
                  <a:grpSpLocks noChangeAspect="1"/>
                </p:cNvGrpSpPr>
                <p:nvPr/>
              </p:nvGrpSpPr>
              <p:grpSpPr bwMode="auto">
                <a:xfrm>
                  <a:off x="3312" y="1596"/>
                  <a:ext cx="816" cy="192"/>
                  <a:chOff x="3312" y="1632"/>
                  <a:chExt cx="816" cy="192"/>
                </a:xfrm>
              </p:grpSpPr>
              <p:sp>
                <p:nvSpPr>
                  <p:cNvPr id="50231" name="AutoShape 22" descr="50%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12" y="1632"/>
                    <a:ext cx="816" cy="192"/>
                  </a:xfrm>
                  <a:prstGeom prst="cube">
                    <a:avLst>
                      <a:gd name="adj" fmla="val 68750"/>
                    </a:avLst>
                  </a:prstGeom>
                  <a:pattFill prst="pct50">
                    <a:fgClr>
                      <a:schemeClr val="folHlink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32" name="AutoShape 23" descr="Kugeln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08" y="1632"/>
                    <a:ext cx="624" cy="144"/>
                  </a:xfrm>
                  <a:prstGeom prst="parallelogram">
                    <a:avLst>
                      <a:gd name="adj" fmla="val 108333"/>
                    </a:avLst>
                  </a:prstGeom>
                  <a:pattFill prst="sphere">
                    <a:fgClr>
                      <a:schemeClr val="folHlink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0224" name="Freeform 24"/>
              <p:cNvSpPr>
                <a:spLocks noChangeAspect="1"/>
              </p:cNvSpPr>
              <p:nvPr/>
            </p:nvSpPr>
            <p:spPr bwMode="auto">
              <a:xfrm>
                <a:off x="3024" y="832"/>
                <a:ext cx="1488" cy="328"/>
              </a:xfrm>
              <a:custGeom>
                <a:avLst/>
                <a:gdLst>
                  <a:gd name="T0" fmla="*/ 0 w 1488"/>
                  <a:gd name="T1" fmla="*/ 224 h 328"/>
                  <a:gd name="T2" fmla="*/ 192 w 1488"/>
                  <a:gd name="T3" fmla="*/ 32 h 328"/>
                  <a:gd name="T4" fmla="*/ 432 w 1488"/>
                  <a:gd name="T5" fmla="*/ 32 h 328"/>
                  <a:gd name="T6" fmla="*/ 576 w 1488"/>
                  <a:gd name="T7" fmla="*/ 224 h 328"/>
                  <a:gd name="T8" fmla="*/ 768 w 1488"/>
                  <a:gd name="T9" fmla="*/ 320 h 328"/>
                  <a:gd name="T10" fmla="*/ 960 w 1488"/>
                  <a:gd name="T11" fmla="*/ 176 h 328"/>
                  <a:gd name="T12" fmla="*/ 1152 w 1488"/>
                  <a:gd name="T13" fmla="*/ 128 h 328"/>
                  <a:gd name="T14" fmla="*/ 1296 w 1488"/>
                  <a:gd name="T15" fmla="*/ 176 h 328"/>
                  <a:gd name="T16" fmla="*/ 1488 w 1488"/>
                  <a:gd name="T17" fmla="*/ 224 h 3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88" h="328">
                    <a:moveTo>
                      <a:pt x="0" y="224"/>
                    </a:moveTo>
                    <a:cubicBezTo>
                      <a:pt x="60" y="144"/>
                      <a:pt x="120" y="64"/>
                      <a:pt x="192" y="32"/>
                    </a:cubicBezTo>
                    <a:cubicBezTo>
                      <a:pt x="264" y="0"/>
                      <a:pt x="368" y="0"/>
                      <a:pt x="432" y="32"/>
                    </a:cubicBezTo>
                    <a:cubicBezTo>
                      <a:pt x="496" y="64"/>
                      <a:pt x="520" y="176"/>
                      <a:pt x="576" y="224"/>
                    </a:cubicBezTo>
                    <a:cubicBezTo>
                      <a:pt x="632" y="272"/>
                      <a:pt x="704" y="328"/>
                      <a:pt x="768" y="320"/>
                    </a:cubicBezTo>
                    <a:cubicBezTo>
                      <a:pt x="832" y="312"/>
                      <a:pt x="896" y="208"/>
                      <a:pt x="960" y="176"/>
                    </a:cubicBezTo>
                    <a:cubicBezTo>
                      <a:pt x="1024" y="144"/>
                      <a:pt x="1096" y="128"/>
                      <a:pt x="1152" y="128"/>
                    </a:cubicBezTo>
                    <a:cubicBezTo>
                      <a:pt x="1208" y="128"/>
                      <a:pt x="1240" y="160"/>
                      <a:pt x="1296" y="176"/>
                    </a:cubicBezTo>
                    <a:cubicBezTo>
                      <a:pt x="1352" y="192"/>
                      <a:pt x="1420" y="208"/>
                      <a:pt x="1488" y="224"/>
                    </a:cubicBezTo>
                  </a:path>
                </a:pathLst>
              </a:custGeom>
              <a:noFill/>
              <a:ln w="28575" cap="flat" cmpd="sng">
                <a:solidFill>
                  <a:srgbClr val="9966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25" name="Freeform 25"/>
              <p:cNvSpPr>
                <a:spLocks noChangeAspect="1"/>
              </p:cNvSpPr>
              <p:nvPr/>
            </p:nvSpPr>
            <p:spPr bwMode="auto">
              <a:xfrm>
                <a:off x="2736" y="704"/>
                <a:ext cx="1872" cy="312"/>
              </a:xfrm>
              <a:custGeom>
                <a:avLst/>
                <a:gdLst>
                  <a:gd name="T0" fmla="*/ 0 w 1776"/>
                  <a:gd name="T1" fmla="*/ 304 h 312"/>
                  <a:gd name="T2" fmla="*/ 225 w 1776"/>
                  <a:gd name="T3" fmla="*/ 112 h 312"/>
                  <a:gd name="T4" fmla="*/ 562 w 1776"/>
                  <a:gd name="T5" fmla="*/ 16 h 312"/>
                  <a:gd name="T6" fmla="*/ 786 w 1776"/>
                  <a:gd name="T7" fmla="*/ 16 h 312"/>
                  <a:gd name="T8" fmla="*/ 1012 w 1776"/>
                  <a:gd name="T9" fmla="*/ 112 h 312"/>
                  <a:gd name="T10" fmla="*/ 1068 w 1776"/>
                  <a:gd name="T11" fmla="*/ 208 h 312"/>
                  <a:gd name="T12" fmla="*/ 1179 w 1776"/>
                  <a:gd name="T13" fmla="*/ 256 h 312"/>
                  <a:gd name="T14" fmla="*/ 1293 w 1776"/>
                  <a:gd name="T15" fmla="*/ 304 h 312"/>
                  <a:gd name="T16" fmla="*/ 1518 w 1776"/>
                  <a:gd name="T17" fmla="*/ 208 h 312"/>
                  <a:gd name="T18" fmla="*/ 1630 w 1776"/>
                  <a:gd name="T19" fmla="*/ 208 h 312"/>
                  <a:gd name="T20" fmla="*/ 1799 w 1776"/>
                  <a:gd name="T21" fmla="*/ 208 h 312"/>
                  <a:gd name="T22" fmla="*/ 2023 w 1776"/>
                  <a:gd name="T23" fmla="*/ 256 h 312"/>
                  <a:gd name="T24" fmla="*/ 2080 w 1776"/>
                  <a:gd name="T25" fmla="*/ 304 h 3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76" h="312">
                    <a:moveTo>
                      <a:pt x="0" y="304"/>
                    </a:moveTo>
                    <a:cubicBezTo>
                      <a:pt x="56" y="232"/>
                      <a:pt x="112" y="160"/>
                      <a:pt x="192" y="112"/>
                    </a:cubicBezTo>
                    <a:cubicBezTo>
                      <a:pt x="272" y="64"/>
                      <a:pt x="400" y="32"/>
                      <a:pt x="480" y="16"/>
                    </a:cubicBezTo>
                    <a:cubicBezTo>
                      <a:pt x="560" y="0"/>
                      <a:pt x="608" y="0"/>
                      <a:pt x="672" y="16"/>
                    </a:cubicBezTo>
                    <a:cubicBezTo>
                      <a:pt x="736" y="32"/>
                      <a:pt x="824" y="80"/>
                      <a:pt x="864" y="112"/>
                    </a:cubicBezTo>
                    <a:cubicBezTo>
                      <a:pt x="904" y="144"/>
                      <a:pt x="888" y="184"/>
                      <a:pt x="912" y="208"/>
                    </a:cubicBezTo>
                    <a:cubicBezTo>
                      <a:pt x="936" y="232"/>
                      <a:pt x="976" y="240"/>
                      <a:pt x="1008" y="256"/>
                    </a:cubicBezTo>
                    <a:cubicBezTo>
                      <a:pt x="1040" y="272"/>
                      <a:pt x="1056" y="312"/>
                      <a:pt x="1104" y="304"/>
                    </a:cubicBezTo>
                    <a:cubicBezTo>
                      <a:pt x="1152" y="296"/>
                      <a:pt x="1248" y="224"/>
                      <a:pt x="1296" y="208"/>
                    </a:cubicBezTo>
                    <a:cubicBezTo>
                      <a:pt x="1344" y="192"/>
                      <a:pt x="1352" y="208"/>
                      <a:pt x="1392" y="208"/>
                    </a:cubicBezTo>
                    <a:cubicBezTo>
                      <a:pt x="1432" y="208"/>
                      <a:pt x="1480" y="200"/>
                      <a:pt x="1536" y="208"/>
                    </a:cubicBezTo>
                    <a:cubicBezTo>
                      <a:pt x="1592" y="216"/>
                      <a:pt x="1688" y="240"/>
                      <a:pt x="1728" y="256"/>
                    </a:cubicBezTo>
                    <a:cubicBezTo>
                      <a:pt x="1768" y="272"/>
                      <a:pt x="1760" y="296"/>
                      <a:pt x="1776" y="304"/>
                    </a:cubicBezTo>
                  </a:path>
                </a:pathLst>
              </a:custGeom>
              <a:noFill/>
              <a:ln w="28575" cap="flat" cmpd="sng">
                <a:solidFill>
                  <a:srgbClr val="9966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26" name="Freeform 26"/>
              <p:cNvSpPr>
                <a:spLocks noChangeAspect="1"/>
              </p:cNvSpPr>
              <p:nvPr/>
            </p:nvSpPr>
            <p:spPr bwMode="auto">
              <a:xfrm>
                <a:off x="4464" y="1240"/>
                <a:ext cx="576" cy="208"/>
              </a:xfrm>
              <a:custGeom>
                <a:avLst/>
                <a:gdLst>
                  <a:gd name="T0" fmla="*/ 0 w 576"/>
                  <a:gd name="T1" fmla="*/ 104 h 208"/>
                  <a:gd name="T2" fmla="*/ 48 w 576"/>
                  <a:gd name="T3" fmla="*/ 152 h 208"/>
                  <a:gd name="T4" fmla="*/ 144 w 576"/>
                  <a:gd name="T5" fmla="*/ 152 h 208"/>
                  <a:gd name="T6" fmla="*/ 144 w 576"/>
                  <a:gd name="T7" fmla="*/ 56 h 208"/>
                  <a:gd name="T8" fmla="*/ 192 w 576"/>
                  <a:gd name="T9" fmla="*/ 8 h 208"/>
                  <a:gd name="T10" fmla="*/ 192 w 576"/>
                  <a:gd name="T11" fmla="*/ 104 h 208"/>
                  <a:gd name="T12" fmla="*/ 240 w 576"/>
                  <a:gd name="T13" fmla="*/ 152 h 208"/>
                  <a:gd name="T14" fmla="*/ 288 w 576"/>
                  <a:gd name="T15" fmla="*/ 200 h 208"/>
                  <a:gd name="T16" fmla="*/ 336 w 576"/>
                  <a:gd name="T17" fmla="*/ 152 h 208"/>
                  <a:gd name="T18" fmla="*/ 384 w 576"/>
                  <a:gd name="T19" fmla="*/ 200 h 208"/>
                  <a:gd name="T20" fmla="*/ 480 w 576"/>
                  <a:gd name="T21" fmla="*/ 200 h 208"/>
                  <a:gd name="T22" fmla="*/ 576 w 576"/>
                  <a:gd name="T23" fmla="*/ 152 h 2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76" h="208">
                    <a:moveTo>
                      <a:pt x="0" y="104"/>
                    </a:moveTo>
                    <a:cubicBezTo>
                      <a:pt x="12" y="124"/>
                      <a:pt x="24" y="144"/>
                      <a:pt x="48" y="152"/>
                    </a:cubicBezTo>
                    <a:cubicBezTo>
                      <a:pt x="72" y="160"/>
                      <a:pt x="128" y="168"/>
                      <a:pt x="144" y="152"/>
                    </a:cubicBezTo>
                    <a:cubicBezTo>
                      <a:pt x="160" y="136"/>
                      <a:pt x="136" y="80"/>
                      <a:pt x="144" y="56"/>
                    </a:cubicBezTo>
                    <a:cubicBezTo>
                      <a:pt x="152" y="32"/>
                      <a:pt x="184" y="0"/>
                      <a:pt x="192" y="8"/>
                    </a:cubicBezTo>
                    <a:cubicBezTo>
                      <a:pt x="200" y="16"/>
                      <a:pt x="184" y="80"/>
                      <a:pt x="192" y="104"/>
                    </a:cubicBezTo>
                    <a:cubicBezTo>
                      <a:pt x="200" y="128"/>
                      <a:pt x="224" y="136"/>
                      <a:pt x="240" y="152"/>
                    </a:cubicBezTo>
                    <a:cubicBezTo>
                      <a:pt x="256" y="168"/>
                      <a:pt x="272" y="200"/>
                      <a:pt x="288" y="200"/>
                    </a:cubicBezTo>
                    <a:cubicBezTo>
                      <a:pt x="304" y="200"/>
                      <a:pt x="320" y="152"/>
                      <a:pt x="336" y="152"/>
                    </a:cubicBezTo>
                    <a:cubicBezTo>
                      <a:pt x="352" y="152"/>
                      <a:pt x="360" y="192"/>
                      <a:pt x="384" y="200"/>
                    </a:cubicBezTo>
                    <a:cubicBezTo>
                      <a:pt x="408" y="208"/>
                      <a:pt x="448" y="208"/>
                      <a:pt x="480" y="200"/>
                    </a:cubicBezTo>
                    <a:cubicBezTo>
                      <a:pt x="512" y="192"/>
                      <a:pt x="560" y="160"/>
                      <a:pt x="576" y="152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27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4898" y="1518"/>
                <a:ext cx="938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GB" sz="1200"/>
                  <a:t>rate, </a:t>
                </a:r>
              </a:p>
              <a:p>
                <a:pPr algn="ctr"/>
                <a:r>
                  <a:rPr lang="en-GB" sz="1200"/>
                  <a:t>spectrum</a:t>
                </a:r>
                <a:endParaRPr lang="en-GB" sz="2400">
                  <a:solidFill>
                    <a:srgbClr val="000086"/>
                  </a:solidFill>
                </a:endParaRPr>
              </a:p>
            </p:txBody>
          </p:sp>
        </p:grpSp>
        <p:sp>
          <p:nvSpPr>
            <p:cNvPr id="50205" name="Freeform 28"/>
            <p:cNvSpPr>
              <a:spLocks noChangeAspect="1"/>
            </p:cNvSpPr>
            <p:nvPr/>
          </p:nvSpPr>
          <p:spPr bwMode="auto">
            <a:xfrm>
              <a:off x="1152" y="576"/>
              <a:ext cx="1680" cy="680"/>
            </a:xfrm>
            <a:custGeom>
              <a:avLst/>
              <a:gdLst>
                <a:gd name="T0" fmla="*/ 0 w 1680"/>
                <a:gd name="T1" fmla="*/ 384 h 680"/>
                <a:gd name="T2" fmla="*/ 144 w 1680"/>
                <a:gd name="T3" fmla="*/ 48 h 680"/>
                <a:gd name="T4" fmla="*/ 384 w 1680"/>
                <a:gd name="T5" fmla="*/ 672 h 680"/>
                <a:gd name="T6" fmla="*/ 624 w 1680"/>
                <a:gd name="T7" fmla="*/ 48 h 680"/>
                <a:gd name="T8" fmla="*/ 864 w 1680"/>
                <a:gd name="T9" fmla="*/ 672 h 680"/>
                <a:gd name="T10" fmla="*/ 1200 w 1680"/>
                <a:gd name="T11" fmla="*/ 96 h 680"/>
                <a:gd name="T12" fmla="*/ 1440 w 1680"/>
                <a:gd name="T13" fmla="*/ 624 h 680"/>
                <a:gd name="T14" fmla="*/ 1680 w 1680"/>
                <a:gd name="T15" fmla="*/ 48 h 6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680">
                  <a:moveTo>
                    <a:pt x="0" y="384"/>
                  </a:moveTo>
                  <a:cubicBezTo>
                    <a:pt x="40" y="192"/>
                    <a:pt x="80" y="0"/>
                    <a:pt x="144" y="48"/>
                  </a:cubicBezTo>
                  <a:cubicBezTo>
                    <a:pt x="208" y="96"/>
                    <a:pt x="304" y="672"/>
                    <a:pt x="384" y="672"/>
                  </a:cubicBezTo>
                  <a:cubicBezTo>
                    <a:pt x="464" y="672"/>
                    <a:pt x="544" y="48"/>
                    <a:pt x="624" y="48"/>
                  </a:cubicBezTo>
                  <a:cubicBezTo>
                    <a:pt x="704" y="48"/>
                    <a:pt x="768" y="664"/>
                    <a:pt x="864" y="672"/>
                  </a:cubicBezTo>
                  <a:cubicBezTo>
                    <a:pt x="960" y="680"/>
                    <a:pt x="1104" y="104"/>
                    <a:pt x="1200" y="96"/>
                  </a:cubicBezTo>
                  <a:cubicBezTo>
                    <a:pt x="1296" y="88"/>
                    <a:pt x="1360" y="632"/>
                    <a:pt x="1440" y="624"/>
                  </a:cubicBezTo>
                  <a:cubicBezTo>
                    <a:pt x="1520" y="616"/>
                    <a:pt x="1600" y="332"/>
                    <a:pt x="1680" y="48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6" name="Freeform 29"/>
            <p:cNvSpPr>
              <a:spLocks noChangeAspect="1"/>
            </p:cNvSpPr>
            <p:nvPr/>
          </p:nvSpPr>
          <p:spPr bwMode="auto">
            <a:xfrm rot="-975612">
              <a:off x="432" y="2256"/>
              <a:ext cx="1008" cy="144"/>
            </a:xfrm>
            <a:custGeom>
              <a:avLst/>
              <a:gdLst>
                <a:gd name="T0" fmla="*/ 0 w 3264"/>
                <a:gd name="T1" fmla="*/ 10 h 520"/>
                <a:gd name="T2" fmla="*/ 6 w 3264"/>
                <a:gd name="T3" fmla="*/ 0 h 520"/>
                <a:gd name="T4" fmla="*/ 11 w 3264"/>
                <a:gd name="T5" fmla="*/ 10 h 520"/>
                <a:gd name="T6" fmla="*/ 19 w 3264"/>
                <a:gd name="T7" fmla="*/ 0 h 520"/>
                <a:gd name="T8" fmla="*/ 24 w 3264"/>
                <a:gd name="T9" fmla="*/ 10 h 520"/>
                <a:gd name="T10" fmla="*/ 32 w 3264"/>
                <a:gd name="T11" fmla="*/ 1 h 520"/>
                <a:gd name="T12" fmla="*/ 37 w 3264"/>
                <a:gd name="T13" fmla="*/ 10 h 520"/>
                <a:gd name="T14" fmla="*/ 45 w 3264"/>
                <a:gd name="T15" fmla="*/ 1 h 520"/>
                <a:gd name="T16" fmla="*/ 51 w 3264"/>
                <a:gd name="T17" fmla="*/ 10 h 520"/>
                <a:gd name="T18" fmla="*/ 59 w 3264"/>
                <a:gd name="T19" fmla="*/ 1 h 520"/>
                <a:gd name="T20" fmla="*/ 65 w 3264"/>
                <a:gd name="T21" fmla="*/ 10 h 520"/>
                <a:gd name="T22" fmla="*/ 72 w 3264"/>
                <a:gd name="T23" fmla="*/ 1 h 520"/>
                <a:gd name="T24" fmla="*/ 79 w 3264"/>
                <a:gd name="T25" fmla="*/ 10 h 520"/>
                <a:gd name="T26" fmla="*/ 86 w 3264"/>
                <a:gd name="T27" fmla="*/ 6 h 520"/>
                <a:gd name="T28" fmla="*/ 96 w 3264"/>
                <a:gd name="T29" fmla="*/ 6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7" name="Freeform 30"/>
            <p:cNvSpPr>
              <a:spLocks noChangeAspect="1"/>
            </p:cNvSpPr>
            <p:nvPr/>
          </p:nvSpPr>
          <p:spPr bwMode="auto">
            <a:xfrm rot="1992249">
              <a:off x="864" y="1200"/>
              <a:ext cx="1008" cy="144"/>
            </a:xfrm>
            <a:custGeom>
              <a:avLst/>
              <a:gdLst>
                <a:gd name="T0" fmla="*/ 0 w 3264"/>
                <a:gd name="T1" fmla="*/ 10 h 520"/>
                <a:gd name="T2" fmla="*/ 6 w 3264"/>
                <a:gd name="T3" fmla="*/ 0 h 520"/>
                <a:gd name="T4" fmla="*/ 11 w 3264"/>
                <a:gd name="T5" fmla="*/ 10 h 520"/>
                <a:gd name="T6" fmla="*/ 19 w 3264"/>
                <a:gd name="T7" fmla="*/ 0 h 520"/>
                <a:gd name="T8" fmla="*/ 24 w 3264"/>
                <a:gd name="T9" fmla="*/ 10 h 520"/>
                <a:gd name="T10" fmla="*/ 32 w 3264"/>
                <a:gd name="T11" fmla="*/ 1 h 520"/>
                <a:gd name="T12" fmla="*/ 37 w 3264"/>
                <a:gd name="T13" fmla="*/ 10 h 520"/>
                <a:gd name="T14" fmla="*/ 45 w 3264"/>
                <a:gd name="T15" fmla="*/ 1 h 520"/>
                <a:gd name="T16" fmla="*/ 51 w 3264"/>
                <a:gd name="T17" fmla="*/ 10 h 520"/>
                <a:gd name="T18" fmla="*/ 59 w 3264"/>
                <a:gd name="T19" fmla="*/ 1 h 520"/>
                <a:gd name="T20" fmla="*/ 65 w 3264"/>
                <a:gd name="T21" fmla="*/ 10 h 520"/>
                <a:gd name="T22" fmla="*/ 72 w 3264"/>
                <a:gd name="T23" fmla="*/ 1 h 520"/>
                <a:gd name="T24" fmla="*/ 79 w 3264"/>
                <a:gd name="T25" fmla="*/ 10 h 520"/>
                <a:gd name="T26" fmla="*/ 86 w 3264"/>
                <a:gd name="T27" fmla="*/ 6 h 520"/>
                <a:gd name="T28" fmla="*/ 96 w 3264"/>
                <a:gd name="T29" fmla="*/ 6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8" name="Freeform 31"/>
            <p:cNvSpPr>
              <a:spLocks noChangeAspect="1"/>
            </p:cNvSpPr>
            <p:nvPr/>
          </p:nvSpPr>
          <p:spPr bwMode="auto">
            <a:xfrm rot="7912148">
              <a:off x="2256" y="1056"/>
              <a:ext cx="1008" cy="144"/>
            </a:xfrm>
            <a:custGeom>
              <a:avLst/>
              <a:gdLst>
                <a:gd name="T0" fmla="*/ 0 w 3264"/>
                <a:gd name="T1" fmla="*/ 10 h 520"/>
                <a:gd name="T2" fmla="*/ 6 w 3264"/>
                <a:gd name="T3" fmla="*/ 0 h 520"/>
                <a:gd name="T4" fmla="*/ 11 w 3264"/>
                <a:gd name="T5" fmla="*/ 10 h 520"/>
                <a:gd name="T6" fmla="*/ 19 w 3264"/>
                <a:gd name="T7" fmla="*/ 0 h 520"/>
                <a:gd name="T8" fmla="*/ 24 w 3264"/>
                <a:gd name="T9" fmla="*/ 10 h 520"/>
                <a:gd name="T10" fmla="*/ 32 w 3264"/>
                <a:gd name="T11" fmla="*/ 1 h 520"/>
                <a:gd name="T12" fmla="*/ 37 w 3264"/>
                <a:gd name="T13" fmla="*/ 10 h 520"/>
                <a:gd name="T14" fmla="*/ 45 w 3264"/>
                <a:gd name="T15" fmla="*/ 1 h 520"/>
                <a:gd name="T16" fmla="*/ 51 w 3264"/>
                <a:gd name="T17" fmla="*/ 10 h 520"/>
                <a:gd name="T18" fmla="*/ 59 w 3264"/>
                <a:gd name="T19" fmla="*/ 1 h 520"/>
                <a:gd name="T20" fmla="*/ 65 w 3264"/>
                <a:gd name="T21" fmla="*/ 10 h 520"/>
                <a:gd name="T22" fmla="*/ 72 w 3264"/>
                <a:gd name="T23" fmla="*/ 1 h 520"/>
                <a:gd name="T24" fmla="*/ 79 w 3264"/>
                <a:gd name="T25" fmla="*/ 10 h 520"/>
                <a:gd name="T26" fmla="*/ 86 w 3264"/>
                <a:gd name="T27" fmla="*/ 6 h 520"/>
                <a:gd name="T28" fmla="*/ 96 w 3264"/>
                <a:gd name="T29" fmla="*/ 6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9" name="Freeform 32"/>
            <p:cNvSpPr>
              <a:spLocks noChangeAspect="1"/>
            </p:cNvSpPr>
            <p:nvPr/>
          </p:nvSpPr>
          <p:spPr bwMode="auto">
            <a:xfrm rot="9332255">
              <a:off x="2640" y="1680"/>
              <a:ext cx="1008" cy="144"/>
            </a:xfrm>
            <a:custGeom>
              <a:avLst/>
              <a:gdLst>
                <a:gd name="T0" fmla="*/ 0 w 3264"/>
                <a:gd name="T1" fmla="*/ 10 h 520"/>
                <a:gd name="T2" fmla="*/ 6 w 3264"/>
                <a:gd name="T3" fmla="*/ 0 h 520"/>
                <a:gd name="T4" fmla="*/ 11 w 3264"/>
                <a:gd name="T5" fmla="*/ 10 h 520"/>
                <a:gd name="T6" fmla="*/ 19 w 3264"/>
                <a:gd name="T7" fmla="*/ 0 h 520"/>
                <a:gd name="T8" fmla="*/ 24 w 3264"/>
                <a:gd name="T9" fmla="*/ 10 h 520"/>
                <a:gd name="T10" fmla="*/ 32 w 3264"/>
                <a:gd name="T11" fmla="*/ 1 h 520"/>
                <a:gd name="T12" fmla="*/ 37 w 3264"/>
                <a:gd name="T13" fmla="*/ 10 h 520"/>
                <a:gd name="T14" fmla="*/ 45 w 3264"/>
                <a:gd name="T15" fmla="*/ 1 h 520"/>
                <a:gd name="T16" fmla="*/ 51 w 3264"/>
                <a:gd name="T17" fmla="*/ 10 h 520"/>
                <a:gd name="T18" fmla="*/ 59 w 3264"/>
                <a:gd name="T19" fmla="*/ 1 h 520"/>
                <a:gd name="T20" fmla="*/ 65 w 3264"/>
                <a:gd name="T21" fmla="*/ 10 h 520"/>
                <a:gd name="T22" fmla="*/ 72 w 3264"/>
                <a:gd name="T23" fmla="*/ 1 h 520"/>
                <a:gd name="T24" fmla="*/ 79 w 3264"/>
                <a:gd name="T25" fmla="*/ 10 h 520"/>
                <a:gd name="T26" fmla="*/ 86 w 3264"/>
                <a:gd name="T27" fmla="*/ 6 h 520"/>
                <a:gd name="T28" fmla="*/ 96 w 3264"/>
                <a:gd name="T29" fmla="*/ 6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0" name="Freeform 33"/>
            <p:cNvSpPr>
              <a:spLocks noChangeAspect="1"/>
            </p:cNvSpPr>
            <p:nvPr/>
          </p:nvSpPr>
          <p:spPr bwMode="auto">
            <a:xfrm rot="10587940">
              <a:off x="3024" y="2064"/>
              <a:ext cx="1008" cy="144"/>
            </a:xfrm>
            <a:custGeom>
              <a:avLst/>
              <a:gdLst>
                <a:gd name="T0" fmla="*/ 0 w 3264"/>
                <a:gd name="T1" fmla="*/ 10 h 520"/>
                <a:gd name="T2" fmla="*/ 6 w 3264"/>
                <a:gd name="T3" fmla="*/ 0 h 520"/>
                <a:gd name="T4" fmla="*/ 11 w 3264"/>
                <a:gd name="T5" fmla="*/ 10 h 520"/>
                <a:gd name="T6" fmla="*/ 19 w 3264"/>
                <a:gd name="T7" fmla="*/ 0 h 520"/>
                <a:gd name="T8" fmla="*/ 24 w 3264"/>
                <a:gd name="T9" fmla="*/ 10 h 520"/>
                <a:gd name="T10" fmla="*/ 32 w 3264"/>
                <a:gd name="T11" fmla="*/ 1 h 520"/>
                <a:gd name="T12" fmla="*/ 37 w 3264"/>
                <a:gd name="T13" fmla="*/ 10 h 520"/>
                <a:gd name="T14" fmla="*/ 45 w 3264"/>
                <a:gd name="T15" fmla="*/ 1 h 520"/>
                <a:gd name="T16" fmla="*/ 51 w 3264"/>
                <a:gd name="T17" fmla="*/ 10 h 520"/>
                <a:gd name="T18" fmla="*/ 59 w 3264"/>
                <a:gd name="T19" fmla="*/ 1 h 520"/>
                <a:gd name="T20" fmla="*/ 65 w 3264"/>
                <a:gd name="T21" fmla="*/ 10 h 520"/>
                <a:gd name="T22" fmla="*/ 72 w 3264"/>
                <a:gd name="T23" fmla="*/ 1 h 520"/>
                <a:gd name="T24" fmla="*/ 79 w 3264"/>
                <a:gd name="T25" fmla="*/ 10 h 520"/>
                <a:gd name="T26" fmla="*/ 86 w 3264"/>
                <a:gd name="T27" fmla="*/ 6 h 520"/>
                <a:gd name="T28" fmla="*/ 96 w 3264"/>
                <a:gd name="T29" fmla="*/ 6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1" name="AutoShape 34"/>
            <p:cNvSpPr>
              <a:spLocks noChangeAspect="1" noChangeArrowheads="1"/>
            </p:cNvSpPr>
            <p:nvPr/>
          </p:nvSpPr>
          <p:spPr bwMode="auto">
            <a:xfrm>
              <a:off x="2640" y="2160"/>
              <a:ext cx="432" cy="624"/>
            </a:xfrm>
            <a:prstGeom prst="cube">
              <a:avLst>
                <a:gd name="adj" fmla="val 64264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2" name="AutoShape 35"/>
            <p:cNvSpPr>
              <a:spLocks noChangeAspect="1" noChangeArrowheads="1"/>
            </p:cNvSpPr>
            <p:nvPr/>
          </p:nvSpPr>
          <p:spPr bwMode="auto">
            <a:xfrm>
              <a:off x="2784" y="1662"/>
              <a:ext cx="432" cy="624"/>
            </a:xfrm>
            <a:prstGeom prst="cube">
              <a:avLst>
                <a:gd name="adj" fmla="val 64264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3" name="AutoShape 36"/>
            <p:cNvSpPr>
              <a:spLocks noChangeAspect="1" noChangeArrowheads="1"/>
            </p:cNvSpPr>
            <p:nvPr/>
          </p:nvSpPr>
          <p:spPr bwMode="auto">
            <a:xfrm>
              <a:off x="1248" y="2208"/>
              <a:ext cx="432" cy="624"/>
            </a:xfrm>
            <a:prstGeom prst="cube">
              <a:avLst>
                <a:gd name="adj" fmla="val 64264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4" name="AutoShape 37"/>
            <p:cNvSpPr>
              <a:spLocks noChangeAspect="1" noChangeArrowheads="1"/>
            </p:cNvSpPr>
            <p:nvPr/>
          </p:nvSpPr>
          <p:spPr bwMode="auto">
            <a:xfrm>
              <a:off x="1362" y="1710"/>
              <a:ext cx="432" cy="624"/>
            </a:xfrm>
            <a:prstGeom prst="cube">
              <a:avLst>
                <a:gd name="adj" fmla="val 64264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5" name="Freeform 38"/>
            <p:cNvSpPr>
              <a:spLocks noChangeAspect="1"/>
            </p:cNvSpPr>
            <p:nvPr/>
          </p:nvSpPr>
          <p:spPr bwMode="auto">
            <a:xfrm rot="-7550045">
              <a:off x="2736" y="2784"/>
              <a:ext cx="1008" cy="144"/>
            </a:xfrm>
            <a:custGeom>
              <a:avLst/>
              <a:gdLst>
                <a:gd name="T0" fmla="*/ 0 w 3264"/>
                <a:gd name="T1" fmla="*/ 10 h 520"/>
                <a:gd name="T2" fmla="*/ 6 w 3264"/>
                <a:gd name="T3" fmla="*/ 0 h 520"/>
                <a:gd name="T4" fmla="*/ 11 w 3264"/>
                <a:gd name="T5" fmla="*/ 10 h 520"/>
                <a:gd name="T6" fmla="*/ 19 w 3264"/>
                <a:gd name="T7" fmla="*/ 0 h 520"/>
                <a:gd name="T8" fmla="*/ 24 w 3264"/>
                <a:gd name="T9" fmla="*/ 10 h 520"/>
                <a:gd name="T10" fmla="*/ 32 w 3264"/>
                <a:gd name="T11" fmla="*/ 1 h 520"/>
                <a:gd name="T12" fmla="*/ 37 w 3264"/>
                <a:gd name="T13" fmla="*/ 10 h 520"/>
                <a:gd name="T14" fmla="*/ 45 w 3264"/>
                <a:gd name="T15" fmla="*/ 1 h 520"/>
                <a:gd name="T16" fmla="*/ 51 w 3264"/>
                <a:gd name="T17" fmla="*/ 10 h 520"/>
                <a:gd name="T18" fmla="*/ 59 w 3264"/>
                <a:gd name="T19" fmla="*/ 1 h 520"/>
                <a:gd name="T20" fmla="*/ 65 w 3264"/>
                <a:gd name="T21" fmla="*/ 10 h 520"/>
                <a:gd name="T22" fmla="*/ 72 w 3264"/>
                <a:gd name="T23" fmla="*/ 1 h 520"/>
                <a:gd name="T24" fmla="*/ 79 w 3264"/>
                <a:gd name="T25" fmla="*/ 10 h 520"/>
                <a:gd name="T26" fmla="*/ 86 w 3264"/>
                <a:gd name="T27" fmla="*/ 6 h 520"/>
                <a:gd name="T28" fmla="*/ 96 w 3264"/>
                <a:gd name="T29" fmla="*/ 6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6" name="Freeform 39"/>
            <p:cNvSpPr>
              <a:spLocks noChangeAspect="1"/>
            </p:cNvSpPr>
            <p:nvPr/>
          </p:nvSpPr>
          <p:spPr bwMode="auto">
            <a:xfrm rot="-40434">
              <a:off x="1635" y="2016"/>
              <a:ext cx="429" cy="82"/>
            </a:xfrm>
            <a:custGeom>
              <a:avLst/>
              <a:gdLst>
                <a:gd name="T0" fmla="*/ 0 w 3264"/>
                <a:gd name="T1" fmla="*/ 2 h 520"/>
                <a:gd name="T2" fmla="*/ 0 w 3264"/>
                <a:gd name="T3" fmla="*/ 0 h 520"/>
                <a:gd name="T4" fmla="*/ 1 w 3264"/>
                <a:gd name="T5" fmla="*/ 2 h 520"/>
                <a:gd name="T6" fmla="*/ 1 w 3264"/>
                <a:gd name="T7" fmla="*/ 0 h 520"/>
                <a:gd name="T8" fmla="*/ 2 w 3264"/>
                <a:gd name="T9" fmla="*/ 2 h 520"/>
                <a:gd name="T10" fmla="*/ 2 w 3264"/>
                <a:gd name="T11" fmla="*/ 0 h 520"/>
                <a:gd name="T12" fmla="*/ 3 w 3264"/>
                <a:gd name="T13" fmla="*/ 2 h 520"/>
                <a:gd name="T14" fmla="*/ 4 w 3264"/>
                <a:gd name="T15" fmla="*/ 0 h 520"/>
                <a:gd name="T16" fmla="*/ 4 w 3264"/>
                <a:gd name="T17" fmla="*/ 2 h 520"/>
                <a:gd name="T18" fmla="*/ 5 w 3264"/>
                <a:gd name="T19" fmla="*/ 0 h 520"/>
                <a:gd name="T20" fmla="*/ 5 w 3264"/>
                <a:gd name="T21" fmla="*/ 2 h 520"/>
                <a:gd name="T22" fmla="*/ 6 w 3264"/>
                <a:gd name="T23" fmla="*/ 0 h 520"/>
                <a:gd name="T24" fmla="*/ 6 w 3264"/>
                <a:gd name="T25" fmla="*/ 2 h 520"/>
                <a:gd name="T26" fmla="*/ 7 w 3264"/>
                <a:gd name="T27" fmla="*/ 1 h 520"/>
                <a:gd name="T28" fmla="*/ 7 w 3264"/>
                <a:gd name="T29" fmla="*/ 1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3399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7" name="Freeform 40"/>
            <p:cNvSpPr>
              <a:spLocks noChangeAspect="1"/>
            </p:cNvSpPr>
            <p:nvPr/>
          </p:nvSpPr>
          <p:spPr bwMode="auto">
            <a:xfrm rot="4772180">
              <a:off x="1842" y="942"/>
              <a:ext cx="429" cy="82"/>
            </a:xfrm>
            <a:custGeom>
              <a:avLst/>
              <a:gdLst>
                <a:gd name="T0" fmla="*/ 0 w 3264"/>
                <a:gd name="T1" fmla="*/ 2 h 520"/>
                <a:gd name="T2" fmla="*/ 0 w 3264"/>
                <a:gd name="T3" fmla="*/ 0 h 520"/>
                <a:gd name="T4" fmla="*/ 1 w 3264"/>
                <a:gd name="T5" fmla="*/ 2 h 520"/>
                <a:gd name="T6" fmla="*/ 1 w 3264"/>
                <a:gd name="T7" fmla="*/ 0 h 520"/>
                <a:gd name="T8" fmla="*/ 2 w 3264"/>
                <a:gd name="T9" fmla="*/ 2 h 520"/>
                <a:gd name="T10" fmla="*/ 2 w 3264"/>
                <a:gd name="T11" fmla="*/ 0 h 520"/>
                <a:gd name="T12" fmla="*/ 3 w 3264"/>
                <a:gd name="T13" fmla="*/ 2 h 520"/>
                <a:gd name="T14" fmla="*/ 4 w 3264"/>
                <a:gd name="T15" fmla="*/ 0 h 520"/>
                <a:gd name="T16" fmla="*/ 4 w 3264"/>
                <a:gd name="T17" fmla="*/ 2 h 520"/>
                <a:gd name="T18" fmla="*/ 5 w 3264"/>
                <a:gd name="T19" fmla="*/ 0 h 520"/>
                <a:gd name="T20" fmla="*/ 5 w 3264"/>
                <a:gd name="T21" fmla="*/ 2 h 520"/>
                <a:gd name="T22" fmla="*/ 6 w 3264"/>
                <a:gd name="T23" fmla="*/ 0 h 520"/>
                <a:gd name="T24" fmla="*/ 6 w 3264"/>
                <a:gd name="T25" fmla="*/ 2 h 520"/>
                <a:gd name="T26" fmla="*/ 7 w 3264"/>
                <a:gd name="T27" fmla="*/ 1 h 520"/>
                <a:gd name="T28" fmla="*/ 7 w 3264"/>
                <a:gd name="T29" fmla="*/ 1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3399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8" name="Freeform 41"/>
            <p:cNvSpPr>
              <a:spLocks noChangeAspect="1"/>
            </p:cNvSpPr>
            <p:nvPr/>
          </p:nvSpPr>
          <p:spPr bwMode="auto">
            <a:xfrm rot="2468188">
              <a:off x="1920" y="1632"/>
              <a:ext cx="429" cy="82"/>
            </a:xfrm>
            <a:custGeom>
              <a:avLst/>
              <a:gdLst>
                <a:gd name="T0" fmla="*/ 0 w 3264"/>
                <a:gd name="T1" fmla="*/ 2 h 520"/>
                <a:gd name="T2" fmla="*/ 0 w 3264"/>
                <a:gd name="T3" fmla="*/ 0 h 520"/>
                <a:gd name="T4" fmla="*/ 1 w 3264"/>
                <a:gd name="T5" fmla="*/ 2 h 520"/>
                <a:gd name="T6" fmla="*/ 1 w 3264"/>
                <a:gd name="T7" fmla="*/ 0 h 520"/>
                <a:gd name="T8" fmla="*/ 2 w 3264"/>
                <a:gd name="T9" fmla="*/ 2 h 520"/>
                <a:gd name="T10" fmla="*/ 2 w 3264"/>
                <a:gd name="T11" fmla="*/ 0 h 520"/>
                <a:gd name="T12" fmla="*/ 3 w 3264"/>
                <a:gd name="T13" fmla="*/ 2 h 520"/>
                <a:gd name="T14" fmla="*/ 4 w 3264"/>
                <a:gd name="T15" fmla="*/ 0 h 520"/>
                <a:gd name="T16" fmla="*/ 4 w 3264"/>
                <a:gd name="T17" fmla="*/ 2 h 520"/>
                <a:gd name="T18" fmla="*/ 5 w 3264"/>
                <a:gd name="T19" fmla="*/ 0 h 520"/>
                <a:gd name="T20" fmla="*/ 5 w 3264"/>
                <a:gd name="T21" fmla="*/ 2 h 520"/>
                <a:gd name="T22" fmla="*/ 6 w 3264"/>
                <a:gd name="T23" fmla="*/ 0 h 520"/>
                <a:gd name="T24" fmla="*/ 6 w 3264"/>
                <a:gd name="T25" fmla="*/ 2 h 520"/>
                <a:gd name="T26" fmla="*/ 7 w 3264"/>
                <a:gd name="T27" fmla="*/ 1 h 520"/>
                <a:gd name="T28" fmla="*/ 7 w 3264"/>
                <a:gd name="T29" fmla="*/ 1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3399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9" name="Freeform 42"/>
            <p:cNvSpPr>
              <a:spLocks noChangeAspect="1"/>
            </p:cNvSpPr>
            <p:nvPr/>
          </p:nvSpPr>
          <p:spPr bwMode="auto">
            <a:xfrm rot="-40434">
              <a:off x="960" y="1632"/>
              <a:ext cx="429" cy="82"/>
            </a:xfrm>
            <a:custGeom>
              <a:avLst/>
              <a:gdLst>
                <a:gd name="T0" fmla="*/ 0 w 3264"/>
                <a:gd name="T1" fmla="*/ 2 h 520"/>
                <a:gd name="T2" fmla="*/ 0 w 3264"/>
                <a:gd name="T3" fmla="*/ 0 h 520"/>
                <a:gd name="T4" fmla="*/ 1 w 3264"/>
                <a:gd name="T5" fmla="*/ 2 h 520"/>
                <a:gd name="T6" fmla="*/ 1 w 3264"/>
                <a:gd name="T7" fmla="*/ 0 h 520"/>
                <a:gd name="T8" fmla="*/ 2 w 3264"/>
                <a:gd name="T9" fmla="*/ 2 h 520"/>
                <a:gd name="T10" fmla="*/ 2 w 3264"/>
                <a:gd name="T11" fmla="*/ 0 h 520"/>
                <a:gd name="T12" fmla="*/ 3 w 3264"/>
                <a:gd name="T13" fmla="*/ 2 h 520"/>
                <a:gd name="T14" fmla="*/ 4 w 3264"/>
                <a:gd name="T15" fmla="*/ 0 h 520"/>
                <a:gd name="T16" fmla="*/ 4 w 3264"/>
                <a:gd name="T17" fmla="*/ 2 h 520"/>
                <a:gd name="T18" fmla="*/ 5 w 3264"/>
                <a:gd name="T19" fmla="*/ 0 h 520"/>
                <a:gd name="T20" fmla="*/ 5 w 3264"/>
                <a:gd name="T21" fmla="*/ 2 h 520"/>
                <a:gd name="T22" fmla="*/ 6 w 3264"/>
                <a:gd name="T23" fmla="*/ 0 h 520"/>
                <a:gd name="T24" fmla="*/ 6 w 3264"/>
                <a:gd name="T25" fmla="*/ 2 h 520"/>
                <a:gd name="T26" fmla="*/ 7 w 3264"/>
                <a:gd name="T27" fmla="*/ 1 h 520"/>
                <a:gd name="T28" fmla="*/ 7 w 3264"/>
                <a:gd name="T29" fmla="*/ 1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3399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0" name="Freeform 43"/>
            <p:cNvSpPr>
              <a:spLocks noChangeAspect="1"/>
            </p:cNvSpPr>
            <p:nvPr/>
          </p:nvSpPr>
          <p:spPr bwMode="auto">
            <a:xfrm rot="-7178021">
              <a:off x="4098" y="1662"/>
              <a:ext cx="429" cy="82"/>
            </a:xfrm>
            <a:custGeom>
              <a:avLst/>
              <a:gdLst>
                <a:gd name="T0" fmla="*/ 0 w 3264"/>
                <a:gd name="T1" fmla="*/ 2 h 520"/>
                <a:gd name="T2" fmla="*/ 0 w 3264"/>
                <a:gd name="T3" fmla="*/ 0 h 520"/>
                <a:gd name="T4" fmla="*/ 1 w 3264"/>
                <a:gd name="T5" fmla="*/ 2 h 520"/>
                <a:gd name="T6" fmla="*/ 1 w 3264"/>
                <a:gd name="T7" fmla="*/ 0 h 520"/>
                <a:gd name="T8" fmla="*/ 2 w 3264"/>
                <a:gd name="T9" fmla="*/ 2 h 520"/>
                <a:gd name="T10" fmla="*/ 2 w 3264"/>
                <a:gd name="T11" fmla="*/ 0 h 520"/>
                <a:gd name="T12" fmla="*/ 3 w 3264"/>
                <a:gd name="T13" fmla="*/ 2 h 520"/>
                <a:gd name="T14" fmla="*/ 4 w 3264"/>
                <a:gd name="T15" fmla="*/ 0 h 520"/>
                <a:gd name="T16" fmla="*/ 4 w 3264"/>
                <a:gd name="T17" fmla="*/ 2 h 520"/>
                <a:gd name="T18" fmla="*/ 5 w 3264"/>
                <a:gd name="T19" fmla="*/ 0 h 520"/>
                <a:gd name="T20" fmla="*/ 5 w 3264"/>
                <a:gd name="T21" fmla="*/ 2 h 520"/>
                <a:gd name="T22" fmla="*/ 6 w 3264"/>
                <a:gd name="T23" fmla="*/ 0 h 520"/>
                <a:gd name="T24" fmla="*/ 6 w 3264"/>
                <a:gd name="T25" fmla="*/ 2 h 520"/>
                <a:gd name="T26" fmla="*/ 7 w 3264"/>
                <a:gd name="T27" fmla="*/ 1 h 520"/>
                <a:gd name="T28" fmla="*/ 7 w 3264"/>
                <a:gd name="T29" fmla="*/ 1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3399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1" name="Freeform 44"/>
            <p:cNvSpPr>
              <a:spLocks noChangeAspect="1"/>
            </p:cNvSpPr>
            <p:nvPr/>
          </p:nvSpPr>
          <p:spPr bwMode="auto">
            <a:xfrm rot="7185901">
              <a:off x="2946" y="1182"/>
              <a:ext cx="429" cy="82"/>
            </a:xfrm>
            <a:custGeom>
              <a:avLst/>
              <a:gdLst>
                <a:gd name="T0" fmla="*/ 0 w 3264"/>
                <a:gd name="T1" fmla="*/ 2 h 520"/>
                <a:gd name="T2" fmla="*/ 0 w 3264"/>
                <a:gd name="T3" fmla="*/ 0 h 520"/>
                <a:gd name="T4" fmla="*/ 1 w 3264"/>
                <a:gd name="T5" fmla="*/ 2 h 520"/>
                <a:gd name="T6" fmla="*/ 1 w 3264"/>
                <a:gd name="T7" fmla="*/ 0 h 520"/>
                <a:gd name="T8" fmla="*/ 2 w 3264"/>
                <a:gd name="T9" fmla="*/ 2 h 520"/>
                <a:gd name="T10" fmla="*/ 2 w 3264"/>
                <a:gd name="T11" fmla="*/ 0 h 520"/>
                <a:gd name="T12" fmla="*/ 3 w 3264"/>
                <a:gd name="T13" fmla="*/ 2 h 520"/>
                <a:gd name="T14" fmla="*/ 4 w 3264"/>
                <a:gd name="T15" fmla="*/ 0 h 520"/>
                <a:gd name="T16" fmla="*/ 4 w 3264"/>
                <a:gd name="T17" fmla="*/ 2 h 520"/>
                <a:gd name="T18" fmla="*/ 5 w 3264"/>
                <a:gd name="T19" fmla="*/ 0 h 520"/>
                <a:gd name="T20" fmla="*/ 5 w 3264"/>
                <a:gd name="T21" fmla="*/ 2 h 520"/>
                <a:gd name="T22" fmla="*/ 6 w 3264"/>
                <a:gd name="T23" fmla="*/ 0 h 520"/>
                <a:gd name="T24" fmla="*/ 6 w 3264"/>
                <a:gd name="T25" fmla="*/ 2 h 520"/>
                <a:gd name="T26" fmla="*/ 7 w 3264"/>
                <a:gd name="T27" fmla="*/ 1 h 520"/>
                <a:gd name="T28" fmla="*/ 7 w 3264"/>
                <a:gd name="T29" fmla="*/ 1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solidFill>
                <a:srgbClr val="FF3399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187" name="Rectangle 45"/>
          <p:cNvSpPr>
            <a:spLocks noChangeArrowheads="1"/>
          </p:cNvSpPr>
          <p:nvPr/>
        </p:nvSpPr>
        <p:spPr bwMode="auto">
          <a:xfrm>
            <a:off x="261045" y="2704"/>
            <a:ext cx="7315200" cy="76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WIMP Direct Detection - Signal and Background</a:t>
            </a:r>
          </a:p>
        </p:txBody>
      </p:sp>
      <p:grpSp>
        <p:nvGrpSpPr>
          <p:cNvPr id="50188" name="Group 46"/>
          <p:cNvGrpSpPr>
            <a:grpSpLocks/>
          </p:cNvGrpSpPr>
          <p:nvPr/>
        </p:nvGrpSpPr>
        <p:grpSpPr bwMode="auto">
          <a:xfrm>
            <a:off x="573088" y="1373188"/>
            <a:ext cx="7854950" cy="3571875"/>
            <a:chOff x="361" y="673"/>
            <a:chExt cx="4948" cy="2250"/>
          </a:xfrm>
        </p:grpSpPr>
        <p:sp>
          <p:nvSpPr>
            <p:cNvPr id="50196" name="Freeform 47"/>
            <p:cNvSpPr>
              <a:spLocks/>
            </p:cNvSpPr>
            <p:nvPr/>
          </p:nvSpPr>
          <p:spPr bwMode="auto">
            <a:xfrm>
              <a:off x="361" y="1327"/>
              <a:ext cx="1348" cy="1596"/>
            </a:xfrm>
            <a:custGeom>
              <a:avLst/>
              <a:gdLst>
                <a:gd name="T0" fmla="*/ 12 w 1348"/>
                <a:gd name="T1" fmla="*/ 1573 h 1596"/>
                <a:gd name="T2" fmla="*/ 48 w 1348"/>
                <a:gd name="T3" fmla="*/ 1510 h 1596"/>
                <a:gd name="T4" fmla="*/ 57 w 1348"/>
                <a:gd name="T5" fmla="*/ 1473 h 1596"/>
                <a:gd name="T6" fmla="*/ 121 w 1348"/>
                <a:gd name="T7" fmla="*/ 1364 h 1596"/>
                <a:gd name="T8" fmla="*/ 157 w 1348"/>
                <a:gd name="T9" fmla="*/ 1273 h 1596"/>
                <a:gd name="T10" fmla="*/ 166 w 1348"/>
                <a:gd name="T11" fmla="*/ 1246 h 1596"/>
                <a:gd name="T12" fmla="*/ 257 w 1348"/>
                <a:gd name="T13" fmla="*/ 955 h 1596"/>
                <a:gd name="T14" fmla="*/ 330 w 1348"/>
                <a:gd name="T15" fmla="*/ 1055 h 1596"/>
                <a:gd name="T16" fmla="*/ 375 w 1348"/>
                <a:gd name="T17" fmla="*/ 1073 h 1596"/>
                <a:gd name="T18" fmla="*/ 421 w 1348"/>
                <a:gd name="T19" fmla="*/ 937 h 1596"/>
                <a:gd name="T20" fmla="*/ 475 w 1348"/>
                <a:gd name="T21" fmla="*/ 855 h 1596"/>
                <a:gd name="T22" fmla="*/ 512 w 1348"/>
                <a:gd name="T23" fmla="*/ 728 h 1596"/>
                <a:gd name="T24" fmla="*/ 575 w 1348"/>
                <a:gd name="T25" fmla="*/ 591 h 1596"/>
                <a:gd name="T26" fmla="*/ 612 w 1348"/>
                <a:gd name="T27" fmla="*/ 546 h 1596"/>
                <a:gd name="T28" fmla="*/ 648 w 1348"/>
                <a:gd name="T29" fmla="*/ 500 h 1596"/>
                <a:gd name="T30" fmla="*/ 684 w 1348"/>
                <a:gd name="T31" fmla="*/ 446 h 1596"/>
                <a:gd name="T32" fmla="*/ 703 w 1348"/>
                <a:gd name="T33" fmla="*/ 382 h 1596"/>
                <a:gd name="T34" fmla="*/ 757 w 1348"/>
                <a:gd name="T35" fmla="*/ 355 h 1596"/>
                <a:gd name="T36" fmla="*/ 812 w 1348"/>
                <a:gd name="T37" fmla="*/ 446 h 1596"/>
                <a:gd name="T38" fmla="*/ 866 w 1348"/>
                <a:gd name="T39" fmla="*/ 482 h 1596"/>
                <a:gd name="T40" fmla="*/ 903 w 1348"/>
                <a:gd name="T41" fmla="*/ 346 h 1596"/>
                <a:gd name="T42" fmla="*/ 939 w 1348"/>
                <a:gd name="T43" fmla="*/ 309 h 1596"/>
                <a:gd name="T44" fmla="*/ 948 w 1348"/>
                <a:gd name="T45" fmla="*/ 282 h 1596"/>
                <a:gd name="T46" fmla="*/ 1002 w 1348"/>
                <a:gd name="T47" fmla="*/ 200 h 1596"/>
                <a:gd name="T48" fmla="*/ 1039 w 1348"/>
                <a:gd name="T49" fmla="*/ 119 h 1596"/>
                <a:gd name="T50" fmla="*/ 1112 w 1348"/>
                <a:gd name="T51" fmla="*/ 73 h 1596"/>
                <a:gd name="T52" fmla="*/ 1166 w 1348"/>
                <a:gd name="T53" fmla="*/ 0 h 1596"/>
                <a:gd name="T54" fmla="*/ 1239 w 1348"/>
                <a:gd name="T55" fmla="*/ 55 h 1596"/>
                <a:gd name="T56" fmla="*/ 1302 w 1348"/>
                <a:gd name="T57" fmla="*/ 182 h 1596"/>
                <a:gd name="T58" fmla="*/ 1321 w 1348"/>
                <a:gd name="T59" fmla="*/ 209 h 1596"/>
                <a:gd name="T60" fmla="*/ 1348 w 1348"/>
                <a:gd name="T61" fmla="*/ 228 h 15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348" h="1596">
                  <a:moveTo>
                    <a:pt x="12" y="1573"/>
                  </a:moveTo>
                  <a:cubicBezTo>
                    <a:pt x="36" y="1476"/>
                    <a:pt x="0" y="1596"/>
                    <a:pt x="48" y="1510"/>
                  </a:cubicBezTo>
                  <a:cubicBezTo>
                    <a:pt x="54" y="1499"/>
                    <a:pt x="51" y="1484"/>
                    <a:pt x="57" y="1473"/>
                  </a:cubicBezTo>
                  <a:cubicBezTo>
                    <a:pt x="76" y="1435"/>
                    <a:pt x="102" y="1402"/>
                    <a:pt x="121" y="1364"/>
                  </a:cubicBezTo>
                  <a:cubicBezTo>
                    <a:pt x="147" y="1312"/>
                    <a:pt x="135" y="1340"/>
                    <a:pt x="157" y="1273"/>
                  </a:cubicBezTo>
                  <a:cubicBezTo>
                    <a:pt x="160" y="1264"/>
                    <a:pt x="166" y="1246"/>
                    <a:pt x="166" y="1246"/>
                  </a:cubicBezTo>
                  <a:cubicBezTo>
                    <a:pt x="178" y="1161"/>
                    <a:pt x="176" y="1009"/>
                    <a:pt x="257" y="955"/>
                  </a:cubicBezTo>
                  <a:cubicBezTo>
                    <a:pt x="276" y="1012"/>
                    <a:pt x="280" y="1022"/>
                    <a:pt x="330" y="1055"/>
                  </a:cubicBezTo>
                  <a:cubicBezTo>
                    <a:pt x="338" y="1066"/>
                    <a:pt x="351" y="1106"/>
                    <a:pt x="375" y="1073"/>
                  </a:cubicBezTo>
                  <a:cubicBezTo>
                    <a:pt x="391" y="1050"/>
                    <a:pt x="410" y="969"/>
                    <a:pt x="421" y="937"/>
                  </a:cubicBezTo>
                  <a:cubicBezTo>
                    <a:pt x="431" y="906"/>
                    <a:pt x="465" y="886"/>
                    <a:pt x="475" y="855"/>
                  </a:cubicBezTo>
                  <a:cubicBezTo>
                    <a:pt x="489" y="813"/>
                    <a:pt x="498" y="770"/>
                    <a:pt x="512" y="728"/>
                  </a:cubicBezTo>
                  <a:cubicBezTo>
                    <a:pt x="520" y="633"/>
                    <a:pt x="497" y="611"/>
                    <a:pt x="575" y="591"/>
                  </a:cubicBezTo>
                  <a:cubicBezTo>
                    <a:pt x="586" y="575"/>
                    <a:pt x="602" y="562"/>
                    <a:pt x="612" y="546"/>
                  </a:cubicBezTo>
                  <a:cubicBezTo>
                    <a:pt x="644" y="495"/>
                    <a:pt x="591" y="540"/>
                    <a:pt x="648" y="500"/>
                  </a:cubicBezTo>
                  <a:cubicBezTo>
                    <a:pt x="660" y="482"/>
                    <a:pt x="679" y="467"/>
                    <a:pt x="684" y="446"/>
                  </a:cubicBezTo>
                  <a:cubicBezTo>
                    <a:pt x="686" y="440"/>
                    <a:pt x="696" y="391"/>
                    <a:pt x="703" y="382"/>
                  </a:cubicBezTo>
                  <a:cubicBezTo>
                    <a:pt x="716" y="366"/>
                    <a:pt x="739" y="361"/>
                    <a:pt x="757" y="355"/>
                  </a:cubicBezTo>
                  <a:cubicBezTo>
                    <a:pt x="830" y="379"/>
                    <a:pt x="784" y="376"/>
                    <a:pt x="812" y="446"/>
                  </a:cubicBezTo>
                  <a:cubicBezTo>
                    <a:pt x="822" y="472"/>
                    <a:pt x="844" y="475"/>
                    <a:pt x="866" y="482"/>
                  </a:cubicBezTo>
                  <a:cubicBezTo>
                    <a:pt x="872" y="423"/>
                    <a:pt x="862" y="384"/>
                    <a:pt x="903" y="346"/>
                  </a:cubicBezTo>
                  <a:cubicBezTo>
                    <a:pt x="927" y="274"/>
                    <a:pt x="891" y="358"/>
                    <a:pt x="939" y="309"/>
                  </a:cubicBezTo>
                  <a:cubicBezTo>
                    <a:pt x="946" y="302"/>
                    <a:pt x="943" y="290"/>
                    <a:pt x="948" y="282"/>
                  </a:cubicBezTo>
                  <a:cubicBezTo>
                    <a:pt x="964" y="253"/>
                    <a:pt x="984" y="228"/>
                    <a:pt x="1002" y="200"/>
                  </a:cubicBezTo>
                  <a:cubicBezTo>
                    <a:pt x="1017" y="176"/>
                    <a:pt x="1025" y="143"/>
                    <a:pt x="1039" y="119"/>
                  </a:cubicBezTo>
                  <a:cubicBezTo>
                    <a:pt x="1053" y="95"/>
                    <a:pt x="1089" y="88"/>
                    <a:pt x="1112" y="73"/>
                  </a:cubicBezTo>
                  <a:cubicBezTo>
                    <a:pt x="1153" y="12"/>
                    <a:pt x="1133" y="35"/>
                    <a:pt x="1166" y="0"/>
                  </a:cubicBezTo>
                  <a:cubicBezTo>
                    <a:pt x="1200" y="11"/>
                    <a:pt x="1209" y="35"/>
                    <a:pt x="1239" y="55"/>
                  </a:cubicBezTo>
                  <a:cubicBezTo>
                    <a:pt x="1257" y="110"/>
                    <a:pt x="1250" y="148"/>
                    <a:pt x="1302" y="182"/>
                  </a:cubicBezTo>
                  <a:cubicBezTo>
                    <a:pt x="1308" y="191"/>
                    <a:pt x="1313" y="201"/>
                    <a:pt x="1321" y="209"/>
                  </a:cubicBezTo>
                  <a:cubicBezTo>
                    <a:pt x="1329" y="217"/>
                    <a:pt x="1348" y="228"/>
                    <a:pt x="1348" y="228"/>
                  </a:cubicBezTo>
                </a:path>
              </a:pathLst>
            </a:custGeom>
            <a:noFill/>
            <a:ln w="38100" cap="flat" cmpd="sng">
              <a:solidFill>
                <a:srgbClr val="6633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7" name="Freeform 48"/>
            <p:cNvSpPr>
              <a:spLocks/>
            </p:cNvSpPr>
            <p:nvPr/>
          </p:nvSpPr>
          <p:spPr bwMode="auto">
            <a:xfrm>
              <a:off x="3291" y="1400"/>
              <a:ext cx="2018" cy="1500"/>
            </a:xfrm>
            <a:custGeom>
              <a:avLst/>
              <a:gdLst>
                <a:gd name="T0" fmla="*/ 0 w 2018"/>
                <a:gd name="T1" fmla="*/ 291 h 1500"/>
                <a:gd name="T2" fmla="*/ 154 w 2018"/>
                <a:gd name="T3" fmla="*/ 173 h 1500"/>
                <a:gd name="T4" fmla="*/ 218 w 2018"/>
                <a:gd name="T5" fmla="*/ 155 h 1500"/>
                <a:gd name="T6" fmla="*/ 236 w 2018"/>
                <a:gd name="T7" fmla="*/ 136 h 1500"/>
                <a:gd name="T8" fmla="*/ 290 w 2018"/>
                <a:gd name="T9" fmla="*/ 118 h 1500"/>
                <a:gd name="T10" fmla="*/ 536 w 2018"/>
                <a:gd name="T11" fmla="*/ 109 h 1500"/>
                <a:gd name="T12" fmla="*/ 609 w 2018"/>
                <a:gd name="T13" fmla="*/ 0 h 1500"/>
                <a:gd name="T14" fmla="*/ 690 w 2018"/>
                <a:gd name="T15" fmla="*/ 118 h 1500"/>
                <a:gd name="T16" fmla="*/ 781 w 2018"/>
                <a:gd name="T17" fmla="*/ 218 h 1500"/>
                <a:gd name="T18" fmla="*/ 799 w 2018"/>
                <a:gd name="T19" fmla="*/ 273 h 1500"/>
                <a:gd name="T20" fmla="*/ 845 w 2018"/>
                <a:gd name="T21" fmla="*/ 309 h 1500"/>
                <a:gd name="T22" fmla="*/ 963 w 2018"/>
                <a:gd name="T23" fmla="*/ 373 h 1500"/>
                <a:gd name="T24" fmla="*/ 1009 w 2018"/>
                <a:gd name="T25" fmla="*/ 418 h 1500"/>
                <a:gd name="T26" fmla="*/ 1036 w 2018"/>
                <a:gd name="T27" fmla="*/ 446 h 1500"/>
                <a:gd name="T28" fmla="*/ 1127 w 2018"/>
                <a:gd name="T29" fmla="*/ 591 h 1500"/>
                <a:gd name="T30" fmla="*/ 1263 w 2018"/>
                <a:gd name="T31" fmla="*/ 691 h 1500"/>
                <a:gd name="T32" fmla="*/ 1436 w 2018"/>
                <a:gd name="T33" fmla="*/ 782 h 1500"/>
                <a:gd name="T34" fmla="*/ 1599 w 2018"/>
                <a:gd name="T35" fmla="*/ 846 h 1500"/>
                <a:gd name="T36" fmla="*/ 1627 w 2018"/>
                <a:gd name="T37" fmla="*/ 855 h 1500"/>
                <a:gd name="T38" fmla="*/ 1654 w 2018"/>
                <a:gd name="T39" fmla="*/ 864 h 1500"/>
                <a:gd name="T40" fmla="*/ 1727 w 2018"/>
                <a:gd name="T41" fmla="*/ 927 h 1500"/>
                <a:gd name="T42" fmla="*/ 1763 w 2018"/>
                <a:gd name="T43" fmla="*/ 1009 h 1500"/>
                <a:gd name="T44" fmla="*/ 1818 w 2018"/>
                <a:gd name="T45" fmla="*/ 1046 h 1500"/>
                <a:gd name="T46" fmla="*/ 1845 w 2018"/>
                <a:gd name="T47" fmla="*/ 1064 h 1500"/>
                <a:gd name="T48" fmla="*/ 1890 w 2018"/>
                <a:gd name="T49" fmla="*/ 1191 h 1500"/>
                <a:gd name="T50" fmla="*/ 1927 w 2018"/>
                <a:gd name="T51" fmla="*/ 1246 h 1500"/>
                <a:gd name="T52" fmla="*/ 1954 w 2018"/>
                <a:gd name="T53" fmla="*/ 1364 h 1500"/>
                <a:gd name="T54" fmla="*/ 1990 w 2018"/>
                <a:gd name="T55" fmla="*/ 1418 h 1500"/>
                <a:gd name="T56" fmla="*/ 2008 w 2018"/>
                <a:gd name="T57" fmla="*/ 1473 h 1500"/>
                <a:gd name="T58" fmla="*/ 2018 w 2018"/>
                <a:gd name="T59" fmla="*/ 1500 h 15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18" h="1500">
                  <a:moveTo>
                    <a:pt x="0" y="291"/>
                  </a:moveTo>
                  <a:cubicBezTo>
                    <a:pt x="55" y="254"/>
                    <a:pt x="99" y="210"/>
                    <a:pt x="154" y="173"/>
                  </a:cubicBezTo>
                  <a:cubicBezTo>
                    <a:pt x="172" y="161"/>
                    <a:pt x="197" y="162"/>
                    <a:pt x="218" y="155"/>
                  </a:cubicBezTo>
                  <a:cubicBezTo>
                    <a:pt x="224" y="149"/>
                    <a:pt x="228" y="140"/>
                    <a:pt x="236" y="136"/>
                  </a:cubicBezTo>
                  <a:cubicBezTo>
                    <a:pt x="253" y="127"/>
                    <a:pt x="290" y="118"/>
                    <a:pt x="290" y="118"/>
                  </a:cubicBezTo>
                  <a:cubicBezTo>
                    <a:pt x="373" y="125"/>
                    <a:pt x="455" y="136"/>
                    <a:pt x="536" y="109"/>
                  </a:cubicBezTo>
                  <a:cubicBezTo>
                    <a:pt x="561" y="72"/>
                    <a:pt x="578" y="30"/>
                    <a:pt x="609" y="0"/>
                  </a:cubicBezTo>
                  <a:cubicBezTo>
                    <a:pt x="669" y="40"/>
                    <a:pt x="631" y="79"/>
                    <a:pt x="690" y="118"/>
                  </a:cubicBezTo>
                  <a:cubicBezTo>
                    <a:pt x="716" y="157"/>
                    <a:pt x="754" y="178"/>
                    <a:pt x="781" y="218"/>
                  </a:cubicBezTo>
                  <a:cubicBezTo>
                    <a:pt x="787" y="236"/>
                    <a:pt x="793" y="255"/>
                    <a:pt x="799" y="273"/>
                  </a:cubicBezTo>
                  <a:cubicBezTo>
                    <a:pt x="802" y="284"/>
                    <a:pt x="840" y="305"/>
                    <a:pt x="845" y="309"/>
                  </a:cubicBezTo>
                  <a:cubicBezTo>
                    <a:pt x="882" y="340"/>
                    <a:pt x="915" y="361"/>
                    <a:pt x="963" y="373"/>
                  </a:cubicBezTo>
                  <a:cubicBezTo>
                    <a:pt x="978" y="388"/>
                    <a:pt x="994" y="403"/>
                    <a:pt x="1009" y="418"/>
                  </a:cubicBezTo>
                  <a:cubicBezTo>
                    <a:pt x="1018" y="427"/>
                    <a:pt x="1036" y="446"/>
                    <a:pt x="1036" y="446"/>
                  </a:cubicBezTo>
                  <a:cubicBezTo>
                    <a:pt x="1057" y="510"/>
                    <a:pt x="1057" y="569"/>
                    <a:pt x="1127" y="591"/>
                  </a:cubicBezTo>
                  <a:cubicBezTo>
                    <a:pt x="1175" y="623"/>
                    <a:pt x="1223" y="651"/>
                    <a:pt x="1263" y="691"/>
                  </a:cubicBezTo>
                  <a:cubicBezTo>
                    <a:pt x="1284" y="754"/>
                    <a:pt x="1379" y="768"/>
                    <a:pt x="1436" y="782"/>
                  </a:cubicBezTo>
                  <a:cubicBezTo>
                    <a:pt x="1483" y="813"/>
                    <a:pt x="1545" y="828"/>
                    <a:pt x="1599" y="846"/>
                  </a:cubicBezTo>
                  <a:cubicBezTo>
                    <a:pt x="1608" y="849"/>
                    <a:pt x="1618" y="852"/>
                    <a:pt x="1627" y="855"/>
                  </a:cubicBezTo>
                  <a:cubicBezTo>
                    <a:pt x="1636" y="858"/>
                    <a:pt x="1654" y="864"/>
                    <a:pt x="1654" y="864"/>
                  </a:cubicBezTo>
                  <a:cubicBezTo>
                    <a:pt x="1677" y="887"/>
                    <a:pt x="1703" y="904"/>
                    <a:pt x="1727" y="927"/>
                  </a:cubicBezTo>
                  <a:cubicBezTo>
                    <a:pt x="1731" y="940"/>
                    <a:pt x="1756" y="1002"/>
                    <a:pt x="1763" y="1009"/>
                  </a:cubicBezTo>
                  <a:cubicBezTo>
                    <a:pt x="1779" y="1025"/>
                    <a:pt x="1800" y="1034"/>
                    <a:pt x="1818" y="1046"/>
                  </a:cubicBezTo>
                  <a:cubicBezTo>
                    <a:pt x="1827" y="1052"/>
                    <a:pt x="1845" y="1064"/>
                    <a:pt x="1845" y="1064"/>
                  </a:cubicBezTo>
                  <a:cubicBezTo>
                    <a:pt x="1872" y="1104"/>
                    <a:pt x="1864" y="1152"/>
                    <a:pt x="1890" y="1191"/>
                  </a:cubicBezTo>
                  <a:cubicBezTo>
                    <a:pt x="1902" y="1209"/>
                    <a:pt x="1927" y="1246"/>
                    <a:pt x="1927" y="1246"/>
                  </a:cubicBezTo>
                  <a:cubicBezTo>
                    <a:pt x="1940" y="1284"/>
                    <a:pt x="1937" y="1329"/>
                    <a:pt x="1954" y="1364"/>
                  </a:cubicBezTo>
                  <a:cubicBezTo>
                    <a:pt x="1964" y="1383"/>
                    <a:pt x="1990" y="1418"/>
                    <a:pt x="1990" y="1418"/>
                  </a:cubicBezTo>
                  <a:cubicBezTo>
                    <a:pt x="1996" y="1436"/>
                    <a:pt x="2002" y="1455"/>
                    <a:pt x="2008" y="1473"/>
                  </a:cubicBezTo>
                  <a:cubicBezTo>
                    <a:pt x="2011" y="1482"/>
                    <a:pt x="2018" y="1500"/>
                    <a:pt x="2018" y="1500"/>
                  </a:cubicBezTo>
                </a:path>
              </a:pathLst>
            </a:custGeom>
            <a:noFill/>
            <a:ln w="38100" cap="flat" cmpd="sng">
              <a:solidFill>
                <a:srgbClr val="6633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8" name="Freeform 49"/>
            <p:cNvSpPr>
              <a:spLocks/>
            </p:cNvSpPr>
            <p:nvPr/>
          </p:nvSpPr>
          <p:spPr bwMode="auto">
            <a:xfrm>
              <a:off x="1538" y="673"/>
              <a:ext cx="1953" cy="1225"/>
            </a:xfrm>
            <a:custGeom>
              <a:avLst/>
              <a:gdLst>
                <a:gd name="T0" fmla="*/ 7 w 1953"/>
                <a:gd name="T1" fmla="*/ 1218 h 1225"/>
                <a:gd name="T2" fmla="*/ 35 w 1953"/>
                <a:gd name="T3" fmla="*/ 1173 h 1225"/>
                <a:gd name="T4" fmla="*/ 71 w 1953"/>
                <a:gd name="T5" fmla="*/ 1109 h 1225"/>
                <a:gd name="T6" fmla="*/ 125 w 1953"/>
                <a:gd name="T7" fmla="*/ 991 h 1225"/>
                <a:gd name="T8" fmla="*/ 153 w 1953"/>
                <a:gd name="T9" fmla="*/ 900 h 1225"/>
                <a:gd name="T10" fmla="*/ 171 w 1953"/>
                <a:gd name="T11" fmla="*/ 754 h 1225"/>
                <a:gd name="T12" fmla="*/ 280 w 1953"/>
                <a:gd name="T13" fmla="*/ 636 h 1225"/>
                <a:gd name="T14" fmla="*/ 335 w 1953"/>
                <a:gd name="T15" fmla="*/ 463 h 1225"/>
                <a:gd name="T16" fmla="*/ 380 w 1953"/>
                <a:gd name="T17" fmla="*/ 391 h 1225"/>
                <a:gd name="T18" fmla="*/ 471 w 1953"/>
                <a:gd name="T19" fmla="*/ 273 h 1225"/>
                <a:gd name="T20" fmla="*/ 525 w 1953"/>
                <a:gd name="T21" fmla="*/ 154 h 1225"/>
                <a:gd name="T22" fmla="*/ 571 w 1953"/>
                <a:gd name="T23" fmla="*/ 218 h 1225"/>
                <a:gd name="T24" fmla="*/ 607 w 1953"/>
                <a:gd name="T25" fmla="*/ 300 h 1225"/>
                <a:gd name="T26" fmla="*/ 689 w 1953"/>
                <a:gd name="T27" fmla="*/ 473 h 1225"/>
                <a:gd name="T28" fmla="*/ 698 w 1953"/>
                <a:gd name="T29" fmla="*/ 563 h 1225"/>
                <a:gd name="T30" fmla="*/ 716 w 1953"/>
                <a:gd name="T31" fmla="*/ 582 h 1225"/>
                <a:gd name="T32" fmla="*/ 734 w 1953"/>
                <a:gd name="T33" fmla="*/ 636 h 1225"/>
                <a:gd name="T34" fmla="*/ 744 w 1953"/>
                <a:gd name="T35" fmla="*/ 663 h 1225"/>
                <a:gd name="T36" fmla="*/ 862 w 1953"/>
                <a:gd name="T37" fmla="*/ 463 h 1225"/>
                <a:gd name="T38" fmla="*/ 998 w 1953"/>
                <a:gd name="T39" fmla="*/ 163 h 1225"/>
                <a:gd name="T40" fmla="*/ 1071 w 1953"/>
                <a:gd name="T41" fmla="*/ 109 h 1225"/>
                <a:gd name="T42" fmla="*/ 1089 w 1953"/>
                <a:gd name="T43" fmla="*/ 82 h 1225"/>
                <a:gd name="T44" fmla="*/ 1144 w 1953"/>
                <a:gd name="T45" fmla="*/ 63 h 1225"/>
                <a:gd name="T46" fmla="*/ 1198 w 1953"/>
                <a:gd name="T47" fmla="*/ 0 h 1225"/>
                <a:gd name="T48" fmla="*/ 1489 w 1953"/>
                <a:gd name="T49" fmla="*/ 36 h 1225"/>
                <a:gd name="T50" fmla="*/ 1571 w 1953"/>
                <a:gd name="T51" fmla="*/ 118 h 1225"/>
                <a:gd name="T52" fmla="*/ 1598 w 1953"/>
                <a:gd name="T53" fmla="*/ 136 h 1225"/>
                <a:gd name="T54" fmla="*/ 1616 w 1953"/>
                <a:gd name="T55" fmla="*/ 218 h 1225"/>
                <a:gd name="T56" fmla="*/ 1671 w 1953"/>
                <a:gd name="T57" fmla="*/ 254 h 1225"/>
                <a:gd name="T58" fmla="*/ 1698 w 1953"/>
                <a:gd name="T59" fmla="*/ 273 h 1225"/>
                <a:gd name="T60" fmla="*/ 1753 w 1953"/>
                <a:gd name="T61" fmla="*/ 409 h 1225"/>
                <a:gd name="T62" fmla="*/ 1825 w 1953"/>
                <a:gd name="T63" fmla="*/ 645 h 1225"/>
                <a:gd name="T64" fmla="*/ 1853 w 1953"/>
                <a:gd name="T65" fmla="*/ 718 h 1225"/>
                <a:gd name="T66" fmla="*/ 1907 w 1953"/>
                <a:gd name="T67" fmla="*/ 754 h 1225"/>
                <a:gd name="T68" fmla="*/ 1953 w 1953"/>
                <a:gd name="T69" fmla="*/ 882 h 12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53" h="1225">
                  <a:moveTo>
                    <a:pt x="7" y="1218"/>
                  </a:moveTo>
                  <a:cubicBezTo>
                    <a:pt x="29" y="1153"/>
                    <a:pt x="0" y="1225"/>
                    <a:pt x="35" y="1173"/>
                  </a:cubicBezTo>
                  <a:cubicBezTo>
                    <a:pt x="49" y="1153"/>
                    <a:pt x="57" y="1129"/>
                    <a:pt x="71" y="1109"/>
                  </a:cubicBezTo>
                  <a:cubicBezTo>
                    <a:pt x="82" y="1064"/>
                    <a:pt x="107" y="1032"/>
                    <a:pt x="125" y="991"/>
                  </a:cubicBezTo>
                  <a:cubicBezTo>
                    <a:pt x="139" y="959"/>
                    <a:pt x="145" y="932"/>
                    <a:pt x="153" y="900"/>
                  </a:cubicBezTo>
                  <a:cubicBezTo>
                    <a:pt x="155" y="880"/>
                    <a:pt x="152" y="793"/>
                    <a:pt x="171" y="754"/>
                  </a:cubicBezTo>
                  <a:cubicBezTo>
                    <a:pt x="195" y="706"/>
                    <a:pt x="257" y="688"/>
                    <a:pt x="280" y="636"/>
                  </a:cubicBezTo>
                  <a:cubicBezTo>
                    <a:pt x="303" y="584"/>
                    <a:pt x="302" y="508"/>
                    <a:pt x="335" y="463"/>
                  </a:cubicBezTo>
                  <a:cubicBezTo>
                    <a:pt x="384" y="398"/>
                    <a:pt x="343" y="457"/>
                    <a:pt x="380" y="391"/>
                  </a:cubicBezTo>
                  <a:cubicBezTo>
                    <a:pt x="407" y="343"/>
                    <a:pt x="452" y="329"/>
                    <a:pt x="471" y="273"/>
                  </a:cubicBezTo>
                  <a:cubicBezTo>
                    <a:pt x="478" y="212"/>
                    <a:pt x="466" y="174"/>
                    <a:pt x="525" y="154"/>
                  </a:cubicBezTo>
                  <a:cubicBezTo>
                    <a:pt x="547" y="218"/>
                    <a:pt x="526" y="203"/>
                    <a:pt x="571" y="218"/>
                  </a:cubicBezTo>
                  <a:cubicBezTo>
                    <a:pt x="581" y="247"/>
                    <a:pt x="600" y="270"/>
                    <a:pt x="607" y="300"/>
                  </a:cubicBezTo>
                  <a:cubicBezTo>
                    <a:pt x="627" y="388"/>
                    <a:pt x="629" y="410"/>
                    <a:pt x="689" y="473"/>
                  </a:cubicBezTo>
                  <a:cubicBezTo>
                    <a:pt x="692" y="503"/>
                    <a:pt x="691" y="534"/>
                    <a:pt x="698" y="563"/>
                  </a:cubicBezTo>
                  <a:cubicBezTo>
                    <a:pt x="700" y="571"/>
                    <a:pt x="712" y="574"/>
                    <a:pt x="716" y="582"/>
                  </a:cubicBezTo>
                  <a:cubicBezTo>
                    <a:pt x="724" y="599"/>
                    <a:pt x="728" y="618"/>
                    <a:pt x="734" y="636"/>
                  </a:cubicBezTo>
                  <a:cubicBezTo>
                    <a:pt x="737" y="645"/>
                    <a:pt x="744" y="663"/>
                    <a:pt x="744" y="663"/>
                  </a:cubicBezTo>
                  <a:cubicBezTo>
                    <a:pt x="786" y="600"/>
                    <a:pt x="781" y="492"/>
                    <a:pt x="862" y="463"/>
                  </a:cubicBezTo>
                  <a:cubicBezTo>
                    <a:pt x="898" y="356"/>
                    <a:pt x="869" y="211"/>
                    <a:pt x="998" y="163"/>
                  </a:cubicBezTo>
                  <a:cubicBezTo>
                    <a:pt x="1051" y="111"/>
                    <a:pt x="1024" y="125"/>
                    <a:pt x="1071" y="109"/>
                  </a:cubicBezTo>
                  <a:cubicBezTo>
                    <a:pt x="1077" y="100"/>
                    <a:pt x="1080" y="88"/>
                    <a:pt x="1089" y="82"/>
                  </a:cubicBezTo>
                  <a:cubicBezTo>
                    <a:pt x="1105" y="72"/>
                    <a:pt x="1144" y="63"/>
                    <a:pt x="1144" y="63"/>
                  </a:cubicBezTo>
                  <a:cubicBezTo>
                    <a:pt x="1156" y="28"/>
                    <a:pt x="1162" y="12"/>
                    <a:pt x="1198" y="0"/>
                  </a:cubicBezTo>
                  <a:cubicBezTo>
                    <a:pt x="1303" y="6"/>
                    <a:pt x="1387" y="26"/>
                    <a:pt x="1489" y="36"/>
                  </a:cubicBezTo>
                  <a:cubicBezTo>
                    <a:pt x="1505" y="83"/>
                    <a:pt x="1526" y="88"/>
                    <a:pt x="1571" y="118"/>
                  </a:cubicBezTo>
                  <a:cubicBezTo>
                    <a:pt x="1580" y="124"/>
                    <a:pt x="1598" y="136"/>
                    <a:pt x="1598" y="136"/>
                  </a:cubicBezTo>
                  <a:cubicBezTo>
                    <a:pt x="1603" y="164"/>
                    <a:pt x="1596" y="198"/>
                    <a:pt x="1616" y="218"/>
                  </a:cubicBezTo>
                  <a:cubicBezTo>
                    <a:pt x="1632" y="233"/>
                    <a:pt x="1653" y="242"/>
                    <a:pt x="1671" y="254"/>
                  </a:cubicBezTo>
                  <a:cubicBezTo>
                    <a:pt x="1680" y="260"/>
                    <a:pt x="1698" y="273"/>
                    <a:pt x="1698" y="273"/>
                  </a:cubicBezTo>
                  <a:cubicBezTo>
                    <a:pt x="1728" y="317"/>
                    <a:pt x="1723" y="366"/>
                    <a:pt x="1753" y="409"/>
                  </a:cubicBezTo>
                  <a:cubicBezTo>
                    <a:pt x="1780" y="489"/>
                    <a:pt x="1811" y="560"/>
                    <a:pt x="1825" y="645"/>
                  </a:cubicBezTo>
                  <a:cubicBezTo>
                    <a:pt x="1811" y="689"/>
                    <a:pt x="1820" y="691"/>
                    <a:pt x="1853" y="718"/>
                  </a:cubicBezTo>
                  <a:cubicBezTo>
                    <a:pt x="1899" y="756"/>
                    <a:pt x="1859" y="738"/>
                    <a:pt x="1907" y="754"/>
                  </a:cubicBezTo>
                  <a:cubicBezTo>
                    <a:pt x="1921" y="797"/>
                    <a:pt x="1932" y="842"/>
                    <a:pt x="1953" y="882"/>
                  </a:cubicBezTo>
                </a:path>
              </a:pathLst>
            </a:custGeom>
            <a:noFill/>
            <a:ln w="38100" cap="flat" cmpd="sng">
              <a:solidFill>
                <a:srgbClr val="6633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189" name="Line 50"/>
          <p:cNvSpPr>
            <a:spLocks noChangeShapeType="1"/>
          </p:cNvSpPr>
          <p:nvPr/>
        </p:nvSpPr>
        <p:spPr bwMode="auto">
          <a:xfrm>
            <a:off x="762000" y="1295400"/>
            <a:ext cx="1066800" cy="37338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Line 51"/>
          <p:cNvSpPr>
            <a:spLocks noChangeShapeType="1"/>
          </p:cNvSpPr>
          <p:nvPr/>
        </p:nvSpPr>
        <p:spPr bwMode="auto">
          <a:xfrm>
            <a:off x="6705600" y="1295400"/>
            <a:ext cx="76200" cy="38100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Line 52"/>
          <p:cNvSpPr>
            <a:spLocks noChangeShapeType="1"/>
          </p:cNvSpPr>
          <p:nvPr/>
        </p:nvSpPr>
        <p:spPr bwMode="auto">
          <a:xfrm rot="1231645" flipH="1">
            <a:off x="4267200" y="1066800"/>
            <a:ext cx="228600" cy="19050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Line 53"/>
          <p:cNvSpPr>
            <a:spLocks noChangeShapeType="1"/>
          </p:cNvSpPr>
          <p:nvPr/>
        </p:nvSpPr>
        <p:spPr bwMode="auto">
          <a:xfrm rot="463336" flipH="1">
            <a:off x="5029200" y="1143000"/>
            <a:ext cx="228600" cy="19050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Line 54"/>
          <p:cNvSpPr>
            <a:spLocks noChangeShapeType="1"/>
          </p:cNvSpPr>
          <p:nvPr/>
        </p:nvSpPr>
        <p:spPr bwMode="auto">
          <a:xfrm rot="1374127" flipH="1">
            <a:off x="5867400" y="2362200"/>
            <a:ext cx="228600" cy="19050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Line 55"/>
          <p:cNvSpPr>
            <a:spLocks noChangeShapeType="1"/>
          </p:cNvSpPr>
          <p:nvPr/>
        </p:nvSpPr>
        <p:spPr bwMode="auto">
          <a:xfrm rot="20710469" flipH="1">
            <a:off x="914400" y="2514600"/>
            <a:ext cx="228600" cy="1905000"/>
          </a:xfrm>
          <a:prstGeom prst="line">
            <a:avLst/>
          </a:prstGeom>
          <a:noFill/>
          <a:ln w="28575">
            <a:solidFill>
              <a:srgbClr val="F6F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Text Box 56"/>
          <p:cNvSpPr txBox="1">
            <a:spLocks noChangeArrowheads="1"/>
          </p:cNvSpPr>
          <p:nvPr/>
        </p:nvSpPr>
        <p:spPr bwMode="auto">
          <a:xfrm>
            <a:off x="395288" y="5230813"/>
            <a:ext cx="871264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38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38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38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38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38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required sensitivity  	~ 1 event / kg /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week, month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(future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even 100 x less)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radioactivity:  &gt; 1Hz/kg   	~ 10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events /kg /week   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=&gt;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‘clean‘ shielding:  (old)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Cu</a:t>
            </a:r>
          </a:p>
          <a:p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muons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~ 0.1Hz/kg:      	~ 10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events /kg /week,  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=&gt;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needs ~ 1.5 km Rock 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			        	</a:t>
            </a:r>
            <a:r>
              <a:rPr lang="en-GB" b="1" dirty="0" smtClean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en-GB" b="1" dirty="0">
                <a:solidFill>
                  <a:srgbClr val="460046"/>
                </a:solidFill>
                <a:latin typeface="Arial" pitchFamily="34" charset="0"/>
                <a:cs typeface="Arial" pitchFamily="34" charset="0"/>
              </a:rPr>
              <a:t>Underground-Laboratory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rgbClr val="00008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54732"/>
            <a:ext cx="7772400" cy="457200"/>
          </a:xfrm>
          <a:noFill/>
        </p:spPr>
        <p:txBody>
          <a:bodyPr/>
          <a:lstStyle/>
          <a:p>
            <a:pPr eaLnBrk="1" hangingPunct="1"/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WIMP Direct Detection - Underground Laboratory</a:t>
            </a:r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685800" y="1350963"/>
          <a:ext cx="3806825" cy="235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4" name="Dokument" r:id="rId4" imgW="5715000" imgH="3541776" progId="Word.Document.8">
                  <p:embed/>
                </p:oleObj>
              </mc:Choice>
              <mc:Fallback>
                <p:oleObj name="Dokument" r:id="rId4" imgW="5715000" imgH="3541776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50963"/>
                        <a:ext cx="3806825" cy="235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4" name="Picture 4" descr="lngs_halls"/>
          <p:cNvPicPr>
            <a:picLocks noChangeAspect="1" noChangeArrowheads="1"/>
          </p:cNvPicPr>
          <p:nvPr/>
        </p:nvPicPr>
        <p:blipFill>
          <a:blip r:embed="rId6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5710" r="16418"/>
          <a:stretch>
            <a:fillRect/>
          </a:stretch>
        </p:blipFill>
        <p:spPr bwMode="auto">
          <a:xfrm>
            <a:off x="4529381" y="4717206"/>
            <a:ext cx="3040613" cy="191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0"/>
            <a:ext cx="249713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2519458" y="4448175"/>
            <a:ext cx="2409634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Sasso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Lab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 least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1.5km 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 rock coverage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 all directions</a:t>
            </a: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 flipH="1">
            <a:off x="1924050" y="4829175"/>
            <a:ext cx="1019175" cy="552450"/>
          </a:xfrm>
          <a:prstGeom prst="line">
            <a:avLst/>
          </a:prstGeom>
          <a:noFill/>
          <a:ln w="9525">
            <a:solidFill>
              <a:srgbClr val="1D306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723627" y="1381806"/>
            <a:ext cx="1268296" cy="830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shielding</a:t>
            </a:r>
            <a:br>
              <a:rPr lang="en-US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from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cosmic rays</a:t>
            </a: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6876256" y="4098558"/>
            <a:ext cx="18694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Soudan</a:t>
            </a:r>
            <a:r>
              <a:rPr lang="de-DE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Mine USA</a:t>
            </a:r>
          </a:p>
        </p:txBody>
      </p:sp>
      <p:pic>
        <p:nvPicPr>
          <p:cNvPr id="51264" name="Picture 64" descr="http://www.snolab.ca/Images/min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27" y="1052736"/>
            <a:ext cx="2152657" cy="16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9" descr="cold%20headframe%20sm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" b="1321"/>
          <a:stretch>
            <a:fillRect/>
          </a:stretch>
        </p:blipFill>
        <p:spPr bwMode="auto">
          <a:xfrm>
            <a:off x="6984032" y="2337128"/>
            <a:ext cx="1270485" cy="17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788024" y="2747020"/>
            <a:ext cx="18020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SNOLab</a:t>
            </a:r>
            <a:r>
              <a:rPr lang="de-DE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Canada</a:t>
            </a:r>
            <a:endParaRPr lang="de-DE" sz="16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C:\Users\Josef\Documents\Vortraege-Poster\2011\ISAPP_Hdlbg\Vortrag\Capture_01072011_160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52736"/>
            <a:ext cx="9446457" cy="527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27584" y="809627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6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LNGS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- Italy</a:t>
            </a:r>
          </a:p>
          <a:p>
            <a:pPr lvl="2" eaLnBrk="1" hangingPunct="1"/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LSM - France</a:t>
            </a:r>
          </a:p>
          <a:p>
            <a:pPr lvl="2" eaLnBrk="1" hangingPunct="1"/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LSC - Spain</a:t>
            </a:r>
          </a:p>
          <a:p>
            <a:pPr lvl="2" eaLnBrk="1" hangingPunct="1"/>
            <a:r>
              <a:rPr lang="en-US" sz="16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Boulby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- Great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Britain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CUPP - Finland</a:t>
            </a:r>
            <a:endParaRPr lang="en-US" sz="16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2228" name="Group 5"/>
          <p:cNvGrpSpPr>
            <a:grpSpLocks/>
          </p:cNvGrpSpPr>
          <p:nvPr/>
        </p:nvGrpSpPr>
        <p:grpSpPr bwMode="auto">
          <a:xfrm>
            <a:off x="4697263" y="3878042"/>
            <a:ext cx="1458913" cy="1011238"/>
            <a:chOff x="4232" y="779"/>
            <a:chExt cx="919" cy="637"/>
          </a:xfrm>
        </p:grpSpPr>
        <p:pic>
          <p:nvPicPr>
            <p:cNvPr id="52247" name="Picture 6" descr="logoL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779"/>
              <a:ext cx="768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8" name="Text Box 7"/>
            <p:cNvSpPr txBox="1">
              <a:spLocks noChangeArrowheads="1"/>
            </p:cNvSpPr>
            <p:nvPr/>
          </p:nvSpPr>
          <p:spPr bwMode="auto">
            <a:xfrm>
              <a:off x="4232" y="1166"/>
              <a:ext cx="91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" b="1" dirty="0" err="1">
                  <a:solidFill>
                    <a:schemeClr val="bg1"/>
                  </a:solidFill>
                </a:rPr>
                <a:t>Laboratoire</a:t>
              </a:r>
              <a:r>
                <a:rPr lang="en-US" sz="1000" b="1" dirty="0">
                  <a:solidFill>
                    <a:schemeClr val="bg1"/>
                  </a:solidFill>
                </a:rPr>
                <a:t> </a:t>
              </a:r>
              <a:r>
                <a:rPr lang="en-US" sz="1000" b="1" dirty="0" err="1">
                  <a:solidFill>
                    <a:schemeClr val="bg1"/>
                  </a:solidFill>
                </a:rPr>
                <a:t>Souterrain</a:t>
              </a:r>
              <a:endParaRPr lang="en-US" sz="1000" b="1" dirty="0">
                <a:solidFill>
                  <a:schemeClr val="bg1"/>
                </a:solidFill>
              </a:endParaRPr>
            </a:p>
            <a:p>
              <a:pPr algn="ctr" eaLnBrk="1" hangingPunct="1"/>
              <a:r>
                <a:rPr lang="en-US" sz="1000" b="1" dirty="0">
                  <a:solidFill>
                    <a:schemeClr val="bg1"/>
                  </a:solidFill>
                </a:rPr>
                <a:t>de </a:t>
              </a:r>
              <a:r>
                <a:rPr lang="en-US" sz="1000" b="1" dirty="0" err="1">
                  <a:solidFill>
                    <a:schemeClr val="bg1"/>
                  </a:solidFill>
                </a:rPr>
                <a:t>Modane</a:t>
              </a:r>
              <a:r>
                <a:rPr lang="en-US" sz="1000" b="1" dirty="0">
                  <a:solidFill>
                    <a:schemeClr val="bg1"/>
                  </a:solidFill>
                </a:rPr>
                <a:t>, France</a:t>
              </a:r>
            </a:p>
          </p:txBody>
        </p:sp>
      </p:grpSp>
      <p:grpSp>
        <p:nvGrpSpPr>
          <p:cNvPr id="52229" name="Group 8"/>
          <p:cNvGrpSpPr>
            <a:grpSpLocks/>
          </p:cNvGrpSpPr>
          <p:nvPr/>
        </p:nvGrpSpPr>
        <p:grpSpPr bwMode="auto">
          <a:xfrm>
            <a:off x="323528" y="4932363"/>
            <a:ext cx="1571625" cy="938213"/>
            <a:chOff x="123" y="3629"/>
            <a:chExt cx="990" cy="591"/>
          </a:xfrm>
        </p:grpSpPr>
        <p:pic>
          <p:nvPicPr>
            <p:cNvPr id="52244" name="Picture 9" descr="Canfranc Underground Laborator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" y="3629"/>
              <a:ext cx="49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5" name="Text Box 10"/>
            <p:cNvSpPr txBox="1">
              <a:spLocks noChangeArrowheads="1"/>
            </p:cNvSpPr>
            <p:nvPr/>
          </p:nvSpPr>
          <p:spPr bwMode="auto">
            <a:xfrm>
              <a:off x="123" y="3968"/>
              <a:ext cx="99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" b="1" dirty="0" err="1">
                  <a:solidFill>
                    <a:schemeClr val="bg1"/>
                  </a:solidFill>
                </a:rPr>
                <a:t>Laboratorio</a:t>
              </a:r>
              <a:r>
                <a:rPr lang="en-US" sz="1000" b="1" dirty="0">
                  <a:solidFill>
                    <a:schemeClr val="bg1"/>
                  </a:solidFill>
                </a:rPr>
                <a:t> </a:t>
              </a:r>
              <a:r>
                <a:rPr lang="en-US" sz="1000" b="1" dirty="0" err="1">
                  <a:solidFill>
                    <a:schemeClr val="bg1"/>
                  </a:solidFill>
                </a:rPr>
                <a:t>Subterraneo</a:t>
              </a:r>
              <a:endParaRPr lang="en-US" sz="1000" b="1" dirty="0">
                <a:solidFill>
                  <a:schemeClr val="bg1"/>
                </a:solidFill>
              </a:endParaRPr>
            </a:p>
            <a:p>
              <a:pPr algn="ctr" eaLnBrk="1" hangingPunct="1"/>
              <a:r>
                <a:rPr lang="en-US" sz="1000" b="1" dirty="0">
                  <a:solidFill>
                    <a:schemeClr val="bg1"/>
                  </a:solidFill>
                </a:rPr>
                <a:t> de </a:t>
              </a:r>
              <a:r>
                <a:rPr lang="en-US" sz="1000" b="1" dirty="0" err="1">
                  <a:solidFill>
                    <a:schemeClr val="bg1"/>
                  </a:solidFill>
                </a:rPr>
                <a:t>Canfranc</a:t>
              </a:r>
              <a:r>
                <a:rPr lang="en-US" sz="1000" b="1" dirty="0">
                  <a:solidFill>
                    <a:schemeClr val="bg1"/>
                  </a:solidFill>
                </a:rPr>
                <a:t>, Spain</a:t>
              </a:r>
            </a:p>
          </p:txBody>
        </p:sp>
        <p:sp>
          <p:nvSpPr>
            <p:cNvPr id="52246" name="Text Box 11"/>
            <p:cNvSpPr txBox="1">
              <a:spLocks noChangeArrowheads="1"/>
            </p:cNvSpPr>
            <p:nvPr/>
          </p:nvSpPr>
          <p:spPr bwMode="auto">
            <a:xfrm>
              <a:off x="672" y="3686"/>
              <a:ext cx="4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CC0000"/>
                  </a:solidFill>
                </a:rPr>
                <a:t>LSC</a:t>
              </a:r>
            </a:p>
          </p:txBody>
        </p:sp>
      </p:grpSp>
      <p:grpSp>
        <p:nvGrpSpPr>
          <p:cNvPr id="52230" name="Group 12"/>
          <p:cNvGrpSpPr>
            <a:grpSpLocks/>
          </p:cNvGrpSpPr>
          <p:nvPr/>
        </p:nvGrpSpPr>
        <p:grpSpPr bwMode="auto">
          <a:xfrm>
            <a:off x="158006" y="2596359"/>
            <a:ext cx="1552575" cy="1238250"/>
            <a:chOff x="120" y="335"/>
            <a:chExt cx="978" cy="780"/>
          </a:xfrm>
        </p:grpSpPr>
        <p:pic>
          <p:nvPicPr>
            <p:cNvPr id="52241" name="Picture 13" descr="mine_surfac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" y="335"/>
              <a:ext cx="50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 Box 14"/>
            <p:cNvSpPr txBox="1">
              <a:spLocks noChangeArrowheads="1"/>
            </p:cNvSpPr>
            <p:nvPr/>
          </p:nvSpPr>
          <p:spPr bwMode="auto">
            <a:xfrm>
              <a:off x="120" y="769"/>
              <a:ext cx="978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" b="1">
                  <a:solidFill>
                    <a:schemeClr val="bg1"/>
                  </a:solidFill>
                </a:rPr>
                <a:t>Institute of Underground</a:t>
              </a:r>
            </a:p>
            <a:p>
              <a:pPr algn="ctr" eaLnBrk="1" hangingPunct="1"/>
              <a:r>
                <a:rPr lang="en-US" sz="1000" b="1">
                  <a:solidFill>
                    <a:schemeClr val="bg1"/>
                  </a:solidFill>
                </a:rPr>
                <a:t>Science in Boulby mine,</a:t>
              </a:r>
            </a:p>
            <a:p>
              <a:pPr algn="ctr" eaLnBrk="1" hangingPunct="1"/>
              <a:r>
                <a:rPr lang="en-US" sz="1000" b="1">
                  <a:solidFill>
                    <a:schemeClr val="bg1"/>
                  </a:solidFill>
                </a:rPr>
                <a:t>UK</a:t>
              </a:r>
            </a:p>
          </p:txBody>
        </p:sp>
        <p:sp>
          <p:nvSpPr>
            <p:cNvPr id="52243" name="Text Box 15"/>
            <p:cNvSpPr txBox="1">
              <a:spLocks noChangeArrowheads="1"/>
            </p:cNvSpPr>
            <p:nvPr/>
          </p:nvSpPr>
          <p:spPr bwMode="auto">
            <a:xfrm>
              <a:off x="672" y="416"/>
              <a:ext cx="389" cy="25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2000" b="1" dirty="0">
                  <a:solidFill>
                    <a:schemeClr val="bg1"/>
                  </a:solidFill>
                </a:rPr>
                <a:t>IUS</a:t>
              </a:r>
            </a:p>
          </p:txBody>
        </p:sp>
      </p:grpSp>
      <p:grpSp>
        <p:nvGrpSpPr>
          <p:cNvPr id="52231" name="Group 16"/>
          <p:cNvGrpSpPr>
            <a:grpSpLocks/>
          </p:cNvGrpSpPr>
          <p:nvPr/>
        </p:nvGrpSpPr>
        <p:grpSpPr bwMode="auto">
          <a:xfrm>
            <a:off x="4028676" y="5833426"/>
            <a:ext cx="1752600" cy="990600"/>
            <a:chOff x="4128" y="3600"/>
            <a:chExt cx="1104" cy="624"/>
          </a:xfrm>
        </p:grpSpPr>
        <p:sp>
          <p:nvSpPr>
            <p:cNvPr id="52237" name="Rectangle 17"/>
            <p:cNvSpPr>
              <a:spLocks noChangeArrowheads="1"/>
            </p:cNvSpPr>
            <p:nvPr/>
          </p:nvSpPr>
          <p:spPr bwMode="auto">
            <a:xfrm>
              <a:off x="4128" y="3600"/>
              <a:ext cx="1104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2238" name="Picture 18" descr="lngs_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" y="3662"/>
              <a:ext cx="469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9" name="Text Box 19"/>
            <p:cNvSpPr txBox="1">
              <a:spLocks noChangeArrowheads="1"/>
            </p:cNvSpPr>
            <p:nvPr/>
          </p:nvSpPr>
          <p:spPr bwMode="auto">
            <a:xfrm>
              <a:off x="4197" y="3943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" b="1" dirty="0" err="1"/>
                <a:t>Laboratori</a:t>
              </a:r>
              <a:r>
                <a:rPr lang="en-US" sz="1000" b="1" dirty="0"/>
                <a:t> </a:t>
              </a:r>
              <a:r>
                <a:rPr lang="en-US" sz="1000" b="1" dirty="0" err="1"/>
                <a:t>Nazionali</a:t>
              </a:r>
              <a:r>
                <a:rPr lang="en-US" sz="1000" b="1" dirty="0"/>
                <a:t> del</a:t>
              </a:r>
            </a:p>
            <a:p>
              <a:pPr algn="ctr" eaLnBrk="1" hangingPunct="1"/>
              <a:r>
                <a:rPr lang="en-US" sz="1000" b="1" dirty="0"/>
                <a:t>Gran </a:t>
              </a:r>
              <a:r>
                <a:rPr lang="en-US" sz="1000" b="1" dirty="0" err="1"/>
                <a:t>Sasso</a:t>
              </a:r>
              <a:r>
                <a:rPr lang="en-US" sz="1000" b="1" dirty="0"/>
                <a:t>, Italy</a:t>
              </a:r>
            </a:p>
          </p:txBody>
        </p:sp>
        <p:sp>
          <p:nvSpPr>
            <p:cNvPr id="52240" name="Text Box 20"/>
            <p:cNvSpPr txBox="1">
              <a:spLocks noChangeArrowheads="1"/>
            </p:cNvSpPr>
            <p:nvPr/>
          </p:nvSpPr>
          <p:spPr bwMode="auto">
            <a:xfrm>
              <a:off x="4672" y="3670"/>
              <a:ext cx="5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CC0000"/>
                  </a:solidFill>
                </a:rPr>
                <a:t>LNGS</a:t>
              </a:r>
            </a:p>
          </p:txBody>
        </p:sp>
      </p:grpSp>
      <p:sp>
        <p:nvSpPr>
          <p:cNvPr id="52232" name="Line 21"/>
          <p:cNvSpPr>
            <a:spLocks noChangeShapeType="1"/>
          </p:cNvSpPr>
          <p:nvPr/>
        </p:nvSpPr>
        <p:spPr bwMode="auto">
          <a:xfrm flipH="1">
            <a:off x="4453780" y="4389647"/>
            <a:ext cx="361231" cy="54271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22"/>
          <p:cNvSpPr>
            <a:spLocks noChangeShapeType="1"/>
          </p:cNvSpPr>
          <p:nvPr/>
        </p:nvSpPr>
        <p:spPr bwMode="auto">
          <a:xfrm flipV="1">
            <a:off x="5662214" y="5278856"/>
            <a:ext cx="277938" cy="59171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23"/>
          <p:cNvSpPr>
            <a:spLocks noChangeShapeType="1"/>
          </p:cNvSpPr>
          <p:nvPr/>
        </p:nvSpPr>
        <p:spPr bwMode="auto">
          <a:xfrm flipV="1">
            <a:off x="1874516" y="5278857"/>
            <a:ext cx="2121420" cy="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Line 24"/>
          <p:cNvSpPr>
            <a:spLocks noChangeShapeType="1"/>
          </p:cNvSpPr>
          <p:nvPr/>
        </p:nvSpPr>
        <p:spPr bwMode="auto">
          <a:xfrm>
            <a:off x="1710581" y="3317878"/>
            <a:ext cx="1760537" cy="18313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Text Box 26"/>
          <p:cNvSpPr txBox="1">
            <a:spLocks noChangeArrowheads="1"/>
          </p:cNvSpPr>
          <p:nvPr/>
        </p:nvSpPr>
        <p:spPr bwMode="auto">
          <a:xfrm>
            <a:off x="243011" y="-171400"/>
            <a:ext cx="9144000" cy="8002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sz="2200" dirty="0">
              <a:latin typeface="Verdana" pitchFamily="34" charset="0"/>
            </a:endParaRPr>
          </a:p>
          <a:p>
            <a:pPr eaLnBrk="1" hangingPunct="1"/>
            <a:r>
              <a:rPr lang="en-GB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Underground-Laboratories in Europe</a:t>
            </a:r>
          </a:p>
        </p:txBody>
      </p:sp>
      <p:sp>
        <p:nvSpPr>
          <p:cNvPr id="3" name="Rechteck 2"/>
          <p:cNvSpPr/>
          <p:nvPr/>
        </p:nvSpPr>
        <p:spPr>
          <a:xfrm>
            <a:off x="6156176" y="6104329"/>
            <a:ext cx="24032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http://astroparticle.aspera-eu.org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924908" y="5788025"/>
            <a:ext cx="7314823" cy="6463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radioactivity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:  &gt; 1Hz/kg    ~ 10</a:t>
            </a:r>
            <a:r>
              <a:rPr lang="de-DE" baseline="30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events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/kg /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week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   </a:t>
            </a:r>
          </a:p>
          <a:p>
            <a:pPr algn="ctr"/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=&gt; ‘clean‘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shielding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:  (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old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Cu</a:t>
            </a:r>
            <a:endParaRPr lang="de-DE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3133725" y="2681288"/>
            <a:ext cx="1219200" cy="685800"/>
          </a:xfrm>
          <a:prstGeom prst="cube">
            <a:avLst>
              <a:gd name="adj" fmla="val 16319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AutoShape 4"/>
          <p:cNvSpPr>
            <a:spLocks noChangeArrowheads="1"/>
          </p:cNvSpPr>
          <p:nvPr/>
        </p:nvSpPr>
        <p:spPr bwMode="auto">
          <a:xfrm>
            <a:off x="2947988" y="2100263"/>
            <a:ext cx="1219200" cy="685800"/>
          </a:xfrm>
          <a:prstGeom prst="cube">
            <a:avLst>
              <a:gd name="adj" fmla="val 16319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2452688" y="3033713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AutoShape 6"/>
          <p:cNvSpPr>
            <a:spLocks noChangeArrowheads="1"/>
          </p:cNvSpPr>
          <p:nvPr/>
        </p:nvSpPr>
        <p:spPr bwMode="auto">
          <a:xfrm>
            <a:off x="2624138" y="2238375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AutoShape 7"/>
          <p:cNvSpPr>
            <a:spLocks noChangeArrowheads="1"/>
          </p:cNvSpPr>
          <p:nvPr/>
        </p:nvSpPr>
        <p:spPr bwMode="auto">
          <a:xfrm>
            <a:off x="4648200" y="2971800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3019425" y="2514600"/>
            <a:ext cx="5392738" cy="2070100"/>
            <a:chOff x="2352" y="704"/>
            <a:chExt cx="3397" cy="1304"/>
          </a:xfrm>
        </p:grpSpPr>
        <p:sp>
          <p:nvSpPr>
            <p:cNvPr id="38946" name="AutoShape 9"/>
            <p:cNvSpPr>
              <a:spLocks noChangeArrowheads="1"/>
            </p:cNvSpPr>
            <p:nvPr/>
          </p:nvSpPr>
          <p:spPr bwMode="auto">
            <a:xfrm>
              <a:off x="2352" y="960"/>
              <a:ext cx="864" cy="720"/>
            </a:xfrm>
            <a:prstGeom prst="cube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de-DE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Detector</a:t>
              </a:r>
              <a:endParaRPr lang="de-DE" dirty="0">
                <a:solidFill>
                  <a:srgbClr val="000086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8947" name="Group 10"/>
            <p:cNvGrpSpPr>
              <a:grpSpLocks/>
            </p:cNvGrpSpPr>
            <p:nvPr/>
          </p:nvGrpSpPr>
          <p:grpSpPr bwMode="auto">
            <a:xfrm>
              <a:off x="4224" y="1008"/>
              <a:ext cx="1008" cy="780"/>
              <a:chOff x="3312" y="1008"/>
              <a:chExt cx="1008" cy="780"/>
            </a:xfrm>
          </p:grpSpPr>
          <p:sp>
            <p:nvSpPr>
              <p:cNvPr id="38952" name="AutoShape 11"/>
              <p:cNvSpPr>
                <a:spLocks noChangeArrowheads="1"/>
              </p:cNvSpPr>
              <p:nvPr/>
            </p:nvSpPr>
            <p:spPr bwMode="auto">
              <a:xfrm>
                <a:off x="3504" y="1008"/>
                <a:ext cx="816" cy="576"/>
              </a:xfrm>
              <a:prstGeom prst="cube">
                <a:avLst>
                  <a:gd name="adj" fmla="val 23440"/>
                </a:avLst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3" name="AutoShape 12"/>
              <p:cNvSpPr>
                <a:spLocks noChangeArrowheads="1"/>
              </p:cNvSpPr>
              <p:nvPr/>
            </p:nvSpPr>
            <p:spPr bwMode="auto">
              <a:xfrm>
                <a:off x="3561" y="1191"/>
                <a:ext cx="576" cy="33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8954" name="Group 13"/>
              <p:cNvGrpSpPr>
                <a:grpSpLocks/>
              </p:cNvGrpSpPr>
              <p:nvPr/>
            </p:nvGrpSpPr>
            <p:grpSpPr bwMode="auto">
              <a:xfrm>
                <a:off x="3312" y="1596"/>
                <a:ext cx="816" cy="192"/>
                <a:chOff x="3312" y="1632"/>
                <a:chExt cx="816" cy="192"/>
              </a:xfrm>
            </p:grpSpPr>
            <p:sp>
              <p:nvSpPr>
                <p:cNvPr id="38955" name="AutoShape 14" descr="50%"/>
                <p:cNvSpPr>
                  <a:spLocks noChangeArrowheads="1"/>
                </p:cNvSpPr>
                <p:nvPr/>
              </p:nvSpPr>
              <p:spPr bwMode="auto">
                <a:xfrm>
                  <a:off x="3312" y="1632"/>
                  <a:ext cx="816" cy="192"/>
                </a:xfrm>
                <a:prstGeom prst="cube">
                  <a:avLst>
                    <a:gd name="adj" fmla="val 68750"/>
                  </a:avLst>
                </a:prstGeom>
                <a:pattFill prst="pct50">
                  <a:fgClr>
                    <a:schemeClr val="folHlink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56" name="AutoShape 15" descr="Kugeln"/>
                <p:cNvSpPr>
                  <a:spLocks noChangeArrowheads="1"/>
                </p:cNvSpPr>
                <p:nvPr/>
              </p:nvSpPr>
              <p:spPr bwMode="auto">
                <a:xfrm>
                  <a:off x="3408" y="1632"/>
                  <a:ext cx="624" cy="144"/>
                </a:xfrm>
                <a:prstGeom prst="parallelogram">
                  <a:avLst>
                    <a:gd name="adj" fmla="val 108333"/>
                  </a:avLst>
                </a:prstGeom>
                <a:pattFill prst="sphere">
                  <a:fgClr>
                    <a:schemeClr val="folHlink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8948" name="Freeform 16"/>
            <p:cNvSpPr>
              <a:spLocks/>
            </p:cNvSpPr>
            <p:nvPr/>
          </p:nvSpPr>
          <p:spPr bwMode="auto">
            <a:xfrm>
              <a:off x="3024" y="832"/>
              <a:ext cx="1488" cy="328"/>
            </a:xfrm>
            <a:custGeom>
              <a:avLst/>
              <a:gdLst>
                <a:gd name="T0" fmla="*/ 0 w 1488"/>
                <a:gd name="T1" fmla="*/ 224 h 328"/>
                <a:gd name="T2" fmla="*/ 192 w 1488"/>
                <a:gd name="T3" fmla="*/ 32 h 328"/>
                <a:gd name="T4" fmla="*/ 432 w 1488"/>
                <a:gd name="T5" fmla="*/ 32 h 328"/>
                <a:gd name="T6" fmla="*/ 576 w 1488"/>
                <a:gd name="T7" fmla="*/ 224 h 328"/>
                <a:gd name="T8" fmla="*/ 768 w 1488"/>
                <a:gd name="T9" fmla="*/ 320 h 328"/>
                <a:gd name="T10" fmla="*/ 960 w 1488"/>
                <a:gd name="T11" fmla="*/ 176 h 328"/>
                <a:gd name="T12" fmla="*/ 1152 w 1488"/>
                <a:gd name="T13" fmla="*/ 128 h 328"/>
                <a:gd name="T14" fmla="*/ 1296 w 1488"/>
                <a:gd name="T15" fmla="*/ 176 h 328"/>
                <a:gd name="T16" fmla="*/ 1488 w 1488"/>
                <a:gd name="T17" fmla="*/ 224 h 3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88" h="328">
                  <a:moveTo>
                    <a:pt x="0" y="224"/>
                  </a:moveTo>
                  <a:cubicBezTo>
                    <a:pt x="60" y="144"/>
                    <a:pt x="120" y="64"/>
                    <a:pt x="192" y="32"/>
                  </a:cubicBezTo>
                  <a:cubicBezTo>
                    <a:pt x="264" y="0"/>
                    <a:pt x="368" y="0"/>
                    <a:pt x="432" y="32"/>
                  </a:cubicBezTo>
                  <a:cubicBezTo>
                    <a:pt x="496" y="64"/>
                    <a:pt x="520" y="176"/>
                    <a:pt x="576" y="224"/>
                  </a:cubicBezTo>
                  <a:cubicBezTo>
                    <a:pt x="632" y="272"/>
                    <a:pt x="704" y="328"/>
                    <a:pt x="768" y="320"/>
                  </a:cubicBezTo>
                  <a:cubicBezTo>
                    <a:pt x="832" y="312"/>
                    <a:pt x="896" y="208"/>
                    <a:pt x="960" y="176"/>
                  </a:cubicBezTo>
                  <a:cubicBezTo>
                    <a:pt x="1024" y="144"/>
                    <a:pt x="1096" y="128"/>
                    <a:pt x="1152" y="128"/>
                  </a:cubicBezTo>
                  <a:cubicBezTo>
                    <a:pt x="1208" y="128"/>
                    <a:pt x="1240" y="160"/>
                    <a:pt x="1296" y="176"/>
                  </a:cubicBezTo>
                  <a:cubicBezTo>
                    <a:pt x="1352" y="192"/>
                    <a:pt x="1420" y="208"/>
                    <a:pt x="1488" y="224"/>
                  </a:cubicBezTo>
                </a:path>
              </a:pathLst>
            </a:custGeom>
            <a:noFill/>
            <a:ln w="28575" cap="flat" cmpd="sng">
              <a:solidFill>
                <a:srgbClr val="9966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9" name="Freeform 17"/>
            <p:cNvSpPr>
              <a:spLocks/>
            </p:cNvSpPr>
            <p:nvPr/>
          </p:nvSpPr>
          <p:spPr bwMode="auto">
            <a:xfrm>
              <a:off x="2736" y="704"/>
              <a:ext cx="1872" cy="312"/>
            </a:xfrm>
            <a:custGeom>
              <a:avLst/>
              <a:gdLst>
                <a:gd name="T0" fmla="*/ 0 w 1776"/>
                <a:gd name="T1" fmla="*/ 304 h 312"/>
                <a:gd name="T2" fmla="*/ 225 w 1776"/>
                <a:gd name="T3" fmla="*/ 112 h 312"/>
                <a:gd name="T4" fmla="*/ 562 w 1776"/>
                <a:gd name="T5" fmla="*/ 16 h 312"/>
                <a:gd name="T6" fmla="*/ 786 w 1776"/>
                <a:gd name="T7" fmla="*/ 16 h 312"/>
                <a:gd name="T8" fmla="*/ 1012 w 1776"/>
                <a:gd name="T9" fmla="*/ 112 h 312"/>
                <a:gd name="T10" fmla="*/ 1068 w 1776"/>
                <a:gd name="T11" fmla="*/ 208 h 312"/>
                <a:gd name="T12" fmla="*/ 1179 w 1776"/>
                <a:gd name="T13" fmla="*/ 256 h 312"/>
                <a:gd name="T14" fmla="*/ 1293 w 1776"/>
                <a:gd name="T15" fmla="*/ 304 h 312"/>
                <a:gd name="T16" fmla="*/ 1518 w 1776"/>
                <a:gd name="T17" fmla="*/ 208 h 312"/>
                <a:gd name="T18" fmla="*/ 1630 w 1776"/>
                <a:gd name="T19" fmla="*/ 208 h 312"/>
                <a:gd name="T20" fmla="*/ 1799 w 1776"/>
                <a:gd name="T21" fmla="*/ 208 h 312"/>
                <a:gd name="T22" fmla="*/ 2023 w 1776"/>
                <a:gd name="T23" fmla="*/ 256 h 312"/>
                <a:gd name="T24" fmla="*/ 2080 w 1776"/>
                <a:gd name="T25" fmla="*/ 304 h 3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76" h="312">
                  <a:moveTo>
                    <a:pt x="0" y="304"/>
                  </a:moveTo>
                  <a:cubicBezTo>
                    <a:pt x="56" y="232"/>
                    <a:pt x="112" y="160"/>
                    <a:pt x="192" y="112"/>
                  </a:cubicBezTo>
                  <a:cubicBezTo>
                    <a:pt x="272" y="64"/>
                    <a:pt x="400" y="32"/>
                    <a:pt x="480" y="16"/>
                  </a:cubicBezTo>
                  <a:cubicBezTo>
                    <a:pt x="560" y="0"/>
                    <a:pt x="608" y="0"/>
                    <a:pt x="672" y="16"/>
                  </a:cubicBezTo>
                  <a:cubicBezTo>
                    <a:pt x="736" y="32"/>
                    <a:pt x="824" y="80"/>
                    <a:pt x="864" y="112"/>
                  </a:cubicBezTo>
                  <a:cubicBezTo>
                    <a:pt x="904" y="144"/>
                    <a:pt x="888" y="184"/>
                    <a:pt x="912" y="208"/>
                  </a:cubicBezTo>
                  <a:cubicBezTo>
                    <a:pt x="936" y="232"/>
                    <a:pt x="976" y="240"/>
                    <a:pt x="1008" y="256"/>
                  </a:cubicBezTo>
                  <a:cubicBezTo>
                    <a:pt x="1040" y="272"/>
                    <a:pt x="1056" y="312"/>
                    <a:pt x="1104" y="304"/>
                  </a:cubicBezTo>
                  <a:cubicBezTo>
                    <a:pt x="1152" y="296"/>
                    <a:pt x="1248" y="224"/>
                    <a:pt x="1296" y="208"/>
                  </a:cubicBezTo>
                  <a:cubicBezTo>
                    <a:pt x="1344" y="192"/>
                    <a:pt x="1352" y="208"/>
                    <a:pt x="1392" y="208"/>
                  </a:cubicBezTo>
                  <a:cubicBezTo>
                    <a:pt x="1432" y="208"/>
                    <a:pt x="1480" y="200"/>
                    <a:pt x="1536" y="208"/>
                  </a:cubicBezTo>
                  <a:cubicBezTo>
                    <a:pt x="1592" y="216"/>
                    <a:pt x="1688" y="240"/>
                    <a:pt x="1728" y="256"/>
                  </a:cubicBezTo>
                  <a:cubicBezTo>
                    <a:pt x="1768" y="272"/>
                    <a:pt x="1760" y="296"/>
                    <a:pt x="1776" y="304"/>
                  </a:cubicBezTo>
                </a:path>
              </a:pathLst>
            </a:custGeom>
            <a:noFill/>
            <a:ln w="28575" cap="flat" cmpd="sng">
              <a:solidFill>
                <a:srgbClr val="9966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0" name="Freeform 18"/>
            <p:cNvSpPr>
              <a:spLocks/>
            </p:cNvSpPr>
            <p:nvPr/>
          </p:nvSpPr>
          <p:spPr bwMode="auto">
            <a:xfrm>
              <a:off x="4464" y="1240"/>
              <a:ext cx="576" cy="208"/>
            </a:xfrm>
            <a:custGeom>
              <a:avLst/>
              <a:gdLst>
                <a:gd name="T0" fmla="*/ 0 w 576"/>
                <a:gd name="T1" fmla="*/ 104 h 208"/>
                <a:gd name="T2" fmla="*/ 48 w 576"/>
                <a:gd name="T3" fmla="*/ 152 h 208"/>
                <a:gd name="T4" fmla="*/ 144 w 576"/>
                <a:gd name="T5" fmla="*/ 152 h 208"/>
                <a:gd name="T6" fmla="*/ 144 w 576"/>
                <a:gd name="T7" fmla="*/ 56 h 208"/>
                <a:gd name="T8" fmla="*/ 192 w 576"/>
                <a:gd name="T9" fmla="*/ 8 h 208"/>
                <a:gd name="T10" fmla="*/ 192 w 576"/>
                <a:gd name="T11" fmla="*/ 104 h 208"/>
                <a:gd name="T12" fmla="*/ 240 w 576"/>
                <a:gd name="T13" fmla="*/ 152 h 208"/>
                <a:gd name="T14" fmla="*/ 288 w 576"/>
                <a:gd name="T15" fmla="*/ 200 h 208"/>
                <a:gd name="T16" fmla="*/ 336 w 576"/>
                <a:gd name="T17" fmla="*/ 152 h 208"/>
                <a:gd name="T18" fmla="*/ 384 w 576"/>
                <a:gd name="T19" fmla="*/ 200 h 208"/>
                <a:gd name="T20" fmla="*/ 480 w 576"/>
                <a:gd name="T21" fmla="*/ 200 h 208"/>
                <a:gd name="T22" fmla="*/ 576 w 576"/>
                <a:gd name="T23" fmla="*/ 152 h 2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6" h="208">
                  <a:moveTo>
                    <a:pt x="0" y="104"/>
                  </a:moveTo>
                  <a:cubicBezTo>
                    <a:pt x="12" y="124"/>
                    <a:pt x="24" y="144"/>
                    <a:pt x="48" y="152"/>
                  </a:cubicBezTo>
                  <a:cubicBezTo>
                    <a:pt x="72" y="160"/>
                    <a:pt x="128" y="168"/>
                    <a:pt x="144" y="152"/>
                  </a:cubicBezTo>
                  <a:cubicBezTo>
                    <a:pt x="160" y="136"/>
                    <a:pt x="136" y="80"/>
                    <a:pt x="144" y="56"/>
                  </a:cubicBezTo>
                  <a:cubicBezTo>
                    <a:pt x="152" y="32"/>
                    <a:pt x="184" y="0"/>
                    <a:pt x="192" y="8"/>
                  </a:cubicBezTo>
                  <a:cubicBezTo>
                    <a:pt x="200" y="16"/>
                    <a:pt x="184" y="80"/>
                    <a:pt x="192" y="104"/>
                  </a:cubicBezTo>
                  <a:cubicBezTo>
                    <a:pt x="200" y="128"/>
                    <a:pt x="224" y="136"/>
                    <a:pt x="240" y="152"/>
                  </a:cubicBezTo>
                  <a:cubicBezTo>
                    <a:pt x="256" y="168"/>
                    <a:pt x="272" y="200"/>
                    <a:pt x="288" y="200"/>
                  </a:cubicBezTo>
                  <a:cubicBezTo>
                    <a:pt x="304" y="200"/>
                    <a:pt x="320" y="152"/>
                    <a:pt x="336" y="152"/>
                  </a:cubicBezTo>
                  <a:cubicBezTo>
                    <a:pt x="352" y="152"/>
                    <a:pt x="360" y="192"/>
                    <a:pt x="384" y="200"/>
                  </a:cubicBezTo>
                  <a:cubicBezTo>
                    <a:pt x="408" y="208"/>
                    <a:pt x="448" y="208"/>
                    <a:pt x="480" y="200"/>
                  </a:cubicBezTo>
                  <a:cubicBezTo>
                    <a:pt x="512" y="192"/>
                    <a:pt x="560" y="160"/>
                    <a:pt x="576" y="15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1" name="Text Box 19"/>
            <p:cNvSpPr txBox="1">
              <a:spLocks noChangeArrowheads="1"/>
            </p:cNvSpPr>
            <p:nvPr/>
          </p:nvSpPr>
          <p:spPr bwMode="auto">
            <a:xfrm>
              <a:off x="4986" y="1601"/>
              <a:ext cx="76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>
                  <a:latin typeface="Arial" pitchFamily="34" charset="0"/>
                  <a:cs typeface="Arial" pitchFamily="34" charset="0"/>
                </a:rPr>
                <a:t>count rate</a:t>
              </a:r>
            </a:p>
            <a:p>
              <a:pPr algn="ctr"/>
              <a:r>
                <a:rPr lang="de-DE">
                  <a:latin typeface="Arial" pitchFamily="34" charset="0"/>
                  <a:cs typeface="Arial" pitchFamily="34" charset="0"/>
                </a:rPr>
                <a:t>spectrum</a:t>
              </a:r>
              <a:endParaRPr lang="de-DE">
                <a:solidFill>
                  <a:srgbClr val="00008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8921" name="Freeform 20"/>
          <p:cNvSpPr>
            <a:spLocks/>
          </p:cNvSpPr>
          <p:nvPr/>
        </p:nvSpPr>
        <p:spPr bwMode="auto">
          <a:xfrm>
            <a:off x="1828800" y="914400"/>
            <a:ext cx="2667000" cy="1079500"/>
          </a:xfrm>
          <a:custGeom>
            <a:avLst/>
            <a:gdLst>
              <a:gd name="T0" fmla="*/ 0 w 1680"/>
              <a:gd name="T1" fmla="*/ 2147483647 h 680"/>
              <a:gd name="T2" fmla="*/ 2147483647 w 1680"/>
              <a:gd name="T3" fmla="*/ 2147483647 h 680"/>
              <a:gd name="T4" fmla="*/ 2147483647 w 1680"/>
              <a:gd name="T5" fmla="*/ 2147483647 h 680"/>
              <a:gd name="T6" fmla="*/ 2147483647 w 1680"/>
              <a:gd name="T7" fmla="*/ 2147483647 h 680"/>
              <a:gd name="T8" fmla="*/ 2147483647 w 1680"/>
              <a:gd name="T9" fmla="*/ 2147483647 h 680"/>
              <a:gd name="T10" fmla="*/ 2147483647 w 1680"/>
              <a:gd name="T11" fmla="*/ 2147483647 h 680"/>
              <a:gd name="T12" fmla="*/ 2147483647 w 1680"/>
              <a:gd name="T13" fmla="*/ 2147483647 h 680"/>
              <a:gd name="T14" fmla="*/ 2147483647 w 1680"/>
              <a:gd name="T15" fmla="*/ 2147483647 h 6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80" h="680">
                <a:moveTo>
                  <a:pt x="0" y="384"/>
                </a:moveTo>
                <a:cubicBezTo>
                  <a:pt x="40" y="192"/>
                  <a:pt x="80" y="0"/>
                  <a:pt x="144" y="48"/>
                </a:cubicBezTo>
                <a:cubicBezTo>
                  <a:pt x="208" y="96"/>
                  <a:pt x="304" y="672"/>
                  <a:pt x="384" y="672"/>
                </a:cubicBezTo>
                <a:cubicBezTo>
                  <a:pt x="464" y="672"/>
                  <a:pt x="544" y="48"/>
                  <a:pt x="624" y="48"/>
                </a:cubicBezTo>
                <a:cubicBezTo>
                  <a:pt x="704" y="48"/>
                  <a:pt x="768" y="664"/>
                  <a:pt x="864" y="672"/>
                </a:cubicBezTo>
                <a:cubicBezTo>
                  <a:pt x="960" y="680"/>
                  <a:pt x="1104" y="104"/>
                  <a:pt x="1200" y="96"/>
                </a:cubicBezTo>
                <a:cubicBezTo>
                  <a:pt x="1296" y="88"/>
                  <a:pt x="1360" y="632"/>
                  <a:pt x="1440" y="624"/>
                </a:cubicBezTo>
                <a:cubicBezTo>
                  <a:pt x="1520" y="616"/>
                  <a:pt x="1600" y="332"/>
                  <a:pt x="1680" y="48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21"/>
          <p:cNvSpPr>
            <a:spLocks/>
          </p:cNvSpPr>
          <p:nvPr/>
        </p:nvSpPr>
        <p:spPr bwMode="auto">
          <a:xfrm rot="-975612">
            <a:off x="685800" y="35814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Freeform 22"/>
          <p:cNvSpPr>
            <a:spLocks/>
          </p:cNvSpPr>
          <p:nvPr/>
        </p:nvSpPr>
        <p:spPr bwMode="auto">
          <a:xfrm rot="1992249">
            <a:off x="1371600" y="19050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Freeform 23"/>
          <p:cNvSpPr>
            <a:spLocks/>
          </p:cNvSpPr>
          <p:nvPr/>
        </p:nvSpPr>
        <p:spPr bwMode="auto">
          <a:xfrm rot="7912148">
            <a:off x="3429000" y="19050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Freeform 24"/>
          <p:cNvSpPr>
            <a:spLocks/>
          </p:cNvSpPr>
          <p:nvPr/>
        </p:nvSpPr>
        <p:spPr bwMode="auto">
          <a:xfrm rot="9332255">
            <a:off x="4191000" y="26670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Freeform 25"/>
          <p:cNvSpPr>
            <a:spLocks/>
          </p:cNvSpPr>
          <p:nvPr/>
        </p:nvSpPr>
        <p:spPr bwMode="auto">
          <a:xfrm rot="10587940">
            <a:off x="4800600" y="32766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AutoShape 26"/>
          <p:cNvSpPr>
            <a:spLocks noChangeArrowheads="1"/>
          </p:cNvSpPr>
          <p:nvPr/>
        </p:nvSpPr>
        <p:spPr bwMode="auto">
          <a:xfrm>
            <a:off x="4191000" y="3429000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AutoShape 27"/>
          <p:cNvSpPr>
            <a:spLocks noChangeArrowheads="1"/>
          </p:cNvSpPr>
          <p:nvPr/>
        </p:nvSpPr>
        <p:spPr bwMode="auto">
          <a:xfrm>
            <a:off x="4419600" y="2638425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AutoShape 28"/>
          <p:cNvSpPr>
            <a:spLocks noChangeArrowheads="1"/>
          </p:cNvSpPr>
          <p:nvPr/>
        </p:nvSpPr>
        <p:spPr bwMode="auto">
          <a:xfrm>
            <a:off x="1981200" y="3505200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AutoShape 29"/>
          <p:cNvSpPr>
            <a:spLocks noChangeArrowheads="1"/>
          </p:cNvSpPr>
          <p:nvPr/>
        </p:nvSpPr>
        <p:spPr bwMode="auto">
          <a:xfrm>
            <a:off x="2162175" y="2714625"/>
            <a:ext cx="685800" cy="990600"/>
          </a:xfrm>
          <a:prstGeom prst="cube">
            <a:avLst>
              <a:gd name="adj" fmla="val 6426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Freeform 30"/>
          <p:cNvSpPr>
            <a:spLocks/>
          </p:cNvSpPr>
          <p:nvPr/>
        </p:nvSpPr>
        <p:spPr bwMode="auto">
          <a:xfrm rot="-7550045">
            <a:off x="4343400" y="4419600"/>
            <a:ext cx="1600200" cy="228600"/>
          </a:xfrm>
          <a:custGeom>
            <a:avLst/>
            <a:gdLst>
              <a:gd name="T0" fmla="*/ 0 w 3264"/>
              <a:gd name="T1" fmla="*/ 2147483647 h 520"/>
              <a:gd name="T2" fmla="*/ 2147483647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2147483647 h 520"/>
              <a:gd name="T12" fmla="*/ 2147483647 w 3264"/>
              <a:gd name="T13" fmla="*/ 2147483647 h 520"/>
              <a:gd name="T14" fmla="*/ 2147483647 w 3264"/>
              <a:gd name="T15" fmla="*/ 2147483647 h 520"/>
              <a:gd name="T16" fmla="*/ 2147483647 w 3264"/>
              <a:gd name="T17" fmla="*/ 2147483647 h 520"/>
              <a:gd name="T18" fmla="*/ 2147483647 w 3264"/>
              <a:gd name="T19" fmla="*/ 2147483647 h 520"/>
              <a:gd name="T20" fmla="*/ 2147483647 w 3264"/>
              <a:gd name="T21" fmla="*/ 2147483647 h 520"/>
              <a:gd name="T22" fmla="*/ 2147483647 w 3264"/>
              <a:gd name="T23" fmla="*/ 2147483647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Freeform 31"/>
          <p:cNvSpPr>
            <a:spLocks/>
          </p:cNvSpPr>
          <p:nvPr/>
        </p:nvSpPr>
        <p:spPr bwMode="auto">
          <a:xfrm rot="-40434">
            <a:off x="2595563" y="3200400"/>
            <a:ext cx="681037" cy="130175"/>
          </a:xfrm>
          <a:custGeom>
            <a:avLst/>
            <a:gdLst>
              <a:gd name="T0" fmla="*/ 0 w 3264"/>
              <a:gd name="T1" fmla="*/ 2147483647 h 520"/>
              <a:gd name="T2" fmla="*/ 1744065859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Freeform 32"/>
          <p:cNvSpPr>
            <a:spLocks/>
          </p:cNvSpPr>
          <p:nvPr/>
        </p:nvSpPr>
        <p:spPr bwMode="auto">
          <a:xfrm rot="4772180">
            <a:off x="2924969" y="1575594"/>
            <a:ext cx="681037" cy="130175"/>
          </a:xfrm>
          <a:custGeom>
            <a:avLst/>
            <a:gdLst>
              <a:gd name="T0" fmla="*/ 0 w 3264"/>
              <a:gd name="T1" fmla="*/ 2147483647 h 520"/>
              <a:gd name="T2" fmla="*/ 1744065859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Freeform 33"/>
          <p:cNvSpPr>
            <a:spLocks/>
          </p:cNvSpPr>
          <p:nvPr/>
        </p:nvSpPr>
        <p:spPr bwMode="auto">
          <a:xfrm rot="2468188">
            <a:off x="3048000" y="2590800"/>
            <a:ext cx="681038" cy="130175"/>
          </a:xfrm>
          <a:custGeom>
            <a:avLst/>
            <a:gdLst>
              <a:gd name="T0" fmla="*/ 0 w 3264"/>
              <a:gd name="T1" fmla="*/ 2147483647 h 520"/>
              <a:gd name="T2" fmla="*/ 1744071132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Freeform 34"/>
          <p:cNvSpPr>
            <a:spLocks/>
          </p:cNvSpPr>
          <p:nvPr/>
        </p:nvSpPr>
        <p:spPr bwMode="auto">
          <a:xfrm rot="-40434">
            <a:off x="1524000" y="2590800"/>
            <a:ext cx="681038" cy="130175"/>
          </a:xfrm>
          <a:custGeom>
            <a:avLst/>
            <a:gdLst>
              <a:gd name="T0" fmla="*/ 0 w 3264"/>
              <a:gd name="T1" fmla="*/ 2147483647 h 520"/>
              <a:gd name="T2" fmla="*/ 1744071132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Freeform 35"/>
          <p:cNvSpPr>
            <a:spLocks/>
          </p:cNvSpPr>
          <p:nvPr/>
        </p:nvSpPr>
        <p:spPr bwMode="auto">
          <a:xfrm rot="-7178021">
            <a:off x="6506369" y="2637631"/>
            <a:ext cx="681038" cy="130175"/>
          </a:xfrm>
          <a:custGeom>
            <a:avLst/>
            <a:gdLst>
              <a:gd name="T0" fmla="*/ 0 w 3264"/>
              <a:gd name="T1" fmla="*/ 2147483647 h 520"/>
              <a:gd name="T2" fmla="*/ 1744071132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Freeform 36"/>
          <p:cNvSpPr>
            <a:spLocks/>
          </p:cNvSpPr>
          <p:nvPr/>
        </p:nvSpPr>
        <p:spPr bwMode="auto">
          <a:xfrm rot="7185901">
            <a:off x="4677569" y="1875631"/>
            <a:ext cx="681038" cy="130175"/>
          </a:xfrm>
          <a:custGeom>
            <a:avLst/>
            <a:gdLst>
              <a:gd name="T0" fmla="*/ 0 w 3264"/>
              <a:gd name="T1" fmla="*/ 2147483647 h 520"/>
              <a:gd name="T2" fmla="*/ 1744071132 w 3264"/>
              <a:gd name="T3" fmla="*/ 0 h 520"/>
              <a:gd name="T4" fmla="*/ 2147483647 w 3264"/>
              <a:gd name="T5" fmla="*/ 2147483647 h 520"/>
              <a:gd name="T6" fmla="*/ 2147483647 w 3264"/>
              <a:gd name="T7" fmla="*/ 0 h 520"/>
              <a:gd name="T8" fmla="*/ 2147483647 w 3264"/>
              <a:gd name="T9" fmla="*/ 2147483647 h 520"/>
              <a:gd name="T10" fmla="*/ 2147483647 w 3264"/>
              <a:gd name="T11" fmla="*/ 753023323 h 520"/>
              <a:gd name="T12" fmla="*/ 2147483647 w 3264"/>
              <a:gd name="T13" fmla="*/ 2147483647 h 520"/>
              <a:gd name="T14" fmla="*/ 2147483647 w 3264"/>
              <a:gd name="T15" fmla="*/ 753023323 h 520"/>
              <a:gd name="T16" fmla="*/ 2147483647 w 3264"/>
              <a:gd name="T17" fmla="*/ 2147483647 h 520"/>
              <a:gd name="T18" fmla="*/ 2147483647 w 3264"/>
              <a:gd name="T19" fmla="*/ 753023323 h 520"/>
              <a:gd name="T20" fmla="*/ 2147483647 w 3264"/>
              <a:gd name="T21" fmla="*/ 2147483647 h 520"/>
              <a:gd name="T22" fmla="*/ 2147483647 w 3264"/>
              <a:gd name="T23" fmla="*/ 753023323 h 520"/>
              <a:gd name="T24" fmla="*/ 2147483647 w 3264"/>
              <a:gd name="T25" fmla="*/ 2147483647 h 520"/>
              <a:gd name="T26" fmla="*/ 2147483647 w 3264"/>
              <a:gd name="T27" fmla="*/ 2147483647 h 520"/>
              <a:gd name="T28" fmla="*/ 2147483647 w 3264"/>
              <a:gd name="T29" fmla="*/ 2147483647 h 5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264" h="520">
                <a:moveTo>
                  <a:pt x="0" y="480"/>
                </a:moveTo>
                <a:cubicBezTo>
                  <a:pt x="64" y="240"/>
                  <a:pt x="128" y="0"/>
                  <a:pt x="192" y="0"/>
                </a:cubicBezTo>
                <a:cubicBezTo>
                  <a:pt x="256" y="0"/>
                  <a:pt x="312" y="480"/>
                  <a:pt x="384" y="480"/>
                </a:cubicBezTo>
                <a:cubicBezTo>
                  <a:pt x="456" y="480"/>
                  <a:pt x="552" y="0"/>
                  <a:pt x="624" y="0"/>
                </a:cubicBezTo>
                <a:cubicBezTo>
                  <a:pt x="696" y="0"/>
                  <a:pt x="736" y="472"/>
                  <a:pt x="816" y="480"/>
                </a:cubicBezTo>
                <a:cubicBezTo>
                  <a:pt x="896" y="488"/>
                  <a:pt x="1032" y="48"/>
                  <a:pt x="1104" y="48"/>
                </a:cubicBezTo>
                <a:cubicBezTo>
                  <a:pt x="1176" y="48"/>
                  <a:pt x="1176" y="480"/>
                  <a:pt x="1248" y="480"/>
                </a:cubicBezTo>
                <a:cubicBezTo>
                  <a:pt x="1320" y="480"/>
                  <a:pt x="1456" y="48"/>
                  <a:pt x="1536" y="48"/>
                </a:cubicBezTo>
                <a:cubicBezTo>
                  <a:pt x="1616" y="48"/>
                  <a:pt x="1648" y="480"/>
                  <a:pt x="1728" y="480"/>
                </a:cubicBezTo>
                <a:cubicBezTo>
                  <a:pt x="1808" y="480"/>
                  <a:pt x="1936" y="48"/>
                  <a:pt x="2016" y="48"/>
                </a:cubicBezTo>
                <a:cubicBezTo>
                  <a:pt x="2096" y="48"/>
                  <a:pt x="2136" y="480"/>
                  <a:pt x="2208" y="480"/>
                </a:cubicBezTo>
                <a:cubicBezTo>
                  <a:pt x="2280" y="480"/>
                  <a:pt x="2368" y="48"/>
                  <a:pt x="2448" y="48"/>
                </a:cubicBezTo>
                <a:cubicBezTo>
                  <a:pt x="2528" y="48"/>
                  <a:pt x="2608" y="440"/>
                  <a:pt x="2688" y="480"/>
                </a:cubicBezTo>
                <a:cubicBezTo>
                  <a:pt x="2768" y="520"/>
                  <a:pt x="2832" y="320"/>
                  <a:pt x="2928" y="288"/>
                </a:cubicBezTo>
                <a:cubicBezTo>
                  <a:pt x="3024" y="256"/>
                  <a:pt x="3208" y="288"/>
                  <a:pt x="3264" y="288"/>
                </a:cubicBezTo>
              </a:path>
            </a:pathLst>
          </a:custGeom>
          <a:noFill/>
          <a:ln w="28575" cap="flat" cmpd="sng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Rectangle 37"/>
          <p:cNvSpPr>
            <a:spLocks noChangeArrowheads="1"/>
          </p:cNvSpPr>
          <p:nvPr/>
        </p:nvSpPr>
        <p:spPr bwMode="auto">
          <a:xfrm>
            <a:off x="237702" y="2704"/>
            <a:ext cx="7814891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Environmental </a:t>
            </a:r>
            <a:r>
              <a:rPr lang="de-DE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Radioactivity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almost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entierly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smtClean="0">
                <a:solidFill>
                  <a:srgbClr val="000066"/>
                </a:solidFill>
                <a:latin typeface="Symbol" pitchFamily="18" charset="2"/>
                <a:cs typeface="Arial" pitchFamily="34" charset="0"/>
              </a:rPr>
              <a:t>a, b, g  </a:t>
            </a:r>
            <a:endParaRPr lang="de-DE" sz="2800" b="1" dirty="0">
              <a:solidFill>
                <a:srgbClr val="000066"/>
              </a:solidFill>
              <a:latin typeface="Symbol" pitchFamily="18" charset="2"/>
              <a:cs typeface="Arial" pitchFamily="34" charset="0"/>
            </a:endParaRPr>
          </a:p>
        </p:txBody>
      </p:sp>
      <p:sp>
        <p:nvSpPr>
          <p:cNvPr id="38939" name="Text Box 38"/>
          <p:cNvSpPr txBox="1">
            <a:spLocks noChangeArrowheads="1"/>
          </p:cNvSpPr>
          <p:nvPr/>
        </p:nvSpPr>
        <p:spPr bwMode="auto">
          <a:xfrm>
            <a:off x="188576" y="1750368"/>
            <a:ext cx="1350050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Uranium</a:t>
            </a:r>
            <a:endParaRPr lang="de-DE" sz="24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40" name="Text Box 39"/>
          <p:cNvSpPr txBox="1">
            <a:spLocks noChangeArrowheads="1"/>
          </p:cNvSpPr>
          <p:nvPr/>
        </p:nvSpPr>
        <p:spPr bwMode="auto">
          <a:xfrm>
            <a:off x="195890" y="3083868"/>
            <a:ext cx="1314784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Thorium</a:t>
            </a:r>
          </a:p>
        </p:txBody>
      </p:sp>
      <p:sp>
        <p:nvSpPr>
          <p:cNvPr id="38941" name="Text Box 40"/>
          <p:cNvSpPr txBox="1">
            <a:spLocks noChangeArrowheads="1"/>
          </p:cNvSpPr>
          <p:nvPr/>
        </p:nvSpPr>
        <p:spPr bwMode="auto">
          <a:xfrm>
            <a:off x="7241314" y="1521768"/>
            <a:ext cx="1622560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Potassium</a:t>
            </a:r>
          </a:p>
        </p:txBody>
      </p:sp>
      <p:sp>
        <p:nvSpPr>
          <p:cNvPr id="38942" name="Text Box 41"/>
          <p:cNvSpPr txBox="1">
            <a:spLocks noChangeArrowheads="1"/>
          </p:cNvSpPr>
          <p:nvPr/>
        </p:nvSpPr>
        <p:spPr bwMode="auto">
          <a:xfrm>
            <a:off x="237575" y="4417368"/>
            <a:ext cx="1229825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Cesium</a:t>
            </a:r>
          </a:p>
        </p:txBody>
      </p:sp>
      <p:sp>
        <p:nvSpPr>
          <p:cNvPr id="38943" name="Text Box 42"/>
          <p:cNvSpPr txBox="1">
            <a:spLocks noChangeArrowheads="1"/>
          </p:cNvSpPr>
          <p:nvPr/>
        </p:nvSpPr>
        <p:spPr bwMode="auto">
          <a:xfrm>
            <a:off x="7726472" y="2169468"/>
            <a:ext cx="1093569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Radon</a:t>
            </a:r>
          </a:p>
        </p:txBody>
      </p:sp>
      <p:sp>
        <p:nvSpPr>
          <p:cNvPr id="38944" name="Text Box 43"/>
          <p:cNvSpPr txBox="1">
            <a:spLocks noChangeArrowheads="1"/>
          </p:cNvSpPr>
          <p:nvPr/>
        </p:nvSpPr>
        <p:spPr bwMode="auto">
          <a:xfrm>
            <a:off x="7793504" y="2817168"/>
            <a:ext cx="1019831" cy="461665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24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etc, ...</a:t>
            </a:r>
          </a:p>
        </p:txBody>
      </p:sp>
      <p:sp>
        <p:nvSpPr>
          <p:cNvPr id="38945" name="Text Box 44"/>
          <p:cNvSpPr txBox="1">
            <a:spLocks noChangeArrowheads="1"/>
          </p:cNvSpPr>
          <p:nvPr/>
        </p:nvSpPr>
        <p:spPr bwMode="auto">
          <a:xfrm>
            <a:off x="557213" y="5318125"/>
            <a:ext cx="8279831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required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sensitivity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~ 1 </a:t>
            </a:r>
            <a:r>
              <a:rPr lang="de-DE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event</a:t>
            </a:r>
            <a:r>
              <a:rPr lang="de-DE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/ kg 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de-DE" sz="2000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month,year</a:t>
            </a:r>
            <a:r>
              <a:rPr lang="de-DE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even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100 x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less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future</a:t>
            </a:r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2392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8288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255984" y="145207"/>
            <a:ext cx="7772400" cy="457200"/>
          </a:xfrm>
        </p:spPr>
        <p:txBody>
          <a:bodyPr/>
          <a:lstStyle/>
          <a:p>
            <a:pPr eaLnBrk="1" hangingPunct="1"/>
            <a:r>
              <a:rPr lang="de-DE" b="1" kern="1200" dirty="0" err="1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Quenching</a:t>
            </a:r>
            <a:r>
              <a:rPr lang="de-DE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b="1" kern="1200" dirty="0" err="1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lang="de-DE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WIMP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recoil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spectrum</a:t>
            </a:r>
            <a:endParaRPr lang="en-US" b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3F366A"/>
              </a:clrFrom>
              <a:clrTo>
                <a:srgbClr val="3F366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447800"/>
            <a:ext cx="1727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3F366A"/>
              </a:clrFrom>
              <a:clrTo>
                <a:srgbClr val="3F366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65563"/>
            <a:ext cx="1793875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6796738" y="3059113"/>
            <a:ext cx="13099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200" dirty="0" err="1">
                <a:latin typeface="Arial" pitchFamily="34" charset="0"/>
                <a:cs typeface="Arial" pitchFamily="34" charset="0"/>
              </a:rPr>
              <a:t>electromagnetic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/>
            <a:r>
              <a:rPr lang="de-DE" sz="1200" dirty="0" err="1">
                <a:latin typeface="Arial" pitchFamily="34" charset="0"/>
                <a:cs typeface="Arial" pitchFamily="34" charset="0"/>
              </a:rPr>
              <a:t>interaction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677276" y="5638800"/>
            <a:ext cx="15568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200">
                <a:latin typeface="Arial" pitchFamily="34" charset="0"/>
                <a:cs typeface="Arial" pitchFamily="34" charset="0"/>
              </a:rPr>
              <a:t>scattering and recoil</a:t>
            </a:r>
            <a:endParaRPr lang="en-US" sz="12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1368" name="Group 8"/>
          <p:cNvGrpSpPr>
            <a:grpSpLocks/>
          </p:cNvGrpSpPr>
          <p:nvPr/>
        </p:nvGrpSpPr>
        <p:grpSpPr bwMode="auto">
          <a:xfrm>
            <a:off x="804863" y="1828800"/>
            <a:ext cx="5334000" cy="4000500"/>
            <a:chOff x="-432" y="3000"/>
            <a:chExt cx="3360" cy="2520"/>
          </a:xfrm>
        </p:grpSpPr>
        <p:pic>
          <p:nvPicPr>
            <p:cNvPr id="3688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2" y="3000"/>
              <a:ext cx="3360" cy="2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84" name="Text Box 10"/>
            <p:cNvSpPr txBox="1">
              <a:spLocks noChangeArrowheads="1"/>
            </p:cNvSpPr>
            <p:nvPr/>
          </p:nvSpPr>
          <p:spPr bwMode="auto">
            <a:xfrm>
              <a:off x="695" y="3631"/>
              <a:ext cx="195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rgbClr val="4747FF"/>
                  </a:solidFill>
                </a:rPr>
                <a:t>Quenchingfaktor = 0.3	(Ge-Ionisation)</a:t>
              </a:r>
              <a:endParaRPr lang="en-US" sz="1400">
                <a:solidFill>
                  <a:srgbClr val="4747FF"/>
                </a:solidFill>
              </a:endParaRPr>
            </a:p>
          </p:txBody>
        </p:sp>
      </p:grpSp>
      <p:grpSp>
        <p:nvGrpSpPr>
          <p:cNvPr id="271371" name="Group 11"/>
          <p:cNvGrpSpPr>
            <a:grpSpLocks/>
          </p:cNvGrpSpPr>
          <p:nvPr/>
        </p:nvGrpSpPr>
        <p:grpSpPr bwMode="auto">
          <a:xfrm>
            <a:off x="803275" y="1844675"/>
            <a:ext cx="5334000" cy="4000500"/>
            <a:chOff x="-379" y="1200"/>
            <a:chExt cx="3360" cy="2520"/>
          </a:xfrm>
        </p:grpSpPr>
        <p:pic>
          <p:nvPicPr>
            <p:cNvPr id="36880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9" y="1200"/>
              <a:ext cx="3360" cy="2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81" name="Text Box 13"/>
            <p:cNvSpPr txBox="1">
              <a:spLocks noChangeArrowheads="1"/>
            </p:cNvSpPr>
            <p:nvPr/>
          </p:nvSpPr>
          <p:spPr bwMode="auto">
            <a:xfrm>
              <a:off x="748" y="2016"/>
              <a:ext cx="201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990099"/>
                  </a:solidFill>
                  <a:latin typeface="Arial" pitchFamily="34" charset="0"/>
                  <a:cs typeface="Arial" pitchFamily="34" charset="0"/>
                </a:rPr>
                <a:t>quenchingfactor = 0.1	(NaI-Szintillation)</a:t>
              </a:r>
              <a:endParaRPr lang="en-US" sz="1200">
                <a:solidFill>
                  <a:srgbClr val="99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2" name="Text Box 14"/>
            <p:cNvSpPr txBox="1">
              <a:spLocks noChangeArrowheads="1"/>
            </p:cNvSpPr>
            <p:nvPr/>
          </p:nvSpPr>
          <p:spPr bwMode="auto">
            <a:xfrm>
              <a:off x="748" y="1831"/>
              <a:ext cx="191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4747FF"/>
                  </a:solidFill>
                  <a:latin typeface="Arial" pitchFamily="34" charset="0"/>
                  <a:cs typeface="Arial" pitchFamily="34" charset="0"/>
                </a:rPr>
                <a:t>quenchingfactor = 0.3	(Ge-Ionisation)</a:t>
              </a:r>
              <a:endParaRPr lang="en-US" sz="1200">
                <a:solidFill>
                  <a:srgbClr val="4747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874" name="Line 15"/>
          <p:cNvSpPr>
            <a:spLocks noChangeShapeType="1"/>
          </p:cNvSpPr>
          <p:nvPr/>
        </p:nvSpPr>
        <p:spPr bwMode="auto">
          <a:xfrm>
            <a:off x="1947863" y="2133600"/>
            <a:ext cx="0" cy="388620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1376" name="Group 16"/>
          <p:cNvGrpSpPr>
            <a:grpSpLocks/>
          </p:cNvGrpSpPr>
          <p:nvPr/>
        </p:nvGrpSpPr>
        <p:grpSpPr bwMode="auto">
          <a:xfrm>
            <a:off x="1508125" y="2133600"/>
            <a:ext cx="4105275" cy="3228975"/>
            <a:chOff x="942" y="1347"/>
            <a:chExt cx="2586" cy="2034"/>
          </a:xfrm>
        </p:grpSpPr>
        <p:sp>
          <p:nvSpPr>
            <p:cNvPr id="36878" name="Freeform 17"/>
            <p:cNvSpPr>
              <a:spLocks/>
            </p:cNvSpPr>
            <p:nvPr/>
          </p:nvSpPr>
          <p:spPr bwMode="auto">
            <a:xfrm>
              <a:off x="1194" y="3234"/>
              <a:ext cx="2334" cy="147"/>
            </a:xfrm>
            <a:custGeom>
              <a:avLst/>
              <a:gdLst>
                <a:gd name="T0" fmla="*/ 99 w 2334"/>
                <a:gd name="T1" fmla="*/ 60 h 147"/>
                <a:gd name="T2" fmla="*/ 141 w 2334"/>
                <a:gd name="T3" fmla="*/ 42 h 147"/>
                <a:gd name="T4" fmla="*/ 237 w 2334"/>
                <a:gd name="T5" fmla="*/ 102 h 147"/>
                <a:gd name="T6" fmla="*/ 297 w 2334"/>
                <a:gd name="T7" fmla="*/ 45 h 147"/>
                <a:gd name="T8" fmla="*/ 357 w 2334"/>
                <a:gd name="T9" fmla="*/ 0 h 147"/>
                <a:gd name="T10" fmla="*/ 432 w 2334"/>
                <a:gd name="T11" fmla="*/ 36 h 147"/>
                <a:gd name="T12" fmla="*/ 492 w 2334"/>
                <a:gd name="T13" fmla="*/ 99 h 147"/>
                <a:gd name="T14" fmla="*/ 567 w 2334"/>
                <a:gd name="T15" fmla="*/ 57 h 147"/>
                <a:gd name="T16" fmla="*/ 627 w 2334"/>
                <a:gd name="T17" fmla="*/ 72 h 147"/>
                <a:gd name="T18" fmla="*/ 702 w 2334"/>
                <a:gd name="T19" fmla="*/ 39 h 147"/>
                <a:gd name="T20" fmla="*/ 753 w 2334"/>
                <a:gd name="T21" fmla="*/ 63 h 147"/>
                <a:gd name="T22" fmla="*/ 879 w 2334"/>
                <a:gd name="T23" fmla="*/ 57 h 147"/>
                <a:gd name="T24" fmla="*/ 1023 w 2334"/>
                <a:gd name="T25" fmla="*/ 102 h 147"/>
                <a:gd name="T26" fmla="*/ 1206 w 2334"/>
                <a:gd name="T27" fmla="*/ 69 h 147"/>
                <a:gd name="T28" fmla="*/ 1296 w 2334"/>
                <a:gd name="T29" fmla="*/ 102 h 147"/>
                <a:gd name="T30" fmla="*/ 1347 w 2334"/>
                <a:gd name="T31" fmla="*/ 24 h 147"/>
                <a:gd name="T32" fmla="*/ 1425 w 2334"/>
                <a:gd name="T33" fmla="*/ 123 h 147"/>
                <a:gd name="T34" fmla="*/ 1488 w 2334"/>
                <a:gd name="T35" fmla="*/ 78 h 147"/>
                <a:gd name="T36" fmla="*/ 1536 w 2334"/>
                <a:gd name="T37" fmla="*/ 12 h 147"/>
                <a:gd name="T38" fmla="*/ 1605 w 2334"/>
                <a:gd name="T39" fmla="*/ 69 h 147"/>
                <a:gd name="T40" fmla="*/ 1683 w 2334"/>
                <a:gd name="T41" fmla="*/ 90 h 147"/>
                <a:gd name="T42" fmla="*/ 1734 w 2334"/>
                <a:gd name="T43" fmla="*/ 54 h 147"/>
                <a:gd name="T44" fmla="*/ 1797 w 2334"/>
                <a:gd name="T45" fmla="*/ 75 h 147"/>
                <a:gd name="T46" fmla="*/ 1884 w 2334"/>
                <a:gd name="T47" fmla="*/ 99 h 147"/>
                <a:gd name="T48" fmla="*/ 1947 w 2334"/>
                <a:gd name="T49" fmla="*/ 63 h 147"/>
                <a:gd name="T50" fmla="*/ 1998 w 2334"/>
                <a:gd name="T51" fmla="*/ 42 h 147"/>
                <a:gd name="T52" fmla="*/ 2085 w 2334"/>
                <a:gd name="T53" fmla="*/ 90 h 147"/>
                <a:gd name="T54" fmla="*/ 2130 w 2334"/>
                <a:gd name="T55" fmla="*/ 39 h 147"/>
                <a:gd name="T56" fmla="*/ 2208 w 2334"/>
                <a:gd name="T57" fmla="*/ 99 h 147"/>
                <a:gd name="T58" fmla="*/ 2262 w 2334"/>
                <a:gd name="T59" fmla="*/ 63 h 147"/>
                <a:gd name="T60" fmla="*/ 2316 w 2334"/>
                <a:gd name="T61" fmla="*/ 96 h 147"/>
                <a:gd name="T62" fmla="*/ 2331 w 2334"/>
                <a:gd name="T63" fmla="*/ 147 h 147"/>
                <a:gd name="T64" fmla="*/ 36 w 2334"/>
                <a:gd name="T65" fmla="*/ 60 h 1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334" h="147">
                  <a:moveTo>
                    <a:pt x="36" y="60"/>
                  </a:moveTo>
                  <a:lnTo>
                    <a:pt x="99" y="60"/>
                  </a:lnTo>
                  <a:lnTo>
                    <a:pt x="102" y="42"/>
                  </a:lnTo>
                  <a:lnTo>
                    <a:pt x="141" y="42"/>
                  </a:lnTo>
                  <a:lnTo>
                    <a:pt x="156" y="99"/>
                  </a:lnTo>
                  <a:lnTo>
                    <a:pt x="237" y="102"/>
                  </a:lnTo>
                  <a:lnTo>
                    <a:pt x="240" y="48"/>
                  </a:lnTo>
                  <a:lnTo>
                    <a:pt x="297" y="45"/>
                  </a:lnTo>
                  <a:lnTo>
                    <a:pt x="300" y="0"/>
                  </a:lnTo>
                  <a:lnTo>
                    <a:pt x="357" y="0"/>
                  </a:lnTo>
                  <a:lnTo>
                    <a:pt x="360" y="39"/>
                  </a:lnTo>
                  <a:lnTo>
                    <a:pt x="432" y="36"/>
                  </a:lnTo>
                  <a:lnTo>
                    <a:pt x="489" y="42"/>
                  </a:lnTo>
                  <a:lnTo>
                    <a:pt x="492" y="99"/>
                  </a:lnTo>
                  <a:lnTo>
                    <a:pt x="570" y="99"/>
                  </a:lnTo>
                  <a:lnTo>
                    <a:pt x="567" y="57"/>
                  </a:lnTo>
                  <a:lnTo>
                    <a:pt x="609" y="57"/>
                  </a:lnTo>
                  <a:lnTo>
                    <a:pt x="627" y="72"/>
                  </a:lnTo>
                  <a:lnTo>
                    <a:pt x="699" y="72"/>
                  </a:lnTo>
                  <a:lnTo>
                    <a:pt x="702" y="39"/>
                  </a:lnTo>
                  <a:lnTo>
                    <a:pt x="744" y="33"/>
                  </a:lnTo>
                  <a:lnTo>
                    <a:pt x="753" y="63"/>
                  </a:lnTo>
                  <a:lnTo>
                    <a:pt x="831" y="66"/>
                  </a:lnTo>
                  <a:lnTo>
                    <a:pt x="879" y="57"/>
                  </a:lnTo>
                  <a:lnTo>
                    <a:pt x="882" y="99"/>
                  </a:lnTo>
                  <a:lnTo>
                    <a:pt x="1023" y="102"/>
                  </a:lnTo>
                  <a:lnTo>
                    <a:pt x="1029" y="72"/>
                  </a:lnTo>
                  <a:lnTo>
                    <a:pt x="1206" y="69"/>
                  </a:lnTo>
                  <a:lnTo>
                    <a:pt x="1221" y="99"/>
                  </a:lnTo>
                  <a:lnTo>
                    <a:pt x="1296" y="102"/>
                  </a:lnTo>
                  <a:lnTo>
                    <a:pt x="1293" y="24"/>
                  </a:lnTo>
                  <a:lnTo>
                    <a:pt x="1347" y="24"/>
                  </a:lnTo>
                  <a:lnTo>
                    <a:pt x="1350" y="126"/>
                  </a:lnTo>
                  <a:lnTo>
                    <a:pt x="1425" y="123"/>
                  </a:lnTo>
                  <a:lnTo>
                    <a:pt x="1425" y="81"/>
                  </a:lnTo>
                  <a:lnTo>
                    <a:pt x="1488" y="78"/>
                  </a:lnTo>
                  <a:lnTo>
                    <a:pt x="1485" y="15"/>
                  </a:lnTo>
                  <a:lnTo>
                    <a:pt x="1536" y="12"/>
                  </a:lnTo>
                  <a:lnTo>
                    <a:pt x="1539" y="72"/>
                  </a:lnTo>
                  <a:lnTo>
                    <a:pt x="1605" y="69"/>
                  </a:lnTo>
                  <a:lnTo>
                    <a:pt x="1620" y="90"/>
                  </a:lnTo>
                  <a:lnTo>
                    <a:pt x="1683" y="90"/>
                  </a:lnTo>
                  <a:lnTo>
                    <a:pt x="1677" y="57"/>
                  </a:lnTo>
                  <a:lnTo>
                    <a:pt x="1734" y="54"/>
                  </a:lnTo>
                  <a:lnTo>
                    <a:pt x="1740" y="75"/>
                  </a:lnTo>
                  <a:lnTo>
                    <a:pt x="1797" y="75"/>
                  </a:lnTo>
                  <a:lnTo>
                    <a:pt x="1806" y="105"/>
                  </a:lnTo>
                  <a:lnTo>
                    <a:pt x="1884" y="99"/>
                  </a:lnTo>
                  <a:lnTo>
                    <a:pt x="1881" y="66"/>
                  </a:lnTo>
                  <a:lnTo>
                    <a:pt x="1947" y="63"/>
                  </a:lnTo>
                  <a:lnTo>
                    <a:pt x="1950" y="45"/>
                  </a:lnTo>
                  <a:lnTo>
                    <a:pt x="1998" y="42"/>
                  </a:lnTo>
                  <a:lnTo>
                    <a:pt x="2004" y="96"/>
                  </a:lnTo>
                  <a:lnTo>
                    <a:pt x="2085" y="90"/>
                  </a:lnTo>
                  <a:lnTo>
                    <a:pt x="2082" y="45"/>
                  </a:lnTo>
                  <a:lnTo>
                    <a:pt x="2130" y="39"/>
                  </a:lnTo>
                  <a:lnTo>
                    <a:pt x="2136" y="99"/>
                  </a:lnTo>
                  <a:lnTo>
                    <a:pt x="2208" y="99"/>
                  </a:lnTo>
                  <a:lnTo>
                    <a:pt x="2214" y="66"/>
                  </a:lnTo>
                  <a:lnTo>
                    <a:pt x="2262" y="63"/>
                  </a:lnTo>
                  <a:lnTo>
                    <a:pt x="2265" y="96"/>
                  </a:lnTo>
                  <a:lnTo>
                    <a:pt x="2316" y="96"/>
                  </a:lnTo>
                  <a:lnTo>
                    <a:pt x="2334" y="96"/>
                  </a:lnTo>
                  <a:lnTo>
                    <a:pt x="2331" y="147"/>
                  </a:lnTo>
                  <a:lnTo>
                    <a:pt x="0" y="144"/>
                  </a:lnTo>
                  <a:lnTo>
                    <a:pt x="36" y="60"/>
                  </a:lnTo>
                  <a:close/>
                </a:path>
              </a:pathLst>
            </a:custGeom>
            <a:solidFill>
              <a:srgbClr val="DDDDDD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9" name="Rectangle 18"/>
            <p:cNvSpPr>
              <a:spLocks noChangeArrowheads="1"/>
            </p:cNvSpPr>
            <p:nvPr/>
          </p:nvSpPr>
          <p:spPr bwMode="auto">
            <a:xfrm>
              <a:off x="942" y="1347"/>
              <a:ext cx="273" cy="2031"/>
            </a:xfrm>
            <a:prstGeom prst="rect">
              <a:avLst/>
            </a:prstGeom>
            <a:solidFill>
              <a:srgbClr val="DDDDDD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76" name="Text Box 19"/>
          <p:cNvSpPr txBox="1">
            <a:spLocks noChangeArrowheads="1"/>
          </p:cNvSpPr>
          <p:nvPr/>
        </p:nvSpPr>
        <p:spPr bwMode="auto">
          <a:xfrm>
            <a:off x="4114800" y="4810125"/>
            <a:ext cx="1563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CC0000"/>
                </a:solidFill>
              </a:rPr>
              <a:t>background signals</a:t>
            </a:r>
            <a:endParaRPr lang="en-US" sz="1400">
              <a:solidFill>
                <a:srgbClr val="CC0000"/>
              </a:solidFill>
            </a:endParaRPr>
          </a:p>
        </p:txBody>
      </p:sp>
      <p:sp>
        <p:nvSpPr>
          <p:cNvPr id="36877" name="Text Box 20"/>
          <p:cNvSpPr txBox="1">
            <a:spLocks noChangeArrowheads="1"/>
          </p:cNvSpPr>
          <p:nvPr/>
        </p:nvSpPr>
        <p:spPr bwMode="auto">
          <a:xfrm>
            <a:off x="1828800" y="5981700"/>
            <a:ext cx="1992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CC0000"/>
                </a:solidFill>
              </a:rPr>
              <a:t>detector energy threshold</a:t>
            </a:r>
            <a:endParaRPr lang="en-US" sz="140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12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F366A"/>
              </a:clrFrom>
              <a:clrTo>
                <a:srgbClr val="3F366A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3203575"/>
            <a:ext cx="2173287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F366A"/>
              </a:clrFrom>
              <a:clrTo>
                <a:srgbClr val="3F366A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19200"/>
            <a:ext cx="2255838" cy="22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517525" y="1676400"/>
            <a:ext cx="633859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Symbol" pitchFamily="18" charset="2"/>
              <a:buChar char="Þ"/>
            </a:pPr>
            <a:r>
              <a:rPr lang="en-US" sz="20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 measure </a:t>
            </a:r>
            <a: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phonons (heat)</a:t>
            </a:r>
            <a: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charge (or light)</a:t>
            </a:r>
            <a:b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endParaRPr lang="en-US" sz="20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Symbol" pitchFamily="18" charset="2"/>
              <a:buNone/>
            </a:pPr>
            <a:endParaRPr lang="en-US" sz="2000" dirty="0">
              <a:solidFill>
                <a:srgbClr val="DADAE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Symbol" pitchFamily="18" charset="2"/>
              <a:buChar char="Þ"/>
            </a:pPr>
            <a:r>
              <a:rPr lang="en-US" sz="2000" dirty="0">
                <a:solidFill>
                  <a:srgbClr val="99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distinguish </a:t>
            </a:r>
            <a: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electromagnetic radiation </a:t>
            </a:r>
            <a:r>
              <a:rPr lang="de-DE" sz="2000" b="1" dirty="0">
                <a:solidFill>
                  <a:srgbClr val="000066"/>
                </a:solidFill>
                <a:latin typeface="Symbol" pitchFamily="18" charset="2"/>
                <a:cs typeface="Arial" pitchFamily="34" charset="0"/>
              </a:rPr>
              <a:t>a, b, g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main background)</a:t>
            </a:r>
          </a:p>
          <a:p>
            <a:pPr>
              <a:buFont typeface="Symbol" pitchFamily="18" charset="2"/>
              <a:buNone/>
            </a:pPr>
            <a: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>
                <a:solidFill>
                  <a:srgbClr val="36001B"/>
                </a:solidFill>
                <a:latin typeface="Arial" pitchFamily="34" charset="0"/>
                <a:cs typeface="Arial" pitchFamily="34" charset="0"/>
              </a:rPr>
              <a:t>from</a:t>
            </a:r>
          </a:p>
          <a:p>
            <a:pPr>
              <a:buFont typeface="Symbol" pitchFamily="18" charset="2"/>
              <a:buNone/>
            </a:pPr>
            <a:r>
              <a:rPr lang="en-US" sz="2000" dirty="0">
                <a:solidFill>
                  <a:srgbClr val="DADAE6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nuclear recoils (WIMP and neutrons)</a:t>
            </a:r>
          </a:p>
        </p:txBody>
      </p:sp>
      <p:sp>
        <p:nvSpPr>
          <p:cNvPr id="74757" name="Text Box 8"/>
          <p:cNvSpPr txBox="1">
            <a:spLocks noChangeArrowheads="1"/>
          </p:cNvSpPr>
          <p:nvPr/>
        </p:nvSpPr>
        <p:spPr bwMode="auto">
          <a:xfrm>
            <a:off x="262061" y="-199975"/>
            <a:ext cx="9144000" cy="8002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sz="2200" dirty="0">
              <a:latin typeface="Verdana" pitchFamily="34" charset="0"/>
            </a:endParaRPr>
          </a:p>
          <a:p>
            <a:pPr eaLnBrk="1" hangingPunct="1"/>
            <a:r>
              <a:rPr lang="en-GB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</a:t>
            </a:r>
            <a:r>
              <a:rPr lang="en-GB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Ionisation / Scintillation - Measurement</a:t>
            </a:r>
            <a:endParaRPr lang="en-GB" sz="16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82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88900" y="1341438"/>
            <a:ext cx="8893175" cy="5327650"/>
          </a:xfrm>
          <a:prstGeom prst="bevel">
            <a:avLst>
              <a:gd name="adj" fmla="val 1958"/>
            </a:avLst>
          </a:prstGeom>
          <a:solidFill>
            <a:schemeClr val="bg1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60623" y="432470"/>
            <a:ext cx="7772400" cy="457200"/>
          </a:xfrm>
        </p:spPr>
        <p:txBody>
          <a:bodyPr/>
          <a:lstStyle/>
          <a:p>
            <a:pPr algn="ctr" eaLnBrk="1" hangingPunct="1"/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Recoil Recognition by Combination of </a:t>
            </a:r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Channels</a:t>
            </a:r>
            <a:r>
              <a:rPr lang="en-US" sz="1000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600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i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- making good use of quenching - </a:t>
            </a:r>
            <a:endParaRPr lang="en-US" sz="2000" i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412875"/>
            <a:ext cx="7961313" cy="475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03263" y="4959350"/>
            <a:ext cx="1584325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084388" y="5111750"/>
            <a:ext cx="792162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870700" y="4306888"/>
            <a:ext cx="1727200" cy="935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727450" y="1557338"/>
            <a:ext cx="1295400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8265" name="Text Box 9"/>
          <p:cNvSpPr txBox="1">
            <a:spLocks noChangeArrowheads="1"/>
          </p:cNvSpPr>
          <p:nvPr/>
        </p:nvSpPr>
        <p:spPr bwMode="auto">
          <a:xfrm>
            <a:off x="395288" y="1939925"/>
            <a:ext cx="2689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Cryogenic Charge / Phonon</a:t>
            </a:r>
          </a:p>
        </p:txBody>
      </p:sp>
      <p:sp>
        <p:nvSpPr>
          <p:cNvPr id="608266" name="Text Box 10"/>
          <p:cNvSpPr txBox="1">
            <a:spLocks noChangeArrowheads="1"/>
          </p:cNvSpPr>
          <p:nvPr/>
        </p:nvSpPr>
        <p:spPr bwMode="auto">
          <a:xfrm>
            <a:off x="5924550" y="1930400"/>
            <a:ext cx="246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Cryogenic Light / Phonon</a:t>
            </a:r>
          </a:p>
        </p:txBody>
      </p:sp>
      <p:sp>
        <p:nvSpPr>
          <p:cNvPr id="608267" name="Text Box 11"/>
          <p:cNvSpPr txBox="1">
            <a:spLocks noChangeArrowheads="1"/>
          </p:cNvSpPr>
          <p:nvPr/>
        </p:nvSpPr>
        <p:spPr bwMode="auto">
          <a:xfrm>
            <a:off x="3106738" y="6092825"/>
            <a:ext cx="307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Liquid Noble Gas Light / Charge</a:t>
            </a:r>
          </a:p>
        </p:txBody>
      </p:sp>
      <p:sp>
        <p:nvSpPr>
          <p:cNvPr id="26636" name="Freeform 12"/>
          <p:cNvSpPr>
            <a:spLocks/>
          </p:cNvSpPr>
          <p:nvPr/>
        </p:nvSpPr>
        <p:spPr bwMode="auto">
          <a:xfrm>
            <a:off x="684213" y="2565400"/>
            <a:ext cx="3167062" cy="1368425"/>
          </a:xfrm>
          <a:custGeom>
            <a:avLst/>
            <a:gdLst>
              <a:gd name="T0" fmla="*/ 71437 w 1995"/>
              <a:gd name="T1" fmla="*/ 0 h 862"/>
              <a:gd name="T2" fmla="*/ 2735262 w 1995"/>
              <a:gd name="T3" fmla="*/ 0 h 862"/>
              <a:gd name="T4" fmla="*/ 3095625 w 1995"/>
              <a:gd name="T5" fmla="*/ 287338 h 862"/>
              <a:gd name="T6" fmla="*/ 3167062 w 1995"/>
              <a:gd name="T7" fmla="*/ 1368425 h 862"/>
              <a:gd name="T8" fmla="*/ 1079500 w 1995"/>
              <a:gd name="T9" fmla="*/ 1368425 h 862"/>
              <a:gd name="T10" fmla="*/ 0 w 1995"/>
              <a:gd name="T11" fmla="*/ 576263 h 8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95" h="862">
                <a:moveTo>
                  <a:pt x="45" y="0"/>
                </a:moveTo>
                <a:lnTo>
                  <a:pt x="1723" y="0"/>
                </a:lnTo>
                <a:lnTo>
                  <a:pt x="1950" y="181"/>
                </a:lnTo>
                <a:lnTo>
                  <a:pt x="1995" y="862"/>
                </a:lnTo>
                <a:lnTo>
                  <a:pt x="680" y="862"/>
                </a:lnTo>
                <a:lnTo>
                  <a:pt x="0" y="363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5148263" y="2420938"/>
            <a:ext cx="3168650" cy="1584325"/>
          </a:xfrm>
          <a:custGeom>
            <a:avLst/>
            <a:gdLst>
              <a:gd name="T0" fmla="*/ 0 w 1996"/>
              <a:gd name="T1" fmla="*/ 144463 h 998"/>
              <a:gd name="T2" fmla="*/ 71438 w 1996"/>
              <a:gd name="T3" fmla="*/ 1584325 h 998"/>
              <a:gd name="T4" fmla="*/ 3168650 w 1996"/>
              <a:gd name="T5" fmla="*/ 1584325 h 998"/>
              <a:gd name="T6" fmla="*/ 2952750 w 1996"/>
              <a:gd name="T7" fmla="*/ 0 h 998"/>
              <a:gd name="T8" fmla="*/ 287338 w 1996"/>
              <a:gd name="T9" fmla="*/ 144463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96" h="998">
                <a:moveTo>
                  <a:pt x="0" y="91"/>
                </a:moveTo>
                <a:lnTo>
                  <a:pt x="45" y="998"/>
                </a:lnTo>
                <a:lnTo>
                  <a:pt x="1996" y="998"/>
                </a:lnTo>
                <a:lnTo>
                  <a:pt x="1860" y="0"/>
                </a:lnTo>
                <a:lnTo>
                  <a:pt x="181" y="9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38" name="Group 14"/>
          <p:cNvGrpSpPr>
            <a:grpSpLocks/>
          </p:cNvGrpSpPr>
          <p:nvPr/>
        </p:nvGrpSpPr>
        <p:grpSpPr bwMode="auto">
          <a:xfrm>
            <a:off x="-36513" y="2466652"/>
            <a:ext cx="9186863" cy="1322388"/>
            <a:chOff x="-23" y="1457"/>
            <a:chExt cx="5787" cy="833"/>
          </a:xfrm>
        </p:grpSpPr>
        <p:pic>
          <p:nvPicPr>
            <p:cNvPr id="26646" name="Picture 1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69" r="61116" b="45494"/>
            <a:stretch>
              <a:fillRect/>
            </a:stretch>
          </p:blipFill>
          <p:spPr bwMode="auto">
            <a:xfrm>
              <a:off x="-23" y="1457"/>
              <a:ext cx="1950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47" name="Picture 1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69" t="27269" b="45494"/>
            <a:stretch>
              <a:fillRect/>
            </a:stretch>
          </p:blipFill>
          <p:spPr bwMode="auto">
            <a:xfrm>
              <a:off x="3606" y="1474"/>
              <a:ext cx="215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8273" name="Group 17"/>
          <p:cNvGrpSpPr>
            <a:grpSpLocks/>
          </p:cNvGrpSpPr>
          <p:nvPr/>
        </p:nvGrpSpPr>
        <p:grpSpPr bwMode="auto">
          <a:xfrm>
            <a:off x="250825" y="2205038"/>
            <a:ext cx="8424863" cy="3963987"/>
            <a:chOff x="158" y="1389"/>
            <a:chExt cx="5307" cy="2497"/>
          </a:xfrm>
        </p:grpSpPr>
        <p:sp>
          <p:nvSpPr>
            <p:cNvPr id="26643" name="Freeform 18"/>
            <p:cNvSpPr>
              <a:spLocks/>
            </p:cNvSpPr>
            <p:nvPr/>
          </p:nvSpPr>
          <p:spPr bwMode="auto">
            <a:xfrm>
              <a:off x="2154" y="2931"/>
              <a:ext cx="2177" cy="955"/>
            </a:xfrm>
            <a:custGeom>
              <a:avLst/>
              <a:gdLst>
                <a:gd name="T0" fmla="*/ 0 w 2177"/>
                <a:gd name="T1" fmla="*/ 0 h 1043"/>
                <a:gd name="T2" fmla="*/ 91 w 2177"/>
                <a:gd name="T3" fmla="*/ 1043 h 1043"/>
                <a:gd name="T4" fmla="*/ 2177 w 2177"/>
                <a:gd name="T5" fmla="*/ 907 h 1043"/>
                <a:gd name="T6" fmla="*/ 2041 w 2177"/>
                <a:gd name="T7" fmla="*/ 318 h 1043"/>
                <a:gd name="T8" fmla="*/ 1134 w 2177"/>
                <a:gd name="T9" fmla="*/ 363 h 1043"/>
                <a:gd name="T10" fmla="*/ 1043 w 2177"/>
                <a:gd name="T11" fmla="*/ 0 h 1043"/>
                <a:gd name="T12" fmla="*/ 680 w 2177"/>
                <a:gd name="T13" fmla="*/ 0 h 10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77" h="1043">
                  <a:moveTo>
                    <a:pt x="0" y="0"/>
                  </a:moveTo>
                  <a:lnTo>
                    <a:pt x="91" y="1043"/>
                  </a:lnTo>
                  <a:lnTo>
                    <a:pt x="2177" y="907"/>
                  </a:lnTo>
                  <a:lnTo>
                    <a:pt x="2041" y="318"/>
                  </a:lnTo>
                  <a:lnTo>
                    <a:pt x="1134" y="363"/>
                  </a:lnTo>
                  <a:lnTo>
                    <a:pt x="1043" y="0"/>
                  </a:lnTo>
                  <a:lnTo>
                    <a:pt x="68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Freeform 19"/>
            <p:cNvSpPr>
              <a:spLocks/>
            </p:cNvSpPr>
            <p:nvPr/>
          </p:nvSpPr>
          <p:spPr bwMode="auto">
            <a:xfrm>
              <a:off x="158" y="1480"/>
              <a:ext cx="1995" cy="862"/>
            </a:xfrm>
            <a:custGeom>
              <a:avLst/>
              <a:gdLst>
                <a:gd name="T0" fmla="*/ 45 w 1995"/>
                <a:gd name="T1" fmla="*/ 0 h 862"/>
                <a:gd name="T2" fmla="*/ 1723 w 1995"/>
                <a:gd name="T3" fmla="*/ 0 h 862"/>
                <a:gd name="T4" fmla="*/ 1950 w 1995"/>
                <a:gd name="T5" fmla="*/ 181 h 862"/>
                <a:gd name="T6" fmla="*/ 1995 w 1995"/>
                <a:gd name="T7" fmla="*/ 862 h 862"/>
                <a:gd name="T8" fmla="*/ 680 w 1995"/>
                <a:gd name="T9" fmla="*/ 862 h 862"/>
                <a:gd name="T10" fmla="*/ 0 w 1995"/>
                <a:gd name="T11" fmla="*/ 363 h 8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95" h="862">
                  <a:moveTo>
                    <a:pt x="45" y="0"/>
                  </a:moveTo>
                  <a:lnTo>
                    <a:pt x="1723" y="0"/>
                  </a:lnTo>
                  <a:lnTo>
                    <a:pt x="1950" y="181"/>
                  </a:lnTo>
                  <a:lnTo>
                    <a:pt x="1995" y="862"/>
                  </a:lnTo>
                  <a:lnTo>
                    <a:pt x="680" y="862"/>
                  </a:lnTo>
                  <a:lnTo>
                    <a:pt x="0" y="36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Freeform 20"/>
            <p:cNvSpPr>
              <a:spLocks/>
            </p:cNvSpPr>
            <p:nvPr/>
          </p:nvSpPr>
          <p:spPr bwMode="auto">
            <a:xfrm>
              <a:off x="3469" y="1389"/>
              <a:ext cx="1996" cy="998"/>
            </a:xfrm>
            <a:custGeom>
              <a:avLst/>
              <a:gdLst>
                <a:gd name="T0" fmla="*/ 0 w 1996"/>
                <a:gd name="T1" fmla="*/ 91 h 998"/>
                <a:gd name="T2" fmla="*/ 45 w 1996"/>
                <a:gd name="T3" fmla="*/ 998 h 998"/>
                <a:gd name="T4" fmla="*/ 1996 w 1996"/>
                <a:gd name="T5" fmla="*/ 998 h 998"/>
                <a:gd name="T6" fmla="*/ 1860 w 1996"/>
                <a:gd name="T7" fmla="*/ 0 h 998"/>
                <a:gd name="T8" fmla="*/ 181 w 1996"/>
                <a:gd name="T9" fmla="*/ 91 h 9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96" h="998">
                  <a:moveTo>
                    <a:pt x="0" y="91"/>
                  </a:moveTo>
                  <a:lnTo>
                    <a:pt x="45" y="998"/>
                  </a:lnTo>
                  <a:lnTo>
                    <a:pt x="1996" y="998"/>
                  </a:lnTo>
                  <a:lnTo>
                    <a:pt x="1860" y="0"/>
                  </a:lnTo>
                  <a:lnTo>
                    <a:pt x="181" y="9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8277" name="Group 21"/>
          <p:cNvGrpSpPr>
            <a:grpSpLocks/>
          </p:cNvGrpSpPr>
          <p:nvPr/>
        </p:nvGrpSpPr>
        <p:grpSpPr bwMode="auto">
          <a:xfrm>
            <a:off x="2827338" y="3208338"/>
            <a:ext cx="3095625" cy="1276350"/>
            <a:chOff x="1805" y="2045"/>
            <a:chExt cx="1950" cy="804"/>
          </a:xfrm>
        </p:grpSpPr>
        <p:sp>
          <p:nvSpPr>
            <p:cNvPr id="26641" name="Oval 22"/>
            <p:cNvSpPr>
              <a:spLocks noChangeArrowheads="1"/>
            </p:cNvSpPr>
            <p:nvPr/>
          </p:nvSpPr>
          <p:spPr bwMode="auto">
            <a:xfrm>
              <a:off x="1805" y="2045"/>
              <a:ext cx="1950" cy="804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Text Box 23"/>
            <p:cNvSpPr txBox="1">
              <a:spLocks noChangeArrowheads="1"/>
            </p:cNvSpPr>
            <p:nvPr/>
          </p:nvSpPr>
          <p:spPr bwMode="auto">
            <a:xfrm>
              <a:off x="1830" y="2069"/>
              <a:ext cx="189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chemeClr val="bg1"/>
                  </a:solidFill>
                  <a:latin typeface="Arial" pitchFamily="34" charset="0"/>
                </a:rPr>
                <a:t>radioactive 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chemeClr val="bg1"/>
                  </a:solidFill>
                  <a:latin typeface="Arial" pitchFamily="34" charset="0"/>
                </a:rPr>
                <a:t>background can be rejected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chemeClr val="bg1"/>
                  </a:solidFill>
                  <a:latin typeface="Arial" pitchFamily="34" charset="0"/>
                </a:rPr>
                <a:t>=&gt; highly improved 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chemeClr val="bg1"/>
                  </a:solidFill>
                  <a:latin typeface="Arial" pitchFamily="34" charset="0"/>
                </a:rPr>
                <a:t>sensitivity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9380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08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0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08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0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265" grpId="0"/>
      <p:bldP spid="608266" grpId="0"/>
      <p:bldP spid="6082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otKurve_wo_Ku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3" b="58551"/>
          <a:stretch>
            <a:fillRect/>
          </a:stretch>
        </p:blipFill>
        <p:spPr bwMode="auto">
          <a:xfrm>
            <a:off x="685800" y="1676400"/>
            <a:ext cx="7559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RotKurve_w_Kur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61282"/>
          <a:stretch>
            <a:fillRect/>
          </a:stretch>
        </p:blipFill>
        <p:spPr bwMode="auto">
          <a:xfrm>
            <a:off x="688975" y="1771650"/>
            <a:ext cx="75596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26063" y="4144963"/>
            <a:ext cx="1338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hlink"/>
                </a:solidFill>
                <a:latin typeface="Arial Narrow" pitchFamily="34" charset="0"/>
              </a:rPr>
              <a:t>distance to center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989263" y="4679950"/>
            <a:ext cx="2713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chemeClr val="hlink"/>
                </a:solidFill>
                <a:latin typeface="Arial Narrow" pitchFamily="34" charset="0"/>
              </a:rPr>
              <a:t>=&gt; Dark Matter halo in galaxy</a:t>
            </a:r>
            <a:r>
              <a:rPr lang="en-US" sz="2400" b="1">
                <a:solidFill>
                  <a:schemeClr val="hlink"/>
                </a:solidFill>
              </a:rPr>
              <a:t> </a:t>
            </a:r>
            <a:endParaRPr lang="en-US" sz="2400">
              <a:solidFill>
                <a:schemeClr val="hlink"/>
              </a:solidFill>
            </a:endParaRPr>
          </a:p>
        </p:txBody>
      </p:sp>
      <p:grpSp>
        <p:nvGrpSpPr>
          <p:cNvPr id="10246" name="Group 6"/>
          <p:cNvGrpSpPr>
            <a:grpSpLocks/>
          </p:cNvGrpSpPr>
          <p:nvPr/>
        </p:nvGrpSpPr>
        <p:grpSpPr bwMode="auto">
          <a:xfrm>
            <a:off x="3390900" y="3124200"/>
            <a:ext cx="3924300" cy="869950"/>
            <a:chOff x="2256" y="2064"/>
            <a:chExt cx="2688" cy="720"/>
          </a:xfrm>
        </p:grpSpPr>
        <p:sp>
          <p:nvSpPr>
            <p:cNvPr id="10256" name="Text Box 7"/>
            <p:cNvSpPr txBox="1">
              <a:spLocks noChangeArrowheads="1"/>
            </p:cNvSpPr>
            <p:nvPr/>
          </p:nvSpPr>
          <p:spPr bwMode="auto">
            <a:xfrm rot="1569919">
              <a:off x="2759" y="2209"/>
              <a:ext cx="7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1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b="1">
                  <a:solidFill>
                    <a:srgbClr val="FF0000"/>
                  </a:solidFill>
                  <a:latin typeface="Arial Narrow" pitchFamily="34" charset="0"/>
                </a:rPr>
                <a:t>Keplers‘s Law</a:t>
              </a:r>
              <a:endParaRPr lang="en-US" sz="1400" b="1">
                <a:solidFill>
                  <a:srgbClr val="000086"/>
                </a:solidFill>
                <a:latin typeface="Arial Narrow" pitchFamily="34" charset="0"/>
              </a:endParaRPr>
            </a:p>
          </p:txBody>
        </p:sp>
        <p:grpSp>
          <p:nvGrpSpPr>
            <p:cNvPr id="10257" name="Group 8"/>
            <p:cNvGrpSpPr>
              <a:grpSpLocks/>
            </p:cNvGrpSpPr>
            <p:nvPr/>
          </p:nvGrpSpPr>
          <p:grpSpPr bwMode="auto">
            <a:xfrm>
              <a:off x="2256" y="2064"/>
              <a:ext cx="2688" cy="720"/>
              <a:chOff x="1676" y="1592"/>
              <a:chExt cx="3330" cy="859"/>
            </a:xfrm>
          </p:grpSpPr>
          <p:grpSp>
            <p:nvGrpSpPr>
              <p:cNvPr id="10258" name="Group 9"/>
              <p:cNvGrpSpPr>
                <a:grpSpLocks/>
              </p:cNvGrpSpPr>
              <p:nvPr/>
            </p:nvGrpSpPr>
            <p:grpSpPr bwMode="auto">
              <a:xfrm>
                <a:off x="1676" y="1592"/>
                <a:ext cx="3330" cy="859"/>
                <a:chOff x="2736" y="1520"/>
                <a:chExt cx="2640" cy="688"/>
              </a:xfrm>
            </p:grpSpPr>
            <p:sp>
              <p:nvSpPr>
                <p:cNvPr id="10268" name="Freeform 10"/>
                <p:cNvSpPr>
                  <a:spLocks/>
                </p:cNvSpPr>
                <p:nvPr/>
              </p:nvSpPr>
              <p:spPr bwMode="auto">
                <a:xfrm>
                  <a:off x="2736" y="1520"/>
                  <a:ext cx="1104" cy="688"/>
                </a:xfrm>
                <a:custGeom>
                  <a:avLst/>
                  <a:gdLst>
                    <a:gd name="T0" fmla="*/ 0 w 1104"/>
                    <a:gd name="T1" fmla="*/ 688 h 688"/>
                    <a:gd name="T2" fmla="*/ 96 w 1104"/>
                    <a:gd name="T3" fmla="*/ 400 h 688"/>
                    <a:gd name="T4" fmla="*/ 288 w 1104"/>
                    <a:gd name="T5" fmla="*/ 112 h 688"/>
                    <a:gd name="T6" fmla="*/ 576 w 1104"/>
                    <a:gd name="T7" fmla="*/ 16 h 688"/>
                    <a:gd name="T8" fmla="*/ 864 w 1104"/>
                    <a:gd name="T9" fmla="*/ 16 h 688"/>
                    <a:gd name="T10" fmla="*/ 1104 w 1104"/>
                    <a:gd name="T11" fmla="*/ 112 h 68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04" h="688">
                      <a:moveTo>
                        <a:pt x="0" y="688"/>
                      </a:moveTo>
                      <a:cubicBezTo>
                        <a:pt x="24" y="592"/>
                        <a:pt x="48" y="496"/>
                        <a:pt x="96" y="400"/>
                      </a:cubicBezTo>
                      <a:cubicBezTo>
                        <a:pt x="144" y="304"/>
                        <a:pt x="208" y="176"/>
                        <a:pt x="288" y="112"/>
                      </a:cubicBezTo>
                      <a:cubicBezTo>
                        <a:pt x="368" y="48"/>
                        <a:pt x="480" y="32"/>
                        <a:pt x="576" y="16"/>
                      </a:cubicBezTo>
                      <a:cubicBezTo>
                        <a:pt x="672" y="0"/>
                        <a:pt x="776" y="0"/>
                        <a:pt x="864" y="16"/>
                      </a:cubicBezTo>
                      <a:cubicBezTo>
                        <a:pt x="952" y="32"/>
                        <a:pt x="1028" y="72"/>
                        <a:pt x="1104" y="11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lgDashDot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69" name="Freeform 11"/>
                <p:cNvSpPr>
                  <a:spLocks/>
                </p:cNvSpPr>
                <p:nvPr/>
              </p:nvSpPr>
              <p:spPr bwMode="auto">
                <a:xfrm>
                  <a:off x="3840" y="1632"/>
                  <a:ext cx="1536" cy="528"/>
                </a:xfrm>
                <a:custGeom>
                  <a:avLst/>
                  <a:gdLst>
                    <a:gd name="T0" fmla="*/ 0 w 1536"/>
                    <a:gd name="T1" fmla="*/ 0 h 528"/>
                    <a:gd name="T2" fmla="*/ 480 w 1536"/>
                    <a:gd name="T3" fmla="*/ 336 h 528"/>
                    <a:gd name="T4" fmla="*/ 1008 w 1536"/>
                    <a:gd name="T5" fmla="*/ 480 h 528"/>
                    <a:gd name="T6" fmla="*/ 1536 w 1536"/>
                    <a:gd name="T7" fmla="*/ 528 h 5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36" h="528">
                      <a:moveTo>
                        <a:pt x="0" y="0"/>
                      </a:moveTo>
                      <a:cubicBezTo>
                        <a:pt x="156" y="128"/>
                        <a:pt x="312" y="256"/>
                        <a:pt x="480" y="336"/>
                      </a:cubicBezTo>
                      <a:cubicBezTo>
                        <a:pt x="648" y="416"/>
                        <a:pt x="832" y="448"/>
                        <a:pt x="1008" y="480"/>
                      </a:cubicBezTo>
                      <a:cubicBezTo>
                        <a:pt x="1184" y="512"/>
                        <a:pt x="1360" y="520"/>
                        <a:pt x="1536" y="528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lgDashDot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59" name="Text Box 12"/>
              <p:cNvSpPr txBox="1">
                <a:spLocks noChangeArrowheads="1"/>
              </p:cNvSpPr>
              <p:nvPr/>
            </p:nvSpPr>
            <p:spPr bwMode="auto">
              <a:xfrm>
                <a:off x="3792" y="1797"/>
                <a:ext cx="296" cy="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400">
                    <a:solidFill>
                      <a:srgbClr val="FF0000"/>
                    </a:solidFill>
                  </a:rPr>
                  <a:t>~</a:t>
                </a:r>
                <a:endParaRPr lang="en-US" sz="2400"/>
              </a:p>
            </p:txBody>
          </p:sp>
          <p:sp>
            <p:nvSpPr>
              <p:cNvPr id="10260" name="Text Box 13"/>
              <p:cNvSpPr txBox="1">
                <a:spLocks noChangeArrowheads="1"/>
              </p:cNvSpPr>
              <p:nvPr/>
            </p:nvSpPr>
            <p:spPr bwMode="auto">
              <a:xfrm>
                <a:off x="4124" y="1662"/>
                <a:ext cx="285" cy="4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400">
                    <a:solidFill>
                      <a:srgbClr val="FF0000"/>
                    </a:solidFill>
                  </a:rPr>
                  <a:t>1</a:t>
                </a:r>
                <a:endParaRPr lang="en-US" sz="2400"/>
              </a:p>
            </p:txBody>
          </p:sp>
          <p:sp>
            <p:nvSpPr>
              <p:cNvPr id="10261" name="Text Box 14"/>
              <p:cNvSpPr txBox="1">
                <a:spLocks noChangeArrowheads="1"/>
              </p:cNvSpPr>
              <p:nvPr/>
            </p:nvSpPr>
            <p:spPr bwMode="auto">
              <a:xfrm>
                <a:off x="4196" y="1963"/>
                <a:ext cx="271" cy="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400">
                    <a:solidFill>
                      <a:srgbClr val="FF0000"/>
                    </a:solidFill>
                  </a:rPr>
                  <a:t>a</a:t>
                </a:r>
                <a:endParaRPr lang="en-US" sz="2400"/>
              </a:p>
            </p:txBody>
          </p:sp>
          <p:grpSp>
            <p:nvGrpSpPr>
              <p:cNvPr id="10262" name="Group 15"/>
              <p:cNvGrpSpPr>
                <a:grpSpLocks/>
              </p:cNvGrpSpPr>
              <p:nvPr/>
            </p:nvGrpSpPr>
            <p:grpSpPr bwMode="auto">
              <a:xfrm>
                <a:off x="4103" y="2051"/>
                <a:ext cx="348" cy="195"/>
                <a:chOff x="1920" y="2928"/>
                <a:chExt cx="1056" cy="624"/>
              </a:xfrm>
            </p:grpSpPr>
            <p:sp>
              <p:nvSpPr>
                <p:cNvPr id="10264" name="Line 16"/>
                <p:cNvSpPr>
                  <a:spLocks noChangeShapeType="1"/>
                </p:cNvSpPr>
                <p:nvPr/>
              </p:nvSpPr>
              <p:spPr bwMode="auto">
                <a:xfrm>
                  <a:off x="1920" y="3312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65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208" y="2928"/>
                  <a:ext cx="240" cy="62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0266" name="AutoShape 18"/>
                <p:cNvCxnSpPr>
                  <a:cxnSpLocks noChangeShapeType="1"/>
                  <a:stCxn id="10264" idx="1"/>
                  <a:endCxn id="10265" idx="0"/>
                </p:cNvCxnSpPr>
                <p:nvPr/>
              </p:nvCxnSpPr>
              <p:spPr bwMode="auto">
                <a:xfrm>
                  <a:off x="2064" y="3312"/>
                  <a:ext cx="144" cy="240"/>
                </a:xfrm>
                <a:prstGeom prst="straightConnector1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267" name="AutoShape 19"/>
                <p:cNvCxnSpPr>
                  <a:cxnSpLocks noChangeShapeType="1"/>
                  <a:stCxn id="10265" idx="1"/>
                </p:cNvCxnSpPr>
                <p:nvPr/>
              </p:nvCxnSpPr>
              <p:spPr bwMode="auto">
                <a:xfrm>
                  <a:off x="2447" y="2928"/>
                  <a:ext cx="529" cy="0"/>
                </a:xfrm>
                <a:prstGeom prst="straightConnector1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0263" name="Line 20"/>
              <p:cNvSpPr>
                <a:spLocks noChangeShapeType="1"/>
              </p:cNvSpPr>
              <p:nvPr/>
            </p:nvSpPr>
            <p:spPr bwMode="auto">
              <a:xfrm flipV="1">
                <a:off x="4118" y="1962"/>
                <a:ext cx="303" cy="6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47" name="Rectangle 21"/>
          <p:cNvSpPr>
            <a:spLocks noChangeArrowheads="1"/>
          </p:cNvSpPr>
          <p:nvPr/>
        </p:nvSpPr>
        <p:spPr bwMode="auto">
          <a:xfrm>
            <a:off x="8242300" y="1600200"/>
            <a:ext cx="1016000" cy="3657600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Rectangle 22"/>
          <p:cNvSpPr>
            <a:spLocks noChangeArrowheads="1"/>
          </p:cNvSpPr>
          <p:nvPr/>
        </p:nvSpPr>
        <p:spPr bwMode="auto">
          <a:xfrm>
            <a:off x="237902" y="151619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Dark Matter - Evidence</a:t>
            </a:r>
          </a:p>
        </p:txBody>
      </p:sp>
      <p:sp>
        <p:nvSpPr>
          <p:cNvPr id="10249" name="Text Box 23"/>
          <p:cNvSpPr txBox="1">
            <a:spLocks noChangeArrowheads="1"/>
          </p:cNvSpPr>
          <p:nvPr/>
        </p:nvSpPr>
        <p:spPr bwMode="auto">
          <a:xfrm>
            <a:off x="796925" y="1762125"/>
            <a:ext cx="22399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DDDDDD"/>
                </a:solidFill>
                <a:latin typeface="Arial Narrow" pitchFamily="34" charset="0"/>
              </a:rPr>
              <a:t>rotation curves</a:t>
            </a:r>
          </a:p>
          <a:p>
            <a:pPr eaLnBrk="1" hangingPunct="1"/>
            <a:r>
              <a:rPr lang="en-US">
                <a:solidFill>
                  <a:srgbClr val="DDDDDD"/>
                </a:solidFill>
                <a:latin typeface="Arial Narrow" pitchFamily="34" charset="0"/>
              </a:rPr>
              <a:t>(orbital speed vs radius) </a:t>
            </a:r>
          </a:p>
          <a:p>
            <a:pPr eaLnBrk="1" hangingPunct="1"/>
            <a:r>
              <a:rPr lang="en-US">
                <a:solidFill>
                  <a:srgbClr val="DDDDDD"/>
                </a:solidFill>
                <a:latin typeface="Arial Narrow" pitchFamily="34" charset="0"/>
              </a:rPr>
              <a:t>of galaxies</a:t>
            </a:r>
          </a:p>
        </p:txBody>
      </p:sp>
      <p:sp>
        <p:nvSpPr>
          <p:cNvPr id="10250" name="Text Box 24"/>
          <p:cNvSpPr txBox="1">
            <a:spLocks noChangeArrowheads="1"/>
          </p:cNvSpPr>
          <p:nvPr/>
        </p:nvSpPr>
        <p:spPr bwMode="auto">
          <a:xfrm>
            <a:off x="3295650" y="1866900"/>
            <a:ext cx="6699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hlink"/>
                </a:solidFill>
                <a:latin typeface="Arial Narrow" pitchFamily="34" charset="0"/>
              </a:rPr>
              <a:t>orbital</a:t>
            </a:r>
            <a:br>
              <a:rPr lang="en-US" sz="1400">
                <a:solidFill>
                  <a:schemeClr val="hlink"/>
                </a:solidFill>
                <a:latin typeface="Arial Narrow" pitchFamily="34" charset="0"/>
              </a:rPr>
            </a:br>
            <a:r>
              <a:rPr lang="en-US" sz="1400">
                <a:solidFill>
                  <a:schemeClr val="hlink"/>
                </a:solidFill>
                <a:latin typeface="Arial Narrow" pitchFamily="34" charset="0"/>
              </a:rPr>
              <a:t>velocity</a:t>
            </a:r>
          </a:p>
        </p:txBody>
      </p:sp>
      <p:grpSp>
        <p:nvGrpSpPr>
          <p:cNvPr id="10251" name="Group 25"/>
          <p:cNvGrpSpPr>
            <a:grpSpLocks/>
          </p:cNvGrpSpPr>
          <p:nvPr/>
        </p:nvGrpSpPr>
        <p:grpSpPr bwMode="auto">
          <a:xfrm>
            <a:off x="2743200" y="5410200"/>
            <a:ext cx="3200400" cy="552450"/>
            <a:chOff x="384" y="3744"/>
            <a:chExt cx="2016" cy="348"/>
          </a:xfrm>
        </p:grpSpPr>
        <p:sp>
          <p:nvSpPr>
            <p:cNvPr id="10253" name="Rectangle 26"/>
            <p:cNvSpPr>
              <a:spLocks noChangeArrowheads="1"/>
            </p:cNvSpPr>
            <p:nvPr/>
          </p:nvSpPr>
          <p:spPr bwMode="auto">
            <a:xfrm>
              <a:off x="384" y="3744"/>
              <a:ext cx="2016" cy="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254" name="Picture 27"/>
            <p:cNvPicPr>
              <a:picLocks noChangeAspect="1" noChangeArrowheads="1"/>
            </p:cNvPicPr>
            <p:nvPr/>
          </p:nvPicPr>
          <p:blipFill>
            <a:blip r:embed="rId5">
              <a:lum bright="-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820"/>
              <a:ext cx="11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55" name="Text Box 28"/>
            <p:cNvSpPr txBox="1">
              <a:spLocks noChangeArrowheads="1"/>
            </p:cNvSpPr>
            <p:nvPr/>
          </p:nvSpPr>
          <p:spPr bwMode="auto">
            <a:xfrm>
              <a:off x="480" y="3764"/>
              <a:ext cx="7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400">
                  <a:solidFill>
                    <a:srgbClr val="3A3AAE"/>
                  </a:solidFill>
                  <a:latin typeface="Symbol" pitchFamily="18" charset="2"/>
                </a:rPr>
                <a:t>W</a:t>
              </a:r>
              <a:r>
                <a:rPr lang="en-US" sz="2400" i="1" baseline="-25000">
                  <a:solidFill>
                    <a:srgbClr val="3A3AAE"/>
                  </a:solidFill>
                </a:rPr>
                <a:t> Mat   </a:t>
              </a:r>
              <a:r>
                <a:rPr lang="en-US" sz="2400" b="1">
                  <a:solidFill>
                    <a:srgbClr val="3A3AAE"/>
                  </a:solidFill>
                </a:rPr>
                <a:t>&gt;</a:t>
              </a:r>
              <a:endParaRPr lang="en-US" sz="2400">
                <a:solidFill>
                  <a:srgbClr val="3A3AAE"/>
                </a:solidFill>
                <a:latin typeface="Symbol" pitchFamily="18" charset="2"/>
              </a:endParaRPr>
            </a:p>
          </p:txBody>
        </p:sp>
      </p:grpSp>
      <p:sp>
        <p:nvSpPr>
          <p:cNvPr id="10252" name="Text Box 29"/>
          <p:cNvSpPr txBox="1">
            <a:spLocks noChangeArrowheads="1"/>
          </p:cNvSpPr>
          <p:nvPr/>
        </p:nvSpPr>
        <p:spPr bwMode="auto">
          <a:xfrm>
            <a:off x="2205038" y="6081713"/>
            <a:ext cx="51635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there must be more matter in the universe than we see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994525" y="892175"/>
            <a:ext cx="2114550" cy="5921375"/>
          </a:xfrm>
          <a:prstGeom prst="rect">
            <a:avLst/>
          </a:prstGeom>
          <a:solidFill>
            <a:srgbClr val="E5E4F0"/>
          </a:solidFill>
          <a:ln w="28575">
            <a:solidFill>
              <a:srgbClr val="757575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2465388" y="892175"/>
            <a:ext cx="4352925" cy="5921375"/>
          </a:xfrm>
          <a:prstGeom prst="rect">
            <a:avLst/>
          </a:prstGeom>
          <a:solidFill>
            <a:srgbClr val="E5E4F0"/>
          </a:solidFill>
          <a:ln w="28575">
            <a:solidFill>
              <a:srgbClr val="757575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79388" y="892175"/>
            <a:ext cx="2114550" cy="5921375"/>
          </a:xfrm>
          <a:prstGeom prst="rect">
            <a:avLst/>
          </a:prstGeom>
          <a:solidFill>
            <a:srgbClr val="E5E4F0"/>
          </a:solidFill>
          <a:ln w="28575">
            <a:solidFill>
              <a:srgbClr val="757575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de-DE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231775" y="54149"/>
            <a:ext cx="801263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dirty="0" err="1">
                <a:solidFill>
                  <a:srgbClr val="00003E"/>
                </a:solidFill>
                <a:latin typeface="Arial" charset="0"/>
              </a:rPr>
              <a:t>Direct</a:t>
            </a:r>
            <a:r>
              <a:rPr lang="de-DE" sz="2400" dirty="0">
                <a:solidFill>
                  <a:srgbClr val="00003E"/>
                </a:solidFill>
                <a:latin typeface="Arial" charset="0"/>
              </a:rPr>
              <a:t> DM </a:t>
            </a:r>
            <a:r>
              <a:rPr lang="de-DE" sz="2400" dirty="0" err="1">
                <a:solidFill>
                  <a:srgbClr val="00003E"/>
                </a:solidFill>
                <a:latin typeface="Arial" charset="0"/>
              </a:rPr>
              <a:t>Searches</a:t>
            </a:r>
            <a:r>
              <a:rPr lang="de-DE" sz="2400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de-DE" sz="2400" dirty="0" err="1" smtClean="0">
                <a:solidFill>
                  <a:srgbClr val="00003E"/>
                </a:solidFill>
                <a:latin typeface="Arial" charset="0"/>
              </a:rPr>
              <a:t>using</a:t>
            </a:r>
            <a:r>
              <a:rPr lang="de-DE" sz="2400" dirty="0" smtClean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de-DE" sz="2400" dirty="0" err="1" smtClean="0">
                <a:solidFill>
                  <a:srgbClr val="00003E"/>
                </a:solidFill>
                <a:latin typeface="Arial" charset="0"/>
              </a:rPr>
              <a:t>Recoil</a:t>
            </a:r>
            <a:r>
              <a:rPr lang="de-DE" sz="2400" dirty="0" smtClean="0">
                <a:solidFill>
                  <a:srgbClr val="00003E"/>
                </a:solidFill>
                <a:latin typeface="Arial" charset="0"/>
              </a:rPr>
              <a:t> Recognition</a:t>
            </a:r>
            <a:endParaRPr lang="de-DE" sz="2400" dirty="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69" name="Rectangle 7"/>
          <p:cNvSpPr>
            <a:spLocks noChangeArrowheads="1"/>
          </p:cNvSpPr>
          <p:nvPr/>
        </p:nvSpPr>
        <p:spPr bwMode="auto">
          <a:xfrm>
            <a:off x="4856163" y="2243138"/>
            <a:ext cx="1755775" cy="111442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70" name="Text Box 8"/>
          <p:cNvSpPr txBox="1">
            <a:spLocks noChangeArrowheads="1"/>
          </p:cNvSpPr>
          <p:nvPr/>
        </p:nvSpPr>
        <p:spPr bwMode="auto">
          <a:xfrm>
            <a:off x="4862513" y="2446338"/>
            <a:ext cx="803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>
                <a:solidFill>
                  <a:srgbClr val="00003E"/>
                </a:solidFill>
              </a:rPr>
              <a:t>WARP</a:t>
            </a:r>
          </a:p>
          <a:p>
            <a:pPr eaLnBrk="1" hangingPunct="1"/>
            <a:r>
              <a:rPr lang="de-DE" sz="1200" b="1" i="1">
                <a:solidFill>
                  <a:srgbClr val="00003E"/>
                </a:solidFill>
              </a:rPr>
              <a:t>Italy, US</a:t>
            </a:r>
          </a:p>
          <a:p>
            <a:pPr eaLnBrk="1" hangingPunct="1"/>
            <a:endParaRPr lang="el-GR" sz="1200" b="1" i="1">
              <a:solidFill>
                <a:srgbClr val="00003E"/>
              </a:solidFill>
            </a:endParaRPr>
          </a:p>
        </p:txBody>
      </p:sp>
      <p:sp>
        <p:nvSpPr>
          <p:cNvPr id="86067" name="Rectangle 10"/>
          <p:cNvSpPr>
            <a:spLocks noChangeArrowheads="1"/>
          </p:cNvSpPr>
          <p:nvPr/>
        </p:nvSpPr>
        <p:spPr bwMode="auto">
          <a:xfrm>
            <a:off x="4872038" y="4983163"/>
            <a:ext cx="1755775" cy="111442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68" name="Text Box 11"/>
          <p:cNvSpPr txBox="1">
            <a:spLocks noChangeArrowheads="1"/>
          </p:cNvSpPr>
          <p:nvPr/>
        </p:nvSpPr>
        <p:spPr bwMode="auto">
          <a:xfrm>
            <a:off x="4859338" y="5138738"/>
            <a:ext cx="3241675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 dirty="0" err="1">
                <a:solidFill>
                  <a:srgbClr val="00003E"/>
                </a:solidFill>
              </a:rPr>
              <a:t>ArDM</a:t>
            </a:r>
            <a:endParaRPr lang="de-DE" sz="1600" b="1" dirty="0">
              <a:solidFill>
                <a:srgbClr val="00003E"/>
              </a:solidFill>
            </a:endParaRPr>
          </a:p>
          <a:p>
            <a:pPr eaLnBrk="1" hangingPunct="1"/>
            <a:r>
              <a:rPr lang="de-DE" sz="1200" b="1" i="1" dirty="0" err="1">
                <a:solidFill>
                  <a:srgbClr val="00003E"/>
                </a:solidFill>
              </a:rPr>
              <a:t>Switzerland</a:t>
            </a:r>
            <a:r>
              <a:rPr lang="de-DE" sz="1200" b="1" i="1" dirty="0">
                <a:solidFill>
                  <a:srgbClr val="00003E"/>
                </a:solidFill>
              </a:rPr>
              <a:t>, Spain, </a:t>
            </a:r>
          </a:p>
          <a:p>
            <a:pPr eaLnBrk="1" hangingPunct="1"/>
            <a:r>
              <a:rPr lang="de-DE" sz="1200" b="1" i="1" dirty="0">
                <a:solidFill>
                  <a:srgbClr val="00003E"/>
                </a:solidFill>
              </a:rPr>
              <a:t>UK, </a:t>
            </a:r>
            <a:r>
              <a:rPr lang="de-DE" sz="1200" b="1" i="1" dirty="0" err="1">
                <a:solidFill>
                  <a:srgbClr val="00003E"/>
                </a:solidFill>
              </a:rPr>
              <a:t>Poland</a:t>
            </a:r>
            <a:r>
              <a:rPr lang="de-DE" sz="1800" dirty="0">
                <a:solidFill>
                  <a:srgbClr val="00003E"/>
                </a:solidFill>
              </a:rPr>
              <a:t> </a:t>
            </a:r>
            <a:endParaRPr lang="de-DE" sz="1800" b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endParaRPr lang="el-GR" sz="1800" dirty="0">
              <a:solidFill>
                <a:srgbClr val="00003E"/>
              </a:solidFill>
            </a:endParaRPr>
          </a:p>
        </p:txBody>
      </p:sp>
      <p:sp>
        <p:nvSpPr>
          <p:cNvPr id="86065" name="Rectangle 13"/>
          <p:cNvSpPr>
            <a:spLocks noChangeArrowheads="1"/>
          </p:cNvSpPr>
          <p:nvPr/>
        </p:nvSpPr>
        <p:spPr bwMode="auto">
          <a:xfrm>
            <a:off x="4856163" y="3538538"/>
            <a:ext cx="1755775" cy="111442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66" name="Text Box 14"/>
          <p:cNvSpPr txBox="1">
            <a:spLocks noChangeArrowheads="1"/>
          </p:cNvSpPr>
          <p:nvPr/>
        </p:nvSpPr>
        <p:spPr bwMode="auto">
          <a:xfrm>
            <a:off x="4862513" y="3692526"/>
            <a:ext cx="161448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>
                <a:solidFill>
                  <a:srgbClr val="00003E"/>
                </a:solidFill>
              </a:rPr>
              <a:t>DEAP / CLEAN</a:t>
            </a:r>
          </a:p>
          <a:p>
            <a:pPr eaLnBrk="1" hangingPunct="1"/>
            <a:r>
              <a:rPr lang="de-DE" sz="1200" b="1" i="1">
                <a:solidFill>
                  <a:srgbClr val="00003E"/>
                </a:solidFill>
              </a:rPr>
              <a:t>Canada, US</a:t>
            </a:r>
          </a:p>
          <a:p>
            <a:pPr eaLnBrk="1" hangingPunct="1"/>
            <a:endParaRPr lang="el-GR" sz="1800">
              <a:solidFill>
                <a:srgbClr val="00003E"/>
              </a:solidFill>
            </a:endParaRPr>
          </a:p>
        </p:txBody>
      </p:sp>
      <p:sp>
        <p:nvSpPr>
          <p:cNvPr id="86025" name="Text Box 15"/>
          <p:cNvSpPr txBox="1">
            <a:spLocks noChangeArrowheads="1"/>
          </p:cNvSpPr>
          <p:nvPr/>
        </p:nvSpPr>
        <p:spPr bwMode="auto">
          <a:xfrm>
            <a:off x="4859338" y="1628775"/>
            <a:ext cx="167533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3E"/>
                </a:solidFill>
              </a:rPr>
              <a:t>prepare / run  </a:t>
            </a:r>
          </a:p>
          <a:p>
            <a:pPr eaLnBrk="1" hangingPunct="1"/>
            <a:r>
              <a:rPr lang="en-US" sz="1600" b="1" dirty="0">
                <a:solidFill>
                  <a:srgbClr val="00003E"/>
                </a:solidFill>
              </a:rPr>
              <a:t> ~  100 kg, </a:t>
            </a:r>
            <a:r>
              <a:rPr lang="en-US" sz="1600" b="1" dirty="0" smtClean="0">
                <a:solidFill>
                  <a:srgbClr val="00003E"/>
                </a:solidFill>
              </a:rPr>
              <a:t>2011</a:t>
            </a:r>
            <a:endParaRPr lang="en-US" sz="1600" b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endParaRPr lang="en-US" sz="1800" dirty="0">
              <a:solidFill>
                <a:srgbClr val="00003E"/>
              </a:solidFill>
            </a:endParaRPr>
          </a:p>
        </p:txBody>
      </p:sp>
      <p:sp>
        <p:nvSpPr>
          <p:cNvPr id="86026" name="Text Box 16"/>
          <p:cNvSpPr txBox="1">
            <a:spLocks noChangeArrowheads="1"/>
          </p:cNvSpPr>
          <p:nvPr/>
        </p:nvSpPr>
        <p:spPr bwMode="auto">
          <a:xfrm>
            <a:off x="4859338" y="5827713"/>
            <a:ext cx="1916112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>
              <a:solidFill>
                <a:srgbClr val="00003E"/>
              </a:solidFill>
            </a:endParaRPr>
          </a:p>
          <a:p>
            <a:pPr eaLnBrk="1" hangingPunct="1"/>
            <a:r>
              <a:rPr lang="en-US" sz="1600" b="1">
                <a:solidFill>
                  <a:srgbClr val="00003E"/>
                </a:solidFill>
              </a:rPr>
              <a:t>all prepare / plan  </a:t>
            </a:r>
          </a:p>
          <a:p>
            <a:pPr eaLnBrk="1" hangingPunct="1"/>
            <a:r>
              <a:rPr lang="en-US" sz="1600" b="1">
                <a:solidFill>
                  <a:srgbClr val="00003E"/>
                </a:solidFill>
              </a:rPr>
              <a:t> ~  1000 kg, 2012</a:t>
            </a:r>
            <a:endParaRPr lang="en-US" sz="1800">
              <a:solidFill>
                <a:srgbClr val="00003E"/>
              </a:solidFill>
            </a:endParaRPr>
          </a:p>
        </p:txBody>
      </p:sp>
      <p:sp>
        <p:nvSpPr>
          <p:cNvPr id="86063" name="Rectangle 19"/>
          <p:cNvSpPr>
            <a:spLocks noChangeArrowheads="1"/>
          </p:cNvSpPr>
          <p:nvPr/>
        </p:nvSpPr>
        <p:spPr bwMode="auto">
          <a:xfrm>
            <a:off x="7129463" y="2046288"/>
            <a:ext cx="1755775" cy="111442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64" name="Text Box 20"/>
          <p:cNvSpPr txBox="1">
            <a:spLocks noChangeArrowheads="1"/>
          </p:cNvSpPr>
          <p:nvPr/>
        </p:nvSpPr>
        <p:spPr bwMode="auto">
          <a:xfrm>
            <a:off x="7170738" y="2327276"/>
            <a:ext cx="904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>
                <a:solidFill>
                  <a:srgbClr val="00003E"/>
                </a:solidFill>
              </a:rPr>
              <a:t>COUPP</a:t>
            </a:r>
          </a:p>
          <a:p>
            <a:pPr eaLnBrk="1" hangingPunct="1"/>
            <a:r>
              <a:rPr lang="de-DE" sz="1200" b="1" i="1">
                <a:solidFill>
                  <a:srgbClr val="00003E"/>
                </a:solidFill>
              </a:rPr>
              <a:t>USA</a:t>
            </a:r>
          </a:p>
          <a:p>
            <a:pPr eaLnBrk="1" hangingPunct="1"/>
            <a:endParaRPr lang="el-GR" sz="1800">
              <a:solidFill>
                <a:srgbClr val="00003E"/>
              </a:solidFill>
              <a:cs typeface="Arial" charset="0"/>
            </a:endParaRPr>
          </a:p>
        </p:txBody>
      </p:sp>
      <p:sp>
        <p:nvSpPr>
          <p:cNvPr id="86059" name="Text Box 21"/>
          <p:cNvSpPr txBox="1">
            <a:spLocks noChangeArrowheads="1"/>
          </p:cNvSpPr>
          <p:nvPr/>
        </p:nvSpPr>
        <p:spPr bwMode="auto">
          <a:xfrm>
            <a:off x="7050088" y="4652963"/>
            <a:ext cx="1608138" cy="158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>
              <a:solidFill>
                <a:srgbClr val="00003E"/>
              </a:solidFill>
            </a:endParaRPr>
          </a:p>
          <a:p>
            <a:pPr eaLnBrk="1" hangingPunct="1"/>
            <a:r>
              <a:rPr lang="en-US" sz="1600" b="1">
                <a:solidFill>
                  <a:srgbClr val="00003E"/>
                </a:solidFill>
              </a:rPr>
              <a:t>prepare / run </a:t>
            </a:r>
          </a:p>
          <a:p>
            <a:pPr eaLnBrk="1" hangingPunct="1"/>
            <a:r>
              <a:rPr lang="en-US" sz="1600" b="1">
                <a:solidFill>
                  <a:srgbClr val="00003E"/>
                </a:solidFill>
              </a:rPr>
              <a:t>a few kg</a:t>
            </a:r>
          </a:p>
          <a:p>
            <a:pPr eaLnBrk="1" hangingPunct="1"/>
            <a:endParaRPr lang="en-US" sz="1600" b="1">
              <a:solidFill>
                <a:srgbClr val="00003E"/>
              </a:solidFill>
            </a:endParaRPr>
          </a:p>
          <a:p>
            <a:pPr eaLnBrk="1" hangingPunct="1"/>
            <a:r>
              <a:rPr lang="en-US" sz="1600" b="1">
                <a:solidFill>
                  <a:srgbClr val="00003E"/>
                </a:solidFill>
              </a:rPr>
              <a:t>good SD limits</a:t>
            </a:r>
          </a:p>
          <a:p>
            <a:pPr eaLnBrk="1" hangingPunct="1">
              <a:buFontTx/>
              <a:buChar char="•"/>
            </a:pPr>
            <a:endParaRPr lang="en-US" sz="1600" b="1">
              <a:solidFill>
                <a:srgbClr val="00003E"/>
              </a:solidFill>
            </a:endParaRPr>
          </a:p>
        </p:txBody>
      </p:sp>
      <p:sp>
        <p:nvSpPr>
          <p:cNvPr id="86061" name="Rectangle 23"/>
          <p:cNvSpPr>
            <a:spLocks noChangeArrowheads="1"/>
          </p:cNvSpPr>
          <p:nvPr/>
        </p:nvSpPr>
        <p:spPr bwMode="auto">
          <a:xfrm>
            <a:off x="7129463" y="3335338"/>
            <a:ext cx="1755775" cy="111442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62" name="Text Box 24"/>
          <p:cNvSpPr txBox="1">
            <a:spLocks noChangeArrowheads="1"/>
          </p:cNvSpPr>
          <p:nvPr/>
        </p:nvSpPr>
        <p:spPr bwMode="auto">
          <a:xfrm>
            <a:off x="7170738" y="3659188"/>
            <a:ext cx="172085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 dirty="0">
                <a:solidFill>
                  <a:srgbClr val="00003E"/>
                </a:solidFill>
              </a:rPr>
              <a:t>PICASSO</a:t>
            </a:r>
          </a:p>
          <a:p>
            <a:pPr eaLnBrk="1" hangingPunct="1"/>
            <a:r>
              <a:rPr lang="de-DE" sz="1200" b="1" i="1" dirty="0">
                <a:solidFill>
                  <a:srgbClr val="00003E"/>
                </a:solidFill>
              </a:rPr>
              <a:t>Canada, USA, </a:t>
            </a:r>
            <a:r>
              <a:rPr lang="de-DE" sz="1200" b="1" i="1" dirty="0" err="1">
                <a:solidFill>
                  <a:srgbClr val="00003E"/>
                </a:solidFill>
              </a:rPr>
              <a:t>Czeck</a:t>
            </a:r>
            <a:r>
              <a:rPr lang="de-DE" sz="1600" b="1" i="1" dirty="0">
                <a:solidFill>
                  <a:srgbClr val="00003E"/>
                </a:solidFill>
              </a:rPr>
              <a:t> </a:t>
            </a:r>
            <a:br>
              <a:rPr lang="de-DE" sz="1600" b="1" i="1" dirty="0">
                <a:solidFill>
                  <a:srgbClr val="00003E"/>
                </a:solidFill>
              </a:rPr>
            </a:br>
            <a:endParaRPr lang="el-GR" sz="1800" dirty="0">
              <a:solidFill>
                <a:srgbClr val="00003E"/>
              </a:solidFill>
              <a:cs typeface="Arial" charset="0"/>
            </a:endParaRPr>
          </a:p>
        </p:txBody>
      </p:sp>
      <p:sp>
        <p:nvSpPr>
          <p:cNvPr id="86056" name="Rectangle 27"/>
          <p:cNvSpPr>
            <a:spLocks noChangeArrowheads="1"/>
          </p:cNvSpPr>
          <p:nvPr/>
        </p:nvSpPr>
        <p:spPr bwMode="auto">
          <a:xfrm>
            <a:off x="325438" y="4081463"/>
            <a:ext cx="1755775" cy="1074738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57" name="Text Box 28"/>
          <p:cNvSpPr txBox="1">
            <a:spLocks noChangeArrowheads="1"/>
          </p:cNvSpPr>
          <p:nvPr/>
        </p:nvSpPr>
        <p:spPr bwMode="auto">
          <a:xfrm>
            <a:off x="290513" y="4137767"/>
            <a:ext cx="1470025" cy="94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>
                <a:solidFill>
                  <a:srgbClr val="00003E"/>
                </a:solidFill>
              </a:rPr>
              <a:t>Super CDMS </a:t>
            </a:r>
          </a:p>
          <a:p>
            <a:pPr eaLnBrk="1" hangingPunct="1"/>
            <a:r>
              <a:rPr lang="de-DE" sz="1600" b="1">
                <a:solidFill>
                  <a:srgbClr val="00003E"/>
                </a:solidFill>
              </a:rPr>
              <a:t>GeoDM</a:t>
            </a:r>
          </a:p>
          <a:p>
            <a:pPr eaLnBrk="1" hangingPunct="1"/>
            <a:r>
              <a:rPr lang="de-DE" sz="1200" b="1" i="1">
                <a:solidFill>
                  <a:srgbClr val="00003E"/>
                </a:solidFill>
              </a:rPr>
              <a:t>US, Canada, </a:t>
            </a:r>
          </a:p>
          <a:p>
            <a:pPr eaLnBrk="1" hangingPunct="1"/>
            <a:r>
              <a:rPr lang="de-DE" sz="1200" b="1" i="1">
                <a:solidFill>
                  <a:srgbClr val="00003E"/>
                </a:solidFill>
              </a:rPr>
              <a:t>Switzerland</a:t>
            </a:r>
            <a:endParaRPr lang="de-DE" sz="1600">
              <a:solidFill>
                <a:srgbClr val="00003E"/>
              </a:solidFill>
            </a:endParaRPr>
          </a:p>
        </p:txBody>
      </p:sp>
      <p:sp>
        <p:nvSpPr>
          <p:cNvPr id="86047" name="Text Box 29"/>
          <p:cNvSpPr txBox="1">
            <a:spLocks noChangeArrowheads="1"/>
          </p:cNvSpPr>
          <p:nvPr/>
        </p:nvSpPr>
        <p:spPr bwMode="auto">
          <a:xfrm>
            <a:off x="217488" y="5368925"/>
            <a:ext cx="19018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3E"/>
                </a:solidFill>
              </a:rPr>
              <a:t>all </a:t>
            </a:r>
          </a:p>
          <a:p>
            <a:pPr eaLnBrk="1" hangingPunct="1"/>
            <a:r>
              <a:rPr lang="en-US" sz="1600" b="1" dirty="0">
                <a:solidFill>
                  <a:srgbClr val="00003E"/>
                </a:solidFill>
              </a:rPr>
              <a:t>prepare </a:t>
            </a:r>
            <a:r>
              <a:rPr lang="en-US" sz="1600" b="1" dirty="0" smtClean="0">
                <a:solidFill>
                  <a:srgbClr val="00003E"/>
                </a:solidFill>
              </a:rPr>
              <a:t>/ run </a:t>
            </a:r>
            <a:endParaRPr lang="en-US" sz="1600" b="1" dirty="0">
              <a:solidFill>
                <a:srgbClr val="00003E"/>
              </a:solidFill>
            </a:endParaRPr>
          </a:p>
          <a:p>
            <a:pPr eaLnBrk="1" hangingPunct="1"/>
            <a:r>
              <a:rPr lang="en-US" sz="1600" b="1" dirty="0">
                <a:solidFill>
                  <a:srgbClr val="00003E"/>
                </a:solidFill>
              </a:rPr>
              <a:t>     ~    15 kg, </a:t>
            </a:r>
            <a:r>
              <a:rPr lang="en-US" sz="1600" b="1" dirty="0" smtClean="0">
                <a:solidFill>
                  <a:srgbClr val="00003E"/>
                </a:solidFill>
              </a:rPr>
              <a:t>2011</a:t>
            </a:r>
            <a:endParaRPr lang="en-US" sz="1600" b="1" dirty="0">
              <a:solidFill>
                <a:srgbClr val="00003E"/>
              </a:solidFill>
            </a:endParaRPr>
          </a:p>
          <a:p>
            <a:pPr eaLnBrk="1" hangingPunct="1"/>
            <a:r>
              <a:rPr lang="en-US" sz="1600" b="1" dirty="0">
                <a:solidFill>
                  <a:srgbClr val="00003E"/>
                </a:solidFill>
              </a:rPr>
              <a:t>planning </a:t>
            </a:r>
          </a:p>
          <a:p>
            <a:pPr eaLnBrk="1" hangingPunct="1"/>
            <a:r>
              <a:rPr lang="en-US" sz="1600" b="1" dirty="0">
                <a:solidFill>
                  <a:srgbClr val="00003E"/>
                </a:solidFill>
              </a:rPr>
              <a:t>    ~ 1000 kg, 2015</a:t>
            </a:r>
          </a:p>
        </p:txBody>
      </p:sp>
      <p:sp>
        <p:nvSpPr>
          <p:cNvPr id="86053" name="Rectangle 31"/>
          <p:cNvSpPr>
            <a:spLocks noChangeArrowheads="1"/>
          </p:cNvSpPr>
          <p:nvPr/>
        </p:nvSpPr>
        <p:spPr bwMode="auto">
          <a:xfrm>
            <a:off x="306388" y="1418047"/>
            <a:ext cx="1755775" cy="1118778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54" name="Text Box 32"/>
          <p:cNvSpPr txBox="1">
            <a:spLocks noChangeArrowheads="1"/>
          </p:cNvSpPr>
          <p:nvPr/>
        </p:nvSpPr>
        <p:spPr bwMode="auto">
          <a:xfrm>
            <a:off x="300038" y="1412875"/>
            <a:ext cx="1538288" cy="100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 dirty="0">
                <a:solidFill>
                  <a:srgbClr val="00003E"/>
                </a:solidFill>
              </a:rPr>
              <a:t>CRESST </a:t>
            </a:r>
          </a:p>
          <a:p>
            <a:pPr eaLnBrk="1" hangingPunct="1"/>
            <a:r>
              <a:rPr lang="de-DE" sz="1600" b="1" dirty="0">
                <a:solidFill>
                  <a:srgbClr val="00003E"/>
                </a:solidFill>
              </a:rPr>
              <a:t>EURECA</a:t>
            </a:r>
          </a:p>
          <a:p>
            <a:pPr eaLnBrk="1" hangingPunct="1"/>
            <a:r>
              <a:rPr lang="de-DE" sz="1200" b="1" i="1" dirty="0">
                <a:solidFill>
                  <a:srgbClr val="00003E"/>
                </a:solidFill>
              </a:rPr>
              <a:t>Germany, UK, </a:t>
            </a:r>
            <a:r>
              <a:rPr lang="de-DE" sz="1200" b="1" i="1" dirty="0" err="1">
                <a:solidFill>
                  <a:srgbClr val="00003E"/>
                </a:solidFill>
              </a:rPr>
              <a:t>Italy</a:t>
            </a:r>
            <a:endParaRPr lang="de-DE" sz="1200" b="1" i="1" dirty="0">
              <a:solidFill>
                <a:srgbClr val="00003E"/>
              </a:solidFill>
            </a:endParaRPr>
          </a:p>
          <a:p>
            <a:pPr eaLnBrk="1" hangingPunct="1">
              <a:buFontTx/>
              <a:buChar char="•"/>
            </a:pPr>
            <a:endParaRPr lang="de-DE" sz="1600" dirty="0">
              <a:solidFill>
                <a:srgbClr val="00003E"/>
              </a:solidFill>
            </a:endParaRPr>
          </a:p>
        </p:txBody>
      </p:sp>
      <p:sp>
        <p:nvSpPr>
          <p:cNvPr id="86050" name="Rectangle 35"/>
          <p:cNvSpPr>
            <a:spLocks noChangeArrowheads="1"/>
          </p:cNvSpPr>
          <p:nvPr/>
        </p:nvSpPr>
        <p:spPr bwMode="auto">
          <a:xfrm>
            <a:off x="322263" y="2749550"/>
            <a:ext cx="1755775" cy="1119188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51" name="Text Box 36"/>
          <p:cNvSpPr txBox="1">
            <a:spLocks noChangeArrowheads="1"/>
          </p:cNvSpPr>
          <p:nvPr/>
        </p:nvSpPr>
        <p:spPr bwMode="auto">
          <a:xfrm>
            <a:off x="300038" y="2784040"/>
            <a:ext cx="1512888" cy="94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 dirty="0">
                <a:solidFill>
                  <a:srgbClr val="00003E"/>
                </a:solidFill>
              </a:rPr>
              <a:t>EDELWEISS </a:t>
            </a:r>
          </a:p>
          <a:p>
            <a:pPr eaLnBrk="1" hangingPunct="1"/>
            <a:r>
              <a:rPr lang="de-DE" sz="1600" b="1" dirty="0">
                <a:solidFill>
                  <a:srgbClr val="00003E"/>
                </a:solidFill>
              </a:rPr>
              <a:t>EURECA</a:t>
            </a:r>
          </a:p>
          <a:p>
            <a:pPr eaLnBrk="1" hangingPunct="1"/>
            <a:r>
              <a:rPr lang="de-DE" sz="1200" b="1" i="1" dirty="0">
                <a:solidFill>
                  <a:srgbClr val="00003E"/>
                </a:solidFill>
              </a:rPr>
              <a:t>France, Germany, </a:t>
            </a:r>
            <a:br>
              <a:rPr lang="de-DE" sz="1200" b="1" i="1" dirty="0">
                <a:solidFill>
                  <a:srgbClr val="00003E"/>
                </a:solidFill>
              </a:rPr>
            </a:br>
            <a:r>
              <a:rPr lang="de-DE" sz="1200" b="1" i="1" dirty="0">
                <a:solidFill>
                  <a:srgbClr val="00003E"/>
                </a:solidFill>
              </a:rPr>
              <a:t>UK, </a:t>
            </a:r>
            <a:r>
              <a:rPr lang="de-DE" sz="1200" b="1" i="1" dirty="0" err="1">
                <a:solidFill>
                  <a:srgbClr val="00003E"/>
                </a:solidFill>
              </a:rPr>
              <a:t>Russia</a:t>
            </a:r>
            <a:endParaRPr lang="de-DE" sz="1200" dirty="0">
              <a:solidFill>
                <a:srgbClr val="00003E"/>
              </a:solidFill>
            </a:endParaRPr>
          </a:p>
        </p:txBody>
      </p:sp>
      <p:sp>
        <p:nvSpPr>
          <p:cNvPr id="86044" name="Rectangle 39"/>
          <p:cNvSpPr>
            <a:spLocks noChangeArrowheads="1"/>
          </p:cNvSpPr>
          <p:nvPr/>
        </p:nvSpPr>
        <p:spPr bwMode="auto">
          <a:xfrm>
            <a:off x="2579688" y="2243138"/>
            <a:ext cx="1755775" cy="111442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45" name="Text Box 40"/>
          <p:cNvSpPr txBox="1">
            <a:spLocks noChangeArrowheads="1"/>
          </p:cNvSpPr>
          <p:nvPr/>
        </p:nvSpPr>
        <p:spPr bwMode="auto">
          <a:xfrm>
            <a:off x="2549525" y="2413001"/>
            <a:ext cx="1558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 dirty="0">
                <a:solidFill>
                  <a:srgbClr val="00003E"/>
                </a:solidFill>
              </a:rPr>
              <a:t>LUX</a:t>
            </a:r>
          </a:p>
          <a:p>
            <a:pPr eaLnBrk="1" hangingPunct="1"/>
            <a:r>
              <a:rPr lang="de-DE" sz="1200" b="1" i="1" dirty="0">
                <a:solidFill>
                  <a:srgbClr val="00003E"/>
                </a:solidFill>
              </a:rPr>
              <a:t>10 US </a:t>
            </a:r>
            <a:r>
              <a:rPr lang="de-DE" sz="1200" b="1" i="1" dirty="0" err="1">
                <a:solidFill>
                  <a:srgbClr val="00003E"/>
                </a:solidFill>
              </a:rPr>
              <a:t>institutions</a:t>
            </a:r>
            <a:r>
              <a:rPr lang="de-DE" sz="1200" b="1" i="1" dirty="0">
                <a:solidFill>
                  <a:srgbClr val="00003E"/>
                </a:solidFill>
              </a:rPr>
              <a:t>, </a:t>
            </a:r>
          </a:p>
          <a:p>
            <a:pPr eaLnBrk="1" hangingPunct="1"/>
            <a:r>
              <a:rPr lang="de-DE" sz="1200" b="1" i="1" dirty="0" err="1">
                <a:solidFill>
                  <a:srgbClr val="00003E"/>
                </a:solidFill>
              </a:rPr>
              <a:t>Moscow</a:t>
            </a:r>
            <a:endParaRPr lang="de-DE" sz="1200" b="1" i="1" dirty="0">
              <a:solidFill>
                <a:srgbClr val="00003E"/>
              </a:solidFill>
            </a:endParaRPr>
          </a:p>
        </p:txBody>
      </p:sp>
      <p:sp>
        <p:nvSpPr>
          <p:cNvPr id="86042" name="Rectangle 42"/>
          <p:cNvSpPr>
            <a:spLocks noChangeArrowheads="1"/>
          </p:cNvSpPr>
          <p:nvPr/>
        </p:nvSpPr>
        <p:spPr bwMode="auto">
          <a:xfrm>
            <a:off x="2579688" y="3538538"/>
            <a:ext cx="1755775" cy="111442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43" name="Text Box 43"/>
          <p:cNvSpPr txBox="1">
            <a:spLocks noChangeArrowheads="1"/>
          </p:cNvSpPr>
          <p:nvPr/>
        </p:nvSpPr>
        <p:spPr bwMode="auto">
          <a:xfrm>
            <a:off x="2549525" y="3648076"/>
            <a:ext cx="1262063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>
                <a:solidFill>
                  <a:srgbClr val="00003E"/>
                </a:solidFill>
              </a:rPr>
              <a:t>XMASS</a:t>
            </a:r>
          </a:p>
          <a:p>
            <a:pPr eaLnBrk="1" hangingPunct="1"/>
            <a:r>
              <a:rPr lang="de-DE" sz="1200" b="1" i="1">
                <a:solidFill>
                  <a:srgbClr val="00003E"/>
                </a:solidFill>
              </a:rPr>
              <a:t>10 institutions </a:t>
            </a:r>
          </a:p>
          <a:p>
            <a:pPr eaLnBrk="1" hangingPunct="1"/>
            <a:r>
              <a:rPr lang="de-DE" sz="1200" b="1" i="1">
                <a:solidFill>
                  <a:srgbClr val="00003E"/>
                </a:solidFill>
              </a:rPr>
              <a:t>from Japan</a:t>
            </a:r>
          </a:p>
          <a:p>
            <a:pPr eaLnBrk="1" hangingPunct="1">
              <a:buFontTx/>
              <a:buChar char="•"/>
            </a:pPr>
            <a:endParaRPr lang="de-DE" sz="1800">
              <a:solidFill>
                <a:srgbClr val="00003E"/>
              </a:solidFill>
            </a:endParaRPr>
          </a:p>
        </p:txBody>
      </p:sp>
      <p:sp>
        <p:nvSpPr>
          <p:cNvPr id="86031" name="Text Box 44"/>
          <p:cNvSpPr txBox="1">
            <a:spLocks noChangeArrowheads="1"/>
          </p:cNvSpPr>
          <p:nvPr/>
        </p:nvSpPr>
        <p:spPr bwMode="auto">
          <a:xfrm>
            <a:off x="2530475" y="1628775"/>
            <a:ext cx="17330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rgbClr val="00003E"/>
                </a:solidFill>
              </a:rPr>
              <a:t>prepare </a:t>
            </a:r>
            <a:endParaRPr lang="en-US" sz="1600" b="1" dirty="0">
              <a:solidFill>
                <a:srgbClr val="00003E"/>
              </a:solidFill>
            </a:endParaRPr>
          </a:p>
          <a:p>
            <a:pPr eaLnBrk="1" hangingPunct="1"/>
            <a:r>
              <a:rPr lang="en-US" sz="1600" b="1" dirty="0">
                <a:solidFill>
                  <a:srgbClr val="00003E"/>
                </a:solidFill>
              </a:rPr>
              <a:t>~    100 kg, </a:t>
            </a:r>
            <a:r>
              <a:rPr lang="en-US" sz="1600" b="1" dirty="0" smtClean="0">
                <a:solidFill>
                  <a:srgbClr val="00003E"/>
                </a:solidFill>
              </a:rPr>
              <a:t>2011</a:t>
            </a:r>
            <a:endParaRPr lang="en-US" sz="1600" b="1" dirty="0">
              <a:solidFill>
                <a:srgbClr val="00003E"/>
              </a:solidFill>
            </a:endParaRPr>
          </a:p>
        </p:txBody>
      </p:sp>
      <p:sp>
        <p:nvSpPr>
          <p:cNvPr id="86032" name="Text Box 45"/>
          <p:cNvSpPr txBox="1">
            <a:spLocks noChangeArrowheads="1"/>
          </p:cNvSpPr>
          <p:nvPr/>
        </p:nvSpPr>
        <p:spPr bwMode="auto">
          <a:xfrm>
            <a:off x="2579688" y="4489450"/>
            <a:ext cx="1841500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3E"/>
              </a:solidFill>
            </a:endParaRPr>
          </a:p>
          <a:p>
            <a:pPr eaLnBrk="1" hangingPunct="1"/>
            <a:r>
              <a:rPr lang="en-US" sz="1600" b="1" dirty="0">
                <a:solidFill>
                  <a:srgbClr val="00003E"/>
                </a:solidFill>
              </a:rPr>
              <a:t>run  </a:t>
            </a:r>
            <a:r>
              <a:rPr lang="en-US" sz="1600" b="1" dirty="0" smtClean="0">
                <a:solidFill>
                  <a:srgbClr val="00003E"/>
                </a:solidFill>
              </a:rPr>
              <a:t>~50 </a:t>
            </a:r>
            <a:r>
              <a:rPr lang="en-US" sz="1600" b="1" dirty="0">
                <a:solidFill>
                  <a:srgbClr val="00003E"/>
                </a:solidFill>
              </a:rPr>
              <a:t>kg, 2010</a:t>
            </a:r>
          </a:p>
          <a:p>
            <a:pPr eaLnBrk="1" hangingPunct="1"/>
            <a:r>
              <a:rPr lang="en-US" sz="1600" b="1" dirty="0">
                <a:solidFill>
                  <a:srgbClr val="00003E"/>
                </a:solidFill>
              </a:rPr>
              <a:t>planning  </a:t>
            </a:r>
          </a:p>
          <a:p>
            <a:pPr eaLnBrk="1" hangingPunct="1"/>
            <a:r>
              <a:rPr lang="en-US" sz="1600" b="1" dirty="0">
                <a:solidFill>
                  <a:srgbClr val="00003E"/>
                </a:solidFill>
              </a:rPr>
              <a:t>    ~1000 kg, 2013</a:t>
            </a:r>
          </a:p>
        </p:txBody>
      </p:sp>
      <p:sp>
        <p:nvSpPr>
          <p:cNvPr id="86039" name="Rectangle 47"/>
          <p:cNvSpPr>
            <a:spLocks noChangeArrowheads="1"/>
          </p:cNvSpPr>
          <p:nvPr/>
        </p:nvSpPr>
        <p:spPr bwMode="auto">
          <a:xfrm>
            <a:off x="2622550" y="5568950"/>
            <a:ext cx="1755775" cy="111442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6040" name="Text Box 48"/>
          <p:cNvSpPr txBox="1">
            <a:spLocks noChangeArrowheads="1"/>
          </p:cNvSpPr>
          <p:nvPr/>
        </p:nvSpPr>
        <p:spPr bwMode="auto">
          <a:xfrm>
            <a:off x="2620963" y="5607050"/>
            <a:ext cx="18748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 dirty="0">
                <a:solidFill>
                  <a:srgbClr val="00003E"/>
                </a:solidFill>
              </a:rPr>
              <a:t>XENON</a:t>
            </a:r>
            <a:r>
              <a:rPr lang="de-DE" sz="1800" b="1" dirty="0">
                <a:solidFill>
                  <a:srgbClr val="00003E"/>
                </a:solidFill>
              </a:rPr>
              <a:t> </a:t>
            </a:r>
          </a:p>
          <a:p>
            <a:pPr eaLnBrk="1" hangingPunct="1"/>
            <a:r>
              <a:rPr lang="de-DE" sz="1200" b="1" i="1" dirty="0">
                <a:solidFill>
                  <a:srgbClr val="00003E"/>
                </a:solidFill>
              </a:rPr>
              <a:t>USA, </a:t>
            </a:r>
            <a:r>
              <a:rPr lang="de-DE" sz="1200" b="1" i="1" dirty="0" err="1">
                <a:solidFill>
                  <a:srgbClr val="00003E"/>
                </a:solidFill>
              </a:rPr>
              <a:t>Switzerl</a:t>
            </a:r>
            <a:r>
              <a:rPr lang="de-DE" sz="1200" b="1" i="1" dirty="0">
                <a:solidFill>
                  <a:srgbClr val="00003E"/>
                </a:solidFill>
              </a:rPr>
              <a:t>. </a:t>
            </a:r>
            <a:r>
              <a:rPr lang="de-DE" sz="1200" b="1" i="1" dirty="0" err="1">
                <a:solidFill>
                  <a:srgbClr val="00003E"/>
                </a:solidFill>
              </a:rPr>
              <a:t>Italy</a:t>
            </a:r>
            <a:r>
              <a:rPr lang="de-DE" sz="1200" b="1" i="1" dirty="0">
                <a:solidFill>
                  <a:srgbClr val="00003E"/>
                </a:solidFill>
              </a:rPr>
              <a:t>, </a:t>
            </a:r>
          </a:p>
          <a:p>
            <a:pPr eaLnBrk="1" hangingPunct="1"/>
            <a:r>
              <a:rPr lang="de-DE" sz="1200" b="1" i="1" dirty="0">
                <a:solidFill>
                  <a:srgbClr val="00003E"/>
                </a:solidFill>
              </a:rPr>
              <a:t>Japan, Portugal, </a:t>
            </a:r>
            <a:r>
              <a:rPr lang="de-DE" sz="1200" b="1" i="1" dirty="0" err="1">
                <a:solidFill>
                  <a:srgbClr val="00003E"/>
                </a:solidFill>
              </a:rPr>
              <a:t>Germ</a:t>
            </a:r>
            <a:r>
              <a:rPr lang="de-DE" sz="1200" b="1" i="1" dirty="0">
                <a:solidFill>
                  <a:srgbClr val="00003E"/>
                </a:solidFill>
              </a:rPr>
              <a:t>. </a:t>
            </a:r>
          </a:p>
          <a:p>
            <a:pPr eaLnBrk="1" hangingPunct="1"/>
            <a:r>
              <a:rPr lang="de-DE" sz="1200" b="1" i="1" dirty="0">
                <a:solidFill>
                  <a:srgbClr val="00003E"/>
                </a:solidFill>
              </a:rPr>
              <a:t>France, China</a:t>
            </a:r>
            <a:endParaRPr lang="de-DE" sz="1200" dirty="0">
              <a:solidFill>
                <a:srgbClr val="00003E"/>
              </a:solidFill>
            </a:endParaRPr>
          </a:p>
        </p:txBody>
      </p:sp>
      <p:sp>
        <p:nvSpPr>
          <p:cNvPr id="86034" name="Text Box 50"/>
          <p:cNvSpPr txBox="1">
            <a:spLocks noChangeArrowheads="1"/>
          </p:cNvSpPr>
          <p:nvPr/>
        </p:nvSpPr>
        <p:spPr bwMode="auto">
          <a:xfrm>
            <a:off x="280988" y="879475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3E"/>
                </a:solidFill>
              </a:rPr>
              <a:t>CRYOGENIC</a:t>
            </a:r>
          </a:p>
        </p:txBody>
      </p:sp>
      <p:sp>
        <p:nvSpPr>
          <p:cNvPr id="86035" name="Text Box 51"/>
          <p:cNvSpPr txBox="1">
            <a:spLocks noChangeArrowheads="1"/>
          </p:cNvSpPr>
          <p:nvPr/>
        </p:nvSpPr>
        <p:spPr bwMode="auto">
          <a:xfrm>
            <a:off x="2813050" y="1220788"/>
            <a:ext cx="904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00003E"/>
                </a:solidFill>
              </a:rPr>
              <a:t>XENON</a:t>
            </a:r>
          </a:p>
        </p:txBody>
      </p:sp>
      <p:sp>
        <p:nvSpPr>
          <p:cNvPr id="86036" name="Text Box 52"/>
          <p:cNvSpPr txBox="1">
            <a:spLocks noChangeArrowheads="1"/>
          </p:cNvSpPr>
          <p:nvPr/>
        </p:nvSpPr>
        <p:spPr bwMode="auto">
          <a:xfrm>
            <a:off x="5145088" y="1220788"/>
            <a:ext cx="93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00003E"/>
                </a:solidFill>
              </a:rPr>
              <a:t>ARGON</a:t>
            </a:r>
          </a:p>
        </p:txBody>
      </p:sp>
      <p:sp>
        <p:nvSpPr>
          <p:cNvPr id="86037" name="Text Box 53"/>
          <p:cNvSpPr txBox="1">
            <a:spLocks noChangeArrowheads="1"/>
          </p:cNvSpPr>
          <p:nvPr/>
        </p:nvSpPr>
        <p:spPr bwMode="auto">
          <a:xfrm>
            <a:off x="7107238" y="879475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3E"/>
                </a:solidFill>
              </a:rPr>
              <a:t>DROPLETS</a:t>
            </a:r>
          </a:p>
        </p:txBody>
      </p:sp>
      <p:sp>
        <p:nvSpPr>
          <p:cNvPr id="86038" name="Text Box 54"/>
          <p:cNvSpPr txBox="1">
            <a:spLocks noChangeArrowheads="1"/>
          </p:cNvSpPr>
          <p:nvPr/>
        </p:nvSpPr>
        <p:spPr bwMode="auto">
          <a:xfrm>
            <a:off x="3276600" y="879475"/>
            <a:ext cx="268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3E"/>
                </a:solidFill>
              </a:rPr>
              <a:t>LIQUID NOBLE GASES</a:t>
            </a:r>
          </a:p>
        </p:txBody>
      </p:sp>
    </p:spTree>
    <p:extLst>
      <p:ext uri="{BB962C8B-B14F-4D97-AF65-F5344CB8AC3E}">
        <p14:creationId xmlns:p14="http://schemas.microsoft.com/office/powerpoint/2010/main" val="3704701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4868537" y="3065641"/>
            <a:ext cx="3657600" cy="1524000"/>
            <a:chOff x="3264" y="1872"/>
            <a:chExt cx="2304" cy="960"/>
          </a:xfrm>
        </p:grpSpPr>
        <p:grpSp>
          <p:nvGrpSpPr>
            <p:cNvPr id="7173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7178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5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4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7177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245741" y="159023"/>
            <a:ext cx="5644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Particle Dark Matter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62030" y="980728"/>
            <a:ext cx="782778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		- Physics beyond the </a:t>
            </a:r>
            <a:r>
              <a:rPr lang="en-US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Standardmodel</a:t>
            </a:r>
            <a:endParaRPr lang="en-US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Direct Searches		- Basics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Detection Methods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early DM projects, 2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  Exp.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Scintillation	DAMA / LIBRA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Calorimetry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CRESST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The Background Challenge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Charge - Phonon	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CDMS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-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EDELWEISS</a:t>
            </a: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Light - Phonon		- CRESST	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Light		- XENON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other Xenon and Argon projects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Superheated Droplets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– Status – Future - Summary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08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88900" y="1341438"/>
            <a:ext cx="8893175" cy="5327650"/>
          </a:xfrm>
          <a:prstGeom prst="bevel">
            <a:avLst>
              <a:gd name="adj" fmla="val 1958"/>
            </a:avLst>
          </a:prstGeom>
          <a:solidFill>
            <a:schemeClr val="bg1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60623" y="432470"/>
            <a:ext cx="7772400" cy="457200"/>
          </a:xfrm>
        </p:spPr>
        <p:txBody>
          <a:bodyPr/>
          <a:lstStyle/>
          <a:p>
            <a:pPr algn="ctr" eaLnBrk="1" hangingPunct="1"/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Recoil Recognition by Combination of </a:t>
            </a:r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Channels</a:t>
            </a:r>
            <a:r>
              <a:rPr lang="en-US" sz="1000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600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i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- making good use of quenching - </a:t>
            </a:r>
            <a:endParaRPr lang="en-US" sz="2000" i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412875"/>
            <a:ext cx="7961313" cy="475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03263" y="4959350"/>
            <a:ext cx="1584325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084388" y="5111750"/>
            <a:ext cx="792162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870700" y="4306888"/>
            <a:ext cx="1727200" cy="935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727450" y="1557338"/>
            <a:ext cx="1295400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8265" name="Text Box 9"/>
          <p:cNvSpPr txBox="1">
            <a:spLocks noChangeArrowheads="1"/>
          </p:cNvSpPr>
          <p:nvPr/>
        </p:nvSpPr>
        <p:spPr bwMode="auto">
          <a:xfrm>
            <a:off x="395288" y="1939925"/>
            <a:ext cx="2689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Cryogenic Charge / Phonon</a:t>
            </a:r>
          </a:p>
        </p:txBody>
      </p:sp>
      <p:sp>
        <p:nvSpPr>
          <p:cNvPr id="608266" name="Text Box 10"/>
          <p:cNvSpPr txBox="1">
            <a:spLocks noChangeArrowheads="1"/>
          </p:cNvSpPr>
          <p:nvPr/>
        </p:nvSpPr>
        <p:spPr bwMode="auto">
          <a:xfrm>
            <a:off x="5924550" y="1930400"/>
            <a:ext cx="246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Cryogenic Light / Phonon</a:t>
            </a:r>
          </a:p>
        </p:txBody>
      </p:sp>
      <p:sp>
        <p:nvSpPr>
          <p:cNvPr id="608267" name="Text Box 11"/>
          <p:cNvSpPr txBox="1">
            <a:spLocks noChangeArrowheads="1"/>
          </p:cNvSpPr>
          <p:nvPr/>
        </p:nvSpPr>
        <p:spPr bwMode="auto">
          <a:xfrm>
            <a:off x="3106738" y="6092825"/>
            <a:ext cx="307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Liquid Noble Gas Light / Charge</a:t>
            </a:r>
          </a:p>
        </p:txBody>
      </p:sp>
      <p:sp>
        <p:nvSpPr>
          <p:cNvPr id="26636" name="Freeform 12"/>
          <p:cNvSpPr>
            <a:spLocks/>
          </p:cNvSpPr>
          <p:nvPr/>
        </p:nvSpPr>
        <p:spPr bwMode="auto">
          <a:xfrm>
            <a:off x="684213" y="2565400"/>
            <a:ext cx="3167062" cy="1368425"/>
          </a:xfrm>
          <a:custGeom>
            <a:avLst/>
            <a:gdLst>
              <a:gd name="T0" fmla="*/ 71437 w 1995"/>
              <a:gd name="T1" fmla="*/ 0 h 862"/>
              <a:gd name="T2" fmla="*/ 2735262 w 1995"/>
              <a:gd name="T3" fmla="*/ 0 h 862"/>
              <a:gd name="T4" fmla="*/ 3095625 w 1995"/>
              <a:gd name="T5" fmla="*/ 287338 h 862"/>
              <a:gd name="T6" fmla="*/ 3167062 w 1995"/>
              <a:gd name="T7" fmla="*/ 1368425 h 862"/>
              <a:gd name="T8" fmla="*/ 1079500 w 1995"/>
              <a:gd name="T9" fmla="*/ 1368425 h 862"/>
              <a:gd name="T10" fmla="*/ 0 w 1995"/>
              <a:gd name="T11" fmla="*/ 576263 h 8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95" h="862">
                <a:moveTo>
                  <a:pt x="45" y="0"/>
                </a:moveTo>
                <a:lnTo>
                  <a:pt x="1723" y="0"/>
                </a:lnTo>
                <a:lnTo>
                  <a:pt x="1950" y="181"/>
                </a:lnTo>
                <a:lnTo>
                  <a:pt x="1995" y="862"/>
                </a:lnTo>
                <a:lnTo>
                  <a:pt x="680" y="862"/>
                </a:lnTo>
                <a:lnTo>
                  <a:pt x="0" y="363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5148263" y="2420938"/>
            <a:ext cx="3168650" cy="1584325"/>
          </a:xfrm>
          <a:custGeom>
            <a:avLst/>
            <a:gdLst>
              <a:gd name="T0" fmla="*/ 0 w 1996"/>
              <a:gd name="T1" fmla="*/ 144463 h 998"/>
              <a:gd name="T2" fmla="*/ 71438 w 1996"/>
              <a:gd name="T3" fmla="*/ 1584325 h 998"/>
              <a:gd name="T4" fmla="*/ 3168650 w 1996"/>
              <a:gd name="T5" fmla="*/ 1584325 h 998"/>
              <a:gd name="T6" fmla="*/ 2952750 w 1996"/>
              <a:gd name="T7" fmla="*/ 0 h 998"/>
              <a:gd name="T8" fmla="*/ 287338 w 1996"/>
              <a:gd name="T9" fmla="*/ 144463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96" h="998">
                <a:moveTo>
                  <a:pt x="0" y="91"/>
                </a:moveTo>
                <a:lnTo>
                  <a:pt x="45" y="998"/>
                </a:lnTo>
                <a:lnTo>
                  <a:pt x="1996" y="998"/>
                </a:lnTo>
                <a:lnTo>
                  <a:pt x="1860" y="0"/>
                </a:lnTo>
                <a:lnTo>
                  <a:pt x="181" y="9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6638" name="Group 14"/>
          <p:cNvGrpSpPr>
            <a:grpSpLocks/>
          </p:cNvGrpSpPr>
          <p:nvPr/>
        </p:nvGrpSpPr>
        <p:grpSpPr bwMode="auto">
          <a:xfrm>
            <a:off x="-36513" y="2466652"/>
            <a:ext cx="9186863" cy="1322388"/>
            <a:chOff x="-23" y="1457"/>
            <a:chExt cx="5787" cy="833"/>
          </a:xfrm>
        </p:grpSpPr>
        <p:pic>
          <p:nvPicPr>
            <p:cNvPr id="26646" name="Picture 1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69" r="61116" b="45494"/>
            <a:stretch>
              <a:fillRect/>
            </a:stretch>
          </p:blipFill>
          <p:spPr bwMode="auto">
            <a:xfrm>
              <a:off x="-23" y="1457"/>
              <a:ext cx="1950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47" name="Picture 1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69" t="27269" b="45494"/>
            <a:stretch>
              <a:fillRect/>
            </a:stretch>
          </p:blipFill>
          <p:spPr bwMode="auto">
            <a:xfrm>
              <a:off x="3606" y="1474"/>
              <a:ext cx="215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8273" name="Group 17"/>
          <p:cNvGrpSpPr>
            <a:grpSpLocks/>
          </p:cNvGrpSpPr>
          <p:nvPr/>
        </p:nvGrpSpPr>
        <p:grpSpPr bwMode="auto">
          <a:xfrm>
            <a:off x="250825" y="2205038"/>
            <a:ext cx="8424863" cy="3963987"/>
            <a:chOff x="158" y="1389"/>
            <a:chExt cx="5307" cy="2497"/>
          </a:xfrm>
        </p:grpSpPr>
        <p:sp>
          <p:nvSpPr>
            <p:cNvPr id="26643" name="Freeform 18"/>
            <p:cNvSpPr>
              <a:spLocks/>
            </p:cNvSpPr>
            <p:nvPr/>
          </p:nvSpPr>
          <p:spPr bwMode="auto">
            <a:xfrm>
              <a:off x="2154" y="2931"/>
              <a:ext cx="2177" cy="955"/>
            </a:xfrm>
            <a:custGeom>
              <a:avLst/>
              <a:gdLst>
                <a:gd name="T0" fmla="*/ 0 w 2177"/>
                <a:gd name="T1" fmla="*/ 0 h 1043"/>
                <a:gd name="T2" fmla="*/ 91 w 2177"/>
                <a:gd name="T3" fmla="*/ 1043 h 1043"/>
                <a:gd name="T4" fmla="*/ 2177 w 2177"/>
                <a:gd name="T5" fmla="*/ 907 h 1043"/>
                <a:gd name="T6" fmla="*/ 2041 w 2177"/>
                <a:gd name="T7" fmla="*/ 318 h 1043"/>
                <a:gd name="T8" fmla="*/ 1134 w 2177"/>
                <a:gd name="T9" fmla="*/ 363 h 1043"/>
                <a:gd name="T10" fmla="*/ 1043 w 2177"/>
                <a:gd name="T11" fmla="*/ 0 h 1043"/>
                <a:gd name="T12" fmla="*/ 680 w 2177"/>
                <a:gd name="T13" fmla="*/ 0 h 10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77" h="1043">
                  <a:moveTo>
                    <a:pt x="0" y="0"/>
                  </a:moveTo>
                  <a:lnTo>
                    <a:pt x="91" y="1043"/>
                  </a:lnTo>
                  <a:lnTo>
                    <a:pt x="2177" y="907"/>
                  </a:lnTo>
                  <a:lnTo>
                    <a:pt x="2041" y="318"/>
                  </a:lnTo>
                  <a:lnTo>
                    <a:pt x="1134" y="363"/>
                  </a:lnTo>
                  <a:lnTo>
                    <a:pt x="1043" y="0"/>
                  </a:lnTo>
                  <a:lnTo>
                    <a:pt x="68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4" name="Freeform 19"/>
            <p:cNvSpPr>
              <a:spLocks/>
            </p:cNvSpPr>
            <p:nvPr/>
          </p:nvSpPr>
          <p:spPr bwMode="auto">
            <a:xfrm>
              <a:off x="158" y="1480"/>
              <a:ext cx="1995" cy="862"/>
            </a:xfrm>
            <a:custGeom>
              <a:avLst/>
              <a:gdLst>
                <a:gd name="T0" fmla="*/ 45 w 1995"/>
                <a:gd name="T1" fmla="*/ 0 h 862"/>
                <a:gd name="T2" fmla="*/ 1723 w 1995"/>
                <a:gd name="T3" fmla="*/ 0 h 862"/>
                <a:gd name="T4" fmla="*/ 1950 w 1995"/>
                <a:gd name="T5" fmla="*/ 181 h 862"/>
                <a:gd name="T6" fmla="*/ 1995 w 1995"/>
                <a:gd name="T7" fmla="*/ 862 h 862"/>
                <a:gd name="T8" fmla="*/ 680 w 1995"/>
                <a:gd name="T9" fmla="*/ 862 h 862"/>
                <a:gd name="T10" fmla="*/ 0 w 1995"/>
                <a:gd name="T11" fmla="*/ 363 h 8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95" h="862">
                  <a:moveTo>
                    <a:pt x="45" y="0"/>
                  </a:moveTo>
                  <a:lnTo>
                    <a:pt x="1723" y="0"/>
                  </a:lnTo>
                  <a:lnTo>
                    <a:pt x="1950" y="181"/>
                  </a:lnTo>
                  <a:lnTo>
                    <a:pt x="1995" y="862"/>
                  </a:lnTo>
                  <a:lnTo>
                    <a:pt x="680" y="862"/>
                  </a:lnTo>
                  <a:lnTo>
                    <a:pt x="0" y="36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5" name="Freeform 20"/>
            <p:cNvSpPr>
              <a:spLocks/>
            </p:cNvSpPr>
            <p:nvPr/>
          </p:nvSpPr>
          <p:spPr bwMode="auto">
            <a:xfrm>
              <a:off x="3469" y="1389"/>
              <a:ext cx="1996" cy="998"/>
            </a:xfrm>
            <a:custGeom>
              <a:avLst/>
              <a:gdLst>
                <a:gd name="T0" fmla="*/ 0 w 1996"/>
                <a:gd name="T1" fmla="*/ 91 h 998"/>
                <a:gd name="T2" fmla="*/ 45 w 1996"/>
                <a:gd name="T3" fmla="*/ 998 h 998"/>
                <a:gd name="T4" fmla="*/ 1996 w 1996"/>
                <a:gd name="T5" fmla="*/ 998 h 998"/>
                <a:gd name="T6" fmla="*/ 1860 w 1996"/>
                <a:gd name="T7" fmla="*/ 0 h 998"/>
                <a:gd name="T8" fmla="*/ 181 w 1996"/>
                <a:gd name="T9" fmla="*/ 91 h 9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96" h="998">
                  <a:moveTo>
                    <a:pt x="0" y="91"/>
                  </a:moveTo>
                  <a:lnTo>
                    <a:pt x="45" y="998"/>
                  </a:lnTo>
                  <a:lnTo>
                    <a:pt x="1996" y="998"/>
                  </a:lnTo>
                  <a:lnTo>
                    <a:pt x="1860" y="0"/>
                  </a:lnTo>
                  <a:lnTo>
                    <a:pt x="181" y="9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08277" name="Group 21"/>
          <p:cNvGrpSpPr>
            <a:grpSpLocks/>
          </p:cNvGrpSpPr>
          <p:nvPr/>
        </p:nvGrpSpPr>
        <p:grpSpPr bwMode="auto">
          <a:xfrm>
            <a:off x="2827338" y="3208338"/>
            <a:ext cx="3095625" cy="1276350"/>
            <a:chOff x="1805" y="2045"/>
            <a:chExt cx="1950" cy="804"/>
          </a:xfrm>
        </p:grpSpPr>
        <p:sp>
          <p:nvSpPr>
            <p:cNvPr id="26641" name="Oval 22"/>
            <p:cNvSpPr>
              <a:spLocks noChangeArrowheads="1"/>
            </p:cNvSpPr>
            <p:nvPr/>
          </p:nvSpPr>
          <p:spPr bwMode="auto">
            <a:xfrm>
              <a:off x="1805" y="2045"/>
              <a:ext cx="1950" cy="804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2" name="Text Box 23"/>
            <p:cNvSpPr txBox="1">
              <a:spLocks noChangeArrowheads="1"/>
            </p:cNvSpPr>
            <p:nvPr/>
          </p:nvSpPr>
          <p:spPr bwMode="auto">
            <a:xfrm>
              <a:off x="1830" y="2069"/>
              <a:ext cx="189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radioactive 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background can be rejected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=&gt; highly improved 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sensitivity</a:t>
              </a: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 rot="-2629009">
            <a:off x="1014413" y="2895600"/>
            <a:ext cx="4356100" cy="1439863"/>
          </a:xfrm>
          <a:prstGeom prst="rect">
            <a:avLst/>
          </a:prstGeom>
          <a:noFill/>
          <a:ln w="57150">
            <a:solidFill>
              <a:srgbClr val="4C00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8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5458272" y="3151659"/>
            <a:ext cx="1663700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7497" y="2704"/>
            <a:ext cx="8515350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Calorimetry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–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measure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total </a:t>
            </a:r>
            <a:r>
              <a:rPr lang="de-DE" b="1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energy</a:t>
            </a:r>
            <a:r>
              <a:rPr lang="de-DE" dirty="0" smtClean="0">
                <a:solidFill>
                  <a:srgbClr val="21004C"/>
                </a:solidFill>
                <a:latin typeface="Arial" charset="0"/>
              </a:rPr>
              <a:t> 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(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heat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-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or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phonon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- </a:t>
            </a:r>
            <a:r>
              <a:rPr lang="de-DE" sz="2000" i="1" dirty="0" err="1" smtClean="0">
                <a:solidFill>
                  <a:srgbClr val="21004C"/>
                </a:solidFill>
                <a:latin typeface="Arial" charset="0"/>
              </a:rPr>
              <a:t>signal</a:t>
            </a:r>
            <a:r>
              <a:rPr lang="de-DE" sz="2000" i="1" dirty="0" smtClean="0">
                <a:solidFill>
                  <a:srgbClr val="21004C"/>
                </a:solidFill>
                <a:latin typeface="Arial" charset="0"/>
              </a:rPr>
              <a:t>)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987824" y="4399944"/>
            <a:ext cx="321113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hermometer</a:t>
            </a:r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</a:br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de-DE" sz="1800" dirty="0" smtClean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superconducting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</a:b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phase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-transition-thermometer</a:t>
            </a:r>
          </a:p>
          <a:p>
            <a:endParaRPr lang="de-DE" sz="18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NTD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semicondutors</a:t>
            </a:r>
            <a:endParaRPr lang="de-DE" sz="18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51520" y="1272957"/>
            <a:ext cx="20313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deposition</a:t>
            </a:r>
            <a:endParaRPr lang="de-DE" sz="1800" dirty="0" smtClean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scattering</a:t>
            </a:r>
            <a:endParaRPr lang="de-DE" sz="18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61045" y="2292152"/>
            <a:ext cx="21980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=&gt; </a:t>
            </a:r>
            <a:r>
              <a:rPr lang="de-DE" sz="18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emperature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rise</a:t>
            </a:r>
            <a:endParaRPr lang="de-DE" sz="18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23850" y="3212976"/>
            <a:ext cx="35509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 err="1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temperature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(~</a:t>
            </a:r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20mK)</a:t>
            </a:r>
          </a:p>
          <a:p>
            <a:r>
              <a:rPr lang="de-DE" sz="1800" dirty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=&gt; h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igh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sensitivity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800" dirty="0" err="1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small</a:t>
            </a:r>
            <a:r>
              <a:rPr lang="de-DE" sz="1800" dirty="0" smtClean="0">
                <a:solidFill>
                  <a:srgbClr val="21004C"/>
                </a:solidFill>
                <a:latin typeface="Arial" pitchFamily="34" charset="0"/>
                <a:cs typeface="Arial" pitchFamily="34" charset="0"/>
              </a:rPr>
              <a:t> C</a:t>
            </a:r>
            <a:endParaRPr lang="de-DE" sz="1800" dirty="0">
              <a:solidFill>
                <a:srgbClr val="21004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1" name="Picture 11" descr="saphir_blank"/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/>
          <a:stretch>
            <a:fillRect/>
          </a:stretch>
        </p:blipFill>
        <p:spPr bwMode="auto">
          <a:xfrm>
            <a:off x="381000" y="4471988"/>
            <a:ext cx="24384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2" descr="saphir_hal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06913"/>
            <a:ext cx="219868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822895"/>
              </p:ext>
            </p:extLst>
          </p:nvPr>
        </p:nvGraphicFramePr>
        <p:xfrm>
          <a:off x="5507484" y="1921347"/>
          <a:ext cx="204787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74" name="CorelDRAW" r:id="rId6" imgW="4416350" imgH="2265744" progId="CorelDRAW.Graphic.9">
                  <p:embed/>
                </p:oleObj>
              </mc:Choice>
              <mc:Fallback>
                <p:oleObj name="CorelDRAW" r:id="rId6" imgW="4416350" imgH="2265744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952" t="21846"/>
                      <a:stretch>
                        <a:fillRect/>
                      </a:stretch>
                    </p:blipFill>
                    <p:spPr bwMode="auto">
                      <a:xfrm>
                        <a:off x="5507484" y="1921347"/>
                        <a:ext cx="2047875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5270947" y="1484784"/>
            <a:ext cx="11977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hermometer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4427984" y="1862609"/>
            <a:ext cx="12089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arget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crystal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56" name="Oval 16"/>
          <p:cNvSpPr>
            <a:spLocks noChangeArrowheads="1"/>
          </p:cNvSpPr>
          <p:nvPr/>
        </p:nvSpPr>
        <p:spPr bwMode="auto">
          <a:xfrm>
            <a:off x="6086922" y="2424584"/>
            <a:ext cx="328612" cy="339725"/>
          </a:xfrm>
          <a:prstGeom prst="ellipse">
            <a:avLst/>
          </a:prstGeom>
          <a:gradFill rotWithShape="0">
            <a:gsLst>
              <a:gs pos="0">
                <a:srgbClr val="FF0066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7" name="Line 17"/>
          <p:cNvSpPr>
            <a:spLocks noChangeShapeType="1"/>
          </p:cNvSpPr>
          <p:nvPr/>
        </p:nvSpPr>
        <p:spPr bwMode="auto">
          <a:xfrm flipV="1">
            <a:off x="5423347" y="2624609"/>
            <a:ext cx="762000" cy="304800"/>
          </a:xfrm>
          <a:prstGeom prst="line">
            <a:avLst/>
          </a:prstGeom>
          <a:noFill/>
          <a:ln w="381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8" name="Oval 18"/>
          <p:cNvSpPr>
            <a:spLocks noChangeArrowheads="1"/>
          </p:cNvSpPr>
          <p:nvPr/>
        </p:nvSpPr>
        <p:spPr bwMode="auto">
          <a:xfrm>
            <a:off x="6140897" y="2529359"/>
            <a:ext cx="234950" cy="196850"/>
          </a:xfrm>
          <a:prstGeom prst="ellipse">
            <a:avLst/>
          </a:prstGeom>
          <a:solidFill>
            <a:srgbClr val="6699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459" name="Picture 19"/>
          <p:cNvPicPr>
            <a:picLocks noChangeAspect="1" noChangeArrowheads="1"/>
          </p:cNvPicPr>
          <p:nvPr/>
        </p:nvPicPr>
        <p:blipFill>
          <a:blip r:embed="rId8">
            <a:lum bright="-4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84"/>
          <a:stretch>
            <a:fillRect/>
          </a:stretch>
        </p:blipFill>
        <p:spPr bwMode="auto">
          <a:xfrm>
            <a:off x="5570984" y="3215159"/>
            <a:ext cx="14478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4654997" y="2472209"/>
            <a:ext cx="8515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ncident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particle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400" dirty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(WIMP)</a:t>
            </a:r>
          </a:p>
        </p:txBody>
      </p:sp>
      <p:sp>
        <p:nvSpPr>
          <p:cNvPr id="61461" name="Text Box 21"/>
          <p:cNvSpPr txBox="1">
            <a:spLocks noChangeArrowheads="1"/>
          </p:cNvSpPr>
          <p:nvPr/>
        </p:nvSpPr>
        <p:spPr bwMode="auto">
          <a:xfrm>
            <a:off x="6460858" y="1573684"/>
            <a:ext cx="1099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400" dirty="0" err="1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oupling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dirty="0" err="1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heat</a:t>
            </a:r>
            <a:r>
              <a:rPr lang="de-DE" sz="1400" dirty="0" smtClean="0">
                <a:solidFill>
                  <a:srgbClr val="00004E"/>
                </a:solidFill>
                <a:latin typeface="Arial" pitchFamily="34" charset="0"/>
                <a:cs typeface="Arial" pitchFamily="34" charset="0"/>
              </a:rPr>
              <a:t> sink</a:t>
            </a:r>
            <a:endParaRPr lang="de-DE" sz="1400" dirty="0">
              <a:solidFill>
                <a:srgbClr val="0000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62" name="Line 22"/>
          <p:cNvSpPr>
            <a:spLocks noChangeShapeType="1"/>
          </p:cNvSpPr>
          <p:nvPr/>
        </p:nvSpPr>
        <p:spPr bwMode="auto">
          <a:xfrm>
            <a:off x="6304409" y="2657947"/>
            <a:ext cx="1008063" cy="200025"/>
          </a:xfrm>
          <a:prstGeom prst="line">
            <a:avLst/>
          </a:prstGeom>
          <a:noFill/>
          <a:ln w="381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41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932040" y="899195"/>
            <a:ext cx="4072881" cy="584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9" name="Text Box 36"/>
          <p:cNvSpPr txBox="1">
            <a:spLocks noChangeArrowheads="1"/>
          </p:cNvSpPr>
          <p:nvPr/>
        </p:nvSpPr>
        <p:spPr bwMode="auto">
          <a:xfrm>
            <a:off x="4886305" y="46365"/>
            <a:ext cx="2704587" cy="584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simultaneous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measurement</a:t>
            </a:r>
            <a:endParaRPr lang="de-DE" sz="16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5780" name="Text Box 37"/>
          <p:cNvSpPr txBox="1">
            <a:spLocks noChangeArrowheads="1"/>
          </p:cNvSpPr>
          <p:nvPr/>
        </p:nvSpPr>
        <p:spPr bwMode="auto">
          <a:xfrm>
            <a:off x="837827" y="4341584"/>
            <a:ext cx="3086101" cy="8156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signal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nuclear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recoils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75000"/>
              </a:lnSpc>
            </a:pP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dominant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background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2000" b="1" dirty="0">
                <a:solidFill>
                  <a:srgbClr val="000066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>
                <a:solidFill>
                  <a:srgbClr val="000066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/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distingushed</a:t>
            </a:r>
            <a:endParaRPr lang="de-DE" sz="16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81" name="Text Box 40"/>
          <p:cNvSpPr txBox="1">
            <a:spLocks noChangeArrowheads="1"/>
          </p:cNvSpPr>
          <p:nvPr/>
        </p:nvSpPr>
        <p:spPr bwMode="auto">
          <a:xfrm>
            <a:off x="6890239" y="3263900"/>
            <a:ext cx="1736373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recoils</a:t>
            </a:r>
            <a:r>
              <a:rPr lang="de-DE" dirty="0"/>
              <a:t> </a:t>
            </a:r>
          </a:p>
        </p:txBody>
      </p:sp>
      <p:grpSp>
        <p:nvGrpSpPr>
          <p:cNvPr id="75782" name="Group 41"/>
          <p:cNvGrpSpPr>
            <a:grpSpLocks/>
          </p:cNvGrpSpPr>
          <p:nvPr/>
        </p:nvGrpSpPr>
        <p:grpSpPr bwMode="auto">
          <a:xfrm>
            <a:off x="5592763" y="1538288"/>
            <a:ext cx="60325" cy="2220912"/>
            <a:chOff x="1393" y="3750"/>
            <a:chExt cx="36" cy="1492"/>
          </a:xfrm>
        </p:grpSpPr>
        <p:sp>
          <p:nvSpPr>
            <p:cNvPr id="77719" name="Line 42"/>
            <p:cNvSpPr>
              <a:spLocks noChangeShapeType="1"/>
            </p:cNvSpPr>
            <p:nvPr/>
          </p:nvSpPr>
          <p:spPr bwMode="auto">
            <a:xfrm>
              <a:off x="1393" y="5172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0" name="Line 43"/>
            <p:cNvSpPr>
              <a:spLocks noChangeShapeType="1"/>
            </p:cNvSpPr>
            <p:nvPr/>
          </p:nvSpPr>
          <p:spPr bwMode="auto">
            <a:xfrm>
              <a:off x="1393" y="4996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1" name="Line 44"/>
            <p:cNvSpPr>
              <a:spLocks noChangeShapeType="1"/>
            </p:cNvSpPr>
            <p:nvPr/>
          </p:nvSpPr>
          <p:spPr bwMode="auto">
            <a:xfrm>
              <a:off x="1393" y="4813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2" name="Line 45"/>
            <p:cNvSpPr>
              <a:spLocks noChangeShapeType="1"/>
            </p:cNvSpPr>
            <p:nvPr/>
          </p:nvSpPr>
          <p:spPr bwMode="auto">
            <a:xfrm>
              <a:off x="1393" y="4637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3" name="Line 46"/>
            <p:cNvSpPr>
              <a:spLocks noChangeShapeType="1"/>
            </p:cNvSpPr>
            <p:nvPr/>
          </p:nvSpPr>
          <p:spPr bwMode="auto">
            <a:xfrm>
              <a:off x="1393" y="4461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4" name="Line 47"/>
            <p:cNvSpPr>
              <a:spLocks noChangeShapeType="1"/>
            </p:cNvSpPr>
            <p:nvPr/>
          </p:nvSpPr>
          <p:spPr bwMode="auto">
            <a:xfrm>
              <a:off x="1393" y="4285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5" name="Line 48"/>
            <p:cNvSpPr>
              <a:spLocks noChangeShapeType="1"/>
            </p:cNvSpPr>
            <p:nvPr/>
          </p:nvSpPr>
          <p:spPr bwMode="auto">
            <a:xfrm>
              <a:off x="1393" y="4109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6" name="Line 49"/>
            <p:cNvSpPr>
              <a:spLocks noChangeShapeType="1"/>
            </p:cNvSpPr>
            <p:nvPr/>
          </p:nvSpPr>
          <p:spPr bwMode="auto">
            <a:xfrm>
              <a:off x="1393" y="3926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7" name="Line 50"/>
            <p:cNvSpPr>
              <a:spLocks noChangeShapeType="1"/>
            </p:cNvSpPr>
            <p:nvPr/>
          </p:nvSpPr>
          <p:spPr bwMode="auto">
            <a:xfrm>
              <a:off x="1393" y="3750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8" name="Line 51"/>
            <p:cNvSpPr>
              <a:spLocks noChangeShapeType="1"/>
            </p:cNvSpPr>
            <p:nvPr/>
          </p:nvSpPr>
          <p:spPr bwMode="auto">
            <a:xfrm>
              <a:off x="1393" y="524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9" name="Line 52"/>
            <p:cNvSpPr>
              <a:spLocks noChangeShapeType="1"/>
            </p:cNvSpPr>
            <p:nvPr/>
          </p:nvSpPr>
          <p:spPr bwMode="auto">
            <a:xfrm>
              <a:off x="1393" y="5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0" name="Line 53"/>
            <p:cNvSpPr>
              <a:spLocks noChangeShapeType="1"/>
            </p:cNvSpPr>
            <p:nvPr/>
          </p:nvSpPr>
          <p:spPr bwMode="auto">
            <a:xfrm>
              <a:off x="1393" y="513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1" name="Line 54"/>
            <p:cNvSpPr>
              <a:spLocks noChangeShapeType="1"/>
            </p:cNvSpPr>
            <p:nvPr/>
          </p:nvSpPr>
          <p:spPr bwMode="auto">
            <a:xfrm>
              <a:off x="1393" y="51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2" name="Line 55"/>
            <p:cNvSpPr>
              <a:spLocks noChangeShapeType="1"/>
            </p:cNvSpPr>
            <p:nvPr/>
          </p:nvSpPr>
          <p:spPr bwMode="auto">
            <a:xfrm>
              <a:off x="1393" y="506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3" name="Line 56"/>
            <p:cNvSpPr>
              <a:spLocks noChangeShapeType="1"/>
            </p:cNvSpPr>
            <p:nvPr/>
          </p:nvSpPr>
          <p:spPr bwMode="auto">
            <a:xfrm>
              <a:off x="1393" y="502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4" name="Line 57"/>
            <p:cNvSpPr>
              <a:spLocks noChangeShapeType="1"/>
            </p:cNvSpPr>
            <p:nvPr/>
          </p:nvSpPr>
          <p:spPr bwMode="auto">
            <a:xfrm>
              <a:off x="1393" y="495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5" name="Line 58"/>
            <p:cNvSpPr>
              <a:spLocks noChangeShapeType="1"/>
            </p:cNvSpPr>
            <p:nvPr/>
          </p:nvSpPr>
          <p:spPr bwMode="auto">
            <a:xfrm>
              <a:off x="1393" y="492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6" name="Line 59"/>
            <p:cNvSpPr>
              <a:spLocks noChangeShapeType="1"/>
            </p:cNvSpPr>
            <p:nvPr/>
          </p:nvSpPr>
          <p:spPr bwMode="auto">
            <a:xfrm>
              <a:off x="1393" y="488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7" name="Line 60"/>
            <p:cNvSpPr>
              <a:spLocks noChangeShapeType="1"/>
            </p:cNvSpPr>
            <p:nvPr/>
          </p:nvSpPr>
          <p:spPr bwMode="auto">
            <a:xfrm>
              <a:off x="1393" y="485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8" name="Line 61"/>
            <p:cNvSpPr>
              <a:spLocks noChangeShapeType="1"/>
            </p:cNvSpPr>
            <p:nvPr/>
          </p:nvSpPr>
          <p:spPr bwMode="auto">
            <a:xfrm>
              <a:off x="1393" y="478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9" name="Line 62"/>
            <p:cNvSpPr>
              <a:spLocks noChangeShapeType="1"/>
            </p:cNvSpPr>
            <p:nvPr/>
          </p:nvSpPr>
          <p:spPr bwMode="auto">
            <a:xfrm>
              <a:off x="1393" y="474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0" name="Line 63"/>
            <p:cNvSpPr>
              <a:spLocks noChangeShapeType="1"/>
            </p:cNvSpPr>
            <p:nvPr/>
          </p:nvSpPr>
          <p:spPr bwMode="auto">
            <a:xfrm>
              <a:off x="1393" y="471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1" name="Line 64"/>
            <p:cNvSpPr>
              <a:spLocks noChangeShapeType="1"/>
            </p:cNvSpPr>
            <p:nvPr/>
          </p:nvSpPr>
          <p:spPr bwMode="auto">
            <a:xfrm>
              <a:off x="1393" y="467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2" name="Line 65"/>
            <p:cNvSpPr>
              <a:spLocks noChangeShapeType="1"/>
            </p:cNvSpPr>
            <p:nvPr/>
          </p:nvSpPr>
          <p:spPr bwMode="auto">
            <a:xfrm>
              <a:off x="1393" y="460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3" name="Line 66"/>
            <p:cNvSpPr>
              <a:spLocks noChangeShapeType="1"/>
            </p:cNvSpPr>
            <p:nvPr/>
          </p:nvSpPr>
          <p:spPr bwMode="auto">
            <a:xfrm>
              <a:off x="1393" y="456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4" name="Line 67"/>
            <p:cNvSpPr>
              <a:spLocks noChangeShapeType="1"/>
            </p:cNvSpPr>
            <p:nvPr/>
          </p:nvSpPr>
          <p:spPr bwMode="auto">
            <a:xfrm>
              <a:off x="1393" y="453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5" name="Line 68"/>
            <p:cNvSpPr>
              <a:spLocks noChangeShapeType="1"/>
            </p:cNvSpPr>
            <p:nvPr/>
          </p:nvSpPr>
          <p:spPr bwMode="auto">
            <a:xfrm>
              <a:off x="1393" y="449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6" name="Line 69"/>
            <p:cNvSpPr>
              <a:spLocks noChangeShapeType="1"/>
            </p:cNvSpPr>
            <p:nvPr/>
          </p:nvSpPr>
          <p:spPr bwMode="auto">
            <a:xfrm>
              <a:off x="1393" y="442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7" name="Line 70"/>
            <p:cNvSpPr>
              <a:spLocks noChangeShapeType="1"/>
            </p:cNvSpPr>
            <p:nvPr/>
          </p:nvSpPr>
          <p:spPr bwMode="auto">
            <a:xfrm>
              <a:off x="1393" y="439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8" name="Line 71"/>
            <p:cNvSpPr>
              <a:spLocks noChangeShapeType="1"/>
            </p:cNvSpPr>
            <p:nvPr/>
          </p:nvSpPr>
          <p:spPr bwMode="auto">
            <a:xfrm>
              <a:off x="1393" y="435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9" name="Line 72"/>
            <p:cNvSpPr>
              <a:spLocks noChangeShapeType="1"/>
            </p:cNvSpPr>
            <p:nvPr/>
          </p:nvSpPr>
          <p:spPr bwMode="auto">
            <a:xfrm>
              <a:off x="1393" y="431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0" name="Line 73"/>
            <p:cNvSpPr>
              <a:spLocks noChangeShapeType="1"/>
            </p:cNvSpPr>
            <p:nvPr/>
          </p:nvSpPr>
          <p:spPr bwMode="auto">
            <a:xfrm>
              <a:off x="1393" y="424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1" name="Line 74"/>
            <p:cNvSpPr>
              <a:spLocks noChangeShapeType="1"/>
            </p:cNvSpPr>
            <p:nvPr/>
          </p:nvSpPr>
          <p:spPr bwMode="auto">
            <a:xfrm>
              <a:off x="1393" y="4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2" name="Line 75"/>
            <p:cNvSpPr>
              <a:spLocks noChangeShapeType="1"/>
            </p:cNvSpPr>
            <p:nvPr/>
          </p:nvSpPr>
          <p:spPr bwMode="auto">
            <a:xfrm>
              <a:off x="1393" y="417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3" name="Line 76"/>
            <p:cNvSpPr>
              <a:spLocks noChangeShapeType="1"/>
            </p:cNvSpPr>
            <p:nvPr/>
          </p:nvSpPr>
          <p:spPr bwMode="auto">
            <a:xfrm>
              <a:off x="1393" y="414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4" name="Line 77"/>
            <p:cNvSpPr>
              <a:spLocks noChangeShapeType="1"/>
            </p:cNvSpPr>
            <p:nvPr/>
          </p:nvSpPr>
          <p:spPr bwMode="auto">
            <a:xfrm>
              <a:off x="1393" y="407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5" name="Line 78"/>
            <p:cNvSpPr>
              <a:spLocks noChangeShapeType="1"/>
            </p:cNvSpPr>
            <p:nvPr/>
          </p:nvSpPr>
          <p:spPr bwMode="auto">
            <a:xfrm>
              <a:off x="1393" y="403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6" name="Line 79"/>
            <p:cNvSpPr>
              <a:spLocks noChangeShapeType="1"/>
            </p:cNvSpPr>
            <p:nvPr/>
          </p:nvSpPr>
          <p:spPr bwMode="auto">
            <a:xfrm>
              <a:off x="1393" y="40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7" name="Line 80"/>
            <p:cNvSpPr>
              <a:spLocks noChangeShapeType="1"/>
            </p:cNvSpPr>
            <p:nvPr/>
          </p:nvSpPr>
          <p:spPr bwMode="auto">
            <a:xfrm>
              <a:off x="1393" y="396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8" name="Line 81"/>
            <p:cNvSpPr>
              <a:spLocks noChangeShapeType="1"/>
            </p:cNvSpPr>
            <p:nvPr/>
          </p:nvSpPr>
          <p:spPr bwMode="auto">
            <a:xfrm>
              <a:off x="1393" y="389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9" name="Line 82"/>
            <p:cNvSpPr>
              <a:spLocks noChangeShapeType="1"/>
            </p:cNvSpPr>
            <p:nvPr/>
          </p:nvSpPr>
          <p:spPr bwMode="auto">
            <a:xfrm>
              <a:off x="1393" y="385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60" name="Line 83"/>
            <p:cNvSpPr>
              <a:spLocks noChangeShapeType="1"/>
            </p:cNvSpPr>
            <p:nvPr/>
          </p:nvSpPr>
          <p:spPr bwMode="auto">
            <a:xfrm>
              <a:off x="1393" y="381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61" name="Line 84"/>
            <p:cNvSpPr>
              <a:spLocks noChangeShapeType="1"/>
            </p:cNvSpPr>
            <p:nvPr/>
          </p:nvSpPr>
          <p:spPr bwMode="auto">
            <a:xfrm>
              <a:off x="1393" y="378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3" name="Group 85"/>
          <p:cNvGrpSpPr>
            <a:grpSpLocks/>
          </p:cNvGrpSpPr>
          <p:nvPr/>
        </p:nvGrpSpPr>
        <p:grpSpPr bwMode="auto">
          <a:xfrm>
            <a:off x="7888288" y="1538288"/>
            <a:ext cx="57150" cy="2220912"/>
            <a:chOff x="2780" y="3750"/>
            <a:chExt cx="35" cy="1492"/>
          </a:xfrm>
        </p:grpSpPr>
        <p:sp>
          <p:nvSpPr>
            <p:cNvPr id="77676" name="Line 86"/>
            <p:cNvSpPr>
              <a:spLocks noChangeShapeType="1"/>
            </p:cNvSpPr>
            <p:nvPr/>
          </p:nvSpPr>
          <p:spPr bwMode="auto">
            <a:xfrm flipH="1">
              <a:off x="2780" y="5172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7" name="Line 87"/>
            <p:cNvSpPr>
              <a:spLocks noChangeShapeType="1"/>
            </p:cNvSpPr>
            <p:nvPr/>
          </p:nvSpPr>
          <p:spPr bwMode="auto">
            <a:xfrm flipH="1">
              <a:off x="2780" y="4996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8" name="Line 88"/>
            <p:cNvSpPr>
              <a:spLocks noChangeShapeType="1"/>
            </p:cNvSpPr>
            <p:nvPr/>
          </p:nvSpPr>
          <p:spPr bwMode="auto">
            <a:xfrm flipH="1">
              <a:off x="2780" y="4813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9" name="Line 89"/>
            <p:cNvSpPr>
              <a:spLocks noChangeShapeType="1"/>
            </p:cNvSpPr>
            <p:nvPr/>
          </p:nvSpPr>
          <p:spPr bwMode="auto">
            <a:xfrm flipH="1">
              <a:off x="2780" y="463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0" name="Line 90"/>
            <p:cNvSpPr>
              <a:spLocks noChangeShapeType="1"/>
            </p:cNvSpPr>
            <p:nvPr/>
          </p:nvSpPr>
          <p:spPr bwMode="auto">
            <a:xfrm flipH="1">
              <a:off x="2780" y="446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1" name="Line 91"/>
            <p:cNvSpPr>
              <a:spLocks noChangeShapeType="1"/>
            </p:cNvSpPr>
            <p:nvPr/>
          </p:nvSpPr>
          <p:spPr bwMode="auto">
            <a:xfrm flipH="1">
              <a:off x="2780" y="4285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2" name="Line 92"/>
            <p:cNvSpPr>
              <a:spLocks noChangeShapeType="1"/>
            </p:cNvSpPr>
            <p:nvPr/>
          </p:nvSpPr>
          <p:spPr bwMode="auto">
            <a:xfrm flipH="1">
              <a:off x="2780" y="4109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3" name="Line 93"/>
            <p:cNvSpPr>
              <a:spLocks noChangeShapeType="1"/>
            </p:cNvSpPr>
            <p:nvPr/>
          </p:nvSpPr>
          <p:spPr bwMode="auto">
            <a:xfrm flipH="1">
              <a:off x="2780" y="3926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4" name="Line 94"/>
            <p:cNvSpPr>
              <a:spLocks noChangeShapeType="1"/>
            </p:cNvSpPr>
            <p:nvPr/>
          </p:nvSpPr>
          <p:spPr bwMode="auto">
            <a:xfrm flipH="1">
              <a:off x="2780" y="375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5" name="Line 95"/>
            <p:cNvSpPr>
              <a:spLocks noChangeShapeType="1"/>
            </p:cNvSpPr>
            <p:nvPr/>
          </p:nvSpPr>
          <p:spPr bwMode="auto">
            <a:xfrm flipH="1">
              <a:off x="2797" y="524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6" name="Line 96"/>
            <p:cNvSpPr>
              <a:spLocks noChangeShapeType="1"/>
            </p:cNvSpPr>
            <p:nvPr/>
          </p:nvSpPr>
          <p:spPr bwMode="auto">
            <a:xfrm flipH="1">
              <a:off x="2797" y="5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7" name="Line 97"/>
            <p:cNvSpPr>
              <a:spLocks noChangeShapeType="1"/>
            </p:cNvSpPr>
            <p:nvPr/>
          </p:nvSpPr>
          <p:spPr bwMode="auto">
            <a:xfrm flipH="1">
              <a:off x="2797" y="513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8" name="Line 98"/>
            <p:cNvSpPr>
              <a:spLocks noChangeShapeType="1"/>
            </p:cNvSpPr>
            <p:nvPr/>
          </p:nvSpPr>
          <p:spPr bwMode="auto">
            <a:xfrm flipH="1">
              <a:off x="2797" y="51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9" name="Line 99"/>
            <p:cNvSpPr>
              <a:spLocks noChangeShapeType="1"/>
            </p:cNvSpPr>
            <p:nvPr/>
          </p:nvSpPr>
          <p:spPr bwMode="auto">
            <a:xfrm flipH="1">
              <a:off x="2797" y="506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0" name="Line 100"/>
            <p:cNvSpPr>
              <a:spLocks noChangeShapeType="1"/>
            </p:cNvSpPr>
            <p:nvPr/>
          </p:nvSpPr>
          <p:spPr bwMode="auto">
            <a:xfrm flipH="1">
              <a:off x="2797" y="502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1" name="Line 101"/>
            <p:cNvSpPr>
              <a:spLocks noChangeShapeType="1"/>
            </p:cNvSpPr>
            <p:nvPr/>
          </p:nvSpPr>
          <p:spPr bwMode="auto">
            <a:xfrm flipH="1">
              <a:off x="2797" y="495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2" name="Line 102"/>
            <p:cNvSpPr>
              <a:spLocks noChangeShapeType="1"/>
            </p:cNvSpPr>
            <p:nvPr/>
          </p:nvSpPr>
          <p:spPr bwMode="auto">
            <a:xfrm flipH="1">
              <a:off x="2797" y="492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3" name="Line 103"/>
            <p:cNvSpPr>
              <a:spLocks noChangeShapeType="1"/>
            </p:cNvSpPr>
            <p:nvPr/>
          </p:nvSpPr>
          <p:spPr bwMode="auto">
            <a:xfrm flipH="1">
              <a:off x="2797" y="488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4" name="Line 104"/>
            <p:cNvSpPr>
              <a:spLocks noChangeShapeType="1"/>
            </p:cNvSpPr>
            <p:nvPr/>
          </p:nvSpPr>
          <p:spPr bwMode="auto">
            <a:xfrm flipH="1">
              <a:off x="2797" y="485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5" name="Line 105"/>
            <p:cNvSpPr>
              <a:spLocks noChangeShapeType="1"/>
            </p:cNvSpPr>
            <p:nvPr/>
          </p:nvSpPr>
          <p:spPr bwMode="auto">
            <a:xfrm flipH="1">
              <a:off x="2797" y="478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6" name="Line 106"/>
            <p:cNvSpPr>
              <a:spLocks noChangeShapeType="1"/>
            </p:cNvSpPr>
            <p:nvPr/>
          </p:nvSpPr>
          <p:spPr bwMode="auto">
            <a:xfrm flipH="1">
              <a:off x="2797" y="474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7" name="Line 107"/>
            <p:cNvSpPr>
              <a:spLocks noChangeShapeType="1"/>
            </p:cNvSpPr>
            <p:nvPr/>
          </p:nvSpPr>
          <p:spPr bwMode="auto">
            <a:xfrm flipH="1">
              <a:off x="2797" y="471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8" name="Line 108"/>
            <p:cNvSpPr>
              <a:spLocks noChangeShapeType="1"/>
            </p:cNvSpPr>
            <p:nvPr/>
          </p:nvSpPr>
          <p:spPr bwMode="auto">
            <a:xfrm flipH="1">
              <a:off x="2797" y="467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9" name="Line 109"/>
            <p:cNvSpPr>
              <a:spLocks noChangeShapeType="1"/>
            </p:cNvSpPr>
            <p:nvPr/>
          </p:nvSpPr>
          <p:spPr bwMode="auto">
            <a:xfrm flipH="1">
              <a:off x="2797" y="460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0" name="Line 110"/>
            <p:cNvSpPr>
              <a:spLocks noChangeShapeType="1"/>
            </p:cNvSpPr>
            <p:nvPr/>
          </p:nvSpPr>
          <p:spPr bwMode="auto">
            <a:xfrm flipH="1">
              <a:off x="2797" y="456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1" name="Line 111"/>
            <p:cNvSpPr>
              <a:spLocks noChangeShapeType="1"/>
            </p:cNvSpPr>
            <p:nvPr/>
          </p:nvSpPr>
          <p:spPr bwMode="auto">
            <a:xfrm flipH="1">
              <a:off x="2797" y="453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2" name="Line 112"/>
            <p:cNvSpPr>
              <a:spLocks noChangeShapeType="1"/>
            </p:cNvSpPr>
            <p:nvPr/>
          </p:nvSpPr>
          <p:spPr bwMode="auto">
            <a:xfrm flipH="1">
              <a:off x="2797" y="449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3" name="Line 113"/>
            <p:cNvSpPr>
              <a:spLocks noChangeShapeType="1"/>
            </p:cNvSpPr>
            <p:nvPr/>
          </p:nvSpPr>
          <p:spPr bwMode="auto">
            <a:xfrm flipH="1">
              <a:off x="2797" y="442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4" name="Line 114"/>
            <p:cNvSpPr>
              <a:spLocks noChangeShapeType="1"/>
            </p:cNvSpPr>
            <p:nvPr/>
          </p:nvSpPr>
          <p:spPr bwMode="auto">
            <a:xfrm flipH="1">
              <a:off x="2797" y="439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5" name="Line 115"/>
            <p:cNvSpPr>
              <a:spLocks noChangeShapeType="1"/>
            </p:cNvSpPr>
            <p:nvPr/>
          </p:nvSpPr>
          <p:spPr bwMode="auto">
            <a:xfrm flipH="1">
              <a:off x="2797" y="435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6" name="Line 116"/>
            <p:cNvSpPr>
              <a:spLocks noChangeShapeType="1"/>
            </p:cNvSpPr>
            <p:nvPr/>
          </p:nvSpPr>
          <p:spPr bwMode="auto">
            <a:xfrm flipH="1">
              <a:off x="2797" y="431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7" name="Line 117"/>
            <p:cNvSpPr>
              <a:spLocks noChangeShapeType="1"/>
            </p:cNvSpPr>
            <p:nvPr/>
          </p:nvSpPr>
          <p:spPr bwMode="auto">
            <a:xfrm flipH="1">
              <a:off x="2797" y="424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8" name="Line 118"/>
            <p:cNvSpPr>
              <a:spLocks noChangeShapeType="1"/>
            </p:cNvSpPr>
            <p:nvPr/>
          </p:nvSpPr>
          <p:spPr bwMode="auto">
            <a:xfrm flipH="1">
              <a:off x="2797" y="4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9" name="Line 119"/>
            <p:cNvSpPr>
              <a:spLocks noChangeShapeType="1"/>
            </p:cNvSpPr>
            <p:nvPr/>
          </p:nvSpPr>
          <p:spPr bwMode="auto">
            <a:xfrm flipH="1">
              <a:off x="2797" y="417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0" name="Line 120"/>
            <p:cNvSpPr>
              <a:spLocks noChangeShapeType="1"/>
            </p:cNvSpPr>
            <p:nvPr/>
          </p:nvSpPr>
          <p:spPr bwMode="auto">
            <a:xfrm flipH="1">
              <a:off x="2797" y="414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1" name="Line 121"/>
            <p:cNvSpPr>
              <a:spLocks noChangeShapeType="1"/>
            </p:cNvSpPr>
            <p:nvPr/>
          </p:nvSpPr>
          <p:spPr bwMode="auto">
            <a:xfrm flipH="1">
              <a:off x="2797" y="407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2" name="Line 122"/>
            <p:cNvSpPr>
              <a:spLocks noChangeShapeType="1"/>
            </p:cNvSpPr>
            <p:nvPr/>
          </p:nvSpPr>
          <p:spPr bwMode="auto">
            <a:xfrm flipH="1">
              <a:off x="2797" y="403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3" name="Line 123"/>
            <p:cNvSpPr>
              <a:spLocks noChangeShapeType="1"/>
            </p:cNvSpPr>
            <p:nvPr/>
          </p:nvSpPr>
          <p:spPr bwMode="auto">
            <a:xfrm flipH="1">
              <a:off x="2797" y="40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4" name="Line 124"/>
            <p:cNvSpPr>
              <a:spLocks noChangeShapeType="1"/>
            </p:cNvSpPr>
            <p:nvPr/>
          </p:nvSpPr>
          <p:spPr bwMode="auto">
            <a:xfrm flipH="1">
              <a:off x="2797" y="396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5" name="Line 125"/>
            <p:cNvSpPr>
              <a:spLocks noChangeShapeType="1"/>
            </p:cNvSpPr>
            <p:nvPr/>
          </p:nvSpPr>
          <p:spPr bwMode="auto">
            <a:xfrm flipH="1">
              <a:off x="2797" y="389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6" name="Line 126"/>
            <p:cNvSpPr>
              <a:spLocks noChangeShapeType="1"/>
            </p:cNvSpPr>
            <p:nvPr/>
          </p:nvSpPr>
          <p:spPr bwMode="auto">
            <a:xfrm flipH="1">
              <a:off x="2797" y="385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7" name="Line 127"/>
            <p:cNvSpPr>
              <a:spLocks noChangeShapeType="1"/>
            </p:cNvSpPr>
            <p:nvPr/>
          </p:nvSpPr>
          <p:spPr bwMode="auto">
            <a:xfrm flipH="1">
              <a:off x="2797" y="381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8" name="Line 128"/>
            <p:cNvSpPr>
              <a:spLocks noChangeShapeType="1"/>
            </p:cNvSpPr>
            <p:nvPr/>
          </p:nvSpPr>
          <p:spPr bwMode="auto">
            <a:xfrm flipH="1">
              <a:off x="2797" y="378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4" name="Group 129"/>
          <p:cNvGrpSpPr>
            <a:grpSpLocks/>
          </p:cNvGrpSpPr>
          <p:nvPr/>
        </p:nvGrpSpPr>
        <p:grpSpPr bwMode="auto">
          <a:xfrm>
            <a:off x="5622925" y="3729038"/>
            <a:ext cx="2324100" cy="57150"/>
            <a:chOff x="1411" y="5222"/>
            <a:chExt cx="1405" cy="38"/>
          </a:xfrm>
        </p:grpSpPr>
        <p:sp>
          <p:nvSpPr>
            <p:cNvPr id="77633" name="Line 130"/>
            <p:cNvSpPr>
              <a:spLocks noChangeShapeType="1"/>
            </p:cNvSpPr>
            <p:nvPr/>
          </p:nvSpPr>
          <p:spPr bwMode="auto">
            <a:xfrm flipV="1">
              <a:off x="1476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4" name="Line 131"/>
            <p:cNvSpPr>
              <a:spLocks noChangeShapeType="1"/>
            </p:cNvSpPr>
            <p:nvPr/>
          </p:nvSpPr>
          <p:spPr bwMode="auto">
            <a:xfrm flipV="1">
              <a:off x="1642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5" name="Line 132"/>
            <p:cNvSpPr>
              <a:spLocks noChangeShapeType="1"/>
            </p:cNvSpPr>
            <p:nvPr/>
          </p:nvSpPr>
          <p:spPr bwMode="auto">
            <a:xfrm flipV="1">
              <a:off x="1814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6" name="Line 133"/>
            <p:cNvSpPr>
              <a:spLocks noChangeShapeType="1"/>
            </p:cNvSpPr>
            <p:nvPr/>
          </p:nvSpPr>
          <p:spPr bwMode="auto">
            <a:xfrm flipV="1">
              <a:off x="1980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7" name="Line 134"/>
            <p:cNvSpPr>
              <a:spLocks noChangeShapeType="1"/>
            </p:cNvSpPr>
            <p:nvPr/>
          </p:nvSpPr>
          <p:spPr bwMode="auto">
            <a:xfrm flipV="1">
              <a:off x="2146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8" name="Line 135"/>
            <p:cNvSpPr>
              <a:spLocks noChangeShapeType="1"/>
            </p:cNvSpPr>
            <p:nvPr/>
          </p:nvSpPr>
          <p:spPr bwMode="auto">
            <a:xfrm flipV="1">
              <a:off x="2312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9" name="Line 136"/>
            <p:cNvSpPr>
              <a:spLocks noChangeShapeType="1"/>
            </p:cNvSpPr>
            <p:nvPr/>
          </p:nvSpPr>
          <p:spPr bwMode="auto">
            <a:xfrm flipV="1">
              <a:off x="2483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0" name="Line 137"/>
            <p:cNvSpPr>
              <a:spLocks noChangeShapeType="1"/>
            </p:cNvSpPr>
            <p:nvPr/>
          </p:nvSpPr>
          <p:spPr bwMode="auto">
            <a:xfrm flipV="1">
              <a:off x="2649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1" name="Line 138"/>
            <p:cNvSpPr>
              <a:spLocks noChangeShapeType="1"/>
            </p:cNvSpPr>
            <p:nvPr/>
          </p:nvSpPr>
          <p:spPr bwMode="auto">
            <a:xfrm flipV="1">
              <a:off x="2815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2" name="Line 139"/>
            <p:cNvSpPr>
              <a:spLocks noChangeShapeType="1"/>
            </p:cNvSpPr>
            <p:nvPr/>
          </p:nvSpPr>
          <p:spPr bwMode="auto">
            <a:xfrm flipV="1">
              <a:off x="141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3" name="Line 140"/>
            <p:cNvSpPr>
              <a:spLocks noChangeShapeType="1"/>
            </p:cNvSpPr>
            <p:nvPr/>
          </p:nvSpPr>
          <p:spPr bwMode="auto">
            <a:xfrm flipV="1">
              <a:off x="144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4" name="Line 141"/>
            <p:cNvSpPr>
              <a:spLocks noChangeShapeType="1"/>
            </p:cNvSpPr>
            <p:nvPr/>
          </p:nvSpPr>
          <p:spPr bwMode="auto">
            <a:xfrm flipV="1">
              <a:off x="151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5" name="Line 142"/>
            <p:cNvSpPr>
              <a:spLocks noChangeShapeType="1"/>
            </p:cNvSpPr>
            <p:nvPr/>
          </p:nvSpPr>
          <p:spPr bwMode="auto">
            <a:xfrm flipV="1">
              <a:off x="154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6" name="Line 143"/>
            <p:cNvSpPr>
              <a:spLocks noChangeShapeType="1"/>
            </p:cNvSpPr>
            <p:nvPr/>
          </p:nvSpPr>
          <p:spPr bwMode="auto">
            <a:xfrm flipV="1">
              <a:off x="1577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7" name="Line 144"/>
            <p:cNvSpPr>
              <a:spLocks noChangeShapeType="1"/>
            </p:cNvSpPr>
            <p:nvPr/>
          </p:nvSpPr>
          <p:spPr bwMode="auto">
            <a:xfrm flipV="1">
              <a:off x="161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8" name="Line 145"/>
            <p:cNvSpPr>
              <a:spLocks noChangeShapeType="1"/>
            </p:cNvSpPr>
            <p:nvPr/>
          </p:nvSpPr>
          <p:spPr bwMode="auto">
            <a:xfrm flipV="1">
              <a:off x="167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9" name="Line 146"/>
            <p:cNvSpPr>
              <a:spLocks noChangeShapeType="1"/>
            </p:cNvSpPr>
            <p:nvPr/>
          </p:nvSpPr>
          <p:spPr bwMode="auto">
            <a:xfrm flipV="1">
              <a:off x="171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0" name="Line 147"/>
            <p:cNvSpPr>
              <a:spLocks noChangeShapeType="1"/>
            </p:cNvSpPr>
            <p:nvPr/>
          </p:nvSpPr>
          <p:spPr bwMode="auto">
            <a:xfrm flipV="1">
              <a:off x="174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1" name="Line 148"/>
            <p:cNvSpPr>
              <a:spLocks noChangeShapeType="1"/>
            </p:cNvSpPr>
            <p:nvPr/>
          </p:nvSpPr>
          <p:spPr bwMode="auto">
            <a:xfrm flipV="1">
              <a:off x="177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2" name="Line 149"/>
            <p:cNvSpPr>
              <a:spLocks noChangeShapeType="1"/>
            </p:cNvSpPr>
            <p:nvPr/>
          </p:nvSpPr>
          <p:spPr bwMode="auto">
            <a:xfrm flipV="1">
              <a:off x="184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3" name="Line 150"/>
            <p:cNvSpPr>
              <a:spLocks noChangeShapeType="1"/>
            </p:cNvSpPr>
            <p:nvPr/>
          </p:nvSpPr>
          <p:spPr bwMode="auto">
            <a:xfrm flipV="1">
              <a:off x="187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4" name="Line 151"/>
            <p:cNvSpPr>
              <a:spLocks noChangeShapeType="1"/>
            </p:cNvSpPr>
            <p:nvPr/>
          </p:nvSpPr>
          <p:spPr bwMode="auto">
            <a:xfrm flipV="1">
              <a:off x="1915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5" name="Line 152"/>
            <p:cNvSpPr>
              <a:spLocks noChangeShapeType="1"/>
            </p:cNvSpPr>
            <p:nvPr/>
          </p:nvSpPr>
          <p:spPr bwMode="auto">
            <a:xfrm flipV="1">
              <a:off x="194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6" name="Line 153"/>
            <p:cNvSpPr>
              <a:spLocks noChangeShapeType="1"/>
            </p:cNvSpPr>
            <p:nvPr/>
          </p:nvSpPr>
          <p:spPr bwMode="auto">
            <a:xfrm flipV="1">
              <a:off x="200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7" name="Line 154"/>
            <p:cNvSpPr>
              <a:spLocks noChangeShapeType="1"/>
            </p:cNvSpPr>
            <p:nvPr/>
          </p:nvSpPr>
          <p:spPr bwMode="auto">
            <a:xfrm flipV="1">
              <a:off x="2045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8" name="Line 155"/>
            <p:cNvSpPr>
              <a:spLocks noChangeShapeType="1"/>
            </p:cNvSpPr>
            <p:nvPr/>
          </p:nvSpPr>
          <p:spPr bwMode="auto">
            <a:xfrm flipV="1">
              <a:off x="208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9" name="Line 156"/>
            <p:cNvSpPr>
              <a:spLocks noChangeShapeType="1"/>
            </p:cNvSpPr>
            <p:nvPr/>
          </p:nvSpPr>
          <p:spPr bwMode="auto">
            <a:xfrm flipV="1">
              <a:off x="2110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0" name="Line 157"/>
            <p:cNvSpPr>
              <a:spLocks noChangeShapeType="1"/>
            </p:cNvSpPr>
            <p:nvPr/>
          </p:nvSpPr>
          <p:spPr bwMode="auto">
            <a:xfrm flipV="1">
              <a:off x="218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1" name="Line 158"/>
            <p:cNvSpPr>
              <a:spLocks noChangeShapeType="1"/>
            </p:cNvSpPr>
            <p:nvPr/>
          </p:nvSpPr>
          <p:spPr bwMode="auto">
            <a:xfrm flipV="1">
              <a:off x="221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2" name="Line 159"/>
            <p:cNvSpPr>
              <a:spLocks noChangeShapeType="1"/>
            </p:cNvSpPr>
            <p:nvPr/>
          </p:nvSpPr>
          <p:spPr bwMode="auto">
            <a:xfrm flipV="1">
              <a:off x="2246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3" name="Line 160"/>
            <p:cNvSpPr>
              <a:spLocks noChangeShapeType="1"/>
            </p:cNvSpPr>
            <p:nvPr/>
          </p:nvSpPr>
          <p:spPr bwMode="auto">
            <a:xfrm flipV="1">
              <a:off x="228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4" name="Line 161"/>
            <p:cNvSpPr>
              <a:spLocks noChangeShapeType="1"/>
            </p:cNvSpPr>
            <p:nvPr/>
          </p:nvSpPr>
          <p:spPr bwMode="auto">
            <a:xfrm flipV="1">
              <a:off x="2347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5" name="Line 162"/>
            <p:cNvSpPr>
              <a:spLocks noChangeShapeType="1"/>
            </p:cNvSpPr>
            <p:nvPr/>
          </p:nvSpPr>
          <p:spPr bwMode="auto">
            <a:xfrm flipV="1">
              <a:off x="238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6" name="Line 163"/>
            <p:cNvSpPr>
              <a:spLocks noChangeShapeType="1"/>
            </p:cNvSpPr>
            <p:nvPr/>
          </p:nvSpPr>
          <p:spPr bwMode="auto">
            <a:xfrm flipV="1">
              <a:off x="241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7" name="Line 164"/>
            <p:cNvSpPr>
              <a:spLocks noChangeShapeType="1"/>
            </p:cNvSpPr>
            <p:nvPr/>
          </p:nvSpPr>
          <p:spPr bwMode="auto">
            <a:xfrm flipV="1">
              <a:off x="244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8" name="Line 165"/>
            <p:cNvSpPr>
              <a:spLocks noChangeShapeType="1"/>
            </p:cNvSpPr>
            <p:nvPr/>
          </p:nvSpPr>
          <p:spPr bwMode="auto">
            <a:xfrm flipV="1">
              <a:off x="251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9" name="Line 166"/>
            <p:cNvSpPr>
              <a:spLocks noChangeShapeType="1"/>
            </p:cNvSpPr>
            <p:nvPr/>
          </p:nvSpPr>
          <p:spPr bwMode="auto">
            <a:xfrm flipV="1">
              <a:off x="254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0" name="Line 167"/>
            <p:cNvSpPr>
              <a:spLocks noChangeShapeType="1"/>
            </p:cNvSpPr>
            <p:nvPr/>
          </p:nvSpPr>
          <p:spPr bwMode="auto">
            <a:xfrm flipV="1">
              <a:off x="257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1" name="Line 168"/>
            <p:cNvSpPr>
              <a:spLocks noChangeShapeType="1"/>
            </p:cNvSpPr>
            <p:nvPr/>
          </p:nvSpPr>
          <p:spPr bwMode="auto">
            <a:xfrm flipV="1">
              <a:off x="261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2" name="Line 169"/>
            <p:cNvSpPr>
              <a:spLocks noChangeShapeType="1"/>
            </p:cNvSpPr>
            <p:nvPr/>
          </p:nvSpPr>
          <p:spPr bwMode="auto">
            <a:xfrm flipV="1">
              <a:off x="267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3" name="Line 170"/>
            <p:cNvSpPr>
              <a:spLocks noChangeShapeType="1"/>
            </p:cNvSpPr>
            <p:nvPr/>
          </p:nvSpPr>
          <p:spPr bwMode="auto">
            <a:xfrm flipV="1">
              <a:off x="271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4" name="Line 171"/>
            <p:cNvSpPr>
              <a:spLocks noChangeShapeType="1"/>
            </p:cNvSpPr>
            <p:nvPr/>
          </p:nvSpPr>
          <p:spPr bwMode="auto">
            <a:xfrm flipV="1">
              <a:off x="2750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5" name="Line 172"/>
            <p:cNvSpPr>
              <a:spLocks noChangeShapeType="1"/>
            </p:cNvSpPr>
            <p:nvPr/>
          </p:nvSpPr>
          <p:spPr bwMode="auto">
            <a:xfrm flipV="1">
              <a:off x="2780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5" name="Group 173"/>
          <p:cNvGrpSpPr>
            <a:grpSpLocks/>
          </p:cNvGrpSpPr>
          <p:nvPr/>
        </p:nvGrpSpPr>
        <p:grpSpPr bwMode="auto">
          <a:xfrm>
            <a:off x="5622925" y="1538288"/>
            <a:ext cx="2324100" cy="55562"/>
            <a:chOff x="1411" y="3750"/>
            <a:chExt cx="1405" cy="38"/>
          </a:xfrm>
        </p:grpSpPr>
        <p:sp>
          <p:nvSpPr>
            <p:cNvPr id="77590" name="Line 174"/>
            <p:cNvSpPr>
              <a:spLocks noChangeShapeType="1"/>
            </p:cNvSpPr>
            <p:nvPr/>
          </p:nvSpPr>
          <p:spPr bwMode="auto">
            <a:xfrm>
              <a:off x="1476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1" name="Line 175"/>
            <p:cNvSpPr>
              <a:spLocks noChangeShapeType="1"/>
            </p:cNvSpPr>
            <p:nvPr/>
          </p:nvSpPr>
          <p:spPr bwMode="auto">
            <a:xfrm>
              <a:off x="1642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2" name="Line 176"/>
            <p:cNvSpPr>
              <a:spLocks noChangeShapeType="1"/>
            </p:cNvSpPr>
            <p:nvPr/>
          </p:nvSpPr>
          <p:spPr bwMode="auto">
            <a:xfrm>
              <a:off x="1814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3" name="Line 177"/>
            <p:cNvSpPr>
              <a:spLocks noChangeShapeType="1"/>
            </p:cNvSpPr>
            <p:nvPr/>
          </p:nvSpPr>
          <p:spPr bwMode="auto">
            <a:xfrm>
              <a:off x="1980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4" name="Line 178"/>
            <p:cNvSpPr>
              <a:spLocks noChangeShapeType="1"/>
            </p:cNvSpPr>
            <p:nvPr/>
          </p:nvSpPr>
          <p:spPr bwMode="auto">
            <a:xfrm>
              <a:off x="2146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5" name="Line 179"/>
            <p:cNvSpPr>
              <a:spLocks noChangeShapeType="1"/>
            </p:cNvSpPr>
            <p:nvPr/>
          </p:nvSpPr>
          <p:spPr bwMode="auto">
            <a:xfrm>
              <a:off x="2312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6" name="Line 180"/>
            <p:cNvSpPr>
              <a:spLocks noChangeShapeType="1"/>
            </p:cNvSpPr>
            <p:nvPr/>
          </p:nvSpPr>
          <p:spPr bwMode="auto">
            <a:xfrm>
              <a:off x="2483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7" name="Line 181"/>
            <p:cNvSpPr>
              <a:spLocks noChangeShapeType="1"/>
            </p:cNvSpPr>
            <p:nvPr/>
          </p:nvSpPr>
          <p:spPr bwMode="auto">
            <a:xfrm>
              <a:off x="2649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8" name="Line 182"/>
            <p:cNvSpPr>
              <a:spLocks noChangeShapeType="1"/>
            </p:cNvSpPr>
            <p:nvPr/>
          </p:nvSpPr>
          <p:spPr bwMode="auto">
            <a:xfrm>
              <a:off x="2815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9" name="Line 183"/>
            <p:cNvSpPr>
              <a:spLocks noChangeShapeType="1"/>
            </p:cNvSpPr>
            <p:nvPr/>
          </p:nvSpPr>
          <p:spPr bwMode="auto">
            <a:xfrm>
              <a:off x="141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0" name="Line 184"/>
            <p:cNvSpPr>
              <a:spLocks noChangeShapeType="1"/>
            </p:cNvSpPr>
            <p:nvPr/>
          </p:nvSpPr>
          <p:spPr bwMode="auto">
            <a:xfrm>
              <a:off x="144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1" name="Line 185"/>
            <p:cNvSpPr>
              <a:spLocks noChangeShapeType="1"/>
            </p:cNvSpPr>
            <p:nvPr/>
          </p:nvSpPr>
          <p:spPr bwMode="auto">
            <a:xfrm>
              <a:off x="151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2" name="Line 186"/>
            <p:cNvSpPr>
              <a:spLocks noChangeShapeType="1"/>
            </p:cNvSpPr>
            <p:nvPr/>
          </p:nvSpPr>
          <p:spPr bwMode="auto">
            <a:xfrm>
              <a:off x="154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3" name="Line 187"/>
            <p:cNvSpPr>
              <a:spLocks noChangeShapeType="1"/>
            </p:cNvSpPr>
            <p:nvPr/>
          </p:nvSpPr>
          <p:spPr bwMode="auto">
            <a:xfrm>
              <a:off x="1577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4" name="Line 188"/>
            <p:cNvSpPr>
              <a:spLocks noChangeShapeType="1"/>
            </p:cNvSpPr>
            <p:nvPr/>
          </p:nvSpPr>
          <p:spPr bwMode="auto">
            <a:xfrm>
              <a:off x="161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5" name="Line 189"/>
            <p:cNvSpPr>
              <a:spLocks noChangeShapeType="1"/>
            </p:cNvSpPr>
            <p:nvPr/>
          </p:nvSpPr>
          <p:spPr bwMode="auto">
            <a:xfrm>
              <a:off x="167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6" name="Line 190"/>
            <p:cNvSpPr>
              <a:spLocks noChangeShapeType="1"/>
            </p:cNvSpPr>
            <p:nvPr/>
          </p:nvSpPr>
          <p:spPr bwMode="auto">
            <a:xfrm>
              <a:off x="171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7" name="Line 191"/>
            <p:cNvSpPr>
              <a:spLocks noChangeShapeType="1"/>
            </p:cNvSpPr>
            <p:nvPr/>
          </p:nvSpPr>
          <p:spPr bwMode="auto">
            <a:xfrm>
              <a:off x="174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8" name="Line 192"/>
            <p:cNvSpPr>
              <a:spLocks noChangeShapeType="1"/>
            </p:cNvSpPr>
            <p:nvPr/>
          </p:nvSpPr>
          <p:spPr bwMode="auto">
            <a:xfrm>
              <a:off x="177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9" name="Line 193"/>
            <p:cNvSpPr>
              <a:spLocks noChangeShapeType="1"/>
            </p:cNvSpPr>
            <p:nvPr/>
          </p:nvSpPr>
          <p:spPr bwMode="auto">
            <a:xfrm>
              <a:off x="184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0" name="Line 194"/>
            <p:cNvSpPr>
              <a:spLocks noChangeShapeType="1"/>
            </p:cNvSpPr>
            <p:nvPr/>
          </p:nvSpPr>
          <p:spPr bwMode="auto">
            <a:xfrm>
              <a:off x="187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1" name="Line 195"/>
            <p:cNvSpPr>
              <a:spLocks noChangeShapeType="1"/>
            </p:cNvSpPr>
            <p:nvPr/>
          </p:nvSpPr>
          <p:spPr bwMode="auto">
            <a:xfrm>
              <a:off x="1915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2" name="Line 196"/>
            <p:cNvSpPr>
              <a:spLocks noChangeShapeType="1"/>
            </p:cNvSpPr>
            <p:nvPr/>
          </p:nvSpPr>
          <p:spPr bwMode="auto">
            <a:xfrm>
              <a:off x="194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3" name="Line 197"/>
            <p:cNvSpPr>
              <a:spLocks noChangeShapeType="1"/>
            </p:cNvSpPr>
            <p:nvPr/>
          </p:nvSpPr>
          <p:spPr bwMode="auto">
            <a:xfrm>
              <a:off x="200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4" name="Line 198"/>
            <p:cNvSpPr>
              <a:spLocks noChangeShapeType="1"/>
            </p:cNvSpPr>
            <p:nvPr/>
          </p:nvSpPr>
          <p:spPr bwMode="auto">
            <a:xfrm>
              <a:off x="2045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5" name="Line 199"/>
            <p:cNvSpPr>
              <a:spLocks noChangeShapeType="1"/>
            </p:cNvSpPr>
            <p:nvPr/>
          </p:nvSpPr>
          <p:spPr bwMode="auto">
            <a:xfrm>
              <a:off x="208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6" name="Line 200"/>
            <p:cNvSpPr>
              <a:spLocks noChangeShapeType="1"/>
            </p:cNvSpPr>
            <p:nvPr/>
          </p:nvSpPr>
          <p:spPr bwMode="auto">
            <a:xfrm>
              <a:off x="2110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7" name="Line 201"/>
            <p:cNvSpPr>
              <a:spLocks noChangeShapeType="1"/>
            </p:cNvSpPr>
            <p:nvPr/>
          </p:nvSpPr>
          <p:spPr bwMode="auto">
            <a:xfrm>
              <a:off x="218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8" name="Line 202"/>
            <p:cNvSpPr>
              <a:spLocks noChangeShapeType="1"/>
            </p:cNvSpPr>
            <p:nvPr/>
          </p:nvSpPr>
          <p:spPr bwMode="auto">
            <a:xfrm>
              <a:off x="221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9" name="Line 203"/>
            <p:cNvSpPr>
              <a:spLocks noChangeShapeType="1"/>
            </p:cNvSpPr>
            <p:nvPr/>
          </p:nvSpPr>
          <p:spPr bwMode="auto">
            <a:xfrm>
              <a:off x="2246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0" name="Line 204"/>
            <p:cNvSpPr>
              <a:spLocks noChangeShapeType="1"/>
            </p:cNvSpPr>
            <p:nvPr/>
          </p:nvSpPr>
          <p:spPr bwMode="auto">
            <a:xfrm>
              <a:off x="228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1" name="Line 205"/>
            <p:cNvSpPr>
              <a:spLocks noChangeShapeType="1"/>
            </p:cNvSpPr>
            <p:nvPr/>
          </p:nvSpPr>
          <p:spPr bwMode="auto">
            <a:xfrm>
              <a:off x="2347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2" name="Line 206"/>
            <p:cNvSpPr>
              <a:spLocks noChangeShapeType="1"/>
            </p:cNvSpPr>
            <p:nvPr/>
          </p:nvSpPr>
          <p:spPr bwMode="auto">
            <a:xfrm>
              <a:off x="238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3" name="Line 207"/>
            <p:cNvSpPr>
              <a:spLocks noChangeShapeType="1"/>
            </p:cNvSpPr>
            <p:nvPr/>
          </p:nvSpPr>
          <p:spPr bwMode="auto">
            <a:xfrm>
              <a:off x="241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4" name="Line 208"/>
            <p:cNvSpPr>
              <a:spLocks noChangeShapeType="1"/>
            </p:cNvSpPr>
            <p:nvPr/>
          </p:nvSpPr>
          <p:spPr bwMode="auto">
            <a:xfrm>
              <a:off x="244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5" name="Line 209"/>
            <p:cNvSpPr>
              <a:spLocks noChangeShapeType="1"/>
            </p:cNvSpPr>
            <p:nvPr/>
          </p:nvSpPr>
          <p:spPr bwMode="auto">
            <a:xfrm>
              <a:off x="251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6" name="Line 210"/>
            <p:cNvSpPr>
              <a:spLocks noChangeShapeType="1"/>
            </p:cNvSpPr>
            <p:nvPr/>
          </p:nvSpPr>
          <p:spPr bwMode="auto">
            <a:xfrm>
              <a:off x="254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7" name="Line 211"/>
            <p:cNvSpPr>
              <a:spLocks noChangeShapeType="1"/>
            </p:cNvSpPr>
            <p:nvPr/>
          </p:nvSpPr>
          <p:spPr bwMode="auto">
            <a:xfrm>
              <a:off x="257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8" name="Line 212"/>
            <p:cNvSpPr>
              <a:spLocks noChangeShapeType="1"/>
            </p:cNvSpPr>
            <p:nvPr/>
          </p:nvSpPr>
          <p:spPr bwMode="auto">
            <a:xfrm>
              <a:off x="261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9" name="Line 213"/>
            <p:cNvSpPr>
              <a:spLocks noChangeShapeType="1"/>
            </p:cNvSpPr>
            <p:nvPr/>
          </p:nvSpPr>
          <p:spPr bwMode="auto">
            <a:xfrm>
              <a:off x="267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0" name="Line 214"/>
            <p:cNvSpPr>
              <a:spLocks noChangeShapeType="1"/>
            </p:cNvSpPr>
            <p:nvPr/>
          </p:nvSpPr>
          <p:spPr bwMode="auto">
            <a:xfrm>
              <a:off x="271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1" name="Line 215"/>
            <p:cNvSpPr>
              <a:spLocks noChangeShapeType="1"/>
            </p:cNvSpPr>
            <p:nvPr/>
          </p:nvSpPr>
          <p:spPr bwMode="auto">
            <a:xfrm>
              <a:off x="2750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2" name="Line 216"/>
            <p:cNvSpPr>
              <a:spLocks noChangeShapeType="1"/>
            </p:cNvSpPr>
            <p:nvPr/>
          </p:nvSpPr>
          <p:spPr bwMode="auto">
            <a:xfrm>
              <a:off x="2780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6" name="Group 217"/>
          <p:cNvGrpSpPr>
            <a:grpSpLocks/>
          </p:cNvGrpSpPr>
          <p:nvPr/>
        </p:nvGrpSpPr>
        <p:grpSpPr bwMode="auto">
          <a:xfrm>
            <a:off x="5592763" y="1538288"/>
            <a:ext cx="2354262" cy="2249487"/>
            <a:chOff x="1393" y="3750"/>
            <a:chExt cx="1423" cy="1511"/>
          </a:xfrm>
        </p:grpSpPr>
        <p:sp>
          <p:nvSpPr>
            <p:cNvPr id="77390" name="Line 218"/>
            <p:cNvSpPr>
              <a:spLocks noChangeShapeType="1"/>
            </p:cNvSpPr>
            <p:nvPr/>
          </p:nvSpPr>
          <p:spPr bwMode="auto">
            <a:xfrm flipV="1">
              <a:off x="1393" y="3750"/>
              <a:ext cx="1" cy="15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1" name="Line 219"/>
            <p:cNvSpPr>
              <a:spLocks noChangeShapeType="1"/>
            </p:cNvSpPr>
            <p:nvPr/>
          </p:nvSpPr>
          <p:spPr bwMode="auto">
            <a:xfrm flipV="1">
              <a:off x="2815" y="3750"/>
              <a:ext cx="1" cy="15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2" name="Line 220"/>
            <p:cNvSpPr>
              <a:spLocks noChangeShapeType="1"/>
            </p:cNvSpPr>
            <p:nvPr/>
          </p:nvSpPr>
          <p:spPr bwMode="auto">
            <a:xfrm>
              <a:off x="1393" y="5260"/>
              <a:ext cx="14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3" name="Line 221"/>
            <p:cNvSpPr>
              <a:spLocks noChangeShapeType="1"/>
            </p:cNvSpPr>
            <p:nvPr/>
          </p:nvSpPr>
          <p:spPr bwMode="auto">
            <a:xfrm>
              <a:off x="1393" y="3750"/>
              <a:ext cx="14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4" name="Rectangle 222"/>
            <p:cNvSpPr>
              <a:spLocks noChangeArrowheads="1"/>
            </p:cNvSpPr>
            <p:nvPr/>
          </p:nvSpPr>
          <p:spPr bwMode="auto">
            <a:xfrm>
              <a:off x="2175" y="439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5" name="Rectangle 223"/>
            <p:cNvSpPr>
              <a:spLocks noChangeArrowheads="1"/>
            </p:cNvSpPr>
            <p:nvPr/>
          </p:nvSpPr>
          <p:spPr bwMode="auto">
            <a:xfrm>
              <a:off x="1897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6" name="Rectangle 224"/>
            <p:cNvSpPr>
              <a:spLocks noChangeArrowheads="1"/>
            </p:cNvSpPr>
            <p:nvPr/>
          </p:nvSpPr>
          <p:spPr bwMode="auto">
            <a:xfrm>
              <a:off x="1992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7" name="Rectangle 225"/>
            <p:cNvSpPr>
              <a:spLocks noChangeArrowheads="1"/>
            </p:cNvSpPr>
            <p:nvPr/>
          </p:nvSpPr>
          <p:spPr bwMode="auto">
            <a:xfrm>
              <a:off x="185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8" name="Rectangle 226"/>
            <p:cNvSpPr>
              <a:spLocks noChangeArrowheads="1"/>
            </p:cNvSpPr>
            <p:nvPr/>
          </p:nvSpPr>
          <p:spPr bwMode="auto">
            <a:xfrm>
              <a:off x="1850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9" name="Rectangle 227"/>
            <p:cNvSpPr>
              <a:spLocks noChangeArrowheads="1"/>
            </p:cNvSpPr>
            <p:nvPr/>
          </p:nvSpPr>
          <p:spPr bwMode="auto">
            <a:xfrm>
              <a:off x="1962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0" name="Rectangle 228"/>
            <p:cNvSpPr>
              <a:spLocks noChangeArrowheads="1"/>
            </p:cNvSpPr>
            <p:nvPr/>
          </p:nvSpPr>
          <p:spPr bwMode="auto">
            <a:xfrm>
              <a:off x="2021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1" name="Rectangle 229"/>
            <p:cNvSpPr>
              <a:spLocks noChangeArrowheads="1"/>
            </p:cNvSpPr>
            <p:nvPr/>
          </p:nvSpPr>
          <p:spPr bwMode="auto">
            <a:xfrm>
              <a:off x="2519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2" name="Rectangle 23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3" name="Rectangle 231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4" name="Rectangle 232"/>
            <p:cNvSpPr>
              <a:spLocks noChangeArrowheads="1"/>
            </p:cNvSpPr>
            <p:nvPr/>
          </p:nvSpPr>
          <p:spPr bwMode="auto">
            <a:xfrm>
              <a:off x="2679" y="3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5" name="Rectangle 233"/>
            <p:cNvSpPr>
              <a:spLocks noChangeArrowheads="1"/>
            </p:cNvSpPr>
            <p:nvPr/>
          </p:nvSpPr>
          <p:spPr bwMode="auto">
            <a:xfrm>
              <a:off x="2306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6" name="Rectangle 234"/>
            <p:cNvSpPr>
              <a:spLocks noChangeArrowheads="1"/>
            </p:cNvSpPr>
            <p:nvPr/>
          </p:nvSpPr>
          <p:spPr bwMode="auto">
            <a:xfrm>
              <a:off x="2075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7" name="Rectangle 235"/>
            <p:cNvSpPr>
              <a:spLocks noChangeArrowheads="1"/>
            </p:cNvSpPr>
            <p:nvPr/>
          </p:nvSpPr>
          <p:spPr bwMode="auto">
            <a:xfrm>
              <a:off x="2738" y="467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8" name="Rectangle 236"/>
            <p:cNvSpPr>
              <a:spLocks noChangeArrowheads="1"/>
            </p:cNvSpPr>
            <p:nvPr/>
          </p:nvSpPr>
          <p:spPr bwMode="auto">
            <a:xfrm>
              <a:off x="1932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9" name="Rectangle 237"/>
            <p:cNvSpPr>
              <a:spLocks noChangeArrowheads="1"/>
            </p:cNvSpPr>
            <p:nvPr/>
          </p:nvSpPr>
          <p:spPr bwMode="auto">
            <a:xfrm>
              <a:off x="1778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0" name="Rectangle 238"/>
            <p:cNvSpPr>
              <a:spLocks noChangeArrowheads="1"/>
            </p:cNvSpPr>
            <p:nvPr/>
          </p:nvSpPr>
          <p:spPr bwMode="auto">
            <a:xfrm>
              <a:off x="2134" y="478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1" name="Rectangle 239"/>
            <p:cNvSpPr>
              <a:spLocks noChangeArrowheads="1"/>
            </p:cNvSpPr>
            <p:nvPr/>
          </p:nvSpPr>
          <p:spPr bwMode="auto">
            <a:xfrm>
              <a:off x="2158" y="497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2" name="Rectangle 240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3" name="Rectangle 241"/>
            <p:cNvSpPr>
              <a:spLocks noChangeArrowheads="1"/>
            </p:cNvSpPr>
            <p:nvPr/>
          </p:nvSpPr>
          <p:spPr bwMode="auto">
            <a:xfrm>
              <a:off x="1826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4" name="Rectangle 242"/>
            <p:cNvSpPr>
              <a:spLocks noChangeArrowheads="1"/>
            </p:cNvSpPr>
            <p:nvPr/>
          </p:nvSpPr>
          <p:spPr bwMode="auto">
            <a:xfrm>
              <a:off x="2270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5" name="Rectangle 243"/>
            <p:cNvSpPr>
              <a:spLocks noChangeArrowheads="1"/>
            </p:cNvSpPr>
            <p:nvPr/>
          </p:nvSpPr>
          <p:spPr bwMode="auto">
            <a:xfrm>
              <a:off x="2483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6" name="Rectangle 244"/>
            <p:cNvSpPr>
              <a:spLocks noChangeArrowheads="1"/>
            </p:cNvSpPr>
            <p:nvPr/>
          </p:nvSpPr>
          <p:spPr bwMode="auto">
            <a:xfrm>
              <a:off x="1672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7" name="Rectangle 245"/>
            <p:cNvSpPr>
              <a:spLocks noChangeArrowheads="1"/>
            </p:cNvSpPr>
            <p:nvPr/>
          </p:nvSpPr>
          <p:spPr bwMode="auto">
            <a:xfrm>
              <a:off x="2104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8" name="Rectangle 246"/>
            <p:cNvSpPr>
              <a:spLocks noChangeArrowheads="1"/>
            </p:cNvSpPr>
            <p:nvPr/>
          </p:nvSpPr>
          <p:spPr bwMode="auto">
            <a:xfrm>
              <a:off x="1743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9" name="Rectangle 247"/>
            <p:cNvSpPr>
              <a:spLocks noChangeArrowheads="1"/>
            </p:cNvSpPr>
            <p:nvPr/>
          </p:nvSpPr>
          <p:spPr bwMode="auto">
            <a:xfrm>
              <a:off x="1903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0" name="Rectangle 248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1" name="Rectangle 249"/>
            <p:cNvSpPr>
              <a:spLocks noChangeArrowheads="1"/>
            </p:cNvSpPr>
            <p:nvPr/>
          </p:nvSpPr>
          <p:spPr bwMode="auto">
            <a:xfrm>
              <a:off x="1986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2" name="Rectangle 250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3" name="Rectangle 251"/>
            <p:cNvSpPr>
              <a:spLocks noChangeArrowheads="1"/>
            </p:cNvSpPr>
            <p:nvPr/>
          </p:nvSpPr>
          <p:spPr bwMode="auto">
            <a:xfrm>
              <a:off x="2098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4" name="Rectangle 25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5" name="Rectangle 253"/>
            <p:cNvSpPr>
              <a:spLocks noChangeArrowheads="1"/>
            </p:cNvSpPr>
            <p:nvPr/>
          </p:nvSpPr>
          <p:spPr bwMode="auto">
            <a:xfrm>
              <a:off x="2306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6" name="Rectangle 254"/>
            <p:cNvSpPr>
              <a:spLocks noChangeArrowheads="1"/>
            </p:cNvSpPr>
            <p:nvPr/>
          </p:nvSpPr>
          <p:spPr bwMode="auto">
            <a:xfrm>
              <a:off x="1897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7" name="Rectangle 255"/>
            <p:cNvSpPr>
              <a:spLocks noChangeArrowheads="1"/>
            </p:cNvSpPr>
            <p:nvPr/>
          </p:nvSpPr>
          <p:spPr bwMode="auto">
            <a:xfrm>
              <a:off x="2069" y="451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8" name="Rectangle 256"/>
            <p:cNvSpPr>
              <a:spLocks noChangeArrowheads="1"/>
            </p:cNvSpPr>
            <p:nvPr/>
          </p:nvSpPr>
          <p:spPr bwMode="auto">
            <a:xfrm>
              <a:off x="2009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9" name="Rectangle 257"/>
            <p:cNvSpPr>
              <a:spLocks noChangeArrowheads="1"/>
            </p:cNvSpPr>
            <p:nvPr/>
          </p:nvSpPr>
          <p:spPr bwMode="auto">
            <a:xfrm>
              <a:off x="2477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0" name="Rectangle 258"/>
            <p:cNvSpPr>
              <a:spLocks noChangeArrowheads="1"/>
            </p:cNvSpPr>
            <p:nvPr/>
          </p:nvSpPr>
          <p:spPr bwMode="auto">
            <a:xfrm>
              <a:off x="2584" y="3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1" name="Rectangle 259"/>
            <p:cNvSpPr>
              <a:spLocks noChangeArrowheads="1"/>
            </p:cNvSpPr>
            <p:nvPr/>
          </p:nvSpPr>
          <p:spPr bwMode="auto">
            <a:xfrm>
              <a:off x="2300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2" name="Rectangle 260"/>
            <p:cNvSpPr>
              <a:spLocks noChangeArrowheads="1"/>
            </p:cNvSpPr>
            <p:nvPr/>
          </p:nvSpPr>
          <p:spPr bwMode="auto">
            <a:xfrm>
              <a:off x="2110" y="449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3" name="Rectangle 261"/>
            <p:cNvSpPr>
              <a:spLocks noChangeArrowheads="1"/>
            </p:cNvSpPr>
            <p:nvPr/>
          </p:nvSpPr>
          <p:spPr bwMode="auto">
            <a:xfrm>
              <a:off x="2164" y="495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4" name="Rectangle 262"/>
            <p:cNvSpPr>
              <a:spLocks noChangeArrowheads="1"/>
            </p:cNvSpPr>
            <p:nvPr/>
          </p:nvSpPr>
          <p:spPr bwMode="auto">
            <a:xfrm>
              <a:off x="1767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5" name="Rectangle 263"/>
            <p:cNvSpPr>
              <a:spLocks noChangeArrowheads="1"/>
            </p:cNvSpPr>
            <p:nvPr/>
          </p:nvSpPr>
          <p:spPr bwMode="auto">
            <a:xfrm>
              <a:off x="2009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6" name="Rectangle 264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7" name="Rectangle 265"/>
            <p:cNvSpPr>
              <a:spLocks noChangeArrowheads="1"/>
            </p:cNvSpPr>
            <p:nvPr/>
          </p:nvSpPr>
          <p:spPr bwMode="auto">
            <a:xfrm>
              <a:off x="2057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8" name="Rectangle 266"/>
            <p:cNvSpPr>
              <a:spLocks noChangeArrowheads="1"/>
            </p:cNvSpPr>
            <p:nvPr/>
          </p:nvSpPr>
          <p:spPr bwMode="auto">
            <a:xfrm>
              <a:off x="204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9" name="Rectangle 267"/>
            <p:cNvSpPr>
              <a:spLocks noChangeArrowheads="1"/>
            </p:cNvSpPr>
            <p:nvPr/>
          </p:nvSpPr>
          <p:spPr bwMode="auto">
            <a:xfrm>
              <a:off x="2596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0" name="Rectangle 268"/>
            <p:cNvSpPr>
              <a:spLocks noChangeArrowheads="1"/>
            </p:cNvSpPr>
            <p:nvPr/>
          </p:nvSpPr>
          <p:spPr bwMode="auto">
            <a:xfrm>
              <a:off x="1743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1" name="Rectangle 269"/>
            <p:cNvSpPr>
              <a:spLocks noChangeArrowheads="1"/>
            </p:cNvSpPr>
            <p:nvPr/>
          </p:nvSpPr>
          <p:spPr bwMode="auto">
            <a:xfrm>
              <a:off x="173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2" name="Rectangle 270"/>
            <p:cNvSpPr>
              <a:spLocks noChangeArrowheads="1"/>
            </p:cNvSpPr>
            <p:nvPr/>
          </p:nvSpPr>
          <p:spPr bwMode="auto">
            <a:xfrm>
              <a:off x="1707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3" name="Rectangle 271"/>
            <p:cNvSpPr>
              <a:spLocks noChangeArrowheads="1"/>
            </p:cNvSpPr>
            <p:nvPr/>
          </p:nvSpPr>
          <p:spPr bwMode="auto">
            <a:xfrm>
              <a:off x="2584" y="3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4" name="Rectangle 272"/>
            <p:cNvSpPr>
              <a:spLocks noChangeArrowheads="1"/>
            </p:cNvSpPr>
            <p:nvPr/>
          </p:nvSpPr>
          <p:spPr bwMode="auto">
            <a:xfrm>
              <a:off x="1767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5" name="Rectangle 273"/>
            <p:cNvSpPr>
              <a:spLocks noChangeArrowheads="1"/>
            </p:cNvSpPr>
            <p:nvPr/>
          </p:nvSpPr>
          <p:spPr bwMode="auto">
            <a:xfrm>
              <a:off x="1790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6" name="Rectangle 274"/>
            <p:cNvSpPr>
              <a:spLocks noChangeArrowheads="1"/>
            </p:cNvSpPr>
            <p:nvPr/>
          </p:nvSpPr>
          <p:spPr bwMode="auto">
            <a:xfrm>
              <a:off x="1980" y="461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7" name="Rectangle 275"/>
            <p:cNvSpPr>
              <a:spLocks noChangeArrowheads="1"/>
            </p:cNvSpPr>
            <p:nvPr/>
          </p:nvSpPr>
          <p:spPr bwMode="auto">
            <a:xfrm>
              <a:off x="2525" y="4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8" name="Rectangle 276"/>
            <p:cNvSpPr>
              <a:spLocks noChangeArrowheads="1"/>
            </p:cNvSpPr>
            <p:nvPr/>
          </p:nvSpPr>
          <p:spPr bwMode="auto">
            <a:xfrm>
              <a:off x="2472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9" name="Rectangle 277"/>
            <p:cNvSpPr>
              <a:spLocks noChangeArrowheads="1"/>
            </p:cNvSpPr>
            <p:nvPr/>
          </p:nvSpPr>
          <p:spPr bwMode="auto">
            <a:xfrm>
              <a:off x="1903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0" name="Rectangle 278"/>
            <p:cNvSpPr>
              <a:spLocks noChangeArrowheads="1"/>
            </p:cNvSpPr>
            <p:nvPr/>
          </p:nvSpPr>
          <p:spPr bwMode="auto">
            <a:xfrm>
              <a:off x="1950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1" name="Rectangle 279"/>
            <p:cNvSpPr>
              <a:spLocks noChangeArrowheads="1"/>
            </p:cNvSpPr>
            <p:nvPr/>
          </p:nvSpPr>
          <p:spPr bwMode="auto">
            <a:xfrm>
              <a:off x="2519" y="4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2" name="Rectangle 280"/>
            <p:cNvSpPr>
              <a:spLocks noChangeArrowheads="1"/>
            </p:cNvSpPr>
            <p:nvPr/>
          </p:nvSpPr>
          <p:spPr bwMode="auto">
            <a:xfrm>
              <a:off x="2489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3" name="Rectangle 281"/>
            <p:cNvSpPr>
              <a:spLocks noChangeArrowheads="1"/>
            </p:cNvSpPr>
            <p:nvPr/>
          </p:nvSpPr>
          <p:spPr bwMode="auto">
            <a:xfrm>
              <a:off x="190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4" name="Rectangle 282"/>
            <p:cNvSpPr>
              <a:spLocks noChangeArrowheads="1"/>
            </p:cNvSpPr>
            <p:nvPr/>
          </p:nvSpPr>
          <p:spPr bwMode="auto">
            <a:xfrm>
              <a:off x="2081" y="498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5" name="Rectangle 283"/>
            <p:cNvSpPr>
              <a:spLocks noChangeArrowheads="1"/>
            </p:cNvSpPr>
            <p:nvPr/>
          </p:nvSpPr>
          <p:spPr bwMode="auto">
            <a:xfrm>
              <a:off x="1696" y="486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6" name="Rectangle 284"/>
            <p:cNvSpPr>
              <a:spLocks noChangeArrowheads="1"/>
            </p:cNvSpPr>
            <p:nvPr/>
          </p:nvSpPr>
          <p:spPr bwMode="auto">
            <a:xfrm>
              <a:off x="2460" y="4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7" name="Rectangle 285"/>
            <p:cNvSpPr>
              <a:spLocks noChangeArrowheads="1"/>
            </p:cNvSpPr>
            <p:nvPr/>
          </p:nvSpPr>
          <p:spPr bwMode="auto">
            <a:xfrm>
              <a:off x="2424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8" name="Rectangle 286"/>
            <p:cNvSpPr>
              <a:spLocks noChangeArrowheads="1"/>
            </p:cNvSpPr>
            <p:nvPr/>
          </p:nvSpPr>
          <p:spPr bwMode="auto">
            <a:xfrm>
              <a:off x="2495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9" name="Rectangle 287"/>
            <p:cNvSpPr>
              <a:spLocks noChangeArrowheads="1"/>
            </p:cNvSpPr>
            <p:nvPr/>
          </p:nvSpPr>
          <p:spPr bwMode="auto">
            <a:xfrm>
              <a:off x="1619" y="502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0" name="Rectangle 288"/>
            <p:cNvSpPr>
              <a:spLocks noChangeArrowheads="1"/>
            </p:cNvSpPr>
            <p:nvPr/>
          </p:nvSpPr>
          <p:spPr bwMode="auto">
            <a:xfrm>
              <a:off x="178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1" name="Rectangle 289"/>
            <p:cNvSpPr>
              <a:spLocks noChangeArrowheads="1"/>
            </p:cNvSpPr>
            <p:nvPr/>
          </p:nvSpPr>
          <p:spPr bwMode="auto">
            <a:xfrm>
              <a:off x="206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2" name="Rectangle 290"/>
            <p:cNvSpPr>
              <a:spLocks noChangeArrowheads="1"/>
            </p:cNvSpPr>
            <p:nvPr/>
          </p:nvSpPr>
          <p:spPr bwMode="auto">
            <a:xfrm>
              <a:off x="2217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3" name="Rectangle 291"/>
            <p:cNvSpPr>
              <a:spLocks noChangeArrowheads="1"/>
            </p:cNvSpPr>
            <p:nvPr/>
          </p:nvSpPr>
          <p:spPr bwMode="auto">
            <a:xfrm>
              <a:off x="1476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4" name="Rectangle 292"/>
            <p:cNvSpPr>
              <a:spLocks noChangeArrowheads="1"/>
            </p:cNvSpPr>
            <p:nvPr/>
          </p:nvSpPr>
          <p:spPr bwMode="auto">
            <a:xfrm>
              <a:off x="2312" y="452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5" name="Rectangle 293"/>
            <p:cNvSpPr>
              <a:spLocks noChangeArrowheads="1"/>
            </p:cNvSpPr>
            <p:nvPr/>
          </p:nvSpPr>
          <p:spPr bwMode="auto">
            <a:xfrm>
              <a:off x="2554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6" name="Rectangle 294"/>
            <p:cNvSpPr>
              <a:spLocks noChangeArrowheads="1"/>
            </p:cNvSpPr>
            <p:nvPr/>
          </p:nvSpPr>
          <p:spPr bwMode="auto">
            <a:xfrm>
              <a:off x="1453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7" name="Rectangle 295"/>
            <p:cNvSpPr>
              <a:spLocks noChangeArrowheads="1"/>
            </p:cNvSpPr>
            <p:nvPr/>
          </p:nvSpPr>
          <p:spPr bwMode="auto">
            <a:xfrm>
              <a:off x="2531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8" name="Rectangle 296"/>
            <p:cNvSpPr>
              <a:spLocks noChangeArrowheads="1"/>
            </p:cNvSpPr>
            <p:nvPr/>
          </p:nvSpPr>
          <p:spPr bwMode="auto">
            <a:xfrm>
              <a:off x="185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9" name="Rectangle 29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0" name="Rectangle 298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1" name="Rectangle 299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2" name="Rectangle 300"/>
            <p:cNvSpPr>
              <a:spLocks noChangeArrowheads="1"/>
            </p:cNvSpPr>
            <p:nvPr/>
          </p:nvSpPr>
          <p:spPr bwMode="auto">
            <a:xfrm>
              <a:off x="2282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3" name="Rectangle 301"/>
            <p:cNvSpPr>
              <a:spLocks noChangeArrowheads="1"/>
            </p:cNvSpPr>
            <p:nvPr/>
          </p:nvSpPr>
          <p:spPr bwMode="auto">
            <a:xfrm>
              <a:off x="1962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4" name="Rectangle 302"/>
            <p:cNvSpPr>
              <a:spLocks noChangeArrowheads="1"/>
            </p:cNvSpPr>
            <p:nvPr/>
          </p:nvSpPr>
          <p:spPr bwMode="auto">
            <a:xfrm>
              <a:off x="2312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5" name="Rectangle 303"/>
            <p:cNvSpPr>
              <a:spLocks noChangeArrowheads="1"/>
            </p:cNvSpPr>
            <p:nvPr/>
          </p:nvSpPr>
          <p:spPr bwMode="auto">
            <a:xfrm>
              <a:off x="2069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6" name="Rectangle 304"/>
            <p:cNvSpPr>
              <a:spLocks noChangeArrowheads="1"/>
            </p:cNvSpPr>
            <p:nvPr/>
          </p:nvSpPr>
          <p:spPr bwMode="auto">
            <a:xfrm>
              <a:off x="1909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7" name="Rectangle 30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8" name="Rectangle 306"/>
            <p:cNvSpPr>
              <a:spLocks noChangeArrowheads="1"/>
            </p:cNvSpPr>
            <p:nvPr/>
          </p:nvSpPr>
          <p:spPr bwMode="auto">
            <a:xfrm>
              <a:off x="2442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9" name="Rectangle 307"/>
            <p:cNvSpPr>
              <a:spLocks noChangeArrowheads="1"/>
            </p:cNvSpPr>
            <p:nvPr/>
          </p:nvSpPr>
          <p:spPr bwMode="auto">
            <a:xfrm>
              <a:off x="1701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0" name="Rectangle 308"/>
            <p:cNvSpPr>
              <a:spLocks noChangeArrowheads="1"/>
            </p:cNvSpPr>
            <p:nvPr/>
          </p:nvSpPr>
          <p:spPr bwMode="auto">
            <a:xfrm>
              <a:off x="2584" y="3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1" name="Rectangle 309"/>
            <p:cNvSpPr>
              <a:spLocks noChangeArrowheads="1"/>
            </p:cNvSpPr>
            <p:nvPr/>
          </p:nvSpPr>
          <p:spPr bwMode="auto">
            <a:xfrm>
              <a:off x="2211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2" name="Rectangle 310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3" name="Rectangle 311"/>
            <p:cNvSpPr>
              <a:spLocks noChangeArrowheads="1"/>
            </p:cNvSpPr>
            <p:nvPr/>
          </p:nvSpPr>
          <p:spPr bwMode="auto">
            <a:xfrm>
              <a:off x="2169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4" name="Rectangle 312"/>
            <p:cNvSpPr>
              <a:spLocks noChangeArrowheads="1"/>
            </p:cNvSpPr>
            <p:nvPr/>
          </p:nvSpPr>
          <p:spPr bwMode="auto">
            <a:xfrm>
              <a:off x="1696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5" name="Rectangle 313"/>
            <p:cNvSpPr>
              <a:spLocks noChangeArrowheads="1"/>
            </p:cNvSpPr>
            <p:nvPr/>
          </p:nvSpPr>
          <p:spPr bwMode="auto">
            <a:xfrm>
              <a:off x="1826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6" name="Rectangle 314"/>
            <p:cNvSpPr>
              <a:spLocks noChangeArrowheads="1"/>
            </p:cNvSpPr>
            <p:nvPr/>
          </p:nvSpPr>
          <p:spPr bwMode="auto">
            <a:xfrm>
              <a:off x="2472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7" name="Rectangle 315"/>
            <p:cNvSpPr>
              <a:spLocks noChangeArrowheads="1"/>
            </p:cNvSpPr>
            <p:nvPr/>
          </p:nvSpPr>
          <p:spPr bwMode="auto">
            <a:xfrm>
              <a:off x="2270" y="431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8" name="Rectangle 316"/>
            <p:cNvSpPr>
              <a:spLocks noChangeArrowheads="1"/>
            </p:cNvSpPr>
            <p:nvPr/>
          </p:nvSpPr>
          <p:spPr bwMode="auto">
            <a:xfrm>
              <a:off x="2122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9" name="Rectangle 317"/>
            <p:cNvSpPr>
              <a:spLocks noChangeArrowheads="1"/>
            </p:cNvSpPr>
            <p:nvPr/>
          </p:nvSpPr>
          <p:spPr bwMode="auto">
            <a:xfrm>
              <a:off x="2110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0" name="Rectangle 318"/>
            <p:cNvSpPr>
              <a:spLocks noChangeArrowheads="1"/>
            </p:cNvSpPr>
            <p:nvPr/>
          </p:nvSpPr>
          <p:spPr bwMode="auto">
            <a:xfrm>
              <a:off x="1808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1" name="Rectangle 319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2" name="Rectangle 320"/>
            <p:cNvSpPr>
              <a:spLocks noChangeArrowheads="1"/>
            </p:cNvSpPr>
            <p:nvPr/>
          </p:nvSpPr>
          <p:spPr bwMode="auto">
            <a:xfrm>
              <a:off x="2051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3" name="Rectangle 321"/>
            <p:cNvSpPr>
              <a:spLocks noChangeArrowheads="1"/>
            </p:cNvSpPr>
            <p:nvPr/>
          </p:nvSpPr>
          <p:spPr bwMode="auto">
            <a:xfrm>
              <a:off x="199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4" name="Rectangle 322"/>
            <p:cNvSpPr>
              <a:spLocks noChangeArrowheads="1"/>
            </p:cNvSpPr>
            <p:nvPr/>
          </p:nvSpPr>
          <p:spPr bwMode="auto">
            <a:xfrm>
              <a:off x="2708" y="3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5" name="Rectangle 323"/>
            <p:cNvSpPr>
              <a:spLocks noChangeArrowheads="1"/>
            </p:cNvSpPr>
            <p:nvPr/>
          </p:nvSpPr>
          <p:spPr bwMode="auto">
            <a:xfrm>
              <a:off x="159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6" name="Rectangle 324"/>
            <p:cNvSpPr>
              <a:spLocks noChangeArrowheads="1"/>
            </p:cNvSpPr>
            <p:nvPr/>
          </p:nvSpPr>
          <p:spPr bwMode="auto">
            <a:xfrm>
              <a:off x="1909" y="467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7" name="Rectangle 325"/>
            <p:cNvSpPr>
              <a:spLocks noChangeArrowheads="1"/>
            </p:cNvSpPr>
            <p:nvPr/>
          </p:nvSpPr>
          <p:spPr bwMode="auto">
            <a:xfrm>
              <a:off x="2104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8" name="Rectangle 326"/>
            <p:cNvSpPr>
              <a:spLocks noChangeArrowheads="1"/>
            </p:cNvSpPr>
            <p:nvPr/>
          </p:nvSpPr>
          <p:spPr bwMode="auto">
            <a:xfrm>
              <a:off x="1660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9" name="Rectangle 327"/>
            <p:cNvSpPr>
              <a:spLocks noChangeArrowheads="1"/>
            </p:cNvSpPr>
            <p:nvPr/>
          </p:nvSpPr>
          <p:spPr bwMode="auto">
            <a:xfrm>
              <a:off x="2104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0" name="Rectangle 328"/>
            <p:cNvSpPr>
              <a:spLocks noChangeArrowheads="1"/>
            </p:cNvSpPr>
            <p:nvPr/>
          </p:nvSpPr>
          <p:spPr bwMode="auto">
            <a:xfrm>
              <a:off x="2489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1" name="Rectangle 329"/>
            <p:cNvSpPr>
              <a:spLocks noChangeArrowheads="1"/>
            </p:cNvSpPr>
            <p:nvPr/>
          </p:nvSpPr>
          <p:spPr bwMode="auto">
            <a:xfrm>
              <a:off x="2312" y="489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2" name="Rectangle 330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3" name="Rectangle 331"/>
            <p:cNvSpPr>
              <a:spLocks noChangeArrowheads="1"/>
            </p:cNvSpPr>
            <p:nvPr/>
          </p:nvSpPr>
          <p:spPr bwMode="auto">
            <a:xfrm>
              <a:off x="2519" y="4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4" name="Rectangle 332"/>
            <p:cNvSpPr>
              <a:spLocks noChangeArrowheads="1"/>
            </p:cNvSpPr>
            <p:nvPr/>
          </p:nvSpPr>
          <p:spPr bwMode="auto">
            <a:xfrm>
              <a:off x="2075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5" name="Rectangle 333"/>
            <p:cNvSpPr>
              <a:spLocks noChangeArrowheads="1"/>
            </p:cNvSpPr>
            <p:nvPr/>
          </p:nvSpPr>
          <p:spPr bwMode="auto">
            <a:xfrm>
              <a:off x="2229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6" name="Rectangle 334"/>
            <p:cNvSpPr>
              <a:spLocks noChangeArrowheads="1"/>
            </p:cNvSpPr>
            <p:nvPr/>
          </p:nvSpPr>
          <p:spPr bwMode="auto">
            <a:xfrm>
              <a:off x="2720" y="470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7" name="Rectangle 335"/>
            <p:cNvSpPr>
              <a:spLocks noChangeArrowheads="1"/>
            </p:cNvSpPr>
            <p:nvPr/>
          </p:nvSpPr>
          <p:spPr bwMode="auto">
            <a:xfrm>
              <a:off x="1861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8" name="Rectangle 336"/>
            <p:cNvSpPr>
              <a:spLocks noChangeArrowheads="1"/>
            </p:cNvSpPr>
            <p:nvPr/>
          </p:nvSpPr>
          <p:spPr bwMode="auto">
            <a:xfrm>
              <a:off x="1672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9" name="Rectangle 33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0" name="Rectangle 338"/>
            <p:cNvSpPr>
              <a:spLocks noChangeArrowheads="1"/>
            </p:cNvSpPr>
            <p:nvPr/>
          </p:nvSpPr>
          <p:spPr bwMode="auto">
            <a:xfrm>
              <a:off x="1773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1" name="Rectangle 339"/>
            <p:cNvSpPr>
              <a:spLocks noChangeArrowheads="1"/>
            </p:cNvSpPr>
            <p:nvPr/>
          </p:nvSpPr>
          <p:spPr bwMode="auto">
            <a:xfrm>
              <a:off x="1861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2" name="Rectangle 340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3" name="Rectangle 341"/>
            <p:cNvSpPr>
              <a:spLocks noChangeArrowheads="1"/>
            </p:cNvSpPr>
            <p:nvPr/>
          </p:nvSpPr>
          <p:spPr bwMode="auto">
            <a:xfrm>
              <a:off x="2288" y="451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4" name="Rectangle 342"/>
            <p:cNvSpPr>
              <a:spLocks noChangeArrowheads="1"/>
            </p:cNvSpPr>
            <p:nvPr/>
          </p:nvSpPr>
          <p:spPr bwMode="auto">
            <a:xfrm>
              <a:off x="2009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5" name="Rectangle 343"/>
            <p:cNvSpPr>
              <a:spLocks noChangeArrowheads="1"/>
            </p:cNvSpPr>
            <p:nvPr/>
          </p:nvSpPr>
          <p:spPr bwMode="auto">
            <a:xfrm>
              <a:off x="1927" y="5046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6" name="Rectangle 344"/>
            <p:cNvSpPr>
              <a:spLocks noChangeArrowheads="1"/>
            </p:cNvSpPr>
            <p:nvPr/>
          </p:nvSpPr>
          <p:spPr bwMode="auto">
            <a:xfrm>
              <a:off x="1867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7" name="Rectangle 345"/>
            <p:cNvSpPr>
              <a:spLocks noChangeArrowheads="1"/>
            </p:cNvSpPr>
            <p:nvPr/>
          </p:nvSpPr>
          <p:spPr bwMode="auto">
            <a:xfrm>
              <a:off x="1583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8" name="Rectangle 346"/>
            <p:cNvSpPr>
              <a:spLocks noChangeArrowheads="1"/>
            </p:cNvSpPr>
            <p:nvPr/>
          </p:nvSpPr>
          <p:spPr bwMode="auto">
            <a:xfrm>
              <a:off x="2282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9" name="Rectangle 347"/>
            <p:cNvSpPr>
              <a:spLocks noChangeArrowheads="1"/>
            </p:cNvSpPr>
            <p:nvPr/>
          </p:nvSpPr>
          <p:spPr bwMode="auto">
            <a:xfrm>
              <a:off x="1808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0" name="Rectangle 348"/>
            <p:cNvSpPr>
              <a:spLocks noChangeArrowheads="1"/>
            </p:cNvSpPr>
            <p:nvPr/>
          </p:nvSpPr>
          <p:spPr bwMode="auto">
            <a:xfrm>
              <a:off x="2472" y="413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1" name="Rectangle 349"/>
            <p:cNvSpPr>
              <a:spLocks noChangeArrowheads="1"/>
            </p:cNvSpPr>
            <p:nvPr/>
          </p:nvSpPr>
          <p:spPr bwMode="auto">
            <a:xfrm>
              <a:off x="174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2" name="Rectangle 350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3" name="Rectangle 351"/>
            <p:cNvSpPr>
              <a:spLocks noChangeArrowheads="1"/>
            </p:cNvSpPr>
            <p:nvPr/>
          </p:nvSpPr>
          <p:spPr bwMode="auto">
            <a:xfrm>
              <a:off x="2418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4" name="Rectangle 352"/>
            <p:cNvSpPr>
              <a:spLocks noChangeArrowheads="1"/>
            </p:cNvSpPr>
            <p:nvPr/>
          </p:nvSpPr>
          <p:spPr bwMode="auto">
            <a:xfrm>
              <a:off x="1713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5" name="Rectangle 353"/>
            <p:cNvSpPr>
              <a:spLocks noChangeArrowheads="1"/>
            </p:cNvSpPr>
            <p:nvPr/>
          </p:nvSpPr>
          <p:spPr bwMode="auto">
            <a:xfrm>
              <a:off x="1790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6" name="Rectangle 35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7" name="Rectangle 355"/>
            <p:cNvSpPr>
              <a:spLocks noChangeArrowheads="1"/>
            </p:cNvSpPr>
            <p:nvPr/>
          </p:nvSpPr>
          <p:spPr bwMode="auto">
            <a:xfrm>
              <a:off x="2027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8" name="Rectangle 356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9" name="Rectangle 357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0" name="Rectangle 358"/>
            <p:cNvSpPr>
              <a:spLocks noChangeArrowheads="1"/>
            </p:cNvSpPr>
            <p:nvPr/>
          </p:nvSpPr>
          <p:spPr bwMode="auto">
            <a:xfrm>
              <a:off x="2738" y="3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1" name="Rectangle 359"/>
            <p:cNvSpPr>
              <a:spLocks noChangeArrowheads="1"/>
            </p:cNvSpPr>
            <p:nvPr/>
          </p:nvSpPr>
          <p:spPr bwMode="auto">
            <a:xfrm>
              <a:off x="185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2" name="Rectangle 360"/>
            <p:cNvSpPr>
              <a:spLocks noChangeArrowheads="1"/>
            </p:cNvSpPr>
            <p:nvPr/>
          </p:nvSpPr>
          <p:spPr bwMode="auto">
            <a:xfrm>
              <a:off x="2472" y="4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3" name="Rectangle 361"/>
            <p:cNvSpPr>
              <a:spLocks noChangeArrowheads="1"/>
            </p:cNvSpPr>
            <p:nvPr/>
          </p:nvSpPr>
          <p:spPr bwMode="auto">
            <a:xfrm>
              <a:off x="2140" y="446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4" name="Rectangle 362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5" name="Rectangle 363"/>
            <p:cNvSpPr>
              <a:spLocks noChangeArrowheads="1"/>
            </p:cNvSpPr>
            <p:nvPr/>
          </p:nvSpPr>
          <p:spPr bwMode="auto">
            <a:xfrm>
              <a:off x="1737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6" name="Rectangle 364"/>
            <p:cNvSpPr>
              <a:spLocks noChangeArrowheads="1"/>
            </p:cNvSpPr>
            <p:nvPr/>
          </p:nvSpPr>
          <p:spPr bwMode="auto">
            <a:xfrm>
              <a:off x="2306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7" name="Rectangle 365"/>
            <p:cNvSpPr>
              <a:spLocks noChangeArrowheads="1"/>
            </p:cNvSpPr>
            <p:nvPr/>
          </p:nvSpPr>
          <p:spPr bwMode="auto">
            <a:xfrm>
              <a:off x="1707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8" name="Rectangle 366"/>
            <p:cNvSpPr>
              <a:spLocks noChangeArrowheads="1"/>
            </p:cNvSpPr>
            <p:nvPr/>
          </p:nvSpPr>
          <p:spPr bwMode="auto">
            <a:xfrm>
              <a:off x="2164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9" name="Rectangle 367"/>
            <p:cNvSpPr>
              <a:spLocks noChangeArrowheads="1"/>
            </p:cNvSpPr>
            <p:nvPr/>
          </p:nvSpPr>
          <p:spPr bwMode="auto">
            <a:xfrm>
              <a:off x="1648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0" name="Rectangle 368"/>
            <p:cNvSpPr>
              <a:spLocks noChangeArrowheads="1"/>
            </p:cNvSpPr>
            <p:nvPr/>
          </p:nvSpPr>
          <p:spPr bwMode="auto">
            <a:xfrm>
              <a:off x="1790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1" name="Rectangle 369"/>
            <p:cNvSpPr>
              <a:spLocks noChangeArrowheads="1"/>
            </p:cNvSpPr>
            <p:nvPr/>
          </p:nvSpPr>
          <p:spPr bwMode="auto">
            <a:xfrm>
              <a:off x="2187" y="442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2" name="Rectangle 370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3" name="Rectangle 371"/>
            <p:cNvSpPr>
              <a:spLocks noChangeArrowheads="1"/>
            </p:cNvSpPr>
            <p:nvPr/>
          </p:nvSpPr>
          <p:spPr bwMode="auto">
            <a:xfrm>
              <a:off x="2483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4" name="Rectangle 372"/>
            <p:cNvSpPr>
              <a:spLocks noChangeArrowheads="1"/>
            </p:cNvSpPr>
            <p:nvPr/>
          </p:nvSpPr>
          <p:spPr bwMode="auto">
            <a:xfrm>
              <a:off x="2300" y="419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5" name="Rectangle 373"/>
            <p:cNvSpPr>
              <a:spLocks noChangeArrowheads="1"/>
            </p:cNvSpPr>
            <p:nvPr/>
          </p:nvSpPr>
          <p:spPr bwMode="auto">
            <a:xfrm>
              <a:off x="2472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6" name="Rectangle 374"/>
            <p:cNvSpPr>
              <a:spLocks noChangeArrowheads="1"/>
            </p:cNvSpPr>
            <p:nvPr/>
          </p:nvSpPr>
          <p:spPr bwMode="auto">
            <a:xfrm>
              <a:off x="2389" y="484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7" name="Rectangle 375"/>
            <p:cNvSpPr>
              <a:spLocks noChangeArrowheads="1"/>
            </p:cNvSpPr>
            <p:nvPr/>
          </p:nvSpPr>
          <p:spPr bwMode="auto">
            <a:xfrm>
              <a:off x="2418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8" name="Rectangle 376"/>
            <p:cNvSpPr>
              <a:spLocks noChangeArrowheads="1"/>
            </p:cNvSpPr>
            <p:nvPr/>
          </p:nvSpPr>
          <p:spPr bwMode="auto">
            <a:xfrm>
              <a:off x="2424" y="41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9" name="Rectangle 377"/>
            <p:cNvSpPr>
              <a:spLocks noChangeArrowheads="1"/>
            </p:cNvSpPr>
            <p:nvPr/>
          </p:nvSpPr>
          <p:spPr bwMode="auto">
            <a:xfrm>
              <a:off x="1861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0" name="Rectangle 378"/>
            <p:cNvSpPr>
              <a:spLocks noChangeArrowheads="1"/>
            </p:cNvSpPr>
            <p:nvPr/>
          </p:nvSpPr>
          <p:spPr bwMode="auto">
            <a:xfrm>
              <a:off x="2400" y="4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1" name="Rectangle 379"/>
            <p:cNvSpPr>
              <a:spLocks noChangeArrowheads="1"/>
            </p:cNvSpPr>
            <p:nvPr/>
          </p:nvSpPr>
          <p:spPr bwMode="auto">
            <a:xfrm>
              <a:off x="2495" y="436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2" name="Rectangle 380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3" name="Rectangle 381"/>
            <p:cNvSpPr>
              <a:spLocks noChangeArrowheads="1"/>
            </p:cNvSpPr>
            <p:nvPr/>
          </p:nvSpPr>
          <p:spPr bwMode="auto">
            <a:xfrm>
              <a:off x="1938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4" name="Rectangle 382"/>
            <p:cNvSpPr>
              <a:spLocks noChangeArrowheads="1"/>
            </p:cNvSpPr>
            <p:nvPr/>
          </p:nvSpPr>
          <p:spPr bwMode="auto">
            <a:xfrm>
              <a:off x="172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5" name="Rectangle 383"/>
            <p:cNvSpPr>
              <a:spLocks noChangeArrowheads="1"/>
            </p:cNvSpPr>
            <p:nvPr/>
          </p:nvSpPr>
          <p:spPr bwMode="auto">
            <a:xfrm>
              <a:off x="2477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6" name="Rectangle 384"/>
            <p:cNvSpPr>
              <a:spLocks noChangeArrowheads="1"/>
            </p:cNvSpPr>
            <p:nvPr/>
          </p:nvSpPr>
          <p:spPr bwMode="auto">
            <a:xfrm>
              <a:off x="2602" y="4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7" name="Rectangle 38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8" name="Rectangle 386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9" name="Rectangle 387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0" name="Rectangle 388"/>
            <p:cNvSpPr>
              <a:spLocks noChangeArrowheads="1"/>
            </p:cNvSpPr>
            <p:nvPr/>
          </p:nvSpPr>
          <p:spPr bwMode="auto">
            <a:xfrm>
              <a:off x="1778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1" name="Rectangle 389"/>
            <p:cNvSpPr>
              <a:spLocks noChangeArrowheads="1"/>
            </p:cNvSpPr>
            <p:nvPr/>
          </p:nvSpPr>
          <p:spPr bwMode="auto">
            <a:xfrm>
              <a:off x="2193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2" name="Rectangle 390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3" name="Rectangle 391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4" name="Rectangle 392"/>
            <p:cNvSpPr>
              <a:spLocks noChangeArrowheads="1"/>
            </p:cNvSpPr>
            <p:nvPr/>
          </p:nvSpPr>
          <p:spPr bwMode="auto">
            <a:xfrm>
              <a:off x="174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5" name="Rectangle 393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6" name="Rectangle 394"/>
            <p:cNvSpPr>
              <a:spLocks noChangeArrowheads="1"/>
            </p:cNvSpPr>
            <p:nvPr/>
          </p:nvSpPr>
          <p:spPr bwMode="auto">
            <a:xfrm>
              <a:off x="2454" y="484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7" name="Rectangle 395"/>
            <p:cNvSpPr>
              <a:spLocks noChangeArrowheads="1"/>
            </p:cNvSpPr>
            <p:nvPr/>
          </p:nvSpPr>
          <p:spPr bwMode="auto">
            <a:xfrm>
              <a:off x="1470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8" name="Rectangle 396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9" name="Rectangle 397"/>
            <p:cNvSpPr>
              <a:spLocks noChangeArrowheads="1"/>
            </p:cNvSpPr>
            <p:nvPr/>
          </p:nvSpPr>
          <p:spPr bwMode="auto">
            <a:xfrm>
              <a:off x="2164" y="493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0" name="Rectangle 398"/>
            <p:cNvSpPr>
              <a:spLocks noChangeArrowheads="1"/>
            </p:cNvSpPr>
            <p:nvPr/>
          </p:nvSpPr>
          <p:spPr bwMode="auto">
            <a:xfrm>
              <a:off x="2560" y="476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1" name="Rectangle 399"/>
            <p:cNvSpPr>
              <a:spLocks noChangeArrowheads="1"/>
            </p:cNvSpPr>
            <p:nvPr/>
          </p:nvSpPr>
          <p:spPr bwMode="auto">
            <a:xfrm>
              <a:off x="1796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2" name="Rectangle 400"/>
            <p:cNvSpPr>
              <a:spLocks noChangeArrowheads="1"/>
            </p:cNvSpPr>
            <p:nvPr/>
          </p:nvSpPr>
          <p:spPr bwMode="auto">
            <a:xfrm>
              <a:off x="2033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3" name="Rectangle 401"/>
            <p:cNvSpPr>
              <a:spLocks noChangeArrowheads="1"/>
            </p:cNvSpPr>
            <p:nvPr/>
          </p:nvSpPr>
          <p:spPr bwMode="auto">
            <a:xfrm>
              <a:off x="1696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4" name="Rectangle 402"/>
            <p:cNvSpPr>
              <a:spLocks noChangeArrowheads="1"/>
            </p:cNvSpPr>
            <p:nvPr/>
          </p:nvSpPr>
          <p:spPr bwMode="auto">
            <a:xfrm>
              <a:off x="2454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5" name="Rectangle 403"/>
            <p:cNvSpPr>
              <a:spLocks noChangeArrowheads="1"/>
            </p:cNvSpPr>
            <p:nvPr/>
          </p:nvSpPr>
          <p:spPr bwMode="auto">
            <a:xfrm>
              <a:off x="1992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6" name="Rectangle 404"/>
            <p:cNvSpPr>
              <a:spLocks noChangeArrowheads="1"/>
            </p:cNvSpPr>
            <p:nvPr/>
          </p:nvSpPr>
          <p:spPr bwMode="auto">
            <a:xfrm>
              <a:off x="1938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7" name="Rectangle 405"/>
            <p:cNvSpPr>
              <a:spLocks noChangeArrowheads="1"/>
            </p:cNvSpPr>
            <p:nvPr/>
          </p:nvSpPr>
          <p:spPr bwMode="auto">
            <a:xfrm>
              <a:off x="1624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8" name="Rectangle 406"/>
            <p:cNvSpPr>
              <a:spLocks noChangeArrowheads="1"/>
            </p:cNvSpPr>
            <p:nvPr/>
          </p:nvSpPr>
          <p:spPr bwMode="auto">
            <a:xfrm>
              <a:off x="1903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9" name="Rectangle 407"/>
            <p:cNvSpPr>
              <a:spLocks noChangeArrowheads="1"/>
            </p:cNvSpPr>
            <p:nvPr/>
          </p:nvSpPr>
          <p:spPr bwMode="auto">
            <a:xfrm>
              <a:off x="2667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0" name="Rectangle 408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1" name="Rectangle 409"/>
            <p:cNvSpPr>
              <a:spLocks noChangeArrowheads="1"/>
            </p:cNvSpPr>
            <p:nvPr/>
          </p:nvSpPr>
          <p:spPr bwMode="auto">
            <a:xfrm>
              <a:off x="1903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2" name="Rectangle 410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3" name="Rectangle 411"/>
            <p:cNvSpPr>
              <a:spLocks noChangeArrowheads="1"/>
            </p:cNvSpPr>
            <p:nvPr/>
          </p:nvSpPr>
          <p:spPr bwMode="auto">
            <a:xfrm>
              <a:off x="2726" y="383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4" name="Rectangle 412"/>
            <p:cNvSpPr>
              <a:spLocks noChangeArrowheads="1"/>
            </p:cNvSpPr>
            <p:nvPr/>
          </p:nvSpPr>
          <p:spPr bwMode="auto">
            <a:xfrm>
              <a:off x="1719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5" name="Rectangle 413"/>
            <p:cNvSpPr>
              <a:spLocks noChangeArrowheads="1"/>
            </p:cNvSpPr>
            <p:nvPr/>
          </p:nvSpPr>
          <p:spPr bwMode="auto">
            <a:xfrm>
              <a:off x="1897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6" name="Rectangle 414"/>
            <p:cNvSpPr>
              <a:spLocks noChangeArrowheads="1"/>
            </p:cNvSpPr>
            <p:nvPr/>
          </p:nvSpPr>
          <p:spPr bwMode="auto">
            <a:xfrm>
              <a:off x="2312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7" name="Rectangle 415"/>
            <p:cNvSpPr>
              <a:spLocks noChangeArrowheads="1"/>
            </p:cNvSpPr>
            <p:nvPr/>
          </p:nvSpPr>
          <p:spPr bwMode="auto">
            <a:xfrm>
              <a:off x="2377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8" name="Rectangle 416"/>
            <p:cNvSpPr>
              <a:spLocks noChangeArrowheads="1"/>
            </p:cNvSpPr>
            <p:nvPr/>
          </p:nvSpPr>
          <p:spPr bwMode="auto">
            <a:xfrm>
              <a:off x="172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9" name="Rectangle 417"/>
            <p:cNvSpPr>
              <a:spLocks noChangeArrowheads="1"/>
            </p:cNvSpPr>
            <p:nvPr/>
          </p:nvSpPr>
          <p:spPr bwMode="auto">
            <a:xfrm>
              <a:off x="185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7" name="Group 418"/>
          <p:cNvGrpSpPr>
            <a:grpSpLocks/>
          </p:cNvGrpSpPr>
          <p:nvPr/>
        </p:nvGrpSpPr>
        <p:grpSpPr bwMode="auto">
          <a:xfrm>
            <a:off x="5692775" y="1538288"/>
            <a:ext cx="2224088" cy="2163762"/>
            <a:chOff x="1453" y="3750"/>
            <a:chExt cx="1344" cy="1453"/>
          </a:xfrm>
        </p:grpSpPr>
        <p:sp>
          <p:nvSpPr>
            <p:cNvPr id="77190" name="Rectangle 419"/>
            <p:cNvSpPr>
              <a:spLocks noChangeArrowheads="1"/>
            </p:cNvSpPr>
            <p:nvPr/>
          </p:nvSpPr>
          <p:spPr bwMode="auto">
            <a:xfrm>
              <a:off x="1850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1" name="Rectangle 420"/>
            <p:cNvSpPr>
              <a:spLocks noChangeArrowheads="1"/>
            </p:cNvSpPr>
            <p:nvPr/>
          </p:nvSpPr>
          <p:spPr bwMode="auto">
            <a:xfrm>
              <a:off x="1707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2" name="Rectangle 421"/>
            <p:cNvSpPr>
              <a:spLocks noChangeArrowheads="1"/>
            </p:cNvSpPr>
            <p:nvPr/>
          </p:nvSpPr>
          <p:spPr bwMode="auto">
            <a:xfrm>
              <a:off x="1838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3" name="Rectangle 422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4" name="Rectangle 423"/>
            <p:cNvSpPr>
              <a:spLocks noChangeArrowheads="1"/>
            </p:cNvSpPr>
            <p:nvPr/>
          </p:nvSpPr>
          <p:spPr bwMode="auto">
            <a:xfrm>
              <a:off x="1974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5" name="Rectangle 424"/>
            <p:cNvSpPr>
              <a:spLocks noChangeArrowheads="1"/>
            </p:cNvSpPr>
            <p:nvPr/>
          </p:nvSpPr>
          <p:spPr bwMode="auto">
            <a:xfrm>
              <a:off x="1903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6" name="Rectangle 425"/>
            <p:cNvSpPr>
              <a:spLocks noChangeArrowheads="1"/>
            </p:cNvSpPr>
            <p:nvPr/>
          </p:nvSpPr>
          <p:spPr bwMode="auto">
            <a:xfrm>
              <a:off x="190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7" name="Rectangle 426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8" name="Rectangle 427"/>
            <p:cNvSpPr>
              <a:spLocks noChangeArrowheads="1"/>
            </p:cNvSpPr>
            <p:nvPr/>
          </p:nvSpPr>
          <p:spPr bwMode="auto">
            <a:xfrm>
              <a:off x="1737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9" name="Rectangle 428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0" name="Rectangle 429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1" name="Rectangle 430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2" name="Rectangle 431"/>
            <p:cNvSpPr>
              <a:spLocks noChangeArrowheads="1"/>
            </p:cNvSpPr>
            <p:nvPr/>
          </p:nvSpPr>
          <p:spPr bwMode="auto">
            <a:xfrm>
              <a:off x="243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3" name="Rectangle 432"/>
            <p:cNvSpPr>
              <a:spLocks noChangeArrowheads="1"/>
            </p:cNvSpPr>
            <p:nvPr/>
          </p:nvSpPr>
          <p:spPr bwMode="auto">
            <a:xfrm>
              <a:off x="1903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4" name="Rectangle 433"/>
            <p:cNvSpPr>
              <a:spLocks noChangeArrowheads="1"/>
            </p:cNvSpPr>
            <p:nvPr/>
          </p:nvSpPr>
          <p:spPr bwMode="auto">
            <a:xfrm>
              <a:off x="2667" y="466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5" name="Rectangle 434"/>
            <p:cNvSpPr>
              <a:spLocks noChangeArrowheads="1"/>
            </p:cNvSpPr>
            <p:nvPr/>
          </p:nvSpPr>
          <p:spPr bwMode="auto">
            <a:xfrm>
              <a:off x="181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6" name="Rectangle 435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7" name="Rectangle 436"/>
            <p:cNvSpPr>
              <a:spLocks noChangeArrowheads="1"/>
            </p:cNvSpPr>
            <p:nvPr/>
          </p:nvSpPr>
          <p:spPr bwMode="auto">
            <a:xfrm>
              <a:off x="1826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8" name="Rectangle 437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9" name="Rectangle 438"/>
            <p:cNvSpPr>
              <a:spLocks noChangeArrowheads="1"/>
            </p:cNvSpPr>
            <p:nvPr/>
          </p:nvSpPr>
          <p:spPr bwMode="auto">
            <a:xfrm>
              <a:off x="1773" y="502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0" name="Rectangle 439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1" name="Rectangle 44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2" name="Rectangle 441"/>
            <p:cNvSpPr>
              <a:spLocks noChangeArrowheads="1"/>
            </p:cNvSpPr>
            <p:nvPr/>
          </p:nvSpPr>
          <p:spPr bwMode="auto">
            <a:xfrm>
              <a:off x="2081" y="497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3" name="Rectangle 442"/>
            <p:cNvSpPr>
              <a:spLocks noChangeArrowheads="1"/>
            </p:cNvSpPr>
            <p:nvPr/>
          </p:nvSpPr>
          <p:spPr bwMode="auto">
            <a:xfrm>
              <a:off x="172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4" name="Rectangle 443"/>
            <p:cNvSpPr>
              <a:spLocks noChangeArrowheads="1"/>
            </p:cNvSpPr>
            <p:nvPr/>
          </p:nvSpPr>
          <p:spPr bwMode="auto">
            <a:xfrm>
              <a:off x="2483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5" name="Rectangle 444"/>
            <p:cNvSpPr>
              <a:spLocks noChangeArrowheads="1"/>
            </p:cNvSpPr>
            <p:nvPr/>
          </p:nvSpPr>
          <p:spPr bwMode="auto">
            <a:xfrm>
              <a:off x="1696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6" name="Rectangle 445"/>
            <p:cNvSpPr>
              <a:spLocks noChangeArrowheads="1"/>
            </p:cNvSpPr>
            <p:nvPr/>
          </p:nvSpPr>
          <p:spPr bwMode="auto">
            <a:xfrm>
              <a:off x="1773" y="4826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7" name="Rectangle 446"/>
            <p:cNvSpPr>
              <a:spLocks noChangeArrowheads="1"/>
            </p:cNvSpPr>
            <p:nvPr/>
          </p:nvSpPr>
          <p:spPr bwMode="auto">
            <a:xfrm>
              <a:off x="2169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8" name="Rectangle 447"/>
            <p:cNvSpPr>
              <a:spLocks noChangeArrowheads="1"/>
            </p:cNvSpPr>
            <p:nvPr/>
          </p:nvSpPr>
          <p:spPr bwMode="auto">
            <a:xfrm>
              <a:off x="1844" y="5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9" name="Rectangle 448"/>
            <p:cNvSpPr>
              <a:spLocks noChangeArrowheads="1"/>
            </p:cNvSpPr>
            <p:nvPr/>
          </p:nvSpPr>
          <p:spPr bwMode="auto">
            <a:xfrm>
              <a:off x="1778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0" name="Rectangle 449"/>
            <p:cNvSpPr>
              <a:spLocks noChangeArrowheads="1"/>
            </p:cNvSpPr>
            <p:nvPr/>
          </p:nvSpPr>
          <p:spPr bwMode="auto">
            <a:xfrm>
              <a:off x="173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1" name="Rectangle 450"/>
            <p:cNvSpPr>
              <a:spLocks noChangeArrowheads="1"/>
            </p:cNvSpPr>
            <p:nvPr/>
          </p:nvSpPr>
          <p:spPr bwMode="auto">
            <a:xfrm>
              <a:off x="2246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2" name="Rectangle 451"/>
            <p:cNvSpPr>
              <a:spLocks noChangeArrowheads="1"/>
            </p:cNvSpPr>
            <p:nvPr/>
          </p:nvSpPr>
          <p:spPr bwMode="auto">
            <a:xfrm>
              <a:off x="1832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3" name="Rectangle 452"/>
            <p:cNvSpPr>
              <a:spLocks noChangeArrowheads="1"/>
            </p:cNvSpPr>
            <p:nvPr/>
          </p:nvSpPr>
          <p:spPr bwMode="auto">
            <a:xfrm>
              <a:off x="1909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4" name="Rectangle 453"/>
            <p:cNvSpPr>
              <a:spLocks noChangeArrowheads="1"/>
            </p:cNvSpPr>
            <p:nvPr/>
          </p:nvSpPr>
          <p:spPr bwMode="auto">
            <a:xfrm>
              <a:off x="1784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5" name="Rectangle 454"/>
            <p:cNvSpPr>
              <a:spLocks noChangeArrowheads="1"/>
            </p:cNvSpPr>
            <p:nvPr/>
          </p:nvSpPr>
          <p:spPr bwMode="auto">
            <a:xfrm>
              <a:off x="1696" y="5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6" name="Rectangle 455"/>
            <p:cNvSpPr>
              <a:spLocks noChangeArrowheads="1"/>
            </p:cNvSpPr>
            <p:nvPr/>
          </p:nvSpPr>
          <p:spPr bwMode="auto">
            <a:xfrm>
              <a:off x="147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7" name="Rectangle 456"/>
            <p:cNvSpPr>
              <a:spLocks noChangeArrowheads="1"/>
            </p:cNvSpPr>
            <p:nvPr/>
          </p:nvSpPr>
          <p:spPr bwMode="auto">
            <a:xfrm>
              <a:off x="2128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8" name="Rectangle 457"/>
            <p:cNvSpPr>
              <a:spLocks noChangeArrowheads="1"/>
            </p:cNvSpPr>
            <p:nvPr/>
          </p:nvSpPr>
          <p:spPr bwMode="auto">
            <a:xfrm>
              <a:off x="2477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9" name="Rectangle 458"/>
            <p:cNvSpPr>
              <a:spLocks noChangeArrowheads="1"/>
            </p:cNvSpPr>
            <p:nvPr/>
          </p:nvSpPr>
          <p:spPr bwMode="auto">
            <a:xfrm>
              <a:off x="1796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0" name="Rectangle 459"/>
            <p:cNvSpPr>
              <a:spLocks noChangeArrowheads="1"/>
            </p:cNvSpPr>
            <p:nvPr/>
          </p:nvSpPr>
          <p:spPr bwMode="auto">
            <a:xfrm>
              <a:off x="1453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1" name="Rectangle 460"/>
            <p:cNvSpPr>
              <a:spLocks noChangeArrowheads="1"/>
            </p:cNvSpPr>
            <p:nvPr/>
          </p:nvSpPr>
          <p:spPr bwMode="auto">
            <a:xfrm>
              <a:off x="2069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2" name="Rectangle 461"/>
            <p:cNvSpPr>
              <a:spLocks noChangeArrowheads="1"/>
            </p:cNvSpPr>
            <p:nvPr/>
          </p:nvSpPr>
          <p:spPr bwMode="auto">
            <a:xfrm>
              <a:off x="2383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3" name="Rectangle 462"/>
            <p:cNvSpPr>
              <a:spLocks noChangeArrowheads="1"/>
            </p:cNvSpPr>
            <p:nvPr/>
          </p:nvSpPr>
          <p:spPr bwMode="auto">
            <a:xfrm>
              <a:off x="2371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4" name="Rectangle 463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5" name="Rectangle 464"/>
            <p:cNvSpPr>
              <a:spLocks noChangeArrowheads="1"/>
            </p:cNvSpPr>
            <p:nvPr/>
          </p:nvSpPr>
          <p:spPr bwMode="auto">
            <a:xfrm>
              <a:off x="2039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6" name="Rectangle 465"/>
            <p:cNvSpPr>
              <a:spLocks noChangeArrowheads="1"/>
            </p:cNvSpPr>
            <p:nvPr/>
          </p:nvSpPr>
          <p:spPr bwMode="auto">
            <a:xfrm>
              <a:off x="2193" y="436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7" name="Rectangle 466"/>
            <p:cNvSpPr>
              <a:spLocks noChangeArrowheads="1"/>
            </p:cNvSpPr>
            <p:nvPr/>
          </p:nvSpPr>
          <p:spPr bwMode="auto">
            <a:xfrm>
              <a:off x="1826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8" name="Rectangle 467"/>
            <p:cNvSpPr>
              <a:spLocks noChangeArrowheads="1"/>
            </p:cNvSpPr>
            <p:nvPr/>
          </p:nvSpPr>
          <p:spPr bwMode="auto">
            <a:xfrm>
              <a:off x="1950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9" name="Rectangle 468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0" name="Rectangle 469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1" name="Rectangle 470"/>
            <p:cNvSpPr>
              <a:spLocks noChangeArrowheads="1"/>
            </p:cNvSpPr>
            <p:nvPr/>
          </p:nvSpPr>
          <p:spPr bwMode="auto">
            <a:xfrm>
              <a:off x="1938" y="461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2" name="Rectangle 471"/>
            <p:cNvSpPr>
              <a:spLocks noChangeArrowheads="1"/>
            </p:cNvSpPr>
            <p:nvPr/>
          </p:nvSpPr>
          <p:spPr bwMode="auto">
            <a:xfrm>
              <a:off x="2110" y="441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3" name="Rectangle 472"/>
            <p:cNvSpPr>
              <a:spLocks noChangeArrowheads="1"/>
            </p:cNvSpPr>
            <p:nvPr/>
          </p:nvSpPr>
          <p:spPr bwMode="auto">
            <a:xfrm>
              <a:off x="2359" y="417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4" name="Rectangle 473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5" name="Rectangle 474"/>
            <p:cNvSpPr>
              <a:spLocks noChangeArrowheads="1"/>
            </p:cNvSpPr>
            <p:nvPr/>
          </p:nvSpPr>
          <p:spPr bwMode="auto">
            <a:xfrm>
              <a:off x="1731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6" name="Rectangle 475"/>
            <p:cNvSpPr>
              <a:spLocks noChangeArrowheads="1"/>
            </p:cNvSpPr>
            <p:nvPr/>
          </p:nvSpPr>
          <p:spPr bwMode="auto">
            <a:xfrm>
              <a:off x="2436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7" name="Rectangle 476"/>
            <p:cNvSpPr>
              <a:spLocks noChangeArrowheads="1"/>
            </p:cNvSpPr>
            <p:nvPr/>
          </p:nvSpPr>
          <p:spPr bwMode="auto">
            <a:xfrm>
              <a:off x="2708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8" name="Rectangle 477"/>
            <p:cNvSpPr>
              <a:spLocks noChangeArrowheads="1"/>
            </p:cNvSpPr>
            <p:nvPr/>
          </p:nvSpPr>
          <p:spPr bwMode="auto">
            <a:xfrm>
              <a:off x="1731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9" name="Rectangle 478"/>
            <p:cNvSpPr>
              <a:spLocks noChangeArrowheads="1"/>
            </p:cNvSpPr>
            <p:nvPr/>
          </p:nvSpPr>
          <p:spPr bwMode="auto">
            <a:xfrm>
              <a:off x="1808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0" name="Rectangle 479"/>
            <p:cNvSpPr>
              <a:spLocks noChangeArrowheads="1"/>
            </p:cNvSpPr>
            <p:nvPr/>
          </p:nvSpPr>
          <p:spPr bwMode="auto">
            <a:xfrm>
              <a:off x="1802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1" name="Rectangle 48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2" name="Rectangle 481"/>
            <p:cNvSpPr>
              <a:spLocks noChangeArrowheads="1"/>
            </p:cNvSpPr>
            <p:nvPr/>
          </p:nvSpPr>
          <p:spPr bwMode="auto">
            <a:xfrm>
              <a:off x="188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3" name="Rectangle 482"/>
            <p:cNvSpPr>
              <a:spLocks noChangeArrowheads="1"/>
            </p:cNvSpPr>
            <p:nvPr/>
          </p:nvSpPr>
          <p:spPr bwMode="auto">
            <a:xfrm>
              <a:off x="2608" y="473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4" name="Rectangle 483"/>
            <p:cNvSpPr>
              <a:spLocks noChangeArrowheads="1"/>
            </p:cNvSpPr>
            <p:nvPr/>
          </p:nvSpPr>
          <p:spPr bwMode="auto">
            <a:xfrm>
              <a:off x="1820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5" name="Rectangle 484"/>
            <p:cNvSpPr>
              <a:spLocks noChangeArrowheads="1"/>
            </p:cNvSpPr>
            <p:nvPr/>
          </p:nvSpPr>
          <p:spPr bwMode="auto">
            <a:xfrm>
              <a:off x="2537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6" name="Rectangle 485"/>
            <p:cNvSpPr>
              <a:spLocks noChangeArrowheads="1"/>
            </p:cNvSpPr>
            <p:nvPr/>
          </p:nvSpPr>
          <p:spPr bwMode="auto">
            <a:xfrm>
              <a:off x="1891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7" name="Rectangle 486"/>
            <p:cNvSpPr>
              <a:spLocks noChangeArrowheads="1"/>
            </p:cNvSpPr>
            <p:nvPr/>
          </p:nvSpPr>
          <p:spPr bwMode="auto">
            <a:xfrm>
              <a:off x="1832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8" name="Rectangle 487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9" name="Rectangle 488"/>
            <p:cNvSpPr>
              <a:spLocks noChangeArrowheads="1"/>
            </p:cNvSpPr>
            <p:nvPr/>
          </p:nvSpPr>
          <p:spPr bwMode="auto">
            <a:xfrm>
              <a:off x="1861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0" name="Rectangle 489"/>
            <p:cNvSpPr>
              <a:spLocks noChangeArrowheads="1"/>
            </p:cNvSpPr>
            <p:nvPr/>
          </p:nvSpPr>
          <p:spPr bwMode="auto">
            <a:xfrm>
              <a:off x="2477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1" name="Rectangle 490"/>
            <p:cNvSpPr>
              <a:spLocks noChangeArrowheads="1"/>
            </p:cNvSpPr>
            <p:nvPr/>
          </p:nvSpPr>
          <p:spPr bwMode="auto">
            <a:xfrm>
              <a:off x="1767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2" name="Rectangle 491"/>
            <p:cNvSpPr>
              <a:spLocks noChangeArrowheads="1"/>
            </p:cNvSpPr>
            <p:nvPr/>
          </p:nvSpPr>
          <p:spPr bwMode="auto">
            <a:xfrm>
              <a:off x="193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3" name="Rectangle 492"/>
            <p:cNvSpPr>
              <a:spLocks noChangeArrowheads="1"/>
            </p:cNvSpPr>
            <p:nvPr/>
          </p:nvSpPr>
          <p:spPr bwMode="auto">
            <a:xfrm>
              <a:off x="2466" y="4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4" name="Rectangle 493"/>
            <p:cNvSpPr>
              <a:spLocks noChangeArrowheads="1"/>
            </p:cNvSpPr>
            <p:nvPr/>
          </p:nvSpPr>
          <p:spPr bwMode="auto">
            <a:xfrm>
              <a:off x="1767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5" name="Rectangle 494"/>
            <p:cNvSpPr>
              <a:spLocks noChangeArrowheads="1"/>
            </p:cNvSpPr>
            <p:nvPr/>
          </p:nvSpPr>
          <p:spPr bwMode="auto">
            <a:xfrm>
              <a:off x="2276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6" name="Rectangle 495"/>
            <p:cNvSpPr>
              <a:spLocks noChangeArrowheads="1"/>
            </p:cNvSpPr>
            <p:nvPr/>
          </p:nvSpPr>
          <p:spPr bwMode="auto">
            <a:xfrm>
              <a:off x="1696" y="492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7" name="Rectangle 496"/>
            <p:cNvSpPr>
              <a:spLocks noChangeArrowheads="1"/>
            </p:cNvSpPr>
            <p:nvPr/>
          </p:nvSpPr>
          <p:spPr bwMode="auto">
            <a:xfrm>
              <a:off x="1938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8" name="Rectangle 497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9" name="Rectangle 498"/>
            <p:cNvSpPr>
              <a:spLocks noChangeArrowheads="1"/>
            </p:cNvSpPr>
            <p:nvPr/>
          </p:nvSpPr>
          <p:spPr bwMode="auto">
            <a:xfrm>
              <a:off x="1743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0" name="Rectangle 499"/>
            <p:cNvSpPr>
              <a:spLocks noChangeArrowheads="1"/>
            </p:cNvSpPr>
            <p:nvPr/>
          </p:nvSpPr>
          <p:spPr bwMode="auto">
            <a:xfrm>
              <a:off x="1802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1" name="Rectangle 500"/>
            <p:cNvSpPr>
              <a:spLocks noChangeArrowheads="1"/>
            </p:cNvSpPr>
            <p:nvPr/>
          </p:nvSpPr>
          <p:spPr bwMode="auto">
            <a:xfrm>
              <a:off x="1808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2" name="Rectangle 501"/>
            <p:cNvSpPr>
              <a:spLocks noChangeArrowheads="1"/>
            </p:cNvSpPr>
            <p:nvPr/>
          </p:nvSpPr>
          <p:spPr bwMode="auto">
            <a:xfrm>
              <a:off x="2140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3" name="Rectangle 502"/>
            <p:cNvSpPr>
              <a:spLocks noChangeArrowheads="1"/>
            </p:cNvSpPr>
            <p:nvPr/>
          </p:nvSpPr>
          <p:spPr bwMode="auto">
            <a:xfrm>
              <a:off x="1755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4" name="Rectangle 503"/>
            <p:cNvSpPr>
              <a:spLocks noChangeArrowheads="1"/>
            </p:cNvSpPr>
            <p:nvPr/>
          </p:nvSpPr>
          <p:spPr bwMode="auto">
            <a:xfrm>
              <a:off x="1956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5" name="Rectangle 504"/>
            <p:cNvSpPr>
              <a:spLocks noChangeArrowheads="1"/>
            </p:cNvSpPr>
            <p:nvPr/>
          </p:nvSpPr>
          <p:spPr bwMode="auto">
            <a:xfrm>
              <a:off x="175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6" name="Rectangle 505"/>
            <p:cNvSpPr>
              <a:spLocks noChangeArrowheads="1"/>
            </p:cNvSpPr>
            <p:nvPr/>
          </p:nvSpPr>
          <p:spPr bwMode="auto">
            <a:xfrm>
              <a:off x="1820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7" name="Rectangle 506"/>
            <p:cNvSpPr>
              <a:spLocks noChangeArrowheads="1"/>
            </p:cNvSpPr>
            <p:nvPr/>
          </p:nvSpPr>
          <p:spPr bwMode="auto">
            <a:xfrm>
              <a:off x="1601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8" name="Rectangle 507"/>
            <p:cNvSpPr>
              <a:spLocks noChangeArrowheads="1"/>
            </p:cNvSpPr>
            <p:nvPr/>
          </p:nvSpPr>
          <p:spPr bwMode="auto">
            <a:xfrm>
              <a:off x="1530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9" name="Rectangle 508"/>
            <p:cNvSpPr>
              <a:spLocks noChangeArrowheads="1"/>
            </p:cNvSpPr>
            <p:nvPr/>
          </p:nvSpPr>
          <p:spPr bwMode="auto">
            <a:xfrm>
              <a:off x="2395" y="4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0" name="Rectangle 509"/>
            <p:cNvSpPr>
              <a:spLocks noChangeArrowheads="1"/>
            </p:cNvSpPr>
            <p:nvPr/>
          </p:nvSpPr>
          <p:spPr bwMode="auto">
            <a:xfrm>
              <a:off x="1749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1" name="Rectangle 510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2" name="Rectangle 511"/>
            <p:cNvSpPr>
              <a:spLocks noChangeArrowheads="1"/>
            </p:cNvSpPr>
            <p:nvPr/>
          </p:nvSpPr>
          <p:spPr bwMode="auto">
            <a:xfrm>
              <a:off x="2347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3" name="Rectangle 512"/>
            <p:cNvSpPr>
              <a:spLocks noChangeArrowheads="1"/>
            </p:cNvSpPr>
            <p:nvPr/>
          </p:nvSpPr>
          <p:spPr bwMode="auto">
            <a:xfrm>
              <a:off x="1826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4" name="Rectangle 513"/>
            <p:cNvSpPr>
              <a:spLocks noChangeArrowheads="1"/>
            </p:cNvSpPr>
            <p:nvPr/>
          </p:nvSpPr>
          <p:spPr bwMode="auto">
            <a:xfrm>
              <a:off x="2786" y="453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5" name="Rectangle 514"/>
            <p:cNvSpPr>
              <a:spLocks noChangeArrowheads="1"/>
            </p:cNvSpPr>
            <p:nvPr/>
          </p:nvSpPr>
          <p:spPr bwMode="auto">
            <a:xfrm>
              <a:off x="2584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6" name="Rectangle 515"/>
            <p:cNvSpPr>
              <a:spLocks noChangeArrowheads="1"/>
            </p:cNvSpPr>
            <p:nvPr/>
          </p:nvSpPr>
          <p:spPr bwMode="auto">
            <a:xfrm>
              <a:off x="1938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7" name="Rectangle 516"/>
            <p:cNvSpPr>
              <a:spLocks noChangeArrowheads="1"/>
            </p:cNvSpPr>
            <p:nvPr/>
          </p:nvSpPr>
          <p:spPr bwMode="auto">
            <a:xfrm>
              <a:off x="2531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8" name="Rectangle 517"/>
            <p:cNvSpPr>
              <a:spLocks noChangeArrowheads="1"/>
            </p:cNvSpPr>
            <p:nvPr/>
          </p:nvSpPr>
          <p:spPr bwMode="auto">
            <a:xfrm>
              <a:off x="1844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9" name="Rectangle 518"/>
            <p:cNvSpPr>
              <a:spLocks noChangeArrowheads="1"/>
            </p:cNvSpPr>
            <p:nvPr/>
          </p:nvSpPr>
          <p:spPr bwMode="auto">
            <a:xfrm>
              <a:off x="1607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0" name="Rectangle 519"/>
            <p:cNvSpPr>
              <a:spLocks noChangeArrowheads="1"/>
            </p:cNvSpPr>
            <p:nvPr/>
          </p:nvSpPr>
          <p:spPr bwMode="auto">
            <a:xfrm>
              <a:off x="1861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1" name="Rectangle 520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2" name="Rectangle 521"/>
            <p:cNvSpPr>
              <a:spLocks noChangeArrowheads="1"/>
            </p:cNvSpPr>
            <p:nvPr/>
          </p:nvSpPr>
          <p:spPr bwMode="auto">
            <a:xfrm>
              <a:off x="1885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3" name="Rectangle 522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4" name="Rectangle 523"/>
            <p:cNvSpPr>
              <a:spLocks noChangeArrowheads="1"/>
            </p:cNvSpPr>
            <p:nvPr/>
          </p:nvSpPr>
          <p:spPr bwMode="auto">
            <a:xfrm>
              <a:off x="2211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5" name="Rectangle 524"/>
            <p:cNvSpPr>
              <a:spLocks noChangeArrowheads="1"/>
            </p:cNvSpPr>
            <p:nvPr/>
          </p:nvSpPr>
          <p:spPr bwMode="auto">
            <a:xfrm>
              <a:off x="1844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6" name="Rectangle 525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7" name="Rectangle 526"/>
            <p:cNvSpPr>
              <a:spLocks noChangeArrowheads="1"/>
            </p:cNvSpPr>
            <p:nvPr/>
          </p:nvSpPr>
          <p:spPr bwMode="auto">
            <a:xfrm>
              <a:off x="2483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8" name="Rectangle 527"/>
            <p:cNvSpPr>
              <a:spLocks noChangeArrowheads="1"/>
            </p:cNvSpPr>
            <p:nvPr/>
          </p:nvSpPr>
          <p:spPr bwMode="auto">
            <a:xfrm>
              <a:off x="2229" y="434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9" name="Rectangle 528"/>
            <p:cNvSpPr>
              <a:spLocks noChangeArrowheads="1"/>
            </p:cNvSpPr>
            <p:nvPr/>
          </p:nvSpPr>
          <p:spPr bwMode="auto">
            <a:xfrm>
              <a:off x="2477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0" name="Rectangle 529"/>
            <p:cNvSpPr>
              <a:spLocks noChangeArrowheads="1"/>
            </p:cNvSpPr>
            <p:nvPr/>
          </p:nvSpPr>
          <p:spPr bwMode="auto">
            <a:xfrm>
              <a:off x="1867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1" name="Rectangle 530"/>
            <p:cNvSpPr>
              <a:spLocks noChangeArrowheads="1"/>
            </p:cNvSpPr>
            <p:nvPr/>
          </p:nvSpPr>
          <p:spPr bwMode="auto">
            <a:xfrm>
              <a:off x="155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2" name="Rectangle 531"/>
            <p:cNvSpPr>
              <a:spLocks noChangeArrowheads="1"/>
            </p:cNvSpPr>
            <p:nvPr/>
          </p:nvSpPr>
          <p:spPr bwMode="auto">
            <a:xfrm>
              <a:off x="2015" y="452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3" name="Rectangle 532"/>
            <p:cNvSpPr>
              <a:spLocks noChangeArrowheads="1"/>
            </p:cNvSpPr>
            <p:nvPr/>
          </p:nvSpPr>
          <p:spPr bwMode="auto">
            <a:xfrm>
              <a:off x="174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4" name="Rectangle 533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5" name="Rectangle 53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6" name="Rectangle 535"/>
            <p:cNvSpPr>
              <a:spLocks noChangeArrowheads="1"/>
            </p:cNvSpPr>
            <p:nvPr/>
          </p:nvSpPr>
          <p:spPr bwMode="auto">
            <a:xfrm>
              <a:off x="188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7" name="Rectangle 536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8" name="Rectangle 537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9" name="Rectangle 538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0" name="Rectangle 539"/>
            <p:cNvSpPr>
              <a:spLocks noChangeArrowheads="1"/>
            </p:cNvSpPr>
            <p:nvPr/>
          </p:nvSpPr>
          <p:spPr bwMode="auto">
            <a:xfrm>
              <a:off x="1885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1" name="Rectangle 540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2" name="Rectangle 541"/>
            <p:cNvSpPr>
              <a:spLocks noChangeArrowheads="1"/>
            </p:cNvSpPr>
            <p:nvPr/>
          </p:nvSpPr>
          <p:spPr bwMode="auto">
            <a:xfrm>
              <a:off x="1938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3" name="Rectangle 542"/>
            <p:cNvSpPr>
              <a:spLocks noChangeArrowheads="1"/>
            </p:cNvSpPr>
            <p:nvPr/>
          </p:nvSpPr>
          <p:spPr bwMode="auto">
            <a:xfrm>
              <a:off x="2637" y="470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4" name="Rectangle 543"/>
            <p:cNvSpPr>
              <a:spLocks noChangeArrowheads="1"/>
            </p:cNvSpPr>
            <p:nvPr/>
          </p:nvSpPr>
          <p:spPr bwMode="auto">
            <a:xfrm>
              <a:off x="1802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5" name="Rectangle 544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6" name="Rectangle 545"/>
            <p:cNvSpPr>
              <a:spLocks noChangeArrowheads="1"/>
            </p:cNvSpPr>
            <p:nvPr/>
          </p:nvSpPr>
          <p:spPr bwMode="auto">
            <a:xfrm>
              <a:off x="172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7" name="Rectangle 546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8" name="Rectangle 547"/>
            <p:cNvSpPr>
              <a:spLocks noChangeArrowheads="1"/>
            </p:cNvSpPr>
            <p:nvPr/>
          </p:nvSpPr>
          <p:spPr bwMode="auto">
            <a:xfrm>
              <a:off x="1696" y="512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9" name="Rectangle 548"/>
            <p:cNvSpPr>
              <a:spLocks noChangeArrowheads="1"/>
            </p:cNvSpPr>
            <p:nvPr/>
          </p:nvSpPr>
          <p:spPr bwMode="auto">
            <a:xfrm>
              <a:off x="185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0" name="Rectangle 549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1" name="Rectangle 550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2" name="Rectangle 551"/>
            <p:cNvSpPr>
              <a:spLocks noChangeArrowheads="1"/>
            </p:cNvSpPr>
            <p:nvPr/>
          </p:nvSpPr>
          <p:spPr bwMode="auto">
            <a:xfrm>
              <a:off x="1778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3" name="Rectangle 552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4" name="Rectangle 553"/>
            <p:cNvSpPr>
              <a:spLocks noChangeArrowheads="1"/>
            </p:cNvSpPr>
            <p:nvPr/>
          </p:nvSpPr>
          <p:spPr bwMode="auto">
            <a:xfrm>
              <a:off x="1743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5" name="Rectangle 554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6" name="Rectangle 555"/>
            <p:cNvSpPr>
              <a:spLocks noChangeArrowheads="1"/>
            </p:cNvSpPr>
            <p:nvPr/>
          </p:nvSpPr>
          <p:spPr bwMode="auto">
            <a:xfrm>
              <a:off x="2454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7" name="Rectangle 556"/>
            <p:cNvSpPr>
              <a:spLocks noChangeArrowheads="1"/>
            </p:cNvSpPr>
            <p:nvPr/>
          </p:nvSpPr>
          <p:spPr bwMode="auto">
            <a:xfrm>
              <a:off x="2477" y="4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8" name="Rectangle 557"/>
            <p:cNvSpPr>
              <a:spLocks noChangeArrowheads="1"/>
            </p:cNvSpPr>
            <p:nvPr/>
          </p:nvSpPr>
          <p:spPr bwMode="auto">
            <a:xfrm>
              <a:off x="1932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9" name="Rectangle 558"/>
            <p:cNvSpPr>
              <a:spLocks noChangeArrowheads="1"/>
            </p:cNvSpPr>
            <p:nvPr/>
          </p:nvSpPr>
          <p:spPr bwMode="auto">
            <a:xfrm>
              <a:off x="1767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0" name="Rectangle 559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1" name="Rectangle 560"/>
            <p:cNvSpPr>
              <a:spLocks noChangeArrowheads="1"/>
            </p:cNvSpPr>
            <p:nvPr/>
          </p:nvSpPr>
          <p:spPr bwMode="auto">
            <a:xfrm>
              <a:off x="1867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2" name="Rectangle 561"/>
            <p:cNvSpPr>
              <a:spLocks noChangeArrowheads="1"/>
            </p:cNvSpPr>
            <p:nvPr/>
          </p:nvSpPr>
          <p:spPr bwMode="auto">
            <a:xfrm>
              <a:off x="2466" y="445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3" name="Rectangle 562"/>
            <p:cNvSpPr>
              <a:spLocks noChangeArrowheads="1"/>
            </p:cNvSpPr>
            <p:nvPr/>
          </p:nvSpPr>
          <p:spPr bwMode="auto">
            <a:xfrm>
              <a:off x="1713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4" name="Rectangle 563"/>
            <p:cNvSpPr>
              <a:spLocks noChangeArrowheads="1"/>
            </p:cNvSpPr>
            <p:nvPr/>
          </p:nvSpPr>
          <p:spPr bwMode="auto">
            <a:xfrm>
              <a:off x="2045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5" name="Rectangle 564"/>
            <p:cNvSpPr>
              <a:spLocks noChangeArrowheads="1"/>
            </p:cNvSpPr>
            <p:nvPr/>
          </p:nvSpPr>
          <p:spPr bwMode="auto">
            <a:xfrm>
              <a:off x="1767" y="512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6" name="Rectangle 565"/>
            <p:cNvSpPr>
              <a:spLocks noChangeArrowheads="1"/>
            </p:cNvSpPr>
            <p:nvPr/>
          </p:nvSpPr>
          <p:spPr bwMode="auto">
            <a:xfrm>
              <a:off x="1465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7" name="Rectangle 566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8" name="Rectangle 567"/>
            <p:cNvSpPr>
              <a:spLocks noChangeArrowheads="1"/>
            </p:cNvSpPr>
            <p:nvPr/>
          </p:nvSpPr>
          <p:spPr bwMode="auto">
            <a:xfrm>
              <a:off x="1844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9" name="Rectangle 568"/>
            <p:cNvSpPr>
              <a:spLocks noChangeArrowheads="1"/>
            </p:cNvSpPr>
            <p:nvPr/>
          </p:nvSpPr>
          <p:spPr bwMode="auto">
            <a:xfrm>
              <a:off x="1749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0" name="Rectangle 569"/>
            <p:cNvSpPr>
              <a:spLocks noChangeArrowheads="1"/>
            </p:cNvSpPr>
            <p:nvPr/>
          </p:nvSpPr>
          <p:spPr bwMode="auto">
            <a:xfrm>
              <a:off x="1820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1" name="Rectangle 570"/>
            <p:cNvSpPr>
              <a:spLocks noChangeArrowheads="1"/>
            </p:cNvSpPr>
            <p:nvPr/>
          </p:nvSpPr>
          <p:spPr bwMode="auto">
            <a:xfrm>
              <a:off x="2169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2" name="Rectangle 571"/>
            <p:cNvSpPr>
              <a:spLocks noChangeArrowheads="1"/>
            </p:cNvSpPr>
            <p:nvPr/>
          </p:nvSpPr>
          <p:spPr bwMode="auto">
            <a:xfrm>
              <a:off x="1938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3" name="Rectangle 572"/>
            <p:cNvSpPr>
              <a:spLocks noChangeArrowheads="1"/>
            </p:cNvSpPr>
            <p:nvPr/>
          </p:nvSpPr>
          <p:spPr bwMode="auto">
            <a:xfrm>
              <a:off x="2015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4" name="Rectangle 573"/>
            <p:cNvSpPr>
              <a:spLocks noChangeArrowheads="1"/>
            </p:cNvSpPr>
            <p:nvPr/>
          </p:nvSpPr>
          <p:spPr bwMode="auto">
            <a:xfrm>
              <a:off x="203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5" name="Rectangle 574"/>
            <p:cNvSpPr>
              <a:spLocks noChangeArrowheads="1"/>
            </p:cNvSpPr>
            <p:nvPr/>
          </p:nvSpPr>
          <p:spPr bwMode="auto">
            <a:xfrm>
              <a:off x="1796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6" name="Rectangle 575"/>
            <p:cNvSpPr>
              <a:spLocks noChangeArrowheads="1"/>
            </p:cNvSpPr>
            <p:nvPr/>
          </p:nvSpPr>
          <p:spPr bwMode="auto">
            <a:xfrm>
              <a:off x="2288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7" name="Rectangle 576"/>
            <p:cNvSpPr>
              <a:spLocks noChangeArrowheads="1"/>
            </p:cNvSpPr>
            <p:nvPr/>
          </p:nvSpPr>
          <p:spPr bwMode="auto">
            <a:xfrm>
              <a:off x="2045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8" name="Rectangle 577"/>
            <p:cNvSpPr>
              <a:spLocks noChangeArrowheads="1"/>
            </p:cNvSpPr>
            <p:nvPr/>
          </p:nvSpPr>
          <p:spPr bwMode="auto">
            <a:xfrm>
              <a:off x="1778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9" name="Rectangle 578"/>
            <p:cNvSpPr>
              <a:spLocks noChangeArrowheads="1"/>
            </p:cNvSpPr>
            <p:nvPr/>
          </p:nvSpPr>
          <p:spPr bwMode="auto">
            <a:xfrm>
              <a:off x="2720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0" name="Rectangle 579"/>
            <p:cNvSpPr>
              <a:spLocks noChangeArrowheads="1"/>
            </p:cNvSpPr>
            <p:nvPr/>
          </p:nvSpPr>
          <p:spPr bwMode="auto">
            <a:xfrm>
              <a:off x="2288" y="429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1" name="Rectangle 580"/>
            <p:cNvSpPr>
              <a:spLocks noChangeArrowheads="1"/>
            </p:cNvSpPr>
            <p:nvPr/>
          </p:nvSpPr>
          <p:spPr bwMode="auto">
            <a:xfrm>
              <a:off x="196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2" name="Rectangle 581"/>
            <p:cNvSpPr>
              <a:spLocks noChangeArrowheads="1"/>
            </p:cNvSpPr>
            <p:nvPr/>
          </p:nvSpPr>
          <p:spPr bwMode="auto">
            <a:xfrm>
              <a:off x="188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3" name="Rectangle 582"/>
            <p:cNvSpPr>
              <a:spLocks noChangeArrowheads="1"/>
            </p:cNvSpPr>
            <p:nvPr/>
          </p:nvSpPr>
          <p:spPr bwMode="auto">
            <a:xfrm>
              <a:off x="2199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4" name="Rectangle 583"/>
            <p:cNvSpPr>
              <a:spLocks noChangeArrowheads="1"/>
            </p:cNvSpPr>
            <p:nvPr/>
          </p:nvSpPr>
          <p:spPr bwMode="auto">
            <a:xfrm>
              <a:off x="174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5" name="Rectangle 584"/>
            <p:cNvSpPr>
              <a:spLocks noChangeArrowheads="1"/>
            </p:cNvSpPr>
            <p:nvPr/>
          </p:nvSpPr>
          <p:spPr bwMode="auto">
            <a:xfrm>
              <a:off x="2466" y="4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6" name="Rectangle 585"/>
            <p:cNvSpPr>
              <a:spLocks noChangeArrowheads="1"/>
            </p:cNvSpPr>
            <p:nvPr/>
          </p:nvSpPr>
          <p:spPr bwMode="auto">
            <a:xfrm>
              <a:off x="2306" y="484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7" name="Rectangle 586"/>
            <p:cNvSpPr>
              <a:spLocks noChangeArrowheads="1"/>
            </p:cNvSpPr>
            <p:nvPr/>
          </p:nvSpPr>
          <p:spPr bwMode="auto">
            <a:xfrm>
              <a:off x="1767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8" name="Rectangle 587"/>
            <p:cNvSpPr>
              <a:spLocks noChangeArrowheads="1"/>
            </p:cNvSpPr>
            <p:nvPr/>
          </p:nvSpPr>
          <p:spPr bwMode="auto">
            <a:xfrm>
              <a:off x="2318" y="422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9" name="Rectangle 588"/>
            <p:cNvSpPr>
              <a:spLocks noChangeArrowheads="1"/>
            </p:cNvSpPr>
            <p:nvPr/>
          </p:nvSpPr>
          <p:spPr bwMode="auto">
            <a:xfrm>
              <a:off x="1897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0" name="Rectangle 589"/>
            <p:cNvSpPr>
              <a:spLocks noChangeArrowheads="1"/>
            </p:cNvSpPr>
            <p:nvPr/>
          </p:nvSpPr>
          <p:spPr bwMode="auto">
            <a:xfrm>
              <a:off x="1696" y="5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1" name="Rectangle 590"/>
            <p:cNvSpPr>
              <a:spLocks noChangeArrowheads="1"/>
            </p:cNvSpPr>
            <p:nvPr/>
          </p:nvSpPr>
          <p:spPr bwMode="auto">
            <a:xfrm>
              <a:off x="1459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2" name="Rectangle 591"/>
            <p:cNvSpPr>
              <a:spLocks noChangeArrowheads="1"/>
            </p:cNvSpPr>
            <p:nvPr/>
          </p:nvSpPr>
          <p:spPr bwMode="auto">
            <a:xfrm>
              <a:off x="2027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3" name="Rectangle 592"/>
            <p:cNvSpPr>
              <a:spLocks noChangeArrowheads="1"/>
            </p:cNvSpPr>
            <p:nvPr/>
          </p:nvSpPr>
          <p:spPr bwMode="auto">
            <a:xfrm>
              <a:off x="1731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4" name="Rectangle 593"/>
            <p:cNvSpPr>
              <a:spLocks noChangeArrowheads="1"/>
            </p:cNvSpPr>
            <p:nvPr/>
          </p:nvSpPr>
          <p:spPr bwMode="auto">
            <a:xfrm>
              <a:off x="1855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5" name="Rectangle 594"/>
            <p:cNvSpPr>
              <a:spLocks noChangeArrowheads="1"/>
            </p:cNvSpPr>
            <p:nvPr/>
          </p:nvSpPr>
          <p:spPr bwMode="auto">
            <a:xfrm>
              <a:off x="1761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6" name="Rectangle 595"/>
            <p:cNvSpPr>
              <a:spLocks noChangeArrowheads="1"/>
            </p:cNvSpPr>
            <p:nvPr/>
          </p:nvSpPr>
          <p:spPr bwMode="auto">
            <a:xfrm>
              <a:off x="1778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7" name="Rectangle 596"/>
            <p:cNvSpPr>
              <a:spLocks noChangeArrowheads="1"/>
            </p:cNvSpPr>
            <p:nvPr/>
          </p:nvSpPr>
          <p:spPr bwMode="auto">
            <a:xfrm>
              <a:off x="194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8" name="Rectangle 597"/>
            <p:cNvSpPr>
              <a:spLocks noChangeArrowheads="1"/>
            </p:cNvSpPr>
            <p:nvPr/>
          </p:nvSpPr>
          <p:spPr bwMode="auto">
            <a:xfrm>
              <a:off x="2768" y="375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9" name="Rectangle 598"/>
            <p:cNvSpPr>
              <a:spLocks noChangeArrowheads="1"/>
            </p:cNvSpPr>
            <p:nvPr/>
          </p:nvSpPr>
          <p:spPr bwMode="auto">
            <a:xfrm>
              <a:off x="1909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0" name="Rectangle 599"/>
            <p:cNvSpPr>
              <a:spLocks noChangeArrowheads="1"/>
            </p:cNvSpPr>
            <p:nvPr/>
          </p:nvSpPr>
          <p:spPr bwMode="auto">
            <a:xfrm>
              <a:off x="2169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1" name="Rectangle 600"/>
            <p:cNvSpPr>
              <a:spLocks noChangeArrowheads="1"/>
            </p:cNvSpPr>
            <p:nvPr/>
          </p:nvSpPr>
          <p:spPr bwMode="auto">
            <a:xfrm>
              <a:off x="1938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2" name="Rectangle 601"/>
            <p:cNvSpPr>
              <a:spLocks noChangeArrowheads="1"/>
            </p:cNvSpPr>
            <p:nvPr/>
          </p:nvSpPr>
          <p:spPr bwMode="auto">
            <a:xfrm>
              <a:off x="2246" y="432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3" name="Rectangle 602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4" name="Rectangle 603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5" name="Rectangle 604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6" name="Rectangle 605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7" name="Rectangle 606"/>
            <p:cNvSpPr>
              <a:spLocks noChangeArrowheads="1"/>
            </p:cNvSpPr>
            <p:nvPr/>
          </p:nvSpPr>
          <p:spPr bwMode="auto">
            <a:xfrm>
              <a:off x="1672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8" name="Rectangle 607"/>
            <p:cNvSpPr>
              <a:spLocks noChangeArrowheads="1"/>
            </p:cNvSpPr>
            <p:nvPr/>
          </p:nvSpPr>
          <p:spPr bwMode="auto">
            <a:xfrm>
              <a:off x="2679" y="470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9" name="Rectangle 608"/>
            <p:cNvSpPr>
              <a:spLocks noChangeArrowheads="1"/>
            </p:cNvSpPr>
            <p:nvPr/>
          </p:nvSpPr>
          <p:spPr bwMode="auto">
            <a:xfrm>
              <a:off x="1802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0" name="Rectangle 609"/>
            <p:cNvSpPr>
              <a:spLocks noChangeArrowheads="1"/>
            </p:cNvSpPr>
            <p:nvPr/>
          </p:nvSpPr>
          <p:spPr bwMode="auto">
            <a:xfrm>
              <a:off x="1613" y="50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1" name="Rectangle 610"/>
            <p:cNvSpPr>
              <a:spLocks noChangeArrowheads="1"/>
            </p:cNvSpPr>
            <p:nvPr/>
          </p:nvSpPr>
          <p:spPr bwMode="auto">
            <a:xfrm>
              <a:off x="2460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2" name="Rectangle 611"/>
            <p:cNvSpPr>
              <a:spLocks noChangeArrowheads="1"/>
            </p:cNvSpPr>
            <p:nvPr/>
          </p:nvSpPr>
          <p:spPr bwMode="auto">
            <a:xfrm>
              <a:off x="1873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3" name="Rectangle 612"/>
            <p:cNvSpPr>
              <a:spLocks noChangeArrowheads="1"/>
            </p:cNvSpPr>
            <p:nvPr/>
          </p:nvSpPr>
          <p:spPr bwMode="auto">
            <a:xfrm>
              <a:off x="2472" y="405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4" name="Rectangle 613"/>
            <p:cNvSpPr>
              <a:spLocks noChangeArrowheads="1"/>
            </p:cNvSpPr>
            <p:nvPr/>
          </p:nvSpPr>
          <p:spPr bwMode="auto">
            <a:xfrm>
              <a:off x="2223" y="436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5" name="Rectangle 614"/>
            <p:cNvSpPr>
              <a:spLocks noChangeArrowheads="1"/>
            </p:cNvSpPr>
            <p:nvPr/>
          </p:nvSpPr>
          <p:spPr bwMode="auto">
            <a:xfrm>
              <a:off x="1465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6" name="Rectangle 615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7" name="Rectangle 616"/>
            <p:cNvSpPr>
              <a:spLocks noChangeArrowheads="1"/>
            </p:cNvSpPr>
            <p:nvPr/>
          </p:nvSpPr>
          <p:spPr bwMode="auto">
            <a:xfrm>
              <a:off x="2584" y="3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8" name="Rectangle 617"/>
            <p:cNvSpPr>
              <a:spLocks noChangeArrowheads="1"/>
            </p:cNvSpPr>
            <p:nvPr/>
          </p:nvSpPr>
          <p:spPr bwMode="auto">
            <a:xfrm>
              <a:off x="2472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9" name="Rectangle 618"/>
            <p:cNvSpPr>
              <a:spLocks noChangeArrowheads="1"/>
            </p:cNvSpPr>
            <p:nvPr/>
          </p:nvSpPr>
          <p:spPr bwMode="auto">
            <a:xfrm>
              <a:off x="2181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8" name="Group 619"/>
          <p:cNvGrpSpPr>
            <a:grpSpLocks/>
          </p:cNvGrpSpPr>
          <p:nvPr/>
        </p:nvGrpSpPr>
        <p:grpSpPr bwMode="auto">
          <a:xfrm>
            <a:off x="5702300" y="1771650"/>
            <a:ext cx="2233613" cy="1938338"/>
            <a:chOff x="1459" y="3907"/>
            <a:chExt cx="1350" cy="1302"/>
          </a:xfrm>
        </p:grpSpPr>
        <p:sp>
          <p:nvSpPr>
            <p:cNvPr id="76990" name="Rectangle 620"/>
            <p:cNvSpPr>
              <a:spLocks noChangeArrowheads="1"/>
            </p:cNvSpPr>
            <p:nvPr/>
          </p:nvSpPr>
          <p:spPr bwMode="auto">
            <a:xfrm>
              <a:off x="207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1" name="Rectangle 621"/>
            <p:cNvSpPr>
              <a:spLocks noChangeArrowheads="1"/>
            </p:cNvSpPr>
            <p:nvPr/>
          </p:nvSpPr>
          <p:spPr bwMode="auto">
            <a:xfrm>
              <a:off x="1850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2" name="Rectangle 622"/>
            <p:cNvSpPr>
              <a:spLocks noChangeArrowheads="1"/>
            </p:cNvSpPr>
            <p:nvPr/>
          </p:nvSpPr>
          <p:spPr bwMode="auto">
            <a:xfrm>
              <a:off x="2104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3" name="Rectangle 623"/>
            <p:cNvSpPr>
              <a:spLocks noChangeArrowheads="1"/>
            </p:cNvSpPr>
            <p:nvPr/>
          </p:nvSpPr>
          <p:spPr bwMode="auto">
            <a:xfrm>
              <a:off x="1731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4" name="Rectangle 624"/>
            <p:cNvSpPr>
              <a:spLocks noChangeArrowheads="1"/>
            </p:cNvSpPr>
            <p:nvPr/>
          </p:nvSpPr>
          <p:spPr bwMode="auto">
            <a:xfrm>
              <a:off x="2039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5" name="Rectangle 625"/>
            <p:cNvSpPr>
              <a:spLocks noChangeArrowheads="1"/>
            </p:cNvSpPr>
            <p:nvPr/>
          </p:nvSpPr>
          <p:spPr bwMode="auto">
            <a:xfrm>
              <a:off x="2483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6" name="Rectangle 626"/>
            <p:cNvSpPr>
              <a:spLocks noChangeArrowheads="1"/>
            </p:cNvSpPr>
            <p:nvPr/>
          </p:nvSpPr>
          <p:spPr bwMode="auto">
            <a:xfrm>
              <a:off x="1725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7" name="Rectangle 627"/>
            <p:cNvSpPr>
              <a:spLocks noChangeArrowheads="1"/>
            </p:cNvSpPr>
            <p:nvPr/>
          </p:nvSpPr>
          <p:spPr bwMode="auto">
            <a:xfrm>
              <a:off x="1707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8" name="Rectangle 628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9" name="Rectangle 629"/>
            <p:cNvSpPr>
              <a:spLocks noChangeArrowheads="1"/>
            </p:cNvSpPr>
            <p:nvPr/>
          </p:nvSpPr>
          <p:spPr bwMode="auto">
            <a:xfrm>
              <a:off x="2152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0" name="Rectangle 630"/>
            <p:cNvSpPr>
              <a:spLocks noChangeArrowheads="1"/>
            </p:cNvSpPr>
            <p:nvPr/>
          </p:nvSpPr>
          <p:spPr bwMode="auto">
            <a:xfrm>
              <a:off x="2566" y="4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1" name="Rectangle 631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2" name="Rectangle 632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3" name="Rectangle 633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4" name="Rectangle 634"/>
            <p:cNvSpPr>
              <a:spLocks noChangeArrowheads="1"/>
            </p:cNvSpPr>
            <p:nvPr/>
          </p:nvSpPr>
          <p:spPr bwMode="auto">
            <a:xfrm>
              <a:off x="1636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5" name="Rectangle 635"/>
            <p:cNvSpPr>
              <a:spLocks noChangeArrowheads="1"/>
            </p:cNvSpPr>
            <p:nvPr/>
          </p:nvSpPr>
          <p:spPr bwMode="auto">
            <a:xfrm>
              <a:off x="180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" name="Rectangle 636"/>
            <p:cNvSpPr>
              <a:spLocks noChangeArrowheads="1"/>
            </p:cNvSpPr>
            <p:nvPr/>
          </p:nvSpPr>
          <p:spPr bwMode="auto">
            <a:xfrm>
              <a:off x="2608" y="473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7" name="Rectangle 637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8" name="Rectangle 638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9" name="Rectangle 639"/>
            <p:cNvSpPr>
              <a:spLocks noChangeArrowheads="1"/>
            </p:cNvSpPr>
            <p:nvPr/>
          </p:nvSpPr>
          <p:spPr bwMode="auto">
            <a:xfrm>
              <a:off x="168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0" name="Rectangle 640"/>
            <p:cNvSpPr>
              <a:spLocks noChangeArrowheads="1"/>
            </p:cNvSpPr>
            <p:nvPr/>
          </p:nvSpPr>
          <p:spPr bwMode="auto">
            <a:xfrm>
              <a:off x="1648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1" name="Rectangle 641"/>
            <p:cNvSpPr>
              <a:spLocks noChangeArrowheads="1"/>
            </p:cNvSpPr>
            <p:nvPr/>
          </p:nvSpPr>
          <p:spPr bwMode="auto">
            <a:xfrm>
              <a:off x="1719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2" name="Rectangle 642"/>
            <p:cNvSpPr>
              <a:spLocks noChangeArrowheads="1"/>
            </p:cNvSpPr>
            <p:nvPr/>
          </p:nvSpPr>
          <p:spPr bwMode="auto">
            <a:xfrm>
              <a:off x="2282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3" name="Rectangle 643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4" name="Rectangle 644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5" name="Rectangle 645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6" name="Rectangle 646"/>
            <p:cNvSpPr>
              <a:spLocks noChangeArrowheads="1"/>
            </p:cNvSpPr>
            <p:nvPr/>
          </p:nvSpPr>
          <p:spPr bwMode="auto">
            <a:xfrm>
              <a:off x="2566" y="4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7" name="Rectangle 647"/>
            <p:cNvSpPr>
              <a:spLocks noChangeArrowheads="1"/>
            </p:cNvSpPr>
            <p:nvPr/>
          </p:nvSpPr>
          <p:spPr bwMode="auto">
            <a:xfrm>
              <a:off x="2264" y="428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8" name="Rectangle 648"/>
            <p:cNvSpPr>
              <a:spLocks noChangeArrowheads="1"/>
            </p:cNvSpPr>
            <p:nvPr/>
          </p:nvSpPr>
          <p:spPr bwMode="auto">
            <a:xfrm>
              <a:off x="1956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9" name="Rectangle 649"/>
            <p:cNvSpPr>
              <a:spLocks noChangeArrowheads="1"/>
            </p:cNvSpPr>
            <p:nvPr/>
          </p:nvSpPr>
          <p:spPr bwMode="auto">
            <a:xfrm>
              <a:off x="1855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0" name="Rectangle 650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1" name="Rectangle 651"/>
            <p:cNvSpPr>
              <a:spLocks noChangeArrowheads="1"/>
            </p:cNvSpPr>
            <p:nvPr/>
          </p:nvSpPr>
          <p:spPr bwMode="auto">
            <a:xfrm>
              <a:off x="166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2" name="Rectangle 652"/>
            <p:cNvSpPr>
              <a:spLocks noChangeArrowheads="1"/>
            </p:cNvSpPr>
            <p:nvPr/>
          </p:nvSpPr>
          <p:spPr bwMode="auto">
            <a:xfrm>
              <a:off x="2489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3" name="Rectangle 653"/>
            <p:cNvSpPr>
              <a:spLocks noChangeArrowheads="1"/>
            </p:cNvSpPr>
            <p:nvPr/>
          </p:nvSpPr>
          <p:spPr bwMode="auto">
            <a:xfrm>
              <a:off x="2246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4" name="Rectangle 654"/>
            <p:cNvSpPr>
              <a:spLocks noChangeArrowheads="1"/>
            </p:cNvSpPr>
            <p:nvPr/>
          </p:nvSpPr>
          <p:spPr bwMode="auto">
            <a:xfrm>
              <a:off x="1613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5" name="Rectangle 655"/>
            <p:cNvSpPr>
              <a:spLocks noChangeArrowheads="1"/>
            </p:cNvSpPr>
            <p:nvPr/>
          </p:nvSpPr>
          <p:spPr bwMode="auto">
            <a:xfrm>
              <a:off x="2797" y="431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6" name="Rectangle 65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7" name="Rectangle 657"/>
            <p:cNvSpPr>
              <a:spLocks noChangeArrowheads="1"/>
            </p:cNvSpPr>
            <p:nvPr/>
          </p:nvSpPr>
          <p:spPr bwMode="auto">
            <a:xfrm>
              <a:off x="2460" y="4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8" name="Rectangle 658"/>
            <p:cNvSpPr>
              <a:spLocks noChangeArrowheads="1"/>
            </p:cNvSpPr>
            <p:nvPr/>
          </p:nvSpPr>
          <p:spPr bwMode="auto">
            <a:xfrm>
              <a:off x="1595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9" name="Rectangle 659"/>
            <p:cNvSpPr>
              <a:spLocks noChangeArrowheads="1"/>
            </p:cNvSpPr>
            <p:nvPr/>
          </p:nvSpPr>
          <p:spPr bwMode="auto">
            <a:xfrm>
              <a:off x="2116" y="453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0" name="Rectangle 660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1" name="Rectangle 661"/>
            <p:cNvSpPr>
              <a:spLocks noChangeArrowheads="1"/>
            </p:cNvSpPr>
            <p:nvPr/>
          </p:nvSpPr>
          <p:spPr bwMode="auto">
            <a:xfrm>
              <a:off x="1832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2" name="Rectangle 66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3" name="Rectangle 66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4" name="Rectangle 664"/>
            <p:cNvSpPr>
              <a:spLocks noChangeArrowheads="1"/>
            </p:cNvSpPr>
            <p:nvPr/>
          </p:nvSpPr>
          <p:spPr bwMode="auto">
            <a:xfrm>
              <a:off x="1773" y="483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5" name="Rectangle 665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6" name="Rectangle 666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7" name="Rectangle 667"/>
            <p:cNvSpPr>
              <a:spLocks noChangeArrowheads="1"/>
            </p:cNvSpPr>
            <p:nvPr/>
          </p:nvSpPr>
          <p:spPr bwMode="auto">
            <a:xfrm>
              <a:off x="1701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8" name="Rectangle 668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9" name="Rectangle 669"/>
            <p:cNvSpPr>
              <a:spLocks noChangeArrowheads="1"/>
            </p:cNvSpPr>
            <p:nvPr/>
          </p:nvSpPr>
          <p:spPr bwMode="auto">
            <a:xfrm>
              <a:off x="1613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0" name="Rectangle 67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1" name="Rectangle 671"/>
            <p:cNvSpPr>
              <a:spLocks noChangeArrowheads="1"/>
            </p:cNvSpPr>
            <p:nvPr/>
          </p:nvSpPr>
          <p:spPr bwMode="auto">
            <a:xfrm>
              <a:off x="2015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2" name="Rectangle 672"/>
            <p:cNvSpPr>
              <a:spLocks noChangeArrowheads="1"/>
            </p:cNvSpPr>
            <p:nvPr/>
          </p:nvSpPr>
          <p:spPr bwMode="auto">
            <a:xfrm>
              <a:off x="187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3" name="Rectangle 673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4" name="Rectangle 67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5" name="Rectangle 675"/>
            <p:cNvSpPr>
              <a:spLocks noChangeArrowheads="1"/>
            </p:cNvSpPr>
            <p:nvPr/>
          </p:nvSpPr>
          <p:spPr bwMode="auto">
            <a:xfrm>
              <a:off x="2454" y="415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6" name="Rectangle 676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7" name="Rectangle 677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8" name="Rectangle 678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9" name="Rectangle 679"/>
            <p:cNvSpPr>
              <a:spLocks noChangeArrowheads="1"/>
            </p:cNvSpPr>
            <p:nvPr/>
          </p:nvSpPr>
          <p:spPr bwMode="auto">
            <a:xfrm>
              <a:off x="1731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0" name="Rectangle 680"/>
            <p:cNvSpPr>
              <a:spLocks noChangeArrowheads="1"/>
            </p:cNvSpPr>
            <p:nvPr/>
          </p:nvSpPr>
          <p:spPr bwMode="auto">
            <a:xfrm>
              <a:off x="2549" y="398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1" name="Rectangle 681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2" name="Rectangle 68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3" name="Rectangle 683"/>
            <p:cNvSpPr>
              <a:spLocks noChangeArrowheads="1"/>
            </p:cNvSpPr>
            <p:nvPr/>
          </p:nvSpPr>
          <p:spPr bwMode="auto">
            <a:xfrm>
              <a:off x="2146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4" name="Rectangle 684"/>
            <p:cNvSpPr>
              <a:spLocks noChangeArrowheads="1"/>
            </p:cNvSpPr>
            <p:nvPr/>
          </p:nvSpPr>
          <p:spPr bwMode="auto">
            <a:xfrm>
              <a:off x="2335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5" name="Rectangle 685"/>
            <p:cNvSpPr>
              <a:spLocks noChangeArrowheads="1"/>
            </p:cNvSpPr>
            <p:nvPr/>
          </p:nvSpPr>
          <p:spPr bwMode="auto">
            <a:xfrm>
              <a:off x="2614" y="3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6" name="Rectangle 686"/>
            <p:cNvSpPr>
              <a:spLocks noChangeArrowheads="1"/>
            </p:cNvSpPr>
            <p:nvPr/>
          </p:nvSpPr>
          <p:spPr bwMode="auto">
            <a:xfrm>
              <a:off x="2033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7" name="Rectangle 687"/>
            <p:cNvSpPr>
              <a:spLocks noChangeArrowheads="1"/>
            </p:cNvSpPr>
            <p:nvPr/>
          </p:nvSpPr>
          <p:spPr bwMode="auto">
            <a:xfrm>
              <a:off x="1589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8" name="Rectangle 688"/>
            <p:cNvSpPr>
              <a:spLocks noChangeArrowheads="1"/>
            </p:cNvSpPr>
            <p:nvPr/>
          </p:nvSpPr>
          <p:spPr bwMode="auto">
            <a:xfrm>
              <a:off x="1897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9" name="Rectangle 689"/>
            <p:cNvSpPr>
              <a:spLocks noChangeArrowheads="1"/>
            </p:cNvSpPr>
            <p:nvPr/>
          </p:nvSpPr>
          <p:spPr bwMode="auto">
            <a:xfrm>
              <a:off x="2027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0" name="Rectangle 690"/>
            <p:cNvSpPr>
              <a:spLocks noChangeArrowheads="1"/>
            </p:cNvSpPr>
            <p:nvPr/>
          </p:nvSpPr>
          <p:spPr bwMode="auto">
            <a:xfrm>
              <a:off x="2519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1" name="Rectangle 691"/>
            <p:cNvSpPr>
              <a:spLocks noChangeArrowheads="1"/>
            </p:cNvSpPr>
            <p:nvPr/>
          </p:nvSpPr>
          <p:spPr bwMode="auto">
            <a:xfrm>
              <a:off x="2027" y="456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2" name="Rectangle 692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3" name="Rectangle 693"/>
            <p:cNvSpPr>
              <a:spLocks noChangeArrowheads="1"/>
            </p:cNvSpPr>
            <p:nvPr/>
          </p:nvSpPr>
          <p:spPr bwMode="auto">
            <a:xfrm>
              <a:off x="1654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4" name="Rectangle 694"/>
            <p:cNvSpPr>
              <a:spLocks noChangeArrowheads="1"/>
            </p:cNvSpPr>
            <p:nvPr/>
          </p:nvSpPr>
          <p:spPr bwMode="auto">
            <a:xfrm>
              <a:off x="1678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5" name="Rectangle 695"/>
            <p:cNvSpPr>
              <a:spLocks noChangeArrowheads="1"/>
            </p:cNvSpPr>
            <p:nvPr/>
          </p:nvSpPr>
          <p:spPr bwMode="auto">
            <a:xfrm>
              <a:off x="2477" y="415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6" name="Rectangle 696"/>
            <p:cNvSpPr>
              <a:spLocks noChangeArrowheads="1"/>
            </p:cNvSpPr>
            <p:nvPr/>
          </p:nvSpPr>
          <p:spPr bwMode="auto">
            <a:xfrm>
              <a:off x="1778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7" name="Rectangle 697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8" name="Rectangle 698"/>
            <p:cNvSpPr>
              <a:spLocks noChangeArrowheads="1"/>
            </p:cNvSpPr>
            <p:nvPr/>
          </p:nvSpPr>
          <p:spPr bwMode="auto">
            <a:xfrm>
              <a:off x="186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9" name="Rectangle 699"/>
            <p:cNvSpPr>
              <a:spLocks noChangeArrowheads="1"/>
            </p:cNvSpPr>
            <p:nvPr/>
          </p:nvSpPr>
          <p:spPr bwMode="auto">
            <a:xfrm>
              <a:off x="1459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0" name="Rectangle 700"/>
            <p:cNvSpPr>
              <a:spLocks noChangeArrowheads="1"/>
            </p:cNvSpPr>
            <p:nvPr/>
          </p:nvSpPr>
          <p:spPr bwMode="auto">
            <a:xfrm>
              <a:off x="1761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1" name="Rectangle 701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2" name="Rectangle 702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3" name="Rectangle 703"/>
            <p:cNvSpPr>
              <a:spLocks noChangeArrowheads="1"/>
            </p:cNvSpPr>
            <p:nvPr/>
          </p:nvSpPr>
          <p:spPr bwMode="auto">
            <a:xfrm>
              <a:off x="2169" y="444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4" name="Rectangle 70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5" name="Rectangle 705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6" name="Rectangle 706"/>
            <p:cNvSpPr>
              <a:spLocks noChangeArrowheads="1"/>
            </p:cNvSpPr>
            <p:nvPr/>
          </p:nvSpPr>
          <p:spPr bwMode="auto">
            <a:xfrm>
              <a:off x="1465" y="513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7" name="Rectangle 707"/>
            <p:cNvSpPr>
              <a:spLocks noChangeArrowheads="1"/>
            </p:cNvSpPr>
            <p:nvPr/>
          </p:nvSpPr>
          <p:spPr bwMode="auto">
            <a:xfrm>
              <a:off x="2472" y="420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8" name="Rectangle 708"/>
            <p:cNvSpPr>
              <a:spLocks noChangeArrowheads="1"/>
            </p:cNvSpPr>
            <p:nvPr/>
          </p:nvSpPr>
          <p:spPr bwMode="auto">
            <a:xfrm>
              <a:off x="2489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9" name="Rectangle 709"/>
            <p:cNvSpPr>
              <a:spLocks noChangeArrowheads="1"/>
            </p:cNvSpPr>
            <p:nvPr/>
          </p:nvSpPr>
          <p:spPr bwMode="auto">
            <a:xfrm>
              <a:off x="171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0" name="Rectangle 710"/>
            <p:cNvSpPr>
              <a:spLocks noChangeArrowheads="1"/>
            </p:cNvSpPr>
            <p:nvPr/>
          </p:nvSpPr>
          <p:spPr bwMode="auto">
            <a:xfrm>
              <a:off x="2009" y="459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1" name="Rectangle 711"/>
            <p:cNvSpPr>
              <a:spLocks noChangeArrowheads="1"/>
            </p:cNvSpPr>
            <p:nvPr/>
          </p:nvSpPr>
          <p:spPr bwMode="auto">
            <a:xfrm>
              <a:off x="147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2" name="Rectangle 712"/>
            <p:cNvSpPr>
              <a:spLocks noChangeArrowheads="1"/>
            </p:cNvSpPr>
            <p:nvPr/>
          </p:nvSpPr>
          <p:spPr bwMode="auto">
            <a:xfrm>
              <a:off x="157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3" name="Rectangle 713"/>
            <p:cNvSpPr>
              <a:spLocks noChangeArrowheads="1"/>
            </p:cNvSpPr>
            <p:nvPr/>
          </p:nvSpPr>
          <p:spPr bwMode="auto">
            <a:xfrm>
              <a:off x="2679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4" name="Rectangle 714"/>
            <p:cNvSpPr>
              <a:spLocks noChangeArrowheads="1"/>
            </p:cNvSpPr>
            <p:nvPr/>
          </p:nvSpPr>
          <p:spPr bwMode="auto">
            <a:xfrm>
              <a:off x="2483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5" name="Rectangle 715"/>
            <p:cNvSpPr>
              <a:spLocks noChangeArrowheads="1"/>
            </p:cNvSpPr>
            <p:nvPr/>
          </p:nvSpPr>
          <p:spPr bwMode="auto">
            <a:xfrm>
              <a:off x="2495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6" name="Rectangle 716"/>
            <p:cNvSpPr>
              <a:spLocks noChangeArrowheads="1"/>
            </p:cNvSpPr>
            <p:nvPr/>
          </p:nvSpPr>
          <p:spPr bwMode="auto">
            <a:xfrm>
              <a:off x="1879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7" name="Rectangle 717"/>
            <p:cNvSpPr>
              <a:spLocks noChangeArrowheads="1"/>
            </p:cNvSpPr>
            <p:nvPr/>
          </p:nvSpPr>
          <p:spPr bwMode="auto">
            <a:xfrm>
              <a:off x="2590" y="3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8" name="Rectangle 718"/>
            <p:cNvSpPr>
              <a:spLocks noChangeArrowheads="1"/>
            </p:cNvSpPr>
            <p:nvPr/>
          </p:nvSpPr>
          <p:spPr bwMode="auto">
            <a:xfrm>
              <a:off x="2205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9" name="Rectangle 719"/>
            <p:cNvSpPr>
              <a:spLocks noChangeArrowheads="1"/>
            </p:cNvSpPr>
            <p:nvPr/>
          </p:nvSpPr>
          <p:spPr bwMode="auto">
            <a:xfrm>
              <a:off x="1701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0" name="Rectangle 720"/>
            <p:cNvSpPr>
              <a:spLocks noChangeArrowheads="1"/>
            </p:cNvSpPr>
            <p:nvPr/>
          </p:nvSpPr>
          <p:spPr bwMode="auto">
            <a:xfrm>
              <a:off x="1921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1" name="Rectangle 721"/>
            <p:cNvSpPr>
              <a:spLocks noChangeArrowheads="1"/>
            </p:cNvSpPr>
            <p:nvPr/>
          </p:nvSpPr>
          <p:spPr bwMode="auto">
            <a:xfrm>
              <a:off x="1648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2" name="Rectangle 722"/>
            <p:cNvSpPr>
              <a:spLocks noChangeArrowheads="1"/>
            </p:cNvSpPr>
            <p:nvPr/>
          </p:nvSpPr>
          <p:spPr bwMode="auto">
            <a:xfrm>
              <a:off x="2158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3" name="Rectangle 723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4" name="Rectangle 724"/>
            <p:cNvSpPr>
              <a:spLocks noChangeArrowheads="1"/>
            </p:cNvSpPr>
            <p:nvPr/>
          </p:nvSpPr>
          <p:spPr bwMode="auto">
            <a:xfrm>
              <a:off x="1855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5" name="Rectangle 725"/>
            <p:cNvSpPr>
              <a:spLocks noChangeArrowheads="1"/>
            </p:cNvSpPr>
            <p:nvPr/>
          </p:nvSpPr>
          <p:spPr bwMode="auto">
            <a:xfrm>
              <a:off x="1796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6" name="Rectangle 726"/>
            <p:cNvSpPr>
              <a:spLocks noChangeArrowheads="1"/>
            </p:cNvSpPr>
            <p:nvPr/>
          </p:nvSpPr>
          <p:spPr bwMode="auto">
            <a:xfrm>
              <a:off x="2649" y="434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7" name="Rectangle 727"/>
            <p:cNvSpPr>
              <a:spLocks noChangeArrowheads="1"/>
            </p:cNvSpPr>
            <p:nvPr/>
          </p:nvSpPr>
          <p:spPr bwMode="auto">
            <a:xfrm>
              <a:off x="2164" y="445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8" name="Rectangle 728"/>
            <p:cNvSpPr>
              <a:spLocks noChangeArrowheads="1"/>
            </p:cNvSpPr>
            <p:nvPr/>
          </p:nvSpPr>
          <p:spPr bwMode="auto">
            <a:xfrm>
              <a:off x="2495" y="41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9" name="Rectangle 729"/>
            <p:cNvSpPr>
              <a:spLocks noChangeArrowheads="1"/>
            </p:cNvSpPr>
            <p:nvPr/>
          </p:nvSpPr>
          <p:spPr bwMode="auto">
            <a:xfrm>
              <a:off x="2246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0" name="Rectangle 730"/>
            <p:cNvSpPr>
              <a:spLocks noChangeArrowheads="1"/>
            </p:cNvSpPr>
            <p:nvPr/>
          </p:nvSpPr>
          <p:spPr bwMode="auto">
            <a:xfrm>
              <a:off x="1903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1" name="Rectangle 731"/>
            <p:cNvSpPr>
              <a:spLocks noChangeArrowheads="1"/>
            </p:cNvSpPr>
            <p:nvPr/>
          </p:nvSpPr>
          <p:spPr bwMode="auto">
            <a:xfrm>
              <a:off x="185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2" name="Rectangle 732"/>
            <p:cNvSpPr>
              <a:spLocks noChangeArrowheads="1"/>
            </p:cNvSpPr>
            <p:nvPr/>
          </p:nvSpPr>
          <p:spPr bwMode="auto">
            <a:xfrm>
              <a:off x="173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3" name="Rectangle 733"/>
            <p:cNvSpPr>
              <a:spLocks noChangeArrowheads="1"/>
            </p:cNvSpPr>
            <p:nvPr/>
          </p:nvSpPr>
          <p:spPr bwMode="auto">
            <a:xfrm>
              <a:off x="193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4" name="Rectangle 734"/>
            <p:cNvSpPr>
              <a:spLocks noChangeArrowheads="1"/>
            </p:cNvSpPr>
            <p:nvPr/>
          </p:nvSpPr>
          <p:spPr bwMode="auto">
            <a:xfrm>
              <a:off x="1897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5" name="Rectangle 735"/>
            <p:cNvSpPr>
              <a:spLocks noChangeArrowheads="1"/>
            </p:cNvSpPr>
            <p:nvPr/>
          </p:nvSpPr>
          <p:spPr bwMode="auto">
            <a:xfrm>
              <a:off x="2116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6" name="Rectangle 736"/>
            <p:cNvSpPr>
              <a:spLocks noChangeArrowheads="1"/>
            </p:cNvSpPr>
            <p:nvPr/>
          </p:nvSpPr>
          <p:spPr bwMode="auto">
            <a:xfrm>
              <a:off x="2306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7" name="Rectangle 737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8" name="Rectangle 738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9" name="Rectangle 739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0" name="Rectangle 740"/>
            <p:cNvSpPr>
              <a:spLocks noChangeArrowheads="1"/>
            </p:cNvSpPr>
            <p:nvPr/>
          </p:nvSpPr>
          <p:spPr bwMode="auto">
            <a:xfrm>
              <a:off x="1867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1" name="Rectangle 741"/>
            <p:cNvSpPr>
              <a:spLocks noChangeArrowheads="1"/>
            </p:cNvSpPr>
            <p:nvPr/>
          </p:nvSpPr>
          <p:spPr bwMode="auto">
            <a:xfrm>
              <a:off x="2537" y="476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2" name="Rectangle 742"/>
            <p:cNvSpPr>
              <a:spLocks noChangeArrowheads="1"/>
            </p:cNvSpPr>
            <p:nvPr/>
          </p:nvSpPr>
          <p:spPr bwMode="auto">
            <a:xfrm>
              <a:off x="2472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3" name="Rectangle 743"/>
            <p:cNvSpPr>
              <a:spLocks noChangeArrowheads="1"/>
            </p:cNvSpPr>
            <p:nvPr/>
          </p:nvSpPr>
          <p:spPr bwMode="auto">
            <a:xfrm>
              <a:off x="2004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4" name="Rectangle 744"/>
            <p:cNvSpPr>
              <a:spLocks noChangeArrowheads="1"/>
            </p:cNvSpPr>
            <p:nvPr/>
          </p:nvSpPr>
          <p:spPr bwMode="auto">
            <a:xfrm>
              <a:off x="1470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5" name="Rectangle 745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6" name="Rectangle 746"/>
            <p:cNvSpPr>
              <a:spLocks noChangeArrowheads="1"/>
            </p:cNvSpPr>
            <p:nvPr/>
          </p:nvSpPr>
          <p:spPr bwMode="auto">
            <a:xfrm>
              <a:off x="2341" y="424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7" name="Rectangle 747"/>
            <p:cNvSpPr>
              <a:spLocks noChangeArrowheads="1"/>
            </p:cNvSpPr>
            <p:nvPr/>
          </p:nvSpPr>
          <p:spPr bwMode="auto">
            <a:xfrm>
              <a:off x="1719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8" name="Rectangle 748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9" name="Rectangle 749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0" name="Rectangle 750"/>
            <p:cNvSpPr>
              <a:spLocks noChangeArrowheads="1"/>
            </p:cNvSpPr>
            <p:nvPr/>
          </p:nvSpPr>
          <p:spPr bwMode="auto">
            <a:xfrm>
              <a:off x="2116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1" name="Rectangle 751"/>
            <p:cNvSpPr>
              <a:spLocks noChangeArrowheads="1"/>
            </p:cNvSpPr>
            <p:nvPr/>
          </p:nvSpPr>
          <p:spPr bwMode="auto">
            <a:xfrm>
              <a:off x="2152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2" name="Rectangle 752"/>
            <p:cNvSpPr>
              <a:spLocks noChangeArrowheads="1"/>
            </p:cNvSpPr>
            <p:nvPr/>
          </p:nvSpPr>
          <p:spPr bwMode="auto">
            <a:xfrm>
              <a:off x="182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3" name="Rectangle 753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4" name="Rectangle 754"/>
            <p:cNvSpPr>
              <a:spLocks noChangeArrowheads="1"/>
            </p:cNvSpPr>
            <p:nvPr/>
          </p:nvSpPr>
          <p:spPr bwMode="auto">
            <a:xfrm>
              <a:off x="2477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5" name="Rectangle 755"/>
            <p:cNvSpPr>
              <a:spLocks noChangeArrowheads="1"/>
            </p:cNvSpPr>
            <p:nvPr/>
          </p:nvSpPr>
          <p:spPr bwMode="auto">
            <a:xfrm>
              <a:off x="1784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6" name="Rectangle 756"/>
            <p:cNvSpPr>
              <a:spLocks noChangeArrowheads="1"/>
            </p:cNvSpPr>
            <p:nvPr/>
          </p:nvSpPr>
          <p:spPr bwMode="auto">
            <a:xfrm>
              <a:off x="1903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7" name="Rectangle 757"/>
            <p:cNvSpPr>
              <a:spLocks noChangeArrowheads="1"/>
            </p:cNvSpPr>
            <p:nvPr/>
          </p:nvSpPr>
          <p:spPr bwMode="auto">
            <a:xfrm>
              <a:off x="1844" y="476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8" name="Rectangle 758"/>
            <p:cNvSpPr>
              <a:spLocks noChangeArrowheads="1"/>
            </p:cNvSpPr>
            <p:nvPr/>
          </p:nvSpPr>
          <p:spPr bwMode="auto">
            <a:xfrm>
              <a:off x="1571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9" name="Rectangle 75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0" name="Rectangle 760"/>
            <p:cNvSpPr>
              <a:spLocks noChangeArrowheads="1"/>
            </p:cNvSpPr>
            <p:nvPr/>
          </p:nvSpPr>
          <p:spPr bwMode="auto">
            <a:xfrm>
              <a:off x="1879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1" name="Rectangle 761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2" name="Rectangle 762"/>
            <p:cNvSpPr>
              <a:spLocks noChangeArrowheads="1"/>
            </p:cNvSpPr>
            <p:nvPr/>
          </p:nvSpPr>
          <p:spPr bwMode="auto">
            <a:xfrm>
              <a:off x="2015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3" name="Rectangle 763"/>
            <p:cNvSpPr>
              <a:spLocks noChangeArrowheads="1"/>
            </p:cNvSpPr>
            <p:nvPr/>
          </p:nvSpPr>
          <p:spPr bwMode="auto">
            <a:xfrm>
              <a:off x="2063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4" name="Rectangle 764"/>
            <p:cNvSpPr>
              <a:spLocks noChangeArrowheads="1"/>
            </p:cNvSpPr>
            <p:nvPr/>
          </p:nvSpPr>
          <p:spPr bwMode="auto">
            <a:xfrm>
              <a:off x="1701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5" name="Rectangle 765"/>
            <p:cNvSpPr>
              <a:spLocks noChangeArrowheads="1"/>
            </p:cNvSpPr>
            <p:nvPr/>
          </p:nvSpPr>
          <p:spPr bwMode="auto">
            <a:xfrm>
              <a:off x="2483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6" name="Rectangle 766"/>
            <p:cNvSpPr>
              <a:spLocks noChangeArrowheads="1"/>
            </p:cNvSpPr>
            <p:nvPr/>
          </p:nvSpPr>
          <p:spPr bwMode="auto">
            <a:xfrm>
              <a:off x="1808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7" name="Rectangle 767"/>
            <p:cNvSpPr>
              <a:spLocks noChangeArrowheads="1"/>
            </p:cNvSpPr>
            <p:nvPr/>
          </p:nvSpPr>
          <p:spPr bwMode="auto">
            <a:xfrm>
              <a:off x="2489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8" name="Rectangle 768"/>
            <p:cNvSpPr>
              <a:spLocks noChangeArrowheads="1"/>
            </p:cNvSpPr>
            <p:nvPr/>
          </p:nvSpPr>
          <p:spPr bwMode="auto">
            <a:xfrm>
              <a:off x="181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9" name="Rectangle 769"/>
            <p:cNvSpPr>
              <a:spLocks noChangeArrowheads="1"/>
            </p:cNvSpPr>
            <p:nvPr/>
          </p:nvSpPr>
          <p:spPr bwMode="auto">
            <a:xfrm>
              <a:off x="1832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0" name="Rectangle 770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1" name="Rectangle 771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2" name="Rectangle 772"/>
            <p:cNvSpPr>
              <a:spLocks noChangeArrowheads="1"/>
            </p:cNvSpPr>
            <p:nvPr/>
          </p:nvSpPr>
          <p:spPr bwMode="auto">
            <a:xfrm>
              <a:off x="2158" y="487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3" name="Rectangle 773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4" name="Rectangle 774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5" name="Rectangle 775"/>
            <p:cNvSpPr>
              <a:spLocks noChangeArrowheads="1"/>
            </p:cNvSpPr>
            <p:nvPr/>
          </p:nvSpPr>
          <p:spPr bwMode="auto">
            <a:xfrm>
              <a:off x="1707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6" name="Rectangle 776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7" name="Rectangle 777"/>
            <p:cNvSpPr>
              <a:spLocks noChangeArrowheads="1"/>
            </p:cNvSpPr>
            <p:nvPr/>
          </p:nvSpPr>
          <p:spPr bwMode="auto">
            <a:xfrm>
              <a:off x="1832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8" name="Rectangle 778"/>
            <p:cNvSpPr>
              <a:spLocks noChangeArrowheads="1"/>
            </p:cNvSpPr>
            <p:nvPr/>
          </p:nvSpPr>
          <p:spPr bwMode="auto">
            <a:xfrm>
              <a:off x="2015" y="463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9" name="Rectangle 779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0" name="Rectangle 780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1" name="Rectangle 781"/>
            <p:cNvSpPr>
              <a:spLocks noChangeArrowheads="1"/>
            </p:cNvSpPr>
            <p:nvPr/>
          </p:nvSpPr>
          <p:spPr bwMode="auto">
            <a:xfrm>
              <a:off x="1630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2" name="Rectangle 782"/>
            <p:cNvSpPr>
              <a:spLocks noChangeArrowheads="1"/>
            </p:cNvSpPr>
            <p:nvPr/>
          </p:nvSpPr>
          <p:spPr bwMode="auto">
            <a:xfrm>
              <a:off x="1855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3" name="Rectangle 783"/>
            <p:cNvSpPr>
              <a:spLocks noChangeArrowheads="1"/>
            </p:cNvSpPr>
            <p:nvPr/>
          </p:nvSpPr>
          <p:spPr bwMode="auto">
            <a:xfrm>
              <a:off x="2637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4" name="Rectangle 784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5" name="Rectangle 785"/>
            <p:cNvSpPr>
              <a:spLocks noChangeArrowheads="1"/>
            </p:cNvSpPr>
            <p:nvPr/>
          </p:nvSpPr>
          <p:spPr bwMode="auto">
            <a:xfrm>
              <a:off x="1808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6" name="Rectangle 786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7" name="Rectangle 787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8" name="Rectangle 788"/>
            <p:cNvSpPr>
              <a:spLocks noChangeArrowheads="1"/>
            </p:cNvSpPr>
            <p:nvPr/>
          </p:nvSpPr>
          <p:spPr bwMode="auto">
            <a:xfrm>
              <a:off x="2081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9" name="Rectangle 789"/>
            <p:cNvSpPr>
              <a:spLocks noChangeArrowheads="1"/>
            </p:cNvSpPr>
            <p:nvPr/>
          </p:nvSpPr>
          <p:spPr bwMode="auto">
            <a:xfrm>
              <a:off x="1476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0" name="Rectangle 790"/>
            <p:cNvSpPr>
              <a:spLocks noChangeArrowheads="1"/>
            </p:cNvSpPr>
            <p:nvPr/>
          </p:nvSpPr>
          <p:spPr bwMode="auto">
            <a:xfrm>
              <a:off x="1802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1" name="Rectangle 791"/>
            <p:cNvSpPr>
              <a:spLocks noChangeArrowheads="1"/>
            </p:cNvSpPr>
            <p:nvPr/>
          </p:nvSpPr>
          <p:spPr bwMode="auto">
            <a:xfrm>
              <a:off x="1684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2" name="Rectangle 792"/>
            <p:cNvSpPr>
              <a:spLocks noChangeArrowheads="1"/>
            </p:cNvSpPr>
            <p:nvPr/>
          </p:nvSpPr>
          <p:spPr bwMode="auto">
            <a:xfrm>
              <a:off x="1903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3" name="Rectangle 793"/>
            <p:cNvSpPr>
              <a:spLocks noChangeArrowheads="1"/>
            </p:cNvSpPr>
            <p:nvPr/>
          </p:nvSpPr>
          <p:spPr bwMode="auto">
            <a:xfrm>
              <a:off x="2483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4" name="Rectangle 794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5" name="Rectangle 795"/>
            <p:cNvSpPr>
              <a:spLocks noChangeArrowheads="1"/>
            </p:cNvSpPr>
            <p:nvPr/>
          </p:nvSpPr>
          <p:spPr bwMode="auto">
            <a:xfrm>
              <a:off x="2075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6" name="Rectangle 796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7" name="Rectangle 797"/>
            <p:cNvSpPr>
              <a:spLocks noChangeArrowheads="1"/>
            </p:cNvSpPr>
            <p:nvPr/>
          </p:nvSpPr>
          <p:spPr bwMode="auto">
            <a:xfrm>
              <a:off x="2679" y="3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8" name="Rectangle 798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9" name="Rectangle 799"/>
            <p:cNvSpPr>
              <a:spLocks noChangeArrowheads="1"/>
            </p:cNvSpPr>
            <p:nvPr/>
          </p:nvSpPr>
          <p:spPr bwMode="auto">
            <a:xfrm>
              <a:off x="1802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0" name="Rectangle 800"/>
            <p:cNvSpPr>
              <a:spLocks noChangeArrowheads="1"/>
            </p:cNvSpPr>
            <p:nvPr/>
          </p:nvSpPr>
          <p:spPr bwMode="auto">
            <a:xfrm>
              <a:off x="2466" y="4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1" name="Rectangle 801"/>
            <p:cNvSpPr>
              <a:spLocks noChangeArrowheads="1"/>
            </p:cNvSpPr>
            <p:nvPr/>
          </p:nvSpPr>
          <p:spPr bwMode="auto">
            <a:xfrm>
              <a:off x="2697" y="474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2" name="Rectangle 802"/>
            <p:cNvSpPr>
              <a:spLocks noChangeArrowheads="1"/>
            </p:cNvSpPr>
            <p:nvPr/>
          </p:nvSpPr>
          <p:spPr bwMode="auto">
            <a:xfrm>
              <a:off x="2365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3" name="Rectangle 803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4" name="Rectangle 804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5" name="Rectangle 805"/>
            <p:cNvSpPr>
              <a:spLocks noChangeArrowheads="1"/>
            </p:cNvSpPr>
            <p:nvPr/>
          </p:nvSpPr>
          <p:spPr bwMode="auto">
            <a:xfrm>
              <a:off x="2483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6" name="Rectangle 806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7" name="Rectangle 807"/>
            <p:cNvSpPr>
              <a:spLocks noChangeArrowheads="1"/>
            </p:cNvSpPr>
            <p:nvPr/>
          </p:nvSpPr>
          <p:spPr bwMode="auto">
            <a:xfrm>
              <a:off x="1932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8" name="Rectangle 808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9" name="Rectangle 809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0" name="Rectangle 810"/>
            <p:cNvSpPr>
              <a:spLocks noChangeArrowheads="1"/>
            </p:cNvSpPr>
            <p:nvPr/>
          </p:nvSpPr>
          <p:spPr bwMode="auto">
            <a:xfrm>
              <a:off x="2489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1" name="Rectangle 811"/>
            <p:cNvSpPr>
              <a:spLocks noChangeArrowheads="1"/>
            </p:cNvSpPr>
            <p:nvPr/>
          </p:nvSpPr>
          <p:spPr bwMode="auto">
            <a:xfrm>
              <a:off x="2152" y="436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2" name="Rectangle 812"/>
            <p:cNvSpPr>
              <a:spLocks noChangeArrowheads="1"/>
            </p:cNvSpPr>
            <p:nvPr/>
          </p:nvSpPr>
          <p:spPr bwMode="auto">
            <a:xfrm>
              <a:off x="2087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3" name="Rectangle 813"/>
            <p:cNvSpPr>
              <a:spLocks noChangeArrowheads="1"/>
            </p:cNvSpPr>
            <p:nvPr/>
          </p:nvSpPr>
          <p:spPr bwMode="auto">
            <a:xfrm>
              <a:off x="2152" y="446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4" name="Rectangle 814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5" name="Rectangle 815"/>
            <p:cNvSpPr>
              <a:spLocks noChangeArrowheads="1"/>
            </p:cNvSpPr>
            <p:nvPr/>
          </p:nvSpPr>
          <p:spPr bwMode="auto">
            <a:xfrm>
              <a:off x="1465" y="519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6" name="Rectangle 816"/>
            <p:cNvSpPr>
              <a:spLocks noChangeArrowheads="1"/>
            </p:cNvSpPr>
            <p:nvPr/>
          </p:nvSpPr>
          <p:spPr bwMode="auto">
            <a:xfrm>
              <a:off x="2181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7" name="Rectangle 817"/>
            <p:cNvSpPr>
              <a:spLocks noChangeArrowheads="1"/>
            </p:cNvSpPr>
            <p:nvPr/>
          </p:nvSpPr>
          <p:spPr bwMode="auto">
            <a:xfrm>
              <a:off x="1897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8" name="Rectangle 818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9" name="Rectangle 819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9" name="Group 820"/>
          <p:cNvGrpSpPr>
            <a:grpSpLocks/>
          </p:cNvGrpSpPr>
          <p:nvPr/>
        </p:nvGrpSpPr>
        <p:grpSpPr bwMode="auto">
          <a:xfrm>
            <a:off x="5692775" y="1538288"/>
            <a:ext cx="2165350" cy="2182812"/>
            <a:chOff x="1453" y="3750"/>
            <a:chExt cx="1309" cy="1466"/>
          </a:xfrm>
        </p:grpSpPr>
        <p:sp>
          <p:nvSpPr>
            <p:cNvPr id="76790" name="Rectangle 821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1" name="Rectangle 822"/>
            <p:cNvSpPr>
              <a:spLocks noChangeArrowheads="1"/>
            </p:cNvSpPr>
            <p:nvPr/>
          </p:nvSpPr>
          <p:spPr bwMode="auto">
            <a:xfrm>
              <a:off x="2015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2" name="Rectangle 823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3" name="Rectangle 824"/>
            <p:cNvSpPr>
              <a:spLocks noChangeArrowheads="1"/>
            </p:cNvSpPr>
            <p:nvPr/>
          </p:nvSpPr>
          <p:spPr bwMode="auto">
            <a:xfrm>
              <a:off x="2122" y="442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4" name="Rectangle 825"/>
            <p:cNvSpPr>
              <a:spLocks noChangeArrowheads="1"/>
            </p:cNvSpPr>
            <p:nvPr/>
          </p:nvSpPr>
          <p:spPr bwMode="auto">
            <a:xfrm>
              <a:off x="2489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5" name="Rectangle 826"/>
            <p:cNvSpPr>
              <a:spLocks noChangeArrowheads="1"/>
            </p:cNvSpPr>
            <p:nvPr/>
          </p:nvSpPr>
          <p:spPr bwMode="auto">
            <a:xfrm>
              <a:off x="2537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6" name="Rectangle 827"/>
            <p:cNvSpPr>
              <a:spLocks noChangeArrowheads="1"/>
            </p:cNvSpPr>
            <p:nvPr/>
          </p:nvSpPr>
          <p:spPr bwMode="auto">
            <a:xfrm>
              <a:off x="1909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7" name="Rectangle 828"/>
            <p:cNvSpPr>
              <a:spLocks noChangeArrowheads="1"/>
            </p:cNvSpPr>
            <p:nvPr/>
          </p:nvSpPr>
          <p:spPr bwMode="auto">
            <a:xfrm>
              <a:off x="1778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8" name="Rectangle 829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9" name="Rectangle 830"/>
            <p:cNvSpPr>
              <a:spLocks noChangeArrowheads="1"/>
            </p:cNvSpPr>
            <p:nvPr/>
          </p:nvSpPr>
          <p:spPr bwMode="auto">
            <a:xfrm>
              <a:off x="1903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0" name="Rectangle 831"/>
            <p:cNvSpPr>
              <a:spLocks noChangeArrowheads="1"/>
            </p:cNvSpPr>
            <p:nvPr/>
          </p:nvSpPr>
          <p:spPr bwMode="auto">
            <a:xfrm>
              <a:off x="2472" y="4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" name="Rectangle 832"/>
            <p:cNvSpPr>
              <a:spLocks noChangeArrowheads="1"/>
            </p:cNvSpPr>
            <p:nvPr/>
          </p:nvSpPr>
          <p:spPr bwMode="auto">
            <a:xfrm>
              <a:off x="180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2" name="Rectangle 833"/>
            <p:cNvSpPr>
              <a:spLocks noChangeArrowheads="1"/>
            </p:cNvSpPr>
            <p:nvPr/>
          </p:nvSpPr>
          <p:spPr bwMode="auto">
            <a:xfrm>
              <a:off x="2519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3" name="Rectangle 834"/>
            <p:cNvSpPr>
              <a:spLocks noChangeArrowheads="1"/>
            </p:cNvSpPr>
            <p:nvPr/>
          </p:nvSpPr>
          <p:spPr bwMode="auto">
            <a:xfrm>
              <a:off x="1749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4" name="Rectangle 835"/>
            <p:cNvSpPr>
              <a:spLocks noChangeArrowheads="1"/>
            </p:cNvSpPr>
            <p:nvPr/>
          </p:nvSpPr>
          <p:spPr bwMode="auto">
            <a:xfrm>
              <a:off x="1944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5" name="Rectangle 836"/>
            <p:cNvSpPr>
              <a:spLocks noChangeArrowheads="1"/>
            </p:cNvSpPr>
            <p:nvPr/>
          </p:nvSpPr>
          <p:spPr bwMode="auto">
            <a:xfrm>
              <a:off x="2501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6" name="Rectangle 837"/>
            <p:cNvSpPr>
              <a:spLocks noChangeArrowheads="1"/>
            </p:cNvSpPr>
            <p:nvPr/>
          </p:nvSpPr>
          <p:spPr bwMode="auto">
            <a:xfrm>
              <a:off x="1601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7" name="Rectangle 838"/>
            <p:cNvSpPr>
              <a:spLocks noChangeArrowheads="1"/>
            </p:cNvSpPr>
            <p:nvPr/>
          </p:nvSpPr>
          <p:spPr bwMode="auto">
            <a:xfrm>
              <a:off x="1482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8" name="Rectangle 839"/>
            <p:cNvSpPr>
              <a:spLocks noChangeArrowheads="1"/>
            </p:cNvSpPr>
            <p:nvPr/>
          </p:nvSpPr>
          <p:spPr bwMode="auto">
            <a:xfrm>
              <a:off x="1903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9" name="Rectangle 840"/>
            <p:cNvSpPr>
              <a:spLocks noChangeArrowheads="1"/>
            </p:cNvSpPr>
            <p:nvPr/>
          </p:nvSpPr>
          <p:spPr bwMode="auto">
            <a:xfrm>
              <a:off x="2495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0" name="Rectangle 841"/>
            <p:cNvSpPr>
              <a:spLocks noChangeArrowheads="1"/>
            </p:cNvSpPr>
            <p:nvPr/>
          </p:nvSpPr>
          <p:spPr bwMode="auto">
            <a:xfrm>
              <a:off x="1767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1" name="Rectangle 842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2" name="Rectangle 843"/>
            <p:cNvSpPr>
              <a:spLocks noChangeArrowheads="1"/>
            </p:cNvSpPr>
            <p:nvPr/>
          </p:nvSpPr>
          <p:spPr bwMode="auto">
            <a:xfrm>
              <a:off x="1767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3" name="Rectangle 844"/>
            <p:cNvSpPr>
              <a:spLocks noChangeArrowheads="1"/>
            </p:cNvSpPr>
            <p:nvPr/>
          </p:nvSpPr>
          <p:spPr bwMode="auto">
            <a:xfrm>
              <a:off x="2223" y="469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4" name="Rectangle 845"/>
            <p:cNvSpPr>
              <a:spLocks noChangeArrowheads="1"/>
            </p:cNvSpPr>
            <p:nvPr/>
          </p:nvSpPr>
          <p:spPr bwMode="auto">
            <a:xfrm>
              <a:off x="2205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5" name="Rectangle 84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6" name="Rectangle 847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7" name="Rectangle 848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8" name="Rectangle 849"/>
            <p:cNvSpPr>
              <a:spLocks noChangeArrowheads="1"/>
            </p:cNvSpPr>
            <p:nvPr/>
          </p:nvSpPr>
          <p:spPr bwMode="auto">
            <a:xfrm>
              <a:off x="1672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9" name="Rectangle 850"/>
            <p:cNvSpPr>
              <a:spLocks noChangeArrowheads="1"/>
            </p:cNvSpPr>
            <p:nvPr/>
          </p:nvSpPr>
          <p:spPr bwMode="auto">
            <a:xfrm>
              <a:off x="2217" y="433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0" name="Rectangle 851"/>
            <p:cNvSpPr>
              <a:spLocks noChangeArrowheads="1"/>
            </p:cNvSpPr>
            <p:nvPr/>
          </p:nvSpPr>
          <p:spPr bwMode="auto">
            <a:xfrm>
              <a:off x="1642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1" name="Rectangle 85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2" name="Rectangle 853"/>
            <p:cNvSpPr>
              <a:spLocks noChangeArrowheads="1"/>
            </p:cNvSpPr>
            <p:nvPr/>
          </p:nvSpPr>
          <p:spPr bwMode="auto">
            <a:xfrm>
              <a:off x="1915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3" name="Rectangle 854"/>
            <p:cNvSpPr>
              <a:spLocks noChangeArrowheads="1"/>
            </p:cNvSpPr>
            <p:nvPr/>
          </p:nvSpPr>
          <p:spPr bwMode="auto">
            <a:xfrm>
              <a:off x="1459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4" name="Rectangle 855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5" name="Rectangle 856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6" name="Rectangle 857"/>
            <p:cNvSpPr>
              <a:spLocks noChangeArrowheads="1"/>
            </p:cNvSpPr>
            <p:nvPr/>
          </p:nvSpPr>
          <p:spPr bwMode="auto">
            <a:xfrm>
              <a:off x="172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7" name="Rectangle 858"/>
            <p:cNvSpPr>
              <a:spLocks noChangeArrowheads="1"/>
            </p:cNvSpPr>
            <p:nvPr/>
          </p:nvSpPr>
          <p:spPr bwMode="auto">
            <a:xfrm>
              <a:off x="2750" y="375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8" name="Rectangle 85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9" name="Rectangle 860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0" name="Rectangle 861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1" name="Rectangle 86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2" name="Rectangle 863"/>
            <p:cNvSpPr>
              <a:spLocks noChangeArrowheads="1"/>
            </p:cNvSpPr>
            <p:nvPr/>
          </p:nvSpPr>
          <p:spPr bwMode="auto">
            <a:xfrm>
              <a:off x="1938" y="464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3" name="Rectangle 864"/>
            <p:cNvSpPr>
              <a:spLocks noChangeArrowheads="1"/>
            </p:cNvSpPr>
            <p:nvPr/>
          </p:nvSpPr>
          <p:spPr bwMode="auto">
            <a:xfrm>
              <a:off x="1879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4" name="Rectangle 865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5" name="Rectangle 866"/>
            <p:cNvSpPr>
              <a:spLocks noChangeArrowheads="1"/>
            </p:cNvSpPr>
            <p:nvPr/>
          </p:nvSpPr>
          <p:spPr bwMode="auto">
            <a:xfrm>
              <a:off x="2246" y="431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6" name="Rectangle 86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7" name="Rectangle 868"/>
            <p:cNvSpPr>
              <a:spLocks noChangeArrowheads="1"/>
            </p:cNvSpPr>
            <p:nvPr/>
          </p:nvSpPr>
          <p:spPr bwMode="auto">
            <a:xfrm>
              <a:off x="1915" y="473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8" name="Rectangle 869"/>
            <p:cNvSpPr>
              <a:spLocks noChangeArrowheads="1"/>
            </p:cNvSpPr>
            <p:nvPr/>
          </p:nvSpPr>
          <p:spPr bwMode="auto">
            <a:xfrm>
              <a:off x="1891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9" name="Rectangle 870"/>
            <p:cNvSpPr>
              <a:spLocks noChangeArrowheads="1"/>
            </p:cNvSpPr>
            <p:nvPr/>
          </p:nvSpPr>
          <p:spPr bwMode="auto">
            <a:xfrm>
              <a:off x="2477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0" name="Rectangle 871"/>
            <p:cNvSpPr>
              <a:spLocks noChangeArrowheads="1"/>
            </p:cNvSpPr>
            <p:nvPr/>
          </p:nvSpPr>
          <p:spPr bwMode="auto">
            <a:xfrm>
              <a:off x="1773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1" name="Rectangle 872"/>
            <p:cNvSpPr>
              <a:spLocks noChangeArrowheads="1"/>
            </p:cNvSpPr>
            <p:nvPr/>
          </p:nvSpPr>
          <p:spPr bwMode="auto">
            <a:xfrm>
              <a:off x="1832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2" name="Rectangle 873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Rectangle 874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4" name="Rectangle 875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5" name="Rectangle 876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6" name="Rectangle 877"/>
            <p:cNvSpPr>
              <a:spLocks noChangeArrowheads="1"/>
            </p:cNvSpPr>
            <p:nvPr/>
          </p:nvSpPr>
          <p:spPr bwMode="auto">
            <a:xfrm>
              <a:off x="182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Rectangle 878"/>
            <p:cNvSpPr>
              <a:spLocks noChangeArrowheads="1"/>
            </p:cNvSpPr>
            <p:nvPr/>
          </p:nvSpPr>
          <p:spPr bwMode="auto">
            <a:xfrm>
              <a:off x="1855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8" name="Rectangle 879"/>
            <p:cNvSpPr>
              <a:spLocks noChangeArrowheads="1"/>
            </p:cNvSpPr>
            <p:nvPr/>
          </p:nvSpPr>
          <p:spPr bwMode="auto">
            <a:xfrm>
              <a:off x="1938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9" name="Rectangle 880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0" name="Rectangle 881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1" name="Rectangle 882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2" name="Rectangle 883"/>
            <p:cNvSpPr>
              <a:spLocks noChangeArrowheads="1"/>
            </p:cNvSpPr>
            <p:nvPr/>
          </p:nvSpPr>
          <p:spPr bwMode="auto">
            <a:xfrm>
              <a:off x="2412" y="414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Rectangle 884"/>
            <p:cNvSpPr>
              <a:spLocks noChangeArrowheads="1"/>
            </p:cNvSpPr>
            <p:nvPr/>
          </p:nvSpPr>
          <p:spPr bwMode="auto">
            <a:xfrm>
              <a:off x="1927" y="504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4" name="Rectangle 885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5" name="Rectangle 886"/>
            <p:cNvSpPr>
              <a:spLocks noChangeArrowheads="1"/>
            </p:cNvSpPr>
            <p:nvPr/>
          </p:nvSpPr>
          <p:spPr bwMode="auto">
            <a:xfrm>
              <a:off x="1470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6" name="Rectangle 887"/>
            <p:cNvSpPr>
              <a:spLocks noChangeArrowheads="1"/>
            </p:cNvSpPr>
            <p:nvPr/>
          </p:nvSpPr>
          <p:spPr bwMode="auto">
            <a:xfrm>
              <a:off x="1921" y="503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7" name="Rectangle 888"/>
            <p:cNvSpPr>
              <a:spLocks noChangeArrowheads="1"/>
            </p:cNvSpPr>
            <p:nvPr/>
          </p:nvSpPr>
          <p:spPr bwMode="auto">
            <a:xfrm>
              <a:off x="2489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8" name="Rectangle 889"/>
            <p:cNvSpPr>
              <a:spLocks noChangeArrowheads="1"/>
            </p:cNvSpPr>
            <p:nvPr/>
          </p:nvSpPr>
          <p:spPr bwMode="auto">
            <a:xfrm>
              <a:off x="2193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Rectangle 890"/>
            <p:cNvSpPr>
              <a:spLocks noChangeArrowheads="1"/>
            </p:cNvSpPr>
            <p:nvPr/>
          </p:nvSpPr>
          <p:spPr bwMode="auto">
            <a:xfrm>
              <a:off x="2477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0" name="Rectangle 891"/>
            <p:cNvSpPr>
              <a:spLocks noChangeArrowheads="1"/>
            </p:cNvSpPr>
            <p:nvPr/>
          </p:nvSpPr>
          <p:spPr bwMode="auto">
            <a:xfrm>
              <a:off x="1494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1" name="Rectangle 892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2" name="Rectangle 893"/>
            <p:cNvSpPr>
              <a:spLocks noChangeArrowheads="1"/>
            </p:cNvSpPr>
            <p:nvPr/>
          </p:nvSpPr>
          <p:spPr bwMode="auto">
            <a:xfrm>
              <a:off x="2187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3" name="Rectangle 894"/>
            <p:cNvSpPr>
              <a:spLocks noChangeArrowheads="1"/>
            </p:cNvSpPr>
            <p:nvPr/>
          </p:nvSpPr>
          <p:spPr bwMode="auto">
            <a:xfrm>
              <a:off x="2241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4" name="Rectangle 895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5" name="Rectangle 896"/>
            <p:cNvSpPr>
              <a:spLocks noChangeArrowheads="1"/>
            </p:cNvSpPr>
            <p:nvPr/>
          </p:nvSpPr>
          <p:spPr bwMode="auto">
            <a:xfrm>
              <a:off x="19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6" name="Rectangle 897"/>
            <p:cNvSpPr>
              <a:spLocks noChangeArrowheads="1"/>
            </p:cNvSpPr>
            <p:nvPr/>
          </p:nvSpPr>
          <p:spPr bwMode="auto">
            <a:xfrm>
              <a:off x="1832" y="478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7" name="Rectangle 898"/>
            <p:cNvSpPr>
              <a:spLocks noChangeArrowheads="1"/>
            </p:cNvSpPr>
            <p:nvPr/>
          </p:nvSpPr>
          <p:spPr bwMode="auto">
            <a:xfrm>
              <a:off x="1749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8" name="Rectangle 899"/>
            <p:cNvSpPr>
              <a:spLocks noChangeArrowheads="1"/>
            </p:cNvSpPr>
            <p:nvPr/>
          </p:nvSpPr>
          <p:spPr bwMode="auto">
            <a:xfrm>
              <a:off x="2466" y="455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9" name="Rectangle 900"/>
            <p:cNvSpPr>
              <a:spLocks noChangeArrowheads="1"/>
            </p:cNvSpPr>
            <p:nvPr/>
          </p:nvSpPr>
          <p:spPr bwMode="auto">
            <a:xfrm>
              <a:off x="2015" y="455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0" name="Rectangle 901"/>
            <p:cNvSpPr>
              <a:spLocks noChangeArrowheads="1"/>
            </p:cNvSpPr>
            <p:nvPr/>
          </p:nvSpPr>
          <p:spPr bwMode="auto">
            <a:xfrm>
              <a:off x="2667" y="3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1" name="Rectangle 902"/>
            <p:cNvSpPr>
              <a:spLocks noChangeArrowheads="1"/>
            </p:cNvSpPr>
            <p:nvPr/>
          </p:nvSpPr>
          <p:spPr bwMode="auto">
            <a:xfrm>
              <a:off x="1678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2" name="Rectangle 903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3" name="Rectangle 904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4" name="Rectangle 905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5" name="Rectangle 906"/>
            <p:cNvSpPr>
              <a:spLocks noChangeArrowheads="1"/>
            </p:cNvSpPr>
            <p:nvPr/>
          </p:nvSpPr>
          <p:spPr bwMode="auto">
            <a:xfrm>
              <a:off x="2057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6" name="Rectangle 907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7" name="Rectangle 908"/>
            <p:cNvSpPr>
              <a:spLocks noChangeArrowheads="1"/>
            </p:cNvSpPr>
            <p:nvPr/>
          </p:nvSpPr>
          <p:spPr bwMode="auto">
            <a:xfrm>
              <a:off x="1684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8" name="Rectangle 909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9" name="Rectangle 910"/>
            <p:cNvSpPr>
              <a:spLocks noChangeArrowheads="1"/>
            </p:cNvSpPr>
            <p:nvPr/>
          </p:nvSpPr>
          <p:spPr bwMode="auto">
            <a:xfrm>
              <a:off x="2288" y="431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0" name="Rectangle 911"/>
            <p:cNvSpPr>
              <a:spLocks noChangeArrowheads="1"/>
            </p:cNvSpPr>
            <p:nvPr/>
          </p:nvSpPr>
          <p:spPr bwMode="auto">
            <a:xfrm>
              <a:off x="178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1" name="Rectangle 912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2" name="Rectangle 913"/>
            <p:cNvSpPr>
              <a:spLocks noChangeArrowheads="1"/>
            </p:cNvSpPr>
            <p:nvPr/>
          </p:nvSpPr>
          <p:spPr bwMode="auto">
            <a:xfrm>
              <a:off x="1761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3" name="Rectangle 914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4" name="Rectangle 915"/>
            <p:cNvSpPr>
              <a:spLocks noChangeArrowheads="1"/>
            </p:cNvSpPr>
            <p:nvPr/>
          </p:nvSpPr>
          <p:spPr bwMode="auto">
            <a:xfrm>
              <a:off x="2335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5" name="Rectangle 916"/>
            <p:cNvSpPr>
              <a:spLocks noChangeArrowheads="1"/>
            </p:cNvSpPr>
            <p:nvPr/>
          </p:nvSpPr>
          <p:spPr bwMode="auto">
            <a:xfrm>
              <a:off x="1470" y="5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6" name="Rectangle 917"/>
            <p:cNvSpPr>
              <a:spLocks noChangeArrowheads="1"/>
            </p:cNvSpPr>
            <p:nvPr/>
          </p:nvSpPr>
          <p:spPr bwMode="auto">
            <a:xfrm>
              <a:off x="1684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7" name="Rectangle 918"/>
            <p:cNvSpPr>
              <a:spLocks noChangeArrowheads="1"/>
            </p:cNvSpPr>
            <p:nvPr/>
          </p:nvSpPr>
          <p:spPr bwMode="auto">
            <a:xfrm>
              <a:off x="2110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8" name="Rectangle 919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9" name="Rectangle 920"/>
            <p:cNvSpPr>
              <a:spLocks noChangeArrowheads="1"/>
            </p:cNvSpPr>
            <p:nvPr/>
          </p:nvSpPr>
          <p:spPr bwMode="auto">
            <a:xfrm>
              <a:off x="1784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0" name="Rectangle 921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1" name="Rectangle 922"/>
            <p:cNvSpPr>
              <a:spLocks noChangeArrowheads="1"/>
            </p:cNvSpPr>
            <p:nvPr/>
          </p:nvSpPr>
          <p:spPr bwMode="auto">
            <a:xfrm>
              <a:off x="2134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2" name="Rectangle 923"/>
            <p:cNvSpPr>
              <a:spLocks noChangeArrowheads="1"/>
            </p:cNvSpPr>
            <p:nvPr/>
          </p:nvSpPr>
          <p:spPr bwMode="auto">
            <a:xfrm>
              <a:off x="2448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3" name="Rectangle 924"/>
            <p:cNvSpPr>
              <a:spLocks noChangeArrowheads="1"/>
            </p:cNvSpPr>
            <p:nvPr/>
          </p:nvSpPr>
          <p:spPr bwMode="auto">
            <a:xfrm>
              <a:off x="1826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4" name="Rectangle 925"/>
            <p:cNvSpPr>
              <a:spLocks noChangeArrowheads="1"/>
            </p:cNvSpPr>
            <p:nvPr/>
          </p:nvSpPr>
          <p:spPr bwMode="auto">
            <a:xfrm>
              <a:off x="1838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5" name="Rectangle 92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6" name="Rectangle 927"/>
            <p:cNvSpPr>
              <a:spLocks noChangeArrowheads="1"/>
            </p:cNvSpPr>
            <p:nvPr/>
          </p:nvSpPr>
          <p:spPr bwMode="auto">
            <a:xfrm>
              <a:off x="2104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7" name="Rectangle 928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8" name="Rectangle 929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9" name="Rectangle 930"/>
            <p:cNvSpPr>
              <a:spLocks noChangeArrowheads="1"/>
            </p:cNvSpPr>
            <p:nvPr/>
          </p:nvSpPr>
          <p:spPr bwMode="auto">
            <a:xfrm>
              <a:off x="1832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0" name="Rectangle 931"/>
            <p:cNvSpPr>
              <a:spLocks noChangeArrowheads="1"/>
            </p:cNvSpPr>
            <p:nvPr/>
          </p:nvSpPr>
          <p:spPr bwMode="auto">
            <a:xfrm>
              <a:off x="2460" y="413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1" name="Rectangle 932"/>
            <p:cNvSpPr>
              <a:spLocks noChangeArrowheads="1"/>
            </p:cNvSpPr>
            <p:nvPr/>
          </p:nvSpPr>
          <p:spPr bwMode="auto">
            <a:xfrm>
              <a:off x="1909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2" name="Rectangle 933"/>
            <p:cNvSpPr>
              <a:spLocks noChangeArrowheads="1"/>
            </p:cNvSpPr>
            <p:nvPr/>
          </p:nvSpPr>
          <p:spPr bwMode="auto">
            <a:xfrm>
              <a:off x="1850" y="478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3" name="Rectangle 934"/>
            <p:cNvSpPr>
              <a:spLocks noChangeArrowheads="1"/>
            </p:cNvSpPr>
            <p:nvPr/>
          </p:nvSpPr>
          <p:spPr bwMode="auto">
            <a:xfrm>
              <a:off x="1459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4" name="Rectangle 935"/>
            <p:cNvSpPr>
              <a:spLocks noChangeArrowheads="1"/>
            </p:cNvSpPr>
            <p:nvPr/>
          </p:nvSpPr>
          <p:spPr bwMode="auto">
            <a:xfrm>
              <a:off x="1619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5" name="Rectangle 936"/>
            <p:cNvSpPr>
              <a:spLocks noChangeArrowheads="1"/>
            </p:cNvSpPr>
            <p:nvPr/>
          </p:nvSpPr>
          <p:spPr bwMode="auto">
            <a:xfrm>
              <a:off x="2442" y="440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6" name="Rectangle 937"/>
            <p:cNvSpPr>
              <a:spLocks noChangeArrowheads="1"/>
            </p:cNvSpPr>
            <p:nvPr/>
          </p:nvSpPr>
          <p:spPr bwMode="auto">
            <a:xfrm>
              <a:off x="1832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7" name="Rectangle 938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8" name="Rectangle 939"/>
            <p:cNvSpPr>
              <a:spLocks noChangeArrowheads="1"/>
            </p:cNvSpPr>
            <p:nvPr/>
          </p:nvSpPr>
          <p:spPr bwMode="auto">
            <a:xfrm>
              <a:off x="2454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9" name="Rectangle 940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0" name="Rectangle 941"/>
            <p:cNvSpPr>
              <a:spLocks noChangeArrowheads="1"/>
            </p:cNvSpPr>
            <p:nvPr/>
          </p:nvSpPr>
          <p:spPr bwMode="auto">
            <a:xfrm>
              <a:off x="1808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1" name="Rectangle 942"/>
            <p:cNvSpPr>
              <a:spLocks noChangeArrowheads="1"/>
            </p:cNvSpPr>
            <p:nvPr/>
          </p:nvSpPr>
          <p:spPr bwMode="auto">
            <a:xfrm>
              <a:off x="1701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2" name="Rectangle 943"/>
            <p:cNvSpPr>
              <a:spLocks noChangeArrowheads="1"/>
            </p:cNvSpPr>
            <p:nvPr/>
          </p:nvSpPr>
          <p:spPr bwMode="auto">
            <a:xfrm>
              <a:off x="1630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3" name="Rectangle 944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4" name="Rectangle 945"/>
            <p:cNvSpPr>
              <a:spLocks noChangeArrowheads="1"/>
            </p:cNvSpPr>
            <p:nvPr/>
          </p:nvSpPr>
          <p:spPr bwMode="auto">
            <a:xfrm>
              <a:off x="2513" y="40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5" name="Rectangle 946"/>
            <p:cNvSpPr>
              <a:spLocks noChangeArrowheads="1"/>
            </p:cNvSpPr>
            <p:nvPr/>
          </p:nvSpPr>
          <p:spPr bwMode="auto">
            <a:xfrm>
              <a:off x="1690" y="490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6" name="Rectangle 947"/>
            <p:cNvSpPr>
              <a:spLocks noChangeArrowheads="1"/>
            </p:cNvSpPr>
            <p:nvPr/>
          </p:nvSpPr>
          <p:spPr bwMode="auto">
            <a:xfrm>
              <a:off x="2454" y="4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7" name="Rectangle 948"/>
            <p:cNvSpPr>
              <a:spLocks noChangeArrowheads="1"/>
            </p:cNvSpPr>
            <p:nvPr/>
          </p:nvSpPr>
          <p:spPr bwMode="auto">
            <a:xfrm>
              <a:off x="2051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8" name="Rectangle 949"/>
            <p:cNvSpPr>
              <a:spLocks noChangeArrowheads="1"/>
            </p:cNvSpPr>
            <p:nvPr/>
          </p:nvSpPr>
          <p:spPr bwMode="auto">
            <a:xfrm>
              <a:off x="1832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9" name="Rectangle 950"/>
            <p:cNvSpPr>
              <a:spLocks noChangeArrowheads="1"/>
            </p:cNvSpPr>
            <p:nvPr/>
          </p:nvSpPr>
          <p:spPr bwMode="auto">
            <a:xfrm>
              <a:off x="2146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0" name="Rectangle 951"/>
            <p:cNvSpPr>
              <a:spLocks noChangeArrowheads="1"/>
            </p:cNvSpPr>
            <p:nvPr/>
          </p:nvSpPr>
          <p:spPr bwMode="auto">
            <a:xfrm>
              <a:off x="2051" y="454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1" name="Rectangle 952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2" name="Rectangle 95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3" name="Rectangle 954"/>
            <p:cNvSpPr>
              <a:spLocks noChangeArrowheads="1"/>
            </p:cNvSpPr>
            <p:nvPr/>
          </p:nvSpPr>
          <p:spPr bwMode="auto">
            <a:xfrm>
              <a:off x="1773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4" name="Rectangle 955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5" name="Rectangle 956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6" name="Rectangle 957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7" name="Rectangle 958"/>
            <p:cNvSpPr>
              <a:spLocks noChangeArrowheads="1"/>
            </p:cNvSpPr>
            <p:nvPr/>
          </p:nvSpPr>
          <p:spPr bwMode="auto">
            <a:xfrm>
              <a:off x="2602" y="396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8" name="Rectangle 959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9" name="Rectangle 960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0" name="Rectangle 961"/>
            <p:cNvSpPr>
              <a:spLocks noChangeArrowheads="1"/>
            </p:cNvSpPr>
            <p:nvPr/>
          </p:nvSpPr>
          <p:spPr bwMode="auto">
            <a:xfrm>
              <a:off x="2152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1" name="Rectangle 962"/>
            <p:cNvSpPr>
              <a:spLocks noChangeArrowheads="1"/>
            </p:cNvSpPr>
            <p:nvPr/>
          </p:nvSpPr>
          <p:spPr bwMode="auto">
            <a:xfrm>
              <a:off x="2033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2" name="Rectangle 963"/>
            <p:cNvSpPr>
              <a:spLocks noChangeArrowheads="1"/>
            </p:cNvSpPr>
            <p:nvPr/>
          </p:nvSpPr>
          <p:spPr bwMode="auto">
            <a:xfrm>
              <a:off x="179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3" name="Rectangle 964"/>
            <p:cNvSpPr>
              <a:spLocks noChangeArrowheads="1"/>
            </p:cNvSpPr>
            <p:nvPr/>
          </p:nvSpPr>
          <p:spPr bwMode="auto">
            <a:xfrm>
              <a:off x="1927" y="505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4" name="Rectangle 965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5" name="Rectangle 966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6" name="Rectangle 967"/>
            <p:cNvSpPr>
              <a:spLocks noChangeArrowheads="1"/>
            </p:cNvSpPr>
            <p:nvPr/>
          </p:nvSpPr>
          <p:spPr bwMode="auto">
            <a:xfrm>
              <a:off x="2063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7" name="Rectangle 968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8" name="Rectangle 969"/>
            <p:cNvSpPr>
              <a:spLocks noChangeArrowheads="1"/>
            </p:cNvSpPr>
            <p:nvPr/>
          </p:nvSpPr>
          <p:spPr bwMode="auto">
            <a:xfrm>
              <a:off x="1737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9" name="Rectangle 970"/>
            <p:cNvSpPr>
              <a:spLocks noChangeArrowheads="1"/>
            </p:cNvSpPr>
            <p:nvPr/>
          </p:nvSpPr>
          <p:spPr bwMode="auto">
            <a:xfrm>
              <a:off x="1938" y="465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0" name="Rectangle 971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1" name="Rectangle 972"/>
            <p:cNvSpPr>
              <a:spLocks noChangeArrowheads="1"/>
            </p:cNvSpPr>
            <p:nvPr/>
          </p:nvSpPr>
          <p:spPr bwMode="auto">
            <a:xfrm>
              <a:off x="1784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2" name="Rectangle 97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3" name="Rectangle 974"/>
            <p:cNvSpPr>
              <a:spLocks noChangeArrowheads="1"/>
            </p:cNvSpPr>
            <p:nvPr/>
          </p:nvSpPr>
          <p:spPr bwMode="auto">
            <a:xfrm>
              <a:off x="195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4" name="Rectangle 975"/>
            <p:cNvSpPr>
              <a:spLocks noChangeArrowheads="1"/>
            </p:cNvSpPr>
            <p:nvPr/>
          </p:nvSpPr>
          <p:spPr bwMode="auto">
            <a:xfrm>
              <a:off x="2519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5" name="Rectangle 976"/>
            <p:cNvSpPr>
              <a:spLocks noChangeArrowheads="1"/>
            </p:cNvSpPr>
            <p:nvPr/>
          </p:nvSpPr>
          <p:spPr bwMode="auto">
            <a:xfrm>
              <a:off x="191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6" name="Rectangle 977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7" name="Rectangle 978"/>
            <p:cNvSpPr>
              <a:spLocks noChangeArrowheads="1"/>
            </p:cNvSpPr>
            <p:nvPr/>
          </p:nvSpPr>
          <p:spPr bwMode="auto">
            <a:xfrm>
              <a:off x="2329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8" name="Rectangle 979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9" name="Rectangle 980"/>
            <p:cNvSpPr>
              <a:spLocks noChangeArrowheads="1"/>
            </p:cNvSpPr>
            <p:nvPr/>
          </p:nvSpPr>
          <p:spPr bwMode="auto">
            <a:xfrm>
              <a:off x="2104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0" name="Rectangle 981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1" name="Rectangle 982"/>
            <p:cNvSpPr>
              <a:spLocks noChangeArrowheads="1"/>
            </p:cNvSpPr>
            <p:nvPr/>
          </p:nvSpPr>
          <p:spPr bwMode="auto">
            <a:xfrm>
              <a:off x="1909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2" name="Rectangle 983"/>
            <p:cNvSpPr>
              <a:spLocks noChangeArrowheads="1"/>
            </p:cNvSpPr>
            <p:nvPr/>
          </p:nvSpPr>
          <p:spPr bwMode="auto">
            <a:xfrm>
              <a:off x="2472" y="4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3" name="Rectangle 984"/>
            <p:cNvSpPr>
              <a:spLocks noChangeArrowheads="1"/>
            </p:cNvSpPr>
            <p:nvPr/>
          </p:nvSpPr>
          <p:spPr bwMode="auto">
            <a:xfrm>
              <a:off x="2608" y="393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4" name="Rectangle 985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5" name="Rectangle 986"/>
            <p:cNvSpPr>
              <a:spLocks noChangeArrowheads="1"/>
            </p:cNvSpPr>
            <p:nvPr/>
          </p:nvSpPr>
          <p:spPr bwMode="auto">
            <a:xfrm>
              <a:off x="2466" y="4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6" name="Rectangle 987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7" name="Rectangle 988"/>
            <p:cNvSpPr>
              <a:spLocks noChangeArrowheads="1"/>
            </p:cNvSpPr>
            <p:nvPr/>
          </p:nvSpPr>
          <p:spPr bwMode="auto">
            <a:xfrm>
              <a:off x="1784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8" name="Rectangle 989"/>
            <p:cNvSpPr>
              <a:spLocks noChangeArrowheads="1"/>
            </p:cNvSpPr>
            <p:nvPr/>
          </p:nvSpPr>
          <p:spPr bwMode="auto">
            <a:xfrm>
              <a:off x="2430" y="4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9" name="Rectangle 990"/>
            <p:cNvSpPr>
              <a:spLocks noChangeArrowheads="1"/>
            </p:cNvSpPr>
            <p:nvPr/>
          </p:nvSpPr>
          <p:spPr bwMode="auto">
            <a:xfrm>
              <a:off x="1731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0" name="Rectangle 991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1" name="Rectangle 992"/>
            <p:cNvSpPr>
              <a:spLocks noChangeArrowheads="1"/>
            </p:cNvSpPr>
            <p:nvPr/>
          </p:nvSpPr>
          <p:spPr bwMode="auto">
            <a:xfrm>
              <a:off x="1790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2" name="Rectangle 993"/>
            <p:cNvSpPr>
              <a:spLocks noChangeArrowheads="1"/>
            </p:cNvSpPr>
            <p:nvPr/>
          </p:nvSpPr>
          <p:spPr bwMode="auto">
            <a:xfrm>
              <a:off x="2519" y="4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3" name="Rectangle 994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4" name="Rectangle 995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5" name="Rectangle 996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6" name="Rectangle 997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7" name="Rectangle 998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8" name="Rectangle 999"/>
            <p:cNvSpPr>
              <a:spLocks noChangeArrowheads="1"/>
            </p:cNvSpPr>
            <p:nvPr/>
          </p:nvSpPr>
          <p:spPr bwMode="auto">
            <a:xfrm>
              <a:off x="1601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9" name="Rectangle 1000"/>
            <p:cNvSpPr>
              <a:spLocks noChangeArrowheads="1"/>
            </p:cNvSpPr>
            <p:nvPr/>
          </p:nvSpPr>
          <p:spPr bwMode="auto">
            <a:xfrm>
              <a:off x="2685" y="3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0" name="Rectangle 1001"/>
            <p:cNvSpPr>
              <a:spLocks noChangeArrowheads="1"/>
            </p:cNvSpPr>
            <p:nvPr/>
          </p:nvSpPr>
          <p:spPr bwMode="auto">
            <a:xfrm>
              <a:off x="2466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1" name="Rectangle 1002"/>
            <p:cNvSpPr>
              <a:spLocks noChangeArrowheads="1"/>
            </p:cNvSpPr>
            <p:nvPr/>
          </p:nvSpPr>
          <p:spPr bwMode="auto">
            <a:xfrm>
              <a:off x="2691" y="432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2" name="Rectangle 1003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3" name="Rectangle 1004"/>
            <p:cNvSpPr>
              <a:spLocks noChangeArrowheads="1"/>
            </p:cNvSpPr>
            <p:nvPr/>
          </p:nvSpPr>
          <p:spPr bwMode="auto">
            <a:xfrm>
              <a:off x="1589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4" name="Rectangle 1005"/>
            <p:cNvSpPr>
              <a:spLocks noChangeArrowheads="1"/>
            </p:cNvSpPr>
            <p:nvPr/>
          </p:nvSpPr>
          <p:spPr bwMode="auto">
            <a:xfrm>
              <a:off x="171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5" name="Rectangle 1006"/>
            <p:cNvSpPr>
              <a:spLocks noChangeArrowheads="1"/>
            </p:cNvSpPr>
            <p:nvPr/>
          </p:nvSpPr>
          <p:spPr bwMode="auto">
            <a:xfrm>
              <a:off x="1453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6" name="Rectangle 1007"/>
            <p:cNvSpPr>
              <a:spLocks noChangeArrowheads="1"/>
            </p:cNvSpPr>
            <p:nvPr/>
          </p:nvSpPr>
          <p:spPr bwMode="auto">
            <a:xfrm>
              <a:off x="1820" y="476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7" name="Rectangle 1008"/>
            <p:cNvSpPr>
              <a:spLocks noChangeArrowheads="1"/>
            </p:cNvSpPr>
            <p:nvPr/>
          </p:nvSpPr>
          <p:spPr bwMode="auto">
            <a:xfrm>
              <a:off x="1749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8" name="Rectangle 1009"/>
            <p:cNvSpPr>
              <a:spLocks noChangeArrowheads="1"/>
            </p:cNvSpPr>
            <p:nvPr/>
          </p:nvSpPr>
          <p:spPr bwMode="auto">
            <a:xfrm>
              <a:off x="2057" y="442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9" name="Rectangle 1010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0" name="Rectangle 1011"/>
            <p:cNvSpPr>
              <a:spLocks noChangeArrowheads="1"/>
            </p:cNvSpPr>
            <p:nvPr/>
          </p:nvSpPr>
          <p:spPr bwMode="auto">
            <a:xfrm>
              <a:off x="2460" y="3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1" name="Rectangle 1012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2" name="Rectangle 1013"/>
            <p:cNvSpPr>
              <a:spLocks noChangeArrowheads="1"/>
            </p:cNvSpPr>
            <p:nvPr/>
          </p:nvSpPr>
          <p:spPr bwMode="auto">
            <a:xfrm>
              <a:off x="2282" y="4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3" name="Rectangle 1014"/>
            <p:cNvSpPr>
              <a:spLocks noChangeArrowheads="1"/>
            </p:cNvSpPr>
            <p:nvPr/>
          </p:nvSpPr>
          <p:spPr bwMode="auto">
            <a:xfrm>
              <a:off x="2092" y="443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4" name="Rectangle 1015"/>
            <p:cNvSpPr>
              <a:spLocks noChangeArrowheads="1"/>
            </p:cNvSpPr>
            <p:nvPr/>
          </p:nvSpPr>
          <p:spPr bwMode="auto">
            <a:xfrm>
              <a:off x="1642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5" name="Rectangle 1016"/>
            <p:cNvSpPr>
              <a:spLocks noChangeArrowheads="1"/>
            </p:cNvSpPr>
            <p:nvPr/>
          </p:nvSpPr>
          <p:spPr bwMode="auto">
            <a:xfrm>
              <a:off x="2454" y="4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6" name="Rectangle 1017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7" name="Rectangle 1018"/>
            <p:cNvSpPr>
              <a:spLocks noChangeArrowheads="1"/>
            </p:cNvSpPr>
            <p:nvPr/>
          </p:nvSpPr>
          <p:spPr bwMode="auto">
            <a:xfrm>
              <a:off x="2128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8" name="Rectangle 1019"/>
            <p:cNvSpPr>
              <a:spLocks noChangeArrowheads="1"/>
            </p:cNvSpPr>
            <p:nvPr/>
          </p:nvSpPr>
          <p:spPr bwMode="auto">
            <a:xfrm>
              <a:off x="1773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9" name="Rectangle 1020"/>
            <p:cNvSpPr>
              <a:spLocks noChangeArrowheads="1"/>
            </p:cNvSpPr>
            <p:nvPr/>
          </p:nvSpPr>
          <p:spPr bwMode="auto">
            <a:xfrm>
              <a:off x="179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90" name="Group 1021"/>
          <p:cNvGrpSpPr>
            <a:grpSpLocks/>
          </p:cNvGrpSpPr>
          <p:nvPr/>
        </p:nvGrpSpPr>
        <p:grpSpPr bwMode="auto">
          <a:xfrm>
            <a:off x="5692775" y="1639888"/>
            <a:ext cx="2185988" cy="2070100"/>
            <a:chOff x="1453" y="3819"/>
            <a:chExt cx="1321" cy="1390"/>
          </a:xfrm>
        </p:grpSpPr>
        <p:sp>
          <p:nvSpPr>
            <p:cNvPr id="76590" name="Rectangle 1022"/>
            <p:cNvSpPr>
              <a:spLocks noChangeArrowheads="1"/>
            </p:cNvSpPr>
            <p:nvPr/>
          </p:nvSpPr>
          <p:spPr bwMode="auto">
            <a:xfrm>
              <a:off x="2270" y="422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1" name="Rectangle 1023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2" name="Rectangle 102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3" name="Rectangle 1025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4" name="Rectangle 1026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5" name="Rectangle 1027"/>
            <p:cNvSpPr>
              <a:spLocks noChangeArrowheads="1"/>
            </p:cNvSpPr>
            <p:nvPr/>
          </p:nvSpPr>
          <p:spPr bwMode="auto">
            <a:xfrm>
              <a:off x="2389" y="463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6" name="Rectangle 1028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7" name="Rectangle 1029"/>
            <p:cNvSpPr>
              <a:spLocks noChangeArrowheads="1"/>
            </p:cNvSpPr>
            <p:nvPr/>
          </p:nvSpPr>
          <p:spPr bwMode="auto">
            <a:xfrm>
              <a:off x="1850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8" name="Rectangle 1030"/>
            <p:cNvSpPr>
              <a:spLocks noChangeArrowheads="1"/>
            </p:cNvSpPr>
            <p:nvPr/>
          </p:nvSpPr>
          <p:spPr bwMode="auto">
            <a:xfrm>
              <a:off x="2039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9" name="Rectangle 1031"/>
            <p:cNvSpPr>
              <a:spLocks noChangeArrowheads="1"/>
            </p:cNvSpPr>
            <p:nvPr/>
          </p:nvSpPr>
          <p:spPr bwMode="auto">
            <a:xfrm>
              <a:off x="1761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0" name="Rectangle 1032"/>
            <p:cNvSpPr>
              <a:spLocks noChangeArrowheads="1"/>
            </p:cNvSpPr>
            <p:nvPr/>
          </p:nvSpPr>
          <p:spPr bwMode="auto">
            <a:xfrm>
              <a:off x="1986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1" name="Rectangle 1033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2" name="Rectangle 1034"/>
            <p:cNvSpPr>
              <a:spLocks noChangeArrowheads="1"/>
            </p:cNvSpPr>
            <p:nvPr/>
          </p:nvSpPr>
          <p:spPr bwMode="auto">
            <a:xfrm>
              <a:off x="1767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3" name="Rectangle 1035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4" name="Rectangle 1036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5" name="Rectangle 1037"/>
            <p:cNvSpPr>
              <a:spLocks noChangeArrowheads="1"/>
            </p:cNvSpPr>
            <p:nvPr/>
          </p:nvSpPr>
          <p:spPr bwMode="auto">
            <a:xfrm>
              <a:off x="1636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6" name="Rectangle 1038"/>
            <p:cNvSpPr>
              <a:spLocks noChangeArrowheads="1"/>
            </p:cNvSpPr>
            <p:nvPr/>
          </p:nvSpPr>
          <p:spPr bwMode="auto">
            <a:xfrm>
              <a:off x="24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7" name="Rectangle 1039"/>
            <p:cNvSpPr>
              <a:spLocks noChangeArrowheads="1"/>
            </p:cNvSpPr>
            <p:nvPr/>
          </p:nvSpPr>
          <p:spPr bwMode="auto">
            <a:xfrm>
              <a:off x="1613" y="50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8" name="Rectangle 1040"/>
            <p:cNvSpPr>
              <a:spLocks noChangeArrowheads="1"/>
            </p:cNvSpPr>
            <p:nvPr/>
          </p:nvSpPr>
          <p:spPr bwMode="auto">
            <a:xfrm>
              <a:off x="1844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9" name="Rectangle 1041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0" name="Rectangle 1042"/>
            <p:cNvSpPr>
              <a:spLocks noChangeArrowheads="1"/>
            </p:cNvSpPr>
            <p:nvPr/>
          </p:nvSpPr>
          <p:spPr bwMode="auto">
            <a:xfrm>
              <a:off x="1814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1" name="Rectangle 1043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2" name="Rectangle 1044"/>
            <p:cNvSpPr>
              <a:spLocks noChangeArrowheads="1"/>
            </p:cNvSpPr>
            <p:nvPr/>
          </p:nvSpPr>
          <p:spPr bwMode="auto">
            <a:xfrm>
              <a:off x="1838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3" name="Rectangle 1045"/>
            <p:cNvSpPr>
              <a:spLocks noChangeArrowheads="1"/>
            </p:cNvSpPr>
            <p:nvPr/>
          </p:nvSpPr>
          <p:spPr bwMode="auto">
            <a:xfrm>
              <a:off x="2714" y="471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4" name="Rectangle 1046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5" name="Rectangle 1047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6" name="Rectangle 1048"/>
            <p:cNvSpPr>
              <a:spLocks noChangeArrowheads="1"/>
            </p:cNvSpPr>
            <p:nvPr/>
          </p:nvSpPr>
          <p:spPr bwMode="auto">
            <a:xfrm>
              <a:off x="2525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7" name="Rectangle 1049"/>
            <p:cNvSpPr>
              <a:spLocks noChangeArrowheads="1"/>
            </p:cNvSpPr>
            <p:nvPr/>
          </p:nvSpPr>
          <p:spPr bwMode="auto">
            <a:xfrm>
              <a:off x="1743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8" name="Rectangle 1050"/>
            <p:cNvSpPr>
              <a:spLocks noChangeArrowheads="1"/>
            </p:cNvSpPr>
            <p:nvPr/>
          </p:nvSpPr>
          <p:spPr bwMode="auto">
            <a:xfrm>
              <a:off x="1690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9" name="Rectangle 1051"/>
            <p:cNvSpPr>
              <a:spLocks noChangeArrowheads="1"/>
            </p:cNvSpPr>
            <p:nvPr/>
          </p:nvSpPr>
          <p:spPr bwMode="auto">
            <a:xfrm>
              <a:off x="1624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0" name="Rectangle 1052"/>
            <p:cNvSpPr>
              <a:spLocks noChangeArrowheads="1"/>
            </p:cNvSpPr>
            <p:nvPr/>
          </p:nvSpPr>
          <p:spPr bwMode="auto">
            <a:xfrm>
              <a:off x="2454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1" name="Rectangle 1053"/>
            <p:cNvSpPr>
              <a:spLocks noChangeArrowheads="1"/>
            </p:cNvSpPr>
            <p:nvPr/>
          </p:nvSpPr>
          <p:spPr bwMode="auto">
            <a:xfrm>
              <a:off x="2454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2" name="Rectangle 1054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3" name="Rectangle 1055"/>
            <p:cNvSpPr>
              <a:spLocks noChangeArrowheads="1"/>
            </p:cNvSpPr>
            <p:nvPr/>
          </p:nvSpPr>
          <p:spPr bwMode="auto">
            <a:xfrm>
              <a:off x="1476" y="519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4" name="Rectangle 1056"/>
            <p:cNvSpPr>
              <a:spLocks noChangeArrowheads="1"/>
            </p:cNvSpPr>
            <p:nvPr/>
          </p:nvSpPr>
          <p:spPr bwMode="auto">
            <a:xfrm>
              <a:off x="2057" y="456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5" name="Rectangle 1057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6" name="Rectangle 1058"/>
            <p:cNvSpPr>
              <a:spLocks noChangeArrowheads="1"/>
            </p:cNvSpPr>
            <p:nvPr/>
          </p:nvSpPr>
          <p:spPr bwMode="auto">
            <a:xfrm>
              <a:off x="2104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7" name="Rectangle 1059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8" name="Rectangle 1060"/>
            <p:cNvSpPr>
              <a:spLocks noChangeArrowheads="1"/>
            </p:cNvSpPr>
            <p:nvPr/>
          </p:nvSpPr>
          <p:spPr bwMode="auto">
            <a:xfrm>
              <a:off x="1737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9" name="Rectangle 1061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0" name="Rectangle 1062"/>
            <p:cNvSpPr>
              <a:spLocks noChangeArrowheads="1"/>
            </p:cNvSpPr>
            <p:nvPr/>
          </p:nvSpPr>
          <p:spPr bwMode="auto">
            <a:xfrm>
              <a:off x="1850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1" name="Rectangle 1063"/>
            <p:cNvSpPr>
              <a:spLocks noChangeArrowheads="1"/>
            </p:cNvSpPr>
            <p:nvPr/>
          </p:nvSpPr>
          <p:spPr bwMode="auto">
            <a:xfrm>
              <a:off x="1932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2" name="Rectangle 1064"/>
            <p:cNvSpPr>
              <a:spLocks noChangeArrowheads="1"/>
            </p:cNvSpPr>
            <p:nvPr/>
          </p:nvSpPr>
          <p:spPr bwMode="auto">
            <a:xfrm>
              <a:off x="2306" y="421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3" name="Rectangle 1065"/>
            <p:cNvSpPr>
              <a:spLocks noChangeArrowheads="1"/>
            </p:cNvSpPr>
            <p:nvPr/>
          </p:nvSpPr>
          <p:spPr bwMode="auto">
            <a:xfrm>
              <a:off x="2424" y="4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4" name="Rectangle 1066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5" name="Rectangle 1067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6" name="Rectangle 1068"/>
            <p:cNvSpPr>
              <a:spLocks noChangeArrowheads="1"/>
            </p:cNvSpPr>
            <p:nvPr/>
          </p:nvSpPr>
          <p:spPr bwMode="auto">
            <a:xfrm>
              <a:off x="166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7" name="Rectangle 1069"/>
            <p:cNvSpPr>
              <a:spLocks noChangeArrowheads="1"/>
            </p:cNvSpPr>
            <p:nvPr/>
          </p:nvSpPr>
          <p:spPr bwMode="auto">
            <a:xfrm>
              <a:off x="2116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8" name="Rectangle 1070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9" name="Rectangle 1071"/>
            <p:cNvSpPr>
              <a:spLocks noChangeArrowheads="1"/>
            </p:cNvSpPr>
            <p:nvPr/>
          </p:nvSpPr>
          <p:spPr bwMode="auto">
            <a:xfrm>
              <a:off x="175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0" name="Rectangle 1072"/>
            <p:cNvSpPr>
              <a:spLocks noChangeArrowheads="1"/>
            </p:cNvSpPr>
            <p:nvPr/>
          </p:nvSpPr>
          <p:spPr bwMode="auto">
            <a:xfrm>
              <a:off x="1761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1" name="Rectangle 1073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2" name="Rectangle 1074"/>
            <p:cNvSpPr>
              <a:spLocks noChangeArrowheads="1"/>
            </p:cNvSpPr>
            <p:nvPr/>
          </p:nvSpPr>
          <p:spPr bwMode="auto">
            <a:xfrm>
              <a:off x="24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3" name="Rectangle 1075"/>
            <p:cNvSpPr>
              <a:spLocks noChangeArrowheads="1"/>
            </p:cNvSpPr>
            <p:nvPr/>
          </p:nvSpPr>
          <p:spPr bwMode="auto">
            <a:xfrm>
              <a:off x="1850" y="480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4" name="Rectangle 1076"/>
            <p:cNvSpPr>
              <a:spLocks noChangeArrowheads="1"/>
            </p:cNvSpPr>
            <p:nvPr/>
          </p:nvSpPr>
          <p:spPr bwMode="auto">
            <a:xfrm>
              <a:off x="2732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5" name="Rectangle 1077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6" name="Rectangle 1078"/>
            <p:cNvSpPr>
              <a:spLocks noChangeArrowheads="1"/>
            </p:cNvSpPr>
            <p:nvPr/>
          </p:nvSpPr>
          <p:spPr bwMode="auto">
            <a:xfrm>
              <a:off x="2140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7" name="Rectangle 1079"/>
            <p:cNvSpPr>
              <a:spLocks noChangeArrowheads="1"/>
            </p:cNvSpPr>
            <p:nvPr/>
          </p:nvSpPr>
          <p:spPr bwMode="auto">
            <a:xfrm>
              <a:off x="2560" y="4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8" name="Rectangle 1080"/>
            <p:cNvSpPr>
              <a:spLocks noChangeArrowheads="1"/>
            </p:cNvSpPr>
            <p:nvPr/>
          </p:nvSpPr>
          <p:spPr bwMode="auto">
            <a:xfrm>
              <a:off x="2329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9" name="Rectangle 1081"/>
            <p:cNvSpPr>
              <a:spLocks noChangeArrowheads="1"/>
            </p:cNvSpPr>
            <p:nvPr/>
          </p:nvSpPr>
          <p:spPr bwMode="auto">
            <a:xfrm>
              <a:off x="2004" y="464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0" name="Rectangle 1082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1" name="Rectangle 1083"/>
            <p:cNvSpPr>
              <a:spLocks noChangeArrowheads="1"/>
            </p:cNvSpPr>
            <p:nvPr/>
          </p:nvSpPr>
          <p:spPr bwMode="auto">
            <a:xfrm>
              <a:off x="1583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2" name="Rectangle 1084"/>
            <p:cNvSpPr>
              <a:spLocks noChangeArrowheads="1"/>
            </p:cNvSpPr>
            <p:nvPr/>
          </p:nvSpPr>
          <p:spPr bwMode="auto">
            <a:xfrm>
              <a:off x="1820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3" name="Rectangle 1085"/>
            <p:cNvSpPr>
              <a:spLocks noChangeArrowheads="1"/>
            </p:cNvSpPr>
            <p:nvPr/>
          </p:nvSpPr>
          <p:spPr bwMode="auto">
            <a:xfrm>
              <a:off x="2448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4" name="Rectangle 1086"/>
            <p:cNvSpPr>
              <a:spLocks noChangeArrowheads="1"/>
            </p:cNvSpPr>
            <p:nvPr/>
          </p:nvSpPr>
          <p:spPr bwMode="auto">
            <a:xfrm>
              <a:off x="1459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5" name="Rectangle 1087"/>
            <p:cNvSpPr>
              <a:spLocks noChangeArrowheads="1"/>
            </p:cNvSpPr>
            <p:nvPr/>
          </p:nvSpPr>
          <p:spPr bwMode="auto">
            <a:xfrm>
              <a:off x="1879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6" name="Rectangle 1088"/>
            <p:cNvSpPr>
              <a:spLocks noChangeArrowheads="1"/>
            </p:cNvSpPr>
            <p:nvPr/>
          </p:nvSpPr>
          <p:spPr bwMode="auto">
            <a:xfrm>
              <a:off x="2578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7" name="Rectangle 1089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8" name="Rectangle 1090"/>
            <p:cNvSpPr>
              <a:spLocks noChangeArrowheads="1"/>
            </p:cNvSpPr>
            <p:nvPr/>
          </p:nvSpPr>
          <p:spPr bwMode="auto">
            <a:xfrm>
              <a:off x="1814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9" name="Rectangle 1091"/>
            <p:cNvSpPr>
              <a:spLocks noChangeArrowheads="1"/>
            </p:cNvSpPr>
            <p:nvPr/>
          </p:nvSpPr>
          <p:spPr bwMode="auto">
            <a:xfrm>
              <a:off x="183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0" name="Rectangle 1092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1" name="Rectangle 1093"/>
            <p:cNvSpPr>
              <a:spLocks noChangeArrowheads="1"/>
            </p:cNvSpPr>
            <p:nvPr/>
          </p:nvSpPr>
          <p:spPr bwMode="auto">
            <a:xfrm>
              <a:off x="2472" y="4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2" name="Rectangle 1094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3" name="Rectangle 1095"/>
            <p:cNvSpPr>
              <a:spLocks noChangeArrowheads="1"/>
            </p:cNvSpPr>
            <p:nvPr/>
          </p:nvSpPr>
          <p:spPr bwMode="auto">
            <a:xfrm>
              <a:off x="2637" y="437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4" name="Rectangle 1096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5" name="Rectangle 1097"/>
            <p:cNvSpPr>
              <a:spLocks noChangeArrowheads="1"/>
            </p:cNvSpPr>
            <p:nvPr/>
          </p:nvSpPr>
          <p:spPr bwMode="auto">
            <a:xfrm>
              <a:off x="2252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6" name="Rectangle 1098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7" name="Rectangle 1099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8" name="Rectangle 1100"/>
            <p:cNvSpPr>
              <a:spLocks noChangeArrowheads="1"/>
            </p:cNvSpPr>
            <p:nvPr/>
          </p:nvSpPr>
          <p:spPr bwMode="auto">
            <a:xfrm>
              <a:off x="2193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9" name="Rectangle 1101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0" name="Rectangle 1102"/>
            <p:cNvSpPr>
              <a:spLocks noChangeArrowheads="1"/>
            </p:cNvSpPr>
            <p:nvPr/>
          </p:nvSpPr>
          <p:spPr bwMode="auto">
            <a:xfrm>
              <a:off x="1814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1" name="Rectangle 1103"/>
            <p:cNvSpPr>
              <a:spLocks noChangeArrowheads="1"/>
            </p:cNvSpPr>
            <p:nvPr/>
          </p:nvSpPr>
          <p:spPr bwMode="auto">
            <a:xfrm>
              <a:off x="1832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2" name="Rectangle 1104"/>
            <p:cNvSpPr>
              <a:spLocks noChangeArrowheads="1"/>
            </p:cNvSpPr>
            <p:nvPr/>
          </p:nvSpPr>
          <p:spPr bwMode="auto">
            <a:xfrm>
              <a:off x="1998" y="459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3" name="Rectangle 1105"/>
            <p:cNvSpPr>
              <a:spLocks noChangeArrowheads="1"/>
            </p:cNvSpPr>
            <p:nvPr/>
          </p:nvSpPr>
          <p:spPr bwMode="auto">
            <a:xfrm>
              <a:off x="1832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4" name="Rectangle 1106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5" name="Rectangle 1107"/>
            <p:cNvSpPr>
              <a:spLocks noChangeArrowheads="1"/>
            </p:cNvSpPr>
            <p:nvPr/>
          </p:nvSpPr>
          <p:spPr bwMode="auto">
            <a:xfrm>
              <a:off x="1903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6" name="Rectangle 1108"/>
            <p:cNvSpPr>
              <a:spLocks noChangeArrowheads="1"/>
            </p:cNvSpPr>
            <p:nvPr/>
          </p:nvSpPr>
          <p:spPr bwMode="auto">
            <a:xfrm>
              <a:off x="2246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7" name="Rectangle 1109"/>
            <p:cNvSpPr>
              <a:spLocks noChangeArrowheads="1"/>
            </p:cNvSpPr>
            <p:nvPr/>
          </p:nvSpPr>
          <p:spPr bwMode="auto">
            <a:xfrm>
              <a:off x="1861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8" name="Rectangle 1110"/>
            <p:cNvSpPr>
              <a:spLocks noChangeArrowheads="1"/>
            </p:cNvSpPr>
            <p:nvPr/>
          </p:nvSpPr>
          <p:spPr bwMode="auto">
            <a:xfrm>
              <a:off x="188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9" name="Rectangle 1111"/>
            <p:cNvSpPr>
              <a:spLocks noChangeArrowheads="1"/>
            </p:cNvSpPr>
            <p:nvPr/>
          </p:nvSpPr>
          <p:spPr bwMode="auto">
            <a:xfrm>
              <a:off x="2252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0" name="Rectangle 1112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1" name="Rectangle 1113"/>
            <p:cNvSpPr>
              <a:spLocks noChangeArrowheads="1"/>
            </p:cNvSpPr>
            <p:nvPr/>
          </p:nvSpPr>
          <p:spPr bwMode="auto">
            <a:xfrm>
              <a:off x="2708" y="3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2" name="Rectangle 1114"/>
            <p:cNvSpPr>
              <a:spLocks noChangeArrowheads="1"/>
            </p:cNvSpPr>
            <p:nvPr/>
          </p:nvSpPr>
          <p:spPr bwMode="auto">
            <a:xfrm>
              <a:off x="2004" y="498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3" name="Rectangle 1115"/>
            <p:cNvSpPr>
              <a:spLocks noChangeArrowheads="1"/>
            </p:cNvSpPr>
            <p:nvPr/>
          </p:nvSpPr>
          <p:spPr bwMode="auto">
            <a:xfrm>
              <a:off x="1850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4" name="Rectangle 1116"/>
            <p:cNvSpPr>
              <a:spLocks noChangeArrowheads="1"/>
            </p:cNvSpPr>
            <p:nvPr/>
          </p:nvSpPr>
          <p:spPr bwMode="auto">
            <a:xfrm>
              <a:off x="182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5" name="Rectangle 1117"/>
            <p:cNvSpPr>
              <a:spLocks noChangeArrowheads="1"/>
            </p:cNvSpPr>
            <p:nvPr/>
          </p:nvSpPr>
          <p:spPr bwMode="auto">
            <a:xfrm>
              <a:off x="1453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6" name="Rectangle 1118"/>
            <p:cNvSpPr>
              <a:spLocks noChangeArrowheads="1"/>
            </p:cNvSpPr>
            <p:nvPr/>
          </p:nvSpPr>
          <p:spPr bwMode="auto">
            <a:xfrm>
              <a:off x="1867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7" name="Rectangle 1119"/>
            <p:cNvSpPr>
              <a:spLocks noChangeArrowheads="1"/>
            </p:cNvSpPr>
            <p:nvPr/>
          </p:nvSpPr>
          <p:spPr bwMode="auto">
            <a:xfrm>
              <a:off x="2193" y="441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8" name="Rectangle 1120"/>
            <p:cNvSpPr>
              <a:spLocks noChangeArrowheads="1"/>
            </p:cNvSpPr>
            <p:nvPr/>
          </p:nvSpPr>
          <p:spPr bwMode="auto">
            <a:xfrm>
              <a:off x="2762" y="460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9" name="Rectangle 1121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0" name="Rectangle 1122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1" name="Rectangle 1123"/>
            <p:cNvSpPr>
              <a:spLocks noChangeArrowheads="1"/>
            </p:cNvSpPr>
            <p:nvPr/>
          </p:nvSpPr>
          <p:spPr bwMode="auto">
            <a:xfrm>
              <a:off x="1879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2" name="Rectangle 112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3" name="Rectangle 1125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4" name="Rectangle 1126"/>
            <p:cNvSpPr>
              <a:spLocks noChangeArrowheads="1"/>
            </p:cNvSpPr>
            <p:nvPr/>
          </p:nvSpPr>
          <p:spPr bwMode="auto">
            <a:xfrm>
              <a:off x="1784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5" name="Rectangle 1127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6" name="Rectangle 1128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7" name="Rectangle 1129"/>
            <p:cNvSpPr>
              <a:spLocks noChangeArrowheads="1"/>
            </p:cNvSpPr>
            <p:nvPr/>
          </p:nvSpPr>
          <p:spPr bwMode="auto">
            <a:xfrm>
              <a:off x="1850" y="475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8" name="Rectangle 1130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9" name="Rectangle 1131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0" name="Rectangle 1132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1" name="Rectangle 1133"/>
            <p:cNvSpPr>
              <a:spLocks noChangeArrowheads="1"/>
            </p:cNvSpPr>
            <p:nvPr/>
          </p:nvSpPr>
          <p:spPr bwMode="auto">
            <a:xfrm>
              <a:off x="181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2" name="Rectangle 1134"/>
            <p:cNvSpPr>
              <a:spLocks noChangeArrowheads="1"/>
            </p:cNvSpPr>
            <p:nvPr/>
          </p:nvSpPr>
          <p:spPr bwMode="auto">
            <a:xfrm>
              <a:off x="1855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3" name="Rectangle 1135"/>
            <p:cNvSpPr>
              <a:spLocks noChangeArrowheads="1"/>
            </p:cNvSpPr>
            <p:nvPr/>
          </p:nvSpPr>
          <p:spPr bwMode="auto">
            <a:xfrm>
              <a:off x="2714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4" name="Rectangle 1136"/>
            <p:cNvSpPr>
              <a:spLocks noChangeArrowheads="1"/>
            </p:cNvSpPr>
            <p:nvPr/>
          </p:nvSpPr>
          <p:spPr bwMode="auto">
            <a:xfrm>
              <a:off x="1832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5" name="Rectangle 1137"/>
            <p:cNvSpPr>
              <a:spLocks noChangeArrowheads="1"/>
            </p:cNvSpPr>
            <p:nvPr/>
          </p:nvSpPr>
          <p:spPr bwMode="auto">
            <a:xfrm>
              <a:off x="194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6" name="Rectangle 1138"/>
            <p:cNvSpPr>
              <a:spLocks noChangeArrowheads="1"/>
            </p:cNvSpPr>
            <p:nvPr/>
          </p:nvSpPr>
          <p:spPr bwMode="auto">
            <a:xfrm>
              <a:off x="1903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7" name="Rectangle 1139"/>
            <p:cNvSpPr>
              <a:spLocks noChangeArrowheads="1"/>
            </p:cNvSpPr>
            <p:nvPr/>
          </p:nvSpPr>
          <p:spPr bwMode="auto">
            <a:xfrm>
              <a:off x="2703" y="4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8" name="Rectangle 1140"/>
            <p:cNvSpPr>
              <a:spLocks noChangeArrowheads="1"/>
            </p:cNvSpPr>
            <p:nvPr/>
          </p:nvSpPr>
          <p:spPr bwMode="auto">
            <a:xfrm>
              <a:off x="1838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9" name="Rectangle 1141"/>
            <p:cNvSpPr>
              <a:spLocks noChangeArrowheads="1"/>
            </p:cNvSpPr>
            <p:nvPr/>
          </p:nvSpPr>
          <p:spPr bwMode="auto">
            <a:xfrm>
              <a:off x="1867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0" name="Rectangle 114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1" name="Rectangle 1143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2" name="Rectangle 1144"/>
            <p:cNvSpPr>
              <a:spLocks noChangeArrowheads="1"/>
            </p:cNvSpPr>
            <p:nvPr/>
          </p:nvSpPr>
          <p:spPr bwMode="auto">
            <a:xfrm>
              <a:off x="1725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3" name="Rectangle 1145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4" name="Rectangle 1146"/>
            <p:cNvSpPr>
              <a:spLocks noChangeArrowheads="1"/>
            </p:cNvSpPr>
            <p:nvPr/>
          </p:nvSpPr>
          <p:spPr bwMode="auto">
            <a:xfrm>
              <a:off x="2454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5" name="Rectangle 1147"/>
            <p:cNvSpPr>
              <a:spLocks noChangeArrowheads="1"/>
            </p:cNvSpPr>
            <p:nvPr/>
          </p:nvSpPr>
          <p:spPr bwMode="auto">
            <a:xfrm>
              <a:off x="2164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6" name="Rectangle 1148"/>
            <p:cNvSpPr>
              <a:spLocks noChangeArrowheads="1"/>
            </p:cNvSpPr>
            <p:nvPr/>
          </p:nvSpPr>
          <p:spPr bwMode="auto">
            <a:xfrm>
              <a:off x="1731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7" name="Rectangle 1149"/>
            <p:cNvSpPr>
              <a:spLocks noChangeArrowheads="1"/>
            </p:cNvSpPr>
            <p:nvPr/>
          </p:nvSpPr>
          <p:spPr bwMode="auto">
            <a:xfrm>
              <a:off x="2087" y="451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8" name="Rectangle 1150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9" name="Rectangle 1151"/>
            <p:cNvSpPr>
              <a:spLocks noChangeArrowheads="1"/>
            </p:cNvSpPr>
            <p:nvPr/>
          </p:nvSpPr>
          <p:spPr bwMode="auto">
            <a:xfrm>
              <a:off x="1938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0" name="Rectangle 1152"/>
            <p:cNvSpPr>
              <a:spLocks noChangeArrowheads="1"/>
            </p:cNvSpPr>
            <p:nvPr/>
          </p:nvSpPr>
          <p:spPr bwMode="auto">
            <a:xfrm>
              <a:off x="1719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1" name="Rectangle 1153"/>
            <p:cNvSpPr>
              <a:spLocks noChangeArrowheads="1"/>
            </p:cNvSpPr>
            <p:nvPr/>
          </p:nvSpPr>
          <p:spPr bwMode="auto">
            <a:xfrm>
              <a:off x="1624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2" name="Rectangle 1154"/>
            <p:cNvSpPr>
              <a:spLocks noChangeArrowheads="1"/>
            </p:cNvSpPr>
            <p:nvPr/>
          </p:nvSpPr>
          <p:spPr bwMode="auto">
            <a:xfrm>
              <a:off x="2199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3" name="Rectangle 1155"/>
            <p:cNvSpPr>
              <a:spLocks noChangeArrowheads="1"/>
            </p:cNvSpPr>
            <p:nvPr/>
          </p:nvSpPr>
          <p:spPr bwMode="auto">
            <a:xfrm>
              <a:off x="2039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4" name="Rectangle 1156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5" name="Rectangle 1157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6" name="Rectangle 1158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7" name="Rectangle 1159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8" name="Rectangle 1160"/>
            <p:cNvSpPr>
              <a:spLocks noChangeArrowheads="1"/>
            </p:cNvSpPr>
            <p:nvPr/>
          </p:nvSpPr>
          <p:spPr bwMode="auto">
            <a:xfrm>
              <a:off x="1684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9" name="Rectangle 1161"/>
            <p:cNvSpPr>
              <a:spLocks noChangeArrowheads="1"/>
            </p:cNvSpPr>
            <p:nvPr/>
          </p:nvSpPr>
          <p:spPr bwMode="auto">
            <a:xfrm>
              <a:off x="2472" y="4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0" name="Rectangle 1162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1" name="Rectangle 1163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2" name="Rectangle 1164"/>
            <p:cNvSpPr>
              <a:spLocks noChangeArrowheads="1"/>
            </p:cNvSpPr>
            <p:nvPr/>
          </p:nvSpPr>
          <p:spPr bwMode="auto">
            <a:xfrm>
              <a:off x="1601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3" name="Rectangle 1165"/>
            <p:cNvSpPr>
              <a:spLocks noChangeArrowheads="1"/>
            </p:cNvSpPr>
            <p:nvPr/>
          </p:nvSpPr>
          <p:spPr bwMode="auto">
            <a:xfrm>
              <a:off x="2454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4" name="Rectangle 1166"/>
            <p:cNvSpPr>
              <a:spLocks noChangeArrowheads="1"/>
            </p:cNvSpPr>
            <p:nvPr/>
          </p:nvSpPr>
          <p:spPr bwMode="auto">
            <a:xfrm>
              <a:off x="2554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5" name="Rectangle 1167"/>
            <p:cNvSpPr>
              <a:spLocks noChangeArrowheads="1"/>
            </p:cNvSpPr>
            <p:nvPr/>
          </p:nvSpPr>
          <p:spPr bwMode="auto">
            <a:xfrm>
              <a:off x="2039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6" name="Rectangle 1168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7" name="Rectangle 1169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8" name="Rectangle 1170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9" name="Rectangle 1171"/>
            <p:cNvSpPr>
              <a:spLocks noChangeArrowheads="1"/>
            </p:cNvSpPr>
            <p:nvPr/>
          </p:nvSpPr>
          <p:spPr bwMode="auto">
            <a:xfrm>
              <a:off x="1773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0" name="Rectangle 1172"/>
            <p:cNvSpPr>
              <a:spLocks noChangeArrowheads="1"/>
            </p:cNvSpPr>
            <p:nvPr/>
          </p:nvSpPr>
          <p:spPr bwMode="auto">
            <a:xfrm>
              <a:off x="2294" y="429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1" name="Rectangle 1173"/>
            <p:cNvSpPr>
              <a:spLocks noChangeArrowheads="1"/>
            </p:cNvSpPr>
            <p:nvPr/>
          </p:nvSpPr>
          <p:spPr bwMode="auto">
            <a:xfrm>
              <a:off x="189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2" name="Rectangle 1174"/>
            <p:cNvSpPr>
              <a:spLocks noChangeArrowheads="1"/>
            </p:cNvSpPr>
            <p:nvPr/>
          </p:nvSpPr>
          <p:spPr bwMode="auto">
            <a:xfrm>
              <a:off x="2312" y="481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3" name="Rectangle 1175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4" name="Rectangle 1176"/>
            <p:cNvSpPr>
              <a:spLocks noChangeArrowheads="1"/>
            </p:cNvSpPr>
            <p:nvPr/>
          </p:nvSpPr>
          <p:spPr bwMode="auto">
            <a:xfrm>
              <a:off x="2323" y="469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5" name="Rectangle 1177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6" name="Rectangle 1178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7" name="Rectangle 117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8" name="Rectangle 1180"/>
            <p:cNvSpPr>
              <a:spLocks noChangeArrowheads="1"/>
            </p:cNvSpPr>
            <p:nvPr/>
          </p:nvSpPr>
          <p:spPr bwMode="auto">
            <a:xfrm>
              <a:off x="1465" y="513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9" name="Rectangle 1181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0" name="Rectangle 1182"/>
            <p:cNvSpPr>
              <a:spLocks noChangeArrowheads="1"/>
            </p:cNvSpPr>
            <p:nvPr/>
          </p:nvSpPr>
          <p:spPr bwMode="auto">
            <a:xfrm>
              <a:off x="163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1" name="Rectangle 1183"/>
            <p:cNvSpPr>
              <a:spLocks noChangeArrowheads="1"/>
            </p:cNvSpPr>
            <p:nvPr/>
          </p:nvSpPr>
          <p:spPr bwMode="auto">
            <a:xfrm>
              <a:off x="2252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2" name="Rectangle 1184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3" name="Rectangle 1185"/>
            <p:cNvSpPr>
              <a:spLocks noChangeArrowheads="1"/>
            </p:cNvSpPr>
            <p:nvPr/>
          </p:nvSpPr>
          <p:spPr bwMode="auto">
            <a:xfrm>
              <a:off x="162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4" name="Rectangle 1186"/>
            <p:cNvSpPr>
              <a:spLocks noChangeArrowheads="1"/>
            </p:cNvSpPr>
            <p:nvPr/>
          </p:nvSpPr>
          <p:spPr bwMode="auto">
            <a:xfrm>
              <a:off x="2454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5" name="Rectangle 1187"/>
            <p:cNvSpPr>
              <a:spLocks noChangeArrowheads="1"/>
            </p:cNvSpPr>
            <p:nvPr/>
          </p:nvSpPr>
          <p:spPr bwMode="auto">
            <a:xfrm>
              <a:off x="2448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6" name="Rectangle 1188"/>
            <p:cNvSpPr>
              <a:spLocks noChangeArrowheads="1"/>
            </p:cNvSpPr>
            <p:nvPr/>
          </p:nvSpPr>
          <p:spPr bwMode="auto">
            <a:xfrm>
              <a:off x="1453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7" name="Rectangle 1189"/>
            <p:cNvSpPr>
              <a:spLocks noChangeArrowheads="1"/>
            </p:cNvSpPr>
            <p:nvPr/>
          </p:nvSpPr>
          <p:spPr bwMode="auto">
            <a:xfrm>
              <a:off x="2614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8" name="Rectangle 1190"/>
            <p:cNvSpPr>
              <a:spLocks noChangeArrowheads="1"/>
            </p:cNvSpPr>
            <p:nvPr/>
          </p:nvSpPr>
          <p:spPr bwMode="auto">
            <a:xfrm>
              <a:off x="2525" y="39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9" name="Rectangle 1191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0" name="Rectangle 119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1" name="Rectangle 1193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2" name="Rectangle 1194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3" name="Rectangle 1195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4" name="Rectangle 1196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5" name="Rectangle 1197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6" name="Rectangle 1198"/>
            <p:cNvSpPr>
              <a:spLocks noChangeArrowheads="1"/>
            </p:cNvSpPr>
            <p:nvPr/>
          </p:nvSpPr>
          <p:spPr bwMode="auto">
            <a:xfrm>
              <a:off x="1476" y="519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7" name="Rectangle 1199"/>
            <p:cNvSpPr>
              <a:spLocks noChangeArrowheads="1"/>
            </p:cNvSpPr>
            <p:nvPr/>
          </p:nvSpPr>
          <p:spPr bwMode="auto">
            <a:xfrm>
              <a:off x="1773" y="486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8" name="Rectangle 1200"/>
            <p:cNvSpPr>
              <a:spLocks noChangeArrowheads="1"/>
            </p:cNvSpPr>
            <p:nvPr/>
          </p:nvSpPr>
          <p:spPr bwMode="auto">
            <a:xfrm>
              <a:off x="1583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9" name="Rectangle 1201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0" name="Rectangle 1202"/>
            <p:cNvSpPr>
              <a:spLocks noChangeArrowheads="1"/>
            </p:cNvSpPr>
            <p:nvPr/>
          </p:nvSpPr>
          <p:spPr bwMode="auto">
            <a:xfrm>
              <a:off x="2608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1" name="Rectangle 1203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2" name="Rectangle 1204"/>
            <p:cNvSpPr>
              <a:spLocks noChangeArrowheads="1"/>
            </p:cNvSpPr>
            <p:nvPr/>
          </p:nvSpPr>
          <p:spPr bwMode="auto">
            <a:xfrm>
              <a:off x="2033" y="453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3" name="Rectangle 1205"/>
            <p:cNvSpPr>
              <a:spLocks noChangeArrowheads="1"/>
            </p:cNvSpPr>
            <p:nvPr/>
          </p:nvSpPr>
          <p:spPr bwMode="auto">
            <a:xfrm>
              <a:off x="2460" y="413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4" name="Rectangle 1206"/>
            <p:cNvSpPr>
              <a:spLocks noChangeArrowheads="1"/>
            </p:cNvSpPr>
            <p:nvPr/>
          </p:nvSpPr>
          <p:spPr bwMode="auto">
            <a:xfrm>
              <a:off x="24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5" name="Rectangle 1207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6" name="Rectangle 1208"/>
            <p:cNvSpPr>
              <a:spLocks noChangeArrowheads="1"/>
            </p:cNvSpPr>
            <p:nvPr/>
          </p:nvSpPr>
          <p:spPr bwMode="auto">
            <a:xfrm>
              <a:off x="1773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7" name="Rectangle 1209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8" name="Rectangle 1210"/>
            <p:cNvSpPr>
              <a:spLocks noChangeArrowheads="1"/>
            </p:cNvSpPr>
            <p:nvPr/>
          </p:nvSpPr>
          <p:spPr bwMode="auto">
            <a:xfrm>
              <a:off x="1974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9" name="Rectangle 1211"/>
            <p:cNvSpPr>
              <a:spLocks noChangeArrowheads="1"/>
            </p:cNvSpPr>
            <p:nvPr/>
          </p:nvSpPr>
          <p:spPr bwMode="auto">
            <a:xfrm>
              <a:off x="2335" y="426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0" name="Rectangle 1212"/>
            <p:cNvSpPr>
              <a:spLocks noChangeArrowheads="1"/>
            </p:cNvSpPr>
            <p:nvPr/>
          </p:nvSpPr>
          <p:spPr bwMode="auto">
            <a:xfrm>
              <a:off x="200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1" name="Rectangle 1213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2" name="Rectangle 121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3" name="Rectangle 1215"/>
            <p:cNvSpPr>
              <a:spLocks noChangeArrowheads="1"/>
            </p:cNvSpPr>
            <p:nvPr/>
          </p:nvSpPr>
          <p:spPr bwMode="auto">
            <a:xfrm>
              <a:off x="1719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4" name="Rectangle 1216"/>
            <p:cNvSpPr>
              <a:spLocks noChangeArrowheads="1"/>
            </p:cNvSpPr>
            <p:nvPr/>
          </p:nvSpPr>
          <p:spPr bwMode="auto">
            <a:xfrm>
              <a:off x="1826" y="478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5" name="Rectangle 1217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6" name="Rectangle 1218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7" name="Rectangle 1219"/>
            <p:cNvSpPr>
              <a:spLocks noChangeArrowheads="1"/>
            </p:cNvSpPr>
            <p:nvPr/>
          </p:nvSpPr>
          <p:spPr bwMode="auto">
            <a:xfrm>
              <a:off x="2092" y="448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8" name="Rectangle 1220"/>
            <p:cNvSpPr>
              <a:spLocks noChangeArrowheads="1"/>
            </p:cNvSpPr>
            <p:nvPr/>
          </p:nvSpPr>
          <p:spPr bwMode="auto">
            <a:xfrm>
              <a:off x="2454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9" name="Rectangle 1221"/>
            <p:cNvSpPr>
              <a:spLocks noChangeArrowheads="1"/>
            </p:cNvSpPr>
            <p:nvPr/>
          </p:nvSpPr>
          <p:spPr bwMode="auto">
            <a:xfrm>
              <a:off x="2389" y="424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91" name="Group 1222"/>
          <p:cNvGrpSpPr>
            <a:grpSpLocks/>
          </p:cNvGrpSpPr>
          <p:nvPr/>
        </p:nvGrpSpPr>
        <p:grpSpPr bwMode="auto">
          <a:xfrm>
            <a:off x="5692775" y="1639888"/>
            <a:ext cx="2146300" cy="2081212"/>
            <a:chOff x="1453" y="3819"/>
            <a:chExt cx="1297" cy="1397"/>
          </a:xfrm>
        </p:grpSpPr>
        <p:sp>
          <p:nvSpPr>
            <p:cNvPr id="76390" name="Rectangle 1223"/>
            <p:cNvSpPr>
              <a:spLocks noChangeArrowheads="1"/>
            </p:cNvSpPr>
            <p:nvPr/>
          </p:nvSpPr>
          <p:spPr bwMode="auto">
            <a:xfrm>
              <a:off x="2199" y="437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1" name="Rectangle 1224"/>
            <p:cNvSpPr>
              <a:spLocks noChangeArrowheads="1"/>
            </p:cNvSpPr>
            <p:nvPr/>
          </p:nvSpPr>
          <p:spPr bwMode="auto">
            <a:xfrm>
              <a:off x="2051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2" name="Rectangle 1225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" name="Rectangle 1226"/>
            <p:cNvSpPr>
              <a:spLocks noChangeArrowheads="1"/>
            </p:cNvSpPr>
            <p:nvPr/>
          </p:nvSpPr>
          <p:spPr bwMode="auto">
            <a:xfrm>
              <a:off x="2300" y="431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" name="Rectangle 122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" name="Rectangle 1228"/>
            <p:cNvSpPr>
              <a:spLocks noChangeArrowheads="1"/>
            </p:cNvSpPr>
            <p:nvPr/>
          </p:nvSpPr>
          <p:spPr bwMode="auto">
            <a:xfrm>
              <a:off x="2045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" name="Rectangle 122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" name="Rectangle 1230"/>
            <p:cNvSpPr>
              <a:spLocks noChangeArrowheads="1"/>
            </p:cNvSpPr>
            <p:nvPr/>
          </p:nvSpPr>
          <p:spPr bwMode="auto">
            <a:xfrm>
              <a:off x="2081" y="493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" name="Rectangle 1231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" name="Rectangle 1232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" name="Rectangle 1233"/>
            <p:cNvSpPr>
              <a:spLocks noChangeArrowheads="1"/>
            </p:cNvSpPr>
            <p:nvPr/>
          </p:nvSpPr>
          <p:spPr bwMode="auto">
            <a:xfrm>
              <a:off x="2004" y="4996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" name="Rectangle 1234"/>
            <p:cNvSpPr>
              <a:spLocks noChangeArrowheads="1"/>
            </p:cNvSpPr>
            <p:nvPr/>
          </p:nvSpPr>
          <p:spPr bwMode="auto">
            <a:xfrm>
              <a:off x="159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" name="Rectangle 1235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" name="Rectangle 1236"/>
            <p:cNvSpPr>
              <a:spLocks noChangeArrowheads="1"/>
            </p:cNvSpPr>
            <p:nvPr/>
          </p:nvSpPr>
          <p:spPr bwMode="auto">
            <a:xfrm>
              <a:off x="1844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" name="Rectangle 1237"/>
            <p:cNvSpPr>
              <a:spLocks noChangeArrowheads="1"/>
            </p:cNvSpPr>
            <p:nvPr/>
          </p:nvSpPr>
          <p:spPr bwMode="auto">
            <a:xfrm>
              <a:off x="1826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" name="Rectangle 1238"/>
            <p:cNvSpPr>
              <a:spLocks noChangeArrowheads="1"/>
            </p:cNvSpPr>
            <p:nvPr/>
          </p:nvSpPr>
          <p:spPr bwMode="auto">
            <a:xfrm>
              <a:off x="1773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" name="Rectangle 1239"/>
            <p:cNvSpPr>
              <a:spLocks noChangeArrowheads="1"/>
            </p:cNvSpPr>
            <p:nvPr/>
          </p:nvSpPr>
          <p:spPr bwMode="auto">
            <a:xfrm>
              <a:off x="1855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" name="Rectangle 1240"/>
            <p:cNvSpPr>
              <a:spLocks noChangeArrowheads="1"/>
            </p:cNvSpPr>
            <p:nvPr/>
          </p:nvSpPr>
          <p:spPr bwMode="auto">
            <a:xfrm>
              <a:off x="2110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" name="Rectangle 1241"/>
            <p:cNvSpPr>
              <a:spLocks noChangeArrowheads="1"/>
            </p:cNvSpPr>
            <p:nvPr/>
          </p:nvSpPr>
          <p:spPr bwMode="auto">
            <a:xfrm>
              <a:off x="177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" name="Rectangle 1242"/>
            <p:cNvSpPr>
              <a:spLocks noChangeArrowheads="1"/>
            </p:cNvSpPr>
            <p:nvPr/>
          </p:nvSpPr>
          <p:spPr bwMode="auto">
            <a:xfrm>
              <a:off x="2347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" name="Rectangle 1243"/>
            <p:cNvSpPr>
              <a:spLocks noChangeArrowheads="1"/>
            </p:cNvSpPr>
            <p:nvPr/>
          </p:nvSpPr>
          <p:spPr bwMode="auto">
            <a:xfrm>
              <a:off x="2312" y="426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1" name="Rectangle 1244"/>
            <p:cNvSpPr>
              <a:spLocks noChangeArrowheads="1"/>
            </p:cNvSpPr>
            <p:nvPr/>
          </p:nvSpPr>
          <p:spPr bwMode="auto">
            <a:xfrm>
              <a:off x="194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2" name="Rectangle 1245"/>
            <p:cNvSpPr>
              <a:spLocks noChangeArrowheads="1"/>
            </p:cNvSpPr>
            <p:nvPr/>
          </p:nvSpPr>
          <p:spPr bwMode="auto">
            <a:xfrm>
              <a:off x="1897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3" name="Rectangle 1246"/>
            <p:cNvSpPr>
              <a:spLocks noChangeArrowheads="1"/>
            </p:cNvSpPr>
            <p:nvPr/>
          </p:nvSpPr>
          <p:spPr bwMode="auto">
            <a:xfrm>
              <a:off x="1938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4" name="Rectangle 1247"/>
            <p:cNvSpPr>
              <a:spLocks noChangeArrowheads="1"/>
            </p:cNvSpPr>
            <p:nvPr/>
          </p:nvSpPr>
          <p:spPr bwMode="auto">
            <a:xfrm>
              <a:off x="1891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5" name="Rectangle 1248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6" name="Rectangle 1249"/>
            <p:cNvSpPr>
              <a:spLocks noChangeArrowheads="1"/>
            </p:cNvSpPr>
            <p:nvPr/>
          </p:nvSpPr>
          <p:spPr bwMode="auto">
            <a:xfrm>
              <a:off x="1802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7" name="Rectangle 1250"/>
            <p:cNvSpPr>
              <a:spLocks noChangeArrowheads="1"/>
            </p:cNvSpPr>
            <p:nvPr/>
          </p:nvSpPr>
          <p:spPr bwMode="auto">
            <a:xfrm>
              <a:off x="2738" y="3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8" name="Rectangle 1251"/>
            <p:cNvSpPr>
              <a:spLocks noChangeArrowheads="1"/>
            </p:cNvSpPr>
            <p:nvPr/>
          </p:nvSpPr>
          <p:spPr bwMode="auto">
            <a:xfrm>
              <a:off x="2140" y="444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9" name="Rectangle 1252"/>
            <p:cNvSpPr>
              <a:spLocks noChangeArrowheads="1"/>
            </p:cNvSpPr>
            <p:nvPr/>
          </p:nvSpPr>
          <p:spPr bwMode="auto">
            <a:xfrm>
              <a:off x="2264" y="434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0" name="Rectangle 1253"/>
            <p:cNvSpPr>
              <a:spLocks noChangeArrowheads="1"/>
            </p:cNvSpPr>
            <p:nvPr/>
          </p:nvSpPr>
          <p:spPr bwMode="auto">
            <a:xfrm>
              <a:off x="1701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1" name="Rectangle 1254"/>
            <p:cNvSpPr>
              <a:spLocks noChangeArrowheads="1"/>
            </p:cNvSpPr>
            <p:nvPr/>
          </p:nvSpPr>
          <p:spPr bwMode="auto">
            <a:xfrm>
              <a:off x="189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2" name="Rectangle 1255"/>
            <p:cNvSpPr>
              <a:spLocks noChangeArrowheads="1"/>
            </p:cNvSpPr>
            <p:nvPr/>
          </p:nvSpPr>
          <p:spPr bwMode="auto">
            <a:xfrm>
              <a:off x="2258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3" name="Rectangle 1256"/>
            <p:cNvSpPr>
              <a:spLocks noChangeArrowheads="1"/>
            </p:cNvSpPr>
            <p:nvPr/>
          </p:nvSpPr>
          <p:spPr bwMode="auto">
            <a:xfrm>
              <a:off x="1755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4" name="Rectangle 1257"/>
            <p:cNvSpPr>
              <a:spLocks noChangeArrowheads="1"/>
            </p:cNvSpPr>
            <p:nvPr/>
          </p:nvSpPr>
          <p:spPr bwMode="auto">
            <a:xfrm>
              <a:off x="1921" y="502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5" name="Rectangle 1258"/>
            <p:cNvSpPr>
              <a:spLocks noChangeArrowheads="1"/>
            </p:cNvSpPr>
            <p:nvPr/>
          </p:nvSpPr>
          <p:spPr bwMode="auto">
            <a:xfrm>
              <a:off x="1915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6" name="Rectangle 1259"/>
            <p:cNvSpPr>
              <a:spLocks noChangeArrowheads="1"/>
            </p:cNvSpPr>
            <p:nvPr/>
          </p:nvSpPr>
          <p:spPr bwMode="auto">
            <a:xfrm>
              <a:off x="2685" y="38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7" name="Rectangle 1260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8" name="Rectangle 1261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9" name="Rectangle 1262"/>
            <p:cNvSpPr>
              <a:spLocks noChangeArrowheads="1"/>
            </p:cNvSpPr>
            <p:nvPr/>
          </p:nvSpPr>
          <p:spPr bwMode="auto">
            <a:xfrm>
              <a:off x="2602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0" name="Rectangle 1263"/>
            <p:cNvSpPr>
              <a:spLocks noChangeArrowheads="1"/>
            </p:cNvSpPr>
            <p:nvPr/>
          </p:nvSpPr>
          <p:spPr bwMode="auto">
            <a:xfrm>
              <a:off x="1802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1" name="Rectangle 1264"/>
            <p:cNvSpPr>
              <a:spLocks noChangeArrowheads="1"/>
            </p:cNvSpPr>
            <p:nvPr/>
          </p:nvSpPr>
          <p:spPr bwMode="auto">
            <a:xfrm>
              <a:off x="1713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2" name="Rectangle 1265"/>
            <p:cNvSpPr>
              <a:spLocks noChangeArrowheads="1"/>
            </p:cNvSpPr>
            <p:nvPr/>
          </p:nvSpPr>
          <p:spPr bwMode="auto">
            <a:xfrm>
              <a:off x="2122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3" name="Rectangle 1266"/>
            <p:cNvSpPr>
              <a:spLocks noChangeArrowheads="1"/>
            </p:cNvSpPr>
            <p:nvPr/>
          </p:nvSpPr>
          <p:spPr bwMode="auto">
            <a:xfrm>
              <a:off x="2472" y="41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4" name="Rectangle 1267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5" name="Rectangle 1268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6" name="Rectangle 1269"/>
            <p:cNvSpPr>
              <a:spLocks noChangeArrowheads="1"/>
            </p:cNvSpPr>
            <p:nvPr/>
          </p:nvSpPr>
          <p:spPr bwMode="auto">
            <a:xfrm>
              <a:off x="1861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7" name="Rectangle 127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8" name="Rectangle 1271"/>
            <p:cNvSpPr>
              <a:spLocks noChangeArrowheads="1"/>
            </p:cNvSpPr>
            <p:nvPr/>
          </p:nvSpPr>
          <p:spPr bwMode="auto">
            <a:xfrm>
              <a:off x="165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9" name="Rectangle 1272"/>
            <p:cNvSpPr>
              <a:spLocks noChangeArrowheads="1"/>
            </p:cNvSpPr>
            <p:nvPr/>
          </p:nvSpPr>
          <p:spPr bwMode="auto">
            <a:xfrm>
              <a:off x="1696" y="49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0" name="Rectangle 1273"/>
            <p:cNvSpPr>
              <a:spLocks noChangeArrowheads="1"/>
            </p:cNvSpPr>
            <p:nvPr/>
          </p:nvSpPr>
          <p:spPr bwMode="auto">
            <a:xfrm>
              <a:off x="2483" y="413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1" name="Rectangle 1274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2" name="Rectangle 1275"/>
            <p:cNvSpPr>
              <a:spLocks noChangeArrowheads="1"/>
            </p:cNvSpPr>
            <p:nvPr/>
          </p:nvSpPr>
          <p:spPr bwMode="auto">
            <a:xfrm>
              <a:off x="2525" y="402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3" name="Rectangle 1276"/>
            <p:cNvSpPr>
              <a:spLocks noChangeArrowheads="1"/>
            </p:cNvSpPr>
            <p:nvPr/>
          </p:nvSpPr>
          <p:spPr bwMode="auto">
            <a:xfrm>
              <a:off x="1820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4" name="Rectangle 1277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5" name="Rectangle 1278"/>
            <p:cNvSpPr>
              <a:spLocks noChangeArrowheads="1"/>
            </p:cNvSpPr>
            <p:nvPr/>
          </p:nvSpPr>
          <p:spPr bwMode="auto">
            <a:xfrm>
              <a:off x="2371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6" name="Rectangle 1279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7" name="Rectangle 1280"/>
            <p:cNvSpPr>
              <a:spLocks noChangeArrowheads="1"/>
            </p:cNvSpPr>
            <p:nvPr/>
          </p:nvSpPr>
          <p:spPr bwMode="auto">
            <a:xfrm>
              <a:off x="2264" y="430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8" name="Rectangle 1281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9" name="Rectangle 128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0" name="Rectangle 1283"/>
            <p:cNvSpPr>
              <a:spLocks noChangeArrowheads="1"/>
            </p:cNvSpPr>
            <p:nvPr/>
          </p:nvSpPr>
          <p:spPr bwMode="auto">
            <a:xfrm>
              <a:off x="2235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1" name="Rectangle 1284"/>
            <p:cNvSpPr>
              <a:spLocks noChangeArrowheads="1"/>
            </p:cNvSpPr>
            <p:nvPr/>
          </p:nvSpPr>
          <p:spPr bwMode="auto">
            <a:xfrm>
              <a:off x="1903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2" name="Rectangle 1285"/>
            <p:cNvSpPr>
              <a:spLocks noChangeArrowheads="1"/>
            </p:cNvSpPr>
            <p:nvPr/>
          </p:nvSpPr>
          <p:spPr bwMode="auto">
            <a:xfrm>
              <a:off x="1844" y="5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3" name="Rectangle 1286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4" name="Rectangle 1287"/>
            <p:cNvSpPr>
              <a:spLocks noChangeArrowheads="1"/>
            </p:cNvSpPr>
            <p:nvPr/>
          </p:nvSpPr>
          <p:spPr bwMode="auto">
            <a:xfrm>
              <a:off x="2104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5" name="Rectangle 1288"/>
            <p:cNvSpPr>
              <a:spLocks noChangeArrowheads="1"/>
            </p:cNvSpPr>
            <p:nvPr/>
          </p:nvSpPr>
          <p:spPr bwMode="auto">
            <a:xfrm>
              <a:off x="1850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6" name="Rectangle 1289"/>
            <p:cNvSpPr>
              <a:spLocks noChangeArrowheads="1"/>
            </p:cNvSpPr>
            <p:nvPr/>
          </p:nvSpPr>
          <p:spPr bwMode="auto">
            <a:xfrm>
              <a:off x="1950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7" name="Rectangle 1290"/>
            <p:cNvSpPr>
              <a:spLocks noChangeArrowheads="1"/>
            </p:cNvSpPr>
            <p:nvPr/>
          </p:nvSpPr>
          <p:spPr bwMode="auto">
            <a:xfrm>
              <a:off x="180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8" name="Rectangle 1291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9" name="Rectangle 1292"/>
            <p:cNvSpPr>
              <a:spLocks noChangeArrowheads="1"/>
            </p:cNvSpPr>
            <p:nvPr/>
          </p:nvSpPr>
          <p:spPr bwMode="auto">
            <a:xfrm>
              <a:off x="1950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0" name="Rectangle 1293"/>
            <p:cNvSpPr>
              <a:spLocks noChangeArrowheads="1"/>
            </p:cNvSpPr>
            <p:nvPr/>
          </p:nvSpPr>
          <p:spPr bwMode="auto">
            <a:xfrm>
              <a:off x="1767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1" name="Rectangle 1294"/>
            <p:cNvSpPr>
              <a:spLocks noChangeArrowheads="1"/>
            </p:cNvSpPr>
            <p:nvPr/>
          </p:nvSpPr>
          <p:spPr bwMode="auto">
            <a:xfrm>
              <a:off x="1601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2" name="Rectangle 1295"/>
            <p:cNvSpPr>
              <a:spLocks noChangeArrowheads="1"/>
            </p:cNvSpPr>
            <p:nvPr/>
          </p:nvSpPr>
          <p:spPr bwMode="auto">
            <a:xfrm>
              <a:off x="1838" y="475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3" name="Rectangle 1296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4" name="Rectangle 1297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5" name="Rectangle 1298"/>
            <p:cNvSpPr>
              <a:spLocks noChangeArrowheads="1"/>
            </p:cNvSpPr>
            <p:nvPr/>
          </p:nvSpPr>
          <p:spPr bwMode="auto">
            <a:xfrm>
              <a:off x="2300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6" name="Rectangle 1299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7" name="Rectangle 1300"/>
            <p:cNvSpPr>
              <a:spLocks noChangeArrowheads="1"/>
            </p:cNvSpPr>
            <p:nvPr/>
          </p:nvSpPr>
          <p:spPr bwMode="auto">
            <a:xfrm>
              <a:off x="2033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8" name="Rectangle 1301"/>
            <p:cNvSpPr>
              <a:spLocks noChangeArrowheads="1"/>
            </p:cNvSpPr>
            <p:nvPr/>
          </p:nvSpPr>
          <p:spPr bwMode="auto">
            <a:xfrm>
              <a:off x="1879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9" name="Rectangle 1302"/>
            <p:cNvSpPr>
              <a:spLocks noChangeArrowheads="1"/>
            </p:cNvSpPr>
            <p:nvPr/>
          </p:nvSpPr>
          <p:spPr bwMode="auto">
            <a:xfrm>
              <a:off x="1778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0" name="Rectangle 1303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1" name="Rectangle 1304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2" name="Rectangle 1305"/>
            <p:cNvSpPr>
              <a:spLocks noChangeArrowheads="1"/>
            </p:cNvSpPr>
            <p:nvPr/>
          </p:nvSpPr>
          <p:spPr bwMode="auto">
            <a:xfrm>
              <a:off x="2004" y="459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3" name="Rectangle 1306"/>
            <p:cNvSpPr>
              <a:spLocks noChangeArrowheads="1"/>
            </p:cNvSpPr>
            <p:nvPr/>
          </p:nvSpPr>
          <p:spPr bwMode="auto">
            <a:xfrm>
              <a:off x="1838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4" name="Rectangle 1307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5" name="Rectangle 1308"/>
            <p:cNvSpPr>
              <a:spLocks noChangeArrowheads="1"/>
            </p:cNvSpPr>
            <p:nvPr/>
          </p:nvSpPr>
          <p:spPr bwMode="auto">
            <a:xfrm>
              <a:off x="1619" y="501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6" name="Rectangle 1309"/>
            <p:cNvSpPr>
              <a:spLocks noChangeArrowheads="1"/>
            </p:cNvSpPr>
            <p:nvPr/>
          </p:nvSpPr>
          <p:spPr bwMode="auto">
            <a:xfrm>
              <a:off x="2549" y="396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7" name="Rectangle 1310"/>
            <p:cNvSpPr>
              <a:spLocks noChangeArrowheads="1"/>
            </p:cNvSpPr>
            <p:nvPr/>
          </p:nvSpPr>
          <p:spPr bwMode="auto">
            <a:xfrm>
              <a:off x="1542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8" name="Rectangle 1311"/>
            <p:cNvSpPr>
              <a:spLocks noChangeArrowheads="1"/>
            </p:cNvSpPr>
            <p:nvPr/>
          </p:nvSpPr>
          <p:spPr bwMode="auto">
            <a:xfrm>
              <a:off x="2241" y="431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9" name="Rectangle 1312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0" name="Rectangle 1313"/>
            <p:cNvSpPr>
              <a:spLocks noChangeArrowheads="1"/>
            </p:cNvSpPr>
            <p:nvPr/>
          </p:nvSpPr>
          <p:spPr bwMode="auto">
            <a:xfrm>
              <a:off x="1767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1" name="Rectangle 1314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2" name="Rectangle 1315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3" name="Rectangle 1316"/>
            <p:cNvSpPr>
              <a:spLocks noChangeArrowheads="1"/>
            </p:cNvSpPr>
            <p:nvPr/>
          </p:nvSpPr>
          <p:spPr bwMode="auto">
            <a:xfrm>
              <a:off x="1897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4" name="Rectangle 1317"/>
            <p:cNvSpPr>
              <a:spLocks noChangeArrowheads="1"/>
            </p:cNvSpPr>
            <p:nvPr/>
          </p:nvSpPr>
          <p:spPr bwMode="auto">
            <a:xfrm>
              <a:off x="2081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5" name="Rectangle 1318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6" name="Rectangle 131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7" name="Rectangle 1320"/>
            <p:cNvSpPr>
              <a:spLocks noChangeArrowheads="1"/>
            </p:cNvSpPr>
            <p:nvPr/>
          </p:nvSpPr>
          <p:spPr bwMode="auto">
            <a:xfrm>
              <a:off x="2181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8" name="Rectangle 1321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9" name="Rectangle 132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0" name="Rectangle 1323"/>
            <p:cNvSpPr>
              <a:spLocks noChangeArrowheads="1"/>
            </p:cNvSpPr>
            <p:nvPr/>
          </p:nvSpPr>
          <p:spPr bwMode="auto">
            <a:xfrm>
              <a:off x="2454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1" name="Rectangle 1324"/>
            <p:cNvSpPr>
              <a:spLocks noChangeArrowheads="1"/>
            </p:cNvSpPr>
            <p:nvPr/>
          </p:nvSpPr>
          <p:spPr bwMode="auto">
            <a:xfrm>
              <a:off x="2466" y="470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2" name="Rectangle 1325"/>
            <p:cNvSpPr>
              <a:spLocks noChangeArrowheads="1"/>
            </p:cNvSpPr>
            <p:nvPr/>
          </p:nvSpPr>
          <p:spPr bwMode="auto">
            <a:xfrm>
              <a:off x="20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3" name="Rectangle 1326"/>
            <p:cNvSpPr>
              <a:spLocks noChangeArrowheads="1"/>
            </p:cNvSpPr>
            <p:nvPr/>
          </p:nvSpPr>
          <p:spPr bwMode="auto">
            <a:xfrm>
              <a:off x="1719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4" name="Rectangle 1327"/>
            <p:cNvSpPr>
              <a:spLocks noChangeArrowheads="1"/>
            </p:cNvSpPr>
            <p:nvPr/>
          </p:nvSpPr>
          <p:spPr bwMode="auto">
            <a:xfrm>
              <a:off x="2424" y="446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5" name="Rectangle 1328"/>
            <p:cNvSpPr>
              <a:spLocks noChangeArrowheads="1"/>
            </p:cNvSpPr>
            <p:nvPr/>
          </p:nvSpPr>
          <p:spPr bwMode="auto">
            <a:xfrm>
              <a:off x="2246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6" name="Rectangle 1329"/>
            <p:cNvSpPr>
              <a:spLocks noChangeArrowheads="1"/>
            </p:cNvSpPr>
            <p:nvPr/>
          </p:nvSpPr>
          <p:spPr bwMode="auto">
            <a:xfrm>
              <a:off x="1731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7" name="Rectangle 1330"/>
            <p:cNvSpPr>
              <a:spLocks noChangeArrowheads="1"/>
            </p:cNvSpPr>
            <p:nvPr/>
          </p:nvSpPr>
          <p:spPr bwMode="auto">
            <a:xfrm>
              <a:off x="1713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8" name="Rectangle 1331"/>
            <p:cNvSpPr>
              <a:spLocks noChangeArrowheads="1"/>
            </p:cNvSpPr>
            <p:nvPr/>
          </p:nvSpPr>
          <p:spPr bwMode="auto">
            <a:xfrm>
              <a:off x="2507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9" name="Rectangle 1332"/>
            <p:cNvSpPr>
              <a:spLocks noChangeArrowheads="1"/>
            </p:cNvSpPr>
            <p:nvPr/>
          </p:nvSpPr>
          <p:spPr bwMode="auto">
            <a:xfrm>
              <a:off x="147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0" name="Rectangle 1333"/>
            <p:cNvSpPr>
              <a:spLocks noChangeArrowheads="1"/>
            </p:cNvSpPr>
            <p:nvPr/>
          </p:nvSpPr>
          <p:spPr bwMode="auto">
            <a:xfrm>
              <a:off x="1826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1" name="Rectangle 1334"/>
            <p:cNvSpPr>
              <a:spLocks noChangeArrowheads="1"/>
            </p:cNvSpPr>
            <p:nvPr/>
          </p:nvSpPr>
          <p:spPr bwMode="auto">
            <a:xfrm>
              <a:off x="2454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2" name="Rectangle 1335"/>
            <p:cNvSpPr>
              <a:spLocks noChangeArrowheads="1"/>
            </p:cNvSpPr>
            <p:nvPr/>
          </p:nvSpPr>
          <p:spPr bwMode="auto">
            <a:xfrm>
              <a:off x="2460" y="41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3" name="Rectangle 133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4" name="Rectangle 1337"/>
            <p:cNvSpPr>
              <a:spLocks noChangeArrowheads="1"/>
            </p:cNvSpPr>
            <p:nvPr/>
          </p:nvSpPr>
          <p:spPr bwMode="auto">
            <a:xfrm>
              <a:off x="1980" y="463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5" name="Rectangle 1338"/>
            <p:cNvSpPr>
              <a:spLocks noChangeArrowheads="1"/>
            </p:cNvSpPr>
            <p:nvPr/>
          </p:nvSpPr>
          <p:spPr bwMode="auto">
            <a:xfrm>
              <a:off x="1986" y="463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6" name="Rectangle 1339"/>
            <p:cNvSpPr>
              <a:spLocks noChangeArrowheads="1"/>
            </p:cNvSpPr>
            <p:nvPr/>
          </p:nvSpPr>
          <p:spPr bwMode="auto">
            <a:xfrm>
              <a:off x="1453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7" name="Rectangle 1340"/>
            <p:cNvSpPr>
              <a:spLocks noChangeArrowheads="1"/>
            </p:cNvSpPr>
            <p:nvPr/>
          </p:nvSpPr>
          <p:spPr bwMode="auto">
            <a:xfrm>
              <a:off x="2294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8" name="Rectangle 1341"/>
            <p:cNvSpPr>
              <a:spLocks noChangeArrowheads="1"/>
            </p:cNvSpPr>
            <p:nvPr/>
          </p:nvSpPr>
          <p:spPr bwMode="auto">
            <a:xfrm>
              <a:off x="2424" y="419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9" name="Rectangle 134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0" name="Rectangle 1343"/>
            <p:cNvSpPr>
              <a:spLocks noChangeArrowheads="1"/>
            </p:cNvSpPr>
            <p:nvPr/>
          </p:nvSpPr>
          <p:spPr bwMode="auto">
            <a:xfrm>
              <a:off x="1962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1" name="Rectangle 1344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2" name="Rectangle 1345"/>
            <p:cNvSpPr>
              <a:spLocks noChangeArrowheads="1"/>
            </p:cNvSpPr>
            <p:nvPr/>
          </p:nvSpPr>
          <p:spPr bwMode="auto">
            <a:xfrm>
              <a:off x="1932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3" name="Rectangle 1346"/>
            <p:cNvSpPr>
              <a:spLocks noChangeArrowheads="1"/>
            </p:cNvSpPr>
            <p:nvPr/>
          </p:nvSpPr>
          <p:spPr bwMode="auto">
            <a:xfrm>
              <a:off x="1690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4" name="Rectangle 1347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5" name="Rectangle 1348"/>
            <p:cNvSpPr>
              <a:spLocks noChangeArrowheads="1"/>
            </p:cNvSpPr>
            <p:nvPr/>
          </p:nvSpPr>
          <p:spPr bwMode="auto">
            <a:xfrm>
              <a:off x="2359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6" name="Rectangle 1349"/>
            <p:cNvSpPr>
              <a:spLocks noChangeArrowheads="1"/>
            </p:cNvSpPr>
            <p:nvPr/>
          </p:nvSpPr>
          <p:spPr bwMode="auto">
            <a:xfrm>
              <a:off x="2051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7" name="Rectangle 1350"/>
            <p:cNvSpPr>
              <a:spLocks noChangeArrowheads="1"/>
            </p:cNvSpPr>
            <p:nvPr/>
          </p:nvSpPr>
          <p:spPr bwMode="auto">
            <a:xfrm>
              <a:off x="1737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8" name="Rectangle 1351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9" name="Rectangle 1352"/>
            <p:cNvSpPr>
              <a:spLocks noChangeArrowheads="1"/>
            </p:cNvSpPr>
            <p:nvPr/>
          </p:nvSpPr>
          <p:spPr bwMode="auto">
            <a:xfrm>
              <a:off x="2199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0" name="Rectangle 1353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1" name="Rectangle 1354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2" name="Rectangle 1355"/>
            <p:cNvSpPr>
              <a:spLocks noChangeArrowheads="1"/>
            </p:cNvSpPr>
            <p:nvPr/>
          </p:nvSpPr>
          <p:spPr bwMode="auto">
            <a:xfrm>
              <a:off x="1879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3" name="Rectangle 1356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4" name="Rectangle 1357"/>
            <p:cNvSpPr>
              <a:spLocks noChangeArrowheads="1"/>
            </p:cNvSpPr>
            <p:nvPr/>
          </p:nvSpPr>
          <p:spPr bwMode="auto">
            <a:xfrm>
              <a:off x="2483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5" name="Rectangle 1358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6" name="Rectangle 1359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7" name="Rectangle 1360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8" name="Rectangle 1361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9" name="Rectangle 1362"/>
            <p:cNvSpPr>
              <a:spLocks noChangeArrowheads="1"/>
            </p:cNvSpPr>
            <p:nvPr/>
          </p:nvSpPr>
          <p:spPr bwMode="auto">
            <a:xfrm>
              <a:off x="2004" y="501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0" name="Rectangle 1363"/>
            <p:cNvSpPr>
              <a:spLocks noChangeArrowheads="1"/>
            </p:cNvSpPr>
            <p:nvPr/>
          </p:nvSpPr>
          <p:spPr bwMode="auto">
            <a:xfrm>
              <a:off x="2169" y="439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1" name="Rectangle 1364"/>
            <p:cNvSpPr>
              <a:spLocks noChangeArrowheads="1"/>
            </p:cNvSpPr>
            <p:nvPr/>
          </p:nvSpPr>
          <p:spPr bwMode="auto">
            <a:xfrm>
              <a:off x="2087" y="481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2" name="Rectangle 1365"/>
            <p:cNvSpPr>
              <a:spLocks noChangeArrowheads="1"/>
            </p:cNvSpPr>
            <p:nvPr/>
          </p:nvSpPr>
          <p:spPr bwMode="auto">
            <a:xfrm>
              <a:off x="1927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3" name="Rectangle 1366"/>
            <p:cNvSpPr>
              <a:spLocks noChangeArrowheads="1"/>
            </p:cNvSpPr>
            <p:nvPr/>
          </p:nvSpPr>
          <p:spPr bwMode="auto">
            <a:xfrm>
              <a:off x="2063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4" name="Rectangle 1367"/>
            <p:cNvSpPr>
              <a:spLocks noChangeArrowheads="1"/>
            </p:cNvSpPr>
            <p:nvPr/>
          </p:nvSpPr>
          <p:spPr bwMode="auto">
            <a:xfrm>
              <a:off x="1542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5" name="Rectangle 1368"/>
            <p:cNvSpPr>
              <a:spLocks noChangeArrowheads="1"/>
            </p:cNvSpPr>
            <p:nvPr/>
          </p:nvSpPr>
          <p:spPr bwMode="auto">
            <a:xfrm>
              <a:off x="1820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6" name="Rectangle 1369"/>
            <p:cNvSpPr>
              <a:spLocks noChangeArrowheads="1"/>
            </p:cNvSpPr>
            <p:nvPr/>
          </p:nvSpPr>
          <p:spPr bwMode="auto">
            <a:xfrm>
              <a:off x="2057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7" name="Rectangle 1370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8" name="Rectangle 1371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9" name="Rectangle 1372"/>
            <p:cNvSpPr>
              <a:spLocks noChangeArrowheads="1"/>
            </p:cNvSpPr>
            <p:nvPr/>
          </p:nvSpPr>
          <p:spPr bwMode="auto">
            <a:xfrm>
              <a:off x="1773" y="5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0" name="Rectangle 1373"/>
            <p:cNvSpPr>
              <a:spLocks noChangeArrowheads="1"/>
            </p:cNvSpPr>
            <p:nvPr/>
          </p:nvSpPr>
          <p:spPr bwMode="auto">
            <a:xfrm>
              <a:off x="1915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1" name="Rectangle 1374"/>
            <p:cNvSpPr>
              <a:spLocks noChangeArrowheads="1"/>
            </p:cNvSpPr>
            <p:nvPr/>
          </p:nvSpPr>
          <p:spPr bwMode="auto">
            <a:xfrm>
              <a:off x="2406" y="41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2" name="Rectangle 1375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3" name="Rectangle 1376"/>
            <p:cNvSpPr>
              <a:spLocks noChangeArrowheads="1"/>
            </p:cNvSpPr>
            <p:nvPr/>
          </p:nvSpPr>
          <p:spPr bwMode="auto">
            <a:xfrm>
              <a:off x="1796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4" name="Rectangle 1377"/>
            <p:cNvSpPr>
              <a:spLocks noChangeArrowheads="1"/>
            </p:cNvSpPr>
            <p:nvPr/>
          </p:nvSpPr>
          <p:spPr bwMode="auto">
            <a:xfrm>
              <a:off x="1459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5" name="Rectangle 1378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6" name="Rectangle 1379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7" name="Rectangle 138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8" name="Rectangle 1381"/>
            <p:cNvSpPr>
              <a:spLocks noChangeArrowheads="1"/>
            </p:cNvSpPr>
            <p:nvPr/>
          </p:nvSpPr>
          <p:spPr bwMode="auto">
            <a:xfrm>
              <a:off x="187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9" name="Rectangle 1382"/>
            <p:cNvSpPr>
              <a:spLocks noChangeArrowheads="1"/>
            </p:cNvSpPr>
            <p:nvPr/>
          </p:nvSpPr>
          <p:spPr bwMode="auto">
            <a:xfrm>
              <a:off x="1968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0" name="Rectangle 1383"/>
            <p:cNvSpPr>
              <a:spLocks noChangeArrowheads="1"/>
            </p:cNvSpPr>
            <p:nvPr/>
          </p:nvSpPr>
          <p:spPr bwMode="auto">
            <a:xfrm>
              <a:off x="1956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1" name="Rectangle 1384"/>
            <p:cNvSpPr>
              <a:spLocks noChangeArrowheads="1"/>
            </p:cNvSpPr>
            <p:nvPr/>
          </p:nvSpPr>
          <p:spPr bwMode="auto">
            <a:xfrm>
              <a:off x="1476" y="519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2" name="Rectangle 1385"/>
            <p:cNvSpPr>
              <a:spLocks noChangeArrowheads="1"/>
            </p:cNvSpPr>
            <p:nvPr/>
          </p:nvSpPr>
          <p:spPr bwMode="auto">
            <a:xfrm>
              <a:off x="2211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3" name="Rectangle 1386"/>
            <p:cNvSpPr>
              <a:spLocks noChangeArrowheads="1"/>
            </p:cNvSpPr>
            <p:nvPr/>
          </p:nvSpPr>
          <p:spPr bwMode="auto">
            <a:xfrm>
              <a:off x="1909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4" name="Rectangle 1387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5" name="Rectangle 1388"/>
            <p:cNvSpPr>
              <a:spLocks noChangeArrowheads="1"/>
            </p:cNvSpPr>
            <p:nvPr/>
          </p:nvSpPr>
          <p:spPr bwMode="auto">
            <a:xfrm>
              <a:off x="186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6" name="Rectangle 1389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7" name="Rectangle 1390"/>
            <p:cNvSpPr>
              <a:spLocks noChangeArrowheads="1"/>
            </p:cNvSpPr>
            <p:nvPr/>
          </p:nvSpPr>
          <p:spPr bwMode="auto">
            <a:xfrm>
              <a:off x="1453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8" name="Rectangle 1391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9" name="Rectangle 1392"/>
            <p:cNvSpPr>
              <a:spLocks noChangeArrowheads="1"/>
            </p:cNvSpPr>
            <p:nvPr/>
          </p:nvSpPr>
          <p:spPr bwMode="auto">
            <a:xfrm>
              <a:off x="157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0" name="Rectangle 1393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1" name="Rectangle 1394"/>
            <p:cNvSpPr>
              <a:spLocks noChangeArrowheads="1"/>
            </p:cNvSpPr>
            <p:nvPr/>
          </p:nvSpPr>
          <p:spPr bwMode="auto">
            <a:xfrm>
              <a:off x="1885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2" name="Rectangle 1395"/>
            <p:cNvSpPr>
              <a:spLocks noChangeArrowheads="1"/>
            </p:cNvSpPr>
            <p:nvPr/>
          </p:nvSpPr>
          <p:spPr bwMode="auto">
            <a:xfrm>
              <a:off x="1459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3" name="Rectangle 1396"/>
            <p:cNvSpPr>
              <a:spLocks noChangeArrowheads="1"/>
            </p:cNvSpPr>
            <p:nvPr/>
          </p:nvSpPr>
          <p:spPr bwMode="auto">
            <a:xfrm>
              <a:off x="2009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4" name="Rectangle 1397"/>
            <p:cNvSpPr>
              <a:spLocks noChangeArrowheads="1"/>
            </p:cNvSpPr>
            <p:nvPr/>
          </p:nvSpPr>
          <p:spPr bwMode="auto">
            <a:xfrm>
              <a:off x="2217" y="424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5" name="Rectangle 1398"/>
            <p:cNvSpPr>
              <a:spLocks noChangeArrowheads="1"/>
            </p:cNvSpPr>
            <p:nvPr/>
          </p:nvSpPr>
          <p:spPr bwMode="auto">
            <a:xfrm>
              <a:off x="1476" y="5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6" name="Rectangle 1399"/>
            <p:cNvSpPr>
              <a:spLocks noChangeArrowheads="1"/>
            </p:cNvSpPr>
            <p:nvPr/>
          </p:nvSpPr>
          <p:spPr bwMode="auto">
            <a:xfrm>
              <a:off x="2442" y="4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7" name="Rectangle 1400"/>
            <p:cNvSpPr>
              <a:spLocks noChangeArrowheads="1"/>
            </p:cNvSpPr>
            <p:nvPr/>
          </p:nvSpPr>
          <p:spPr bwMode="auto">
            <a:xfrm>
              <a:off x="1459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8" name="Rectangle 1401"/>
            <p:cNvSpPr>
              <a:spLocks noChangeArrowheads="1"/>
            </p:cNvSpPr>
            <p:nvPr/>
          </p:nvSpPr>
          <p:spPr bwMode="auto">
            <a:xfrm>
              <a:off x="2004" y="462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9" name="Rectangle 1402"/>
            <p:cNvSpPr>
              <a:spLocks noChangeArrowheads="1"/>
            </p:cNvSpPr>
            <p:nvPr/>
          </p:nvSpPr>
          <p:spPr bwMode="auto">
            <a:xfrm>
              <a:off x="1932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0" name="Rectangle 1403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1" name="Rectangle 140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2" name="Rectangle 1405"/>
            <p:cNvSpPr>
              <a:spLocks noChangeArrowheads="1"/>
            </p:cNvSpPr>
            <p:nvPr/>
          </p:nvSpPr>
          <p:spPr bwMode="auto">
            <a:xfrm>
              <a:off x="1737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3" name="Rectangle 1406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4" name="Rectangle 1407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5" name="Rectangle 1408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6" name="Rectangle 1409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7" name="Rectangle 1410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8" name="Rectangle 1411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9" name="Rectangle 1412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0" name="Rectangle 1413"/>
            <p:cNvSpPr>
              <a:spLocks noChangeArrowheads="1"/>
            </p:cNvSpPr>
            <p:nvPr/>
          </p:nvSpPr>
          <p:spPr bwMode="auto">
            <a:xfrm>
              <a:off x="2495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1" name="Rectangle 141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2" name="Rectangle 1415"/>
            <p:cNvSpPr>
              <a:spLocks noChangeArrowheads="1"/>
            </p:cNvSpPr>
            <p:nvPr/>
          </p:nvSpPr>
          <p:spPr bwMode="auto">
            <a:xfrm>
              <a:off x="2104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3" name="Rectangle 1416"/>
            <p:cNvSpPr>
              <a:spLocks noChangeArrowheads="1"/>
            </p:cNvSpPr>
            <p:nvPr/>
          </p:nvSpPr>
          <p:spPr bwMode="auto">
            <a:xfrm>
              <a:off x="2193" y="431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4" name="Rectangle 1417"/>
            <p:cNvSpPr>
              <a:spLocks noChangeArrowheads="1"/>
            </p:cNvSpPr>
            <p:nvPr/>
          </p:nvSpPr>
          <p:spPr bwMode="auto">
            <a:xfrm>
              <a:off x="2466" y="414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5" name="Rectangle 1418"/>
            <p:cNvSpPr>
              <a:spLocks noChangeArrowheads="1"/>
            </p:cNvSpPr>
            <p:nvPr/>
          </p:nvSpPr>
          <p:spPr bwMode="auto">
            <a:xfrm>
              <a:off x="2282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6" name="Rectangle 1419"/>
            <p:cNvSpPr>
              <a:spLocks noChangeArrowheads="1"/>
            </p:cNvSpPr>
            <p:nvPr/>
          </p:nvSpPr>
          <p:spPr bwMode="auto">
            <a:xfrm>
              <a:off x="194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7" name="Rectangle 1420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8" name="Rectangle 1421"/>
            <p:cNvSpPr>
              <a:spLocks noChangeArrowheads="1"/>
            </p:cNvSpPr>
            <p:nvPr/>
          </p:nvSpPr>
          <p:spPr bwMode="auto">
            <a:xfrm>
              <a:off x="2495" y="3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9" name="Rectangle 1422"/>
            <p:cNvSpPr>
              <a:spLocks noChangeArrowheads="1"/>
            </p:cNvSpPr>
            <p:nvPr/>
          </p:nvSpPr>
          <p:spPr bwMode="auto">
            <a:xfrm>
              <a:off x="2217" y="434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92" name="Group 1423"/>
          <p:cNvGrpSpPr>
            <a:grpSpLocks/>
          </p:cNvGrpSpPr>
          <p:nvPr/>
        </p:nvGrpSpPr>
        <p:grpSpPr bwMode="auto">
          <a:xfrm>
            <a:off x="5692775" y="1593850"/>
            <a:ext cx="2174875" cy="2127250"/>
            <a:chOff x="1453" y="3788"/>
            <a:chExt cx="1315" cy="1428"/>
          </a:xfrm>
        </p:grpSpPr>
        <p:sp>
          <p:nvSpPr>
            <p:cNvPr id="76190" name="Rectangle 1424"/>
            <p:cNvSpPr>
              <a:spLocks noChangeArrowheads="1"/>
            </p:cNvSpPr>
            <p:nvPr/>
          </p:nvSpPr>
          <p:spPr bwMode="auto">
            <a:xfrm>
              <a:off x="2424" y="41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1" name="Rectangle 1425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2" name="Rectangle 1426"/>
            <p:cNvSpPr>
              <a:spLocks noChangeArrowheads="1"/>
            </p:cNvSpPr>
            <p:nvPr/>
          </p:nvSpPr>
          <p:spPr bwMode="auto">
            <a:xfrm>
              <a:off x="1796" y="484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3" name="Rectangle 1427"/>
            <p:cNvSpPr>
              <a:spLocks noChangeArrowheads="1"/>
            </p:cNvSpPr>
            <p:nvPr/>
          </p:nvSpPr>
          <p:spPr bwMode="auto">
            <a:xfrm>
              <a:off x="1690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4" name="Rectangle 1428"/>
            <p:cNvSpPr>
              <a:spLocks noChangeArrowheads="1"/>
            </p:cNvSpPr>
            <p:nvPr/>
          </p:nvSpPr>
          <p:spPr bwMode="auto">
            <a:xfrm>
              <a:off x="2406" y="419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5" name="Rectangle 1429"/>
            <p:cNvSpPr>
              <a:spLocks noChangeArrowheads="1"/>
            </p:cNvSpPr>
            <p:nvPr/>
          </p:nvSpPr>
          <p:spPr bwMode="auto">
            <a:xfrm>
              <a:off x="2069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6" name="Rectangle 1430"/>
            <p:cNvSpPr>
              <a:spLocks noChangeArrowheads="1"/>
            </p:cNvSpPr>
            <p:nvPr/>
          </p:nvSpPr>
          <p:spPr bwMode="auto">
            <a:xfrm>
              <a:off x="2466" y="480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7" name="Rectangle 1431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8" name="Rectangle 1432"/>
            <p:cNvSpPr>
              <a:spLocks noChangeArrowheads="1"/>
            </p:cNvSpPr>
            <p:nvPr/>
          </p:nvSpPr>
          <p:spPr bwMode="auto">
            <a:xfrm>
              <a:off x="2466" y="4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9" name="Rectangle 1433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0" name="Rectangle 1434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1" name="Rectangle 1435"/>
            <p:cNvSpPr>
              <a:spLocks noChangeArrowheads="1"/>
            </p:cNvSpPr>
            <p:nvPr/>
          </p:nvSpPr>
          <p:spPr bwMode="auto">
            <a:xfrm>
              <a:off x="2501" y="4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2" name="Rectangle 1436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3" name="Rectangle 1437"/>
            <p:cNvSpPr>
              <a:spLocks noChangeArrowheads="1"/>
            </p:cNvSpPr>
            <p:nvPr/>
          </p:nvSpPr>
          <p:spPr bwMode="auto">
            <a:xfrm>
              <a:off x="1950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4" name="Rectangle 1438"/>
            <p:cNvSpPr>
              <a:spLocks noChangeArrowheads="1"/>
            </p:cNvSpPr>
            <p:nvPr/>
          </p:nvSpPr>
          <p:spPr bwMode="auto">
            <a:xfrm>
              <a:off x="2193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5" name="Rectangle 1439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6" name="Rectangle 1440"/>
            <p:cNvSpPr>
              <a:spLocks noChangeArrowheads="1"/>
            </p:cNvSpPr>
            <p:nvPr/>
          </p:nvSpPr>
          <p:spPr bwMode="auto">
            <a:xfrm>
              <a:off x="199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7" name="Rectangle 1441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8" name="Rectangle 1442"/>
            <p:cNvSpPr>
              <a:spLocks noChangeArrowheads="1"/>
            </p:cNvSpPr>
            <p:nvPr/>
          </p:nvSpPr>
          <p:spPr bwMode="auto">
            <a:xfrm>
              <a:off x="1814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9" name="Rectangle 1443"/>
            <p:cNvSpPr>
              <a:spLocks noChangeArrowheads="1"/>
            </p:cNvSpPr>
            <p:nvPr/>
          </p:nvSpPr>
          <p:spPr bwMode="auto">
            <a:xfrm>
              <a:off x="1725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0" name="Rectangle 1444"/>
            <p:cNvSpPr>
              <a:spLocks noChangeArrowheads="1"/>
            </p:cNvSpPr>
            <p:nvPr/>
          </p:nvSpPr>
          <p:spPr bwMode="auto">
            <a:xfrm>
              <a:off x="1802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1" name="Rectangle 1445"/>
            <p:cNvSpPr>
              <a:spLocks noChangeArrowheads="1"/>
            </p:cNvSpPr>
            <p:nvPr/>
          </p:nvSpPr>
          <p:spPr bwMode="auto">
            <a:xfrm>
              <a:off x="2614" y="38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2" name="Rectangle 1446"/>
            <p:cNvSpPr>
              <a:spLocks noChangeArrowheads="1"/>
            </p:cNvSpPr>
            <p:nvPr/>
          </p:nvSpPr>
          <p:spPr bwMode="auto">
            <a:xfrm>
              <a:off x="1654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3" name="Rectangle 1447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4" name="Rectangle 1448"/>
            <p:cNvSpPr>
              <a:spLocks noChangeArrowheads="1"/>
            </p:cNvSpPr>
            <p:nvPr/>
          </p:nvSpPr>
          <p:spPr bwMode="auto">
            <a:xfrm>
              <a:off x="171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5" name="Rectangle 1449"/>
            <p:cNvSpPr>
              <a:spLocks noChangeArrowheads="1"/>
            </p:cNvSpPr>
            <p:nvPr/>
          </p:nvSpPr>
          <p:spPr bwMode="auto">
            <a:xfrm>
              <a:off x="172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6" name="Rectangle 1450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7" name="Rectangle 1451"/>
            <p:cNvSpPr>
              <a:spLocks noChangeArrowheads="1"/>
            </p:cNvSpPr>
            <p:nvPr/>
          </p:nvSpPr>
          <p:spPr bwMode="auto">
            <a:xfrm>
              <a:off x="2235" y="490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8" name="Rectangle 1452"/>
            <p:cNvSpPr>
              <a:spLocks noChangeArrowheads="1"/>
            </p:cNvSpPr>
            <p:nvPr/>
          </p:nvSpPr>
          <p:spPr bwMode="auto">
            <a:xfrm>
              <a:off x="1719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9" name="Rectangle 1453"/>
            <p:cNvSpPr>
              <a:spLocks noChangeArrowheads="1"/>
            </p:cNvSpPr>
            <p:nvPr/>
          </p:nvSpPr>
          <p:spPr bwMode="auto">
            <a:xfrm>
              <a:off x="2181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0" name="Rectangle 145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1" name="Rectangle 1455"/>
            <p:cNvSpPr>
              <a:spLocks noChangeArrowheads="1"/>
            </p:cNvSpPr>
            <p:nvPr/>
          </p:nvSpPr>
          <p:spPr bwMode="auto">
            <a:xfrm>
              <a:off x="1950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2" name="Rectangle 1456"/>
            <p:cNvSpPr>
              <a:spLocks noChangeArrowheads="1"/>
            </p:cNvSpPr>
            <p:nvPr/>
          </p:nvSpPr>
          <p:spPr bwMode="auto">
            <a:xfrm>
              <a:off x="1820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3" name="Rectangle 1457"/>
            <p:cNvSpPr>
              <a:spLocks noChangeArrowheads="1"/>
            </p:cNvSpPr>
            <p:nvPr/>
          </p:nvSpPr>
          <p:spPr bwMode="auto">
            <a:xfrm>
              <a:off x="1459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4" name="Rectangle 1458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5" name="Rectangle 1459"/>
            <p:cNvSpPr>
              <a:spLocks noChangeArrowheads="1"/>
            </p:cNvSpPr>
            <p:nvPr/>
          </p:nvSpPr>
          <p:spPr bwMode="auto">
            <a:xfrm>
              <a:off x="2092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6" name="Rectangle 146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7" name="Rectangle 1461"/>
            <p:cNvSpPr>
              <a:spLocks noChangeArrowheads="1"/>
            </p:cNvSpPr>
            <p:nvPr/>
          </p:nvSpPr>
          <p:spPr bwMode="auto">
            <a:xfrm>
              <a:off x="2418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8" name="Rectangle 1462"/>
            <p:cNvSpPr>
              <a:spLocks noChangeArrowheads="1"/>
            </p:cNvSpPr>
            <p:nvPr/>
          </p:nvSpPr>
          <p:spPr bwMode="auto">
            <a:xfrm>
              <a:off x="1459" y="519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9" name="Rectangle 1463"/>
            <p:cNvSpPr>
              <a:spLocks noChangeArrowheads="1"/>
            </p:cNvSpPr>
            <p:nvPr/>
          </p:nvSpPr>
          <p:spPr bwMode="auto">
            <a:xfrm>
              <a:off x="2472" y="417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0" name="Rectangle 1464"/>
            <p:cNvSpPr>
              <a:spLocks noChangeArrowheads="1"/>
            </p:cNvSpPr>
            <p:nvPr/>
          </p:nvSpPr>
          <p:spPr bwMode="auto">
            <a:xfrm>
              <a:off x="1654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1" name="Rectangle 1465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2" name="Rectangle 1466"/>
            <p:cNvSpPr>
              <a:spLocks noChangeArrowheads="1"/>
            </p:cNvSpPr>
            <p:nvPr/>
          </p:nvSpPr>
          <p:spPr bwMode="auto">
            <a:xfrm>
              <a:off x="1660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3" name="Rectangle 1467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4" name="Rectangle 1468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5" name="Rectangle 1469"/>
            <p:cNvSpPr>
              <a:spLocks noChangeArrowheads="1"/>
            </p:cNvSpPr>
            <p:nvPr/>
          </p:nvSpPr>
          <p:spPr bwMode="auto">
            <a:xfrm>
              <a:off x="2454" y="402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6" name="Rectangle 1470"/>
            <p:cNvSpPr>
              <a:spLocks noChangeArrowheads="1"/>
            </p:cNvSpPr>
            <p:nvPr/>
          </p:nvSpPr>
          <p:spPr bwMode="auto">
            <a:xfrm>
              <a:off x="2158" y="497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7" name="Rectangle 1471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8" name="Rectangle 1472"/>
            <p:cNvSpPr>
              <a:spLocks noChangeArrowheads="1"/>
            </p:cNvSpPr>
            <p:nvPr/>
          </p:nvSpPr>
          <p:spPr bwMode="auto">
            <a:xfrm>
              <a:off x="2460" y="417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9" name="Rectangle 1473"/>
            <p:cNvSpPr>
              <a:spLocks noChangeArrowheads="1"/>
            </p:cNvSpPr>
            <p:nvPr/>
          </p:nvSpPr>
          <p:spPr bwMode="auto">
            <a:xfrm>
              <a:off x="2572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0" name="Rectangle 1474"/>
            <p:cNvSpPr>
              <a:spLocks noChangeArrowheads="1"/>
            </p:cNvSpPr>
            <p:nvPr/>
          </p:nvSpPr>
          <p:spPr bwMode="auto">
            <a:xfrm>
              <a:off x="1790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1" name="Rectangle 1475"/>
            <p:cNvSpPr>
              <a:spLocks noChangeArrowheads="1"/>
            </p:cNvSpPr>
            <p:nvPr/>
          </p:nvSpPr>
          <p:spPr bwMode="auto">
            <a:xfrm>
              <a:off x="2383" y="421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2" name="Rectangle 1476"/>
            <p:cNvSpPr>
              <a:spLocks noChangeArrowheads="1"/>
            </p:cNvSpPr>
            <p:nvPr/>
          </p:nvSpPr>
          <p:spPr bwMode="auto">
            <a:xfrm>
              <a:off x="1844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3" name="Rectangle 1477"/>
            <p:cNvSpPr>
              <a:spLocks noChangeArrowheads="1"/>
            </p:cNvSpPr>
            <p:nvPr/>
          </p:nvSpPr>
          <p:spPr bwMode="auto">
            <a:xfrm>
              <a:off x="2691" y="3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4" name="Rectangle 1478"/>
            <p:cNvSpPr>
              <a:spLocks noChangeArrowheads="1"/>
            </p:cNvSpPr>
            <p:nvPr/>
          </p:nvSpPr>
          <p:spPr bwMode="auto">
            <a:xfrm>
              <a:off x="1962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5" name="Rectangle 1479"/>
            <p:cNvSpPr>
              <a:spLocks noChangeArrowheads="1"/>
            </p:cNvSpPr>
            <p:nvPr/>
          </p:nvSpPr>
          <p:spPr bwMode="auto">
            <a:xfrm>
              <a:off x="1867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6" name="Rectangle 1480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7" name="Rectangle 1481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8" name="Rectangle 1482"/>
            <p:cNvSpPr>
              <a:spLocks noChangeArrowheads="1"/>
            </p:cNvSpPr>
            <p:nvPr/>
          </p:nvSpPr>
          <p:spPr bwMode="auto">
            <a:xfrm>
              <a:off x="1749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9" name="Rectangle 1483"/>
            <p:cNvSpPr>
              <a:spLocks noChangeArrowheads="1"/>
            </p:cNvSpPr>
            <p:nvPr/>
          </p:nvSpPr>
          <p:spPr bwMode="auto">
            <a:xfrm>
              <a:off x="2620" y="431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0" name="Rectangle 1484"/>
            <p:cNvSpPr>
              <a:spLocks noChangeArrowheads="1"/>
            </p:cNvSpPr>
            <p:nvPr/>
          </p:nvSpPr>
          <p:spPr bwMode="auto">
            <a:xfrm>
              <a:off x="2004" y="500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1" name="Rectangle 1485"/>
            <p:cNvSpPr>
              <a:spLocks noChangeArrowheads="1"/>
            </p:cNvSpPr>
            <p:nvPr/>
          </p:nvSpPr>
          <p:spPr bwMode="auto">
            <a:xfrm>
              <a:off x="1927" y="503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2" name="Rectangle 1486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3" name="Rectangle 1487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4" name="Rectangle 1488"/>
            <p:cNvSpPr>
              <a:spLocks noChangeArrowheads="1"/>
            </p:cNvSpPr>
            <p:nvPr/>
          </p:nvSpPr>
          <p:spPr bwMode="auto">
            <a:xfrm>
              <a:off x="1921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5" name="Rectangle 1489"/>
            <p:cNvSpPr>
              <a:spLocks noChangeArrowheads="1"/>
            </p:cNvSpPr>
            <p:nvPr/>
          </p:nvSpPr>
          <p:spPr bwMode="auto">
            <a:xfrm>
              <a:off x="1832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6" name="Rectangle 1490"/>
            <p:cNvSpPr>
              <a:spLocks noChangeArrowheads="1"/>
            </p:cNvSpPr>
            <p:nvPr/>
          </p:nvSpPr>
          <p:spPr bwMode="auto">
            <a:xfrm>
              <a:off x="1927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7" name="Rectangle 1491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8" name="Rectangle 149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9" name="Rectangle 1493"/>
            <p:cNvSpPr>
              <a:spLocks noChangeArrowheads="1"/>
            </p:cNvSpPr>
            <p:nvPr/>
          </p:nvSpPr>
          <p:spPr bwMode="auto">
            <a:xfrm>
              <a:off x="1921" y="50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0" name="Rectangle 1494"/>
            <p:cNvSpPr>
              <a:spLocks noChangeArrowheads="1"/>
            </p:cNvSpPr>
            <p:nvPr/>
          </p:nvSpPr>
          <p:spPr bwMode="auto">
            <a:xfrm>
              <a:off x="1719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1" name="Rectangle 1495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2" name="Rectangle 1496"/>
            <p:cNvSpPr>
              <a:spLocks noChangeArrowheads="1"/>
            </p:cNvSpPr>
            <p:nvPr/>
          </p:nvSpPr>
          <p:spPr bwMode="auto">
            <a:xfrm>
              <a:off x="2685" y="3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3" name="Rectangle 1497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4" name="Rectangle 1498"/>
            <p:cNvSpPr>
              <a:spLocks noChangeArrowheads="1"/>
            </p:cNvSpPr>
            <p:nvPr/>
          </p:nvSpPr>
          <p:spPr bwMode="auto">
            <a:xfrm>
              <a:off x="2584" y="448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5" name="Rectangle 1499"/>
            <p:cNvSpPr>
              <a:spLocks noChangeArrowheads="1"/>
            </p:cNvSpPr>
            <p:nvPr/>
          </p:nvSpPr>
          <p:spPr bwMode="auto">
            <a:xfrm>
              <a:off x="1879" y="471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6" name="Rectangle 1500"/>
            <p:cNvSpPr>
              <a:spLocks noChangeArrowheads="1"/>
            </p:cNvSpPr>
            <p:nvPr/>
          </p:nvSpPr>
          <p:spPr bwMode="auto">
            <a:xfrm>
              <a:off x="1844" y="476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7" name="Rectangle 1501"/>
            <p:cNvSpPr>
              <a:spLocks noChangeArrowheads="1"/>
            </p:cNvSpPr>
            <p:nvPr/>
          </p:nvSpPr>
          <p:spPr bwMode="auto">
            <a:xfrm>
              <a:off x="2158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8" name="Rectangle 1502"/>
            <p:cNvSpPr>
              <a:spLocks noChangeArrowheads="1"/>
            </p:cNvSpPr>
            <p:nvPr/>
          </p:nvSpPr>
          <p:spPr bwMode="auto">
            <a:xfrm>
              <a:off x="2169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9" name="Rectangle 1503"/>
            <p:cNvSpPr>
              <a:spLocks noChangeArrowheads="1"/>
            </p:cNvSpPr>
            <p:nvPr/>
          </p:nvSpPr>
          <p:spPr bwMode="auto">
            <a:xfrm>
              <a:off x="1826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0" name="Rectangle 1504"/>
            <p:cNvSpPr>
              <a:spLocks noChangeArrowheads="1"/>
            </p:cNvSpPr>
            <p:nvPr/>
          </p:nvSpPr>
          <p:spPr bwMode="auto">
            <a:xfrm>
              <a:off x="193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1" name="Rectangle 1505"/>
            <p:cNvSpPr>
              <a:spLocks noChangeArrowheads="1"/>
            </p:cNvSpPr>
            <p:nvPr/>
          </p:nvSpPr>
          <p:spPr bwMode="auto">
            <a:xfrm>
              <a:off x="2400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2" name="Rectangle 1506"/>
            <p:cNvSpPr>
              <a:spLocks noChangeArrowheads="1"/>
            </p:cNvSpPr>
            <p:nvPr/>
          </p:nvSpPr>
          <p:spPr bwMode="auto">
            <a:xfrm>
              <a:off x="2750" y="378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3" name="Rectangle 1507"/>
            <p:cNvSpPr>
              <a:spLocks noChangeArrowheads="1"/>
            </p:cNvSpPr>
            <p:nvPr/>
          </p:nvSpPr>
          <p:spPr bwMode="auto">
            <a:xfrm>
              <a:off x="1743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4" name="Rectangle 1508"/>
            <p:cNvSpPr>
              <a:spLocks noChangeArrowheads="1"/>
            </p:cNvSpPr>
            <p:nvPr/>
          </p:nvSpPr>
          <p:spPr bwMode="auto">
            <a:xfrm>
              <a:off x="2448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5" name="Rectangle 1509"/>
            <p:cNvSpPr>
              <a:spLocks noChangeArrowheads="1"/>
            </p:cNvSpPr>
            <p:nvPr/>
          </p:nvSpPr>
          <p:spPr bwMode="auto">
            <a:xfrm>
              <a:off x="1642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6" name="Rectangle 1510"/>
            <p:cNvSpPr>
              <a:spLocks noChangeArrowheads="1"/>
            </p:cNvSpPr>
            <p:nvPr/>
          </p:nvSpPr>
          <p:spPr bwMode="auto">
            <a:xfrm>
              <a:off x="1719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7" name="Rectangle 1511"/>
            <p:cNvSpPr>
              <a:spLocks noChangeArrowheads="1"/>
            </p:cNvSpPr>
            <p:nvPr/>
          </p:nvSpPr>
          <p:spPr bwMode="auto">
            <a:xfrm>
              <a:off x="2009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8" name="Rectangle 1512"/>
            <p:cNvSpPr>
              <a:spLocks noChangeArrowheads="1"/>
            </p:cNvSpPr>
            <p:nvPr/>
          </p:nvSpPr>
          <p:spPr bwMode="auto">
            <a:xfrm>
              <a:off x="1731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9" name="Rectangle 151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0" name="Rectangle 1514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1" name="Rectangle 1515"/>
            <p:cNvSpPr>
              <a:spLocks noChangeArrowheads="1"/>
            </p:cNvSpPr>
            <p:nvPr/>
          </p:nvSpPr>
          <p:spPr bwMode="auto">
            <a:xfrm>
              <a:off x="1476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2" name="Rectangle 1516"/>
            <p:cNvSpPr>
              <a:spLocks noChangeArrowheads="1"/>
            </p:cNvSpPr>
            <p:nvPr/>
          </p:nvSpPr>
          <p:spPr bwMode="auto">
            <a:xfrm>
              <a:off x="2229" y="435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3" name="Rectangle 1517"/>
            <p:cNvSpPr>
              <a:spLocks noChangeArrowheads="1"/>
            </p:cNvSpPr>
            <p:nvPr/>
          </p:nvSpPr>
          <p:spPr bwMode="auto">
            <a:xfrm>
              <a:off x="2110" y="443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4" name="Rectangle 1518"/>
            <p:cNvSpPr>
              <a:spLocks noChangeArrowheads="1"/>
            </p:cNvSpPr>
            <p:nvPr/>
          </p:nvSpPr>
          <p:spPr bwMode="auto">
            <a:xfrm>
              <a:off x="2472" y="476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5" name="Rectangle 1519"/>
            <p:cNvSpPr>
              <a:spLocks noChangeArrowheads="1"/>
            </p:cNvSpPr>
            <p:nvPr/>
          </p:nvSpPr>
          <p:spPr bwMode="auto">
            <a:xfrm>
              <a:off x="187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6" name="Rectangle 1520"/>
            <p:cNvSpPr>
              <a:spLocks noChangeArrowheads="1"/>
            </p:cNvSpPr>
            <p:nvPr/>
          </p:nvSpPr>
          <p:spPr bwMode="auto">
            <a:xfrm>
              <a:off x="2519" y="4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7" name="Rectangle 1521"/>
            <p:cNvSpPr>
              <a:spLocks noChangeArrowheads="1"/>
            </p:cNvSpPr>
            <p:nvPr/>
          </p:nvSpPr>
          <p:spPr bwMode="auto">
            <a:xfrm>
              <a:off x="166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8" name="Rectangle 1522"/>
            <p:cNvSpPr>
              <a:spLocks noChangeArrowheads="1"/>
            </p:cNvSpPr>
            <p:nvPr/>
          </p:nvSpPr>
          <p:spPr bwMode="auto">
            <a:xfrm>
              <a:off x="2649" y="392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9" name="Rectangle 1523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0" name="Rectangle 1524"/>
            <p:cNvSpPr>
              <a:spLocks noChangeArrowheads="1"/>
            </p:cNvSpPr>
            <p:nvPr/>
          </p:nvSpPr>
          <p:spPr bwMode="auto">
            <a:xfrm>
              <a:off x="2756" y="3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1" name="Rectangle 1525"/>
            <p:cNvSpPr>
              <a:spLocks noChangeArrowheads="1"/>
            </p:cNvSpPr>
            <p:nvPr/>
          </p:nvSpPr>
          <p:spPr bwMode="auto">
            <a:xfrm>
              <a:off x="1992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2" name="Rectangle 1526"/>
            <p:cNvSpPr>
              <a:spLocks noChangeArrowheads="1"/>
            </p:cNvSpPr>
            <p:nvPr/>
          </p:nvSpPr>
          <p:spPr bwMode="auto">
            <a:xfrm>
              <a:off x="1950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3" name="Rectangle 1527"/>
            <p:cNvSpPr>
              <a:spLocks noChangeArrowheads="1"/>
            </p:cNvSpPr>
            <p:nvPr/>
          </p:nvSpPr>
          <p:spPr bwMode="auto">
            <a:xfrm>
              <a:off x="2033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4" name="Rectangle 1528"/>
            <p:cNvSpPr>
              <a:spLocks noChangeArrowheads="1"/>
            </p:cNvSpPr>
            <p:nvPr/>
          </p:nvSpPr>
          <p:spPr bwMode="auto">
            <a:xfrm>
              <a:off x="2223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5" name="Rectangle 1529"/>
            <p:cNvSpPr>
              <a:spLocks noChangeArrowheads="1"/>
            </p:cNvSpPr>
            <p:nvPr/>
          </p:nvSpPr>
          <p:spPr bwMode="auto">
            <a:xfrm>
              <a:off x="1648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6" name="Rectangle 1530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7" name="Rectangle 1531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8" name="Rectangle 1532"/>
            <p:cNvSpPr>
              <a:spLocks noChangeArrowheads="1"/>
            </p:cNvSpPr>
            <p:nvPr/>
          </p:nvSpPr>
          <p:spPr bwMode="auto">
            <a:xfrm>
              <a:off x="1773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9" name="Rectangle 1533"/>
            <p:cNvSpPr>
              <a:spLocks noChangeArrowheads="1"/>
            </p:cNvSpPr>
            <p:nvPr/>
          </p:nvSpPr>
          <p:spPr bwMode="auto">
            <a:xfrm>
              <a:off x="2087" y="450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0" name="Rectangle 1534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1" name="Rectangle 1535"/>
            <p:cNvSpPr>
              <a:spLocks noChangeArrowheads="1"/>
            </p:cNvSpPr>
            <p:nvPr/>
          </p:nvSpPr>
          <p:spPr bwMode="auto">
            <a:xfrm>
              <a:off x="2448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2" name="Rectangle 1536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3" name="Rectangle 1537"/>
            <p:cNvSpPr>
              <a:spLocks noChangeArrowheads="1"/>
            </p:cNvSpPr>
            <p:nvPr/>
          </p:nvSpPr>
          <p:spPr bwMode="auto">
            <a:xfrm>
              <a:off x="2483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4" name="Rectangle 1538"/>
            <p:cNvSpPr>
              <a:spLocks noChangeArrowheads="1"/>
            </p:cNvSpPr>
            <p:nvPr/>
          </p:nvSpPr>
          <p:spPr bwMode="auto">
            <a:xfrm>
              <a:off x="2442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5" name="Rectangle 1539"/>
            <p:cNvSpPr>
              <a:spLocks noChangeArrowheads="1"/>
            </p:cNvSpPr>
            <p:nvPr/>
          </p:nvSpPr>
          <p:spPr bwMode="auto">
            <a:xfrm>
              <a:off x="1838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6" name="Rectangle 1540"/>
            <p:cNvSpPr>
              <a:spLocks noChangeArrowheads="1"/>
            </p:cNvSpPr>
            <p:nvPr/>
          </p:nvSpPr>
          <p:spPr bwMode="auto">
            <a:xfrm>
              <a:off x="186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7" name="Rectangle 1541"/>
            <p:cNvSpPr>
              <a:spLocks noChangeArrowheads="1"/>
            </p:cNvSpPr>
            <p:nvPr/>
          </p:nvSpPr>
          <p:spPr bwMode="auto">
            <a:xfrm>
              <a:off x="2377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8" name="Rectangle 1542"/>
            <p:cNvSpPr>
              <a:spLocks noChangeArrowheads="1"/>
            </p:cNvSpPr>
            <p:nvPr/>
          </p:nvSpPr>
          <p:spPr bwMode="auto">
            <a:xfrm>
              <a:off x="2294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9" name="Rectangle 1543"/>
            <p:cNvSpPr>
              <a:spLocks noChangeArrowheads="1"/>
            </p:cNvSpPr>
            <p:nvPr/>
          </p:nvSpPr>
          <p:spPr bwMode="auto">
            <a:xfrm>
              <a:off x="2513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0" name="Rectangle 1544"/>
            <p:cNvSpPr>
              <a:spLocks noChangeArrowheads="1"/>
            </p:cNvSpPr>
            <p:nvPr/>
          </p:nvSpPr>
          <p:spPr bwMode="auto">
            <a:xfrm>
              <a:off x="2472" y="475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1" name="Rectangle 1545"/>
            <p:cNvSpPr>
              <a:spLocks noChangeArrowheads="1"/>
            </p:cNvSpPr>
            <p:nvPr/>
          </p:nvSpPr>
          <p:spPr bwMode="auto">
            <a:xfrm>
              <a:off x="2531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2" name="Rectangle 1546"/>
            <p:cNvSpPr>
              <a:spLocks noChangeArrowheads="1"/>
            </p:cNvSpPr>
            <p:nvPr/>
          </p:nvSpPr>
          <p:spPr bwMode="auto">
            <a:xfrm>
              <a:off x="2631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3" name="Rectangle 1547"/>
            <p:cNvSpPr>
              <a:spLocks noChangeArrowheads="1"/>
            </p:cNvSpPr>
            <p:nvPr/>
          </p:nvSpPr>
          <p:spPr bwMode="auto">
            <a:xfrm>
              <a:off x="1773" y="5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4" name="Rectangle 1548"/>
            <p:cNvSpPr>
              <a:spLocks noChangeArrowheads="1"/>
            </p:cNvSpPr>
            <p:nvPr/>
          </p:nvSpPr>
          <p:spPr bwMode="auto">
            <a:xfrm>
              <a:off x="1601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5" name="Rectangle 1549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6" name="Rectangle 1550"/>
            <p:cNvSpPr>
              <a:spLocks noChangeArrowheads="1"/>
            </p:cNvSpPr>
            <p:nvPr/>
          </p:nvSpPr>
          <p:spPr bwMode="auto">
            <a:xfrm>
              <a:off x="20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7" name="Rectangle 1551"/>
            <p:cNvSpPr>
              <a:spLocks noChangeArrowheads="1"/>
            </p:cNvSpPr>
            <p:nvPr/>
          </p:nvSpPr>
          <p:spPr bwMode="auto">
            <a:xfrm>
              <a:off x="1773" y="483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8" name="Rectangle 1552"/>
            <p:cNvSpPr>
              <a:spLocks noChangeArrowheads="1"/>
            </p:cNvSpPr>
            <p:nvPr/>
          </p:nvSpPr>
          <p:spPr bwMode="auto">
            <a:xfrm>
              <a:off x="1956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9" name="Rectangle 1553"/>
            <p:cNvSpPr>
              <a:spLocks noChangeArrowheads="1"/>
            </p:cNvSpPr>
            <p:nvPr/>
          </p:nvSpPr>
          <p:spPr bwMode="auto">
            <a:xfrm>
              <a:off x="2152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0" name="Rectangle 1554"/>
            <p:cNvSpPr>
              <a:spLocks noChangeArrowheads="1"/>
            </p:cNvSpPr>
            <p:nvPr/>
          </p:nvSpPr>
          <p:spPr bwMode="auto">
            <a:xfrm>
              <a:off x="2590" y="395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1" name="Rectangle 1555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2" name="Rectangle 1556"/>
            <p:cNvSpPr>
              <a:spLocks noChangeArrowheads="1"/>
            </p:cNvSpPr>
            <p:nvPr/>
          </p:nvSpPr>
          <p:spPr bwMode="auto">
            <a:xfrm>
              <a:off x="2081" y="49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3" name="Rectangle 1557"/>
            <p:cNvSpPr>
              <a:spLocks noChangeArrowheads="1"/>
            </p:cNvSpPr>
            <p:nvPr/>
          </p:nvSpPr>
          <p:spPr bwMode="auto">
            <a:xfrm>
              <a:off x="2152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4" name="Rectangle 1558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5" name="Rectangle 1559"/>
            <p:cNvSpPr>
              <a:spLocks noChangeArrowheads="1"/>
            </p:cNvSpPr>
            <p:nvPr/>
          </p:nvSpPr>
          <p:spPr bwMode="auto">
            <a:xfrm>
              <a:off x="2501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6" name="Rectangle 1560"/>
            <p:cNvSpPr>
              <a:spLocks noChangeArrowheads="1"/>
            </p:cNvSpPr>
            <p:nvPr/>
          </p:nvSpPr>
          <p:spPr bwMode="auto">
            <a:xfrm>
              <a:off x="2312" y="42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7" name="Rectangle 1561"/>
            <p:cNvSpPr>
              <a:spLocks noChangeArrowheads="1"/>
            </p:cNvSpPr>
            <p:nvPr/>
          </p:nvSpPr>
          <p:spPr bwMode="auto">
            <a:xfrm>
              <a:off x="1844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8" name="Rectangle 1562"/>
            <p:cNvSpPr>
              <a:spLocks noChangeArrowheads="1"/>
            </p:cNvSpPr>
            <p:nvPr/>
          </p:nvSpPr>
          <p:spPr bwMode="auto">
            <a:xfrm>
              <a:off x="1944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9" name="Rectangle 1563"/>
            <p:cNvSpPr>
              <a:spLocks noChangeArrowheads="1"/>
            </p:cNvSpPr>
            <p:nvPr/>
          </p:nvSpPr>
          <p:spPr bwMode="auto">
            <a:xfrm>
              <a:off x="1678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0" name="Rectangle 1564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1" name="Rectangle 1565"/>
            <p:cNvSpPr>
              <a:spLocks noChangeArrowheads="1"/>
            </p:cNvSpPr>
            <p:nvPr/>
          </p:nvSpPr>
          <p:spPr bwMode="auto">
            <a:xfrm>
              <a:off x="188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2" name="Rectangle 1566"/>
            <p:cNvSpPr>
              <a:spLocks noChangeArrowheads="1"/>
            </p:cNvSpPr>
            <p:nvPr/>
          </p:nvSpPr>
          <p:spPr bwMode="auto">
            <a:xfrm>
              <a:off x="1583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3" name="Rectangle 1567"/>
            <p:cNvSpPr>
              <a:spLocks noChangeArrowheads="1"/>
            </p:cNvSpPr>
            <p:nvPr/>
          </p:nvSpPr>
          <p:spPr bwMode="auto">
            <a:xfrm>
              <a:off x="2554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4" name="Rectangle 1568"/>
            <p:cNvSpPr>
              <a:spLocks noChangeArrowheads="1"/>
            </p:cNvSpPr>
            <p:nvPr/>
          </p:nvSpPr>
          <p:spPr bwMode="auto">
            <a:xfrm>
              <a:off x="188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5" name="Rectangle 1569"/>
            <p:cNvSpPr>
              <a:spLocks noChangeArrowheads="1"/>
            </p:cNvSpPr>
            <p:nvPr/>
          </p:nvSpPr>
          <p:spPr bwMode="auto">
            <a:xfrm>
              <a:off x="176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6" name="Rectangle 1570"/>
            <p:cNvSpPr>
              <a:spLocks noChangeArrowheads="1"/>
            </p:cNvSpPr>
            <p:nvPr/>
          </p:nvSpPr>
          <p:spPr bwMode="auto">
            <a:xfrm>
              <a:off x="1678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7" name="Rectangle 1571"/>
            <p:cNvSpPr>
              <a:spLocks noChangeArrowheads="1"/>
            </p:cNvSpPr>
            <p:nvPr/>
          </p:nvSpPr>
          <p:spPr bwMode="auto">
            <a:xfrm>
              <a:off x="2205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8" name="Rectangle 1572"/>
            <p:cNvSpPr>
              <a:spLocks noChangeArrowheads="1"/>
            </p:cNvSpPr>
            <p:nvPr/>
          </p:nvSpPr>
          <p:spPr bwMode="auto">
            <a:xfrm>
              <a:off x="1879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9" name="Rectangle 1573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0" name="Rectangle 157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1" name="Rectangle 1575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2" name="Rectangle 1576"/>
            <p:cNvSpPr>
              <a:spLocks noChangeArrowheads="1"/>
            </p:cNvSpPr>
            <p:nvPr/>
          </p:nvSpPr>
          <p:spPr bwMode="auto">
            <a:xfrm>
              <a:off x="1784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3" name="Rectangle 1577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4" name="Rectangle 1578"/>
            <p:cNvSpPr>
              <a:spLocks noChangeArrowheads="1"/>
            </p:cNvSpPr>
            <p:nvPr/>
          </p:nvSpPr>
          <p:spPr bwMode="auto">
            <a:xfrm>
              <a:off x="1784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5" name="Rectangle 1579"/>
            <p:cNvSpPr>
              <a:spLocks noChangeArrowheads="1"/>
            </p:cNvSpPr>
            <p:nvPr/>
          </p:nvSpPr>
          <p:spPr bwMode="auto">
            <a:xfrm>
              <a:off x="1903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6" name="Rectangle 1580"/>
            <p:cNvSpPr>
              <a:spLocks noChangeArrowheads="1"/>
            </p:cNvSpPr>
            <p:nvPr/>
          </p:nvSpPr>
          <p:spPr bwMode="auto">
            <a:xfrm>
              <a:off x="1826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7" name="Rectangle 1581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8" name="Rectangle 1582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9" name="Rectangle 1583"/>
            <p:cNvSpPr>
              <a:spLocks noChangeArrowheads="1"/>
            </p:cNvSpPr>
            <p:nvPr/>
          </p:nvSpPr>
          <p:spPr bwMode="auto">
            <a:xfrm>
              <a:off x="2329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0" name="Rectangle 1584"/>
            <p:cNvSpPr>
              <a:spLocks noChangeArrowheads="1"/>
            </p:cNvSpPr>
            <p:nvPr/>
          </p:nvSpPr>
          <p:spPr bwMode="auto">
            <a:xfrm>
              <a:off x="1571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1" name="Rectangle 1585"/>
            <p:cNvSpPr>
              <a:spLocks noChangeArrowheads="1"/>
            </p:cNvSpPr>
            <p:nvPr/>
          </p:nvSpPr>
          <p:spPr bwMode="auto">
            <a:xfrm>
              <a:off x="1595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2" name="Rectangle 1586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3" name="Rectangle 1587"/>
            <p:cNvSpPr>
              <a:spLocks noChangeArrowheads="1"/>
            </p:cNvSpPr>
            <p:nvPr/>
          </p:nvSpPr>
          <p:spPr bwMode="auto">
            <a:xfrm>
              <a:off x="1642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4" name="Rectangle 1588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5" name="Rectangle 1589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6" name="Rectangle 1590"/>
            <p:cNvSpPr>
              <a:spLocks noChangeArrowheads="1"/>
            </p:cNvSpPr>
            <p:nvPr/>
          </p:nvSpPr>
          <p:spPr bwMode="auto">
            <a:xfrm>
              <a:off x="2288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7" name="Rectangle 1591"/>
            <p:cNvSpPr>
              <a:spLocks noChangeArrowheads="1"/>
            </p:cNvSpPr>
            <p:nvPr/>
          </p:nvSpPr>
          <p:spPr bwMode="auto">
            <a:xfrm>
              <a:off x="2714" y="3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8" name="Rectangle 1592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9" name="Rectangle 1593"/>
            <p:cNvSpPr>
              <a:spLocks noChangeArrowheads="1"/>
            </p:cNvSpPr>
            <p:nvPr/>
          </p:nvSpPr>
          <p:spPr bwMode="auto">
            <a:xfrm>
              <a:off x="1980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0" name="Rectangle 1594"/>
            <p:cNvSpPr>
              <a:spLocks noChangeArrowheads="1"/>
            </p:cNvSpPr>
            <p:nvPr/>
          </p:nvSpPr>
          <p:spPr bwMode="auto">
            <a:xfrm>
              <a:off x="2122" y="458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1" name="Rectangle 1595"/>
            <p:cNvSpPr>
              <a:spLocks noChangeArrowheads="1"/>
            </p:cNvSpPr>
            <p:nvPr/>
          </p:nvSpPr>
          <p:spPr bwMode="auto">
            <a:xfrm>
              <a:off x="1838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2" name="Rectangle 1596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3" name="Rectangle 1597"/>
            <p:cNvSpPr>
              <a:spLocks noChangeArrowheads="1"/>
            </p:cNvSpPr>
            <p:nvPr/>
          </p:nvSpPr>
          <p:spPr bwMode="auto">
            <a:xfrm>
              <a:off x="1476" y="5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4" name="Rectangle 1598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5" name="Rectangle 1599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6" name="Rectangle 1600"/>
            <p:cNvSpPr>
              <a:spLocks noChangeArrowheads="1"/>
            </p:cNvSpPr>
            <p:nvPr/>
          </p:nvSpPr>
          <p:spPr bwMode="auto">
            <a:xfrm>
              <a:off x="2075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7" name="Rectangle 1601"/>
            <p:cNvSpPr>
              <a:spLocks noChangeArrowheads="1"/>
            </p:cNvSpPr>
            <p:nvPr/>
          </p:nvSpPr>
          <p:spPr bwMode="auto">
            <a:xfrm>
              <a:off x="197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8" name="Rectangle 1602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9" name="Rectangle 1603"/>
            <p:cNvSpPr>
              <a:spLocks noChangeArrowheads="1"/>
            </p:cNvSpPr>
            <p:nvPr/>
          </p:nvSpPr>
          <p:spPr bwMode="auto">
            <a:xfrm>
              <a:off x="2477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0" name="Rectangle 1604"/>
            <p:cNvSpPr>
              <a:spLocks noChangeArrowheads="1"/>
            </p:cNvSpPr>
            <p:nvPr/>
          </p:nvSpPr>
          <p:spPr bwMode="auto">
            <a:xfrm>
              <a:off x="2235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1" name="Rectangle 1605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2" name="Rectangle 1606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3" name="Rectangle 1607"/>
            <p:cNvSpPr>
              <a:spLocks noChangeArrowheads="1"/>
            </p:cNvSpPr>
            <p:nvPr/>
          </p:nvSpPr>
          <p:spPr bwMode="auto">
            <a:xfrm>
              <a:off x="1767" y="5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4" name="Rectangle 1608"/>
            <p:cNvSpPr>
              <a:spLocks noChangeArrowheads="1"/>
            </p:cNvSpPr>
            <p:nvPr/>
          </p:nvSpPr>
          <p:spPr bwMode="auto">
            <a:xfrm>
              <a:off x="2164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5" name="Rectangle 1609"/>
            <p:cNvSpPr>
              <a:spLocks noChangeArrowheads="1"/>
            </p:cNvSpPr>
            <p:nvPr/>
          </p:nvSpPr>
          <p:spPr bwMode="auto">
            <a:xfrm>
              <a:off x="1808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6" name="Rectangle 1610"/>
            <p:cNvSpPr>
              <a:spLocks noChangeArrowheads="1"/>
            </p:cNvSpPr>
            <p:nvPr/>
          </p:nvSpPr>
          <p:spPr bwMode="auto">
            <a:xfrm>
              <a:off x="2448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7" name="Rectangle 1611"/>
            <p:cNvSpPr>
              <a:spLocks noChangeArrowheads="1"/>
            </p:cNvSpPr>
            <p:nvPr/>
          </p:nvSpPr>
          <p:spPr bwMode="auto">
            <a:xfrm>
              <a:off x="1731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8" name="Rectangle 161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9" name="Rectangle 1613"/>
            <p:cNvSpPr>
              <a:spLocks noChangeArrowheads="1"/>
            </p:cNvSpPr>
            <p:nvPr/>
          </p:nvSpPr>
          <p:spPr bwMode="auto">
            <a:xfrm>
              <a:off x="1666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0" name="Rectangle 1614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1" name="Rectangle 1615"/>
            <p:cNvSpPr>
              <a:spLocks noChangeArrowheads="1"/>
            </p:cNvSpPr>
            <p:nvPr/>
          </p:nvSpPr>
          <p:spPr bwMode="auto">
            <a:xfrm>
              <a:off x="2489" y="4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2" name="Rectangle 1616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3" name="Rectangle 1617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4" name="Rectangle 1618"/>
            <p:cNvSpPr>
              <a:spLocks noChangeArrowheads="1"/>
            </p:cNvSpPr>
            <p:nvPr/>
          </p:nvSpPr>
          <p:spPr bwMode="auto">
            <a:xfrm>
              <a:off x="1838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5" name="Rectangle 1619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6" name="Rectangle 1620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7" name="Rectangle 1621"/>
            <p:cNvSpPr>
              <a:spLocks noChangeArrowheads="1"/>
            </p:cNvSpPr>
            <p:nvPr/>
          </p:nvSpPr>
          <p:spPr bwMode="auto">
            <a:xfrm>
              <a:off x="1453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8" name="Rectangle 1622"/>
            <p:cNvSpPr>
              <a:spLocks noChangeArrowheads="1"/>
            </p:cNvSpPr>
            <p:nvPr/>
          </p:nvSpPr>
          <p:spPr bwMode="auto">
            <a:xfrm>
              <a:off x="1755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9" name="Rectangle 1623"/>
            <p:cNvSpPr>
              <a:spLocks noChangeArrowheads="1"/>
            </p:cNvSpPr>
            <p:nvPr/>
          </p:nvSpPr>
          <p:spPr bwMode="auto">
            <a:xfrm>
              <a:off x="2015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93" name="Group 1624"/>
          <p:cNvGrpSpPr>
            <a:grpSpLocks/>
          </p:cNvGrpSpPr>
          <p:nvPr/>
        </p:nvGrpSpPr>
        <p:grpSpPr bwMode="auto">
          <a:xfrm>
            <a:off x="5662613" y="1611313"/>
            <a:ext cx="2155825" cy="2090737"/>
            <a:chOff x="1435" y="3800"/>
            <a:chExt cx="1303" cy="1403"/>
          </a:xfrm>
        </p:grpSpPr>
        <p:sp>
          <p:nvSpPr>
            <p:cNvPr id="75990" name="Rectangle 1625"/>
            <p:cNvSpPr>
              <a:spLocks noChangeArrowheads="1"/>
            </p:cNvSpPr>
            <p:nvPr/>
          </p:nvSpPr>
          <p:spPr bwMode="auto">
            <a:xfrm>
              <a:off x="2128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1" name="Rectangle 1626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2" name="Rectangle 1627"/>
            <p:cNvSpPr>
              <a:spLocks noChangeArrowheads="1"/>
            </p:cNvSpPr>
            <p:nvPr/>
          </p:nvSpPr>
          <p:spPr bwMode="auto">
            <a:xfrm>
              <a:off x="1832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3" name="Rectangle 1628"/>
            <p:cNvSpPr>
              <a:spLocks noChangeArrowheads="1"/>
            </p:cNvSpPr>
            <p:nvPr/>
          </p:nvSpPr>
          <p:spPr bwMode="auto">
            <a:xfrm>
              <a:off x="1619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4" name="Rectangle 1629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5" name="Rectangle 1630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6" name="Rectangle 1631"/>
            <p:cNvSpPr>
              <a:spLocks noChangeArrowheads="1"/>
            </p:cNvSpPr>
            <p:nvPr/>
          </p:nvSpPr>
          <p:spPr bwMode="auto">
            <a:xfrm>
              <a:off x="1725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7" name="Rectangle 1632"/>
            <p:cNvSpPr>
              <a:spLocks noChangeArrowheads="1"/>
            </p:cNvSpPr>
            <p:nvPr/>
          </p:nvSpPr>
          <p:spPr bwMode="auto">
            <a:xfrm>
              <a:off x="2620" y="393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8" name="Rectangle 1633"/>
            <p:cNvSpPr>
              <a:spLocks noChangeArrowheads="1"/>
            </p:cNvSpPr>
            <p:nvPr/>
          </p:nvSpPr>
          <p:spPr bwMode="auto">
            <a:xfrm>
              <a:off x="1956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9" name="Rectangle 163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0" name="Rectangle 1635"/>
            <p:cNvSpPr>
              <a:spLocks noChangeArrowheads="1"/>
            </p:cNvSpPr>
            <p:nvPr/>
          </p:nvSpPr>
          <p:spPr bwMode="auto">
            <a:xfrm>
              <a:off x="1927" y="466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1" name="Rectangle 1636"/>
            <p:cNvSpPr>
              <a:spLocks noChangeArrowheads="1"/>
            </p:cNvSpPr>
            <p:nvPr/>
          </p:nvSpPr>
          <p:spPr bwMode="auto">
            <a:xfrm>
              <a:off x="2472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2" name="Rectangle 1637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3" name="Rectangle 1638"/>
            <p:cNvSpPr>
              <a:spLocks noChangeArrowheads="1"/>
            </p:cNvSpPr>
            <p:nvPr/>
          </p:nvSpPr>
          <p:spPr bwMode="auto">
            <a:xfrm>
              <a:off x="1885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4" name="Rectangle 1639"/>
            <p:cNvSpPr>
              <a:spLocks noChangeArrowheads="1"/>
            </p:cNvSpPr>
            <p:nvPr/>
          </p:nvSpPr>
          <p:spPr bwMode="auto">
            <a:xfrm>
              <a:off x="2454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5" name="Rectangle 1640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6" name="Rectangle 1641"/>
            <p:cNvSpPr>
              <a:spLocks noChangeArrowheads="1"/>
            </p:cNvSpPr>
            <p:nvPr/>
          </p:nvSpPr>
          <p:spPr bwMode="auto">
            <a:xfrm>
              <a:off x="2211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7" name="Rectangle 1642"/>
            <p:cNvSpPr>
              <a:spLocks noChangeArrowheads="1"/>
            </p:cNvSpPr>
            <p:nvPr/>
          </p:nvSpPr>
          <p:spPr bwMode="auto">
            <a:xfrm>
              <a:off x="2466" y="447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8" name="Rectangle 1643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9" name="Rectangle 1644"/>
            <p:cNvSpPr>
              <a:spLocks noChangeArrowheads="1"/>
            </p:cNvSpPr>
            <p:nvPr/>
          </p:nvSpPr>
          <p:spPr bwMode="auto">
            <a:xfrm>
              <a:off x="2193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0" name="Rectangle 1645"/>
            <p:cNvSpPr>
              <a:spLocks noChangeArrowheads="1"/>
            </p:cNvSpPr>
            <p:nvPr/>
          </p:nvSpPr>
          <p:spPr bwMode="auto">
            <a:xfrm>
              <a:off x="1832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1" name="Rectangle 1646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2" name="Rectangle 1647"/>
            <p:cNvSpPr>
              <a:spLocks noChangeArrowheads="1"/>
            </p:cNvSpPr>
            <p:nvPr/>
          </p:nvSpPr>
          <p:spPr bwMode="auto">
            <a:xfrm>
              <a:off x="1879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3" name="Rectangle 1648"/>
            <p:cNvSpPr>
              <a:spLocks noChangeArrowheads="1"/>
            </p:cNvSpPr>
            <p:nvPr/>
          </p:nvSpPr>
          <p:spPr bwMode="auto">
            <a:xfrm>
              <a:off x="2193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4" name="Rectangle 1649"/>
            <p:cNvSpPr>
              <a:spLocks noChangeArrowheads="1"/>
            </p:cNvSpPr>
            <p:nvPr/>
          </p:nvSpPr>
          <p:spPr bwMode="auto">
            <a:xfrm>
              <a:off x="2140" y="449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5" name="Rectangle 1650"/>
            <p:cNvSpPr>
              <a:spLocks noChangeArrowheads="1"/>
            </p:cNvSpPr>
            <p:nvPr/>
          </p:nvSpPr>
          <p:spPr bwMode="auto">
            <a:xfrm>
              <a:off x="1850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6" name="Rectangle 1651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7" name="Rectangle 1652"/>
            <p:cNvSpPr>
              <a:spLocks noChangeArrowheads="1"/>
            </p:cNvSpPr>
            <p:nvPr/>
          </p:nvSpPr>
          <p:spPr bwMode="auto">
            <a:xfrm>
              <a:off x="1737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8" name="Rectangle 1653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9" name="Rectangle 1654"/>
            <p:cNvSpPr>
              <a:spLocks noChangeArrowheads="1"/>
            </p:cNvSpPr>
            <p:nvPr/>
          </p:nvSpPr>
          <p:spPr bwMode="auto">
            <a:xfrm>
              <a:off x="1915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0" name="Rectangle 1655"/>
            <p:cNvSpPr>
              <a:spLocks noChangeArrowheads="1"/>
            </p:cNvSpPr>
            <p:nvPr/>
          </p:nvSpPr>
          <p:spPr bwMode="auto">
            <a:xfrm>
              <a:off x="19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1" name="Rectangle 1656"/>
            <p:cNvSpPr>
              <a:spLocks noChangeArrowheads="1"/>
            </p:cNvSpPr>
            <p:nvPr/>
          </p:nvSpPr>
          <p:spPr bwMode="auto">
            <a:xfrm>
              <a:off x="207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2" name="Rectangle 1657"/>
            <p:cNvSpPr>
              <a:spLocks noChangeArrowheads="1"/>
            </p:cNvSpPr>
            <p:nvPr/>
          </p:nvSpPr>
          <p:spPr bwMode="auto">
            <a:xfrm>
              <a:off x="2158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3" name="Rectangle 1658"/>
            <p:cNvSpPr>
              <a:spLocks noChangeArrowheads="1"/>
            </p:cNvSpPr>
            <p:nvPr/>
          </p:nvSpPr>
          <p:spPr bwMode="auto">
            <a:xfrm>
              <a:off x="2620" y="396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4" name="Rectangle 1659"/>
            <p:cNvSpPr>
              <a:spLocks noChangeArrowheads="1"/>
            </p:cNvSpPr>
            <p:nvPr/>
          </p:nvSpPr>
          <p:spPr bwMode="auto">
            <a:xfrm>
              <a:off x="2235" y="442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5" name="Rectangle 1660"/>
            <p:cNvSpPr>
              <a:spLocks noChangeArrowheads="1"/>
            </p:cNvSpPr>
            <p:nvPr/>
          </p:nvSpPr>
          <p:spPr bwMode="auto">
            <a:xfrm>
              <a:off x="1459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6" name="Rectangle 1661"/>
            <p:cNvSpPr>
              <a:spLocks noChangeArrowheads="1"/>
            </p:cNvSpPr>
            <p:nvPr/>
          </p:nvSpPr>
          <p:spPr bwMode="auto">
            <a:xfrm>
              <a:off x="2318" y="417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7" name="Rectangle 1662"/>
            <p:cNvSpPr>
              <a:spLocks noChangeArrowheads="1"/>
            </p:cNvSpPr>
            <p:nvPr/>
          </p:nvSpPr>
          <p:spPr bwMode="auto">
            <a:xfrm>
              <a:off x="1696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8" name="Rectangle 1663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9" name="Rectangle 1664"/>
            <p:cNvSpPr>
              <a:spLocks noChangeArrowheads="1"/>
            </p:cNvSpPr>
            <p:nvPr/>
          </p:nvSpPr>
          <p:spPr bwMode="auto">
            <a:xfrm>
              <a:off x="2554" y="4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0" name="Rectangle 1665"/>
            <p:cNvSpPr>
              <a:spLocks noChangeArrowheads="1"/>
            </p:cNvSpPr>
            <p:nvPr/>
          </p:nvSpPr>
          <p:spPr bwMode="auto">
            <a:xfrm>
              <a:off x="2122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1" name="Rectangle 1666"/>
            <p:cNvSpPr>
              <a:spLocks noChangeArrowheads="1"/>
            </p:cNvSpPr>
            <p:nvPr/>
          </p:nvSpPr>
          <p:spPr bwMode="auto">
            <a:xfrm>
              <a:off x="2726" y="3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2" name="Rectangle 1667"/>
            <p:cNvSpPr>
              <a:spLocks noChangeArrowheads="1"/>
            </p:cNvSpPr>
            <p:nvPr/>
          </p:nvSpPr>
          <p:spPr bwMode="auto">
            <a:xfrm>
              <a:off x="1731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3" name="Rectangle 1668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4" name="Rectangle 1669"/>
            <p:cNvSpPr>
              <a:spLocks noChangeArrowheads="1"/>
            </p:cNvSpPr>
            <p:nvPr/>
          </p:nvSpPr>
          <p:spPr bwMode="auto">
            <a:xfrm>
              <a:off x="2519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5" name="Rectangle 1670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6" name="Rectangle 1671"/>
            <p:cNvSpPr>
              <a:spLocks noChangeArrowheads="1"/>
            </p:cNvSpPr>
            <p:nvPr/>
          </p:nvSpPr>
          <p:spPr bwMode="auto">
            <a:xfrm>
              <a:off x="2377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7" name="Rectangle 1672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8" name="Rectangle 1673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9" name="Rectangle 1674"/>
            <p:cNvSpPr>
              <a:spLocks noChangeArrowheads="1"/>
            </p:cNvSpPr>
            <p:nvPr/>
          </p:nvSpPr>
          <p:spPr bwMode="auto">
            <a:xfrm>
              <a:off x="2477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0" name="Rectangle 1675"/>
            <p:cNvSpPr>
              <a:spLocks noChangeArrowheads="1"/>
            </p:cNvSpPr>
            <p:nvPr/>
          </p:nvSpPr>
          <p:spPr bwMode="auto">
            <a:xfrm>
              <a:off x="2122" y="444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1" name="Rectangle 1676"/>
            <p:cNvSpPr>
              <a:spLocks noChangeArrowheads="1"/>
            </p:cNvSpPr>
            <p:nvPr/>
          </p:nvSpPr>
          <p:spPr bwMode="auto">
            <a:xfrm>
              <a:off x="2454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2" name="Rectangle 1677"/>
            <p:cNvSpPr>
              <a:spLocks noChangeArrowheads="1"/>
            </p:cNvSpPr>
            <p:nvPr/>
          </p:nvSpPr>
          <p:spPr bwMode="auto">
            <a:xfrm>
              <a:off x="1915" y="467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3" name="Rectangle 1678"/>
            <p:cNvSpPr>
              <a:spLocks noChangeArrowheads="1"/>
            </p:cNvSpPr>
            <p:nvPr/>
          </p:nvSpPr>
          <p:spPr bwMode="auto">
            <a:xfrm>
              <a:off x="2098" y="447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4" name="Rectangle 1679"/>
            <p:cNvSpPr>
              <a:spLocks noChangeArrowheads="1"/>
            </p:cNvSpPr>
            <p:nvPr/>
          </p:nvSpPr>
          <p:spPr bwMode="auto">
            <a:xfrm>
              <a:off x="2288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5" name="Rectangle 1680"/>
            <p:cNvSpPr>
              <a:spLocks noChangeArrowheads="1"/>
            </p:cNvSpPr>
            <p:nvPr/>
          </p:nvSpPr>
          <p:spPr bwMode="auto">
            <a:xfrm>
              <a:off x="1453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6" name="Rectangle 1681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7" name="Rectangle 1682"/>
            <p:cNvSpPr>
              <a:spLocks noChangeArrowheads="1"/>
            </p:cNvSpPr>
            <p:nvPr/>
          </p:nvSpPr>
          <p:spPr bwMode="auto">
            <a:xfrm>
              <a:off x="2620" y="475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8" name="Rectangle 1683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9" name="Rectangle 1684"/>
            <p:cNvSpPr>
              <a:spLocks noChangeArrowheads="1"/>
            </p:cNvSpPr>
            <p:nvPr/>
          </p:nvSpPr>
          <p:spPr bwMode="auto">
            <a:xfrm>
              <a:off x="2323" y="422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0" name="Rectangle 1685"/>
            <p:cNvSpPr>
              <a:spLocks noChangeArrowheads="1"/>
            </p:cNvSpPr>
            <p:nvPr/>
          </p:nvSpPr>
          <p:spPr bwMode="auto">
            <a:xfrm>
              <a:off x="2495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1" name="Rectangle 1686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2" name="Rectangle 1687"/>
            <p:cNvSpPr>
              <a:spLocks noChangeArrowheads="1"/>
            </p:cNvSpPr>
            <p:nvPr/>
          </p:nvSpPr>
          <p:spPr bwMode="auto">
            <a:xfrm>
              <a:off x="2477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3" name="Rectangle 1688"/>
            <p:cNvSpPr>
              <a:spLocks noChangeArrowheads="1"/>
            </p:cNvSpPr>
            <p:nvPr/>
          </p:nvSpPr>
          <p:spPr bwMode="auto">
            <a:xfrm>
              <a:off x="1968" y="462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4" name="Rectangle 1689"/>
            <p:cNvSpPr>
              <a:spLocks noChangeArrowheads="1"/>
            </p:cNvSpPr>
            <p:nvPr/>
          </p:nvSpPr>
          <p:spPr bwMode="auto">
            <a:xfrm>
              <a:off x="1435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5" name="Rectangle 1690"/>
            <p:cNvSpPr>
              <a:spLocks noChangeArrowheads="1"/>
            </p:cNvSpPr>
            <p:nvPr/>
          </p:nvSpPr>
          <p:spPr bwMode="auto">
            <a:xfrm>
              <a:off x="2483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6" name="Rectangle 1691"/>
            <p:cNvSpPr>
              <a:spLocks noChangeArrowheads="1"/>
            </p:cNvSpPr>
            <p:nvPr/>
          </p:nvSpPr>
          <p:spPr bwMode="auto">
            <a:xfrm>
              <a:off x="1879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7" name="Rectangle 1692"/>
            <p:cNvSpPr>
              <a:spLocks noChangeArrowheads="1"/>
            </p:cNvSpPr>
            <p:nvPr/>
          </p:nvSpPr>
          <p:spPr bwMode="auto">
            <a:xfrm>
              <a:off x="2472" y="405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8" name="Rectangle 1693"/>
            <p:cNvSpPr>
              <a:spLocks noChangeArrowheads="1"/>
            </p:cNvSpPr>
            <p:nvPr/>
          </p:nvSpPr>
          <p:spPr bwMode="auto">
            <a:xfrm>
              <a:off x="1938" y="466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9" name="Rectangle 1694"/>
            <p:cNvSpPr>
              <a:spLocks noChangeArrowheads="1"/>
            </p:cNvSpPr>
            <p:nvPr/>
          </p:nvSpPr>
          <p:spPr bwMode="auto">
            <a:xfrm>
              <a:off x="1974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0" name="Rectangle 1695"/>
            <p:cNvSpPr>
              <a:spLocks noChangeArrowheads="1"/>
            </p:cNvSpPr>
            <p:nvPr/>
          </p:nvSpPr>
          <p:spPr bwMode="auto">
            <a:xfrm>
              <a:off x="2460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1" name="Rectangle 1696"/>
            <p:cNvSpPr>
              <a:spLocks noChangeArrowheads="1"/>
            </p:cNvSpPr>
            <p:nvPr/>
          </p:nvSpPr>
          <p:spPr bwMode="auto">
            <a:xfrm>
              <a:off x="2667" y="424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2" name="Rectangle 1697"/>
            <p:cNvSpPr>
              <a:spLocks noChangeArrowheads="1"/>
            </p:cNvSpPr>
            <p:nvPr/>
          </p:nvSpPr>
          <p:spPr bwMode="auto">
            <a:xfrm>
              <a:off x="1897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3" name="Rectangle 1698"/>
            <p:cNvSpPr>
              <a:spLocks noChangeArrowheads="1"/>
            </p:cNvSpPr>
            <p:nvPr/>
          </p:nvSpPr>
          <p:spPr bwMode="auto">
            <a:xfrm>
              <a:off x="1909" y="469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4" name="Rectangle 1699"/>
            <p:cNvSpPr>
              <a:spLocks noChangeArrowheads="1"/>
            </p:cNvSpPr>
            <p:nvPr/>
          </p:nvSpPr>
          <p:spPr bwMode="auto">
            <a:xfrm>
              <a:off x="1909" y="470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5" name="Rectangle 1700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6" name="Rectangle 1701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7" name="Rectangle 1702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8" name="Rectangle 1703"/>
            <p:cNvSpPr>
              <a:spLocks noChangeArrowheads="1"/>
            </p:cNvSpPr>
            <p:nvPr/>
          </p:nvSpPr>
          <p:spPr bwMode="auto">
            <a:xfrm>
              <a:off x="2685" y="3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9" name="Rectangle 1704"/>
            <p:cNvSpPr>
              <a:spLocks noChangeArrowheads="1"/>
            </p:cNvSpPr>
            <p:nvPr/>
          </p:nvSpPr>
          <p:spPr bwMode="auto">
            <a:xfrm>
              <a:off x="2424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0" name="Rectangle 1705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1" name="Rectangle 1706"/>
            <p:cNvSpPr>
              <a:spLocks noChangeArrowheads="1"/>
            </p:cNvSpPr>
            <p:nvPr/>
          </p:nvSpPr>
          <p:spPr bwMode="auto">
            <a:xfrm>
              <a:off x="1838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2" name="Rectangle 1707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3" name="Rectangle 1708"/>
            <p:cNvSpPr>
              <a:spLocks noChangeArrowheads="1"/>
            </p:cNvSpPr>
            <p:nvPr/>
          </p:nvSpPr>
          <p:spPr bwMode="auto">
            <a:xfrm>
              <a:off x="2667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4" name="Rectangle 1709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5" name="Rectangle 1710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6" name="Rectangle 1711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7" name="Rectangle 1712"/>
            <p:cNvSpPr>
              <a:spLocks noChangeArrowheads="1"/>
            </p:cNvSpPr>
            <p:nvPr/>
          </p:nvSpPr>
          <p:spPr bwMode="auto">
            <a:xfrm>
              <a:off x="1778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8" name="Rectangle 1713"/>
            <p:cNvSpPr>
              <a:spLocks noChangeArrowheads="1"/>
            </p:cNvSpPr>
            <p:nvPr/>
          </p:nvSpPr>
          <p:spPr bwMode="auto">
            <a:xfrm>
              <a:off x="2341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9" name="Rectangle 1714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0" name="Rectangle 1715"/>
            <p:cNvSpPr>
              <a:spLocks noChangeArrowheads="1"/>
            </p:cNvSpPr>
            <p:nvPr/>
          </p:nvSpPr>
          <p:spPr bwMode="auto">
            <a:xfrm>
              <a:off x="2454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1" name="Rectangle 1716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2" name="Rectangle 1717"/>
            <p:cNvSpPr>
              <a:spLocks noChangeArrowheads="1"/>
            </p:cNvSpPr>
            <p:nvPr/>
          </p:nvSpPr>
          <p:spPr bwMode="auto">
            <a:xfrm>
              <a:off x="2027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3" name="Rectangle 1718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4" name="Rectangle 1719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5" name="Rectangle 1720"/>
            <p:cNvSpPr>
              <a:spLocks noChangeArrowheads="1"/>
            </p:cNvSpPr>
            <p:nvPr/>
          </p:nvSpPr>
          <p:spPr bwMode="auto">
            <a:xfrm>
              <a:off x="2211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6" name="Rectangle 1721"/>
            <p:cNvSpPr>
              <a:spLocks noChangeArrowheads="1"/>
            </p:cNvSpPr>
            <p:nvPr/>
          </p:nvSpPr>
          <p:spPr bwMode="auto">
            <a:xfrm>
              <a:off x="2614" y="380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7" name="Rectangle 1722"/>
            <p:cNvSpPr>
              <a:spLocks noChangeArrowheads="1"/>
            </p:cNvSpPr>
            <p:nvPr/>
          </p:nvSpPr>
          <p:spPr bwMode="auto">
            <a:xfrm>
              <a:off x="1909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8" name="Rectangle 1723"/>
            <p:cNvSpPr>
              <a:spLocks noChangeArrowheads="1"/>
            </p:cNvSpPr>
            <p:nvPr/>
          </p:nvSpPr>
          <p:spPr bwMode="auto">
            <a:xfrm>
              <a:off x="2205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9" name="Rectangle 1724"/>
            <p:cNvSpPr>
              <a:spLocks noChangeArrowheads="1"/>
            </p:cNvSpPr>
            <p:nvPr/>
          </p:nvSpPr>
          <p:spPr bwMode="auto">
            <a:xfrm>
              <a:off x="1992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0" name="Rectangle 1725"/>
            <p:cNvSpPr>
              <a:spLocks noChangeArrowheads="1"/>
            </p:cNvSpPr>
            <p:nvPr/>
          </p:nvSpPr>
          <p:spPr bwMode="auto">
            <a:xfrm>
              <a:off x="2282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1" name="Rectangle 1726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2" name="Rectangle 1727"/>
            <p:cNvSpPr>
              <a:spLocks noChangeArrowheads="1"/>
            </p:cNvSpPr>
            <p:nvPr/>
          </p:nvSpPr>
          <p:spPr bwMode="auto">
            <a:xfrm>
              <a:off x="164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3" name="Rectangle 1728"/>
            <p:cNvSpPr>
              <a:spLocks noChangeArrowheads="1"/>
            </p:cNvSpPr>
            <p:nvPr/>
          </p:nvSpPr>
          <p:spPr bwMode="auto">
            <a:xfrm>
              <a:off x="1459" y="513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4" name="Rectangle 1729"/>
            <p:cNvSpPr>
              <a:spLocks noChangeArrowheads="1"/>
            </p:cNvSpPr>
            <p:nvPr/>
          </p:nvSpPr>
          <p:spPr bwMode="auto">
            <a:xfrm>
              <a:off x="2454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5" name="Rectangle 1730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6" name="Rectangle 1731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7" name="Rectangle 1732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8" name="Rectangle 1733"/>
            <p:cNvSpPr>
              <a:spLocks noChangeArrowheads="1"/>
            </p:cNvSpPr>
            <p:nvPr/>
          </p:nvSpPr>
          <p:spPr bwMode="auto">
            <a:xfrm>
              <a:off x="2483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9" name="Rectangle 1734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0" name="Rectangle 1735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1" name="Rectangle 1736"/>
            <p:cNvSpPr>
              <a:spLocks noChangeArrowheads="1"/>
            </p:cNvSpPr>
            <p:nvPr/>
          </p:nvSpPr>
          <p:spPr bwMode="auto">
            <a:xfrm>
              <a:off x="2241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2" name="Rectangle 1737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3" name="Rectangle 1738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4" name="Rectangle 1739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5" name="Rectangle 1740"/>
            <p:cNvSpPr>
              <a:spLocks noChangeArrowheads="1"/>
            </p:cNvSpPr>
            <p:nvPr/>
          </p:nvSpPr>
          <p:spPr bwMode="auto">
            <a:xfrm>
              <a:off x="176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6" name="Rectangle 1741"/>
            <p:cNvSpPr>
              <a:spLocks noChangeArrowheads="1"/>
            </p:cNvSpPr>
            <p:nvPr/>
          </p:nvSpPr>
          <p:spPr bwMode="auto">
            <a:xfrm>
              <a:off x="1950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7" name="Rectangle 1742"/>
            <p:cNvSpPr>
              <a:spLocks noChangeArrowheads="1"/>
            </p:cNvSpPr>
            <p:nvPr/>
          </p:nvSpPr>
          <p:spPr bwMode="auto">
            <a:xfrm>
              <a:off x="1956" y="462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8" name="Rectangle 1743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9" name="Rectangle 1744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0" name="Rectangle 1745"/>
            <p:cNvSpPr>
              <a:spLocks noChangeArrowheads="1"/>
            </p:cNvSpPr>
            <p:nvPr/>
          </p:nvSpPr>
          <p:spPr bwMode="auto">
            <a:xfrm>
              <a:off x="2087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1" name="Rectangle 1746"/>
            <p:cNvSpPr>
              <a:spLocks noChangeArrowheads="1"/>
            </p:cNvSpPr>
            <p:nvPr/>
          </p:nvSpPr>
          <p:spPr bwMode="auto">
            <a:xfrm>
              <a:off x="1636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2" name="Rectangle 1747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3" name="Rectangle 1748"/>
            <p:cNvSpPr>
              <a:spLocks noChangeArrowheads="1"/>
            </p:cNvSpPr>
            <p:nvPr/>
          </p:nvSpPr>
          <p:spPr bwMode="auto">
            <a:xfrm>
              <a:off x="1773" y="487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4" name="Rectangle 1749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5" name="Rectangle 1750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6" name="Rectangle 1751"/>
            <p:cNvSpPr>
              <a:spLocks noChangeArrowheads="1"/>
            </p:cNvSpPr>
            <p:nvPr/>
          </p:nvSpPr>
          <p:spPr bwMode="auto">
            <a:xfrm>
              <a:off x="2448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7" name="Rectangle 1752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8" name="Rectangle 1753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9" name="Rectangle 1754"/>
            <p:cNvSpPr>
              <a:spLocks noChangeArrowheads="1"/>
            </p:cNvSpPr>
            <p:nvPr/>
          </p:nvSpPr>
          <p:spPr bwMode="auto">
            <a:xfrm>
              <a:off x="2252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0" name="Rectangle 1755"/>
            <p:cNvSpPr>
              <a:spLocks noChangeArrowheads="1"/>
            </p:cNvSpPr>
            <p:nvPr/>
          </p:nvSpPr>
          <p:spPr bwMode="auto">
            <a:xfrm>
              <a:off x="25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1" name="Rectangle 1756"/>
            <p:cNvSpPr>
              <a:spLocks noChangeArrowheads="1"/>
            </p:cNvSpPr>
            <p:nvPr/>
          </p:nvSpPr>
          <p:spPr bwMode="auto">
            <a:xfrm>
              <a:off x="2300" y="439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2" name="Rectangle 1757"/>
            <p:cNvSpPr>
              <a:spLocks noChangeArrowheads="1"/>
            </p:cNvSpPr>
            <p:nvPr/>
          </p:nvSpPr>
          <p:spPr bwMode="auto">
            <a:xfrm>
              <a:off x="1696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3" name="Rectangle 1758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4" name="Rectangle 1759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5" name="Rectangle 176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6" name="Rectangle 1761"/>
            <p:cNvSpPr>
              <a:spLocks noChangeArrowheads="1"/>
            </p:cNvSpPr>
            <p:nvPr/>
          </p:nvSpPr>
          <p:spPr bwMode="auto">
            <a:xfrm>
              <a:off x="2448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7" name="Rectangle 1762"/>
            <p:cNvSpPr>
              <a:spLocks noChangeArrowheads="1"/>
            </p:cNvSpPr>
            <p:nvPr/>
          </p:nvSpPr>
          <p:spPr bwMode="auto">
            <a:xfrm>
              <a:off x="2009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8" name="Rectangle 1763"/>
            <p:cNvSpPr>
              <a:spLocks noChangeArrowheads="1"/>
            </p:cNvSpPr>
            <p:nvPr/>
          </p:nvSpPr>
          <p:spPr bwMode="auto">
            <a:xfrm>
              <a:off x="1998" y="500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9" name="Rectangle 1764"/>
            <p:cNvSpPr>
              <a:spLocks noChangeArrowheads="1"/>
            </p:cNvSpPr>
            <p:nvPr/>
          </p:nvSpPr>
          <p:spPr bwMode="auto">
            <a:xfrm>
              <a:off x="2483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0" name="Rectangle 176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1" name="Rectangle 1766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2" name="Rectangle 1767"/>
            <p:cNvSpPr>
              <a:spLocks noChangeArrowheads="1"/>
            </p:cNvSpPr>
            <p:nvPr/>
          </p:nvSpPr>
          <p:spPr bwMode="auto">
            <a:xfrm>
              <a:off x="2246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3" name="Rectangle 1768"/>
            <p:cNvSpPr>
              <a:spLocks noChangeArrowheads="1"/>
            </p:cNvSpPr>
            <p:nvPr/>
          </p:nvSpPr>
          <p:spPr bwMode="auto">
            <a:xfrm>
              <a:off x="2092" y="449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4" name="Rectangle 1769"/>
            <p:cNvSpPr>
              <a:spLocks noChangeArrowheads="1"/>
            </p:cNvSpPr>
            <p:nvPr/>
          </p:nvSpPr>
          <p:spPr bwMode="auto">
            <a:xfrm>
              <a:off x="2246" y="428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5" name="Rectangle 1770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6" name="Rectangle 1771"/>
            <p:cNvSpPr>
              <a:spLocks noChangeArrowheads="1"/>
            </p:cNvSpPr>
            <p:nvPr/>
          </p:nvSpPr>
          <p:spPr bwMode="auto">
            <a:xfrm>
              <a:off x="2460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7" name="Rectangle 1772"/>
            <p:cNvSpPr>
              <a:spLocks noChangeArrowheads="1"/>
            </p:cNvSpPr>
            <p:nvPr/>
          </p:nvSpPr>
          <p:spPr bwMode="auto">
            <a:xfrm>
              <a:off x="1915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8" name="Rectangle 1773"/>
            <p:cNvSpPr>
              <a:spLocks noChangeArrowheads="1"/>
            </p:cNvSpPr>
            <p:nvPr/>
          </p:nvSpPr>
          <p:spPr bwMode="auto">
            <a:xfrm>
              <a:off x="1850" y="475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9" name="Rectangle 1774"/>
            <p:cNvSpPr>
              <a:spLocks noChangeArrowheads="1"/>
            </p:cNvSpPr>
            <p:nvPr/>
          </p:nvSpPr>
          <p:spPr bwMode="auto">
            <a:xfrm>
              <a:off x="2051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0" name="Rectangle 1775"/>
            <p:cNvSpPr>
              <a:spLocks noChangeArrowheads="1"/>
            </p:cNvSpPr>
            <p:nvPr/>
          </p:nvSpPr>
          <p:spPr bwMode="auto">
            <a:xfrm>
              <a:off x="2412" y="414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1" name="Rectangle 1776"/>
            <p:cNvSpPr>
              <a:spLocks noChangeArrowheads="1"/>
            </p:cNvSpPr>
            <p:nvPr/>
          </p:nvSpPr>
          <p:spPr bwMode="auto">
            <a:xfrm>
              <a:off x="2205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2" name="Rectangle 1777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3" name="Rectangle 1778"/>
            <p:cNvSpPr>
              <a:spLocks noChangeArrowheads="1"/>
            </p:cNvSpPr>
            <p:nvPr/>
          </p:nvSpPr>
          <p:spPr bwMode="auto">
            <a:xfrm>
              <a:off x="1737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4" name="Rectangle 1779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5" name="Rectangle 178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6" name="Rectangle 1781"/>
            <p:cNvSpPr>
              <a:spLocks noChangeArrowheads="1"/>
            </p:cNvSpPr>
            <p:nvPr/>
          </p:nvSpPr>
          <p:spPr bwMode="auto">
            <a:xfrm>
              <a:off x="2602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7" name="Rectangle 178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8" name="Rectangle 1783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9" name="Rectangle 1784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0" name="Rectangle 1785"/>
            <p:cNvSpPr>
              <a:spLocks noChangeArrowheads="1"/>
            </p:cNvSpPr>
            <p:nvPr/>
          </p:nvSpPr>
          <p:spPr bwMode="auto">
            <a:xfrm>
              <a:off x="2045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1" name="Rectangle 1786"/>
            <p:cNvSpPr>
              <a:spLocks noChangeArrowheads="1"/>
            </p:cNvSpPr>
            <p:nvPr/>
          </p:nvSpPr>
          <p:spPr bwMode="auto">
            <a:xfrm>
              <a:off x="2110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2" name="Rectangle 1787"/>
            <p:cNvSpPr>
              <a:spLocks noChangeArrowheads="1"/>
            </p:cNvSpPr>
            <p:nvPr/>
          </p:nvSpPr>
          <p:spPr bwMode="auto">
            <a:xfrm>
              <a:off x="1873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3" name="Rectangle 1788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4" name="Rectangle 1789"/>
            <p:cNvSpPr>
              <a:spLocks noChangeArrowheads="1"/>
            </p:cNvSpPr>
            <p:nvPr/>
          </p:nvSpPr>
          <p:spPr bwMode="auto">
            <a:xfrm>
              <a:off x="2223" y="437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5" name="Rectangle 1790"/>
            <p:cNvSpPr>
              <a:spLocks noChangeArrowheads="1"/>
            </p:cNvSpPr>
            <p:nvPr/>
          </p:nvSpPr>
          <p:spPr bwMode="auto">
            <a:xfrm>
              <a:off x="1583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6" name="Rectangle 1791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7" name="Rectangle 1792"/>
            <p:cNvSpPr>
              <a:spLocks noChangeArrowheads="1"/>
            </p:cNvSpPr>
            <p:nvPr/>
          </p:nvSpPr>
          <p:spPr bwMode="auto">
            <a:xfrm>
              <a:off x="1465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8" name="Rectangle 1793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9" name="Rectangle 179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0" name="Rectangle 1795"/>
            <p:cNvSpPr>
              <a:spLocks noChangeArrowheads="1"/>
            </p:cNvSpPr>
            <p:nvPr/>
          </p:nvSpPr>
          <p:spPr bwMode="auto">
            <a:xfrm>
              <a:off x="2104" y="449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1" name="Rectangle 1796"/>
            <p:cNvSpPr>
              <a:spLocks noChangeArrowheads="1"/>
            </p:cNvSpPr>
            <p:nvPr/>
          </p:nvSpPr>
          <p:spPr bwMode="auto">
            <a:xfrm>
              <a:off x="1820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2" name="Rectangle 1797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3" name="Rectangle 1798"/>
            <p:cNvSpPr>
              <a:spLocks noChangeArrowheads="1"/>
            </p:cNvSpPr>
            <p:nvPr/>
          </p:nvSpPr>
          <p:spPr bwMode="auto">
            <a:xfrm>
              <a:off x="1749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4" name="Rectangle 1799"/>
            <p:cNvSpPr>
              <a:spLocks noChangeArrowheads="1"/>
            </p:cNvSpPr>
            <p:nvPr/>
          </p:nvSpPr>
          <p:spPr bwMode="auto">
            <a:xfrm>
              <a:off x="1660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5" name="Rectangle 1800"/>
            <p:cNvSpPr>
              <a:spLocks noChangeArrowheads="1"/>
            </p:cNvSpPr>
            <p:nvPr/>
          </p:nvSpPr>
          <p:spPr bwMode="auto">
            <a:xfrm>
              <a:off x="214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6" name="Rectangle 1801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7" name="Rectangle 1802"/>
            <p:cNvSpPr>
              <a:spLocks noChangeArrowheads="1"/>
            </p:cNvSpPr>
            <p:nvPr/>
          </p:nvSpPr>
          <p:spPr bwMode="auto">
            <a:xfrm>
              <a:off x="1802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8" name="Rectangle 1803"/>
            <p:cNvSpPr>
              <a:spLocks noChangeArrowheads="1"/>
            </p:cNvSpPr>
            <p:nvPr/>
          </p:nvSpPr>
          <p:spPr bwMode="auto">
            <a:xfrm>
              <a:off x="1482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9" name="Rectangle 1804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0" name="Rectangle 1805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1" name="Rectangle 1806"/>
            <p:cNvSpPr>
              <a:spLocks noChangeArrowheads="1"/>
            </p:cNvSpPr>
            <p:nvPr/>
          </p:nvSpPr>
          <p:spPr bwMode="auto">
            <a:xfrm>
              <a:off x="2039" y="451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2" name="Rectangle 1807"/>
            <p:cNvSpPr>
              <a:spLocks noChangeArrowheads="1"/>
            </p:cNvSpPr>
            <p:nvPr/>
          </p:nvSpPr>
          <p:spPr bwMode="auto">
            <a:xfrm>
              <a:off x="2531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3" name="Rectangle 1808"/>
            <p:cNvSpPr>
              <a:spLocks noChangeArrowheads="1"/>
            </p:cNvSpPr>
            <p:nvPr/>
          </p:nvSpPr>
          <p:spPr bwMode="auto">
            <a:xfrm>
              <a:off x="2081" y="451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4" name="Rectangle 1809"/>
            <p:cNvSpPr>
              <a:spLocks noChangeArrowheads="1"/>
            </p:cNvSpPr>
            <p:nvPr/>
          </p:nvSpPr>
          <p:spPr bwMode="auto">
            <a:xfrm>
              <a:off x="2466" y="4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5" name="Rectangle 1810"/>
            <p:cNvSpPr>
              <a:spLocks noChangeArrowheads="1"/>
            </p:cNvSpPr>
            <p:nvPr/>
          </p:nvSpPr>
          <p:spPr bwMode="auto">
            <a:xfrm>
              <a:off x="1624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6" name="Rectangle 1811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7" name="Rectangle 1812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8" name="Rectangle 1813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9" name="Rectangle 1814"/>
            <p:cNvSpPr>
              <a:spLocks noChangeArrowheads="1"/>
            </p:cNvSpPr>
            <p:nvPr/>
          </p:nvSpPr>
          <p:spPr bwMode="auto">
            <a:xfrm>
              <a:off x="1832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0" name="Rectangle 181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1" name="Rectangle 1816"/>
            <p:cNvSpPr>
              <a:spLocks noChangeArrowheads="1"/>
            </p:cNvSpPr>
            <p:nvPr/>
          </p:nvSpPr>
          <p:spPr bwMode="auto">
            <a:xfrm>
              <a:off x="1719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2" name="Rectangle 1817"/>
            <p:cNvSpPr>
              <a:spLocks noChangeArrowheads="1"/>
            </p:cNvSpPr>
            <p:nvPr/>
          </p:nvSpPr>
          <p:spPr bwMode="auto">
            <a:xfrm>
              <a:off x="1986" y="462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3" name="Rectangle 1818"/>
            <p:cNvSpPr>
              <a:spLocks noChangeArrowheads="1"/>
            </p:cNvSpPr>
            <p:nvPr/>
          </p:nvSpPr>
          <p:spPr bwMode="auto">
            <a:xfrm>
              <a:off x="1678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4" name="Rectangle 1819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5" name="Rectangle 1820"/>
            <p:cNvSpPr>
              <a:spLocks noChangeArrowheads="1"/>
            </p:cNvSpPr>
            <p:nvPr/>
          </p:nvSpPr>
          <p:spPr bwMode="auto">
            <a:xfrm>
              <a:off x="2199" y="436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6" name="Rectangle 1821"/>
            <p:cNvSpPr>
              <a:spLocks noChangeArrowheads="1"/>
            </p:cNvSpPr>
            <p:nvPr/>
          </p:nvSpPr>
          <p:spPr bwMode="auto">
            <a:xfrm>
              <a:off x="1850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7" name="Rectangle 1822"/>
            <p:cNvSpPr>
              <a:spLocks noChangeArrowheads="1"/>
            </p:cNvSpPr>
            <p:nvPr/>
          </p:nvSpPr>
          <p:spPr bwMode="auto">
            <a:xfrm>
              <a:off x="1968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8" name="Rectangle 1823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9" name="Rectangle 1824"/>
            <p:cNvSpPr>
              <a:spLocks noChangeArrowheads="1"/>
            </p:cNvSpPr>
            <p:nvPr/>
          </p:nvSpPr>
          <p:spPr bwMode="auto">
            <a:xfrm>
              <a:off x="1903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94" name="Rectangle 1825"/>
          <p:cNvSpPr>
            <a:spLocks noChangeArrowheads="1"/>
          </p:cNvSpPr>
          <p:nvPr/>
        </p:nvSpPr>
        <p:spPr bwMode="auto">
          <a:xfrm>
            <a:off x="6731000" y="259715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5" name="Rectangle 1826"/>
          <p:cNvSpPr>
            <a:spLocks noChangeArrowheads="1"/>
          </p:cNvSpPr>
          <p:nvPr/>
        </p:nvSpPr>
        <p:spPr bwMode="auto">
          <a:xfrm>
            <a:off x="5719763" y="36830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6" name="Rectangle 1827"/>
          <p:cNvSpPr>
            <a:spLocks noChangeArrowheads="1"/>
          </p:cNvSpPr>
          <p:nvPr/>
        </p:nvSpPr>
        <p:spPr bwMode="auto">
          <a:xfrm>
            <a:off x="7358063" y="20621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7" name="Rectangle 1828"/>
          <p:cNvSpPr>
            <a:spLocks noChangeArrowheads="1"/>
          </p:cNvSpPr>
          <p:nvPr/>
        </p:nvSpPr>
        <p:spPr bwMode="auto">
          <a:xfrm>
            <a:off x="6672263" y="27654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8" name="Rectangle 1829"/>
          <p:cNvSpPr>
            <a:spLocks noChangeArrowheads="1"/>
          </p:cNvSpPr>
          <p:nvPr/>
        </p:nvSpPr>
        <p:spPr bwMode="auto">
          <a:xfrm>
            <a:off x="7132638" y="3233738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9" name="Rectangle 1830"/>
          <p:cNvSpPr>
            <a:spLocks noChangeArrowheads="1"/>
          </p:cNvSpPr>
          <p:nvPr/>
        </p:nvSpPr>
        <p:spPr bwMode="auto">
          <a:xfrm>
            <a:off x="7769225" y="15382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0" name="Rectangle 1831"/>
          <p:cNvSpPr>
            <a:spLocks noChangeArrowheads="1"/>
          </p:cNvSpPr>
          <p:nvPr/>
        </p:nvSpPr>
        <p:spPr bwMode="auto">
          <a:xfrm>
            <a:off x="7750175" y="16589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Rectangle 1832"/>
          <p:cNvSpPr>
            <a:spLocks noChangeArrowheads="1"/>
          </p:cNvSpPr>
          <p:nvPr/>
        </p:nvSpPr>
        <p:spPr bwMode="auto">
          <a:xfrm>
            <a:off x="6122988" y="354171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Rectangle 1833"/>
          <p:cNvSpPr>
            <a:spLocks noChangeArrowheads="1"/>
          </p:cNvSpPr>
          <p:nvPr/>
        </p:nvSpPr>
        <p:spPr bwMode="auto">
          <a:xfrm>
            <a:off x="6102350" y="3317875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Rectangle 1834"/>
          <p:cNvSpPr>
            <a:spLocks noChangeArrowheads="1"/>
          </p:cNvSpPr>
          <p:nvPr/>
        </p:nvSpPr>
        <p:spPr bwMode="auto">
          <a:xfrm>
            <a:off x="6376988" y="30273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4" name="Rectangle 1835"/>
          <p:cNvSpPr>
            <a:spLocks noChangeArrowheads="1"/>
          </p:cNvSpPr>
          <p:nvPr/>
        </p:nvSpPr>
        <p:spPr bwMode="auto">
          <a:xfrm>
            <a:off x="6289675" y="319563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5" name="Rectangle 1836"/>
          <p:cNvSpPr>
            <a:spLocks noChangeArrowheads="1"/>
          </p:cNvSpPr>
          <p:nvPr/>
        </p:nvSpPr>
        <p:spPr bwMode="auto">
          <a:xfrm>
            <a:off x="7358063" y="201612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6" name="Rectangle 1837"/>
          <p:cNvSpPr>
            <a:spLocks noChangeArrowheads="1"/>
          </p:cNvSpPr>
          <p:nvPr/>
        </p:nvSpPr>
        <p:spPr bwMode="auto">
          <a:xfrm>
            <a:off x="6604000" y="33734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7" name="Rectangle 1838"/>
          <p:cNvSpPr>
            <a:spLocks noChangeArrowheads="1"/>
          </p:cNvSpPr>
          <p:nvPr/>
        </p:nvSpPr>
        <p:spPr bwMode="auto">
          <a:xfrm>
            <a:off x="6357938" y="29892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8" name="Rectangle 1839"/>
          <p:cNvSpPr>
            <a:spLocks noChangeArrowheads="1"/>
          </p:cNvSpPr>
          <p:nvPr/>
        </p:nvSpPr>
        <p:spPr bwMode="auto">
          <a:xfrm>
            <a:off x="5711825" y="365601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9" name="Rectangle 1840"/>
          <p:cNvSpPr>
            <a:spLocks noChangeArrowheads="1"/>
          </p:cNvSpPr>
          <p:nvPr/>
        </p:nvSpPr>
        <p:spPr bwMode="auto">
          <a:xfrm>
            <a:off x="6721475" y="264318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0" name="Rectangle 1841"/>
          <p:cNvSpPr>
            <a:spLocks noChangeArrowheads="1"/>
          </p:cNvSpPr>
          <p:nvPr/>
        </p:nvSpPr>
        <p:spPr bwMode="auto">
          <a:xfrm>
            <a:off x="5711825" y="36083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1" name="Rectangle 1842"/>
          <p:cNvSpPr>
            <a:spLocks noChangeArrowheads="1"/>
          </p:cNvSpPr>
          <p:nvPr/>
        </p:nvSpPr>
        <p:spPr bwMode="auto">
          <a:xfrm>
            <a:off x="7369175" y="2006600"/>
            <a:ext cx="17463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2" name="Rectangle 1843"/>
          <p:cNvSpPr>
            <a:spLocks noChangeArrowheads="1"/>
          </p:cNvSpPr>
          <p:nvPr/>
        </p:nvSpPr>
        <p:spPr bwMode="auto">
          <a:xfrm>
            <a:off x="5719763" y="36449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3" name="Rectangle 1844"/>
          <p:cNvSpPr>
            <a:spLocks noChangeArrowheads="1"/>
          </p:cNvSpPr>
          <p:nvPr/>
        </p:nvSpPr>
        <p:spPr bwMode="auto">
          <a:xfrm>
            <a:off x="7543800" y="1901825"/>
            <a:ext cx="20638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4" name="Rectangle 1845"/>
          <p:cNvSpPr>
            <a:spLocks noChangeArrowheads="1"/>
          </p:cNvSpPr>
          <p:nvPr/>
        </p:nvSpPr>
        <p:spPr bwMode="auto">
          <a:xfrm>
            <a:off x="571182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5" name="Rectangle 1846"/>
          <p:cNvSpPr>
            <a:spLocks noChangeArrowheads="1"/>
          </p:cNvSpPr>
          <p:nvPr/>
        </p:nvSpPr>
        <p:spPr bwMode="auto">
          <a:xfrm>
            <a:off x="7378700" y="2062163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6" name="Rectangle 1847"/>
          <p:cNvSpPr>
            <a:spLocks noChangeArrowheads="1"/>
          </p:cNvSpPr>
          <p:nvPr/>
        </p:nvSpPr>
        <p:spPr bwMode="auto">
          <a:xfrm>
            <a:off x="5719763" y="36560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7" name="Rectangle 1848"/>
          <p:cNvSpPr>
            <a:spLocks noChangeArrowheads="1"/>
          </p:cNvSpPr>
          <p:nvPr/>
        </p:nvSpPr>
        <p:spPr bwMode="auto">
          <a:xfrm>
            <a:off x="5995988" y="33829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8" name="Rectangle 1849"/>
          <p:cNvSpPr>
            <a:spLocks noChangeArrowheads="1"/>
          </p:cNvSpPr>
          <p:nvPr/>
        </p:nvSpPr>
        <p:spPr bwMode="auto">
          <a:xfrm>
            <a:off x="7348538" y="205263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9" name="Rectangle 1850"/>
          <p:cNvSpPr>
            <a:spLocks noChangeArrowheads="1"/>
          </p:cNvSpPr>
          <p:nvPr/>
        </p:nvSpPr>
        <p:spPr bwMode="auto">
          <a:xfrm>
            <a:off x="7348538" y="20335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0" name="Rectangle 1851"/>
          <p:cNvSpPr>
            <a:spLocks noChangeArrowheads="1"/>
          </p:cNvSpPr>
          <p:nvPr/>
        </p:nvSpPr>
        <p:spPr bwMode="auto">
          <a:xfrm>
            <a:off x="7369175" y="207168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1" name="Rectangle 1852"/>
          <p:cNvSpPr>
            <a:spLocks noChangeArrowheads="1"/>
          </p:cNvSpPr>
          <p:nvPr/>
        </p:nvSpPr>
        <p:spPr bwMode="auto">
          <a:xfrm>
            <a:off x="5711825" y="365601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2" name="Rectangle 1853"/>
          <p:cNvSpPr>
            <a:spLocks noChangeArrowheads="1"/>
          </p:cNvSpPr>
          <p:nvPr/>
        </p:nvSpPr>
        <p:spPr bwMode="auto">
          <a:xfrm>
            <a:off x="6769100" y="327183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3" name="Rectangle 1854"/>
          <p:cNvSpPr>
            <a:spLocks noChangeArrowheads="1"/>
          </p:cNvSpPr>
          <p:nvPr/>
        </p:nvSpPr>
        <p:spPr bwMode="auto">
          <a:xfrm>
            <a:off x="7897813" y="28590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4" name="Rectangle 1855"/>
          <p:cNvSpPr>
            <a:spLocks noChangeArrowheads="1"/>
          </p:cNvSpPr>
          <p:nvPr/>
        </p:nvSpPr>
        <p:spPr bwMode="auto">
          <a:xfrm>
            <a:off x="6672263" y="33829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5" name="Rectangle 1856"/>
          <p:cNvSpPr>
            <a:spLocks noChangeArrowheads="1"/>
          </p:cNvSpPr>
          <p:nvPr/>
        </p:nvSpPr>
        <p:spPr bwMode="auto">
          <a:xfrm>
            <a:off x="7446963" y="1827213"/>
            <a:ext cx="19050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6" name="Rectangle 1857"/>
          <p:cNvSpPr>
            <a:spLocks noChangeArrowheads="1"/>
          </p:cNvSpPr>
          <p:nvPr/>
        </p:nvSpPr>
        <p:spPr bwMode="auto">
          <a:xfrm>
            <a:off x="571182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7" name="Rectangle 1858"/>
          <p:cNvSpPr>
            <a:spLocks noChangeArrowheads="1"/>
          </p:cNvSpPr>
          <p:nvPr/>
        </p:nvSpPr>
        <p:spPr bwMode="auto">
          <a:xfrm>
            <a:off x="5719763" y="36560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8" name="Rectangle 1859"/>
          <p:cNvSpPr>
            <a:spLocks noChangeArrowheads="1"/>
          </p:cNvSpPr>
          <p:nvPr/>
        </p:nvSpPr>
        <p:spPr bwMode="auto">
          <a:xfrm>
            <a:off x="7386638" y="20335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9" name="Rectangle 1860"/>
          <p:cNvSpPr>
            <a:spLocks noChangeArrowheads="1"/>
          </p:cNvSpPr>
          <p:nvPr/>
        </p:nvSpPr>
        <p:spPr bwMode="auto">
          <a:xfrm>
            <a:off x="7369175" y="207168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0" name="Rectangle 1861"/>
          <p:cNvSpPr>
            <a:spLocks noChangeArrowheads="1"/>
          </p:cNvSpPr>
          <p:nvPr/>
        </p:nvSpPr>
        <p:spPr bwMode="auto">
          <a:xfrm>
            <a:off x="6211888" y="320516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1" name="Rectangle 1862"/>
          <p:cNvSpPr>
            <a:spLocks noChangeArrowheads="1"/>
          </p:cNvSpPr>
          <p:nvPr/>
        </p:nvSpPr>
        <p:spPr bwMode="auto">
          <a:xfrm>
            <a:off x="6132513" y="33924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2" name="Rectangle 1863"/>
          <p:cNvSpPr>
            <a:spLocks noChangeArrowheads="1"/>
          </p:cNvSpPr>
          <p:nvPr/>
        </p:nvSpPr>
        <p:spPr bwMode="auto">
          <a:xfrm>
            <a:off x="7358063" y="20621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3" name="Rectangle 1864"/>
          <p:cNvSpPr>
            <a:spLocks noChangeArrowheads="1"/>
          </p:cNvSpPr>
          <p:nvPr/>
        </p:nvSpPr>
        <p:spPr bwMode="auto">
          <a:xfrm>
            <a:off x="6259513" y="352425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4" name="Rectangle 1865"/>
          <p:cNvSpPr>
            <a:spLocks noChangeArrowheads="1"/>
          </p:cNvSpPr>
          <p:nvPr/>
        </p:nvSpPr>
        <p:spPr bwMode="auto">
          <a:xfrm>
            <a:off x="6024563" y="355123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5" name="Rectangle 1866"/>
          <p:cNvSpPr>
            <a:spLocks noChangeArrowheads="1"/>
          </p:cNvSpPr>
          <p:nvPr/>
        </p:nvSpPr>
        <p:spPr bwMode="auto">
          <a:xfrm>
            <a:off x="6916738" y="33083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6" name="Rectangle 1867"/>
          <p:cNvSpPr>
            <a:spLocks noChangeArrowheads="1"/>
          </p:cNvSpPr>
          <p:nvPr/>
        </p:nvSpPr>
        <p:spPr bwMode="auto">
          <a:xfrm>
            <a:off x="7299325" y="31496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7" name="Rectangle 1868"/>
          <p:cNvSpPr>
            <a:spLocks noChangeArrowheads="1"/>
          </p:cNvSpPr>
          <p:nvPr/>
        </p:nvSpPr>
        <p:spPr bwMode="auto">
          <a:xfrm>
            <a:off x="5711825" y="3635375"/>
            <a:ext cx="19050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8" name="Rectangle 1869"/>
          <p:cNvSpPr>
            <a:spLocks noChangeArrowheads="1"/>
          </p:cNvSpPr>
          <p:nvPr/>
        </p:nvSpPr>
        <p:spPr bwMode="auto">
          <a:xfrm>
            <a:off x="7750175" y="1631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9" name="Rectangle 1870"/>
          <p:cNvSpPr>
            <a:spLocks noChangeArrowheads="1"/>
          </p:cNvSpPr>
          <p:nvPr/>
        </p:nvSpPr>
        <p:spPr bwMode="auto">
          <a:xfrm>
            <a:off x="7788275" y="162242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0" name="Rectangle 1871"/>
          <p:cNvSpPr>
            <a:spLocks noChangeArrowheads="1"/>
          </p:cNvSpPr>
          <p:nvPr/>
        </p:nvSpPr>
        <p:spPr bwMode="auto">
          <a:xfrm>
            <a:off x="5888038" y="354171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1" name="Rectangle 1872"/>
          <p:cNvSpPr>
            <a:spLocks noChangeArrowheads="1"/>
          </p:cNvSpPr>
          <p:nvPr/>
        </p:nvSpPr>
        <p:spPr bwMode="auto">
          <a:xfrm>
            <a:off x="6427788" y="30178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2" name="Rectangle 1873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3" name="Rectangle 1874"/>
          <p:cNvSpPr>
            <a:spLocks noChangeArrowheads="1"/>
          </p:cNvSpPr>
          <p:nvPr/>
        </p:nvSpPr>
        <p:spPr bwMode="auto">
          <a:xfrm>
            <a:off x="7651750" y="18557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4" name="Rectangle 1875"/>
          <p:cNvSpPr>
            <a:spLocks noChangeArrowheads="1"/>
          </p:cNvSpPr>
          <p:nvPr/>
        </p:nvSpPr>
        <p:spPr bwMode="auto">
          <a:xfrm>
            <a:off x="6437313" y="29051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5" name="Rectangle 1876"/>
          <p:cNvSpPr>
            <a:spLocks noChangeArrowheads="1"/>
          </p:cNvSpPr>
          <p:nvPr/>
        </p:nvSpPr>
        <p:spPr bwMode="auto">
          <a:xfrm>
            <a:off x="6584950" y="33924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6" name="Rectangle 1877"/>
          <p:cNvSpPr>
            <a:spLocks noChangeArrowheads="1"/>
          </p:cNvSpPr>
          <p:nvPr/>
        </p:nvSpPr>
        <p:spPr bwMode="auto">
          <a:xfrm>
            <a:off x="6505575" y="35052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7" name="Rectangle 1878"/>
          <p:cNvSpPr>
            <a:spLocks noChangeArrowheads="1"/>
          </p:cNvSpPr>
          <p:nvPr/>
        </p:nvSpPr>
        <p:spPr bwMode="auto">
          <a:xfrm>
            <a:off x="7651750" y="16398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8" name="Rectangle 1879"/>
          <p:cNvSpPr>
            <a:spLocks noChangeArrowheads="1"/>
          </p:cNvSpPr>
          <p:nvPr/>
        </p:nvSpPr>
        <p:spPr bwMode="auto">
          <a:xfrm>
            <a:off x="7318375" y="30924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9" name="Rectangle 1880"/>
          <p:cNvSpPr>
            <a:spLocks noChangeArrowheads="1"/>
          </p:cNvSpPr>
          <p:nvPr/>
        </p:nvSpPr>
        <p:spPr bwMode="auto">
          <a:xfrm>
            <a:off x="7358063" y="200660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0" name="Rectangle 1881"/>
          <p:cNvSpPr>
            <a:spLocks noChangeArrowheads="1"/>
          </p:cNvSpPr>
          <p:nvPr/>
        </p:nvSpPr>
        <p:spPr bwMode="auto">
          <a:xfrm>
            <a:off x="6711950" y="336550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1" name="Rectangle 1882"/>
          <p:cNvSpPr>
            <a:spLocks noChangeArrowheads="1"/>
          </p:cNvSpPr>
          <p:nvPr/>
        </p:nvSpPr>
        <p:spPr bwMode="auto">
          <a:xfrm>
            <a:off x="6172200" y="353377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2" name="Rectangle 1883"/>
          <p:cNvSpPr>
            <a:spLocks noChangeArrowheads="1"/>
          </p:cNvSpPr>
          <p:nvPr/>
        </p:nvSpPr>
        <p:spPr bwMode="auto">
          <a:xfrm>
            <a:off x="6102350" y="355123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3" name="Rectangle 1884"/>
          <p:cNvSpPr>
            <a:spLocks noChangeArrowheads="1"/>
          </p:cNvSpPr>
          <p:nvPr/>
        </p:nvSpPr>
        <p:spPr bwMode="auto">
          <a:xfrm>
            <a:off x="6524625" y="34861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4" name="Rectangle 1885"/>
          <p:cNvSpPr>
            <a:spLocks noChangeArrowheads="1"/>
          </p:cNvSpPr>
          <p:nvPr/>
        </p:nvSpPr>
        <p:spPr bwMode="auto">
          <a:xfrm>
            <a:off x="5719763" y="3635375"/>
            <a:ext cx="20637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5" name="Rectangle 1886"/>
          <p:cNvSpPr>
            <a:spLocks noChangeArrowheads="1"/>
          </p:cNvSpPr>
          <p:nvPr/>
        </p:nvSpPr>
        <p:spPr bwMode="auto">
          <a:xfrm>
            <a:off x="7064375" y="32607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6" name="Rectangle 1887"/>
          <p:cNvSpPr>
            <a:spLocks noChangeArrowheads="1"/>
          </p:cNvSpPr>
          <p:nvPr/>
        </p:nvSpPr>
        <p:spPr bwMode="auto">
          <a:xfrm>
            <a:off x="6956425" y="246538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7" name="Rectangle 1888"/>
          <p:cNvSpPr>
            <a:spLocks noChangeArrowheads="1"/>
          </p:cNvSpPr>
          <p:nvPr/>
        </p:nvSpPr>
        <p:spPr bwMode="auto">
          <a:xfrm>
            <a:off x="6427788" y="34861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8" name="Rectangle 1889"/>
          <p:cNvSpPr>
            <a:spLocks noChangeArrowheads="1"/>
          </p:cNvSpPr>
          <p:nvPr/>
        </p:nvSpPr>
        <p:spPr bwMode="auto">
          <a:xfrm>
            <a:off x="6838950" y="328930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9" name="Rectangle 1890"/>
          <p:cNvSpPr>
            <a:spLocks noChangeArrowheads="1"/>
          </p:cNvSpPr>
          <p:nvPr/>
        </p:nvSpPr>
        <p:spPr bwMode="auto">
          <a:xfrm>
            <a:off x="6397625" y="34766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0" name="Rectangle 1891"/>
          <p:cNvSpPr>
            <a:spLocks noChangeArrowheads="1"/>
          </p:cNvSpPr>
          <p:nvPr/>
        </p:nvSpPr>
        <p:spPr bwMode="auto">
          <a:xfrm>
            <a:off x="5702300" y="3683000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1" name="Rectangle 1892"/>
          <p:cNvSpPr>
            <a:spLocks noChangeArrowheads="1"/>
          </p:cNvSpPr>
          <p:nvPr/>
        </p:nvSpPr>
        <p:spPr bwMode="auto">
          <a:xfrm>
            <a:off x="6280150" y="310356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2" name="Rectangle 1893"/>
          <p:cNvSpPr>
            <a:spLocks noChangeArrowheads="1"/>
          </p:cNvSpPr>
          <p:nvPr/>
        </p:nvSpPr>
        <p:spPr bwMode="auto">
          <a:xfrm>
            <a:off x="7369175" y="1995488"/>
            <a:ext cx="17463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3" name="Rectangle 1894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4" name="Rectangle 1895"/>
          <p:cNvSpPr>
            <a:spLocks noChangeArrowheads="1"/>
          </p:cNvSpPr>
          <p:nvPr/>
        </p:nvSpPr>
        <p:spPr bwMode="auto">
          <a:xfrm>
            <a:off x="7358063" y="220345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5" name="Rectangle 1896"/>
          <p:cNvSpPr>
            <a:spLocks noChangeArrowheads="1"/>
          </p:cNvSpPr>
          <p:nvPr/>
        </p:nvSpPr>
        <p:spPr bwMode="auto">
          <a:xfrm>
            <a:off x="7358063" y="200660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6" name="Rectangle 1897"/>
          <p:cNvSpPr>
            <a:spLocks noChangeArrowheads="1"/>
          </p:cNvSpPr>
          <p:nvPr/>
        </p:nvSpPr>
        <p:spPr bwMode="auto">
          <a:xfrm>
            <a:off x="5719763" y="36830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7" name="Rectangle 1898"/>
          <p:cNvSpPr>
            <a:spLocks noChangeArrowheads="1"/>
          </p:cNvSpPr>
          <p:nvPr/>
        </p:nvSpPr>
        <p:spPr bwMode="auto">
          <a:xfrm>
            <a:off x="6249988" y="31861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8" name="Rectangle 1899"/>
          <p:cNvSpPr>
            <a:spLocks noChangeArrowheads="1"/>
          </p:cNvSpPr>
          <p:nvPr/>
        </p:nvSpPr>
        <p:spPr bwMode="auto">
          <a:xfrm>
            <a:off x="6456363" y="29702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9" name="Rectangle 1900"/>
          <p:cNvSpPr>
            <a:spLocks noChangeArrowheads="1"/>
          </p:cNvSpPr>
          <p:nvPr/>
        </p:nvSpPr>
        <p:spPr bwMode="auto">
          <a:xfrm>
            <a:off x="6651625" y="337343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0" name="Rectangle 1901"/>
          <p:cNvSpPr>
            <a:spLocks noChangeArrowheads="1"/>
          </p:cNvSpPr>
          <p:nvPr/>
        </p:nvSpPr>
        <p:spPr bwMode="auto">
          <a:xfrm>
            <a:off x="6192838" y="3635375"/>
            <a:ext cx="19050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1" name="Rectangle 1902"/>
          <p:cNvSpPr>
            <a:spLocks noChangeArrowheads="1"/>
          </p:cNvSpPr>
          <p:nvPr/>
        </p:nvSpPr>
        <p:spPr bwMode="auto">
          <a:xfrm>
            <a:off x="6524625" y="339248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2" name="Rectangle 1903"/>
          <p:cNvSpPr>
            <a:spLocks noChangeArrowheads="1"/>
          </p:cNvSpPr>
          <p:nvPr/>
        </p:nvSpPr>
        <p:spPr bwMode="auto">
          <a:xfrm>
            <a:off x="6240463" y="3495675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3" name="Rectangle 1904"/>
          <p:cNvSpPr>
            <a:spLocks noChangeArrowheads="1"/>
          </p:cNvSpPr>
          <p:nvPr/>
        </p:nvSpPr>
        <p:spPr bwMode="auto">
          <a:xfrm>
            <a:off x="6965950" y="3251200"/>
            <a:ext cx="20638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4" name="Rectangle 1905"/>
          <p:cNvSpPr>
            <a:spLocks noChangeArrowheads="1"/>
          </p:cNvSpPr>
          <p:nvPr/>
        </p:nvSpPr>
        <p:spPr bwMode="auto">
          <a:xfrm>
            <a:off x="7104063" y="31956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5" name="Rectangle 1906"/>
          <p:cNvSpPr>
            <a:spLocks noChangeArrowheads="1"/>
          </p:cNvSpPr>
          <p:nvPr/>
        </p:nvSpPr>
        <p:spPr bwMode="auto">
          <a:xfrm>
            <a:off x="6594475" y="337343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6" name="Rectangle 1907"/>
          <p:cNvSpPr>
            <a:spLocks noChangeArrowheads="1"/>
          </p:cNvSpPr>
          <p:nvPr/>
        </p:nvSpPr>
        <p:spPr bwMode="auto">
          <a:xfrm>
            <a:off x="7231063" y="217487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7" name="Rectangle 1908"/>
          <p:cNvSpPr>
            <a:spLocks noChangeArrowheads="1"/>
          </p:cNvSpPr>
          <p:nvPr/>
        </p:nvSpPr>
        <p:spPr bwMode="auto">
          <a:xfrm>
            <a:off x="7524750" y="311150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8" name="Rectangle 1909"/>
          <p:cNvSpPr>
            <a:spLocks noChangeArrowheads="1"/>
          </p:cNvSpPr>
          <p:nvPr/>
        </p:nvSpPr>
        <p:spPr bwMode="auto">
          <a:xfrm>
            <a:off x="5907088" y="349567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9" name="Rectangle 1910"/>
          <p:cNvSpPr>
            <a:spLocks noChangeArrowheads="1"/>
          </p:cNvSpPr>
          <p:nvPr/>
        </p:nvSpPr>
        <p:spPr bwMode="auto">
          <a:xfrm>
            <a:off x="7299325" y="300831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0" name="Rectangle 1911"/>
          <p:cNvSpPr>
            <a:spLocks noChangeArrowheads="1"/>
          </p:cNvSpPr>
          <p:nvPr/>
        </p:nvSpPr>
        <p:spPr bwMode="auto">
          <a:xfrm>
            <a:off x="7583488" y="1565275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1" name="Rectangle 1912"/>
          <p:cNvSpPr>
            <a:spLocks noChangeArrowheads="1"/>
          </p:cNvSpPr>
          <p:nvPr/>
        </p:nvSpPr>
        <p:spPr bwMode="auto">
          <a:xfrm>
            <a:off x="6084888" y="3589338"/>
            <a:ext cx="17462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2" name="Rectangle 1913"/>
          <p:cNvSpPr>
            <a:spLocks noChangeArrowheads="1"/>
          </p:cNvSpPr>
          <p:nvPr/>
        </p:nvSpPr>
        <p:spPr bwMode="auto">
          <a:xfrm>
            <a:off x="7369175" y="205263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3" name="Rectangle 1914"/>
          <p:cNvSpPr>
            <a:spLocks noChangeArrowheads="1"/>
          </p:cNvSpPr>
          <p:nvPr/>
        </p:nvSpPr>
        <p:spPr bwMode="auto">
          <a:xfrm>
            <a:off x="6691313" y="33829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4" name="Rectangle 1915"/>
          <p:cNvSpPr>
            <a:spLocks noChangeArrowheads="1"/>
          </p:cNvSpPr>
          <p:nvPr/>
        </p:nvSpPr>
        <p:spPr bwMode="auto">
          <a:xfrm>
            <a:off x="6877050" y="2597150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5" name="Rectangle 1916"/>
          <p:cNvSpPr>
            <a:spLocks noChangeArrowheads="1"/>
          </p:cNvSpPr>
          <p:nvPr/>
        </p:nvSpPr>
        <p:spPr bwMode="auto">
          <a:xfrm>
            <a:off x="5719763" y="3673475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6" name="Rectangle 1917"/>
          <p:cNvSpPr>
            <a:spLocks noChangeArrowheads="1"/>
          </p:cNvSpPr>
          <p:nvPr/>
        </p:nvSpPr>
        <p:spPr bwMode="auto">
          <a:xfrm>
            <a:off x="7486650" y="17811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7" name="Rectangle 1918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8" name="Rectangle 1919"/>
          <p:cNvSpPr>
            <a:spLocks noChangeArrowheads="1"/>
          </p:cNvSpPr>
          <p:nvPr/>
        </p:nvSpPr>
        <p:spPr bwMode="auto">
          <a:xfrm>
            <a:off x="571182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9" name="Rectangle 1920"/>
          <p:cNvSpPr>
            <a:spLocks noChangeArrowheads="1"/>
          </p:cNvSpPr>
          <p:nvPr/>
        </p:nvSpPr>
        <p:spPr bwMode="auto">
          <a:xfrm>
            <a:off x="7348538" y="20240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0" name="Rectangle 1921"/>
          <p:cNvSpPr>
            <a:spLocks noChangeArrowheads="1"/>
          </p:cNvSpPr>
          <p:nvPr/>
        </p:nvSpPr>
        <p:spPr bwMode="auto">
          <a:xfrm>
            <a:off x="7731125" y="28860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1" name="Rectangle 1922"/>
          <p:cNvSpPr>
            <a:spLocks noChangeArrowheads="1"/>
          </p:cNvSpPr>
          <p:nvPr/>
        </p:nvSpPr>
        <p:spPr bwMode="auto">
          <a:xfrm>
            <a:off x="5702300" y="3644900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2" name="Rectangle 1923"/>
          <p:cNvSpPr>
            <a:spLocks noChangeArrowheads="1"/>
          </p:cNvSpPr>
          <p:nvPr/>
        </p:nvSpPr>
        <p:spPr bwMode="auto">
          <a:xfrm>
            <a:off x="6742113" y="3308350"/>
            <a:ext cx="17462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3" name="Rectangle 1924"/>
          <p:cNvSpPr>
            <a:spLocks noChangeArrowheads="1"/>
          </p:cNvSpPr>
          <p:nvPr/>
        </p:nvSpPr>
        <p:spPr bwMode="auto">
          <a:xfrm>
            <a:off x="7358063" y="20240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4" name="Rectangle 1925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5" name="Rectangle 1926"/>
          <p:cNvSpPr>
            <a:spLocks noChangeArrowheads="1"/>
          </p:cNvSpPr>
          <p:nvPr/>
        </p:nvSpPr>
        <p:spPr bwMode="auto">
          <a:xfrm>
            <a:off x="573087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6" name="Rectangle 1927"/>
          <p:cNvSpPr>
            <a:spLocks noChangeArrowheads="1"/>
          </p:cNvSpPr>
          <p:nvPr/>
        </p:nvSpPr>
        <p:spPr bwMode="auto">
          <a:xfrm>
            <a:off x="5719763" y="36560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7" name="Rectangle 1928"/>
          <p:cNvSpPr>
            <a:spLocks noChangeArrowheads="1"/>
          </p:cNvSpPr>
          <p:nvPr/>
        </p:nvSpPr>
        <p:spPr bwMode="auto">
          <a:xfrm>
            <a:off x="6350000" y="299878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8" name="Rectangle 1929"/>
          <p:cNvSpPr>
            <a:spLocks noChangeArrowheads="1"/>
          </p:cNvSpPr>
          <p:nvPr/>
        </p:nvSpPr>
        <p:spPr bwMode="auto">
          <a:xfrm>
            <a:off x="7416800" y="20621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9" name="Rectangle 1930"/>
          <p:cNvSpPr>
            <a:spLocks noChangeArrowheads="1"/>
          </p:cNvSpPr>
          <p:nvPr/>
        </p:nvSpPr>
        <p:spPr bwMode="auto">
          <a:xfrm>
            <a:off x="6172200" y="3243263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0" name="Rectangle 1931"/>
          <p:cNvSpPr>
            <a:spLocks noChangeArrowheads="1"/>
          </p:cNvSpPr>
          <p:nvPr/>
        </p:nvSpPr>
        <p:spPr bwMode="auto">
          <a:xfrm>
            <a:off x="6907213" y="23812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1" name="Rectangle 1932"/>
          <p:cNvSpPr>
            <a:spLocks noChangeArrowheads="1"/>
          </p:cNvSpPr>
          <p:nvPr/>
        </p:nvSpPr>
        <p:spPr bwMode="auto">
          <a:xfrm>
            <a:off x="7004050" y="242887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2" name="Rectangle 1933"/>
          <p:cNvSpPr>
            <a:spLocks noChangeArrowheads="1"/>
          </p:cNvSpPr>
          <p:nvPr/>
        </p:nvSpPr>
        <p:spPr bwMode="auto">
          <a:xfrm>
            <a:off x="6946900" y="2454275"/>
            <a:ext cx="19050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3" name="Rectangle 1934"/>
          <p:cNvSpPr>
            <a:spLocks noChangeArrowheads="1"/>
          </p:cNvSpPr>
          <p:nvPr/>
        </p:nvSpPr>
        <p:spPr bwMode="auto">
          <a:xfrm>
            <a:off x="7358063" y="205263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4" name="Rectangle 1935"/>
          <p:cNvSpPr>
            <a:spLocks noChangeArrowheads="1"/>
          </p:cNvSpPr>
          <p:nvPr/>
        </p:nvSpPr>
        <p:spPr bwMode="auto">
          <a:xfrm>
            <a:off x="6731000" y="33829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5" name="Rectangle 1936"/>
          <p:cNvSpPr>
            <a:spLocks noChangeArrowheads="1"/>
          </p:cNvSpPr>
          <p:nvPr/>
        </p:nvSpPr>
        <p:spPr bwMode="auto">
          <a:xfrm>
            <a:off x="5957888" y="3495675"/>
            <a:ext cx="17462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6" name="Rectangle 1937"/>
          <p:cNvSpPr>
            <a:spLocks noChangeArrowheads="1"/>
          </p:cNvSpPr>
          <p:nvPr/>
        </p:nvSpPr>
        <p:spPr bwMode="auto">
          <a:xfrm>
            <a:off x="5711825" y="36449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7" name="Rectangle 1938"/>
          <p:cNvSpPr>
            <a:spLocks noChangeArrowheads="1"/>
          </p:cNvSpPr>
          <p:nvPr/>
        </p:nvSpPr>
        <p:spPr bwMode="auto">
          <a:xfrm>
            <a:off x="6721475" y="2690813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8" name="Rectangle 1939"/>
          <p:cNvSpPr>
            <a:spLocks noChangeArrowheads="1"/>
          </p:cNvSpPr>
          <p:nvPr/>
        </p:nvSpPr>
        <p:spPr bwMode="auto">
          <a:xfrm>
            <a:off x="7358063" y="20812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9" name="Rectangle 1940"/>
          <p:cNvSpPr>
            <a:spLocks noChangeArrowheads="1"/>
          </p:cNvSpPr>
          <p:nvPr/>
        </p:nvSpPr>
        <p:spPr bwMode="auto">
          <a:xfrm>
            <a:off x="7691438" y="16033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0" name="Rectangle 1941"/>
          <p:cNvSpPr>
            <a:spLocks noChangeArrowheads="1"/>
          </p:cNvSpPr>
          <p:nvPr/>
        </p:nvSpPr>
        <p:spPr bwMode="auto">
          <a:xfrm>
            <a:off x="6799263" y="3279775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1" name="Rectangle 1942"/>
          <p:cNvSpPr>
            <a:spLocks noChangeArrowheads="1"/>
          </p:cNvSpPr>
          <p:nvPr/>
        </p:nvSpPr>
        <p:spPr bwMode="auto">
          <a:xfrm>
            <a:off x="6886575" y="237172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2" name="Rectangle 1943"/>
          <p:cNvSpPr>
            <a:spLocks noChangeArrowheads="1"/>
          </p:cNvSpPr>
          <p:nvPr/>
        </p:nvSpPr>
        <p:spPr bwMode="auto">
          <a:xfrm>
            <a:off x="6289675" y="323373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3" name="Rectangle 1944"/>
          <p:cNvSpPr>
            <a:spLocks noChangeArrowheads="1"/>
          </p:cNvSpPr>
          <p:nvPr/>
        </p:nvSpPr>
        <p:spPr bwMode="auto">
          <a:xfrm>
            <a:off x="7369175" y="2062163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4" name="Rectangle 1945"/>
          <p:cNvSpPr>
            <a:spLocks noChangeArrowheads="1"/>
          </p:cNvSpPr>
          <p:nvPr/>
        </p:nvSpPr>
        <p:spPr bwMode="auto">
          <a:xfrm>
            <a:off x="7240588" y="208121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5" name="Rectangle 1946"/>
          <p:cNvSpPr>
            <a:spLocks noChangeArrowheads="1"/>
          </p:cNvSpPr>
          <p:nvPr/>
        </p:nvSpPr>
        <p:spPr bwMode="auto">
          <a:xfrm>
            <a:off x="7358063" y="201612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6" name="Rectangle 1947"/>
          <p:cNvSpPr>
            <a:spLocks noChangeArrowheads="1"/>
          </p:cNvSpPr>
          <p:nvPr/>
        </p:nvSpPr>
        <p:spPr bwMode="auto">
          <a:xfrm>
            <a:off x="7386638" y="20431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7" name="Rectangle 1948"/>
          <p:cNvSpPr>
            <a:spLocks noChangeArrowheads="1"/>
          </p:cNvSpPr>
          <p:nvPr/>
        </p:nvSpPr>
        <p:spPr bwMode="auto">
          <a:xfrm>
            <a:off x="7339013" y="20335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8" name="Rectangle 1949"/>
          <p:cNvSpPr>
            <a:spLocks noChangeArrowheads="1"/>
          </p:cNvSpPr>
          <p:nvPr/>
        </p:nvSpPr>
        <p:spPr bwMode="auto">
          <a:xfrm>
            <a:off x="7369175" y="1987550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9" name="Rectangle 1950"/>
          <p:cNvSpPr>
            <a:spLocks noChangeArrowheads="1"/>
          </p:cNvSpPr>
          <p:nvPr/>
        </p:nvSpPr>
        <p:spPr bwMode="auto">
          <a:xfrm>
            <a:off x="6102350" y="360838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0" name="Rectangle 1951"/>
          <p:cNvSpPr>
            <a:spLocks noChangeArrowheads="1"/>
          </p:cNvSpPr>
          <p:nvPr/>
        </p:nvSpPr>
        <p:spPr bwMode="auto">
          <a:xfrm>
            <a:off x="6162675" y="31765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1" name="Rectangle 1952"/>
          <p:cNvSpPr>
            <a:spLocks noChangeArrowheads="1"/>
          </p:cNvSpPr>
          <p:nvPr/>
        </p:nvSpPr>
        <p:spPr bwMode="auto">
          <a:xfrm>
            <a:off x="5711825" y="36734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2" name="Rectangle 1953"/>
          <p:cNvSpPr>
            <a:spLocks noChangeArrowheads="1"/>
          </p:cNvSpPr>
          <p:nvPr/>
        </p:nvSpPr>
        <p:spPr bwMode="auto">
          <a:xfrm>
            <a:off x="6691313" y="324326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3" name="Rectangle 1954"/>
          <p:cNvSpPr>
            <a:spLocks noChangeArrowheads="1"/>
          </p:cNvSpPr>
          <p:nvPr/>
        </p:nvSpPr>
        <p:spPr bwMode="auto">
          <a:xfrm>
            <a:off x="5719763" y="36830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4" name="Rectangle 1955"/>
          <p:cNvSpPr>
            <a:spLocks noChangeArrowheads="1"/>
          </p:cNvSpPr>
          <p:nvPr/>
        </p:nvSpPr>
        <p:spPr bwMode="auto">
          <a:xfrm>
            <a:off x="6877050" y="2454275"/>
            <a:ext cx="20638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5" name="Rectangle 1956"/>
          <p:cNvSpPr>
            <a:spLocks noChangeArrowheads="1"/>
          </p:cNvSpPr>
          <p:nvPr/>
        </p:nvSpPr>
        <p:spPr bwMode="auto">
          <a:xfrm>
            <a:off x="7396163" y="30083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6" name="Rectangle 1957"/>
          <p:cNvSpPr>
            <a:spLocks noChangeArrowheads="1"/>
          </p:cNvSpPr>
          <p:nvPr/>
        </p:nvSpPr>
        <p:spPr bwMode="auto">
          <a:xfrm>
            <a:off x="5719763" y="369252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7" name="Rectangle 1958"/>
          <p:cNvSpPr>
            <a:spLocks noChangeArrowheads="1"/>
          </p:cNvSpPr>
          <p:nvPr/>
        </p:nvSpPr>
        <p:spPr bwMode="auto">
          <a:xfrm>
            <a:off x="5719763" y="36449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8" name="Rectangle 1959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9" name="Rectangle 1960"/>
          <p:cNvSpPr>
            <a:spLocks noChangeArrowheads="1"/>
          </p:cNvSpPr>
          <p:nvPr/>
        </p:nvSpPr>
        <p:spPr bwMode="auto">
          <a:xfrm>
            <a:off x="5719763" y="36083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0" name="Rectangle 1961"/>
          <p:cNvSpPr>
            <a:spLocks noChangeArrowheads="1"/>
          </p:cNvSpPr>
          <p:nvPr/>
        </p:nvSpPr>
        <p:spPr bwMode="auto">
          <a:xfrm>
            <a:off x="6075363" y="33543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1" name="Rectangle 1962"/>
          <p:cNvSpPr>
            <a:spLocks noChangeArrowheads="1"/>
          </p:cNvSpPr>
          <p:nvPr/>
        </p:nvSpPr>
        <p:spPr bwMode="auto">
          <a:xfrm>
            <a:off x="7369175" y="209073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2" name="Rectangle 1963"/>
          <p:cNvSpPr>
            <a:spLocks noChangeArrowheads="1"/>
          </p:cNvSpPr>
          <p:nvPr/>
        </p:nvSpPr>
        <p:spPr bwMode="auto">
          <a:xfrm>
            <a:off x="7378700" y="2062163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3" name="Rectangle 1964"/>
          <p:cNvSpPr>
            <a:spLocks noChangeArrowheads="1"/>
          </p:cNvSpPr>
          <p:nvPr/>
        </p:nvSpPr>
        <p:spPr bwMode="auto">
          <a:xfrm>
            <a:off x="7369175" y="2016125"/>
            <a:ext cx="17463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4" name="Rectangle 1965"/>
          <p:cNvSpPr>
            <a:spLocks noChangeArrowheads="1"/>
          </p:cNvSpPr>
          <p:nvPr/>
        </p:nvSpPr>
        <p:spPr bwMode="auto">
          <a:xfrm>
            <a:off x="6564313" y="336550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5" name="Rectangle 1966"/>
          <p:cNvSpPr>
            <a:spLocks noChangeArrowheads="1"/>
          </p:cNvSpPr>
          <p:nvPr/>
        </p:nvSpPr>
        <p:spPr bwMode="auto">
          <a:xfrm>
            <a:off x="6505575" y="3495675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6" name="Rectangle 1967"/>
          <p:cNvSpPr>
            <a:spLocks noChangeArrowheads="1"/>
          </p:cNvSpPr>
          <p:nvPr/>
        </p:nvSpPr>
        <p:spPr bwMode="auto">
          <a:xfrm>
            <a:off x="7651750" y="159385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7" name="Rectangle 1968"/>
          <p:cNvSpPr>
            <a:spLocks noChangeArrowheads="1"/>
          </p:cNvSpPr>
          <p:nvPr/>
        </p:nvSpPr>
        <p:spPr bwMode="auto">
          <a:xfrm>
            <a:off x="7004050" y="33083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8" name="Rectangle 1969"/>
          <p:cNvSpPr>
            <a:spLocks noChangeArrowheads="1"/>
          </p:cNvSpPr>
          <p:nvPr/>
        </p:nvSpPr>
        <p:spPr bwMode="auto">
          <a:xfrm>
            <a:off x="7004050" y="3186113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9" name="Rectangle 1970"/>
          <p:cNvSpPr>
            <a:spLocks noChangeArrowheads="1"/>
          </p:cNvSpPr>
          <p:nvPr/>
        </p:nvSpPr>
        <p:spPr bwMode="auto">
          <a:xfrm>
            <a:off x="6721475" y="3440113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0" name="Rectangle 1971"/>
          <p:cNvSpPr>
            <a:spLocks noChangeArrowheads="1"/>
          </p:cNvSpPr>
          <p:nvPr/>
        </p:nvSpPr>
        <p:spPr bwMode="auto">
          <a:xfrm>
            <a:off x="7240588" y="21844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1" name="Rectangle 1972"/>
          <p:cNvSpPr>
            <a:spLocks noChangeArrowheads="1"/>
          </p:cNvSpPr>
          <p:nvPr/>
        </p:nvSpPr>
        <p:spPr bwMode="auto">
          <a:xfrm>
            <a:off x="6259513" y="349567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2" name="Rectangle 1973"/>
          <p:cNvSpPr>
            <a:spLocks noChangeArrowheads="1"/>
          </p:cNvSpPr>
          <p:nvPr/>
        </p:nvSpPr>
        <p:spPr bwMode="auto">
          <a:xfrm>
            <a:off x="5730875" y="36734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3" name="Rectangle 1974"/>
          <p:cNvSpPr>
            <a:spLocks noChangeArrowheads="1"/>
          </p:cNvSpPr>
          <p:nvPr/>
        </p:nvSpPr>
        <p:spPr bwMode="auto">
          <a:xfrm>
            <a:off x="7386638" y="20812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4" name="Rectangle 1975"/>
          <p:cNvSpPr>
            <a:spLocks noChangeArrowheads="1"/>
          </p:cNvSpPr>
          <p:nvPr/>
        </p:nvSpPr>
        <p:spPr bwMode="auto">
          <a:xfrm>
            <a:off x="5984875" y="34480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5" name="Rectangle 1976"/>
          <p:cNvSpPr>
            <a:spLocks noChangeArrowheads="1"/>
          </p:cNvSpPr>
          <p:nvPr/>
        </p:nvSpPr>
        <p:spPr bwMode="auto">
          <a:xfrm>
            <a:off x="6162675" y="36083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6" name="Rectangle 1977"/>
          <p:cNvSpPr>
            <a:spLocks noChangeArrowheads="1"/>
          </p:cNvSpPr>
          <p:nvPr/>
        </p:nvSpPr>
        <p:spPr bwMode="auto">
          <a:xfrm>
            <a:off x="6172200" y="323373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947" name="Group 1978"/>
          <p:cNvGrpSpPr>
            <a:grpSpLocks/>
          </p:cNvGrpSpPr>
          <p:nvPr/>
        </p:nvGrpSpPr>
        <p:grpSpPr bwMode="auto">
          <a:xfrm>
            <a:off x="5427663" y="1454150"/>
            <a:ext cx="114300" cy="2254250"/>
            <a:chOff x="1293" y="3694"/>
            <a:chExt cx="69" cy="1514"/>
          </a:xfrm>
        </p:grpSpPr>
        <p:sp>
          <p:nvSpPr>
            <p:cNvPr id="75981" name="Rectangle 1979"/>
            <p:cNvSpPr>
              <a:spLocks noChangeArrowheads="1"/>
            </p:cNvSpPr>
            <p:nvPr/>
          </p:nvSpPr>
          <p:spPr bwMode="auto">
            <a:xfrm>
              <a:off x="1327" y="5116"/>
              <a:ext cx="34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0</a:t>
              </a:r>
              <a:endParaRPr lang="de-DE" sz="2400"/>
            </a:p>
          </p:txBody>
        </p:sp>
        <p:sp>
          <p:nvSpPr>
            <p:cNvPr id="75982" name="Rectangle 1980"/>
            <p:cNvSpPr>
              <a:spLocks noChangeArrowheads="1"/>
            </p:cNvSpPr>
            <p:nvPr/>
          </p:nvSpPr>
          <p:spPr bwMode="auto">
            <a:xfrm>
              <a:off x="1293" y="493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10</a:t>
              </a:r>
              <a:endParaRPr lang="de-DE" sz="2400"/>
            </a:p>
          </p:txBody>
        </p:sp>
        <p:sp>
          <p:nvSpPr>
            <p:cNvPr id="75983" name="Rectangle 1981"/>
            <p:cNvSpPr>
              <a:spLocks noChangeArrowheads="1"/>
            </p:cNvSpPr>
            <p:nvPr/>
          </p:nvSpPr>
          <p:spPr bwMode="auto">
            <a:xfrm>
              <a:off x="1293" y="4757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20</a:t>
              </a:r>
              <a:endParaRPr lang="de-DE" sz="2400"/>
            </a:p>
          </p:txBody>
        </p:sp>
        <p:sp>
          <p:nvSpPr>
            <p:cNvPr id="75984" name="Rectangle 1982"/>
            <p:cNvSpPr>
              <a:spLocks noChangeArrowheads="1"/>
            </p:cNvSpPr>
            <p:nvPr/>
          </p:nvSpPr>
          <p:spPr bwMode="auto">
            <a:xfrm>
              <a:off x="1293" y="4581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30</a:t>
              </a:r>
              <a:endParaRPr lang="de-DE" sz="2400"/>
            </a:p>
          </p:txBody>
        </p:sp>
        <p:sp>
          <p:nvSpPr>
            <p:cNvPr id="75985" name="Rectangle 1983"/>
            <p:cNvSpPr>
              <a:spLocks noChangeArrowheads="1"/>
            </p:cNvSpPr>
            <p:nvPr/>
          </p:nvSpPr>
          <p:spPr bwMode="auto">
            <a:xfrm>
              <a:off x="1293" y="4406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40</a:t>
              </a:r>
              <a:endParaRPr lang="de-DE" sz="2400"/>
            </a:p>
          </p:txBody>
        </p:sp>
        <p:sp>
          <p:nvSpPr>
            <p:cNvPr id="75986" name="Rectangle 1984"/>
            <p:cNvSpPr>
              <a:spLocks noChangeArrowheads="1"/>
            </p:cNvSpPr>
            <p:nvPr/>
          </p:nvSpPr>
          <p:spPr bwMode="auto">
            <a:xfrm>
              <a:off x="1293" y="422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50</a:t>
              </a:r>
              <a:endParaRPr lang="de-DE" sz="2400"/>
            </a:p>
          </p:txBody>
        </p:sp>
        <p:sp>
          <p:nvSpPr>
            <p:cNvPr id="75987" name="Rectangle 1985"/>
            <p:cNvSpPr>
              <a:spLocks noChangeArrowheads="1"/>
            </p:cNvSpPr>
            <p:nvPr/>
          </p:nvSpPr>
          <p:spPr bwMode="auto">
            <a:xfrm>
              <a:off x="1293" y="4053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60</a:t>
              </a:r>
              <a:endParaRPr lang="de-DE" sz="2400"/>
            </a:p>
          </p:txBody>
        </p:sp>
        <p:sp>
          <p:nvSpPr>
            <p:cNvPr id="75988" name="Rectangle 1986"/>
            <p:cNvSpPr>
              <a:spLocks noChangeArrowheads="1"/>
            </p:cNvSpPr>
            <p:nvPr/>
          </p:nvSpPr>
          <p:spPr bwMode="auto">
            <a:xfrm>
              <a:off x="1293" y="3870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70</a:t>
              </a:r>
              <a:endParaRPr lang="de-DE" sz="2400"/>
            </a:p>
          </p:txBody>
        </p:sp>
        <p:sp>
          <p:nvSpPr>
            <p:cNvPr id="75989" name="Rectangle 1987"/>
            <p:cNvSpPr>
              <a:spLocks noChangeArrowheads="1"/>
            </p:cNvSpPr>
            <p:nvPr/>
          </p:nvSpPr>
          <p:spPr bwMode="auto">
            <a:xfrm>
              <a:off x="1293" y="3694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80</a:t>
              </a:r>
              <a:endParaRPr lang="de-DE" sz="2400"/>
            </a:p>
          </p:txBody>
        </p:sp>
      </p:grpSp>
      <p:grpSp>
        <p:nvGrpSpPr>
          <p:cNvPr id="75948" name="Group 1988"/>
          <p:cNvGrpSpPr>
            <a:grpSpLocks/>
          </p:cNvGrpSpPr>
          <p:nvPr/>
        </p:nvGrpSpPr>
        <p:grpSpPr bwMode="auto">
          <a:xfrm>
            <a:off x="5711825" y="3844925"/>
            <a:ext cx="2298700" cy="136525"/>
            <a:chOff x="1465" y="5299"/>
            <a:chExt cx="1389" cy="92"/>
          </a:xfrm>
        </p:grpSpPr>
        <p:sp>
          <p:nvSpPr>
            <p:cNvPr id="75972" name="Rectangle 1989"/>
            <p:cNvSpPr>
              <a:spLocks noChangeArrowheads="1"/>
            </p:cNvSpPr>
            <p:nvPr/>
          </p:nvSpPr>
          <p:spPr bwMode="auto">
            <a:xfrm>
              <a:off x="1465" y="5299"/>
              <a:ext cx="35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0</a:t>
              </a:r>
              <a:endParaRPr lang="de-DE" sz="2400"/>
            </a:p>
          </p:txBody>
        </p:sp>
        <p:sp>
          <p:nvSpPr>
            <p:cNvPr id="75973" name="Rectangle 1990"/>
            <p:cNvSpPr>
              <a:spLocks noChangeArrowheads="1"/>
            </p:cNvSpPr>
            <p:nvPr/>
          </p:nvSpPr>
          <p:spPr bwMode="auto">
            <a:xfrm>
              <a:off x="1612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10</a:t>
              </a:r>
              <a:endParaRPr lang="de-DE" sz="2400"/>
            </a:p>
          </p:txBody>
        </p:sp>
        <p:sp>
          <p:nvSpPr>
            <p:cNvPr id="75974" name="Rectangle 1991"/>
            <p:cNvSpPr>
              <a:spLocks noChangeArrowheads="1"/>
            </p:cNvSpPr>
            <p:nvPr/>
          </p:nvSpPr>
          <p:spPr bwMode="auto">
            <a:xfrm>
              <a:off x="1784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20</a:t>
              </a:r>
              <a:endParaRPr lang="de-DE" sz="2400"/>
            </a:p>
          </p:txBody>
        </p:sp>
        <p:sp>
          <p:nvSpPr>
            <p:cNvPr id="75975" name="Rectangle 1992"/>
            <p:cNvSpPr>
              <a:spLocks noChangeArrowheads="1"/>
            </p:cNvSpPr>
            <p:nvPr/>
          </p:nvSpPr>
          <p:spPr bwMode="auto">
            <a:xfrm>
              <a:off x="1951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30</a:t>
              </a:r>
              <a:endParaRPr lang="de-DE" sz="2400"/>
            </a:p>
          </p:txBody>
        </p:sp>
        <p:sp>
          <p:nvSpPr>
            <p:cNvPr id="75976" name="Rectangle 1993"/>
            <p:cNvSpPr>
              <a:spLocks noChangeArrowheads="1"/>
            </p:cNvSpPr>
            <p:nvPr/>
          </p:nvSpPr>
          <p:spPr bwMode="auto">
            <a:xfrm>
              <a:off x="2116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40</a:t>
              </a:r>
              <a:endParaRPr lang="de-DE" sz="2400"/>
            </a:p>
          </p:txBody>
        </p:sp>
        <p:sp>
          <p:nvSpPr>
            <p:cNvPr id="75977" name="Rectangle 1994"/>
            <p:cNvSpPr>
              <a:spLocks noChangeArrowheads="1"/>
            </p:cNvSpPr>
            <p:nvPr/>
          </p:nvSpPr>
          <p:spPr bwMode="auto">
            <a:xfrm>
              <a:off x="2281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50</a:t>
              </a:r>
              <a:endParaRPr lang="de-DE" sz="2400"/>
            </a:p>
          </p:txBody>
        </p:sp>
        <p:sp>
          <p:nvSpPr>
            <p:cNvPr id="75978" name="Rectangle 1995"/>
            <p:cNvSpPr>
              <a:spLocks noChangeArrowheads="1"/>
            </p:cNvSpPr>
            <p:nvPr/>
          </p:nvSpPr>
          <p:spPr bwMode="auto">
            <a:xfrm>
              <a:off x="2454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60</a:t>
              </a:r>
              <a:endParaRPr lang="de-DE" sz="2400"/>
            </a:p>
          </p:txBody>
        </p:sp>
        <p:sp>
          <p:nvSpPr>
            <p:cNvPr id="75979" name="Rectangle 1996"/>
            <p:cNvSpPr>
              <a:spLocks noChangeArrowheads="1"/>
            </p:cNvSpPr>
            <p:nvPr/>
          </p:nvSpPr>
          <p:spPr bwMode="auto">
            <a:xfrm>
              <a:off x="2620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70</a:t>
              </a:r>
              <a:endParaRPr lang="de-DE" sz="2400"/>
            </a:p>
          </p:txBody>
        </p:sp>
        <p:sp>
          <p:nvSpPr>
            <p:cNvPr id="75980" name="Rectangle 1997"/>
            <p:cNvSpPr>
              <a:spLocks noChangeArrowheads="1"/>
            </p:cNvSpPr>
            <p:nvPr/>
          </p:nvSpPr>
          <p:spPr bwMode="auto">
            <a:xfrm>
              <a:off x="2785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80</a:t>
              </a:r>
              <a:endParaRPr lang="de-DE" sz="2400"/>
            </a:p>
          </p:txBody>
        </p:sp>
      </p:grpSp>
      <p:sp>
        <p:nvSpPr>
          <p:cNvPr id="75949" name="Rectangle 1998"/>
          <p:cNvSpPr>
            <a:spLocks noChangeArrowheads="1"/>
          </p:cNvSpPr>
          <p:nvPr/>
        </p:nvSpPr>
        <p:spPr bwMode="auto">
          <a:xfrm rot="-5400000">
            <a:off x="4779963" y="2282825"/>
            <a:ext cx="923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1100">
                <a:solidFill>
                  <a:srgbClr val="000000"/>
                </a:solidFill>
              </a:rPr>
              <a:t>Ionization (keV)</a:t>
            </a:r>
            <a:endParaRPr lang="de-DE" sz="2400"/>
          </a:p>
        </p:txBody>
      </p:sp>
      <p:sp>
        <p:nvSpPr>
          <p:cNvPr id="75950" name="Rectangle 1999"/>
          <p:cNvSpPr>
            <a:spLocks noChangeArrowheads="1"/>
          </p:cNvSpPr>
          <p:nvPr/>
        </p:nvSpPr>
        <p:spPr bwMode="auto">
          <a:xfrm>
            <a:off x="6213475" y="4011613"/>
            <a:ext cx="11620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1100">
                <a:solidFill>
                  <a:srgbClr val="000000"/>
                </a:solidFill>
              </a:rPr>
              <a:t>Recoil Energy (keV)</a:t>
            </a:r>
            <a:endParaRPr lang="de-DE" sz="2400"/>
          </a:p>
        </p:txBody>
      </p:sp>
      <p:sp>
        <p:nvSpPr>
          <p:cNvPr id="75951" name="Rectangle 2000"/>
          <p:cNvSpPr>
            <a:spLocks noChangeArrowheads="1"/>
          </p:cNvSpPr>
          <p:nvPr/>
        </p:nvSpPr>
        <p:spPr bwMode="auto">
          <a:xfrm>
            <a:off x="5829300" y="1822450"/>
            <a:ext cx="1143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600">
                <a:solidFill>
                  <a:srgbClr val="000000"/>
                </a:solidFill>
              </a:rPr>
              <a:t>252</a:t>
            </a:r>
            <a:endParaRPr lang="de-DE" sz="2400"/>
          </a:p>
        </p:txBody>
      </p:sp>
      <p:sp>
        <p:nvSpPr>
          <p:cNvPr id="75952" name="Rectangle 2001"/>
          <p:cNvSpPr>
            <a:spLocks noChangeArrowheads="1"/>
          </p:cNvSpPr>
          <p:nvPr/>
        </p:nvSpPr>
        <p:spPr bwMode="auto">
          <a:xfrm>
            <a:off x="5946775" y="1830388"/>
            <a:ext cx="236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900">
                <a:solidFill>
                  <a:srgbClr val="000000"/>
                </a:solidFill>
              </a:rPr>
              <a:t>Cf + </a:t>
            </a:r>
            <a:endParaRPr lang="de-DE" sz="2400"/>
          </a:p>
        </p:txBody>
      </p:sp>
      <p:sp>
        <p:nvSpPr>
          <p:cNvPr id="75953" name="Rectangle 2002"/>
          <p:cNvSpPr>
            <a:spLocks noChangeArrowheads="1"/>
          </p:cNvSpPr>
          <p:nvPr/>
        </p:nvSpPr>
        <p:spPr bwMode="auto">
          <a:xfrm>
            <a:off x="6191250" y="1822450"/>
            <a:ext cx="1143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600">
                <a:solidFill>
                  <a:srgbClr val="000000"/>
                </a:solidFill>
              </a:rPr>
              <a:t>241</a:t>
            </a:r>
            <a:endParaRPr lang="de-DE" sz="2400"/>
          </a:p>
        </p:txBody>
      </p:sp>
      <p:sp>
        <p:nvSpPr>
          <p:cNvPr id="75954" name="Rectangle 2003"/>
          <p:cNvSpPr>
            <a:spLocks noChangeArrowheads="1"/>
          </p:cNvSpPr>
          <p:nvPr/>
        </p:nvSpPr>
        <p:spPr bwMode="auto">
          <a:xfrm>
            <a:off x="6307138" y="1830388"/>
            <a:ext cx="1714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900">
                <a:solidFill>
                  <a:srgbClr val="000000"/>
                </a:solidFill>
              </a:rPr>
              <a:t>Am</a:t>
            </a:r>
            <a:endParaRPr lang="de-DE" sz="2400"/>
          </a:p>
        </p:txBody>
      </p:sp>
      <p:sp>
        <p:nvSpPr>
          <p:cNvPr id="75955" name="Text Box 2004"/>
          <p:cNvSpPr txBox="1">
            <a:spLocks noChangeArrowheads="1"/>
          </p:cNvSpPr>
          <p:nvPr/>
        </p:nvSpPr>
        <p:spPr bwMode="auto">
          <a:xfrm>
            <a:off x="6057900" y="3962400"/>
            <a:ext cx="16891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Phononen [keV]</a:t>
            </a:r>
            <a:endParaRPr lang="de-DE" sz="2400">
              <a:solidFill>
                <a:srgbClr val="000086"/>
              </a:solidFill>
            </a:endParaRPr>
          </a:p>
        </p:txBody>
      </p:sp>
      <p:sp>
        <p:nvSpPr>
          <p:cNvPr id="75956" name="Text Box 2005"/>
          <p:cNvSpPr txBox="1">
            <a:spLocks noChangeArrowheads="1"/>
          </p:cNvSpPr>
          <p:nvPr/>
        </p:nvSpPr>
        <p:spPr bwMode="auto">
          <a:xfrm rot="-5400000">
            <a:off x="4654148" y="2411025"/>
            <a:ext cx="119936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200" dirty="0"/>
              <a:t>Ionisation [</a:t>
            </a:r>
            <a:r>
              <a:rPr lang="de-DE" sz="1200" dirty="0" err="1"/>
              <a:t>keV</a:t>
            </a:r>
            <a:r>
              <a:rPr lang="de-DE" sz="1200" dirty="0"/>
              <a:t>]</a:t>
            </a:r>
            <a:endParaRPr lang="de-DE" sz="1200" dirty="0">
              <a:solidFill>
                <a:srgbClr val="000086"/>
              </a:solidFill>
            </a:endParaRPr>
          </a:p>
        </p:txBody>
      </p:sp>
      <p:sp>
        <p:nvSpPr>
          <p:cNvPr id="75957" name="Rectangle 2006"/>
          <p:cNvSpPr>
            <a:spLocks noChangeArrowheads="1"/>
          </p:cNvSpPr>
          <p:nvPr/>
        </p:nvSpPr>
        <p:spPr bwMode="auto">
          <a:xfrm>
            <a:off x="5678488" y="1687513"/>
            <a:ext cx="974725" cy="379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58" name="Text Box 2007"/>
          <p:cNvSpPr txBox="1">
            <a:spLocks noChangeArrowheads="1"/>
          </p:cNvSpPr>
          <p:nvPr/>
        </p:nvSpPr>
        <p:spPr bwMode="auto">
          <a:xfrm>
            <a:off x="6003925" y="1876425"/>
            <a:ext cx="393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4000">
                <a:solidFill>
                  <a:srgbClr val="000086"/>
                </a:solidFill>
                <a:latin typeface="Symbol" pitchFamily="18" charset="2"/>
              </a:rPr>
              <a:t>g</a:t>
            </a:r>
            <a:endParaRPr lang="de-DE" sz="2400">
              <a:solidFill>
                <a:srgbClr val="000086"/>
              </a:solidFill>
            </a:endParaRPr>
          </a:p>
        </p:txBody>
      </p:sp>
      <p:sp>
        <p:nvSpPr>
          <p:cNvPr id="75959" name="Text Box 2008"/>
          <p:cNvSpPr txBox="1">
            <a:spLocks noChangeArrowheads="1"/>
          </p:cNvSpPr>
          <p:nvPr/>
        </p:nvSpPr>
        <p:spPr bwMode="auto">
          <a:xfrm>
            <a:off x="8140700" y="1811338"/>
            <a:ext cx="463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4000">
                <a:solidFill>
                  <a:srgbClr val="000086"/>
                </a:solidFill>
                <a:latin typeface="Symbol" pitchFamily="18" charset="2"/>
              </a:rPr>
              <a:t>b</a:t>
            </a:r>
            <a:endParaRPr lang="de-DE" sz="2400">
              <a:solidFill>
                <a:srgbClr val="000086"/>
              </a:solidFill>
            </a:endParaRPr>
          </a:p>
        </p:txBody>
      </p:sp>
      <p:sp>
        <p:nvSpPr>
          <p:cNvPr id="75960" name="Line 2009"/>
          <p:cNvSpPr>
            <a:spLocks noChangeShapeType="1"/>
          </p:cNvSpPr>
          <p:nvPr/>
        </p:nvSpPr>
        <p:spPr bwMode="auto">
          <a:xfrm>
            <a:off x="6264275" y="2319338"/>
            <a:ext cx="388938" cy="1889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61" name="Line 2010"/>
          <p:cNvSpPr>
            <a:spLocks noChangeShapeType="1"/>
          </p:cNvSpPr>
          <p:nvPr/>
        </p:nvSpPr>
        <p:spPr bwMode="auto">
          <a:xfrm flipH="1">
            <a:off x="7302500" y="2128838"/>
            <a:ext cx="842963" cy="127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62" name="Line 2011"/>
          <p:cNvSpPr>
            <a:spLocks noChangeShapeType="1"/>
          </p:cNvSpPr>
          <p:nvPr/>
        </p:nvSpPr>
        <p:spPr bwMode="auto">
          <a:xfrm flipH="1">
            <a:off x="7367588" y="2192338"/>
            <a:ext cx="777875" cy="3794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63" name="Line 2012"/>
          <p:cNvSpPr>
            <a:spLocks noChangeShapeType="1"/>
          </p:cNvSpPr>
          <p:nvPr/>
        </p:nvSpPr>
        <p:spPr bwMode="auto">
          <a:xfrm flipH="1" flipV="1">
            <a:off x="7259637" y="3233738"/>
            <a:ext cx="334167" cy="1031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64" name="Text Box 2013"/>
          <p:cNvSpPr txBox="1">
            <a:spLocks noChangeArrowheads="1"/>
          </p:cNvSpPr>
          <p:nvPr/>
        </p:nvSpPr>
        <p:spPr bwMode="auto">
          <a:xfrm>
            <a:off x="5502268" y="1093788"/>
            <a:ext cx="2706703" cy="3693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DE" dirty="0"/>
              <a:t>CDMS </a:t>
            </a:r>
            <a:r>
              <a:rPr lang="de-DE" dirty="0" err="1"/>
              <a:t>and</a:t>
            </a:r>
            <a:r>
              <a:rPr lang="de-DE" dirty="0"/>
              <a:t> EDELWEISS</a:t>
            </a:r>
          </a:p>
        </p:txBody>
      </p:sp>
      <p:pic>
        <p:nvPicPr>
          <p:cNvPr id="75965" name="Picture 2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3875088"/>
            <a:ext cx="3019425" cy="27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966" name="Rectangle 2016"/>
          <p:cNvSpPr>
            <a:spLocks noChangeArrowheads="1"/>
          </p:cNvSpPr>
          <p:nvPr/>
        </p:nvSpPr>
        <p:spPr bwMode="auto">
          <a:xfrm>
            <a:off x="6234113" y="5356225"/>
            <a:ext cx="28511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69863" indent="-169863" eaLnBrk="0" hangingPunct="0">
              <a:lnSpc>
                <a:spcPct val="120000"/>
              </a:lnSpc>
            </a:pPr>
            <a:r>
              <a:rPr lang="en-US" altLang="en-US">
                <a:solidFill>
                  <a:srgbClr val="EC0027"/>
                </a:solidFill>
                <a:latin typeface="Arial Narrow Bold" charset="0"/>
              </a:rPr>
              <a:t>neutrons (external source)</a:t>
            </a:r>
            <a:endParaRPr lang="en-US" altLang="en-US" sz="1600">
              <a:solidFill>
                <a:schemeClr val="accent1"/>
              </a:solidFill>
              <a:latin typeface="Arial Narrow Bold" charset="0"/>
            </a:endParaRPr>
          </a:p>
        </p:txBody>
      </p:sp>
      <p:sp>
        <p:nvSpPr>
          <p:cNvPr id="75967" name="Rectangle 2017"/>
          <p:cNvSpPr>
            <a:spLocks noChangeArrowheads="1"/>
          </p:cNvSpPr>
          <p:nvPr/>
        </p:nvSpPr>
        <p:spPr bwMode="auto">
          <a:xfrm>
            <a:off x="6254750" y="4237038"/>
            <a:ext cx="2864887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gammas (external source)</a:t>
            </a:r>
          </a:p>
        </p:txBody>
      </p:sp>
      <p:sp>
        <p:nvSpPr>
          <p:cNvPr id="75968" name="Rectangle 2018"/>
          <p:cNvSpPr>
            <a:spLocks noChangeArrowheads="1"/>
          </p:cNvSpPr>
          <p:nvPr/>
        </p:nvSpPr>
        <p:spPr bwMode="auto">
          <a:xfrm>
            <a:off x="6438900" y="6051550"/>
            <a:ext cx="22415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69863" indent="-169863" eaLnBrk="0" hangingPunct="0">
              <a:lnSpc>
                <a:spcPct val="120000"/>
              </a:lnSpc>
            </a:pPr>
            <a:r>
              <a:rPr lang="en-US" altLang="en-US" sz="1400">
                <a:latin typeface="Arial Narrow Bold" charset="0"/>
              </a:rPr>
              <a:t>Phonon Trigger Threshold</a:t>
            </a:r>
          </a:p>
        </p:txBody>
      </p:sp>
      <p:sp>
        <p:nvSpPr>
          <p:cNvPr id="2019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Phonon + Charge</a:t>
            </a:r>
            <a:endParaRPr lang="en-US" b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020" name="Group 3"/>
          <p:cNvGrpSpPr>
            <a:grpSpLocks/>
          </p:cNvGrpSpPr>
          <p:nvPr/>
        </p:nvGrpSpPr>
        <p:grpSpPr bwMode="auto">
          <a:xfrm>
            <a:off x="809005" y="1255588"/>
            <a:ext cx="2701925" cy="1957388"/>
            <a:chOff x="802" y="1863"/>
            <a:chExt cx="1702" cy="1233"/>
          </a:xfrm>
        </p:grpSpPr>
        <p:sp>
          <p:nvSpPr>
            <p:cNvPr id="2023" name="AutoShape 4"/>
            <p:cNvSpPr>
              <a:spLocks noChangeArrowheads="1"/>
            </p:cNvSpPr>
            <p:nvPr/>
          </p:nvSpPr>
          <p:spPr bwMode="auto">
            <a:xfrm>
              <a:off x="870" y="2163"/>
              <a:ext cx="1564" cy="390"/>
            </a:xfrm>
            <a:prstGeom prst="roundRect">
              <a:avLst>
                <a:gd name="adj" fmla="val 42856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4" name="Rectangle 5"/>
            <p:cNvSpPr>
              <a:spLocks noChangeArrowheads="1"/>
            </p:cNvSpPr>
            <p:nvPr/>
          </p:nvSpPr>
          <p:spPr bwMode="auto">
            <a:xfrm>
              <a:off x="998" y="2254"/>
              <a:ext cx="1315" cy="1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5" name="AutoShape 6"/>
            <p:cNvSpPr>
              <a:spLocks noChangeArrowheads="1"/>
            </p:cNvSpPr>
            <p:nvPr/>
          </p:nvSpPr>
          <p:spPr bwMode="auto">
            <a:xfrm>
              <a:off x="887" y="2178"/>
              <a:ext cx="1528" cy="358"/>
            </a:xfrm>
            <a:prstGeom prst="roundRect">
              <a:avLst>
                <a:gd name="adj" fmla="val 47370"/>
              </a:avLst>
            </a:prstGeom>
            <a:solidFill>
              <a:schemeClr val="hlink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6" name="AutoShape 7"/>
            <p:cNvSpPr>
              <a:spLocks noChangeArrowheads="1"/>
            </p:cNvSpPr>
            <p:nvPr/>
          </p:nvSpPr>
          <p:spPr bwMode="auto">
            <a:xfrm>
              <a:off x="887" y="2177"/>
              <a:ext cx="1528" cy="360"/>
            </a:xfrm>
            <a:prstGeom prst="roundRect">
              <a:avLst>
                <a:gd name="adj" fmla="val 47458"/>
              </a:avLst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27" name="Group 8"/>
            <p:cNvGrpSpPr>
              <a:grpSpLocks/>
            </p:cNvGrpSpPr>
            <p:nvPr/>
          </p:nvGrpSpPr>
          <p:grpSpPr bwMode="auto">
            <a:xfrm>
              <a:off x="1835" y="2536"/>
              <a:ext cx="669" cy="560"/>
              <a:chOff x="1835" y="2536"/>
              <a:chExt cx="669" cy="560"/>
            </a:xfrm>
          </p:grpSpPr>
          <p:sp>
            <p:nvSpPr>
              <p:cNvPr id="2047" name="Rectangle 9"/>
              <p:cNvSpPr>
                <a:spLocks noChangeArrowheads="1"/>
              </p:cNvSpPr>
              <p:nvPr/>
            </p:nvSpPr>
            <p:spPr bwMode="auto">
              <a:xfrm>
                <a:off x="1853" y="2536"/>
                <a:ext cx="11" cy="529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8" name="Rectangle 10"/>
              <p:cNvSpPr>
                <a:spLocks noChangeArrowheads="1"/>
              </p:cNvSpPr>
              <p:nvPr/>
            </p:nvSpPr>
            <p:spPr bwMode="auto">
              <a:xfrm>
                <a:off x="2012" y="2712"/>
                <a:ext cx="12" cy="17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" name="Rectangle 11"/>
              <p:cNvSpPr>
                <a:spLocks noChangeArrowheads="1"/>
              </p:cNvSpPr>
              <p:nvPr/>
            </p:nvSpPr>
            <p:spPr bwMode="auto">
              <a:xfrm>
                <a:off x="2066" y="2712"/>
                <a:ext cx="12" cy="17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" name="Freeform 12"/>
              <p:cNvSpPr>
                <a:spLocks/>
              </p:cNvSpPr>
              <p:nvPr/>
            </p:nvSpPr>
            <p:spPr bwMode="auto">
              <a:xfrm>
                <a:off x="2232" y="2675"/>
                <a:ext cx="272" cy="264"/>
              </a:xfrm>
              <a:custGeom>
                <a:avLst/>
                <a:gdLst>
                  <a:gd name="T0" fmla="*/ 0 w 272"/>
                  <a:gd name="T1" fmla="*/ 264 h 264"/>
                  <a:gd name="T2" fmla="*/ 0 w 272"/>
                  <a:gd name="T3" fmla="*/ 0 h 264"/>
                  <a:gd name="T4" fmla="*/ 272 w 272"/>
                  <a:gd name="T5" fmla="*/ 132 h 264"/>
                  <a:gd name="T6" fmla="*/ 0 w 272"/>
                  <a:gd name="T7" fmla="*/ 264 h 26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2" h="264">
                    <a:moveTo>
                      <a:pt x="0" y="264"/>
                    </a:moveTo>
                    <a:lnTo>
                      <a:pt x="0" y="0"/>
                    </a:lnTo>
                    <a:lnTo>
                      <a:pt x="272" y="132"/>
                    </a:lnTo>
                    <a:lnTo>
                      <a:pt x="0" y="264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939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" name="Rectangle 13"/>
              <p:cNvSpPr>
                <a:spLocks noChangeArrowheads="1"/>
              </p:cNvSpPr>
              <p:nvPr/>
            </p:nvSpPr>
            <p:spPr bwMode="auto">
              <a:xfrm>
                <a:off x="1858" y="2794"/>
                <a:ext cx="160" cy="1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" name="Rectangle 14"/>
              <p:cNvSpPr>
                <a:spLocks noChangeArrowheads="1"/>
              </p:cNvSpPr>
              <p:nvPr/>
            </p:nvSpPr>
            <p:spPr bwMode="auto">
              <a:xfrm>
                <a:off x="2078" y="2794"/>
                <a:ext cx="154" cy="1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" name="Oval 15"/>
              <p:cNvSpPr>
                <a:spLocks noChangeArrowheads="1"/>
              </p:cNvSpPr>
              <p:nvPr/>
            </p:nvSpPr>
            <p:spPr bwMode="auto">
              <a:xfrm>
                <a:off x="1835" y="3052"/>
                <a:ext cx="53" cy="44"/>
              </a:xfrm>
              <a:prstGeom prst="ellips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939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" name="Oval 16"/>
              <p:cNvSpPr>
                <a:spLocks noChangeArrowheads="1"/>
              </p:cNvSpPr>
              <p:nvPr/>
            </p:nvSpPr>
            <p:spPr bwMode="auto">
              <a:xfrm>
                <a:off x="1835" y="3052"/>
                <a:ext cx="53" cy="44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28" name="Group 17"/>
            <p:cNvGrpSpPr>
              <a:grpSpLocks/>
            </p:cNvGrpSpPr>
            <p:nvPr/>
          </p:nvGrpSpPr>
          <p:grpSpPr bwMode="auto">
            <a:xfrm>
              <a:off x="1787" y="1863"/>
              <a:ext cx="137" cy="315"/>
              <a:chOff x="2337" y="-582"/>
              <a:chExt cx="137" cy="315"/>
            </a:xfrm>
          </p:grpSpPr>
          <p:sp>
            <p:nvSpPr>
              <p:cNvPr id="2042" name="Rectangle 18"/>
              <p:cNvSpPr>
                <a:spLocks noChangeArrowheads="1"/>
              </p:cNvSpPr>
              <p:nvPr/>
            </p:nvSpPr>
            <p:spPr bwMode="auto">
              <a:xfrm>
                <a:off x="2397" y="-538"/>
                <a:ext cx="11" cy="271"/>
              </a:xfrm>
              <a:prstGeom prst="rect">
                <a:avLst/>
              </a:prstGeom>
              <a:solidFill>
                <a:srgbClr val="393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43" name="Group 19"/>
              <p:cNvGrpSpPr>
                <a:grpSpLocks/>
              </p:cNvGrpSpPr>
              <p:nvPr/>
            </p:nvGrpSpPr>
            <p:grpSpPr bwMode="auto">
              <a:xfrm>
                <a:off x="2337" y="-582"/>
                <a:ext cx="137" cy="57"/>
                <a:chOff x="2337" y="-582"/>
                <a:chExt cx="137" cy="57"/>
              </a:xfrm>
            </p:grpSpPr>
            <p:sp>
              <p:nvSpPr>
                <p:cNvPr id="2044" name="Rectangle 20"/>
                <p:cNvSpPr>
                  <a:spLocks noChangeArrowheads="1"/>
                </p:cNvSpPr>
                <p:nvPr/>
              </p:nvSpPr>
              <p:spPr bwMode="auto">
                <a:xfrm>
                  <a:off x="2337" y="-538"/>
                  <a:ext cx="137" cy="13"/>
                </a:xfrm>
                <a:prstGeom prst="rect">
                  <a:avLst/>
                </a:prstGeom>
                <a:solidFill>
                  <a:srgbClr val="3939FF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5" name="Rectangle 21"/>
                <p:cNvSpPr>
                  <a:spLocks noChangeArrowheads="1"/>
                </p:cNvSpPr>
                <p:nvPr/>
              </p:nvSpPr>
              <p:spPr bwMode="auto">
                <a:xfrm>
                  <a:off x="2361" y="-563"/>
                  <a:ext cx="89" cy="13"/>
                </a:xfrm>
                <a:prstGeom prst="rect">
                  <a:avLst/>
                </a:prstGeom>
                <a:solidFill>
                  <a:srgbClr val="3939FF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6" name="Rectangle 22"/>
                <p:cNvSpPr>
                  <a:spLocks noChangeArrowheads="1"/>
                </p:cNvSpPr>
                <p:nvPr/>
              </p:nvSpPr>
              <p:spPr bwMode="auto">
                <a:xfrm>
                  <a:off x="2385" y="-582"/>
                  <a:ext cx="41" cy="13"/>
                </a:xfrm>
                <a:prstGeom prst="rect">
                  <a:avLst/>
                </a:prstGeom>
                <a:solidFill>
                  <a:srgbClr val="3939FF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29" name="Rectangle 23"/>
            <p:cNvSpPr>
              <a:spLocks noChangeArrowheads="1"/>
            </p:cNvSpPr>
            <p:nvPr/>
          </p:nvSpPr>
          <p:spPr bwMode="auto">
            <a:xfrm>
              <a:off x="1361" y="2813"/>
              <a:ext cx="41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20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Ionization</a:t>
              </a:r>
            </a:p>
          </p:txBody>
        </p:sp>
        <p:sp>
          <p:nvSpPr>
            <p:cNvPr id="2030" name="Rectangle 24"/>
            <p:cNvSpPr>
              <a:spLocks noChangeArrowheads="1"/>
            </p:cNvSpPr>
            <p:nvPr/>
          </p:nvSpPr>
          <p:spPr bwMode="auto">
            <a:xfrm>
              <a:off x="1169" y="2129"/>
              <a:ext cx="214" cy="3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1" name="Rectangle 25"/>
            <p:cNvSpPr>
              <a:spLocks noChangeArrowheads="1"/>
            </p:cNvSpPr>
            <p:nvPr/>
          </p:nvSpPr>
          <p:spPr bwMode="auto">
            <a:xfrm>
              <a:off x="1560" y="2129"/>
              <a:ext cx="214" cy="3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2" name="Rectangle 26"/>
            <p:cNvSpPr>
              <a:spLocks noChangeArrowheads="1"/>
            </p:cNvSpPr>
            <p:nvPr/>
          </p:nvSpPr>
          <p:spPr bwMode="auto">
            <a:xfrm>
              <a:off x="802" y="1864"/>
              <a:ext cx="89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NTD</a:t>
              </a:r>
              <a:r>
                <a:rPr lang="de-DE" sz="1200" dirty="0">
                  <a:solidFill>
                    <a:srgbClr val="11A557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 err="1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Ge</a:t>
              </a:r>
              <a:r>
                <a:rPr lang="de-D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Thermistors</a:t>
              </a:r>
            </a:p>
          </p:txBody>
        </p:sp>
        <p:grpSp>
          <p:nvGrpSpPr>
            <p:cNvPr id="2033" name="Group 27"/>
            <p:cNvGrpSpPr>
              <a:grpSpLocks/>
            </p:cNvGrpSpPr>
            <p:nvPr/>
          </p:nvGrpSpPr>
          <p:grpSpPr bwMode="auto">
            <a:xfrm>
              <a:off x="1276" y="2009"/>
              <a:ext cx="89" cy="94"/>
              <a:chOff x="1822" y="-431"/>
              <a:chExt cx="89" cy="94"/>
            </a:xfrm>
          </p:grpSpPr>
          <p:sp>
            <p:nvSpPr>
              <p:cNvPr id="2040" name="Freeform 28"/>
              <p:cNvSpPr>
                <a:spLocks/>
              </p:cNvSpPr>
              <p:nvPr/>
            </p:nvSpPr>
            <p:spPr bwMode="auto">
              <a:xfrm>
                <a:off x="1822" y="-412"/>
                <a:ext cx="65" cy="75"/>
              </a:xfrm>
              <a:custGeom>
                <a:avLst/>
                <a:gdLst>
                  <a:gd name="T0" fmla="*/ 0 w 65"/>
                  <a:gd name="T1" fmla="*/ 75 h 75"/>
                  <a:gd name="T2" fmla="*/ 24 w 65"/>
                  <a:gd name="T3" fmla="*/ 0 h 75"/>
                  <a:gd name="T4" fmla="*/ 30 w 65"/>
                  <a:gd name="T5" fmla="*/ 44 h 75"/>
                  <a:gd name="T6" fmla="*/ 65 w 65"/>
                  <a:gd name="T7" fmla="*/ 44 h 75"/>
                  <a:gd name="T8" fmla="*/ 0 w 65"/>
                  <a:gd name="T9" fmla="*/ 75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75">
                    <a:moveTo>
                      <a:pt x="0" y="75"/>
                    </a:moveTo>
                    <a:lnTo>
                      <a:pt x="24" y="0"/>
                    </a:lnTo>
                    <a:lnTo>
                      <a:pt x="30" y="44"/>
                    </a:lnTo>
                    <a:lnTo>
                      <a:pt x="65" y="44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1" name="Freeform 29"/>
              <p:cNvSpPr>
                <a:spLocks/>
              </p:cNvSpPr>
              <p:nvPr/>
            </p:nvSpPr>
            <p:spPr bwMode="auto">
              <a:xfrm>
                <a:off x="1852" y="-431"/>
                <a:ext cx="59" cy="69"/>
              </a:xfrm>
              <a:custGeom>
                <a:avLst/>
                <a:gdLst>
                  <a:gd name="T0" fmla="*/ 0 w 59"/>
                  <a:gd name="T1" fmla="*/ 63 h 69"/>
                  <a:gd name="T2" fmla="*/ 53 w 59"/>
                  <a:gd name="T3" fmla="*/ 0 h 69"/>
                  <a:gd name="T4" fmla="*/ 59 w 59"/>
                  <a:gd name="T5" fmla="*/ 0 h 69"/>
                  <a:gd name="T6" fmla="*/ 59 w 59"/>
                  <a:gd name="T7" fmla="*/ 6 h 69"/>
                  <a:gd name="T8" fmla="*/ 6 w 59"/>
                  <a:gd name="T9" fmla="*/ 69 h 69"/>
                  <a:gd name="T10" fmla="*/ 0 w 59"/>
                  <a:gd name="T11" fmla="*/ 69 h 69"/>
                  <a:gd name="T12" fmla="*/ 0 w 59"/>
                  <a:gd name="T13" fmla="*/ 63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69">
                    <a:moveTo>
                      <a:pt x="0" y="63"/>
                    </a:moveTo>
                    <a:lnTo>
                      <a:pt x="53" y="0"/>
                    </a:lnTo>
                    <a:lnTo>
                      <a:pt x="59" y="0"/>
                    </a:lnTo>
                    <a:lnTo>
                      <a:pt x="59" y="6"/>
                    </a:lnTo>
                    <a:lnTo>
                      <a:pt x="6" y="69"/>
                    </a:lnTo>
                    <a:lnTo>
                      <a:pt x="0" y="69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34" name="Group 30"/>
            <p:cNvGrpSpPr>
              <a:grpSpLocks/>
            </p:cNvGrpSpPr>
            <p:nvPr/>
          </p:nvGrpSpPr>
          <p:grpSpPr bwMode="auto">
            <a:xfrm>
              <a:off x="1442" y="2009"/>
              <a:ext cx="160" cy="94"/>
              <a:chOff x="1988" y="-431"/>
              <a:chExt cx="160" cy="94"/>
            </a:xfrm>
          </p:grpSpPr>
          <p:sp>
            <p:nvSpPr>
              <p:cNvPr id="2038" name="Freeform 31"/>
              <p:cNvSpPr>
                <a:spLocks/>
              </p:cNvSpPr>
              <p:nvPr/>
            </p:nvSpPr>
            <p:spPr bwMode="auto">
              <a:xfrm>
                <a:off x="2071" y="-399"/>
                <a:ext cx="77" cy="62"/>
              </a:xfrm>
              <a:custGeom>
                <a:avLst/>
                <a:gdLst>
                  <a:gd name="T0" fmla="*/ 77 w 77"/>
                  <a:gd name="T1" fmla="*/ 62 h 62"/>
                  <a:gd name="T2" fmla="*/ 0 w 77"/>
                  <a:gd name="T3" fmla="*/ 56 h 62"/>
                  <a:gd name="T4" fmla="*/ 35 w 77"/>
                  <a:gd name="T5" fmla="*/ 37 h 62"/>
                  <a:gd name="T6" fmla="*/ 29 w 77"/>
                  <a:gd name="T7" fmla="*/ 0 h 62"/>
                  <a:gd name="T8" fmla="*/ 77 w 77"/>
                  <a:gd name="T9" fmla="*/ 6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" h="62">
                    <a:moveTo>
                      <a:pt x="77" y="62"/>
                    </a:moveTo>
                    <a:lnTo>
                      <a:pt x="0" y="56"/>
                    </a:lnTo>
                    <a:lnTo>
                      <a:pt x="35" y="37"/>
                    </a:lnTo>
                    <a:lnTo>
                      <a:pt x="29" y="0"/>
                    </a:lnTo>
                    <a:lnTo>
                      <a:pt x="77" y="62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9" name="Freeform 32"/>
              <p:cNvSpPr>
                <a:spLocks/>
              </p:cNvSpPr>
              <p:nvPr/>
            </p:nvSpPr>
            <p:spPr bwMode="auto">
              <a:xfrm>
                <a:off x="1988" y="-431"/>
                <a:ext cx="124" cy="76"/>
              </a:xfrm>
              <a:custGeom>
                <a:avLst/>
                <a:gdLst>
                  <a:gd name="T0" fmla="*/ 0 w 124"/>
                  <a:gd name="T1" fmla="*/ 0 h 76"/>
                  <a:gd name="T2" fmla="*/ 6 w 124"/>
                  <a:gd name="T3" fmla="*/ 0 h 76"/>
                  <a:gd name="T4" fmla="*/ 124 w 124"/>
                  <a:gd name="T5" fmla="*/ 69 h 76"/>
                  <a:gd name="T6" fmla="*/ 124 w 124"/>
                  <a:gd name="T7" fmla="*/ 76 h 76"/>
                  <a:gd name="T8" fmla="*/ 118 w 124"/>
                  <a:gd name="T9" fmla="*/ 76 h 76"/>
                  <a:gd name="T10" fmla="*/ 0 w 124"/>
                  <a:gd name="T11" fmla="*/ 6 h 76"/>
                  <a:gd name="T12" fmla="*/ 0 w 124"/>
                  <a:gd name="T13" fmla="*/ 0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4" h="76">
                    <a:moveTo>
                      <a:pt x="0" y="0"/>
                    </a:moveTo>
                    <a:lnTo>
                      <a:pt x="6" y="0"/>
                    </a:lnTo>
                    <a:lnTo>
                      <a:pt x="124" y="69"/>
                    </a:lnTo>
                    <a:lnTo>
                      <a:pt x="124" y="76"/>
                    </a:lnTo>
                    <a:lnTo>
                      <a:pt x="118" y="7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35" name="Rectangle 33"/>
            <p:cNvSpPr>
              <a:spLocks noChangeArrowheads="1"/>
            </p:cNvSpPr>
            <p:nvPr/>
          </p:nvSpPr>
          <p:spPr bwMode="auto">
            <a:xfrm>
              <a:off x="1152" y="2294"/>
              <a:ext cx="7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200" dirty="0" err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Ge</a:t>
              </a:r>
              <a:r>
                <a:rPr lang="de-DE" sz="1200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 err="1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or</a:t>
              </a:r>
              <a:r>
                <a:rPr lang="de-DE" sz="12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Si </a:t>
              </a:r>
              <a:r>
                <a:rPr lang="de-DE" sz="12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 ~ 300</a:t>
              </a:r>
              <a:r>
                <a:rPr lang="de-DE" sz="1200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g</a:t>
              </a:r>
              <a:endParaRPr lang="de-DE" sz="1200" i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6" name="Rectangle 34"/>
            <p:cNvSpPr>
              <a:spLocks noChangeArrowheads="1"/>
            </p:cNvSpPr>
            <p:nvPr/>
          </p:nvSpPr>
          <p:spPr bwMode="auto">
            <a:xfrm>
              <a:off x="879" y="2305"/>
              <a:ext cx="95" cy="9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7" name="Rectangle 35"/>
            <p:cNvSpPr>
              <a:spLocks noChangeArrowheads="1"/>
            </p:cNvSpPr>
            <p:nvPr/>
          </p:nvSpPr>
          <p:spPr bwMode="auto">
            <a:xfrm>
              <a:off x="2401" y="2298"/>
              <a:ext cx="24" cy="12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7111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932040" y="899195"/>
            <a:ext cx="4072881" cy="584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778" name="Group 3"/>
          <p:cNvGrpSpPr>
            <a:grpSpLocks/>
          </p:cNvGrpSpPr>
          <p:nvPr/>
        </p:nvGrpSpPr>
        <p:grpSpPr bwMode="auto">
          <a:xfrm>
            <a:off x="809005" y="1255588"/>
            <a:ext cx="2701925" cy="1957388"/>
            <a:chOff x="802" y="1863"/>
            <a:chExt cx="1702" cy="1233"/>
          </a:xfrm>
        </p:grpSpPr>
        <p:sp>
          <p:nvSpPr>
            <p:cNvPr id="77762" name="AutoShape 4"/>
            <p:cNvSpPr>
              <a:spLocks noChangeArrowheads="1"/>
            </p:cNvSpPr>
            <p:nvPr/>
          </p:nvSpPr>
          <p:spPr bwMode="auto">
            <a:xfrm>
              <a:off x="870" y="2163"/>
              <a:ext cx="1564" cy="390"/>
            </a:xfrm>
            <a:prstGeom prst="roundRect">
              <a:avLst>
                <a:gd name="adj" fmla="val 42856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763" name="Rectangle 5"/>
            <p:cNvSpPr>
              <a:spLocks noChangeArrowheads="1"/>
            </p:cNvSpPr>
            <p:nvPr/>
          </p:nvSpPr>
          <p:spPr bwMode="auto">
            <a:xfrm>
              <a:off x="998" y="2254"/>
              <a:ext cx="1315" cy="1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64" name="AutoShape 6"/>
            <p:cNvSpPr>
              <a:spLocks noChangeArrowheads="1"/>
            </p:cNvSpPr>
            <p:nvPr/>
          </p:nvSpPr>
          <p:spPr bwMode="auto">
            <a:xfrm>
              <a:off x="887" y="2178"/>
              <a:ext cx="1528" cy="358"/>
            </a:xfrm>
            <a:prstGeom prst="roundRect">
              <a:avLst>
                <a:gd name="adj" fmla="val 47370"/>
              </a:avLst>
            </a:prstGeom>
            <a:solidFill>
              <a:schemeClr val="hlink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765" name="AutoShape 7"/>
            <p:cNvSpPr>
              <a:spLocks noChangeArrowheads="1"/>
            </p:cNvSpPr>
            <p:nvPr/>
          </p:nvSpPr>
          <p:spPr bwMode="auto">
            <a:xfrm>
              <a:off x="887" y="2177"/>
              <a:ext cx="1528" cy="360"/>
            </a:xfrm>
            <a:prstGeom prst="roundRect">
              <a:avLst>
                <a:gd name="adj" fmla="val 47458"/>
              </a:avLst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7766" name="Group 8"/>
            <p:cNvGrpSpPr>
              <a:grpSpLocks/>
            </p:cNvGrpSpPr>
            <p:nvPr/>
          </p:nvGrpSpPr>
          <p:grpSpPr bwMode="auto">
            <a:xfrm>
              <a:off x="1835" y="2536"/>
              <a:ext cx="669" cy="560"/>
              <a:chOff x="1835" y="2536"/>
              <a:chExt cx="669" cy="560"/>
            </a:xfrm>
          </p:grpSpPr>
          <p:sp>
            <p:nvSpPr>
              <p:cNvPr id="77786" name="Rectangle 9"/>
              <p:cNvSpPr>
                <a:spLocks noChangeArrowheads="1"/>
              </p:cNvSpPr>
              <p:nvPr/>
            </p:nvSpPr>
            <p:spPr bwMode="auto">
              <a:xfrm>
                <a:off x="1853" y="2536"/>
                <a:ext cx="11" cy="529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87" name="Rectangle 10"/>
              <p:cNvSpPr>
                <a:spLocks noChangeArrowheads="1"/>
              </p:cNvSpPr>
              <p:nvPr/>
            </p:nvSpPr>
            <p:spPr bwMode="auto">
              <a:xfrm>
                <a:off x="2012" y="2712"/>
                <a:ext cx="12" cy="17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88" name="Rectangle 11"/>
              <p:cNvSpPr>
                <a:spLocks noChangeArrowheads="1"/>
              </p:cNvSpPr>
              <p:nvPr/>
            </p:nvSpPr>
            <p:spPr bwMode="auto">
              <a:xfrm>
                <a:off x="2066" y="2712"/>
                <a:ext cx="12" cy="17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89" name="Freeform 12"/>
              <p:cNvSpPr>
                <a:spLocks/>
              </p:cNvSpPr>
              <p:nvPr/>
            </p:nvSpPr>
            <p:spPr bwMode="auto">
              <a:xfrm>
                <a:off x="2232" y="2675"/>
                <a:ext cx="272" cy="264"/>
              </a:xfrm>
              <a:custGeom>
                <a:avLst/>
                <a:gdLst>
                  <a:gd name="T0" fmla="*/ 0 w 272"/>
                  <a:gd name="T1" fmla="*/ 264 h 264"/>
                  <a:gd name="T2" fmla="*/ 0 w 272"/>
                  <a:gd name="T3" fmla="*/ 0 h 264"/>
                  <a:gd name="T4" fmla="*/ 272 w 272"/>
                  <a:gd name="T5" fmla="*/ 132 h 264"/>
                  <a:gd name="T6" fmla="*/ 0 w 272"/>
                  <a:gd name="T7" fmla="*/ 264 h 26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2" h="264">
                    <a:moveTo>
                      <a:pt x="0" y="264"/>
                    </a:moveTo>
                    <a:lnTo>
                      <a:pt x="0" y="0"/>
                    </a:lnTo>
                    <a:lnTo>
                      <a:pt x="272" y="132"/>
                    </a:lnTo>
                    <a:lnTo>
                      <a:pt x="0" y="264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939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90" name="Rectangle 13"/>
              <p:cNvSpPr>
                <a:spLocks noChangeArrowheads="1"/>
              </p:cNvSpPr>
              <p:nvPr/>
            </p:nvSpPr>
            <p:spPr bwMode="auto">
              <a:xfrm>
                <a:off x="1858" y="2794"/>
                <a:ext cx="160" cy="1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91" name="Rectangle 14"/>
              <p:cNvSpPr>
                <a:spLocks noChangeArrowheads="1"/>
              </p:cNvSpPr>
              <p:nvPr/>
            </p:nvSpPr>
            <p:spPr bwMode="auto">
              <a:xfrm>
                <a:off x="2078" y="2794"/>
                <a:ext cx="154" cy="1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92" name="Oval 15"/>
              <p:cNvSpPr>
                <a:spLocks noChangeArrowheads="1"/>
              </p:cNvSpPr>
              <p:nvPr/>
            </p:nvSpPr>
            <p:spPr bwMode="auto">
              <a:xfrm>
                <a:off x="1835" y="3052"/>
                <a:ext cx="53" cy="44"/>
              </a:xfrm>
              <a:prstGeom prst="ellips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939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93" name="Oval 16"/>
              <p:cNvSpPr>
                <a:spLocks noChangeArrowheads="1"/>
              </p:cNvSpPr>
              <p:nvPr/>
            </p:nvSpPr>
            <p:spPr bwMode="auto">
              <a:xfrm>
                <a:off x="1835" y="3052"/>
                <a:ext cx="53" cy="44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7767" name="Group 17"/>
            <p:cNvGrpSpPr>
              <a:grpSpLocks/>
            </p:cNvGrpSpPr>
            <p:nvPr/>
          </p:nvGrpSpPr>
          <p:grpSpPr bwMode="auto">
            <a:xfrm>
              <a:off x="1787" y="1863"/>
              <a:ext cx="137" cy="315"/>
              <a:chOff x="2337" y="-582"/>
              <a:chExt cx="137" cy="315"/>
            </a:xfrm>
          </p:grpSpPr>
          <p:sp>
            <p:nvSpPr>
              <p:cNvPr id="77781" name="Rectangle 18"/>
              <p:cNvSpPr>
                <a:spLocks noChangeArrowheads="1"/>
              </p:cNvSpPr>
              <p:nvPr/>
            </p:nvSpPr>
            <p:spPr bwMode="auto">
              <a:xfrm>
                <a:off x="2397" y="-538"/>
                <a:ext cx="11" cy="271"/>
              </a:xfrm>
              <a:prstGeom prst="rect">
                <a:avLst/>
              </a:prstGeom>
              <a:solidFill>
                <a:srgbClr val="393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7782" name="Group 19"/>
              <p:cNvGrpSpPr>
                <a:grpSpLocks/>
              </p:cNvGrpSpPr>
              <p:nvPr/>
            </p:nvGrpSpPr>
            <p:grpSpPr bwMode="auto">
              <a:xfrm>
                <a:off x="2337" y="-582"/>
                <a:ext cx="137" cy="57"/>
                <a:chOff x="2337" y="-582"/>
                <a:chExt cx="137" cy="57"/>
              </a:xfrm>
            </p:grpSpPr>
            <p:sp>
              <p:nvSpPr>
                <p:cNvPr id="77783" name="Rectangle 20"/>
                <p:cNvSpPr>
                  <a:spLocks noChangeArrowheads="1"/>
                </p:cNvSpPr>
                <p:nvPr/>
              </p:nvSpPr>
              <p:spPr bwMode="auto">
                <a:xfrm>
                  <a:off x="2337" y="-538"/>
                  <a:ext cx="137" cy="13"/>
                </a:xfrm>
                <a:prstGeom prst="rect">
                  <a:avLst/>
                </a:prstGeom>
                <a:solidFill>
                  <a:srgbClr val="3939FF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784" name="Rectangle 21"/>
                <p:cNvSpPr>
                  <a:spLocks noChangeArrowheads="1"/>
                </p:cNvSpPr>
                <p:nvPr/>
              </p:nvSpPr>
              <p:spPr bwMode="auto">
                <a:xfrm>
                  <a:off x="2361" y="-563"/>
                  <a:ext cx="89" cy="13"/>
                </a:xfrm>
                <a:prstGeom prst="rect">
                  <a:avLst/>
                </a:prstGeom>
                <a:solidFill>
                  <a:srgbClr val="3939FF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785" name="Rectangle 22"/>
                <p:cNvSpPr>
                  <a:spLocks noChangeArrowheads="1"/>
                </p:cNvSpPr>
                <p:nvPr/>
              </p:nvSpPr>
              <p:spPr bwMode="auto">
                <a:xfrm>
                  <a:off x="2385" y="-582"/>
                  <a:ext cx="41" cy="13"/>
                </a:xfrm>
                <a:prstGeom prst="rect">
                  <a:avLst/>
                </a:prstGeom>
                <a:solidFill>
                  <a:srgbClr val="3939FF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7768" name="Rectangle 23"/>
            <p:cNvSpPr>
              <a:spLocks noChangeArrowheads="1"/>
            </p:cNvSpPr>
            <p:nvPr/>
          </p:nvSpPr>
          <p:spPr bwMode="auto">
            <a:xfrm>
              <a:off x="1361" y="2813"/>
              <a:ext cx="41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20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Ionization</a:t>
              </a:r>
            </a:p>
          </p:txBody>
        </p:sp>
        <p:sp>
          <p:nvSpPr>
            <p:cNvPr id="77769" name="Rectangle 24"/>
            <p:cNvSpPr>
              <a:spLocks noChangeArrowheads="1"/>
            </p:cNvSpPr>
            <p:nvPr/>
          </p:nvSpPr>
          <p:spPr bwMode="auto">
            <a:xfrm>
              <a:off x="1169" y="2129"/>
              <a:ext cx="214" cy="3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70" name="Rectangle 25"/>
            <p:cNvSpPr>
              <a:spLocks noChangeArrowheads="1"/>
            </p:cNvSpPr>
            <p:nvPr/>
          </p:nvSpPr>
          <p:spPr bwMode="auto">
            <a:xfrm>
              <a:off x="1560" y="2129"/>
              <a:ext cx="214" cy="3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71" name="Rectangle 26"/>
            <p:cNvSpPr>
              <a:spLocks noChangeArrowheads="1"/>
            </p:cNvSpPr>
            <p:nvPr/>
          </p:nvSpPr>
          <p:spPr bwMode="auto">
            <a:xfrm>
              <a:off x="802" y="1864"/>
              <a:ext cx="89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NTD</a:t>
              </a:r>
              <a:r>
                <a:rPr lang="de-DE" sz="1200" dirty="0">
                  <a:solidFill>
                    <a:srgbClr val="11A557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 err="1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Ge</a:t>
              </a:r>
              <a:r>
                <a:rPr lang="de-D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Thermistors</a:t>
              </a:r>
            </a:p>
          </p:txBody>
        </p:sp>
        <p:grpSp>
          <p:nvGrpSpPr>
            <p:cNvPr id="77772" name="Group 27"/>
            <p:cNvGrpSpPr>
              <a:grpSpLocks/>
            </p:cNvGrpSpPr>
            <p:nvPr/>
          </p:nvGrpSpPr>
          <p:grpSpPr bwMode="auto">
            <a:xfrm>
              <a:off x="1276" y="2009"/>
              <a:ext cx="89" cy="94"/>
              <a:chOff x="1822" y="-431"/>
              <a:chExt cx="89" cy="94"/>
            </a:xfrm>
          </p:grpSpPr>
          <p:sp>
            <p:nvSpPr>
              <p:cNvPr id="77779" name="Freeform 28"/>
              <p:cNvSpPr>
                <a:spLocks/>
              </p:cNvSpPr>
              <p:nvPr/>
            </p:nvSpPr>
            <p:spPr bwMode="auto">
              <a:xfrm>
                <a:off x="1822" y="-412"/>
                <a:ext cx="65" cy="75"/>
              </a:xfrm>
              <a:custGeom>
                <a:avLst/>
                <a:gdLst>
                  <a:gd name="T0" fmla="*/ 0 w 65"/>
                  <a:gd name="T1" fmla="*/ 75 h 75"/>
                  <a:gd name="T2" fmla="*/ 24 w 65"/>
                  <a:gd name="T3" fmla="*/ 0 h 75"/>
                  <a:gd name="T4" fmla="*/ 30 w 65"/>
                  <a:gd name="T5" fmla="*/ 44 h 75"/>
                  <a:gd name="T6" fmla="*/ 65 w 65"/>
                  <a:gd name="T7" fmla="*/ 44 h 75"/>
                  <a:gd name="T8" fmla="*/ 0 w 65"/>
                  <a:gd name="T9" fmla="*/ 75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75">
                    <a:moveTo>
                      <a:pt x="0" y="75"/>
                    </a:moveTo>
                    <a:lnTo>
                      <a:pt x="24" y="0"/>
                    </a:lnTo>
                    <a:lnTo>
                      <a:pt x="30" y="44"/>
                    </a:lnTo>
                    <a:lnTo>
                      <a:pt x="65" y="44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80" name="Freeform 29"/>
              <p:cNvSpPr>
                <a:spLocks/>
              </p:cNvSpPr>
              <p:nvPr/>
            </p:nvSpPr>
            <p:spPr bwMode="auto">
              <a:xfrm>
                <a:off x="1852" y="-431"/>
                <a:ext cx="59" cy="69"/>
              </a:xfrm>
              <a:custGeom>
                <a:avLst/>
                <a:gdLst>
                  <a:gd name="T0" fmla="*/ 0 w 59"/>
                  <a:gd name="T1" fmla="*/ 63 h 69"/>
                  <a:gd name="T2" fmla="*/ 53 w 59"/>
                  <a:gd name="T3" fmla="*/ 0 h 69"/>
                  <a:gd name="T4" fmla="*/ 59 w 59"/>
                  <a:gd name="T5" fmla="*/ 0 h 69"/>
                  <a:gd name="T6" fmla="*/ 59 w 59"/>
                  <a:gd name="T7" fmla="*/ 6 h 69"/>
                  <a:gd name="T8" fmla="*/ 6 w 59"/>
                  <a:gd name="T9" fmla="*/ 69 h 69"/>
                  <a:gd name="T10" fmla="*/ 0 w 59"/>
                  <a:gd name="T11" fmla="*/ 69 h 69"/>
                  <a:gd name="T12" fmla="*/ 0 w 59"/>
                  <a:gd name="T13" fmla="*/ 63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69">
                    <a:moveTo>
                      <a:pt x="0" y="63"/>
                    </a:moveTo>
                    <a:lnTo>
                      <a:pt x="53" y="0"/>
                    </a:lnTo>
                    <a:lnTo>
                      <a:pt x="59" y="0"/>
                    </a:lnTo>
                    <a:lnTo>
                      <a:pt x="59" y="6"/>
                    </a:lnTo>
                    <a:lnTo>
                      <a:pt x="6" y="69"/>
                    </a:lnTo>
                    <a:lnTo>
                      <a:pt x="0" y="69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7773" name="Group 30"/>
            <p:cNvGrpSpPr>
              <a:grpSpLocks/>
            </p:cNvGrpSpPr>
            <p:nvPr/>
          </p:nvGrpSpPr>
          <p:grpSpPr bwMode="auto">
            <a:xfrm>
              <a:off x="1442" y="2009"/>
              <a:ext cx="160" cy="94"/>
              <a:chOff x="1988" y="-431"/>
              <a:chExt cx="160" cy="94"/>
            </a:xfrm>
          </p:grpSpPr>
          <p:sp>
            <p:nvSpPr>
              <p:cNvPr id="77777" name="Freeform 31"/>
              <p:cNvSpPr>
                <a:spLocks/>
              </p:cNvSpPr>
              <p:nvPr/>
            </p:nvSpPr>
            <p:spPr bwMode="auto">
              <a:xfrm>
                <a:off x="2071" y="-399"/>
                <a:ext cx="77" cy="62"/>
              </a:xfrm>
              <a:custGeom>
                <a:avLst/>
                <a:gdLst>
                  <a:gd name="T0" fmla="*/ 77 w 77"/>
                  <a:gd name="T1" fmla="*/ 62 h 62"/>
                  <a:gd name="T2" fmla="*/ 0 w 77"/>
                  <a:gd name="T3" fmla="*/ 56 h 62"/>
                  <a:gd name="T4" fmla="*/ 35 w 77"/>
                  <a:gd name="T5" fmla="*/ 37 h 62"/>
                  <a:gd name="T6" fmla="*/ 29 w 77"/>
                  <a:gd name="T7" fmla="*/ 0 h 62"/>
                  <a:gd name="T8" fmla="*/ 77 w 77"/>
                  <a:gd name="T9" fmla="*/ 6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" h="62">
                    <a:moveTo>
                      <a:pt x="77" y="62"/>
                    </a:moveTo>
                    <a:lnTo>
                      <a:pt x="0" y="56"/>
                    </a:lnTo>
                    <a:lnTo>
                      <a:pt x="35" y="37"/>
                    </a:lnTo>
                    <a:lnTo>
                      <a:pt x="29" y="0"/>
                    </a:lnTo>
                    <a:lnTo>
                      <a:pt x="77" y="62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78" name="Freeform 32"/>
              <p:cNvSpPr>
                <a:spLocks/>
              </p:cNvSpPr>
              <p:nvPr/>
            </p:nvSpPr>
            <p:spPr bwMode="auto">
              <a:xfrm>
                <a:off x="1988" y="-431"/>
                <a:ext cx="124" cy="76"/>
              </a:xfrm>
              <a:custGeom>
                <a:avLst/>
                <a:gdLst>
                  <a:gd name="T0" fmla="*/ 0 w 124"/>
                  <a:gd name="T1" fmla="*/ 0 h 76"/>
                  <a:gd name="T2" fmla="*/ 6 w 124"/>
                  <a:gd name="T3" fmla="*/ 0 h 76"/>
                  <a:gd name="T4" fmla="*/ 124 w 124"/>
                  <a:gd name="T5" fmla="*/ 69 h 76"/>
                  <a:gd name="T6" fmla="*/ 124 w 124"/>
                  <a:gd name="T7" fmla="*/ 76 h 76"/>
                  <a:gd name="T8" fmla="*/ 118 w 124"/>
                  <a:gd name="T9" fmla="*/ 76 h 76"/>
                  <a:gd name="T10" fmla="*/ 0 w 124"/>
                  <a:gd name="T11" fmla="*/ 6 h 76"/>
                  <a:gd name="T12" fmla="*/ 0 w 124"/>
                  <a:gd name="T13" fmla="*/ 0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4" h="76">
                    <a:moveTo>
                      <a:pt x="0" y="0"/>
                    </a:moveTo>
                    <a:lnTo>
                      <a:pt x="6" y="0"/>
                    </a:lnTo>
                    <a:lnTo>
                      <a:pt x="124" y="69"/>
                    </a:lnTo>
                    <a:lnTo>
                      <a:pt x="124" y="76"/>
                    </a:lnTo>
                    <a:lnTo>
                      <a:pt x="118" y="7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7774" name="Rectangle 33"/>
            <p:cNvSpPr>
              <a:spLocks noChangeArrowheads="1"/>
            </p:cNvSpPr>
            <p:nvPr/>
          </p:nvSpPr>
          <p:spPr bwMode="auto">
            <a:xfrm>
              <a:off x="1152" y="2294"/>
              <a:ext cx="7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200" dirty="0" err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Ge</a:t>
              </a:r>
              <a:r>
                <a:rPr lang="de-DE" sz="1200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 err="1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or</a:t>
              </a:r>
              <a:r>
                <a:rPr lang="de-DE" sz="12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Si </a:t>
              </a:r>
              <a:r>
                <a:rPr lang="de-DE" sz="12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 ~ 300</a:t>
              </a:r>
              <a:r>
                <a:rPr lang="de-DE" sz="1200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g</a:t>
              </a:r>
              <a:endParaRPr lang="de-DE" sz="1200" i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775" name="Rectangle 34"/>
            <p:cNvSpPr>
              <a:spLocks noChangeArrowheads="1"/>
            </p:cNvSpPr>
            <p:nvPr/>
          </p:nvSpPr>
          <p:spPr bwMode="auto">
            <a:xfrm>
              <a:off x="879" y="2305"/>
              <a:ext cx="95" cy="9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76" name="Rectangle 35"/>
            <p:cNvSpPr>
              <a:spLocks noChangeArrowheads="1"/>
            </p:cNvSpPr>
            <p:nvPr/>
          </p:nvSpPr>
          <p:spPr bwMode="auto">
            <a:xfrm>
              <a:off x="2401" y="2298"/>
              <a:ext cx="24" cy="12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79" name="Text Box 36"/>
          <p:cNvSpPr txBox="1">
            <a:spLocks noChangeArrowheads="1"/>
          </p:cNvSpPr>
          <p:nvPr/>
        </p:nvSpPr>
        <p:spPr bwMode="auto">
          <a:xfrm>
            <a:off x="4886305" y="46365"/>
            <a:ext cx="2704587" cy="584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simultaneous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measurement</a:t>
            </a:r>
            <a:endParaRPr lang="de-DE" sz="16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5781" name="Text Box 40"/>
          <p:cNvSpPr txBox="1">
            <a:spLocks noChangeArrowheads="1"/>
          </p:cNvSpPr>
          <p:nvPr/>
        </p:nvSpPr>
        <p:spPr bwMode="auto">
          <a:xfrm>
            <a:off x="6890239" y="3263900"/>
            <a:ext cx="1736373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recoils</a:t>
            </a:r>
            <a:r>
              <a:rPr lang="de-DE" dirty="0"/>
              <a:t> </a:t>
            </a:r>
          </a:p>
        </p:txBody>
      </p:sp>
      <p:grpSp>
        <p:nvGrpSpPr>
          <p:cNvPr id="75782" name="Group 41"/>
          <p:cNvGrpSpPr>
            <a:grpSpLocks/>
          </p:cNvGrpSpPr>
          <p:nvPr/>
        </p:nvGrpSpPr>
        <p:grpSpPr bwMode="auto">
          <a:xfrm>
            <a:off x="5592763" y="1538288"/>
            <a:ext cx="60325" cy="2220912"/>
            <a:chOff x="1393" y="3750"/>
            <a:chExt cx="36" cy="1492"/>
          </a:xfrm>
        </p:grpSpPr>
        <p:sp>
          <p:nvSpPr>
            <p:cNvPr id="77719" name="Line 42"/>
            <p:cNvSpPr>
              <a:spLocks noChangeShapeType="1"/>
            </p:cNvSpPr>
            <p:nvPr/>
          </p:nvSpPr>
          <p:spPr bwMode="auto">
            <a:xfrm>
              <a:off x="1393" y="5172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0" name="Line 43"/>
            <p:cNvSpPr>
              <a:spLocks noChangeShapeType="1"/>
            </p:cNvSpPr>
            <p:nvPr/>
          </p:nvSpPr>
          <p:spPr bwMode="auto">
            <a:xfrm>
              <a:off x="1393" y="4996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1" name="Line 44"/>
            <p:cNvSpPr>
              <a:spLocks noChangeShapeType="1"/>
            </p:cNvSpPr>
            <p:nvPr/>
          </p:nvSpPr>
          <p:spPr bwMode="auto">
            <a:xfrm>
              <a:off x="1393" y="4813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2" name="Line 45"/>
            <p:cNvSpPr>
              <a:spLocks noChangeShapeType="1"/>
            </p:cNvSpPr>
            <p:nvPr/>
          </p:nvSpPr>
          <p:spPr bwMode="auto">
            <a:xfrm>
              <a:off x="1393" y="4637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3" name="Line 46"/>
            <p:cNvSpPr>
              <a:spLocks noChangeShapeType="1"/>
            </p:cNvSpPr>
            <p:nvPr/>
          </p:nvSpPr>
          <p:spPr bwMode="auto">
            <a:xfrm>
              <a:off x="1393" y="4461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4" name="Line 47"/>
            <p:cNvSpPr>
              <a:spLocks noChangeShapeType="1"/>
            </p:cNvSpPr>
            <p:nvPr/>
          </p:nvSpPr>
          <p:spPr bwMode="auto">
            <a:xfrm>
              <a:off x="1393" y="4285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5" name="Line 48"/>
            <p:cNvSpPr>
              <a:spLocks noChangeShapeType="1"/>
            </p:cNvSpPr>
            <p:nvPr/>
          </p:nvSpPr>
          <p:spPr bwMode="auto">
            <a:xfrm>
              <a:off x="1393" y="4109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6" name="Line 49"/>
            <p:cNvSpPr>
              <a:spLocks noChangeShapeType="1"/>
            </p:cNvSpPr>
            <p:nvPr/>
          </p:nvSpPr>
          <p:spPr bwMode="auto">
            <a:xfrm>
              <a:off x="1393" y="3926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7" name="Line 50"/>
            <p:cNvSpPr>
              <a:spLocks noChangeShapeType="1"/>
            </p:cNvSpPr>
            <p:nvPr/>
          </p:nvSpPr>
          <p:spPr bwMode="auto">
            <a:xfrm>
              <a:off x="1393" y="3750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8" name="Line 51"/>
            <p:cNvSpPr>
              <a:spLocks noChangeShapeType="1"/>
            </p:cNvSpPr>
            <p:nvPr/>
          </p:nvSpPr>
          <p:spPr bwMode="auto">
            <a:xfrm>
              <a:off x="1393" y="524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9" name="Line 52"/>
            <p:cNvSpPr>
              <a:spLocks noChangeShapeType="1"/>
            </p:cNvSpPr>
            <p:nvPr/>
          </p:nvSpPr>
          <p:spPr bwMode="auto">
            <a:xfrm>
              <a:off x="1393" y="5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0" name="Line 53"/>
            <p:cNvSpPr>
              <a:spLocks noChangeShapeType="1"/>
            </p:cNvSpPr>
            <p:nvPr/>
          </p:nvSpPr>
          <p:spPr bwMode="auto">
            <a:xfrm>
              <a:off x="1393" y="513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1" name="Line 54"/>
            <p:cNvSpPr>
              <a:spLocks noChangeShapeType="1"/>
            </p:cNvSpPr>
            <p:nvPr/>
          </p:nvSpPr>
          <p:spPr bwMode="auto">
            <a:xfrm>
              <a:off x="1393" y="51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2" name="Line 55"/>
            <p:cNvSpPr>
              <a:spLocks noChangeShapeType="1"/>
            </p:cNvSpPr>
            <p:nvPr/>
          </p:nvSpPr>
          <p:spPr bwMode="auto">
            <a:xfrm>
              <a:off x="1393" y="506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3" name="Line 56"/>
            <p:cNvSpPr>
              <a:spLocks noChangeShapeType="1"/>
            </p:cNvSpPr>
            <p:nvPr/>
          </p:nvSpPr>
          <p:spPr bwMode="auto">
            <a:xfrm>
              <a:off x="1393" y="502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4" name="Line 57"/>
            <p:cNvSpPr>
              <a:spLocks noChangeShapeType="1"/>
            </p:cNvSpPr>
            <p:nvPr/>
          </p:nvSpPr>
          <p:spPr bwMode="auto">
            <a:xfrm>
              <a:off x="1393" y="495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5" name="Line 58"/>
            <p:cNvSpPr>
              <a:spLocks noChangeShapeType="1"/>
            </p:cNvSpPr>
            <p:nvPr/>
          </p:nvSpPr>
          <p:spPr bwMode="auto">
            <a:xfrm>
              <a:off x="1393" y="492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6" name="Line 59"/>
            <p:cNvSpPr>
              <a:spLocks noChangeShapeType="1"/>
            </p:cNvSpPr>
            <p:nvPr/>
          </p:nvSpPr>
          <p:spPr bwMode="auto">
            <a:xfrm>
              <a:off x="1393" y="488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7" name="Line 60"/>
            <p:cNvSpPr>
              <a:spLocks noChangeShapeType="1"/>
            </p:cNvSpPr>
            <p:nvPr/>
          </p:nvSpPr>
          <p:spPr bwMode="auto">
            <a:xfrm>
              <a:off x="1393" y="485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8" name="Line 61"/>
            <p:cNvSpPr>
              <a:spLocks noChangeShapeType="1"/>
            </p:cNvSpPr>
            <p:nvPr/>
          </p:nvSpPr>
          <p:spPr bwMode="auto">
            <a:xfrm>
              <a:off x="1393" y="478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39" name="Line 62"/>
            <p:cNvSpPr>
              <a:spLocks noChangeShapeType="1"/>
            </p:cNvSpPr>
            <p:nvPr/>
          </p:nvSpPr>
          <p:spPr bwMode="auto">
            <a:xfrm>
              <a:off x="1393" y="474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0" name="Line 63"/>
            <p:cNvSpPr>
              <a:spLocks noChangeShapeType="1"/>
            </p:cNvSpPr>
            <p:nvPr/>
          </p:nvSpPr>
          <p:spPr bwMode="auto">
            <a:xfrm>
              <a:off x="1393" y="471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1" name="Line 64"/>
            <p:cNvSpPr>
              <a:spLocks noChangeShapeType="1"/>
            </p:cNvSpPr>
            <p:nvPr/>
          </p:nvSpPr>
          <p:spPr bwMode="auto">
            <a:xfrm>
              <a:off x="1393" y="467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2" name="Line 65"/>
            <p:cNvSpPr>
              <a:spLocks noChangeShapeType="1"/>
            </p:cNvSpPr>
            <p:nvPr/>
          </p:nvSpPr>
          <p:spPr bwMode="auto">
            <a:xfrm>
              <a:off x="1393" y="460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3" name="Line 66"/>
            <p:cNvSpPr>
              <a:spLocks noChangeShapeType="1"/>
            </p:cNvSpPr>
            <p:nvPr/>
          </p:nvSpPr>
          <p:spPr bwMode="auto">
            <a:xfrm>
              <a:off x="1393" y="456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4" name="Line 67"/>
            <p:cNvSpPr>
              <a:spLocks noChangeShapeType="1"/>
            </p:cNvSpPr>
            <p:nvPr/>
          </p:nvSpPr>
          <p:spPr bwMode="auto">
            <a:xfrm>
              <a:off x="1393" y="453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5" name="Line 68"/>
            <p:cNvSpPr>
              <a:spLocks noChangeShapeType="1"/>
            </p:cNvSpPr>
            <p:nvPr/>
          </p:nvSpPr>
          <p:spPr bwMode="auto">
            <a:xfrm>
              <a:off x="1393" y="449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6" name="Line 69"/>
            <p:cNvSpPr>
              <a:spLocks noChangeShapeType="1"/>
            </p:cNvSpPr>
            <p:nvPr/>
          </p:nvSpPr>
          <p:spPr bwMode="auto">
            <a:xfrm>
              <a:off x="1393" y="442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7" name="Line 70"/>
            <p:cNvSpPr>
              <a:spLocks noChangeShapeType="1"/>
            </p:cNvSpPr>
            <p:nvPr/>
          </p:nvSpPr>
          <p:spPr bwMode="auto">
            <a:xfrm>
              <a:off x="1393" y="439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8" name="Line 71"/>
            <p:cNvSpPr>
              <a:spLocks noChangeShapeType="1"/>
            </p:cNvSpPr>
            <p:nvPr/>
          </p:nvSpPr>
          <p:spPr bwMode="auto">
            <a:xfrm>
              <a:off x="1393" y="435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49" name="Line 72"/>
            <p:cNvSpPr>
              <a:spLocks noChangeShapeType="1"/>
            </p:cNvSpPr>
            <p:nvPr/>
          </p:nvSpPr>
          <p:spPr bwMode="auto">
            <a:xfrm>
              <a:off x="1393" y="431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0" name="Line 73"/>
            <p:cNvSpPr>
              <a:spLocks noChangeShapeType="1"/>
            </p:cNvSpPr>
            <p:nvPr/>
          </p:nvSpPr>
          <p:spPr bwMode="auto">
            <a:xfrm>
              <a:off x="1393" y="424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1" name="Line 74"/>
            <p:cNvSpPr>
              <a:spLocks noChangeShapeType="1"/>
            </p:cNvSpPr>
            <p:nvPr/>
          </p:nvSpPr>
          <p:spPr bwMode="auto">
            <a:xfrm>
              <a:off x="1393" y="4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2" name="Line 75"/>
            <p:cNvSpPr>
              <a:spLocks noChangeShapeType="1"/>
            </p:cNvSpPr>
            <p:nvPr/>
          </p:nvSpPr>
          <p:spPr bwMode="auto">
            <a:xfrm>
              <a:off x="1393" y="417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3" name="Line 76"/>
            <p:cNvSpPr>
              <a:spLocks noChangeShapeType="1"/>
            </p:cNvSpPr>
            <p:nvPr/>
          </p:nvSpPr>
          <p:spPr bwMode="auto">
            <a:xfrm>
              <a:off x="1393" y="414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4" name="Line 77"/>
            <p:cNvSpPr>
              <a:spLocks noChangeShapeType="1"/>
            </p:cNvSpPr>
            <p:nvPr/>
          </p:nvSpPr>
          <p:spPr bwMode="auto">
            <a:xfrm>
              <a:off x="1393" y="407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5" name="Line 78"/>
            <p:cNvSpPr>
              <a:spLocks noChangeShapeType="1"/>
            </p:cNvSpPr>
            <p:nvPr/>
          </p:nvSpPr>
          <p:spPr bwMode="auto">
            <a:xfrm>
              <a:off x="1393" y="403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6" name="Line 79"/>
            <p:cNvSpPr>
              <a:spLocks noChangeShapeType="1"/>
            </p:cNvSpPr>
            <p:nvPr/>
          </p:nvSpPr>
          <p:spPr bwMode="auto">
            <a:xfrm>
              <a:off x="1393" y="40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7" name="Line 80"/>
            <p:cNvSpPr>
              <a:spLocks noChangeShapeType="1"/>
            </p:cNvSpPr>
            <p:nvPr/>
          </p:nvSpPr>
          <p:spPr bwMode="auto">
            <a:xfrm>
              <a:off x="1393" y="396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8" name="Line 81"/>
            <p:cNvSpPr>
              <a:spLocks noChangeShapeType="1"/>
            </p:cNvSpPr>
            <p:nvPr/>
          </p:nvSpPr>
          <p:spPr bwMode="auto">
            <a:xfrm>
              <a:off x="1393" y="389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59" name="Line 82"/>
            <p:cNvSpPr>
              <a:spLocks noChangeShapeType="1"/>
            </p:cNvSpPr>
            <p:nvPr/>
          </p:nvSpPr>
          <p:spPr bwMode="auto">
            <a:xfrm>
              <a:off x="1393" y="385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60" name="Line 83"/>
            <p:cNvSpPr>
              <a:spLocks noChangeShapeType="1"/>
            </p:cNvSpPr>
            <p:nvPr/>
          </p:nvSpPr>
          <p:spPr bwMode="auto">
            <a:xfrm>
              <a:off x="1393" y="381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61" name="Line 84"/>
            <p:cNvSpPr>
              <a:spLocks noChangeShapeType="1"/>
            </p:cNvSpPr>
            <p:nvPr/>
          </p:nvSpPr>
          <p:spPr bwMode="auto">
            <a:xfrm>
              <a:off x="1393" y="378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3" name="Group 85"/>
          <p:cNvGrpSpPr>
            <a:grpSpLocks/>
          </p:cNvGrpSpPr>
          <p:nvPr/>
        </p:nvGrpSpPr>
        <p:grpSpPr bwMode="auto">
          <a:xfrm>
            <a:off x="7888288" y="1538288"/>
            <a:ext cx="57150" cy="2220912"/>
            <a:chOff x="2780" y="3750"/>
            <a:chExt cx="35" cy="1492"/>
          </a:xfrm>
        </p:grpSpPr>
        <p:sp>
          <p:nvSpPr>
            <p:cNvPr id="77676" name="Line 86"/>
            <p:cNvSpPr>
              <a:spLocks noChangeShapeType="1"/>
            </p:cNvSpPr>
            <p:nvPr/>
          </p:nvSpPr>
          <p:spPr bwMode="auto">
            <a:xfrm flipH="1">
              <a:off x="2780" y="5172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7" name="Line 87"/>
            <p:cNvSpPr>
              <a:spLocks noChangeShapeType="1"/>
            </p:cNvSpPr>
            <p:nvPr/>
          </p:nvSpPr>
          <p:spPr bwMode="auto">
            <a:xfrm flipH="1">
              <a:off x="2780" y="4996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8" name="Line 88"/>
            <p:cNvSpPr>
              <a:spLocks noChangeShapeType="1"/>
            </p:cNvSpPr>
            <p:nvPr/>
          </p:nvSpPr>
          <p:spPr bwMode="auto">
            <a:xfrm flipH="1">
              <a:off x="2780" y="4813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9" name="Line 89"/>
            <p:cNvSpPr>
              <a:spLocks noChangeShapeType="1"/>
            </p:cNvSpPr>
            <p:nvPr/>
          </p:nvSpPr>
          <p:spPr bwMode="auto">
            <a:xfrm flipH="1">
              <a:off x="2780" y="463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0" name="Line 90"/>
            <p:cNvSpPr>
              <a:spLocks noChangeShapeType="1"/>
            </p:cNvSpPr>
            <p:nvPr/>
          </p:nvSpPr>
          <p:spPr bwMode="auto">
            <a:xfrm flipH="1">
              <a:off x="2780" y="446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1" name="Line 91"/>
            <p:cNvSpPr>
              <a:spLocks noChangeShapeType="1"/>
            </p:cNvSpPr>
            <p:nvPr/>
          </p:nvSpPr>
          <p:spPr bwMode="auto">
            <a:xfrm flipH="1">
              <a:off x="2780" y="4285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2" name="Line 92"/>
            <p:cNvSpPr>
              <a:spLocks noChangeShapeType="1"/>
            </p:cNvSpPr>
            <p:nvPr/>
          </p:nvSpPr>
          <p:spPr bwMode="auto">
            <a:xfrm flipH="1">
              <a:off x="2780" y="4109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3" name="Line 93"/>
            <p:cNvSpPr>
              <a:spLocks noChangeShapeType="1"/>
            </p:cNvSpPr>
            <p:nvPr/>
          </p:nvSpPr>
          <p:spPr bwMode="auto">
            <a:xfrm flipH="1">
              <a:off x="2780" y="3926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4" name="Line 94"/>
            <p:cNvSpPr>
              <a:spLocks noChangeShapeType="1"/>
            </p:cNvSpPr>
            <p:nvPr/>
          </p:nvSpPr>
          <p:spPr bwMode="auto">
            <a:xfrm flipH="1">
              <a:off x="2780" y="375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5" name="Line 95"/>
            <p:cNvSpPr>
              <a:spLocks noChangeShapeType="1"/>
            </p:cNvSpPr>
            <p:nvPr/>
          </p:nvSpPr>
          <p:spPr bwMode="auto">
            <a:xfrm flipH="1">
              <a:off x="2797" y="524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6" name="Line 96"/>
            <p:cNvSpPr>
              <a:spLocks noChangeShapeType="1"/>
            </p:cNvSpPr>
            <p:nvPr/>
          </p:nvSpPr>
          <p:spPr bwMode="auto">
            <a:xfrm flipH="1">
              <a:off x="2797" y="5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7" name="Line 97"/>
            <p:cNvSpPr>
              <a:spLocks noChangeShapeType="1"/>
            </p:cNvSpPr>
            <p:nvPr/>
          </p:nvSpPr>
          <p:spPr bwMode="auto">
            <a:xfrm flipH="1">
              <a:off x="2797" y="513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8" name="Line 98"/>
            <p:cNvSpPr>
              <a:spLocks noChangeShapeType="1"/>
            </p:cNvSpPr>
            <p:nvPr/>
          </p:nvSpPr>
          <p:spPr bwMode="auto">
            <a:xfrm flipH="1">
              <a:off x="2797" y="51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89" name="Line 99"/>
            <p:cNvSpPr>
              <a:spLocks noChangeShapeType="1"/>
            </p:cNvSpPr>
            <p:nvPr/>
          </p:nvSpPr>
          <p:spPr bwMode="auto">
            <a:xfrm flipH="1">
              <a:off x="2797" y="506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0" name="Line 100"/>
            <p:cNvSpPr>
              <a:spLocks noChangeShapeType="1"/>
            </p:cNvSpPr>
            <p:nvPr/>
          </p:nvSpPr>
          <p:spPr bwMode="auto">
            <a:xfrm flipH="1">
              <a:off x="2797" y="502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1" name="Line 101"/>
            <p:cNvSpPr>
              <a:spLocks noChangeShapeType="1"/>
            </p:cNvSpPr>
            <p:nvPr/>
          </p:nvSpPr>
          <p:spPr bwMode="auto">
            <a:xfrm flipH="1">
              <a:off x="2797" y="495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2" name="Line 102"/>
            <p:cNvSpPr>
              <a:spLocks noChangeShapeType="1"/>
            </p:cNvSpPr>
            <p:nvPr/>
          </p:nvSpPr>
          <p:spPr bwMode="auto">
            <a:xfrm flipH="1">
              <a:off x="2797" y="492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3" name="Line 103"/>
            <p:cNvSpPr>
              <a:spLocks noChangeShapeType="1"/>
            </p:cNvSpPr>
            <p:nvPr/>
          </p:nvSpPr>
          <p:spPr bwMode="auto">
            <a:xfrm flipH="1">
              <a:off x="2797" y="488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4" name="Line 104"/>
            <p:cNvSpPr>
              <a:spLocks noChangeShapeType="1"/>
            </p:cNvSpPr>
            <p:nvPr/>
          </p:nvSpPr>
          <p:spPr bwMode="auto">
            <a:xfrm flipH="1">
              <a:off x="2797" y="485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5" name="Line 105"/>
            <p:cNvSpPr>
              <a:spLocks noChangeShapeType="1"/>
            </p:cNvSpPr>
            <p:nvPr/>
          </p:nvSpPr>
          <p:spPr bwMode="auto">
            <a:xfrm flipH="1">
              <a:off x="2797" y="478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6" name="Line 106"/>
            <p:cNvSpPr>
              <a:spLocks noChangeShapeType="1"/>
            </p:cNvSpPr>
            <p:nvPr/>
          </p:nvSpPr>
          <p:spPr bwMode="auto">
            <a:xfrm flipH="1">
              <a:off x="2797" y="474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7" name="Line 107"/>
            <p:cNvSpPr>
              <a:spLocks noChangeShapeType="1"/>
            </p:cNvSpPr>
            <p:nvPr/>
          </p:nvSpPr>
          <p:spPr bwMode="auto">
            <a:xfrm flipH="1">
              <a:off x="2797" y="471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8" name="Line 108"/>
            <p:cNvSpPr>
              <a:spLocks noChangeShapeType="1"/>
            </p:cNvSpPr>
            <p:nvPr/>
          </p:nvSpPr>
          <p:spPr bwMode="auto">
            <a:xfrm flipH="1">
              <a:off x="2797" y="467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99" name="Line 109"/>
            <p:cNvSpPr>
              <a:spLocks noChangeShapeType="1"/>
            </p:cNvSpPr>
            <p:nvPr/>
          </p:nvSpPr>
          <p:spPr bwMode="auto">
            <a:xfrm flipH="1">
              <a:off x="2797" y="460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0" name="Line 110"/>
            <p:cNvSpPr>
              <a:spLocks noChangeShapeType="1"/>
            </p:cNvSpPr>
            <p:nvPr/>
          </p:nvSpPr>
          <p:spPr bwMode="auto">
            <a:xfrm flipH="1">
              <a:off x="2797" y="456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1" name="Line 111"/>
            <p:cNvSpPr>
              <a:spLocks noChangeShapeType="1"/>
            </p:cNvSpPr>
            <p:nvPr/>
          </p:nvSpPr>
          <p:spPr bwMode="auto">
            <a:xfrm flipH="1">
              <a:off x="2797" y="453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2" name="Line 112"/>
            <p:cNvSpPr>
              <a:spLocks noChangeShapeType="1"/>
            </p:cNvSpPr>
            <p:nvPr/>
          </p:nvSpPr>
          <p:spPr bwMode="auto">
            <a:xfrm flipH="1">
              <a:off x="2797" y="449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3" name="Line 113"/>
            <p:cNvSpPr>
              <a:spLocks noChangeShapeType="1"/>
            </p:cNvSpPr>
            <p:nvPr/>
          </p:nvSpPr>
          <p:spPr bwMode="auto">
            <a:xfrm flipH="1">
              <a:off x="2797" y="442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4" name="Line 114"/>
            <p:cNvSpPr>
              <a:spLocks noChangeShapeType="1"/>
            </p:cNvSpPr>
            <p:nvPr/>
          </p:nvSpPr>
          <p:spPr bwMode="auto">
            <a:xfrm flipH="1">
              <a:off x="2797" y="439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5" name="Line 115"/>
            <p:cNvSpPr>
              <a:spLocks noChangeShapeType="1"/>
            </p:cNvSpPr>
            <p:nvPr/>
          </p:nvSpPr>
          <p:spPr bwMode="auto">
            <a:xfrm flipH="1">
              <a:off x="2797" y="435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6" name="Line 116"/>
            <p:cNvSpPr>
              <a:spLocks noChangeShapeType="1"/>
            </p:cNvSpPr>
            <p:nvPr/>
          </p:nvSpPr>
          <p:spPr bwMode="auto">
            <a:xfrm flipH="1">
              <a:off x="2797" y="431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7" name="Line 117"/>
            <p:cNvSpPr>
              <a:spLocks noChangeShapeType="1"/>
            </p:cNvSpPr>
            <p:nvPr/>
          </p:nvSpPr>
          <p:spPr bwMode="auto">
            <a:xfrm flipH="1">
              <a:off x="2797" y="424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8" name="Line 118"/>
            <p:cNvSpPr>
              <a:spLocks noChangeShapeType="1"/>
            </p:cNvSpPr>
            <p:nvPr/>
          </p:nvSpPr>
          <p:spPr bwMode="auto">
            <a:xfrm flipH="1">
              <a:off x="2797" y="4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09" name="Line 119"/>
            <p:cNvSpPr>
              <a:spLocks noChangeShapeType="1"/>
            </p:cNvSpPr>
            <p:nvPr/>
          </p:nvSpPr>
          <p:spPr bwMode="auto">
            <a:xfrm flipH="1">
              <a:off x="2797" y="417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0" name="Line 120"/>
            <p:cNvSpPr>
              <a:spLocks noChangeShapeType="1"/>
            </p:cNvSpPr>
            <p:nvPr/>
          </p:nvSpPr>
          <p:spPr bwMode="auto">
            <a:xfrm flipH="1">
              <a:off x="2797" y="414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1" name="Line 121"/>
            <p:cNvSpPr>
              <a:spLocks noChangeShapeType="1"/>
            </p:cNvSpPr>
            <p:nvPr/>
          </p:nvSpPr>
          <p:spPr bwMode="auto">
            <a:xfrm flipH="1">
              <a:off x="2797" y="407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2" name="Line 122"/>
            <p:cNvSpPr>
              <a:spLocks noChangeShapeType="1"/>
            </p:cNvSpPr>
            <p:nvPr/>
          </p:nvSpPr>
          <p:spPr bwMode="auto">
            <a:xfrm flipH="1">
              <a:off x="2797" y="403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3" name="Line 123"/>
            <p:cNvSpPr>
              <a:spLocks noChangeShapeType="1"/>
            </p:cNvSpPr>
            <p:nvPr/>
          </p:nvSpPr>
          <p:spPr bwMode="auto">
            <a:xfrm flipH="1">
              <a:off x="2797" y="40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4" name="Line 124"/>
            <p:cNvSpPr>
              <a:spLocks noChangeShapeType="1"/>
            </p:cNvSpPr>
            <p:nvPr/>
          </p:nvSpPr>
          <p:spPr bwMode="auto">
            <a:xfrm flipH="1">
              <a:off x="2797" y="396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5" name="Line 125"/>
            <p:cNvSpPr>
              <a:spLocks noChangeShapeType="1"/>
            </p:cNvSpPr>
            <p:nvPr/>
          </p:nvSpPr>
          <p:spPr bwMode="auto">
            <a:xfrm flipH="1">
              <a:off x="2797" y="389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6" name="Line 126"/>
            <p:cNvSpPr>
              <a:spLocks noChangeShapeType="1"/>
            </p:cNvSpPr>
            <p:nvPr/>
          </p:nvSpPr>
          <p:spPr bwMode="auto">
            <a:xfrm flipH="1">
              <a:off x="2797" y="385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7" name="Line 127"/>
            <p:cNvSpPr>
              <a:spLocks noChangeShapeType="1"/>
            </p:cNvSpPr>
            <p:nvPr/>
          </p:nvSpPr>
          <p:spPr bwMode="auto">
            <a:xfrm flipH="1">
              <a:off x="2797" y="381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18" name="Line 128"/>
            <p:cNvSpPr>
              <a:spLocks noChangeShapeType="1"/>
            </p:cNvSpPr>
            <p:nvPr/>
          </p:nvSpPr>
          <p:spPr bwMode="auto">
            <a:xfrm flipH="1">
              <a:off x="2797" y="378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4" name="Group 129"/>
          <p:cNvGrpSpPr>
            <a:grpSpLocks/>
          </p:cNvGrpSpPr>
          <p:nvPr/>
        </p:nvGrpSpPr>
        <p:grpSpPr bwMode="auto">
          <a:xfrm>
            <a:off x="5622925" y="3729038"/>
            <a:ext cx="2324100" cy="57150"/>
            <a:chOff x="1411" y="5222"/>
            <a:chExt cx="1405" cy="38"/>
          </a:xfrm>
        </p:grpSpPr>
        <p:sp>
          <p:nvSpPr>
            <p:cNvPr id="77633" name="Line 130"/>
            <p:cNvSpPr>
              <a:spLocks noChangeShapeType="1"/>
            </p:cNvSpPr>
            <p:nvPr/>
          </p:nvSpPr>
          <p:spPr bwMode="auto">
            <a:xfrm flipV="1">
              <a:off x="1476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4" name="Line 131"/>
            <p:cNvSpPr>
              <a:spLocks noChangeShapeType="1"/>
            </p:cNvSpPr>
            <p:nvPr/>
          </p:nvSpPr>
          <p:spPr bwMode="auto">
            <a:xfrm flipV="1">
              <a:off x="1642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5" name="Line 132"/>
            <p:cNvSpPr>
              <a:spLocks noChangeShapeType="1"/>
            </p:cNvSpPr>
            <p:nvPr/>
          </p:nvSpPr>
          <p:spPr bwMode="auto">
            <a:xfrm flipV="1">
              <a:off x="1814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6" name="Line 133"/>
            <p:cNvSpPr>
              <a:spLocks noChangeShapeType="1"/>
            </p:cNvSpPr>
            <p:nvPr/>
          </p:nvSpPr>
          <p:spPr bwMode="auto">
            <a:xfrm flipV="1">
              <a:off x="1980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7" name="Line 134"/>
            <p:cNvSpPr>
              <a:spLocks noChangeShapeType="1"/>
            </p:cNvSpPr>
            <p:nvPr/>
          </p:nvSpPr>
          <p:spPr bwMode="auto">
            <a:xfrm flipV="1">
              <a:off x="2146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8" name="Line 135"/>
            <p:cNvSpPr>
              <a:spLocks noChangeShapeType="1"/>
            </p:cNvSpPr>
            <p:nvPr/>
          </p:nvSpPr>
          <p:spPr bwMode="auto">
            <a:xfrm flipV="1">
              <a:off x="2312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9" name="Line 136"/>
            <p:cNvSpPr>
              <a:spLocks noChangeShapeType="1"/>
            </p:cNvSpPr>
            <p:nvPr/>
          </p:nvSpPr>
          <p:spPr bwMode="auto">
            <a:xfrm flipV="1">
              <a:off x="2483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0" name="Line 137"/>
            <p:cNvSpPr>
              <a:spLocks noChangeShapeType="1"/>
            </p:cNvSpPr>
            <p:nvPr/>
          </p:nvSpPr>
          <p:spPr bwMode="auto">
            <a:xfrm flipV="1">
              <a:off x="2649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1" name="Line 138"/>
            <p:cNvSpPr>
              <a:spLocks noChangeShapeType="1"/>
            </p:cNvSpPr>
            <p:nvPr/>
          </p:nvSpPr>
          <p:spPr bwMode="auto">
            <a:xfrm flipV="1">
              <a:off x="2815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2" name="Line 139"/>
            <p:cNvSpPr>
              <a:spLocks noChangeShapeType="1"/>
            </p:cNvSpPr>
            <p:nvPr/>
          </p:nvSpPr>
          <p:spPr bwMode="auto">
            <a:xfrm flipV="1">
              <a:off x="141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3" name="Line 140"/>
            <p:cNvSpPr>
              <a:spLocks noChangeShapeType="1"/>
            </p:cNvSpPr>
            <p:nvPr/>
          </p:nvSpPr>
          <p:spPr bwMode="auto">
            <a:xfrm flipV="1">
              <a:off x="144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4" name="Line 141"/>
            <p:cNvSpPr>
              <a:spLocks noChangeShapeType="1"/>
            </p:cNvSpPr>
            <p:nvPr/>
          </p:nvSpPr>
          <p:spPr bwMode="auto">
            <a:xfrm flipV="1">
              <a:off x="151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5" name="Line 142"/>
            <p:cNvSpPr>
              <a:spLocks noChangeShapeType="1"/>
            </p:cNvSpPr>
            <p:nvPr/>
          </p:nvSpPr>
          <p:spPr bwMode="auto">
            <a:xfrm flipV="1">
              <a:off x="154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6" name="Line 143"/>
            <p:cNvSpPr>
              <a:spLocks noChangeShapeType="1"/>
            </p:cNvSpPr>
            <p:nvPr/>
          </p:nvSpPr>
          <p:spPr bwMode="auto">
            <a:xfrm flipV="1">
              <a:off x="1577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7" name="Line 144"/>
            <p:cNvSpPr>
              <a:spLocks noChangeShapeType="1"/>
            </p:cNvSpPr>
            <p:nvPr/>
          </p:nvSpPr>
          <p:spPr bwMode="auto">
            <a:xfrm flipV="1">
              <a:off x="161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8" name="Line 145"/>
            <p:cNvSpPr>
              <a:spLocks noChangeShapeType="1"/>
            </p:cNvSpPr>
            <p:nvPr/>
          </p:nvSpPr>
          <p:spPr bwMode="auto">
            <a:xfrm flipV="1">
              <a:off x="167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49" name="Line 146"/>
            <p:cNvSpPr>
              <a:spLocks noChangeShapeType="1"/>
            </p:cNvSpPr>
            <p:nvPr/>
          </p:nvSpPr>
          <p:spPr bwMode="auto">
            <a:xfrm flipV="1">
              <a:off x="171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0" name="Line 147"/>
            <p:cNvSpPr>
              <a:spLocks noChangeShapeType="1"/>
            </p:cNvSpPr>
            <p:nvPr/>
          </p:nvSpPr>
          <p:spPr bwMode="auto">
            <a:xfrm flipV="1">
              <a:off x="174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1" name="Line 148"/>
            <p:cNvSpPr>
              <a:spLocks noChangeShapeType="1"/>
            </p:cNvSpPr>
            <p:nvPr/>
          </p:nvSpPr>
          <p:spPr bwMode="auto">
            <a:xfrm flipV="1">
              <a:off x="177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2" name="Line 149"/>
            <p:cNvSpPr>
              <a:spLocks noChangeShapeType="1"/>
            </p:cNvSpPr>
            <p:nvPr/>
          </p:nvSpPr>
          <p:spPr bwMode="auto">
            <a:xfrm flipV="1">
              <a:off x="184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3" name="Line 150"/>
            <p:cNvSpPr>
              <a:spLocks noChangeShapeType="1"/>
            </p:cNvSpPr>
            <p:nvPr/>
          </p:nvSpPr>
          <p:spPr bwMode="auto">
            <a:xfrm flipV="1">
              <a:off x="187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4" name="Line 151"/>
            <p:cNvSpPr>
              <a:spLocks noChangeShapeType="1"/>
            </p:cNvSpPr>
            <p:nvPr/>
          </p:nvSpPr>
          <p:spPr bwMode="auto">
            <a:xfrm flipV="1">
              <a:off x="1915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5" name="Line 152"/>
            <p:cNvSpPr>
              <a:spLocks noChangeShapeType="1"/>
            </p:cNvSpPr>
            <p:nvPr/>
          </p:nvSpPr>
          <p:spPr bwMode="auto">
            <a:xfrm flipV="1">
              <a:off x="194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6" name="Line 153"/>
            <p:cNvSpPr>
              <a:spLocks noChangeShapeType="1"/>
            </p:cNvSpPr>
            <p:nvPr/>
          </p:nvSpPr>
          <p:spPr bwMode="auto">
            <a:xfrm flipV="1">
              <a:off x="200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7" name="Line 154"/>
            <p:cNvSpPr>
              <a:spLocks noChangeShapeType="1"/>
            </p:cNvSpPr>
            <p:nvPr/>
          </p:nvSpPr>
          <p:spPr bwMode="auto">
            <a:xfrm flipV="1">
              <a:off x="2045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8" name="Line 155"/>
            <p:cNvSpPr>
              <a:spLocks noChangeShapeType="1"/>
            </p:cNvSpPr>
            <p:nvPr/>
          </p:nvSpPr>
          <p:spPr bwMode="auto">
            <a:xfrm flipV="1">
              <a:off x="208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59" name="Line 156"/>
            <p:cNvSpPr>
              <a:spLocks noChangeShapeType="1"/>
            </p:cNvSpPr>
            <p:nvPr/>
          </p:nvSpPr>
          <p:spPr bwMode="auto">
            <a:xfrm flipV="1">
              <a:off x="2110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0" name="Line 157"/>
            <p:cNvSpPr>
              <a:spLocks noChangeShapeType="1"/>
            </p:cNvSpPr>
            <p:nvPr/>
          </p:nvSpPr>
          <p:spPr bwMode="auto">
            <a:xfrm flipV="1">
              <a:off x="218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1" name="Line 158"/>
            <p:cNvSpPr>
              <a:spLocks noChangeShapeType="1"/>
            </p:cNvSpPr>
            <p:nvPr/>
          </p:nvSpPr>
          <p:spPr bwMode="auto">
            <a:xfrm flipV="1">
              <a:off x="221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2" name="Line 159"/>
            <p:cNvSpPr>
              <a:spLocks noChangeShapeType="1"/>
            </p:cNvSpPr>
            <p:nvPr/>
          </p:nvSpPr>
          <p:spPr bwMode="auto">
            <a:xfrm flipV="1">
              <a:off x="2246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3" name="Line 160"/>
            <p:cNvSpPr>
              <a:spLocks noChangeShapeType="1"/>
            </p:cNvSpPr>
            <p:nvPr/>
          </p:nvSpPr>
          <p:spPr bwMode="auto">
            <a:xfrm flipV="1">
              <a:off x="228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4" name="Line 161"/>
            <p:cNvSpPr>
              <a:spLocks noChangeShapeType="1"/>
            </p:cNvSpPr>
            <p:nvPr/>
          </p:nvSpPr>
          <p:spPr bwMode="auto">
            <a:xfrm flipV="1">
              <a:off x="2347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5" name="Line 162"/>
            <p:cNvSpPr>
              <a:spLocks noChangeShapeType="1"/>
            </p:cNvSpPr>
            <p:nvPr/>
          </p:nvSpPr>
          <p:spPr bwMode="auto">
            <a:xfrm flipV="1">
              <a:off x="238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6" name="Line 163"/>
            <p:cNvSpPr>
              <a:spLocks noChangeShapeType="1"/>
            </p:cNvSpPr>
            <p:nvPr/>
          </p:nvSpPr>
          <p:spPr bwMode="auto">
            <a:xfrm flipV="1">
              <a:off x="241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7" name="Line 164"/>
            <p:cNvSpPr>
              <a:spLocks noChangeShapeType="1"/>
            </p:cNvSpPr>
            <p:nvPr/>
          </p:nvSpPr>
          <p:spPr bwMode="auto">
            <a:xfrm flipV="1">
              <a:off x="244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8" name="Line 165"/>
            <p:cNvSpPr>
              <a:spLocks noChangeShapeType="1"/>
            </p:cNvSpPr>
            <p:nvPr/>
          </p:nvSpPr>
          <p:spPr bwMode="auto">
            <a:xfrm flipV="1">
              <a:off x="251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69" name="Line 166"/>
            <p:cNvSpPr>
              <a:spLocks noChangeShapeType="1"/>
            </p:cNvSpPr>
            <p:nvPr/>
          </p:nvSpPr>
          <p:spPr bwMode="auto">
            <a:xfrm flipV="1">
              <a:off x="254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0" name="Line 167"/>
            <p:cNvSpPr>
              <a:spLocks noChangeShapeType="1"/>
            </p:cNvSpPr>
            <p:nvPr/>
          </p:nvSpPr>
          <p:spPr bwMode="auto">
            <a:xfrm flipV="1">
              <a:off x="257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1" name="Line 168"/>
            <p:cNvSpPr>
              <a:spLocks noChangeShapeType="1"/>
            </p:cNvSpPr>
            <p:nvPr/>
          </p:nvSpPr>
          <p:spPr bwMode="auto">
            <a:xfrm flipV="1">
              <a:off x="261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2" name="Line 169"/>
            <p:cNvSpPr>
              <a:spLocks noChangeShapeType="1"/>
            </p:cNvSpPr>
            <p:nvPr/>
          </p:nvSpPr>
          <p:spPr bwMode="auto">
            <a:xfrm flipV="1">
              <a:off x="267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3" name="Line 170"/>
            <p:cNvSpPr>
              <a:spLocks noChangeShapeType="1"/>
            </p:cNvSpPr>
            <p:nvPr/>
          </p:nvSpPr>
          <p:spPr bwMode="auto">
            <a:xfrm flipV="1">
              <a:off x="271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4" name="Line 171"/>
            <p:cNvSpPr>
              <a:spLocks noChangeShapeType="1"/>
            </p:cNvSpPr>
            <p:nvPr/>
          </p:nvSpPr>
          <p:spPr bwMode="auto">
            <a:xfrm flipV="1">
              <a:off x="2750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75" name="Line 172"/>
            <p:cNvSpPr>
              <a:spLocks noChangeShapeType="1"/>
            </p:cNvSpPr>
            <p:nvPr/>
          </p:nvSpPr>
          <p:spPr bwMode="auto">
            <a:xfrm flipV="1">
              <a:off x="2780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5" name="Group 173"/>
          <p:cNvGrpSpPr>
            <a:grpSpLocks/>
          </p:cNvGrpSpPr>
          <p:nvPr/>
        </p:nvGrpSpPr>
        <p:grpSpPr bwMode="auto">
          <a:xfrm>
            <a:off x="5622925" y="1538288"/>
            <a:ext cx="2324100" cy="55562"/>
            <a:chOff x="1411" y="3750"/>
            <a:chExt cx="1405" cy="38"/>
          </a:xfrm>
        </p:grpSpPr>
        <p:sp>
          <p:nvSpPr>
            <p:cNvPr id="77590" name="Line 174"/>
            <p:cNvSpPr>
              <a:spLocks noChangeShapeType="1"/>
            </p:cNvSpPr>
            <p:nvPr/>
          </p:nvSpPr>
          <p:spPr bwMode="auto">
            <a:xfrm>
              <a:off x="1476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1" name="Line 175"/>
            <p:cNvSpPr>
              <a:spLocks noChangeShapeType="1"/>
            </p:cNvSpPr>
            <p:nvPr/>
          </p:nvSpPr>
          <p:spPr bwMode="auto">
            <a:xfrm>
              <a:off x="1642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2" name="Line 176"/>
            <p:cNvSpPr>
              <a:spLocks noChangeShapeType="1"/>
            </p:cNvSpPr>
            <p:nvPr/>
          </p:nvSpPr>
          <p:spPr bwMode="auto">
            <a:xfrm>
              <a:off x="1814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3" name="Line 177"/>
            <p:cNvSpPr>
              <a:spLocks noChangeShapeType="1"/>
            </p:cNvSpPr>
            <p:nvPr/>
          </p:nvSpPr>
          <p:spPr bwMode="auto">
            <a:xfrm>
              <a:off x="1980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4" name="Line 178"/>
            <p:cNvSpPr>
              <a:spLocks noChangeShapeType="1"/>
            </p:cNvSpPr>
            <p:nvPr/>
          </p:nvSpPr>
          <p:spPr bwMode="auto">
            <a:xfrm>
              <a:off x="2146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5" name="Line 179"/>
            <p:cNvSpPr>
              <a:spLocks noChangeShapeType="1"/>
            </p:cNvSpPr>
            <p:nvPr/>
          </p:nvSpPr>
          <p:spPr bwMode="auto">
            <a:xfrm>
              <a:off x="2312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6" name="Line 180"/>
            <p:cNvSpPr>
              <a:spLocks noChangeShapeType="1"/>
            </p:cNvSpPr>
            <p:nvPr/>
          </p:nvSpPr>
          <p:spPr bwMode="auto">
            <a:xfrm>
              <a:off x="2483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7" name="Line 181"/>
            <p:cNvSpPr>
              <a:spLocks noChangeShapeType="1"/>
            </p:cNvSpPr>
            <p:nvPr/>
          </p:nvSpPr>
          <p:spPr bwMode="auto">
            <a:xfrm>
              <a:off x="2649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8" name="Line 182"/>
            <p:cNvSpPr>
              <a:spLocks noChangeShapeType="1"/>
            </p:cNvSpPr>
            <p:nvPr/>
          </p:nvSpPr>
          <p:spPr bwMode="auto">
            <a:xfrm>
              <a:off x="2815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99" name="Line 183"/>
            <p:cNvSpPr>
              <a:spLocks noChangeShapeType="1"/>
            </p:cNvSpPr>
            <p:nvPr/>
          </p:nvSpPr>
          <p:spPr bwMode="auto">
            <a:xfrm>
              <a:off x="141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0" name="Line 184"/>
            <p:cNvSpPr>
              <a:spLocks noChangeShapeType="1"/>
            </p:cNvSpPr>
            <p:nvPr/>
          </p:nvSpPr>
          <p:spPr bwMode="auto">
            <a:xfrm>
              <a:off x="144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1" name="Line 185"/>
            <p:cNvSpPr>
              <a:spLocks noChangeShapeType="1"/>
            </p:cNvSpPr>
            <p:nvPr/>
          </p:nvSpPr>
          <p:spPr bwMode="auto">
            <a:xfrm>
              <a:off x="151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2" name="Line 186"/>
            <p:cNvSpPr>
              <a:spLocks noChangeShapeType="1"/>
            </p:cNvSpPr>
            <p:nvPr/>
          </p:nvSpPr>
          <p:spPr bwMode="auto">
            <a:xfrm>
              <a:off x="154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3" name="Line 187"/>
            <p:cNvSpPr>
              <a:spLocks noChangeShapeType="1"/>
            </p:cNvSpPr>
            <p:nvPr/>
          </p:nvSpPr>
          <p:spPr bwMode="auto">
            <a:xfrm>
              <a:off x="1577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4" name="Line 188"/>
            <p:cNvSpPr>
              <a:spLocks noChangeShapeType="1"/>
            </p:cNvSpPr>
            <p:nvPr/>
          </p:nvSpPr>
          <p:spPr bwMode="auto">
            <a:xfrm>
              <a:off x="161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5" name="Line 189"/>
            <p:cNvSpPr>
              <a:spLocks noChangeShapeType="1"/>
            </p:cNvSpPr>
            <p:nvPr/>
          </p:nvSpPr>
          <p:spPr bwMode="auto">
            <a:xfrm>
              <a:off x="167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6" name="Line 190"/>
            <p:cNvSpPr>
              <a:spLocks noChangeShapeType="1"/>
            </p:cNvSpPr>
            <p:nvPr/>
          </p:nvSpPr>
          <p:spPr bwMode="auto">
            <a:xfrm>
              <a:off x="171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7" name="Line 191"/>
            <p:cNvSpPr>
              <a:spLocks noChangeShapeType="1"/>
            </p:cNvSpPr>
            <p:nvPr/>
          </p:nvSpPr>
          <p:spPr bwMode="auto">
            <a:xfrm>
              <a:off x="174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8" name="Line 192"/>
            <p:cNvSpPr>
              <a:spLocks noChangeShapeType="1"/>
            </p:cNvSpPr>
            <p:nvPr/>
          </p:nvSpPr>
          <p:spPr bwMode="auto">
            <a:xfrm>
              <a:off x="177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09" name="Line 193"/>
            <p:cNvSpPr>
              <a:spLocks noChangeShapeType="1"/>
            </p:cNvSpPr>
            <p:nvPr/>
          </p:nvSpPr>
          <p:spPr bwMode="auto">
            <a:xfrm>
              <a:off x="184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0" name="Line 194"/>
            <p:cNvSpPr>
              <a:spLocks noChangeShapeType="1"/>
            </p:cNvSpPr>
            <p:nvPr/>
          </p:nvSpPr>
          <p:spPr bwMode="auto">
            <a:xfrm>
              <a:off x="187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1" name="Line 195"/>
            <p:cNvSpPr>
              <a:spLocks noChangeShapeType="1"/>
            </p:cNvSpPr>
            <p:nvPr/>
          </p:nvSpPr>
          <p:spPr bwMode="auto">
            <a:xfrm>
              <a:off x="1915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2" name="Line 196"/>
            <p:cNvSpPr>
              <a:spLocks noChangeShapeType="1"/>
            </p:cNvSpPr>
            <p:nvPr/>
          </p:nvSpPr>
          <p:spPr bwMode="auto">
            <a:xfrm>
              <a:off x="194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3" name="Line 197"/>
            <p:cNvSpPr>
              <a:spLocks noChangeShapeType="1"/>
            </p:cNvSpPr>
            <p:nvPr/>
          </p:nvSpPr>
          <p:spPr bwMode="auto">
            <a:xfrm>
              <a:off x="200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4" name="Line 198"/>
            <p:cNvSpPr>
              <a:spLocks noChangeShapeType="1"/>
            </p:cNvSpPr>
            <p:nvPr/>
          </p:nvSpPr>
          <p:spPr bwMode="auto">
            <a:xfrm>
              <a:off x="2045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5" name="Line 199"/>
            <p:cNvSpPr>
              <a:spLocks noChangeShapeType="1"/>
            </p:cNvSpPr>
            <p:nvPr/>
          </p:nvSpPr>
          <p:spPr bwMode="auto">
            <a:xfrm>
              <a:off x="208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6" name="Line 200"/>
            <p:cNvSpPr>
              <a:spLocks noChangeShapeType="1"/>
            </p:cNvSpPr>
            <p:nvPr/>
          </p:nvSpPr>
          <p:spPr bwMode="auto">
            <a:xfrm>
              <a:off x="2110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7" name="Line 201"/>
            <p:cNvSpPr>
              <a:spLocks noChangeShapeType="1"/>
            </p:cNvSpPr>
            <p:nvPr/>
          </p:nvSpPr>
          <p:spPr bwMode="auto">
            <a:xfrm>
              <a:off x="218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8" name="Line 202"/>
            <p:cNvSpPr>
              <a:spLocks noChangeShapeType="1"/>
            </p:cNvSpPr>
            <p:nvPr/>
          </p:nvSpPr>
          <p:spPr bwMode="auto">
            <a:xfrm>
              <a:off x="221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19" name="Line 203"/>
            <p:cNvSpPr>
              <a:spLocks noChangeShapeType="1"/>
            </p:cNvSpPr>
            <p:nvPr/>
          </p:nvSpPr>
          <p:spPr bwMode="auto">
            <a:xfrm>
              <a:off x="2246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0" name="Line 204"/>
            <p:cNvSpPr>
              <a:spLocks noChangeShapeType="1"/>
            </p:cNvSpPr>
            <p:nvPr/>
          </p:nvSpPr>
          <p:spPr bwMode="auto">
            <a:xfrm>
              <a:off x="228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1" name="Line 205"/>
            <p:cNvSpPr>
              <a:spLocks noChangeShapeType="1"/>
            </p:cNvSpPr>
            <p:nvPr/>
          </p:nvSpPr>
          <p:spPr bwMode="auto">
            <a:xfrm>
              <a:off x="2347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2" name="Line 206"/>
            <p:cNvSpPr>
              <a:spLocks noChangeShapeType="1"/>
            </p:cNvSpPr>
            <p:nvPr/>
          </p:nvSpPr>
          <p:spPr bwMode="auto">
            <a:xfrm>
              <a:off x="238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3" name="Line 207"/>
            <p:cNvSpPr>
              <a:spLocks noChangeShapeType="1"/>
            </p:cNvSpPr>
            <p:nvPr/>
          </p:nvSpPr>
          <p:spPr bwMode="auto">
            <a:xfrm>
              <a:off x="241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4" name="Line 208"/>
            <p:cNvSpPr>
              <a:spLocks noChangeShapeType="1"/>
            </p:cNvSpPr>
            <p:nvPr/>
          </p:nvSpPr>
          <p:spPr bwMode="auto">
            <a:xfrm>
              <a:off x="244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5" name="Line 209"/>
            <p:cNvSpPr>
              <a:spLocks noChangeShapeType="1"/>
            </p:cNvSpPr>
            <p:nvPr/>
          </p:nvSpPr>
          <p:spPr bwMode="auto">
            <a:xfrm>
              <a:off x="251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6" name="Line 210"/>
            <p:cNvSpPr>
              <a:spLocks noChangeShapeType="1"/>
            </p:cNvSpPr>
            <p:nvPr/>
          </p:nvSpPr>
          <p:spPr bwMode="auto">
            <a:xfrm>
              <a:off x="254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7" name="Line 211"/>
            <p:cNvSpPr>
              <a:spLocks noChangeShapeType="1"/>
            </p:cNvSpPr>
            <p:nvPr/>
          </p:nvSpPr>
          <p:spPr bwMode="auto">
            <a:xfrm>
              <a:off x="257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8" name="Line 212"/>
            <p:cNvSpPr>
              <a:spLocks noChangeShapeType="1"/>
            </p:cNvSpPr>
            <p:nvPr/>
          </p:nvSpPr>
          <p:spPr bwMode="auto">
            <a:xfrm>
              <a:off x="261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29" name="Line 213"/>
            <p:cNvSpPr>
              <a:spLocks noChangeShapeType="1"/>
            </p:cNvSpPr>
            <p:nvPr/>
          </p:nvSpPr>
          <p:spPr bwMode="auto">
            <a:xfrm>
              <a:off x="267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0" name="Line 214"/>
            <p:cNvSpPr>
              <a:spLocks noChangeShapeType="1"/>
            </p:cNvSpPr>
            <p:nvPr/>
          </p:nvSpPr>
          <p:spPr bwMode="auto">
            <a:xfrm>
              <a:off x="271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1" name="Line 215"/>
            <p:cNvSpPr>
              <a:spLocks noChangeShapeType="1"/>
            </p:cNvSpPr>
            <p:nvPr/>
          </p:nvSpPr>
          <p:spPr bwMode="auto">
            <a:xfrm>
              <a:off x="2750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32" name="Line 216"/>
            <p:cNvSpPr>
              <a:spLocks noChangeShapeType="1"/>
            </p:cNvSpPr>
            <p:nvPr/>
          </p:nvSpPr>
          <p:spPr bwMode="auto">
            <a:xfrm>
              <a:off x="2780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6" name="Group 217"/>
          <p:cNvGrpSpPr>
            <a:grpSpLocks/>
          </p:cNvGrpSpPr>
          <p:nvPr/>
        </p:nvGrpSpPr>
        <p:grpSpPr bwMode="auto">
          <a:xfrm>
            <a:off x="5592763" y="1538288"/>
            <a:ext cx="2354262" cy="2249487"/>
            <a:chOff x="1393" y="3750"/>
            <a:chExt cx="1423" cy="1511"/>
          </a:xfrm>
        </p:grpSpPr>
        <p:sp>
          <p:nvSpPr>
            <p:cNvPr id="77390" name="Line 218"/>
            <p:cNvSpPr>
              <a:spLocks noChangeShapeType="1"/>
            </p:cNvSpPr>
            <p:nvPr/>
          </p:nvSpPr>
          <p:spPr bwMode="auto">
            <a:xfrm flipV="1">
              <a:off x="1393" y="3750"/>
              <a:ext cx="1" cy="15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1" name="Line 219"/>
            <p:cNvSpPr>
              <a:spLocks noChangeShapeType="1"/>
            </p:cNvSpPr>
            <p:nvPr/>
          </p:nvSpPr>
          <p:spPr bwMode="auto">
            <a:xfrm flipV="1">
              <a:off x="2815" y="3750"/>
              <a:ext cx="1" cy="15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2" name="Line 220"/>
            <p:cNvSpPr>
              <a:spLocks noChangeShapeType="1"/>
            </p:cNvSpPr>
            <p:nvPr/>
          </p:nvSpPr>
          <p:spPr bwMode="auto">
            <a:xfrm>
              <a:off x="1393" y="5260"/>
              <a:ext cx="14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3" name="Line 221"/>
            <p:cNvSpPr>
              <a:spLocks noChangeShapeType="1"/>
            </p:cNvSpPr>
            <p:nvPr/>
          </p:nvSpPr>
          <p:spPr bwMode="auto">
            <a:xfrm>
              <a:off x="1393" y="3750"/>
              <a:ext cx="14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4" name="Rectangle 222"/>
            <p:cNvSpPr>
              <a:spLocks noChangeArrowheads="1"/>
            </p:cNvSpPr>
            <p:nvPr/>
          </p:nvSpPr>
          <p:spPr bwMode="auto">
            <a:xfrm>
              <a:off x="2175" y="439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5" name="Rectangle 223"/>
            <p:cNvSpPr>
              <a:spLocks noChangeArrowheads="1"/>
            </p:cNvSpPr>
            <p:nvPr/>
          </p:nvSpPr>
          <p:spPr bwMode="auto">
            <a:xfrm>
              <a:off x="1897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6" name="Rectangle 224"/>
            <p:cNvSpPr>
              <a:spLocks noChangeArrowheads="1"/>
            </p:cNvSpPr>
            <p:nvPr/>
          </p:nvSpPr>
          <p:spPr bwMode="auto">
            <a:xfrm>
              <a:off x="1992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7" name="Rectangle 225"/>
            <p:cNvSpPr>
              <a:spLocks noChangeArrowheads="1"/>
            </p:cNvSpPr>
            <p:nvPr/>
          </p:nvSpPr>
          <p:spPr bwMode="auto">
            <a:xfrm>
              <a:off x="185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8" name="Rectangle 226"/>
            <p:cNvSpPr>
              <a:spLocks noChangeArrowheads="1"/>
            </p:cNvSpPr>
            <p:nvPr/>
          </p:nvSpPr>
          <p:spPr bwMode="auto">
            <a:xfrm>
              <a:off x="1850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99" name="Rectangle 227"/>
            <p:cNvSpPr>
              <a:spLocks noChangeArrowheads="1"/>
            </p:cNvSpPr>
            <p:nvPr/>
          </p:nvSpPr>
          <p:spPr bwMode="auto">
            <a:xfrm>
              <a:off x="1962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0" name="Rectangle 228"/>
            <p:cNvSpPr>
              <a:spLocks noChangeArrowheads="1"/>
            </p:cNvSpPr>
            <p:nvPr/>
          </p:nvSpPr>
          <p:spPr bwMode="auto">
            <a:xfrm>
              <a:off x="2021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1" name="Rectangle 229"/>
            <p:cNvSpPr>
              <a:spLocks noChangeArrowheads="1"/>
            </p:cNvSpPr>
            <p:nvPr/>
          </p:nvSpPr>
          <p:spPr bwMode="auto">
            <a:xfrm>
              <a:off x="2519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2" name="Rectangle 23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3" name="Rectangle 231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4" name="Rectangle 232"/>
            <p:cNvSpPr>
              <a:spLocks noChangeArrowheads="1"/>
            </p:cNvSpPr>
            <p:nvPr/>
          </p:nvSpPr>
          <p:spPr bwMode="auto">
            <a:xfrm>
              <a:off x="2679" y="3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5" name="Rectangle 233"/>
            <p:cNvSpPr>
              <a:spLocks noChangeArrowheads="1"/>
            </p:cNvSpPr>
            <p:nvPr/>
          </p:nvSpPr>
          <p:spPr bwMode="auto">
            <a:xfrm>
              <a:off x="2306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6" name="Rectangle 234"/>
            <p:cNvSpPr>
              <a:spLocks noChangeArrowheads="1"/>
            </p:cNvSpPr>
            <p:nvPr/>
          </p:nvSpPr>
          <p:spPr bwMode="auto">
            <a:xfrm>
              <a:off x="2075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7" name="Rectangle 235"/>
            <p:cNvSpPr>
              <a:spLocks noChangeArrowheads="1"/>
            </p:cNvSpPr>
            <p:nvPr/>
          </p:nvSpPr>
          <p:spPr bwMode="auto">
            <a:xfrm>
              <a:off x="2738" y="467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8" name="Rectangle 236"/>
            <p:cNvSpPr>
              <a:spLocks noChangeArrowheads="1"/>
            </p:cNvSpPr>
            <p:nvPr/>
          </p:nvSpPr>
          <p:spPr bwMode="auto">
            <a:xfrm>
              <a:off x="1932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09" name="Rectangle 237"/>
            <p:cNvSpPr>
              <a:spLocks noChangeArrowheads="1"/>
            </p:cNvSpPr>
            <p:nvPr/>
          </p:nvSpPr>
          <p:spPr bwMode="auto">
            <a:xfrm>
              <a:off x="1778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0" name="Rectangle 238"/>
            <p:cNvSpPr>
              <a:spLocks noChangeArrowheads="1"/>
            </p:cNvSpPr>
            <p:nvPr/>
          </p:nvSpPr>
          <p:spPr bwMode="auto">
            <a:xfrm>
              <a:off x="2134" y="478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1" name="Rectangle 239"/>
            <p:cNvSpPr>
              <a:spLocks noChangeArrowheads="1"/>
            </p:cNvSpPr>
            <p:nvPr/>
          </p:nvSpPr>
          <p:spPr bwMode="auto">
            <a:xfrm>
              <a:off x="2158" y="497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2" name="Rectangle 240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3" name="Rectangle 241"/>
            <p:cNvSpPr>
              <a:spLocks noChangeArrowheads="1"/>
            </p:cNvSpPr>
            <p:nvPr/>
          </p:nvSpPr>
          <p:spPr bwMode="auto">
            <a:xfrm>
              <a:off x="1826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4" name="Rectangle 242"/>
            <p:cNvSpPr>
              <a:spLocks noChangeArrowheads="1"/>
            </p:cNvSpPr>
            <p:nvPr/>
          </p:nvSpPr>
          <p:spPr bwMode="auto">
            <a:xfrm>
              <a:off x="2270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5" name="Rectangle 243"/>
            <p:cNvSpPr>
              <a:spLocks noChangeArrowheads="1"/>
            </p:cNvSpPr>
            <p:nvPr/>
          </p:nvSpPr>
          <p:spPr bwMode="auto">
            <a:xfrm>
              <a:off x="2483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6" name="Rectangle 244"/>
            <p:cNvSpPr>
              <a:spLocks noChangeArrowheads="1"/>
            </p:cNvSpPr>
            <p:nvPr/>
          </p:nvSpPr>
          <p:spPr bwMode="auto">
            <a:xfrm>
              <a:off x="1672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7" name="Rectangle 245"/>
            <p:cNvSpPr>
              <a:spLocks noChangeArrowheads="1"/>
            </p:cNvSpPr>
            <p:nvPr/>
          </p:nvSpPr>
          <p:spPr bwMode="auto">
            <a:xfrm>
              <a:off x="2104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8" name="Rectangle 246"/>
            <p:cNvSpPr>
              <a:spLocks noChangeArrowheads="1"/>
            </p:cNvSpPr>
            <p:nvPr/>
          </p:nvSpPr>
          <p:spPr bwMode="auto">
            <a:xfrm>
              <a:off x="1743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19" name="Rectangle 247"/>
            <p:cNvSpPr>
              <a:spLocks noChangeArrowheads="1"/>
            </p:cNvSpPr>
            <p:nvPr/>
          </p:nvSpPr>
          <p:spPr bwMode="auto">
            <a:xfrm>
              <a:off x="1903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0" name="Rectangle 248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1" name="Rectangle 249"/>
            <p:cNvSpPr>
              <a:spLocks noChangeArrowheads="1"/>
            </p:cNvSpPr>
            <p:nvPr/>
          </p:nvSpPr>
          <p:spPr bwMode="auto">
            <a:xfrm>
              <a:off x="1986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2" name="Rectangle 250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3" name="Rectangle 251"/>
            <p:cNvSpPr>
              <a:spLocks noChangeArrowheads="1"/>
            </p:cNvSpPr>
            <p:nvPr/>
          </p:nvSpPr>
          <p:spPr bwMode="auto">
            <a:xfrm>
              <a:off x="2098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4" name="Rectangle 25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5" name="Rectangle 253"/>
            <p:cNvSpPr>
              <a:spLocks noChangeArrowheads="1"/>
            </p:cNvSpPr>
            <p:nvPr/>
          </p:nvSpPr>
          <p:spPr bwMode="auto">
            <a:xfrm>
              <a:off x="2306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6" name="Rectangle 254"/>
            <p:cNvSpPr>
              <a:spLocks noChangeArrowheads="1"/>
            </p:cNvSpPr>
            <p:nvPr/>
          </p:nvSpPr>
          <p:spPr bwMode="auto">
            <a:xfrm>
              <a:off x="1897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7" name="Rectangle 255"/>
            <p:cNvSpPr>
              <a:spLocks noChangeArrowheads="1"/>
            </p:cNvSpPr>
            <p:nvPr/>
          </p:nvSpPr>
          <p:spPr bwMode="auto">
            <a:xfrm>
              <a:off x="2069" y="451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8" name="Rectangle 256"/>
            <p:cNvSpPr>
              <a:spLocks noChangeArrowheads="1"/>
            </p:cNvSpPr>
            <p:nvPr/>
          </p:nvSpPr>
          <p:spPr bwMode="auto">
            <a:xfrm>
              <a:off x="2009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29" name="Rectangle 257"/>
            <p:cNvSpPr>
              <a:spLocks noChangeArrowheads="1"/>
            </p:cNvSpPr>
            <p:nvPr/>
          </p:nvSpPr>
          <p:spPr bwMode="auto">
            <a:xfrm>
              <a:off x="2477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0" name="Rectangle 258"/>
            <p:cNvSpPr>
              <a:spLocks noChangeArrowheads="1"/>
            </p:cNvSpPr>
            <p:nvPr/>
          </p:nvSpPr>
          <p:spPr bwMode="auto">
            <a:xfrm>
              <a:off x="2584" y="3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1" name="Rectangle 259"/>
            <p:cNvSpPr>
              <a:spLocks noChangeArrowheads="1"/>
            </p:cNvSpPr>
            <p:nvPr/>
          </p:nvSpPr>
          <p:spPr bwMode="auto">
            <a:xfrm>
              <a:off x="2300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2" name="Rectangle 260"/>
            <p:cNvSpPr>
              <a:spLocks noChangeArrowheads="1"/>
            </p:cNvSpPr>
            <p:nvPr/>
          </p:nvSpPr>
          <p:spPr bwMode="auto">
            <a:xfrm>
              <a:off x="2110" y="449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3" name="Rectangle 261"/>
            <p:cNvSpPr>
              <a:spLocks noChangeArrowheads="1"/>
            </p:cNvSpPr>
            <p:nvPr/>
          </p:nvSpPr>
          <p:spPr bwMode="auto">
            <a:xfrm>
              <a:off x="2164" y="495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4" name="Rectangle 262"/>
            <p:cNvSpPr>
              <a:spLocks noChangeArrowheads="1"/>
            </p:cNvSpPr>
            <p:nvPr/>
          </p:nvSpPr>
          <p:spPr bwMode="auto">
            <a:xfrm>
              <a:off x="1767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5" name="Rectangle 263"/>
            <p:cNvSpPr>
              <a:spLocks noChangeArrowheads="1"/>
            </p:cNvSpPr>
            <p:nvPr/>
          </p:nvSpPr>
          <p:spPr bwMode="auto">
            <a:xfrm>
              <a:off x="2009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6" name="Rectangle 264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7" name="Rectangle 265"/>
            <p:cNvSpPr>
              <a:spLocks noChangeArrowheads="1"/>
            </p:cNvSpPr>
            <p:nvPr/>
          </p:nvSpPr>
          <p:spPr bwMode="auto">
            <a:xfrm>
              <a:off x="2057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8" name="Rectangle 266"/>
            <p:cNvSpPr>
              <a:spLocks noChangeArrowheads="1"/>
            </p:cNvSpPr>
            <p:nvPr/>
          </p:nvSpPr>
          <p:spPr bwMode="auto">
            <a:xfrm>
              <a:off x="204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39" name="Rectangle 267"/>
            <p:cNvSpPr>
              <a:spLocks noChangeArrowheads="1"/>
            </p:cNvSpPr>
            <p:nvPr/>
          </p:nvSpPr>
          <p:spPr bwMode="auto">
            <a:xfrm>
              <a:off x="2596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0" name="Rectangle 268"/>
            <p:cNvSpPr>
              <a:spLocks noChangeArrowheads="1"/>
            </p:cNvSpPr>
            <p:nvPr/>
          </p:nvSpPr>
          <p:spPr bwMode="auto">
            <a:xfrm>
              <a:off x="1743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1" name="Rectangle 269"/>
            <p:cNvSpPr>
              <a:spLocks noChangeArrowheads="1"/>
            </p:cNvSpPr>
            <p:nvPr/>
          </p:nvSpPr>
          <p:spPr bwMode="auto">
            <a:xfrm>
              <a:off x="173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2" name="Rectangle 270"/>
            <p:cNvSpPr>
              <a:spLocks noChangeArrowheads="1"/>
            </p:cNvSpPr>
            <p:nvPr/>
          </p:nvSpPr>
          <p:spPr bwMode="auto">
            <a:xfrm>
              <a:off x="1707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3" name="Rectangle 271"/>
            <p:cNvSpPr>
              <a:spLocks noChangeArrowheads="1"/>
            </p:cNvSpPr>
            <p:nvPr/>
          </p:nvSpPr>
          <p:spPr bwMode="auto">
            <a:xfrm>
              <a:off x="2584" y="3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4" name="Rectangle 272"/>
            <p:cNvSpPr>
              <a:spLocks noChangeArrowheads="1"/>
            </p:cNvSpPr>
            <p:nvPr/>
          </p:nvSpPr>
          <p:spPr bwMode="auto">
            <a:xfrm>
              <a:off x="1767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5" name="Rectangle 273"/>
            <p:cNvSpPr>
              <a:spLocks noChangeArrowheads="1"/>
            </p:cNvSpPr>
            <p:nvPr/>
          </p:nvSpPr>
          <p:spPr bwMode="auto">
            <a:xfrm>
              <a:off x="1790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6" name="Rectangle 274"/>
            <p:cNvSpPr>
              <a:spLocks noChangeArrowheads="1"/>
            </p:cNvSpPr>
            <p:nvPr/>
          </p:nvSpPr>
          <p:spPr bwMode="auto">
            <a:xfrm>
              <a:off x="1980" y="461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7" name="Rectangle 275"/>
            <p:cNvSpPr>
              <a:spLocks noChangeArrowheads="1"/>
            </p:cNvSpPr>
            <p:nvPr/>
          </p:nvSpPr>
          <p:spPr bwMode="auto">
            <a:xfrm>
              <a:off x="2525" y="4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8" name="Rectangle 276"/>
            <p:cNvSpPr>
              <a:spLocks noChangeArrowheads="1"/>
            </p:cNvSpPr>
            <p:nvPr/>
          </p:nvSpPr>
          <p:spPr bwMode="auto">
            <a:xfrm>
              <a:off x="2472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49" name="Rectangle 277"/>
            <p:cNvSpPr>
              <a:spLocks noChangeArrowheads="1"/>
            </p:cNvSpPr>
            <p:nvPr/>
          </p:nvSpPr>
          <p:spPr bwMode="auto">
            <a:xfrm>
              <a:off x="1903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0" name="Rectangle 278"/>
            <p:cNvSpPr>
              <a:spLocks noChangeArrowheads="1"/>
            </p:cNvSpPr>
            <p:nvPr/>
          </p:nvSpPr>
          <p:spPr bwMode="auto">
            <a:xfrm>
              <a:off x="1950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1" name="Rectangle 279"/>
            <p:cNvSpPr>
              <a:spLocks noChangeArrowheads="1"/>
            </p:cNvSpPr>
            <p:nvPr/>
          </p:nvSpPr>
          <p:spPr bwMode="auto">
            <a:xfrm>
              <a:off x="2519" y="4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2" name="Rectangle 280"/>
            <p:cNvSpPr>
              <a:spLocks noChangeArrowheads="1"/>
            </p:cNvSpPr>
            <p:nvPr/>
          </p:nvSpPr>
          <p:spPr bwMode="auto">
            <a:xfrm>
              <a:off x="2489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3" name="Rectangle 281"/>
            <p:cNvSpPr>
              <a:spLocks noChangeArrowheads="1"/>
            </p:cNvSpPr>
            <p:nvPr/>
          </p:nvSpPr>
          <p:spPr bwMode="auto">
            <a:xfrm>
              <a:off x="190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4" name="Rectangle 282"/>
            <p:cNvSpPr>
              <a:spLocks noChangeArrowheads="1"/>
            </p:cNvSpPr>
            <p:nvPr/>
          </p:nvSpPr>
          <p:spPr bwMode="auto">
            <a:xfrm>
              <a:off x="2081" y="498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5" name="Rectangle 283"/>
            <p:cNvSpPr>
              <a:spLocks noChangeArrowheads="1"/>
            </p:cNvSpPr>
            <p:nvPr/>
          </p:nvSpPr>
          <p:spPr bwMode="auto">
            <a:xfrm>
              <a:off x="1696" y="486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6" name="Rectangle 284"/>
            <p:cNvSpPr>
              <a:spLocks noChangeArrowheads="1"/>
            </p:cNvSpPr>
            <p:nvPr/>
          </p:nvSpPr>
          <p:spPr bwMode="auto">
            <a:xfrm>
              <a:off x="2460" y="4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7" name="Rectangle 285"/>
            <p:cNvSpPr>
              <a:spLocks noChangeArrowheads="1"/>
            </p:cNvSpPr>
            <p:nvPr/>
          </p:nvSpPr>
          <p:spPr bwMode="auto">
            <a:xfrm>
              <a:off x="2424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8" name="Rectangle 286"/>
            <p:cNvSpPr>
              <a:spLocks noChangeArrowheads="1"/>
            </p:cNvSpPr>
            <p:nvPr/>
          </p:nvSpPr>
          <p:spPr bwMode="auto">
            <a:xfrm>
              <a:off x="2495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59" name="Rectangle 287"/>
            <p:cNvSpPr>
              <a:spLocks noChangeArrowheads="1"/>
            </p:cNvSpPr>
            <p:nvPr/>
          </p:nvSpPr>
          <p:spPr bwMode="auto">
            <a:xfrm>
              <a:off x="1619" y="502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0" name="Rectangle 288"/>
            <p:cNvSpPr>
              <a:spLocks noChangeArrowheads="1"/>
            </p:cNvSpPr>
            <p:nvPr/>
          </p:nvSpPr>
          <p:spPr bwMode="auto">
            <a:xfrm>
              <a:off x="178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1" name="Rectangle 289"/>
            <p:cNvSpPr>
              <a:spLocks noChangeArrowheads="1"/>
            </p:cNvSpPr>
            <p:nvPr/>
          </p:nvSpPr>
          <p:spPr bwMode="auto">
            <a:xfrm>
              <a:off x="206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2" name="Rectangle 290"/>
            <p:cNvSpPr>
              <a:spLocks noChangeArrowheads="1"/>
            </p:cNvSpPr>
            <p:nvPr/>
          </p:nvSpPr>
          <p:spPr bwMode="auto">
            <a:xfrm>
              <a:off x="2217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3" name="Rectangle 291"/>
            <p:cNvSpPr>
              <a:spLocks noChangeArrowheads="1"/>
            </p:cNvSpPr>
            <p:nvPr/>
          </p:nvSpPr>
          <p:spPr bwMode="auto">
            <a:xfrm>
              <a:off x="1476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4" name="Rectangle 292"/>
            <p:cNvSpPr>
              <a:spLocks noChangeArrowheads="1"/>
            </p:cNvSpPr>
            <p:nvPr/>
          </p:nvSpPr>
          <p:spPr bwMode="auto">
            <a:xfrm>
              <a:off x="2312" y="452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5" name="Rectangle 293"/>
            <p:cNvSpPr>
              <a:spLocks noChangeArrowheads="1"/>
            </p:cNvSpPr>
            <p:nvPr/>
          </p:nvSpPr>
          <p:spPr bwMode="auto">
            <a:xfrm>
              <a:off x="2554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6" name="Rectangle 294"/>
            <p:cNvSpPr>
              <a:spLocks noChangeArrowheads="1"/>
            </p:cNvSpPr>
            <p:nvPr/>
          </p:nvSpPr>
          <p:spPr bwMode="auto">
            <a:xfrm>
              <a:off x="1453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7" name="Rectangle 295"/>
            <p:cNvSpPr>
              <a:spLocks noChangeArrowheads="1"/>
            </p:cNvSpPr>
            <p:nvPr/>
          </p:nvSpPr>
          <p:spPr bwMode="auto">
            <a:xfrm>
              <a:off x="2531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8" name="Rectangle 296"/>
            <p:cNvSpPr>
              <a:spLocks noChangeArrowheads="1"/>
            </p:cNvSpPr>
            <p:nvPr/>
          </p:nvSpPr>
          <p:spPr bwMode="auto">
            <a:xfrm>
              <a:off x="185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69" name="Rectangle 29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0" name="Rectangle 298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1" name="Rectangle 299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2" name="Rectangle 300"/>
            <p:cNvSpPr>
              <a:spLocks noChangeArrowheads="1"/>
            </p:cNvSpPr>
            <p:nvPr/>
          </p:nvSpPr>
          <p:spPr bwMode="auto">
            <a:xfrm>
              <a:off x="2282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3" name="Rectangle 301"/>
            <p:cNvSpPr>
              <a:spLocks noChangeArrowheads="1"/>
            </p:cNvSpPr>
            <p:nvPr/>
          </p:nvSpPr>
          <p:spPr bwMode="auto">
            <a:xfrm>
              <a:off x="1962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4" name="Rectangle 302"/>
            <p:cNvSpPr>
              <a:spLocks noChangeArrowheads="1"/>
            </p:cNvSpPr>
            <p:nvPr/>
          </p:nvSpPr>
          <p:spPr bwMode="auto">
            <a:xfrm>
              <a:off x="2312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5" name="Rectangle 303"/>
            <p:cNvSpPr>
              <a:spLocks noChangeArrowheads="1"/>
            </p:cNvSpPr>
            <p:nvPr/>
          </p:nvSpPr>
          <p:spPr bwMode="auto">
            <a:xfrm>
              <a:off x="2069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6" name="Rectangle 304"/>
            <p:cNvSpPr>
              <a:spLocks noChangeArrowheads="1"/>
            </p:cNvSpPr>
            <p:nvPr/>
          </p:nvSpPr>
          <p:spPr bwMode="auto">
            <a:xfrm>
              <a:off x="1909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7" name="Rectangle 30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8" name="Rectangle 306"/>
            <p:cNvSpPr>
              <a:spLocks noChangeArrowheads="1"/>
            </p:cNvSpPr>
            <p:nvPr/>
          </p:nvSpPr>
          <p:spPr bwMode="auto">
            <a:xfrm>
              <a:off x="2442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79" name="Rectangle 307"/>
            <p:cNvSpPr>
              <a:spLocks noChangeArrowheads="1"/>
            </p:cNvSpPr>
            <p:nvPr/>
          </p:nvSpPr>
          <p:spPr bwMode="auto">
            <a:xfrm>
              <a:off x="1701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0" name="Rectangle 308"/>
            <p:cNvSpPr>
              <a:spLocks noChangeArrowheads="1"/>
            </p:cNvSpPr>
            <p:nvPr/>
          </p:nvSpPr>
          <p:spPr bwMode="auto">
            <a:xfrm>
              <a:off x="2584" y="3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1" name="Rectangle 309"/>
            <p:cNvSpPr>
              <a:spLocks noChangeArrowheads="1"/>
            </p:cNvSpPr>
            <p:nvPr/>
          </p:nvSpPr>
          <p:spPr bwMode="auto">
            <a:xfrm>
              <a:off x="2211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2" name="Rectangle 310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3" name="Rectangle 311"/>
            <p:cNvSpPr>
              <a:spLocks noChangeArrowheads="1"/>
            </p:cNvSpPr>
            <p:nvPr/>
          </p:nvSpPr>
          <p:spPr bwMode="auto">
            <a:xfrm>
              <a:off x="2169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4" name="Rectangle 312"/>
            <p:cNvSpPr>
              <a:spLocks noChangeArrowheads="1"/>
            </p:cNvSpPr>
            <p:nvPr/>
          </p:nvSpPr>
          <p:spPr bwMode="auto">
            <a:xfrm>
              <a:off x="1696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5" name="Rectangle 313"/>
            <p:cNvSpPr>
              <a:spLocks noChangeArrowheads="1"/>
            </p:cNvSpPr>
            <p:nvPr/>
          </p:nvSpPr>
          <p:spPr bwMode="auto">
            <a:xfrm>
              <a:off x="1826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6" name="Rectangle 314"/>
            <p:cNvSpPr>
              <a:spLocks noChangeArrowheads="1"/>
            </p:cNvSpPr>
            <p:nvPr/>
          </p:nvSpPr>
          <p:spPr bwMode="auto">
            <a:xfrm>
              <a:off x="2472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7" name="Rectangle 315"/>
            <p:cNvSpPr>
              <a:spLocks noChangeArrowheads="1"/>
            </p:cNvSpPr>
            <p:nvPr/>
          </p:nvSpPr>
          <p:spPr bwMode="auto">
            <a:xfrm>
              <a:off x="2270" y="431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8" name="Rectangle 316"/>
            <p:cNvSpPr>
              <a:spLocks noChangeArrowheads="1"/>
            </p:cNvSpPr>
            <p:nvPr/>
          </p:nvSpPr>
          <p:spPr bwMode="auto">
            <a:xfrm>
              <a:off x="2122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89" name="Rectangle 317"/>
            <p:cNvSpPr>
              <a:spLocks noChangeArrowheads="1"/>
            </p:cNvSpPr>
            <p:nvPr/>
          </p:nvSpPr>
          <p:spPr bwMode="auto">
            <a:xfrm>
              <a:off x="2110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0" name="Rectangle 318"/>
            <p:cNvSpPr>
              <a:spLocks noChangeArrowheads="1"/>
            </p:cNvSpPr>
            <p:nvPr/>
          </p:nvSpPr>
          <p:spPr bwMode="auto">
            <a:xfrm>
              <a:off x="1808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1" name="Rectangle 319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2" name="Rectangle 320"/>
            <p:cNvSpPr>
              <a:spLocks noChangeArrowheads="1"/>
            </p:cNvSpPr>
            <p:nvPr/>
          </p:nvSpPr>
          <p:spPr bwMode="auto">
            <a:xfrm>
              <a:off x="2051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3" name="Rectangle 321"/>
            <p:cNvSpPr>
              <a:spLocks noChangeArrowheads="1"/>
            </p:cNvSpPr>
            <p:nvPr/>
          </p:nvSpPr>
          <p:spPr bwMode="auto">
            <a:xfrm>
              <a:off x="199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4" name="Rectangle 322"/>
            <p:cNvSpPr>
              <a:spLocks noChangeArrowheads="1"/>
            </p:cNvSpPr>
            <p:nvPr/>
          </p:nvSpPr>
          <p:spPr bwMode="auto">
            <a:xfrm>
              <a:off x="2708" y="3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5" name="Rectangle 323"/>
            <p:cNvSpPr>
              <a:spLocks noChangeArrowheads="1"/>
            </p:cNvSpPr>
            <p:nvPr/>
          </p:nvSpPr>
          <p:spPr bwMode="auto">
            <a:xfrm>
              <a:off x="159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6" name="Rectangle 324"/>
            <p:cNvSpPr>
              <a:spLocks noChangeArrowheads="1"/>
            </p:cNvSpPr>
            <p:nvPr/>
          </p:nvSpPr>
          <p:spPr bwMode="auto">
            <a:xfrm>
              <a:off x="1909" y="467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7" name="Rectangle 325"/>
            <p:cNvSpPr>
              <a:spLocks noChangeArrowheads="1"/>
            </p:cNvSpPr>
            <p:nvPr/>
          </p:nvSpPr>
          <p:spPr bwMode="auto">
            <a:xfrm>
              <a:off x="2104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8" name="Rectangle 326"/>
            <p:cNvSpPr>
              <a:spLocks noChangeArrowheads="1"/>
            </p:cNvSpPr>
            <p:nvPr/>
          </p:nvSpPr>
          <p:spPr bwMode="auto">
            <a:xfrm>
              <a:off x="1660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99" name="Rectangle 327"/>
            <p:cNvSpPr>
              <a:spLocks noChangeArrowheads="1"/>
            </p:cNvSpPr>
            <p:nvPr/>
          </p:nvSpPr>
          <p:spPr bwMode="auto">
            <a:xfrm>
              <a:off x="2104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0" name="Rectangle 328"/>
            <p:cNvSpPr>
              <a:spLocks noChangeArrowheads="1"/>
            </p:cNvSpPr>
            <p:nvPr/>
          </p:nvSpPr>
          <p:spPr bwMode="auto">
            <a:xfrm>
              <a:off x="2489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1" name="Rectangle 329"/>
            <p:cNvSpPr>
              <a:spLocks noChangeArrowheads="1"/>
            </p:cNvSpPr>
            <p:nvPr/>
          </p:nvSpPr>
          <p:spPr bwMode="auto">
            <a:xfrm>
              <a:off x="2312" y="489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2" name="Rectangle 330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3" name="Rectangle 331"/>
            <p:cNvSpPr>
              <a:spLocks noChangeArrowheads="1"/>
            </p:cNvSpPr>
            <p:nvPr/>
          </p:nvSpPr>
          <p:spPr bwMode="auto">
            <a:xfrm>
              <a:off x="2519" y="4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4" name="Rectangle 332"/>
            <p:cNvSpPr>
              <a:spLocks noChangeArrowheads="1"/>
            </p:cNvSpPr>
            <p:nvPr/>
          </p:nvSpPr>
          <p:spPr bwMode="auto">
            <a:xfrm>
              <a:off x="2075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5" name="Rectangle 333"/>
            <p:cNvSpPr>
              <a:spLocks noChangeArrowheads="1"/>
            </p:cNvSpPr>
            <p:nvPr/>
          </p:nvSpPr>
          <p:spPr bwMode="auto">
            <a:xfrm>
              <a:off x="2229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6" name="Rectangle 334"/>
            <p:cNvSpPr>
              <a:spLocks noChangeArrowheads="1"/>
            </p:cNvSpPr>
            <p:nvPr/>
          </p:nvSpPr>
          <p:spPr bwMode="auto">
            <a:xfrm>
              <a:off x="2720" y="470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7" name="Rectangle 335"/>
            <p:cNvSpPr>
              <a:spLocks noChangeArrowheads="1"/>
            </p:cNvSpPr>
            <p:nvPr/>
          </p:nvSpPr>
          <p:spPr bwMode="auto">
            <a:xfrm>
              <a:off x="1861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8" name="Rectangle 336"/>
            <p:cNvSpPr>
              <a:spLocks noChangeArrowheads="1"/>
            </p:cNvSpPr>
            <p:nvPr/>
          </p:nvSpPr>
          <p:spPr bwMode="auto">
            <a:xfrm>
              <a:off x="1672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09" name="Rectangle 33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0" name="Rectangle 338"/>
            <p:cNvSpPr>
              <a:spLocks noChangeArrowheads="1"/>
            </p:cNvSpPr>
            <p:nvPr/>
          </p:nvSpPr>
          <p:spPr bwMode="auto">
            <a:xfrm>
              <a:off x="1773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1" name="Rectangle 339"/>
            <p:cNvSpPr>
              <a:spLocks noChangeArrowheads="1"/>
            </p:cNvSpPr>
            <p:nvPr/>
          </p:nvSpPr>
          <p:spPr bwMode="auto">
            <a:xfrm>
              <a:off x="1861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2" name="Rectangle 340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3" name="Rectangle 341"/>
            <p:cNvSpPr>
              <a:spLocks noChangeArrowheads="1"/>
            </p:cNvSpPr>
            <p:nvPr/>
          </p:nvSpPr>
          <p:spPr bwMode="auto">
            <a:xfrm>
              <a:off x="2288" y="451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4" name="Rectangle 342"/>
            <p:cNvSpPr>
              <a:spLocks noChangeArrowheads="1"/>
            </p:cNvSpPr>
            <p:nvPr/>
          </p:nvSpPr>
          <p:spPr bwMode="auto">
            <a:xfrm>
              <a:off x="2009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5" name="Rectangle 343"/>
            <p:cNvSpPr>
              <a:spLocks noChangeArrowheads="1"/>
            </p:cNvSpPr>
            <p:nvPr/>
          </p:nvSpPr>
          <p:spPr bwMode="auto">
            <a:xfrm>
              <a:off x="1927" y="5046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6" name="Rectangle 344"/>
            <p:cNvSpPr>
              <a:spLocks noChangeArrowheads="1"/>
            </p:cNvSpPr>
            <p:nvPr/>
          </p:nvSpPr>
          <p:spPr bwMode="auto">
            <a:xfrm>
              <a:off x="1867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7" name="Rectangle 345"/>
            <p:cNvSpPr>
              <a:spLocks noChangeArrowheads="1"/>
            </p:cNvSpPr>
            <p:nvPr/>
          </p:nvSpPr>
          <p:spPr bwMode="auto">
            <a:xfrm>
              <a:off x="1583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8" name="Rectangle 346"/>
            <p:cNvSpPr>
              <a:spLocks noChangeArrowheads="1"/>
            </p:cNvSpPr>
            <p:nvPr/>
          </p:nvSpPr>
          <p:spPr bwMode="auto">
            <a:xfrm>
              <a:off x="2282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19" name="Rectangle 347"/>
            <p:cNvSpPr>
              <a:spLocks noChangeArrowheads="1"/>
            </p:cNvSpPr>
            <p:nvPr/>
          </p:nvSpPr>
          <p:spPr bwMode="auto">
            <a:xfrm>
              <a:off x="1808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0" name="Rectangle 348"/>
            <p:cNvSpPr>
              <a:spLocks noChangeArrowheads="1"/>
            </p:cNvSpPr>
            <p:nvPr/>
          </p:nvSpPr>
          <p:spPr bwMode="auto">
            <a:xfrm>
              <a:off x="2472" y="413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1" name="Rectangle 349"/>
            <p:cNvSpPr>
              <a:spLocks noChangeArrowheads="1"/>
            </p:cNvSpPr>
            <p:nvPr/>
          </p:nvSpPr>
          <p:spPr bwMode="auto">
            <a:xfrm>
              <a:off x="174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2" name="Rectangle 350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3" name="Rectangle 351"/>
            <p:cNvSpPr>
              <a:spLocks noChangeArrowheads="1"/>
            </p:cNvSpPr>
            <p:nvPr/>
          </p:nvSpPr>
          <p:spPr bwMode="auto">
            <a:xfrm>
              <a:off x="2418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4" name="Rectangle 352"/>
            <p:cNvSpPr>
              <a:spLocks noChangeArrowheads="1"/>
            </p:cNvSpPr>
            <p:nvPr/>
          </p:nvSpPr>
          <p:spPr bwMode="auto">
            <a:xfrm>
              <a:off x="1713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5" name="Rectangle 353"/>
            <p:cNvSpPr>
              <a:spLocks noChangeArrowheads="1"/>
            </p:cNvSpPr>
            <p:nvPr/>
          </p:nvSpPr>
          <p:spPr bwMode="auto">
            <a:xfrm>
              <a:off x="1790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6" name="Rectangle 35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7" name="Rectangle 355"/>
            <p:cNvSpPr>
              <a:spLocks noChangeArrowheads="1"/>
            </p:cNvSpPr>
            <p:nvPr/>
          </p:nvSpPr>
          <p:spPr bwMode="auto">
            <a:xfrm>
              <a:off x="2027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8" name="Rectangle 356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29" name="Rectangle 357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0" name="Rectangle 358"/>
            <p:cNvSpPr>
              <a:spLocks noChangeArrowheads="1"/>
            </p:cNvSpPr>
            <p:nvPr/>
          </p:nvSpPr>
          <p:spPr bwMode="auto">
            <a:xfrm>
              <a:off x="2738" y="3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1" name="Rectangle 359"/>
            <p:cNvSpPr>
              <a:spLocks noChangeArrowheads="1"/>
            </p:cNvSpPr>
            <p:nvPr/>
          </p:nvSpPr>
          <p:spPr bwMode="auto">
            <a:xfrm>
              <a:off x="185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2" name="Rectangle 360"/>
            <p:cNvSpPr>
              <a:spLocks noChangeArrowheads="1"/>
            </p:cNvSpPr>
            <p:nvPr/>
          </p:nvSpPr>
          <p:spPr bwMode="auto">
            <a:xfrm>
              <a:off x="2472" y="4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3" name="Rectangle 361"/>
            <p:cNvSpPr>
              <a:spLocks noChangeArrowheads="1"/>
            </p:cNvSpPr>
            <p:nvPr/>
          </p:nvSpPr>
          <p:spPr bwMode="auto">
            <a:xfrm>
              <a:off x="2140" y="446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4" name="Rectangle 362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5" name="Rectangle 363"/>
            <p:cNvSpPr>
              <a:spLocks noChangeArrowheads="1"/>
            </p:cNvSpPr>
            <p:nvPr/>
          </p:nvSpPr>
          <p:spPr bwMode="auto">
            <a:xfrm>
              <a:off x="1737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6" name="Rectangle 364"/>
            <p:cNvSpPr>
              <a:spLocks noChangeArrowheads="1"/>
            </p:cNvSpPr>
            <p:nvPr/>
          </p:nvSpPr>
          <p:spPr bwMode="auto">
            <a:xfrm>
              <a:off x="2306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7" name="Rectangle 365"/>
            <p:cNvSpPr>
              <a:spLocks noChangeArrowheads="1"/>
            </p:cNvSpPr>
            <p:nvPr/>
          </p:nvSpPr>
          <p:spPr bwMode="auto">
            <a:xfrm>
              <a:off x="1707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8" name="Rectangle 366"/>
            <p:cNvSpPr>
              <a:spLocks noChangeArrowheads="1"/>
            </p:cNvSpPr>
            <p:nvPr/>
          </p:nvSpPr>
          <p:spPr bwMode="auto">
            <a:xfrm>
              <a:off x="2164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39" name="Rectangle 367"/>
            <p:cNvSpPr>
              <a:spLocks noChangeArrowheads="1"/>
            </p:cNvSpPr>
            <p:nvPr/>
          </p:nvSpPr>
          <p:spPr bwMode="auto">
            <a:xfrm>
              <a:off x="1648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0" name="Rectangle 368"/>
            <p:cNvSpPr>
              <a:spLocks noChangeArrowheads="1"/>
            </p:cNvSpPr>
            <p:nvPr/>
          </p:nvSpPr>
          <p:spPr bwMode="auto">
            <a:xfrm>
              <a:off x="1790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1" name="Rectangle 369"/>
            <p:cNvSpPr>
              <a:spLocks noChangeArrowheads="1"/>
            </p:cNvSpPr>
            <p:nvPr/>
          </p:nvSpPr>
          <p:spPr bwMode="auto">
            <a:xfrm>
              <a:off x="2187" y="442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2" name="Rectangle 370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3" name="Rectangle 371"/>
            <p:cNvSpPr>
              <a:spLocks noChangeArrowheads="1"/>
            </p:cNvSpPr>
            <p:nvPr/>
          </p:nvSpPr>
          <p:spPr bwMode="auto">
            <a:xfrm>
              <a:off x="2483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4" name="Rectangle 372"/>
            <p:cNvSpPr>
              <a:spLocks noChangeArrowheads="1"/>
            </p:cNvSpPr>
            <p:nvPr/>
          </p:nvSpPr>
          <p:spPr bwMode="auto">
            <a:xfrm>
              <a:off x="2300" y="419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5" name="Rectangle 373"/>
            <p:cNvSpPr>
              <a:spLocks noChangeArrowheads="1"/>
            </p:cNvSpPr>
            <p:nvPr/>
          </p:nvSpPr>
          <p:spPr bwMode="auto">
            <a:xfrm>
              <a:off x="2472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6" name="Rectangle 374"/>
            <p:cNvSpPr>
              <a:spLocks noChangeArrowheads="1"/>
            </p:cNvSpPr>
            <p:nvPr/>
          </p:nvSpPr>
          <p:spPr bwMode="auto">
            <a:xfrm>
              <a:off x="2389" y="484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7" name="Rectangle 375"/>
            <p:cNvSpPr>
              <a:spLocks noChangeArrowheads="1"/>
            </p:cNvSpPr>
            <p:nvPr/>
          </p:nvSpPr>
          <p:spPr bwMode="auto">
            <a:xfrm>
              <a:off x="2418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8" name="Rectangle 376"/>
            <p:cNvSpPr>
              <a:spLocks noChangeArrowheads="1"/>
            </p:cNvSpPr>
            <p:nvPr/>
          </p:nvSpPr>
          <p:spPr bwMode="auto">
            <a:xfrm>
              <a:off x="2424" y="41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49" name="Rectangle 377"/>
            <p:cNvSpPr>
              <a:spLocks noChangeArrowheads="1"/>
            </p:cNvSpPr>
            <p:nvPr/>
          </p:nvSpPr>
          <p:spPr bwMode="auto">
            <a:xfrm>
              <a:off x="1861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0" name="Rectangle 378"/>
            <p:cNvSpPr>
              <a:spLocks noChangeArrowheads="1"/>
            </p:cNvSpPr>
            <p:nvPr/>
          </p:nvSpPr>
          <p:spPr bwMode="auto">
            <a:xfrm>
              <a:off x="2400" y="4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1" name="Rectangle 379"/>
            <p:cNvSpPr>
              <a:spLocks noChangeArrowheads="1"/>
            </p:cNvSpPr>
            <p:nvPr/>
          </p:nvSpPr>
          <p:spPr bwMode="auto">
            <a:xfrm>
              <a:off x="2495" y="436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2" name="Rectangle 380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3" name="Rectangle 381"/>
            <p:cNvSpPr>
              <a:spLocks noChangeArrowheads="1"/>
            </p:cNvSpPr>
            <p:nvPr/>
          </p:nvSpPr>
          <p:spPr bwMode="auto">
            <a:xfrm>
              <a:off x="1938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4" name="Rectangle 382"/>
            <p:cNvSpPr>
              <a:spLocks noChangeArrowheads="1"/>
            </p:cNvSpPr>
            <p:nvPr/>
          </p:nvSpPr>
          <p:spPr bwMode="auto">
            <a:xfrm>
              <a:off x="172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5" name="Rectangle 383"/>
            <p:cNvSpPr>
              <a:spLocks noChangeArrowheads="1"/>
            </p:cNvSpPr>
            <p:nvPr/>
          </p:nvSpPr>
          <p:spPr bwMode="auto">
            <a:xfrm>
              <a:off x="2477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6" name="Rectangle 384"/>
            <p:cNvSpPr>
              <a:spLocks noChangeArrowheads="1"/>
            </p:cNvSpPr>
            <p:nvPr/>
          </p:nvSpPr>
          <p:spPr bwMode="auto">
            <a:xfrm>
              <a:off x="2602" y="4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7" name="Rectangle 38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8" name="Rectangle 386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59" name="Rectangle 387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0" name="Rectangle 388"/>
            <p:cNvSpPr>
              <a:spLocks noChangeArrowheads="1"/>
            </p:cNvSpPr>
            <p:nvPr/>
          </p:nvSpPr>
          <p:spPr bwMode="auto">
            <a:xfrm>
              <a:off x="1778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1" name="Rectangle 389"/>
            <p:cNvSpPr>
              <a:spLocks noChangeArrowheads="1"/>
            </p:cNvSpPr>
            <p:nvPr/>
          </p:nvSpPr>
          <p:spPr bwMode="auto">
            <a:xfrm>
              <a:off x="2193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2" name="Rectangle 390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3" name="Rectangle 391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4" name="Rectangle 392"/>
            <p:cNvSpPr>
              <a:spLocks noChangeArrowheads="1"/>
            </p:cNvSpPr>
            <p:nvPr/>
          </p:nvSpPr>
          <p:spPr bwMode="auto">
            <a:xfrm>
              <a:off x="174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5" name="Rectangle 393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6" name="Rectangle 394"/>
            <p:cNvSpPr>
              <a:spLocks noChangeArrowheads="1"/>
            </p:cNvSpPr>
            <p:nvPr/>
          </p:nvSpPr>
          <p:spPr bwMode="auto">
            <a:xfrm>
              <a:off x="2454" y="484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7" name="Rectangle 395"/>
            <p:cNvSpPr>
              <a:spLocks noChangeArrowheads="1"/>
            </p:cNvSpPr>
            <p:nvPr/>
          </p:nvSpPr>
          <p:spPr bwMode="auto">
            <a:xfrm>
              <a:off x="1470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8" name="Rectangle 396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69" name="Rectangle 397"/>
            <p:cNvSpPr>
              <a:spLocks noChangeArrowheads="1"/>
            </p:cNvSpPr>
            <p:nvPr/>
          </p:nvSpPr>
          <p:spPr bwMode="auto">
            <a:xfrm>
              <a:off x="2164" y="493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0" name="Rectangle 398"/>
            <p:cNvSpPr>
              <a:spLocks noChangeArrowheads="1"/>
            </p:cNvSpPr>
            <p:nvPr/>
          </p:nvSpPr>
          <p:spPr bwMode="auto">
            <a:xfrm>
              <a:off x="2560" y="476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1" name="Rectangle 399"/>
            <p:cNvSpPr>
              <a:spLocks noChangeArrowheads="1"/>
            </p:cNvSpPr>
            <p:nvPr/>
          </p:nvSpPr>
          <p:spPr bwMode="auto">
            <a:xfrm>
              <a:off x="1796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2" name="Rectangle 400"/>
            <p:cNvSpPr>
              <a:spLocks noChangeArrowheads="1"/>
            </p:cNvSpPr>
            <p:nvPr/>
          </p:nvSpPr>
          <p:spPr bwMode="auto">
            <a:xfrm>
              <a:off x="2033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3" name="Rectangle 401"/>
            <p:cNvSpPr>
              <a:spLocks noChangeArrowheads="1"/>
            </p:cNvSpPr>
            <p:nvPr/>
          </p:nvSpPr>
          <p:spPr bwMode="auto">
            <a:xfrm>
              <a:off x="1696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4" name="Rectangle 402"/>
            <p:cNvSpPr>
              <a:spLocks noChangeArrowheads="1"/>
            </p:cNvSpPr>
            <p:nvPr/>
          </p:nvSpPr>
          <p:spPr bwMode="auto">
            <a:xfrm>
              <a:off x="2454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5" name="Rectangle 403"/>
            <p:cNvSpPr>
              <a:spLocks noChangeArrowheads="1"/>
            </p:cNvSpPr>
            <p:nvPr/>
          </p:nvSpPr>
          <p:spPr bwMode="auto">
            <a:xfrm>
              <a:off x="1992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6" name="Rectangle 404"/>
            <p:cNvSpPr>
              <a:spLocks noChangeArrowheads="1"/>
            </p:cNvSpPr>
            <p:nvPr/>
          </p:nvSpPr>
          <p:spPr bwMode="auto">
            <a:xfrm>
              <a:off x="1938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7" name="Rectangle 405"/>
            <p:cNvSpPr>
              <a:spLocks noChangeArrowheads="1"/>
            </p:cNvSpPr>
            <p:nvPr/>
          </p:nvSpPr>
          <p:spPr bwMode="auto">
            <a:xfrm>
              <a:off x="1624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8" name="Rectangle 406"/>
            <p:cNvSpPr>
              <a:spLocks noChangeArrowheads="1"/>
            </p:cNvSpPr>
            <p:nvPr/>
          </p:nvSpPr>
          <p:spPr bwMode="auto">
            <a:xfrm>
              <a:off x="1903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79" name="Rectangle 407"/>
            <p:cNvSpPr>
              <a:spLocks noChangeArrowheads="1"/>
            </p:cNvSpPr>
            <p:nvPr/>
          </p:nvSpPr>
          <p:spPr bwMode="auto">
            <a:xfrm>
              <a:off x="2667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0" name="Rectangle 408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1" name="Rectangle 409"/>
            <p:cNvSpPr>
              <a:spLocks noChangeArrowheads="1"/>
            </p:cNvSpPr>
            <p:nvPr/>
          </p:nvSpPr>
          <p:spPr bwMode="auto">
            <a:xfrm>
              <a:off x="1903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2" name="Rectangle 410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3" name="Rectangle 411"/>
            <p:cNvSpPr>
              <a:spLocks noChangeArrowheads="1"/>
            </p:cNvSpPr>
            <p:nvPr/>
          </p:nvSpPr>
          <p:spPr bwMode="auto">
            <a:xfrm>
              <a:off x="2726" y="383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4" name="Rectangle 412"/>
            <p:cNvSpPr>
              <a:spLocks noChangeArrowheads="1"/>
            </p:cNvSpPr>
            <p:nvPr/>
          </p:nvSpPr>
          <p:spPr bwMode="auto">
            <a:xfrm>
              <a:off x="1719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5" name="Rectangle 413"/>
            <p:cNvSpPr>
              <a:spLocks noChangeArrowheads="1"/>
            </p:cNvSpPr>
            <p:nvPr/>
          </p:nvSpPr>
          <p:spPr bwMode="auto">
            <a:xfrm>
              <a:off x="1897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6" name="Rectangle 414"/>
            <p:cNvSpPr>
              <a:spLocks noChangeArrowheads="1"/>
            </p:cNvSpPr>
            <p:nvPr/>
          </p:nvSpPr>
          <p:spPr bwMode="auto">
            <a:xfrm>
              <a:off x="2312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7" name="Rectangle 415"/>
            <p:cNvSpPr>
              <a:spLocks noChangeArrowheads="1"/>
            </p:cNvSpPr>
            <p:nvPr/>
          </p:nvSpPr>
          <p:spPr bwMode="auto">
            <a:xfrm>
              <a:off x="2377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8" name="Rectangle 416"/>
            <p:cNvSpPr>
              <a:spLocks noChangeArrowheads="1"/>
            </p:cNvSpPr>
            <p:nvPr/>
          </p:nvSpPr>
          <p:spPr bwMode="auto">
            <a:xfrm>
              <a:off x="172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89" name="Rectangle 417"/>
            <p:cNvSpPr>
              <a:spLocks noChangeArrowheads="1"/>
            </p:cNvSpPr>
            <p:nvPr/>
          </p:nvSpPr>
          <p:spPr bwMode="auto">
            <a:xfrm>
              <a:off x="185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7" name="Group 418"/>
          <p:cNvGrpSpPr>
            <a:grpSpLocks/>
          </p:cNvGrpSpPr>
          <p:nvPr/>
        </p:nvGrpSpPr>
        <p:grpSpPr bwMode="auto">
          <a:xfrm>
            <a:off x="5692775" y="1538288"/>
            <a:ext cx="2224088" cy="2163762"/>
            <a:chOff x="1453" y="3750"/>
            <a:chExt cx="1344" cy="1453"/>
          </a:xfrm>
        </p:grpSpPr>
        <p:sp>
          <p:nvSpPr>
            <p:cNvPr id="77190" name="Rectangle 419"/>
            <p:cNvSpPr>
              <a:spLocks noChangeArrowheads="1"/>
            </p:cNvSpPr>
            <p:nvPr/>
          </p:nvSpPr>
          <p:spPr bwMode="auto">
            <a:xfrm>
              <a:off x="1850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1" name="Rectangle 420"/>
            <p:cNvSpPr>
              <a:spLocks noChangeArrowheads="1"/>
            </p:cNvSpPr>
            <p:nvPr/>
          </p:nvSpPr>
          <p:spPr bwMode="auto">
            <a:xfrm>
              <a:off x="1707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2" name="Rectangle 421"/>
            <p:cNvSpPr>
              <a:spLocks noChangeArrowheads="1"/>
            </p:cNvSpPr>
            <p:nvPr/>
          </p:nvSpPr>
          <p:spPr bwMode="auto">
            <a:xfrm>
              <a:off x="1838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3" name="Rectangle 422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4" name="Rectangle 423"/>
            <p:cNvSpPr>
              <a:spLocks noChangeArrowheads="1"/>
            </p:cNvSpPr>
            <p:nvPr/>
          </p:nvSpPr>
          <p:spPr bwMode="auto">
            <a:xfrm>
              <a:off x="1974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5" name="Rectangle 424"/>
            <p:cNvSpPr>
              <a:spLocks noChangeArrowheads="1"/>
            </p:cNvSpPr>
            <p:nvPr/>
          </p:nvSpPr>
          <p:spPr bwMode="auto">
            <a:xfrm>
              <a:off x="1903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6" name="Rectangle 425"/>
            <p:cNvSpPr>
              <a:spLocks noChangeArrowheads="1"/>
            </p:cNvSpPr>
            <p:nvPr/>
          </p:nvSpPr>
          <p:spPr bwMode="auto">
            <a:xfrm>
              <a:off x="190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7" name="Rectangle 426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8" name="Rectangle 427"/>
            <p:cNvSpPr>
              <a:spLocks noChangeArrowheads="1"/>
            </p:cNvSpPr>
            <p:nvPr/>
          </p:nvSpPr>
          <p:spPr bwMode="auto">
            <a:xfrm>
              <a:off x="1737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99" name="Rectangle 428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0" name="Rectangle 429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1" name="Rectangle 430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2" name="Rectangle 431"/>
            <p:cNvSpPr>
              <a:spLocks noChangeArrowheads="1"/>
            </p:cNvSpPr>
            <p:nvPr/>
          </p:nvSpPr>
          <p:spPr bwMode="auto">
            <a:xfrm>
              <a:off x="243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3" name="Rectangle 432"/>
            <p:cNvSpPr>
              <a:spLocks noChangeArrowheads="1"/>
            </p:cNvSpPr>
            <p:nvPr/>
          </p:nvSpPr>
          <p:spPr bwMode="auto">
            <a:xfrm>
              <a:off x="1903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4" name="Rectangle 433"/>
            <p:cNvSpPr>
              <a:spLocks noChangeArrowheads="1"/>
            </p:cNvSpPr>
            <p:nvPr/>
          </p:nvSpPr>
          <p:spPr bwMode="auto">
            <a:xfrm>
              <a:off x="2667" y="466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5" name="Rectangle 434"/>
            <p:cNvSpPr>
              <a:spLocks noChangeArrowheads="1"/>
            </p:cNvSpPr>
            <p:nvPr/>
          </p:nvSpPr>
          <p:spPr bwMode="auto">
            <a:xfrm>
              <a:off x="181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6" name="Rectangle 435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7" name="Rectangle 436"/>
            <p:cNvSpPr>
              <a:spLocks noChangeArrowheads="1"/>
            </p:cNvSpPr>
            <p:nvPr/>
          </p:nvSpPr>
          <p:spPr bwMode="auto">
            <a:xfrm>
              <a:off x="1826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8" name="Rectangle 437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09" name="Rectangle 438"/>
            <p:cNvSpPr>
              <a:spLocks noChangeArrowheads="1"/>
            </p:cNvSpPr>
            <p:nvPr/>
          </p:nvSpPr>
          <p:spPr bwMode="auto">
            <a:xfrm>
              <a:off x="1773" y="502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0" name="Rectangle 439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1" name="Rectangle 44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2" name="Rectangle 441"/>
            <p:cNvSpPr>
              <a:spLocks noChangeArrowheads="1"/>
            </p:cNvSpPr>
            <p:nvPr/>
          </p:nvSpPr>
          <p:spPr bwMode="auto">
            <a:xfrm>
              <a:off x="2081" y="497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3" name="Rectangle 442"/>
            <p:cNvSpPr>
              <a:spLocks noChangeArrowheads="1"/>
            </p:cNvSpPr>
            <p:nvPr/>
          </p:nvSpPr>
          <p:spPr bwMode="auto">
            <a:xfrm>
              <a:off x="172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4" name="Rectangle 443"/>
            <p:cNvSpPr>
              <a:spLocks noChangeArrowheads="1"/>
            </p:cNvSpPr>
            <p:nvPr/>
          </p:nvSpPr>
          <p:spPr bwMode="auto">
            <a:xfrm>
              <a:off x="2483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5" name="Rectangle 444"/>
            <p:cNvSpPr>
              <a:spLocks noChangeArrowheads="1"/>
            </p:cNvSpPr>
            <p:nvPr/>
          </p:nvSpPr>
          <p:spPr bwMode="auto">
            <a:xfrm>
              <a:off x="1696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6" name="Rectangle 445"/>
            <p:cNvSpPr>
              <a:spLocks noChangeArrowheads="1"/>
            </p:cNvSpPr>
            <p:nvPr/>
          </p:nvSpPr>
          <p:spPr bwMode="auto">
            <a:xfrm>
              <a:off x="1773" y="4826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7" name="Rectangle 446"/>
            <p:cNvSpPr>
              <a:spLocks noChangeArrowheads="1"/>
            </p:cNvSpPr>
            <p:nvPr/>
          </p:nvSpPr>
          <p:spPr bwMode="auto">
            <a:xfrm>
              <a:off x="2169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8" name="Rectangle 447"/>
            <p:cNvSpPr>
              <a:spLocks noChangeArrowheads="1"/>
            </p:cNvSpPr>
            <p:nvPr/>
          </p:nvSpPr>
          <p:spPr bwMode="auto">
            <a:xfrm>
              <a:off x="1844" y="5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9" name="Rectangle 448"/>
            <p:cNvSpPr>
              <a:spLocks noChangeArrowheads="1"/>
            </p:cNvSpPr>
            <p:nvPr/>
          </p:nvSpPr>
          <p:spPr bwMode="auto">
            <a:xfrm>
              <a:off x="1778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0" name="Rectangle 449"/>
            <p:cNvSpPr>
              <a:spLocks noChangeArrowheads="1"/>
            </p:cNvSpPr>
            <p:nvPr/>
          </p:nvSpPr>
          <p:spPr bwMode="auto">
            <a:xfrm>
              <a:off x="173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1" name="Rectangle 450"/>
            <p:cNvSpPr>
              <a:spLocks noChangeArrowheads="1"/>
            </p:cNvSpPr>
            <p:nvPr/>
          </p:nvSpPr>
          <p:spPr bwMode="auto">
            <a:xfrm>
              <a:off x="2246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2" name="Rectangle 451"/>
            <p:cNvSpPr>
              <a:spLocks noChangeArrowheads="1"/>
            </p:cNvSpPr>
            <p:nvPr/>
          </p:nvSpPr>
          <p:spPr bwMode="auto">
            <a:xfrm>
              <a:off x="1832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3" name="Rectangle 452"/>
            <p:cNvSpPr>
              <a:spLocks noChangeArrowheads="1"/>
            </p:cNvSpPr>
            <p:nvPr/>
          </p:nvSpPr>
          <p:spPr bwMode="auto">
            <a:xfrm>
              <a:off x="1909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4" name="Rectangle 453"/>
            <p:cNvSpPr>
              <a:spLocks noChangeArrowheads="1"/>
            </p:cNvSpPr>
            <p:nvPr/>
          </p:nvSpPr>
          <p:spPr bwMode="auto">
            <a:xfrm>
              <a:off x="1784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5" name="Rectangle 454"/>
            <p:cNvSpPr>
              <a:spLocks noChangeArrowheads="1"/>
            </p:cNvSpPr>
            <p:nvPr/>
          </p:nvSpPr>
          <p:spPr bwMode="auto">
            <a:xfrm>
              <a:off x="1696" y="5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6" name="Rectangle 455"/>
            <p:cNvSpPr>
              <a:spLocks noChangeArrowheads="1"/>
            </p:cNvSpPr>
            <p:nvPr/>
          </p:nvSpPr>
          <p:spPr bwMode="auto">
            <a:xfrm>
              <a:off x="147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7" name="Rectangle 456"/>
            <p:cNvSpPr>
              <a:spLocks noChangeArrowheads="1"/>
            </p:cNvSpPr>
            <p:nvPr/>
          </p:nvSpPr>
          <p:spPr bwMode="auto">
            <a:xfrm>
              <a:off x="2128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8" name="Rectangle 457"/>
            <p:cNvSpPr>
              <a:spLocks noChangeArrowheads="1"/>
            </p:cNvSpPr>
            <p:nvPr/>
          </p:nvSpPr>
          <p:spPr bwMode="auto">
            <a:xfrm>
              <a:off x="2477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29" name="Rectangle 458"/>
            <p:cNvSpPr>
              <a:spLocks noChangeArrowheads="1"/>
            </p:cNvSpPr>
            <p:nvPr/>
          </p:nvSpPr>
          <p:spPr bwMode="auto">
            <a:xfrm>
              <a:off x="1796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0" name="Rectangle 459"/>
            <p:cNvSpPr>
              <a:spLocks noChangeArrowheads="1"/>
            </p:cNvSpPr>
            <p:nvPr/>
          </p:nvSpPr>
          <p:spPr bwMode="auto">
            <a:xfrm>
              <a:off x="1453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1" name="Rectangle 460"/>
            <p:cNvSpPr>
              <a:spLocks noChangeArrowheads="1"/>
            </p:cNvSpPr>
            <p:nvPr/>
          </p:nvSpPr>
          <p:spPr bwMode="auto">
            <a:xfrm>
              <a:off x="2069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2" name="Rectangle 461"/>
            <p:cNvSpPr>
              <a:spLocks noChangeArrowheads="1"/>
            </p:cNvSpPr>
            <p:nvPr/>
          </p:nvSpPr>
          <p:spPr bwMode="auto">
            <a:xfrm>
              <a:off x="2383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3" name="Rectangle 462"/>
            <p:cNvSpPr>
              <a:spLocks noChangeArrowheads="1"/>
            </p:cNvSpPr>
            <p:nvPr/>
          </p:nvSpPr>
          <p:spPr bwMode="auto">
            <a:xfrm>
              <a:off x="2371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4" name="Rectangle 463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5" name="Rectangle 464"/>
            <p:cNvSpPr>
              <a:spLocks noChangeArrowheads="1"/>
            </p:cNvSpPr>
            <p:nvPr/>
          </p:nvSpPr>
          <p:spPr bwMode="auto">
            <a:xfrm>
              <a:off x="2039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6" name="Rectangle 465"/>
            <p:cNvSpPr>
              <a:spLocks noChangeArrowheads="1"/>
            </p:cNvSpPr>
            <p:nvPr/>
          </p:nvSpPr>
          <p:spPr bwMode="auto">
            <a:xfrm>
              <a:off x="2193" y="436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7" name="Rectangle 466"/>
            <p:cNvSpPr>
              <a:spLocks noChangeArrowheads="1"/>
            </p:cNvSpPr>
            <p:nvPr/>
          </p:nvSpPr>
          <p:spPr bwMode="auto">
            <a:xfrm>
              <a:off x="1826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8" name="Rectangle 467"/>
            <p:cNvSpPr>
              <a:spLocks noChangeArrowheads="1"/>
            </p:cNvSpPr>
            <p:nvPr/>
          </p:nvSpPr>
          <p:spPr bwMode="auto">
            <a:xfrm>
              <a:off x="1950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39" name="Rectangle 468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0" name="Rectangle 469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1" name="Rectangle 470"/>
            <p:cNvSpPr>
              <a:spLocks noChangeArrowheads="1"/>
            </p:cNvSpPr>
            <p:nvPr/>
          </p:nvSpPr>
          <p:spPr bwMode="auto">
            <a:xfrm>
              <a:off x="1938" y="461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2" name="Rectangle 471"/>
            <p:cNvSpPr>
              <a:spLocks noChangeArrowheads="1"/>
            </p:cNvSpPr>
            <p:nvPr/>
          </p:nvSpPr>
          <p:spPr bwMode="auto">
            <a:xfrm>
              <a:off x="2110" y="441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3" name="Rectangle 472"/>
            <p:cNvSpPr>
              <a:spLocks noChangeArrowheads="1"/>
            </p:cNvSpPr>
            <p:nvPr/>
          </p:nvSpPr>
          <p:spPr bwMode="auto">
            <a:xfrm>
              <a:off x="2359" y="417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4" name="Rectangle 473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5" name="Rectangle 474"/>
            <p:cNvSpPr>
              <a:spLocks noChangeArrowheads="1"/>
            </p:cNvSpPr>
            <p:nvPr/>
          </p:nvSpPr>
          <p:spPr bwMode="auto">
            <a:xfrm>
              <a:off x="1731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6" name="Rectangle 475"/>
            <p:cNvSpPr>
              <a:spLocks noChangeArrowheads="1"/>
            </p:cNvSpPr>
            <p:nvPr/>
          </p:nvSpPr>
          <p:spPr bwMode="auto">
            <a:xfrm>
              <a:off x="2436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7" name="Rectangle 476"/>
            <p:cNvSpPr>
              <a:spLocks noChangeArrowheads="1"/>
            </p:cNvSpPr>
            <p:nvPr/>
          </p:nvSpPr>
          <p:spPr bwMode="auto">
            <a:xfrm>
              <a:off x="2708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8" name="Rectangle 477"/>
            <p:cNvSpPr>
              <a:spLocks noChangeArrowheads="1"/>
            </p:cNvSpPr>
            <p:nvPr/>
          </p:nvSpPr>
          <p:spPr bwMode="auto">
            <a:xfrm>
              <a:off x="1731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49" name="Rectangle 478"/>
            <p:cNvSpPr>
              <a:spLocks noChangeArrowheads="1"/>
            </p:cNvSpPr>
            <p:nvPr/>
          </p:nvSpPr>
          <p:spPr bwMode="auto">
            <a:xfrm>
              <a:off x="1808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0" name="Rectangle 479"/>
            <p:cNvSpPr>
              <a:spLocks noChangeArrowheads="1"/>
            </p:cNvSpPr>
            <p:nvPr/>
          </p:nvSpPr>
          <p:spPr bwMode="auto">
            <a:xfrm>
              <a:off x="1802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1" name="Rectangle 48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2" name="Rectangle 481"/>
            <p:cNvSpPr>
              <a:spLocks noChangeArrowheads="1"/>
            </p:cNvSpPr>
            <p:nvPr/>
          </p:nvSpPr>
          <p:spPr bwMode="auto">
            <a:xfrm>
              <a:off x="188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3" name="Rectangle 482"/>
            <p:cNvSpPr>
              <a:spLocks noChangeArrowheads="1"/>
            </p:cNvSpPr>
            <p:nvPr/>
          </p:nvSpPr>
          <p:spPr bwMode="auto">
            <a:xfrm>
              <a:off x="2608" y="473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4" name="Rectangle 483"/>
            <p:cNvSpPr>
              <a:spLocks noChangeArrowheads="1"/>
            </p:cNvSpPr>
            <p:nvPr/>
          </p:nvSpPr>
          <p:spPr bwMode="auto">
            <a:xfrm>
              <a:off x="1820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5" name="Rectangle 484"/>
            <p:cNvSpPr>
              <a:spLocks noChangeArrowheads="1"/>
            </p:cNvSpPr>
            <p:nvPr/>
          </p:nvSpPr>
          <p:spPr bwMode="auto">
            <a:xfrm>
              <a:off x="2537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6" name="Rectangle 485"/>
            <p:cNvSpPr>
              <a:spLocks noChangeArrowheads="1"/>
            </p:cNvSpPr>
            <p:nvPr/>
          </p:nvSpPr>
          <p:spPr bwMode="auto">
            <a:xfrm>
              <a:off x="1891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7" name="Rectangle 486"/>
            <p:cNvSpPr>
              <a:spLocks noChangeArrowheads="1"/>
            </p:cNvSpPr>
            <p:nvPr/>
          </p:nvSpPr>
          <p:spPr bwMode="auto">
            <a:xfrm>
              <a:off x="1832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8" name="Rectangle 487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59" name="Rectangle 488"/>
            <p:cNvSpPr>
              <a:spLocks noChangeArrowheads="1"/>
            </p:cNvSpPr>
            <p:nvPr/>
          </p:nvSpPr>
          <p:spPr bwMode="auto">
            <a:xfrm>
              <a:off x="1861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0" name="Rectangle 489"/>
            <p:cNvSpPr>
              <a:spLocks noChangeArrowheads="1"/>
            </p:cNvSpPr>
            <p:nvPr/>
          </p:nvSpPr>
          <p:spPr bwMode="auto">
            <a:xfrm>
              <a:off x="2477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1" name="Rectangle 490"/>
            <p:cNvSpPr>
              <a:spLocks noChangeArrowheads="1"/>
            </p:cNvSpPr>
            <p:nvPr/>
          </p:nvSpPr>
          <p:spPr bwMode="auto">
            <a:xfrm>
              <a:off x="1767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2" name="Rectangle 491"/>
            <p:cNvSpPr>
              <a:spLocks noChangeArrowheads="1"/>
            </p:cNvSpPr>
            <p:nvPr/>
          </p:nvSpPr>
          <p:spPr bwMode="auto">
            <a:xfrm>
              <a:off x="193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3" name="Rectangle 492"/>
            <p:cNvSpPr>
              <a:spLocks noChangeArrowheads="1"/>
            </p:cNvSpPr>
            <p:nvPr/>
          </p:nvSpPr>
          <p:spPr bwMode="auto">
            <a:xfrm>
              <a:off x="2466" y="4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4" name="Rectangle 493"/>
            <p:cNvSpPr>
              <a:spLocks noChangeArrowheads="1"/>
            </p:cNvSpPr>
            <p:nvPr/>
          </p:nvSpPr>
          <p:spPr bwMode="auto">
            <a:xfrm>
              <a:off x="1767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5" name="Rectangle 494"/>
            <p:cNvSpPr>
              <a:spLocks noChangeArrowheads="1"/>
            </p:cNvSpPr>
            <p:nvPr/>
          </p:nvSpPr>
          <p:spPr bwMode="auto">
            <a:xfrm>
              <a:off x="2276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6" name="Rectangle 495"/>
            <p:cNvSpPr>
              <a:spLocks noChangeArrowheads="1"/>
            </p:cNvSpPr>
            <p:nvPr/>
          </p:nvSpPr>
          <p:spPr bwMode="auto">
            <a:xfrm>
              <a:off x="1696" y="492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7" name="Rectangle 496"/>
            <p:cNvSpPr>
              <a:spLocks noChangeArrowheads="1"/>
            </p:cNvSpPr>
            <p:nvPr/>
          </p:nvSpPr>
          <p:spPr bwMode="auto">
            <a:xfrm>
              <a:off x="1938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8" name="Rectangle 497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69" name="Rectangle 498"/>
            <p:cNvSpPr>
              <a:spLocks noChangeArrowheads="1"/>
            </p:cNvSpPr>
            <p:nvPr/>
          </p:nvSpPr>
          <p:spPr bwMode="auto">
            <a:xfrm>
              <a:off x="1743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0" name="Rectangle 499"/>
            <p:cNvSpPr>
              <a:spLocks noChangeArrowheads="1"/>
            </p:cNvSpPr>
            <p:nvPr/>
          </p:nvSpPr>
          <p:spPr bwMode="auto">
            <a:xfrm>
              <a:off x="1802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1" name="Rectangle 500"/>
            <p:cNvSpPr>
              <a:spLocks noChangeArrowheads="1"/>
            </p:cNvSpPr>
            <p:nvPr/>
          </p:nvSpPr>
          <p:spPr bwMode="auto">
            <a:xfrm>
              <a:off x="1808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2" name="Rectangle 501"/>
            <p:cNvSpPr>
              <a:spLocks noChangeArrowheads="1"/>
            </p:cNvSpPr>
            <p:nvPr/>
          </p:nvSpPr>
          <p:spPr bwMode="auto">
            <a:xfrm>
              <a:off x="2140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3" name="Rectangle 502"/>
            <p:cNvSpPr>
              <a:spLocks noChangeArrowheads="1"/>
            </p:cNvSpPr>
            <p:nvPr/>
          </p:nvSpPr>
          <p:spPr bwMode="auto">
            <a:xfrm>
              <a:off x="1755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4" name="Rectangle 503"/>
            <p:cNvSpPr>
              <a:spLocks noChangeArrowheads="1"/>
            </p:cNvSpPr>
            <p:nvPr/>
          </p:nvSpPr>
          <p:spPr bwMode="auto">
            <a:xfrm>
              <a:off x="1956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5" name="Rectangle 504"/>
            <p:cNvSpPr>
              <a:spLocks noChangeArrowheads="1"/>
            </p:cNvSpPr>
            <p:nvPr/>
          </p:nvSpPr>
          <p:spPr bwMode="auto">
            <a:xfrm>
              <a:off x="175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6" name="Rectangle 505"/>
            <p:cNvSpPr>
              <a:spLocks noChangeArrowheads="1"/>
            </p:cNvSpPr>
            <p:nvPr/>
          </p:nvSpPr>
          <p:spPr bwMode="auto">
            <a:xfrm>
              <a:off x="1820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7" name="Rectangle 506"/>
            <p:cNvSpPr>
              <a:spLocks noChangeArrowheads="1"/>
            </p:cNvSpPr>
            <p:nvPr/>
          </p:nvSpPr>
          <p:spPr bwMode="auto">
            <a:xfrm>
              <a:off x="1601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8" name="Rectangle 507"/>
            <p:cNvSpPr>
              <a:spLocks noChangeArrowheads="1"/>
            </p:cNvSpPr>
            <p:nvPr/>
          </p:nvSpPr>
          <p:spPr bwMode="auto">
            <a:xfrm>
              <a:off x="1530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79" name="Rectangle 508"/>
            <p:cNvSpPr>
              <a:spLocks noChangeArrowheads="1"/>
            </p:cNvSpPr>
            <p:nvPr/>
          </p:nvSpPr>
          <p:spPr bwMode="auto">
            <a:xfrm>
              <a:off x="2395" y="4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0" name="Rectangle 509"/>
            <p:cNvSpPr>
              <a:spLocks noChangeArrowheads="1"/>
            </p:cNvSpPr>
            <p:nvPr/>
          </p:nvSpPr>
          <p:spPr bwMode="auto">
            <a:xfrm>
              <a:off x="1749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1" name="Rectangle 510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2" name="Rectangle 511"/>
            <p:cNvSpPr>
              <a:spLocks noChangeArrowheads="1"/>
            </p:cNvSpPr>
            <p:nvPr/>
          </p:nvSpPr>
          <p:spPr bwMode="auto">
            <a:xfrm>
              <a:off x="2347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3" name="Rectangle 512"/>
            <p:cNvSpPr>
              <a:spLocks noChangeArrowheads="1"/>
            </p:cNvSpPr>
            <p:nvPr/>
          </p:nvSpPr>
          <p:spPr bwMode="auto">
            <a:xfrm>
              <a:off x="1826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4" name="Rectangle 513"/>
            <p:cNvSpPr>
              <a:spLocks noChangeArrowheads="1"/>
            </p:cNvSpPr>
            <p:nvPr/>
          </p:nvSpPr>
          <p:spPr bwMode="auto">
            <a:xfrm>
              <a:off x="2786" y="453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5" name="Rectangle 514"/>
            <p:cNvSpPr>
              <a:spLocks noChangeArrowheads="1"/>
            </p:cNvSpPr>
            <p:nvPr/>
          </p:nvSpPr>
          <p:spPr bwMode="auto">
            <a:xfrm>
              <a:off x="2584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6" name="Rectangle 515"/>
            <p:cNvSpPr>
              <a:spLocks noChangeArrowheads="1"/>
            </p:cNvSpPr>
            <p:nvPr/>
          </p:nvSpPr>
          <p:spPr bwMode="auto">
            <a:xfrm>
              <a:off x="1938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7" name="Rectangle 516"/>
            <p:cNvSpPr>
              <a:spLocks noChangeArrowheads="1"/>
            </p:cNvSpPr>
            <p:nvPr/>
          </p:nvSpPr>
          <p:spPr bwMode="auto">
            <a:xfrm>
              <a:off x="2531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8" name="Rectangle 517"/>
            <p:cNvSpPr>
              <a:spLocks noChangeArrowheads="1"/>
            </p:cNvSpPr>
            <p:nvPr/>
          </p:nvSpPr>
          <p:spPr bwMode="auto">
            <a:xfrm>
              <a:off x="1844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89" name="Rectangle 518"/>
            <p:cNvSpPr>
              <a:spLocks noChangeArrowheads="1"/>
            </p:cNvSpPr>
            <p:nvPr/>
          </p:nvSpPr>
          <p:spPr bwMode="auto">
            <a:xfrm>
              <a:off x="1607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0" name="Rectangle 519"/>
            <p:cNvSpPr>
              <a:spLocks noChangeArrowheads="1"/>
            </p:cNvSpPr>
            <p:nvPr/>
          </p:nvSpPr>
          <p:spPr bwMode="auto">
            <a:xfrm>
              <a:off x="1861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1" name="Rectangle 520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2" name="Rectangle 521"/>
            <p:cNvSpPr>
              <a:spLocks noChangeArrowheads="1"/>
            </p:cNvSpPr>
            <p:nvPr/>
          </p:nvSpPr>
          <p:spPr bwMode="auto">
            <a:xfrm>
              <a:off x="1885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3" name="Rectangle 522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4" name="Rectangle 523"/>
            <p:cNvSpPr>
              <a:spLocks noChangeArrowheads="1"/>
            </p:cNvSpPr>
            <p:nvPr/>
          </p:nvSpPr>
          <p:spPr bwMode="auto">
            <a:xfrm>
              <a:off x="2211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5" name="Rectangle 524"/>
            <p:cNvSpPr>
              <a:spLocks noChangeArrowheads="1"/>
            </p:cNvSpPr>
            <p:nvPr/>
          </p:nvSpPr>
          <p:spPr bwMode="auto">
            <a:xfrm>
              <a:off x="1844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6" name="Rectangle 525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7" name="Rectangle 526"/>
            <p:cNvSpPr>
              <a:spLocks noChangeArrowheads="1"/>
            </p:cNvSpPr>
            <p:nvPr/>
          </p:nvSpPr>
          <p:spPr bwMode="auto">
            <a:xfrm>
              <a:off x="2483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8" name="Rectangle 527"/>
            <p:cNvSpPr>
              <a:spLocks noChangeArrowheads="1"/>
            </p:cNvSpPr>
            <p:nvPr/>
          </p:nvSpPr>
          <p:spPr bwMode="auto">
            <a:xfrm>
              <a:off x="2229" y="434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99" name="Rectangle 528"/>
            <p:cNvSpPr>
              <a:spLocks noChangeArrowheads="1"/>
            </p:cNvSpPr>
            <p:nvPr/>
          </p:nvSpPr>
          <p:spPr bwMode="auto">
            <a:xfrm>
              <a:off x="2477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0" name="Rectangle 529"/>
            <p:cNvSpPr>
              <a:spLocks noChangeArrowheads="1"/>
            </p:cNvSpPr>
            <p:nvPr/>
          </p:nvSpPr>
          <p:spPr bwMode="auto">
            <a:xfrm>
              <a:off x="1867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1" name="Rectangle 530"/>
            <p:cNvSpPr>
              <a:spLocks noChangeArrowheads="1"/>
            </p:cNvSpPr>
            <p:nvPr/>
          </p:nvSpPr>
          <p:spPr bwMode="auto">
            <a:xfrm>
              <a:off x="155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2" name="Rectangle 531"/>
            <p:cNvSpPr>
              <a:spLocks noChangeArrowheads="1"/>
            </p:cNvSpPr>
            <p:nvPr/>
          </p:nvSpPr>
          <p:spPr bwMode="auto">
            <a:xfrm>
              <a:off x="2015" y="452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3" name="Rectangle 532"/>
            <p:cNvSpPr>
              <a:spLocks noChangeArrowheads="1"/>
            </p:cNvSpPr>
            <p:nvPr/>
          </p:nvSpPr>
          <p:spPr bwMode="auto">
            <a:xfrm>
              <a:off x="174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4" name="Rectangle 533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5" name="Rectangle 53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6" name="Rectangle 535"/>
            <p:cNvSpPr>
              <a:spLocks noChangeArrowheads="1"/>
            </p:cNvSpPr>
            <p:nvPr/>
          </p:nvSpPr>
          <p:spPr bwMode="auto">
            <a:xfrm>
              <a:off x="188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7" name="Rectangle 536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8" name="Rectangle 537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09" name="Rectangle 538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0" name="Rectangle 539"/>
            <p:cNvSpPr>
              <a:spLocks noChangeArrowheads="1"/>
            </p:cNvSpPr>
            <p:nvPr/>
          </p:nvSpPr>
          <p:spPr bwMode="auto">
            <a:xfrm>
              <a:off x="1885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1" name="Rectangle 540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2" name="Rectangle 541"/>
            <p:cNvSpPr>
              <a:spLocks noChangeArrowheads="1"/>
            </p:cNvSpPr>
            <p:nvPr/>
          </p:nvSpPr>
          <p:spPr bwMode="auto">
            <a:xfrm>
              <a:off x="1938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3" name="Rectangle 542"/>
            <p:cNvSpPr>
              <a:spLocks noChangeArrowheads="1"/>
            </p:cNvSpPr>
            <p:nvPr/>
          </p:nvSpPr>
          <p:spPr bwMode="auto">
            <a:xfrm>
              <a:off x="2637" y="470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4" name="Rectangle 543"/>
            <p:cNvSpPr>
              <a:spLocks noChangeArrowheads="1"/>
            </p:cNvSpPr>
            <p:nvPr/>
          </p:nvSpPr>
          <p:spPr bwMode="auto">
            <a:xfrm>
              <a:off x="1802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5" name="Rectangle 544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6" name="Rectangle 545"/>
            <p:cNvSpPr>
              <a:spLocks noChangeArrowheads="1"/>
            </p:cNvSpPr>
            <p:nvPr/>
          </p:nvSpPr>
          <p:spPr bwMode="auto">
            <a:xfrm>
              <a:off x="172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7" name="Rectangle 546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8" name="Rectangle 547"/>
            <p:cNvSpPr>
              <a:spLocks noChangeArrowheads="1"/>
            </p:cNvSpPr>
            <p:nvPr/>
          </p:nvSpPr>
          <p:spPr bwMode="auto">
            <a:xfrm>
              <a:off x="1696" y="512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9" name="Rectangle 548"/>
            <p:cNvSpPr>
              <a:spLocks noChangeArrowheads="1"/>
            </p:cNvSpPr>
            <p:nvPr/>
          </p:nvSpPr>
          <p:spPr bwMode="auto">
            <a:xfrm>
              <a:off x="185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0" name="Rectangle 549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1" name="Rectangle 550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2" name="Rectangle 551"/>
            <p:cNvSpPr>
              <a:spLocks noChangeArrowheads="1"/>
            </p:cNvSpPr>
            <p:nvPr/>
          </p:nvSpPr>
          <p:spPr bwMode="auto">
            <a:xfrm>
              <a:off x="1778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3" name="Rectangle 552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4" name="Rectangle 553"/>
            <p:cNvSpPr>
              <a:spLocks noChangeArrowheads="1"/>
            </p:cNvSpPr>
            <p:nvPr/>
          </p:nvSpPr>
          <p:spPr bwMode="auto">
            <a:xfrm>
              <a:off x="1743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5" name="Rectangle 554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6" name="Rectangle 555"/>
            <p:cNvSpPr>
              <a:spLocks noChangeArrowheads="1"/>
            </p:cNvSpPr>
            <p:nvPr/>
          </p:nvSpPr>
          <p:spPr bwMode="auto">
            <a:xfrm>
              <a:off x="2454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7" name="Rectangle 556"/>
            <p:cNvSpPr>
              <a:spLocks noChangeArrowheads="1"/>
            </p:cNvSpPr>
            <p:nvPr/>
          </p:nvSpPr>
          <p:spPr bwMode="auto">
            <a:xfrm>
              <a:off x="2477" y="4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8" name="Rectangle 557"/>
            <p:cNvSpPr>
              <a:spLocks noChangeArrowheads="1"/>
            </p:cNvSpPr>
            <p:nvPr/>
          </p:nvSpPr>
          <p:spPr bwMode="auto">
            <a:xfrm>
              <a:off x="1932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29" name="Rectangle 558"/>
            <p:cNvSpPr>
              <a:spLocks noChangeArrowheads="1"/>
            </p:cNvSpPr>
            <p:nvPr/>
          </p:nvSpPr>
          <p:spPr bwMode="auto">
            <a:xfrm>
              <a:off x="1767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0" name="Rectangle 559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1" name="Rectangle 560"/>
            <p:cNvSpPr>
              <a:spLocks noChangeArrowheads="1"/>
            </p:cNvSpPr>
            <p:nvPr/>
          </p:nvSpPr>
          <p:spPr bwMode="auto">
            <a:xfrm>
              <a:off x="1867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2" name="Rectangle 561"/>
            <p:cNvSpPr>
              <a:spLocks noChangeArrowheads="1"/>
            </p:cNvSpPr>
            <p:nvPr/>
          </p:nvSpPr>
          <p:spPr bwMode="auto">
            <a:xfrm>
              <a:off x="2466" y="445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3" name="Rectangle 562"/>
            <p:cNvSpPr>
              <a:spLocks noChangeArrowheads="1"/>
            </p:cNvSpPr>
            <p:nvPr/>
          </p:nvSpPr>
          <p:spPr bwMode="auto">
            <a:xfrm>
              <a:off x="1713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4" name="Rectangle 563"/>
            <p:cNvSpPr>
              <a:spLocks noChangeArrowheads="1"/>
            </p:cNvSpPr>
            <p:nvPr/>
          </p:nvSpPr>
          <p:spPr bwMode="auto">
            <a:xfrm>
              <a:off x="2045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5" name="Rectangle 564"/>
            <p:cNvSpPr>
              <a:spLocks noChangeArrowheads="1"/>
            </p:cNvSpPr>
            <p:nvPr/>
          </p:nvSpPr>
          <p:spPr bwMode="auto">
            <a:xfrm>
              <a:off x="1767" y="512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6" name="Rectangle 565"/>
            <p:cNvSpPr>
              <a:spLocks noChangeArrowheads="1"/>
            </p:cNvSpPr>
            <p:nvPr/>
          </p:nvSpPr>
          <p:spPr bwMode="auto">
            <a:xfrm>
              <a:off x="1465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7" name="Rectangle 566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8" name="Rectangle 567"/>
            <p:cNvSpPr>
              <a:spLocks noChangeArrowheads="1"/>
            </p:cNvSpPr>
            <p:nvPr/>
          </p:nvSpPr>
          <p:spPr bwMode="auto">
            <a:xfrm>
              <a:off x="1844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39" name="Rectangle 568"/>
            <p:cNvSpPr>
              <a:spLocks noChangeArrowheads="1"/>
            </p:cNvSpPr>
            <p:nvPr/>
          </p:nvSpPr>
          <p:spPr bwMode="auto">
            <a:xfrm>
              <a:off x="1749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0" name="Rectangle 569"/>
            <p:cNvSpPr>
              <a:spLocks noChangeArrowheads="1"/>
            </p:cNvSpPr>
            <p:nvPr/>
          </p:nvSpPr>
          <p:spPr bwMode="auto">
            <a:xfrm>
              <a:off x="1820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1" name="Rectangle 570"/>
            <p:cNvSpPr>
              <a:spLocks noChangeArrowheads="1"/>
            </p:cNvSpPr>
            <p:nvPr/>
          </p:nvSpPr>
          <p:spPr bwMode="auto">
            <a:xfrm>
              <a:off x="2169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2" name="Rectangle 571"/>
            <p:cNvSpPr>
              <a:spLocks noChangeArrowheads="1"/>
            </p:cNvSpPr>
            <p:nvPr/>
          </p:nvSpPr>
          <p:spPr bwMode="auto">
            <a:xfrm>
              <a:off x="1938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3" name="Rectangle 572"/>
            <p:cNvSpPr>
              <a:spLocks noChangeArrowheads="1"/>
            </p:cNvSpPr>
            <p:nvPr/>
          </p:nvSpPr>
          <p:spPr bwMode="auto">
            <a:xfrm>
              <a:off x="2015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4" name="Rectangle 573"/>
            <p:cNvSpPr>
              <a:spLocks noChangeArrowheads="1"/>
            </p:cNvSpPr>
            <p:nvPr/>
          </p:nvSpPr>
          <p:spPr bwMode="auto">
            <a:xfrm>
              <a:off x="203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5" name="Rectangle 574"/>
            <p:cNvSpPr>
              <a:spLocks noChangeArrowheads="1"/>
            </p:cNvSpPr>
            <p:nvPr/>
          </p:nvSpPr>
          <p:spPr bwMode="auto">
            <a:xfrm>
              <a:off x="1796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6" name="Rectangle 575"/>
            <p:cNvSpPr>
              <a:spLocks noChangeArrowheads="1"/>
            </p:cNvSpPr>
            <p:nvPr/>
          </p:nvSpPr>
          <p:spPr bwMode="auto">
            <a:xfrm>
              <a:off x="2288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7" name="Rectangle 576"/>
            <p:cNvSpPr>
              <a:spLocks noChangeArrowheads="1"/>
            </p:cNvSpPr>
            <p:nvPr/>
          </p:nvSpPr>
          <p:spPr bwMode="auto">
            <a:xfrm>
              <a:off x="2045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8" name="Rectangle 577"/>
            <p:cNvSpPr>
              <a:spLocks noChangeArrowheads="1"/>
            </p:cNvSpPr>
            <p:nvPr/>
          </p:nvSpPr>
          <p:spPr bwMode="auto">
            <a:xfrm>
              <a:off x="1778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49" name="Rectangle 578"/>
            <p:cNvSpPr>
              <a:spLocks noChangeArrowheads="1"/>
            </p:cNvSpPr>
            <p:nvPr/>
          </p:nvSpPr>
          <p:spPr bwMode="auto">
            <a:xfrm>
              <a:off x="2720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0" name="Rectangle 579"/>
            <p:cNvSpPr>
              <a:spLocks noChangeArrowheads="1"/>
            </p:cNvSpPr>
            <p:nvPr/>
          </p:nvSpPr>
          <p:spPr bwMode="auto">
            <a:xfrm>
              <a:off x="2288" y="429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1" name="Rectangle 580"/>
            <p:cNvSpPr>
              <a:spLocks noChangeArrowheads="1"/>
            </p:cNvSpPr>
            <p:nvPr/>
          </p:nvSpPr>
          <p:spPr bwMode="auto">
            <a:xfrm>
              <a:off x="196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2" name="Rectangle 581"/>
            <p:cNvSpPr>
              <a:spLocks noChangeArrowheads="1"/>
            </p:cNvSpPr>
            <p:nvPr/>
          </p:nvSpPr>
          <p:spPr bwMode="auto">
            <a:xfrm>
              <a:off x="188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3" name="Rectangle 582"/>
            <p:cNvSpPr>
              <a:spLocks noChangeArrowheads="1"/>
            </p:cNvSpPr>
            <p:nvPr/>
          </p:nvSpPr>
          <p:spPr bwMode="auto">
            <a:xfrm>
              <a:off x="2199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4" name="Rectangle 583"/>
            <p:cNvSpPr>
              <a:spLocks noChangeArrowheads="1"/>
            </p:cNvSpPr>
            <p:nvPr/>
          </p:nvSpPr>
          <p:spPr bwMode="auto">
            <a:xfrm>
              <a:off x="174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5" name="Rectangle 584"/>
            <p:cNvSpPr>
              <a:spLocks noChangeArrowheads="1"/>
            </p:cNvSpPr>
            <p:nvPr/>
          </p:nvSpPr>
          <p:spPr bwMode="auto">
            <a:xfrm>
              <a:off x="2466" y="4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6" name="Rectangle 585"/>
            <p:cNvSpPr>
              <a:spLocks noChangeArrowheads="1"/>
            </p:cNvSpPr>
            <p:nvPr/>
          </p:nvSpPr>
          <p:spPr bwMode="auto">
            <a:xfrm>
              <a:off x="2306" y="484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7" name="Rectangle 586"/>
            <p:cNvSpPr>
              <a:spLocks noChangeArrowheads="1"/>
            </p:cNvSpPr>
            <p:nvPr/>
          </p:nvSpPr>
          <p:spPr bwMode="auto">
            <a:xfrm>
              <a:off x="1767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8" name="Rectangle 587"/>
            <p:cNvSpPr>
              <a:spLocks noChangeArrowheads="1"/>
            </p:cNvSpPr>
            <p:nvPr/>
          </p:nvSpPr>
          <p:spPr bwMode="auto">
            <a:xfrm>
              <a:off x="2318" y="422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59" name="Rectangle 588"/>
            <p:cNvSpPr>
              <a:spLocks noChangeArrowheads="1"/>
            </p:cNvSpPr>
            <p:nvPr/>
          </p:nvSpPr>
          <p:spPr bwMode="auto">
            <a:xfrm>
              <a:off x="1897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0" name="Rectangle 589"/>
            <p:cNvSpPr>
              <a:spLocks noChangeArrowheads="1"/>
            </p:cNvSpPr>
            <p:nvPr/>
          </p:nvSpPr>
          <p:spPr bwMode="auto">
            <a:xfrm>
              <a:off x="1696" y="5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1" name="Rectangle 590"/>
            <p:cNvSpPr>
              <a:spLocks noChangeArrowheads="1"/>
            </p:cNvSpPr>
            <p:nvPr/>
          </p:nvSpPr>
          <p:spPr bwMode="auto">
            <a:xfrm>
              <a:off x="1459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2" name="Rectangle 591"/>
            <p:cNvSpPr>
              <a:spLocks noChangeArrowheads="1"/>
            </p:cNvSpPr>
            <p:nvPr/>
          </p:nvSpPr>
          <p:spPr bwMode="auto">
            <a:xfrm>
              <a:off x="2027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3" name="Rectangle 592"/>
            <p:cNvSpPr>
              <a:spLocks noChangeArrowheads="1"/>
            </p:cNvSpPr>
            <p:nvPr/>
          </p:nvSpPr>
          <p:spPr bwMode="auto">
            <a:xfrm>
              <a:off x="1731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4" name="Rectangle 593"/>
            <p:cNvSpPr>
              <a:spLocks noChangeArrowheads="1"/>
            </p:cNvSpPr>
            <p:nvPr/>
          </p:nvSpPr>
          <p:spPr bwMode="auto">
            <a:xfrm>
              <a:off x="1855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5" name="Rectangle 594"/>
            <p:cNvSpPr>
              <a:spLocks noChangeArrowheads="1"/>
            </p:cNvSpPr>
            <p:nvPr/>
          </p:nvSpPr>
          <p:spPr bwMode="auto">
            <a:xfrm>
              <a:off x="1761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6" name="Rectangle 595"/>
            <p:cNvSpPr>
              <a:spLocks noChangeArrowheads="1"/>
            </p:cNvSpPr>
            <p:nvPr/>
          </p:nvSpPr>
          <p:spPr bwMode="auto">
            <a:xfrm>
              <a:off x="1778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7" name="Rectangle 596"/>
            <p:cNvSpPr>
              <a:spLocks noChangeArrowheads="1"/>
            </p:cNvSpPr>
            <p:nvPr/>
          </p:nvSpPr>
          <p:spPr bwMode="auto">
            <a:xfrm>
              <a:off x="194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8" name="Rectangle 597"/>
            <p:cNvSpPr>
              <a:spLocks noChangeArrowheads="1"/>
            </p:cNvSpPr>
            <p:nvPr/>
          </p:nvSpPr>
          <p:spPr bwMode="auto">
            <a:xfrm>
              <a:off x="2768" y="375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69" name="Rectangle 598"/>
            <p:cNvSpPr>
              <a:spLocks noChangeArrowheads="1"/>
            </p:cNvSpPr>
            <p:nvPr/>
          </p:nvSpPr>
          <p:spPr bwMode="auto">
            <a:xfrm>
              <a:off x="1909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0" name="Rectangle 599"/>
            <p:cNvSpPr>
              <a:spLocks noChangeArrowheads="1"/>
            </p:cNvSpPr>
            <p:nvPr/>
          </p:nvSpPr>
          <p:spPr bwMode="auto">
            <a:xfrm>
              <a:off x="2169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1" name="Rectangle 600"/>
            <p:cNvSpPr>
              <a:spLocks noChangeArrowheads="1"/>
            </p:cNvSpPr>
            <p:nvPr/>
          </p:nvSpPr>
          <p:spPr bwMode="auto">
            <a:xfrm>
              <a:off x="1938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2" name="Rectangle 601"/>
            <p:cNvSpPr>
              <a:spLocks noChangeArrowheads="1"/>
            </p:cNvSpPr>
            <p:nvPr/>
          </p:nvSpPr>
          <p:spPr bwMode="auto">
            <a:xfrm>
              <a:off x="2246" y="432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3" name="Rectangle 602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4" name="Rectangle 603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5" name="Rectangle 604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6" name="Rectangle 605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7" name="Rectangle 606"/>
            <p:cNvSpPr>
              <a:spLocks noChangeArrowheads="1"/>
            </p:cNvSpPr>
            <p:nvPr/>
          </p:nvSpPr>
          <p:spPr bwMode="auto">
            <a:xfrm>
              <a:off x="1672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8" name="Rectangle 607"/>
            <p:cNvSpPr>
              <a:spLocks noChangeArrowheads="1"/>
            </p:cNvSpPr>
            <p:nvPr/>
          </p:nvSpPr>
          <p:spPr bwMode="auto">
            <a:xfrm>
              <a:off x="2679" y="470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79" name="Rectangle 608"/>
            <p:cNvSpPr>
              <a:spLocks noChangeArrowheads="1"/>
            </p:cNvSpPr>
            <p:nvPr/>
          </p:nvSpPr>
          <p:spPr bwMode="auto">
            <a:xfrm>
              <a:off x="1802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0" name="Rectangle 609"/>
            <p:cNvSpPr>
              <a:spLocks noChangeArrowheads="1"/>
            </p:cNvSpPr>
            <p:nvPr/>
          </p:nvSpPr>
          <p:spPr bwMode="auto">
            <a:xfrm>
              <a:off x="1613" y="50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1" name="Rectangle 610"/>
            <p:cNvSpPr>
              <a:spLocks noChangeArrowheads="1"/>
            </p:cNvSpPr>
            <p:nvPr/>
          </p:nvSpPr>
          <p:spPr bwMode="auto">
            <a:xfrm>
              <a:off x="2460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2" name="Rectangle 611"/>
            <p:cNvSpPr>
              <a:spLocks noChangeArrowheads="1"/>
            </p:cNvSpPr>
            <p:nvPr/>
          </p:nvSpPr>
          <p:spPr bwMode="auto">
            <a:xfrm>
              <a:off x="1873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3" name="Rectangle 612"/>
            <p:cNvSpPr>
              <a:spLocks noChangeArrowheads="1"/>
            </p:cNvSpPr>
            <p:nvPr/>
          </p:nvSpPr>
          <p:spPr bwMode="auto">
            <a:xfrm>
              <a:off x="2472" y="405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4" name="Rectangle 613"/>
            <p:cNvSpPr>
              <a:spLocks noChangeArrowheads="1"/>
            </p:cNvSpPr>
            <p:nvPr/>
          </p:nvSpPr>
          <p:spPr bwMode="auto">
            <a:xfrm>
              <a:off x="2223" y="436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5" name="Rectangle 614"/>
            <p:cNvSpPr>
              <a:spLocks noChangeArrowheads="1"/>
            </p:cNvSpPr>
            <p:nvPr/>
          </p:nvSpPr>
          <p:spPr bwMode="auto">
            <a:xfrm>
              <a:off x="1465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6" name="Rectangle 615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7" name="Rectangle 616"/>
            <p:cNvSpPr>
              <a:spLocks noChangeArrowheads="1"/>
            </p:cNvSpPr>
            <p:nvPr/>
          </p:nvSpPr>
          <p:spPr bwMode="auto">
            <a:xfrm>
              <a:off x="2584" y="3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8" name="Rectangle 617"/>
            <p:cNvSpPr>
              <a:spLocks noChangeArrowheads="1"/>
            </p:cNvSpPr>
            <p:nvPr/>
          </p:nvSpPr>
          <p:spPr bwMode="auto">
            <a:xfrm>
              <a:off x="2472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89" name="Rectangle 618"/>
            <p:cNvSpPr>
              <a:spLocks noChangeArrowheads="1"/>
            </p:cNvSpPr>
            <p:nvPr/>
          </p:nvSpPr>
          <p:spPr bwMode="auto">
            <a:xfrm>
              <a:off x="2181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8" name="Group 619"/>
          <p:cNvGrpSpPr>
            <a:grpSpLocks/>
          </p:cNvGrpSpPr>
          <p:nvPr/>
        </p:nvGrpSpPr>
        <p:grpSpPr bwMode="auto">
          <a:xfrm>
            <a:off x="5702300" y="1771650"/>
            <a:ext cx="2233613" cy="1938338"/>
            <a:chOff x="1459" y="3907"/>
            <a:chExt cx="1350" cy="1302"/>
          </a:xfrm>
        </p:grpSpPr>
        <p:sp>
          <p:nvSpPr>
            <p:cNvPr id="76990" name="Rectangle 620"/>
            <p:cNvSpPr>
              <a:spLocks noChangeArrowheads="1"/>
            </p:cNvSpPr>
            <p:nvPr/>
          </p:nvSpPr>
          <p:spPr bwMode="auto">
            <a:xfrm>
              <a:off x="207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1" name="Rectangle 621"/>
            <p:cNvSpPr>
              <a:spLocks noChangeArrowheads="1"/>
            </p:cNvSpPr>
            <p:nvPr/>
          </p:nvSpPr>
          <p:spPr bwMode="auto">
            <a:xfrm>
              <a:off x="1850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2" name="Rectangle 622"/>
            <p:cNvSpPr>
              <a:spLocks noChangeArrowheads="1"/>
            </p:cNvSpPr>
            <p:nvPr/>
          </p:nvSpPr>
          <p:spPr bwMode="auto">
            <a:xfrm>
              <a:off x="2104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3" name="Rectangle 623"/>
            <p:cNvSpPr>
              <a:spLocks noChangeArrowheads="1"/>
            </p:cNvSpPr>
            <p:nvPr/>
          </p:nvSpPr>
          <p:spPr bwMode="auto">
            <a:xfrm>
              <a:off x="1731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4" name="Rectangle 624"/>
            <p:cNvSpPr>
              <a:spLocks noChangeArrowheads="1"/>
            </p:cNvSpPr>
            <p:nvPr/>
          </p:nvSpPr>
          <p:spPr bwMode="auto">
            <a:xfrm>
              <a:off x="2039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5" name="Rectangle 625"/>
            <p:cNvSpPr>
              <a:spLocks noChangeArrowheads="1"/>
            </p:cNvSpPr>
            <p:nvPr/>
          </p:nvSpPr>
          <p:spPr bwMode="auto">
            <a:xfrm>
              <a:off x="2483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6" name="Rectangle 626"/>
            <p:cNvSpPr>
              <a:spLocks noChangeArrowheads="1"/>
            </p:cNvSpPr>
            <p:nvPr/>
          </p:nvSpPr>
          <p:spPr bwMode="auto">
            <a:xfrm>
              <a:off x="1725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7" name="Rectangle 627"/>
            <p:cNvSpPr>
              <a:spLocks noChangeArrowheads="1"/>
            </p:cNvSpPr>
            <p:nvPr/>
          </p:nvSpPr>
          <p:spPr bwMode="auto">
            <a:xfrm>
              <a:off x="1707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8" name="Rectangle 628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99" name="Rectangle 629"/>
            <p:cNvSpPr>
              <a:spLocks noChangeArrowheads="1"/>
            </p:cNvSpPr>
            <p:nvPr/>
          </p:nvSpPr>
          <p:spPr bwMode="auto">
            <a:xfrm>
              <a:off x="2152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0" name="Rectangle 630"/>
            <p:cNvSpPr>
              <a:spLocks noChangeArrowheads="1"/>
            </p:cNvSpPr>
            <p:nvPr/>
          </p:nvSpPr>
          <p:spPr bwMode="auto">
            <a:xfrm>
              <a:off x="2566" y="4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1" name="Rectangle 631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2" name="Rectangle 632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3" name="Rectangle 633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4" name="Rectangle 634"/>
            <p:cNvSpPr>
              <a:spLocks noChangeArrowheads="1"/>
            </p:cNvSpPr>
            <p:nvPr/>
          </p:nvSpPr>
          <p:spPr bwMode="auto">
            <a:xfrm>
              <a:off x="1636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5" name="Rectangle 635"/>
            <p:cNvSpPr>
              <a:spLocks noChangeArrowheads="1"/>
            </p:cNvSpPr>
            <p:nvPr/>
          </p:nvSpPr>
          <p:spPr bwMode="auto">
            <a:xfrm>
              <a:off x="180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" name="Rectangle 636"/>
            <p:cNvSpPr>
              <a:spLocks noChangeArrowheads="1"/>
            </p:cNvSpPr>
            <p:nvPr/>
          </p:nvSpPr>
          <p:spPr bwMode="auto">
            <a:xfrm>
              <a:off x="2608" y="473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7" name="Rectangle 637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8" name="Rectangle 638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9" name="Rectangle 639"/>
            <p:cNvSpPr>
              <a:spLocks noChangeArrowheads="1"/>
            </p:cNvSpPr>
            <p:nvPr/>
          </p:nvSpPr>
          <p:spPr bwMode="auto">
            <a:xfrm>
              <a:off x="168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0" name="Rectangle 640"/>
            <p:cNvSpPr>
              <a:spLocks noChangeArrowheads="1"/>
            </p:cNvSpPr>
            <p:nvPr/>
          </p:nvSpPr>
          <p:spPr bwMode="auto">
            <a:xfrm>
              <a:off x="1648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1" name="Rectangle 641"/>
            <p:cNvSpPr>
              <a:spLocks noChangeArrowheads="1"/>
            </p:cNvSpPr>
            <p:nvPr/>
          </p:nvSpPr>
          <p:spPr bwMode="auto">
            <a:xfrm>
              <a:off x="1719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2" name="Rectangle 642"/>
            <p:cNvSpPr>
              <a:spLocks noChangeArrowheads="1"/>
            </p:cNvSpPr>
            <p:nvPr/>
          </p:nvSpPr>
          <p:spPr bwMode="auto">
            <a:xfrm>
              <a:off x="2282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3" name="Rectangle 643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4" name="Rectangle 644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5" name="Rectangle 645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6" name="Rectangle 646"/>
            <p:cNvSpPr>
              <a:spLocks noChangeArrowheads="1"/>
            </p:cNvSpPr>
            <p:nvPr/>
          </p:nvSpPr>
          <p:spPr bwMode="auto">
            <a:xfrm>
              <a:off x="2566" y="4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7" name="Rectangle 647"/>
            <p:cNvSpPr>
              <a:spLocks noChangeArrowheads="1"/>
            </p:cNvSpPr>
            <p:nvPr/>
          </p:nvSpPr>
          <p:spPr bwMode="auto">
            <a:xfrm>
              <a:off x="2264" y="428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8" name="Rectangle 648"/>
            <p:cNvSpPr>
              <a:spLocks noChangeArrowheads="1"/>
            </p:cNvSpPr>
            <p:nvPr/>
          </p:nvSpPr>
          <p:spPr bwMode="auto">
            <a:xfrm>
              <a:off x="1956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19" name="Rectangle 649"/>
            <p:cNvSpPr>
              <a:spLocks noChangeArrowheads="1"/>
            </p:cNvSpPr>
            <p:nvPr/>
          </p:nvSpPr>
          <p:spPr bwMode="auto">
            <a:xfrm>
              <a:off x="1855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0" name="Rectangle 650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1" name="Rectangle 651"/>
            <p:cNvSpPr>
              <a:spLocks noChangeArrowheads="1"/>
            </p:cNvSpPr>
            <p:nvPr/>
          </p:nvSpPr>
          <p:spPr bwMode="auto">
            <a:xfrm>
              <a:off x="166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2" name="Rectangle 652"/>
            <p:cNvSpPr>
              <a:spLocks noChangeArrowheads="1"/>
            </p:cNvSpPr>
            <p:nvPr/>
          </p:nvSpPr>
          <p:spPr bwMode="auto">
            <a:xfrm>
              <a:off x="2489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3" name="Rectangle 653"/>
            <p:cNvSpPr>
              <a:spLocks noChangeArrowheads="1"/>
            </p:cNvSpPr>
            <p:nvPr/>
          </p:nvSpPr>
          <p:spPr bwMode="auto">
            <a:xfrm>
              <a:off x="2246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4" name="Rectangle 654"/>
            <p:cNvSpPr>
              <a:spLocks noChangeArrowheads="1"/>
            </p:cNvSpPr>
            <p:nvPr/>
          </p:nvSpPr>
          <p:spPr bwMode="auto">
            <a:xfrm>
              <a:off x="1613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5" name="Rectangle 655"/>
            <p:cNvSpPr>
              <a:spLocks noChangeArrowheads="1"/>
            </p:cNvSpPr>
            <p:nvPr/>
          </p:nvSpPr>
          <p:spPr bwMode="auto">
            <a:xfrm>
              <a:off x="2797" y="431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6" name="Rectangle 65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7" name="Rectangle 657"/>
            <p:cNvSpPr>
              <a:spLocks noChangeArrowheads="1"/>
            </p:cNvSpPr>
            <p:nvPr/>
          </p:nvSpPr>
          <p:spPr bwMode="auto">
            <a:xfrm>
              <a:off x="2460" y="4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8" name="Rectangle 658"/>
            <p:cNvSpPr>
              <a:spLocks noChangeArrowheads="1"/>
            </p:cNvSpPr>
            <p:nvPr/>
          </p:nvSpPr>
          <p:spPr bwMode="auto">
            <a:xfrm>
              <a:off x="1595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29" name="Rectangle 659"/>
            <p:cNvSpPr>
              <a:spLocks noChangeArrowheads="1"/>
            </p:cNvSpPr>
            <p:nvPr/>
          </p:nvSpPr>
          <p:spPr bwMode="auto">
            <a:xfrm>
              <a:off x="2116" y="453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0" name="Rectangle 660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1" name="Rectangle 661"/>
            <p:cNvSpPr>
              <a:spLocks noChangeArrowheads="1"/>
            </p:cNvSpPr>
            <p:nvPr/>
          </p:nvSpPr>
          <p:spPr bwMode="auto">
            <a:xfrm>
              <a:off x="1832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2" name="Rectangle 66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3" name="Rectangle 66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4" name="Rectangle 664"/>
            <p:cNvSpPr>
              <a:spLocks noChangeArrowheads="1"/>
            </p:cNvSpPr>
            <p:nvPr/>
          </p:nvSpPr>
          <p:spPr bwMode="auto">
            <a:xfrm>
              <a:off x="1773" y="483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5" name="Rectangle 665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6" name="Rectangle 666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7" name="Rectangle 667"/>
            <p:cNvSpPr>
              <a:spLocks noChangeArrowheads="1"/>
            </p:cNvSpPr>
            <p:nvPr/>
          </p:nvSpPr>
          <p:spPr bwMode="auto">
            <a:xfrm>
              <a:off x="1701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8" name="Rectangle 668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39" name="Rectangle 669"/>
            <p:cNvSpPr>
              <a:spLocks noChangeArrowheads="1"/>
            </p:cNvSpPr>
            <p:nvPr/>
          </p:nvSpPr>
          <p:spPr bwMode="auto">
            <a:xfrm>
              <a:off x="1613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0" name="Rectangle 67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1" name="Rectangle 671"/>
            <p:cNvSpPr>
              <a:spLocks noChangeArrowheads="1"/>
            </p:cNvSpPr>
            <p:nvPr/>
          </p:nvSpPr>
          <p:spPr bwMode="auto">
            <a:xfrm>
              <a:off x="2015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2" name="Rectangle 672"/>
            <p:cNvSpPr>
              <a:spLocks noChangeArrowheads="1"/>
            </p:cNvSpPr>
            <p:nvPr/>
          </p:nvSpPr>
          <p:spPr bwMode="auto">
            <a:xfrm>
              <a:off x="187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3" name="Rectangle 673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4" name="Rectangle 67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5" name="Rectangle 675"/>
            <p:cNvSpPr>
              <a:spLocks noChangeArrowheads="1"/>
            </p:cNvSpPr>
            <p:nvPr/>
          </p:nvSpPr>
          <p:spPr bwMode="auto">
            <a:xfrm>
              <a:off x="2454" y="415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6" name="Rectangle 676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7" name="Rectangle 677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8" name="Rectangle 678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49" name="Rectangle 679"/>
            <p:cNvSpPr>
              <a:spLocks noChangeArrowheads="1"/>
            </p:cNvSpPr>
            <p:nvPr/>
          </p:nvSpPr>
          <p:spPr bwMode="auto">
            <a:xfrm>
              <a:off x="1731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0" name="Rectangle 680"/>
            <p:cNvSpPr>
              <a:spLocks noChangeArrowheads="1"/>
            </p:cNvSpPr>
            <p:nvPr/>
          </p:nvSpPr>
          <p:spPr bwMode="auto">
            <a:xfrm>
              <a:off x="2549" y="398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1" name="Rectangle 681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2" name="Rectangle 68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3" name="Rectangle 683"/>
            <p:cNvSpPr>
              <a:spLocks noChangeArrowheads="1"/>
            </p:cNvSpPr>
            <p:nvPr/>
          </p:nvSpPr>
          <p:spPr bwMode="auto">
            <a:xfrm>
              <a:off x="2146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4" name="Rectangle 684"/>
            <p:cNvSpPr>
              <a:spLocks noChangeArrowheads="1"/>
            </p:cNvSpPr>
            <p:nvPr/>
          </p:nvSpPr>
          <p:spPr bwMode="auto">
            <a:xfrm>
              <a:off x="2335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5" name="Rectangle 685"/>
            <p:cNvSpPr>
              <a:spLocks noChangeArrowheads="1"/>
            </p:cNvSpPr>
            <p:nvPr/>
          </p:nvSpPr>
          <p:spPr bwMode="auto">
            <a:xfrm>
              <a:off x="2614" y="3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6" name="Rectangle 686"/>
            <p:cNvSpPr>
              <a:spLocks noChangeArrowheads="1"/>
            </p:cNvSpPr>
            <p:nvPr/>
          </p:nvSpPr>
          <p:spPr bwMode="auto">
            <a:xfrm>
              <a:off x="2033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7" name="Rectangle 687"/>
            <p:cNvSpPr>
              <a:spLocks noChangeArrowheads="1"/>
            </p:cNvSpPr>
            <p:nvPr/>
          </p:nvSpPr>
          <p:spPr bwMode="auto">
            <a:xfrm>
              <a:off x="1589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8" name="Rectangle 688"/>
            <p:cNvSpPr>
              <a:spLocks noChangeArrowheads="1"/>
            </p:cNvSpPr>
            <p:nvPr/>
          </p:nvSpPr>
          <p:spPr bwMode="auto">
            <a:xfrm>
              <a:off x="1897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59" name="Rectangle 689"/>
            <p:cNvSpPr>
              <a:spLocks noChangeArrowheads="1"/>
            </p:cNvSpPr>
            <p:nvPr/>
          </p:nvSpPr>
          <p:spPr bwMode="auto">
            <a:xfrm>
              <a:off x="2027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0" name="Rectangle 690"/>
            <p:cNvSpPr>
              <a:spLocks noChangeArrowheads="1"/>
            </p:cNvSpPr>
            <p:nvPr/>
          </p:nvSpPr>
          <p:spPr bwMode="auto">
            <a:xfrm>
              <a:off x="2519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1" name="Rectangle 691"/>
            <p:cNvSpPr>
              <a:spLocks noChangeArrowheads="1"/>
            </p:cNvSpPr>
            <p:nvPr/>
          </p:nvSpPr>
          <p:spPr bwMode="auto">
            <a:xfrm>
              <a:off x="2027" y="456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2" name="Rectangle 692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3" name="Rectangle 693"/>
            <p:cNvSpPr>
              <a:spLocks noChangeArrowheads="1"/>
            </p:cNvSpPr>
            <p:nvPr/>
          </p:nvSpPr>
          <p:spPr bwMode="auto">
            <a:xfrm>
              <a:off x="1654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4" name="Rectangle 694"/>
            <p:cNvSpPr>
              <a:spLocks noChangeArrowheads="1"/>
            </p:cNvSpPr>
            <p:nvPr/>
          </p:nvSpPr>
          <p:spPr bwMode="auto">
            <a:xfrm>
              <a:off x="1678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5" name="Rectangle 695"/>
            <p:cNvSpPr>
              <a:spLocks noChangeArrowheads="1"/>
            </p:cNvSpPr>
            <p:nvPr/>
          </p:nvSpPr>
          <p:spPr bwMode="auto">
            <a:xfrm>
              <a:off x="2477" y="415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6" name="Rectangle 696"/>
            <p:cNvSpPr>
              <a:spLocks noChangeArrowheads="1"/>
            </p:cNvSpPr>
            <p:nvPr/>
          </p:nvSpPr>
          <p:spPr bwMode="auto">
            <a:xfrm>
              <a:off x="1778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7" name="Rectangle 697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8" name="Rectangle 698"/>
            <p:cNvSpPr>
              <a:spLocks noChangeArrowheads="1"/>
            </p:cNvSpPr>
            <p:nvPr/>
          </p:nvSpPr>
          <p:spPr bwMode="auto">
            <a:xfrm>
              <a:off x="186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69" name="Rectangle 699"/>
            <p:cNvSpPr>
              <a:spLocks noChangeArrowheads="1"/>
            </p:cNvSpPr>
            <p:nvPr/>
          </p:nvSpPr>
          <p:spPr bwMode="auto">
            <a:xfrm>
              <a:off x="1459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0" name="Rectangle 700"/>
            <p:cNvSpPr>
              <a:spLocks noChangeArrowheads="1"/>
            </p:cNvSpPr>
            <p:nvPr/>
          </p:nvSpPr>
          <p:spPr bwMode="auto">
            <a:xfrm>
              <a:off x="1761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1" name="Rectangle 701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2" name="Rectangle 702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3" name="Rectangle 703"/>
            <p:cNvSpPr>
              <a:spLocks noChangeArrowheads="1"/>
            </p:cNvSpPr>
            <p:nvPr/>
          </p:nvSpPr>
          <p:spPr bwMode="auto">
            <a:xfrm>
              <a:off x="2169" y="444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4" name="Rectangle 70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5" name="Rectangle 705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6" name="Rectangle 706"/>
            <p:cNvSpPr>
              <a:spLocks noChangeArrowheads="1"/>
            </p:cNvSpPr>
            <p:nvPr/>
          </p:nvSpPr>
          <p:spPr bwMode="auto">
            <a:xfrm>
              <a:off x="1465" y="513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7" name="Rectangle 707"/>
            <p:cNvSpPr>
              <a:spLocks noChangeArrowheads="1"/>
            </p:cNvSpPr>
            <p:nvPr/>
          </p:nvSpPr>
          <p:spPr bwMode="auto">
            <a:xfrm>
              <a:off x="2472" y="420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8" name="Rectangle 708"/>
            <p:cNvSpPr>
              <a:spLocks noChangeArrowheads="1"/>
            </p:cNvSpPr>
            <p:nvPr/>
          </p:nvSpPr>
          <p:spPr bwMode="auto">
            <a:xfrm>
              <a:off x="2489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79" name="Rectangle 709"/>
            <p:cNvSpPr>
              <a:spLocks noChangeArrowheads="1"/>
            </p:cNvSpPr>
            <p:nvPr/>
          </p:nvSpPr>
          <p:spPr bwMode="auto">
            <a:xfrm>
              <a:off x="171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0" name="Rectangle 710"/>
            <p:cNvSpPr>
              <a:spLocks noChangeArrowheads="1"/>
            </p:cNvSpPr>
            <p:nvPr/>
          </p:nvSpPr>
          <p:spPr bwMode="auto">
            <a:xfrm>
              <a:off x="2009" y="459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1" name="Rectangle 711"/>
            <p:cNvSpPr>
              <a:spLocks noChangeArrowheads="1"/>
            </p:cNvSpPr>
            <p:nvPr/>
          </p:nvSpPr>
          <p:spPr bwMode="auto">
            <a:xfrm>
              <a:off x="147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2" name="Rectangle 712"/>
            <p:cNvSpPr>
              <a:spLocks noChangeArrowheads="1"/>
            </p:cNvSpPr>
            <p:nvPr/>
          </p:nvSpPr>
          <p:spPr bwMode="auto">
            <a:xfrm>
              <a:off x="157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3" name="Rectangle 713"/>
            <p:cNvSpPr>
              <a:spLocks noChangeArrowheads="1"/>
            </p:cNvSpPr>
            <p:nvPr/>
          </p:nvSpPr>
          <p:spPr bwMode="auto">
            <a:xfrm>
              <a:off x="2679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4" name="Rectangle 714"/>
            <p:cNvSpPr>
              <a:spLocks noChangeArrowheads="1"/>
            </p:cNvSpPr>
            <p:nvPr/>
          </p:nvSpPr>
          <p:spPr bwMode="auto">
            <a:xfrm>
              <a:off x="2483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5" name="Rectangle 715"/>
            <p:cNvSpPr>
              <a:spLocks noChangeArrowheads="1"/>
            </p:cNvSpPr>
            <p:nvPr/>
          </p:nvSpPr>
          <p:spPr bwMode="auto">
            <a:xfrm>
              <a:off x="2495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6" name="Rectangle 716"/>
            <p:cNvSpPr>
              <a:spLocks noChangeArrowheads="1"/>
            </p:cNvSpPr>
            <p:nvPr/>
          </p:nvSpPr>
          <p:spPr bwMode="auto">
            <a:xfrm>
              <a:off x="1879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7" name="Rectangle 717"/>
            <p:cNvSpPr>
              <a:spLocks noChangeArrowheads="1"/>
            </p:cNvSpPr>
            <p:nvPr/>
          </p:nvSpPr>
          <p:spPr bwMode="auto">
            <a:xfrm>
              <a:off x="2590" y="3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8" name="Rectangle 718"/>
            <p:cNvSpPr>
              <a:spLocks noChangeArrowheads="1"/>
            </p:cNvSpPr>
            <p:nvPr/>
          </p:nvSpPr>
          <p:spPr bwMode="auto">
            <a:xfrm>
              <a:off x="2205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89" name="Rectangle 719"/>
            <p:cNvSpPr>
              <a:spLocks noChangeArrowheads="1"/>
            </p:cNvSpPr>
            <p:nvPr/>
          </p:nvSpPr>
          <p:spPr bwMode="auto">
            <a:xfrm>
              <a:off x="1701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0" name="Rectangle 720"/>
            <p:cNvSpPr>
              <a:spLocks noChangeArrowheads="1"/>
            </p:cNvSpPr>
            <p:nvPr/>
          </p:nvSpPr>
          <p:spPr bwMode="auto">
            <a:xfrm>
              <a:off x="1921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1" name="Rectangle 721"/>
            <p:cNvSpPr>
              <a:spLocks noChangeArrowheads="1"/>
            </p:cNvSpPr>
            <p:nvPr/>
          </p:nvSpPr>
          <p:spPr bwMode="auto">
            <a:xfrm>
              <a:off x="1648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2" name="Rectangle 722"/>
            <p:cNvSpPr>
              <a:spLocks noChangeArrowheads="1"/>
            </p:cNvSpPr>
            <p:nvPr/>
          </p:nvSpPr>
          <p:spPr bwMode="auto">
            <a:xfrm>
              <a:off x="2158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3" name="Rectangle 723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4" name="Rectangle 724"/>
            <p:cNvSpPr>
              <a:spLocks noChangeArrowheads="1"/>
            </p:cNvSpPr>
            <p:nvPr/>
          </p:nvSpPr>
          <p:spPr bwMode="auto">
            <a:xfrm>
              <a:off x="1855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5" name="Rectangle 725"/>
            <p:cNvSpPr>
              <a:spLocks noChangeArrowheads="1"/>
            </p:cNvSpPr>
            <p:nvPr/>
          </p:nvSpPr>
          <p:spPr bwMode="auto">
            <a:xfrm>
              <a:off x="1796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6" name="Rectangle 726"/>
            <p:cNvSpPr>
              <a:spLocks noChangeArrowheads="1"/>
            </p:cNvSpPr>
            <p:nvPr/>
          </p:nvSpPr>
          <p:spPr bwMode="auto">
            <a:xfrm>
              <a:off x="2649" y="434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7" name="Rectangle 727"/>
            <p:cNvSpPr>
              <a:spLocks noChangeArrowheads="1"/>
            </p:cNvSpPr>
            <p:nvPr/>
          </p:nvSpPr>
          <p:spPr bwMode="auto">
            <a:xfrm>
              <a:off x="2164" y="445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8" name="Rectangle 728"/>
            <p:cNvSpPr>
              <a:spLocks noChangeArrowheads="1"/>
            </p:cNvSpPr>
            <p:nvPr/>
          </p:nvSpPr>
          <p:spPr bwMode="auto">
            <a:xfrm>
              <a:off x="2495" y="41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99" name="Rectangle 729"/>
            <p:cNvSpPr>
              <a:spLocks noChangeArrowheads="1"/>
            </p:cNvSpPr>
            <p:nvPr/>
          </p:nvSpPr>
          <p:spPr bwMode="auto">
            <a:xfrm>
              <a:off x="2246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0" name="Rectangle 730"/>
            <p:cNvSpPr>
              <a:spLocks noChangeArrowheads="1"/>
            </p:cNvSpPr>
            <p:nvPr/>
          </p:nvSpPr>
          <p:spPr bwMode="auto">
            <a:xfrm>
              <a:off x="1903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1" name="Rectangle 731"/>
            <p:cNvSpPr>
              <a:spLocks noChangeArrowheads="1"/>
            </p:cNvSpPr>
            <p:nvPr/>
          </p:nvSpPr>
          <p:spPr bwMode="auto">
            <a:xfrm>
              <a:off x="185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2" name="Rectangle 732"/>
            <p:cNvSpPr>
              <a:spLocks noChangeArrowheads="1"/>
            </p:cNvSpPr>
            <p:nvPr/>
          </p:nvSpPr>
          <p:spPr bwMode="auto">
            <a:xfrm>
              <a:off x="173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3" name="Rectangle 733"/>
            <p:cNvSpPr>
              <a:spLocks noChangeArrowheads="1"/>
            </p:cNvSpPr>
            <p:nvPr/>
          </p:nvSpPr>
          <p:spPr bwMode="auto">
            <a:xfrm>
              <a:off x="193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4" name="Rectangle 734"/>
            <p:cNvSpPr>
              <a:spLocks noChangeArrowheads="1"/>
            </p:cNvSpPr>
            <p:nvPr/>
          </p:nvSpPr>
          <p:spPr bwMode="auto">
            <a:xfrm>
              <a:off x="1897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5" name="Rectangle 735"/>
            <p:cNvSpPr>
              <a:spLocks noChangeArrowheads="1"/>
            </p:cNvSpPr>
            <p:nvPr/>
          </p:nvSpPr>
          <p:spPr bwMode="auto">
            <a:xfrm>
              <a:off x="2116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6" name="Rectangle 736"/>
            <p:cNvSpPr>
              <a:spLocks noChangeArrowheads="1"/>
            </p:cNvSpPr>
            <p:nvPr/>
          </p:nvSpPr>
          <p:spPr bwMode="auto">
            <a:xfrm>
              <a:off x="2306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7" name="Rectangle 737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8" name="Rectangle 738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9" name="Rectangle 739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0" name="Rectangle 740"/>
            <p:cNvSpPr>
              <a:spLocks noChangeArrowheads="1"/>
            </p:cNvSpPr>
            <p:nvPr/>
          </p:nvSpPr>
          <p:spPr bwMode="auto">
            <a:xfrm>
              <a:off x="1867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1" name="Rectangle 741"/>
            <p:cNvSpPr>
              <a:spLocks noChangeArrowheads="1"/>
            </p:cNvSpPr>
            <p:nvPr/>
          </p:nvSpPr>
          <p:spPr bwMode="auto">
            <a:xfrm>
              <a:off x="2537" y="476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2" name="Rectangle 742"/>
            <p:cNvSpPr>
              <a:spLocks noChangeArrowheads="1"/>
            </p:cNvSpPr>
            <p:nvPr/>
          </p:nvSpPr>
          <p:spPr bwMode="auto">
            <a:xfrm>
              <a:off x="2472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3" name="Rectangle 743"/>
            <p:cNvSpPr>
              <a:spLocks noChangeArrowheads="1"/>
            </p:cNvSpPr>
            <p:nvPr/>
          </p:nvSpPr>
          <p:spPr bwMode="auto">
            <a:xfrm>
              <a:off x="2004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4" name="Rectangle 744"/>
            <p:cNvSpPr>
              <a:spLocks noChangeArrowheads="1"/>
            </p:cNvSpPr>
            <p:nvPr/>
          </p:nvSpPr>
          <p:spPr bwMode="auto">
            <a:xfrm>
              <a:off x="1470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5" name="Rectangle 745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6" name="Rectangle 746"/>
            <p:cNvSpPr>
              <a:spLocks noChangeArrowheads="1"/>
            </p:cNvSpPr>
            <p:nvPr/>
          </p:nvSpPr>
          <p:spPr bwMode="auto">
            <a:xfrm>
              <a:off x="2341" y="424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7" name="Rectangle 747"/>
            <p:cNvSpPr>
              <a:spLocks noChangeArrowheads="1"/>
            </p:cNvSpPr>
            <p:nvPr/>
          </p:nvSpPr>
          <p:spPr bwMode="auto">
            <a:xfrm>
              <a:off x="1719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8" name="Rectangle 748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19" name="Rectangle 749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0" name="Rectangle 750"/>
            <p:cNvSpPr>
              <a:spLocks noChangeArrowheads="1"/>
            </p:cNvSpPr>
            <p:nvPr/>
          </p:nvSpPr>
          <p:spPr bwMode="auto">
            <a:xfrm>
              <a:off x="2116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1" name="Rectangle 751"/>
            <p:cNvSpPr>
              <a:spLocks noChangeArrowheads="1"/>
            </p:cNvSpPr>
            <p:nvPr/>
          </p:nvSpPr>
          <p:spPr bwMode="auto">
            <a:xfrm>
              <a:off x="2152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2" name="Rectangle 752"/>
            <p:cNvSpPr>
              <a:spLocks noChangeArrowheads="1"/>
            </p:cNvSpPr>
            <p:nvPr/>
          </p:nvSpPr>
          <p:spPr bwMode="auto">
            <a:xfrm>
              <a:off x="182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3" name="Rectangle 753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4" name="Rectangle 754"/>
            <p:cNvSpPr>
              <a:spLocks noChangeArrowheads="1"/>
            </p:cNvSpPr>
            <p:nvPr/>
          </p:nvSpPr>
          <p:spPr bwMode="auto">
            <a:xfrm>
              <a:off x="2477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5" name="Rectangle 755"/>
            <p:cNvSpPr>
              <a:spLocks noChangeArrowheads="1"/>
            </p:cNvSpPr>
            <p:nvPr/>
          </p:nvSpPr>
          <p:spPr bwMode="auto">
            <a:xfrm>
              <a:off x="1784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6" name="Rectangle 756"/>
            <p:cNvSpPr>
              <a:spLocks noChangeArrowheads="1"/>
            </p:cNvSpPr>
            <p:nvPr/>
          </p:nvSpPr>
          <p:spPr bwMode="auto">
            <a:xfrm>
              <a:off x="1903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7" name="Rectangle 757"/>
            <p:cNvSpPr>
              <a:spLocks noChangeArrowheads="1"/>
            </p:cNvSpPr>
            <p:nvPr/>
          </p:nvSpPr>
          <p:spPr bwMode="auto">
            <a:xfrm>
              <a:off x="1844" y="476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8" name="Rectangle 758"/>
            <p:cNvSpPr>
              <a:spLocks noChangeArrowheads="1"/>
            </p:cNvSpPr>
            <p:nvPr/>
          </p:nvSpPr>
          <p:spPr bwMode="auto">
            <a:xfrm>
              <a:off x="1571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29" name="Rectangle 75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0" name="Rectangle 760"/>
            <p:cNvSpPr>
              <a:spLocks noChangeArrowheads="1"/>
            </p:cNvSpPr>
            <p:nvPr/>
          </p:nvSpPr>
          <p:spPr bwMode="auto">
            <a:xfrm>
              <a:off x="1879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1" name="Rectangle 761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2" name="Rectangle 762"/>
            <p:cNvSpPr>
              <a:spLocks noChangeArrowheads="1"/>
            </p:cNvSpPr>
            <p:nvPr/>
          </p:nvSpPr>
          <p:spPr bwMode="auto">
            <a:xfrm>
              <a:off x="2015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3" name="Rectangle 763"/>
            <p:cNvSpPr>
              <a:spLocks noChangeArrowheads="1"/>
            </p:cNvSpPr>
            <p:nvPr/>
          </p:nvSpPr>
          <p:spPr bwMode="auto">
            <a:xfrm>
              <a:off x="2063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4" name="Rectangle 764"/>
            <p:cNvSpPr>
              <a:spLocks noChangeArrowheads="1"/>
            </p:cNvSpPr>
            <p:nvPr/>
          </p:nvSpPr>
          <p:spPr bwMode="auto">
            <a:xfrm>
              <a:off x="1701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5" name="Rectangle 765"/>
            <p:cNvSpPr>
              <a:spLocks noChangeArrowheads="1"/>
            </p:cNvSpPr>
            <p:nvPr/>
          </p:nvSpPr>
          <p:spPr bwMode="auto">
            <a:xfrm>
              <a:off x="2483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6" name="Rectangle 766"/>
            <p:cNvSpPr>
              <a:spLocks noChangeArrowheads="1"/>
            </p:cNvSpPr>
            <p:nvPr/>
          </p:nvSpPr>
          <p:spPr bwMode="auto">
            <a:xfrm>
              <a:off x="1808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7" name="Rectangle 767"/>
            <p:cNvSpPr>
              <a:spLocks noChangeArrowheads="1"/>
            </p:cNvSpPr>
            <p:nvPr/>
          </p:nvSpPr>
          <p:spPr bwMode="auto">
            <a:xfrm>
              <a:off x="2489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8" name="Rectangle 768"/>
            <p:cNvSpPr>
              <a:spLocks noChangeArrowheads="1"/>
            </p:cNvSpPr>
            <p:nvPr/>
          </p:nvSpPr>
          <p:spPr bwMode="auto">
            <a:xfrm>
              <a:off x="181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39" name="Rectangle 769"/>
            <p:cNvSpPr>
              <a:spLocks noChangeArrowheads="1"/>
            </p:cNvSpPr>
            <p:nvPr/>
          </p:nvSpPr>
          <p:spPr bwMode="auto">
            <a:xfrm>
              <a:off x="1832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0" name="Rectangle 770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1" name="Rectangle 771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2" name="Rectangle 772"/>
            <p:cNvSpPr>
              <a:spLocks noChangeArrowheads="1"/>
            </p:cNvSpPr>
            <p:nvPr/>
          </p:nvSpPr>
          <p:spPr bwMode="auto">
            <a:xfrm>
              <a:off x="2158" y="487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3" name="Rectangle 773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4" name="Rectangle 774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5" name="Rectangle 775"/>
            <p:cNvSpPr>
              <a:spLocks noChangeArrowheads="1"/>
            </p:cNvSpPr>
            <p:nvPr/>
          </p:nvSpPr>
          <p:spPr bwMode="auto">
            <a:xfrm>
              <a:off x="1707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6" name="Rectangle 776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7" name="Rectangle 777"/>
            <p:cNvSpPr>
              <a:spLocks noChangeArrowheads="1"/>
            </p:cNvSpPr>
            <p:nvPr/>
          </p:nvSpPr>
          <p:spPr bwMode="auto">
            <a:xfrm>
              <a:off x="1832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8" name="Rectangle 778"/>
            <p:cNvSpPr>
              <a:spLocks noChangeArrowheads="1"/>
            </p:cNvSpPr>
            <p:nvPr/>
          </p:nvSpPr>
          <p:spPr bwMode="auto">
            <a:xfrm>
              <a:off x="2015" y="463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49" name="Rectangle 779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0" name="Rectangle 780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1" name="Rectangle 781"/>
            <p:cNvSpPr>
              <a:spLocks noChangeArrowheads="1"/>
            </p:cNvSpPr>
            <p:nvPr/>
          </p:nvSpPr>
          <p:spPr bwMode="auto">
            <a:xfrm>
              <a:off x="1630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2" name="Rectangle 782"/>
            <p:cNvSpPr>
              <a:spLocks noChangeArrowheads="1"/>
            </p:cNvSpPr>
            <p:nvPr/>
          </p:nvSpPr>
          <p:spPr bwMode="auto">
            <a:xfrm>
              <a:off x="1855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3" name="Rectangle 783"/>
            <p:cNvSpPr>
              <a:spLocks noChangeArrowheads="1"/>
            </p:cNvSpPr>
            <p:nvPr/>
          </p:nvSpPr>
          <p:spPr bwMode="auto">
            <a:xfrm>
              <a:off x="2637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4" name="Rectangle 784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5" name="Rectangle 785"/>
            <p:cNvSpPr>
              <a:spLocks noChangeArrowheads="1"/>
            </p:cNvSpPr>
            <p:nvPr/>
          </p:nvSpPr>
          <p:spPr bwMode="auto">
            <a:xfrm>
              <a:off x="1808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6" name="Rectangle 786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7" name="Rectangle 787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8" name="Rectangle 788"/>
            <p:cNvSpPr>
              <a:spLocks noChangeArrowheads="1"/>
            </p:cNvSpPr>
            <p:nvPr/>
          </p:nvSpPr>
          <p:spPr bwMode="auto">
            <a:xfrm>
              <a:off x="2081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59" name="Rectangle 789"/>
            <p:cNvSpPr>
              <a:spLocks noChangeArrowheads="1"/>
            </p:cNvSpPr>
            <p:nvPr/>
          </p:nvSpPr>
          <p:spPr bwMode="auto">
            <a:xfrm>
              <a:off x="1476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0" name="Rectangle 790"/>
            <p:cNvSpPr>
              <a:spLocks noChangeArrowheads="1"/>
            </p:cNvSpPr>
            <p:nvPr/>
          </p:nvSpPr>
          <p:spPr bwMode="auto">
            <a:xfrm>
              <a:off x="1802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1" name="Rectangle 791"/>
            <p:cNvSpPr>
              <a:spLocks noChangeArrowheads="1"/>
            </p:cNvSpPr>
            <p:nvPr/>
          </p:nvSpPr>
          <p:spPr bwMode="auto">
            <a:xfrm>
              <a:off x="1684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2" name="Rectangle 792"/>
            <p:cNvSpPr>
              <a:spLocks noChangeArrowheads="1"/>
            </p:cNvSpPr>
            <p:nvPr/>
          </p:nvSpPr>
          <p:spPr bwMode="auto">
            <a:xfrm>
              <a:off x="1903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3" name="Rectangle 793"/>
            <p:cNvSpPr>
              <a:spLocks noChangeArrowheads="1"/>
            </p:cNvSpPr>
            <p:nvPr/>
          </p:nvSpPr>
          <p:spPr bwMode="auto">
            <a:xfrm>
              <a:off x="2483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4" name="Rectangle 794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5" name="Rectangle 795"/>
            <p:cNvSpPr>
              <a:spLocks noChangeArrowheads="1"/>
            </p:cNvSpPr>
            <p:nvPr/>
          </p:nvSpPr>
          <p:spPr bwMode="auto">
            <a:xfrm>
              <a:off x="2075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6" name="Rectangle 796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7" name="Rectangle 797"/>
            <p:cNvSpPr>
              <a:spLocks noChangeArrowheads="1"/>
            </p:cNvSpPr>
            <p:nvPr/>
          </p:nvSpPr>
          <p:spPr bwMode="auto">
            <a:xfrm>
              <a:off x="2679" y="3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8" name="Rectangle 798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69" name="Rectangle 799"/>
            <p:cNvSpPr>
              <a:spLocks noChangeArrowheads="1"/>
            </p:cNvSpPr>
            <p:nvPr/>
          </p:nvSpPr>
          <p:spPr bwMode="auto">
            <a:xfrm>
              <a:off x="1802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0" name="Rectangle 800"/>
            <p:cNvSpPr>
              <a:spLocks noChangeArrowheads="1"/>
            </p:cNvSpPr>
            <p:nvPr/>
          </p:nvSpPr>
          <p:spPr bwMode="auto">
            <a:xfrm>
              <a:off x="2466" y="4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1" name="Rectangle 801"/>
            <p:cNvSpPr>
              <a:spLocks noChangeArrowheads="1"/>
            </p:cNvSpPr>
            <p:nvPr/>
          </p:nvSpPr>
          <p:spPr bwMode="auto">
            <a:xfrm>
              <a:off x="2697" y="474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2" name="Rectangle 802"/>
            <p:cNvSpPr>
              <a:spLocks noChangeArrowheads="1"/>
            </p:cNvSpPr>
            <p:nvPr/>
          </p:nvSpPr>
          <p:spPr bwMode="auto">
            <a:xfrm>
              <a:off x="2365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3" name="Rectangle 803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4" name="Rectangle 804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5" name="Rectangle 805"/>
            <p:cNvSpPr>
              <a:spLocks noChangeArrowheads="1"/>
            </p:cNvSpPr>
            <p:nvPr/>
          </p:nvSpPr>
          <p:spPr bwMode="auto">
            <a:xfrm>
              <a:off x="2483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6" name="Rectangle 806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7" name="Rectangle 807"/>
            <p:cNvSpPr>
              <a:spLocks noChangeArrowheads="1"/>
            </p:cNvSpPr>
            <p:nvPr/>
          </p:nvSpPr>
          <p:spPr bwMode="auto">
            <a:xfrm>
              <a:off x="1932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8" name="Rectangle 808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79" name="Rectangle 809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0" name="Rectangle 810"/>
            <p:cNvSpPr>
              <a:spLocks noChangeArrowheads="1"/>
            </p:cNvSpPr>
            <p:nvPr/>
          </p:nvSpPr>
          <p:spPr bwMode="auto">
            <a:xfrm>
              <a:off x="2489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1" name="Rectangle 811"/>
            <p:cNvSpPr>
              <a:spLocks noChangeArrowheads="1"/>
            </p:cNvSpPr>
            <p:nvPr/>
          </p:nvSpPr>
          <p:spPr bwMode="auto">
            <a:xfrm>
              <a:off x="2152" y="436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2" name="Rectangle 812"/>
            <p:cNvSpPr>
              <a:spLocks noChangeArrowheads="1"/>
            </p:cNvSpPr>
            <p:nvPr/>
          </p:nvSpPr>
          <p:spPr bwMode="auto">
            <a:xfrm>
              <a:off x="2087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3" name="Rectangle 813"/>
            <p:cNvSpPr>
              <a:spLocks noChangeArrowheads="1"/>
            </p:cNvSpPr>
            <p:nvPr/>
          </p:nvSpPr>
          <p:spPr bwMode="auto">
            <a:xfrm>
              <a:off x="2152" y="446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4" name="Rectangle 814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5" name="Rectangle 815"/>
            <p:cNvSpPr>
              <a:spLocks noChangeArrowheads="1"/>
            </p:cNvSpPr>
            <p:nvPr/>
          </p:nvSpPr>
          <p:spPr bwMode="auto">
            <a:xfrm>
              <a:off x="1465" y="519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6" name="Rectangle 816"/>
            <p:cNvSpPr>
              <a:spLocks noChangeArrowheads="1"/>
            </p:cNvSpPr>
            <p:nvPr/>
          </p:nvSpPr>
          <p:spPr bwMode="auto">
            <a:xfrm>
              <a:off x="2181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7" name="Rectangle 817"/>
            <p:cNvSpPr>
              <a:spLocks noChangeArrowheads="1"/>
            </p:cNvSpPr>
            <p:nvPr/>
          </p:nvSpPr>
          <p:spPr bwMode="auto">
            <a:xfrm>
              <a:off x="1897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8" name="Rectangle 818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89" name="Rectangle 819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9" name="Group 820"/>
          <p:cNvGrpSpPr>
            <a:grpSpLocks/>
          </p:cNvGrpSpPr>
          <p:nvPr/>
        </p:nvGrpSpPr>
        <p:grpSpPr bwMode="auto">
          <a:xfrm>
            <a:off x="5692775" y="1538288"/>
            <a:ext cx="2165350" cy="2182812"/>
            <a:chOff x="1453" y="3750"/>
            <a:chExt cx="1309" cy="1466"/>
          </a:xfrm>
        </p:grpSpPr>
        <p:sp>
          <p:nvSpPr>
            <p:cNvPr id="76790" name="Rectangle 821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1" name="Rectangle 822"/>
            <p:cNvSpPr>
              <a:spLocks noChangeArrowheads="1"/>
            </p:cNvSpPr>
            <p:nvPr/>
          </p:nvSpPr>
          <p:spPr bwMode="auto">
            <a:xfrm>
              <a:off x="2015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2" name="Rectangle 823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3" name="Rectangle 824"/>
            <p:cNvSpPr>
              <a:spLocks noChangeArrowheads="1"/>
            </p:cNvSpPr>
            <p:nvPr/>
          </p:nvSpPr>
          <p:spPr bwMode="auto">
            <a:xfrm>
              <a:off x="2122" y="442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4" name="Rectangle 825"/>
            <p:cNvSpPr>
              <a:spLocks noChangeArrowheads="1"/>
            </p:cNvSpPr>
            <p:nvPr/>
          </p:nvSpPr>
          <p:spPr bwMode="auto">
            <a:xfrm>
              <a:off x="2489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5" name="Rectangle 826"/>
            <p:cNvSpPr>
              <a:spLocks noChangeArrowheads="1"/>
            </p:cNvSpPr>
            <p:nvPr/>
          </p:nvSpPr>
          <p:spPr bwMode="auto">
            <a:xfrm>
              <a:off x="2537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6" name="Rectangle 827"/>
            <p:cNvSpPr>
              <a:spLocks noChangeArrowheads="1"/>
            </p:cNvSpPr>
            <p:nvPr/>
          </p:nvSpPr>
          <p:spPr bwMode="auto">
            <a:xfrm>
              <a:off x="1909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7" name="Rectangle 828"/>
            <p:cNvSpPr>
              <a:spLocks noChangeArrowheads="1"/>
            </p:cNvSpPr>
            <p:nvPr/>
          </p:nvSpPr>
          <p:spPr bwMode="auto">
            <a:xfrm>
              <a:off x="1778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8" name="Rectangle 829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99" name="Rectangle 830"/>
            <p:cNvSpPr>
              <a:spLocks noChangeArrowheads="1"/>
            </p:cNvSpPr>
            <p:nvPr/>
          </p:nvSpPr>
          <p:spPr bwMode="auto">
            <a:xfrm>
              <a:off x="1903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0" name="Rectangle 831"/>
            <p:cNvSpPr>
              <a:spLocks noChangeArrowheads="1"/>
            </p:cNvSpPr>
            <p:nvPr/>
          </p:nvSpPr>
          <p:spPr bwMode="auto">
            <a:xfrm>
              <a:off x="2472" y="4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" name="Rectangle 832"/>
            <p:cNvSpPr>
              <a:spLocks noChangeArrowheads="1"/>
            </p:cNvSpPr>
            <p:nvPr/>
          </p:nvSpPr>
          <p:spPr bwMode="auto">
            <a:xfrm>
              <a:off x="180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2" name="Rectangle 833"/>
            <p:cNvSpPr>
              <a:spLocks noChangeArrowheads="1"/>
            </p:cNvSpPr>
            <p:nvPr/>
          </p:nvSpPr>
          <p:spPr bwMode="auto">
            <a:xfrm>
              <a:off x="2519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3" name="Rectangle 834"/>
            <p:cNvSpPr>
              <a:spLocks noChangeArrowheads="1"/>
            </p:cNvSpPr>
            <p:nvPr/>
          </p:nvSpPr>
          <p:spPr bwMode="auto">
            <a:xfrm>
              <a:off x="1749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4" name="Rectangle 835"/>
            <p:cNvSpPr>
              <a:spLocks noChangeArrowheads="1"/>
            </p:cNvSpPr>
            <p:nvPr/>
          </p:nvSpPr>
          <p:spPr bwMode="auto">
            <a:xfrm>
              <a:off x="1944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5" name="Rectangle 836"/>
            <p:cNvSpPr>
              <a:spLocks noChangeArrowheads="1"/>
            </p:cNvSpPr>
            <p:nvPr/>
          </p:nvSpPr>
          <p:spPr bwMode="auto">
            <a:xfrm>
              <a:off x="2501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6" name="Rectangle 837"/>
            <p:cNvSpPr>
              <a:spLocks noChangeArrowheads="1"/>
            </p:cNvSpPr>
            <p:nvPr/>
          </p:nvSpPr>
          <p:spPr bwMode="auto">
            <a:xfrm>
              <a:off x="1601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7" name="Rectangle 838"/>
            <p:cNvSpPr>
              <a:spLocks noChangeArrowheads="1"/>
            </p:cNvSpPr>
            <p:nvPr/>
          </p:nvSpPr>
          <p:spPr bwMode="auto">
            <a:xfrm>
              <a:off x="1482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8" name="Rectangle 839"/>
            <p:cNvSpPr>
              <a:spLocks noChangeArrowheads="1"/>
            </p:cNvSpPr>
            <p:nvPr/>
          </p:nvSpPr>
          <p:spPr bwMode="auto">
            <a:xfrm>
              <a:off x="1903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9" name="Rectangle 840"/>
            <p:cNvSpPr>
              <a:spLocks noChangeArrowheads="1"/>
            </p:cNvSpPr>
            <p:nvPr/>
          </p:nvSpPr>
          <p:spPr bwMode="auto">
            <a:xfrm>
              <a:off x="2495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0" name="Rectangle 841"/>
            <p:cNvSpPr>
              <a:spLocks noChangeArrowheads="1"/>
            </p:cNvSpPr>
            <p:nvPr/>
          </p:nvSpPr>
          <p:spPr bwMode="auto">
            <a:xfrm>
              <a:off x="1767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1" name="Rectangle 842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2" name="Rectangle 843"/>
            <p:cNvSpPr>
              <a:spLocks noChangeArrowheads="1"/>
            </p:cNvSpPr>
            <p:nvPr/>
          </p:nvSpPr>
          <p:spPr bwMode="auto">
            <a:xfrm>
              <a:off x="1767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3" name="Rectangle 844"/>
            <p:cNvSpPr>
              <a:spLocks noChangeArrowheads="1"/>
            </p:cNvSpPr>
            <p:nvPr/>
          </p:nvSpPr>
          <p:spPr bwMode="auto">
            <a:xfrm>
              <a:off x="2223" y="469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4" name="Rectangle 845"/>
            <p:cNvSpPr>
              <a:spLocks noChangeArrowheads="1"/>
            </p:cNvSpPr>
            <p:nvPr/>
          </p:nvSpPr>
          <p:spPr bwMode="auto">
            <a:xfrm>
              <a:off x="2205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5" name="Rectangle 84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6" name="Rectangle 847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7" name="Rectangle 848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8" name="Rectangle 849"/>
            <p:cNvSpPr>
              <a:spLocks noChangeArrowheads="1"/>
            </p:cNvSpPr>
            <p:nvPr/>
          </p:nvSpPr>
          <p:spPr bwMode="auto">
            <a:xfrm>
              <a:off x="1672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9" name="Rectangle 850"/>
            <p:cNvSpPr>
              <a:spLocks noChangeArrowheads="1"/>
            </p:cNvSpPr>
            <p:nvPr/>
          </p:nvSpPr>
          <p:spPr bwMode="auto">
            <a:xfrm>
              <a:off x="2217" y="433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0" name="Rectangle 851"/>
            <p:cNvSpPr>
              <a:spLocks noChangeArrowheads="1"/>
            </p:cNvSpPr>
            <p:nvPr/>
          </p:nvSpPr>
          <p:spPr bwMode="auto">
            <a:xfrm>
              <a:off x="1642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1" name="Rectangle 85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2" name="Rectangle 853"/>
            <p:cNvSpPr>
              <a:spLocks noChangeArrowheads="1"/>
            </p:cNvSpPr>
            <p:nvPr/>
          </p:nvSpPr>
          <p:spPr bwMode="auto">
            <a:xfrm>
              <a:off x="1915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3" name="Rectangle 854"/>
            <p:cNvSpPr>
              <a:spLocks noChangeArrowheads="1"/>
            </p:cNvSpPr>
            <p:nvPr/>
          </p:nvSpPr>
          <p:spPr bwMode="auto">
            <a:xfrm>
              <a:off x="1459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4" name="Rectangle 855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5" name="Rectangle 856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6" name="Rectangle 857"/>
            <p:cNvSpPr>
              <a:spLocks noChangeArrowheads="1"/>
            </p:cNvSpPr>
            <p:nvPr/>
          </p:nvSpPr>
          <p:spPr bwMode="auto">
            <a:xfrm>
              <a:off x="172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7" name="Rectangle 858"/>
            <p:cNvSpPr>
              <a:spLocks noChangeArrowheads="1"/>
            </p:cNvSpPr>
            <p:nvPr/>
          </p:nvSpPr>
          <p:spPr bwMode="auto">
            <a:xfrm>
              <a:off x="2750" y="375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8" name="Rectangle 85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9" name="Rectangle 860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0" name="Rectangle 861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1" name="Rectangle 86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2" name="Rectangle 863"/>
            <p:cNvSpPr>
              <a:spLocks noChangeArrowheads="1"/>
            </p:cNvSpPr>
            <p:nvPr/>
          </p:nvSpPr>
          <p:spPr bwMode="auto">
            <a:xfrm>
              <a:off x="1938" y="464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3" name="Rectangle 864"/>
            <p:cNvSpPr>
              <a:spLocks noChangeArrowheads="1"/>
            </p:cNvSpPr>
            <p:nvPr/>
          </p:nvSpPr>
          <p:spPr bwMode="auto">
            <a:xfrm>
              <a:off x="1879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4" name="Rectangle 865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5" name="Rectangle 866"/>
            <p:cNvSpPr>
              <a:spLocks noChangeArrowheads="1"/>
            </p:cNvSpPr>
            <p:nvPr/>
          </p:nvSpPr>
          <p:spPr bwMode="auto">
            <a:xfrm>
              <a:off x="2246" y="431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6" name="Rectangle 86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7" name="Rectangle 868"/>
            <p:cNvSpPr>
              <a:spLocks noChangeArrowheads="1"/>
            </p:cNvSpPr>
            <p:nvPr/>
          </p:nvSpPr>
          <p:spPr bwMode="auto">
            <a:xfrm>
              <a:off x="1915" y="473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8" name="Rectangle 869"/>
            <p:cNvSpPr>
              <a:spLocks noChangeArrowheads="1"/>
            </p:cNvSpPr>
            <p:nvPr/>
          </p:nvSpPr>
          <p:spPr bwMode="auto">
            <a:xfrm>
              <a:off x="1891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9" name="Rectangle 870"/>
            <p:cNvSpPr>
              <a:spLocks noChangeArrowheads="1"/>
            </p:cNvSpPr>
            <p:nvPr/>
          </p:nvSpPr>
          <p:spPr bwMode="auto">
            <a:xfrm>
              <a:off x="2477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0" name="Rectangle 871"/>
            <p:cNvSpPr>
              <a:spLocks noChangeArrowheads="1"/>
            </p:cNvSpPr>
            <p:nvPr/>
          </p:nvSpPr>
          <p:spPr bwMode="auto">
            <a:xfrm>
              <a:off x="1773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1" name="Rectangle 872"/>
            <p:cNvSpPr>
              <a:spLocks noChangeArrowheads="1"/>
            </p:cNvSpPr>
            <p:nvPr/>
          </p:nvSpPr>
          <p:spPr bwMode="auto">
            <a:xfrm>
              <a:off x="1832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2" name="Rectangle 873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Rectangle 874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4" name="Rectangle 875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5" name="Rectangle 876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6" name="Rectangle 877"/>
            <p:cNvSpPr>
              <a:spLocks noChangeArrowheads="1"/>
            </p:cNvSpPr>
            <p:nvPr/>
          </p:nvSpPr>
          <p:spPr bwMode="auto">
            <a:xfrm>
              <a:off x="182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Rectangle 878"/>
            <p:cNvSpPr>
              <a:spLocks noChangeArrowheads="1"/>
            </p:cNvSpPr>
            <p:nvPr/>
          </p:nvSpPr>
          <p:spPr bwMode="auto">
            <a:xfrm>
              <a:off x="1855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8" name="Rectangle 879"/>
            <p:cNvSpPr>
              <a:spLocks noChangeArrowheads="1"/>
            </p:cNvSpPr>
            <p:nvPr/>
          </p:nvSpPr>
          <p:spPr bwMode="auto">
            <a:xfrm>
              <a:off x="1938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9" name="Rectangle 880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0" name="Rectangle 881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1" name="Rectangle 882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2" name="Rectangle 883"/>
            <p:cNvSpPr>
              <a:spLocks noChangeArrowheads="1"/>
            </p:cNvSpPr>
            <p:nvPr/>
          </p:nvSpPr>
          <p:spPr bwMode="auto">
            <a:xfrm>
              <a:off x="2412" y="414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Rectangle 884"/>
            <p:cNvSpPr>
              <a:spLocks noChangeArrowheads="1"/>
            </p:cNvSpPr>
            <p:nvPr/>
          </p:nvSpPr>
          <p:spPr bwMode="auto">
            <a:xfrm>
              <a:off x="1927" y="504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4" name="Rectangle 885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5" name="Rectangle 886"/>
            <p:cNvSpPr>
              <a:spLocks noChangeArrowheads="1"/>
            </p:cNvSpPr>
            <p:nvPr/>
          </p:nvSpPr>
          <p:spPr bwMode="auto">
            <a:xfrm>
              <a:off x="1470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6" name="Rectangle 887"/>
            <p:cNvSpPr>
              <a:spLocks noChangeArrowheads="1"/>
            </p:cNvSpPr>
            <p:nvPr/>
          </p:nvSpPr>
          <p:spPr bwMode="auto">
            <a:xfrm>
              <a:off x="1921" y="503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7" name="Rectangle 888"/>
            <p:cNvSpPr>
              <a:spLocks noChangeArrowheads="1"/>
            </p:cNvSpPr>
            <p:nvPr/>
          </p:nvSpPr>
          <p:spPr bwMode="auto">
            <a:xfrm>
              <a:off x="2489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8" name="Rectangle 889"/>
            <p:cNvSpPr>
              <a:spLocks noChangeArrowheads="1"/>
            </p:cNvSpPr>
            <p:nvPr/>
          </p:nvSpPr>
          <p:spPr bwMode="auto">
            <a:xfrm>
              <a:off x="2193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Rectangle 890"/>
            <p:cNvSpPr>
              <a:spLocks noChangeArrowheads="1"/>
            </p:cNvSpPr>
            <p:nvPr/>
          </p:nvSpPr>
          <p:spPr bwMode="auto">
            <a:xfrm>
              <a:off x="2477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0" name="Rectangle 891"/>
            <p:cNvSpPr>
              <a:spLocks noChangeArrowheads="1"/>
            </p:cNvSpPr>
            <p:nvPr/>
          </p:nvSpPr>
          <p:spPr bwMode="auto">
            <a:xfrm>
              <a:off x="1494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1" name="Rectangle 892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2" name="Rectangle 893"/>
            <p:cNvSpPr>
              <a:spLocks noChangeArrowheads="1"/>
            </p:cNvSpPr>
            <p:nvPr/>
          </p:nvSpPr>
          <p:spPr bwMode="auto">
            <a:xfrm>
              <a:off x="2187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3" name="Rectangle 894"/>
            <p:cNvSpPr>
              <a:spLocks noChangeArrowheads="1"/>
            </p:cNvSpPr>
            <p:nvPr/>
          </p:nvSpPr>
          <p:spPr bwMode="auto">
            <a:xfrm>
              <a:off x="2241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4" name="Rectangle 895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5" name="Rectangle 896"/>
            <p:cNvSpPr>
              <a:spLocks noChangeArrowheads="1"/>
            </p:cNvSpPr>
            <p:nvPr/>
          </p:nvSpPr>
          <p:spPr bwMode="auto">
            <a:xfrm>
              <a:off x="19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6" name="Rectangle 897"/>
            <p:cNvSpPr>
              <a:spLocks noChangeArrowheads="1"/>
            </p:cNvSpPr>
            <p:nvPr/>
          </p:nvSpPr>
          <p:spPr bwMode="auto">
            <a:xfrm>
              <a:off x="1832" y="478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7" name="Rectangle 898"/>
            <p:cNvSpPr>
              <a:spLocks noChangeArrowheads="1"/>
            </p:cNvSpPr>
            <p:nvPr/>
          </p:nvSpPr>
          <p:spPr bwMode="auto">
            <a:xfrm>
              <a:off x="1749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8" name="Rectangle 899"/>
            <p:cNvSpPr>
              <a:spLocks noChangeArrowheads="1"/>
            </p:cNvSpPr>
            <p:nvPr/>
          </p:nvSpPr>
          <p:spPr bwMode="auto">
            <a:xfrm>
              <a:off x="2466" y="455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9" name="Rectangle 900"/>
            <p:cNvSpPr>
              <a:spLocks noChangeArrowheads="1"/>
            </p:cNvSpPr>
            <p:nvPr/>
          </p:nvSpPr>
          <p:spPr bwMode="auto">
            <a:xfrm>
              <a:off x="2015" y="455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0" name="Rectangle 901"/>
            <p:cNvSpPr>
              <a:spLocks noChangeArrowheads="1"/>
            </p:cNvSpPr>
            <p:nvPr/>
          </p:nvSpPr>
          <p:spPr bwMode="auto">
            <a:xfrm>
              <a:off x="2667" y="3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1" name="Rectangle 902"/>
            <p:cNvSpPr>
              <a:spLocks noChangeArrowheads="1"/>
            </p:cNvSpPr>
            <p:nvPr/>
          </p:nvSpPr>
          <p:spPr bwMode="auto">
            <a:xfrm>
              <a:off x="1678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2" name="Rectangle 903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3" name="Rectangle 904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4" name="Rectangle 905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5" name="Rectangle 906"/>
            <p:cNvSpPr>
              <a:spLocks noChangeArrowheads="1"/>
            </p:cNvSpPr>
            <p:nvPr/>
          </p:nvSpPr>
          <p:spPr bwMode="auto">
            <a:xfrm>
              <a:off x="2057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6" name="Rectangle 907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7" name="Rectangle 908"/>
            <p:cNvSpPr>
              <a:spLocks noChangeArrowheads="1"/>
            </p:cNvSpPr>
            <p:nvPr/>
          </p:nvSpPr>
          <p:spPr bwMode="auto">
            <a:xfrm>
              <a:off x="1684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8" name="Rectangle 909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9" name="Rectangle 910"/>
            <p:cNvSpPr>
              <a:spLocks noChangeArrowheads="1"/>
            </p:cNvSpPr>
            <p:nvPr/>
          </p:nvSpPr>
          <p:spPr bwMode="auto">
            <a:xfrm>
              <a:off x="2288" y="431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0" name="Rectangle 911"/>
            <p:cNvSpPr>
              <a:spLocks noChangeArrowheads="1"/>
            </p:cNvSpPr>
            <p:nvPr/>
          </p:nvSpPr>
          <p:spPr bwMode="auto">
            <a:xfrm>
              <a:off x="178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1" name="Rectangle 912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2" name="Rectangle 913"/>
            <p:cNvSpPr>
              <a:spLocks noChangeArrowheads="1"/>
            </p:cNvSpPr>
            <p:nvPr/>
          </p:nvSpPr>
          <p:spPr bwMode="auto">
            <a:xfrm>
              <a:off x="1761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3" name="Rectangle 914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4" name="Rectangle 915"/>
            <p:cNvSpPr>
              <a:spLocks noChangeArrowheads="1"/>
            </p:cNvSpPr>
            <p:nvPr/>
          </p:nvSpPr>
          <p:spPr bwMode="auto">
            <a:xfrm>
              <a:off x="2335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5" name="Rectangle 916"/>
            <p:cNvSpPr>
              <a:spLocks noChangeArrowheads="1"/>
            </p:cNvSpPr>
            <p:nvPr/>
          </p:nvSpPr>
          <p:spPr bwMode="auto">
            <a:xfrm>
              <a:off x="1470" y="5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6" name="Rectangle 917"/>
            <p:cNvSpPr>
              <a:spLocks noChangeArrowheads="1"/>
            </p:cNvSpPr>
            <p:nvPr/>
          </p:nvSpPr>
          <p:spPr bwMode="auto">
            <a:xfrm>
              <a:off x="1684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7" name="Rectangle 918"/>
            <p:cNvSpPr>
              <a:spLocks noChangeArrowheads="1"/>
            </p:cNvSpPr>
            <p:nvPr/>
          </p:nvSpPr>
          <p:spPr bwMode="auto">
            <a:xfrm>
              <a:off x="2110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8" name="Rectangle 919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9" name="Rectangle 920"/>
            <p:cNvSpPr>
              <a:spLocks noChangeArrowheads="1"/>
            </p:cNvSpPr>
            <p:nvPr/>
          </p:nvSpPr>
          <p:spPr bwMode="auto">
            <a:xfrm>
              <a:off x="1784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0" name="Rectangle 921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1" name="Rectangle 922"/>
            <p:cNvSpPr>
              <a:spLocks noChangeArrowheads="1"/>
            </p:cNvSpPr>
            <p:nvPr/>
          </p:nvSpPr>
          <p:spPr bwMode="auto">
            <a:xfrm>
              <a:off x="2134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2" name="Rectangle 923"/>
            <p:cNvSpPr>
              <a:spLocks noChangeArrowheads="1"/>
            </p:cNvSpPr>
            <p:nvPr/>
          </p:nvSpPr>
          <p:spPr bwMode="auto">
            <a:xfrm>
              <a:off x="2448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3" name="Rectangle 924"/>
            <p:cNvSpPr>
              <a:spLocks noChangeArrowheads="1"/>
            </p:cNvSpPr>
            <p:nvPr/>
          </p:nvSpPr>
          <p:spPr bwMode="auto">
            <a:xfrm>
              <a:off x="1826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4" name="Rectangle 925"/>
            <p:cNvSpPr>
              <a:spLocks noChangeArrowheads="1"/>
            </p:cNvSpPr>
            <p:nvPr/>
          </p:nvSpPr>
          <p:spPr bwMode="auto">
            <a:xfrm>
              <a:off x="1838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5" name="Rectangle 92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6" name="Rectangle 927"/>
            <p:cNvSpPr>
              <a:spLocks noChangeArrowheads="1"/>
            </p:cNvSpPr>
            <p:nvPr/>
          </p:nvSpPr>
          <p:spPr bwMode="auto">
            <a:xfrm>
              <a:off x="2104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7" name="Rectangle 928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8" name="Rectangle 929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9" name="Rectangle 930"/>
            <p:cNvSpPr>
              <a:spLocks noChangeArrowheads="1"/>
            </p:cNvSpPr>
            <p:nvPr/>
          </p:nvSpPr>
          <p:spPr bwMode="auto">
            <a:xfrm>
              <a:off x="1832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0" name="Rectangle 931"/>
            <p:cNvSpPr>
              <a:spLocks noChangeArrowheads="1"/>
            </p:cNvSpPr>
            <p:nvPr/>
          </p:nvSpPr>
          <p:spPr bwMode="auto">
            <a:xfrm>
              <a:off x="2460" y="413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1" name="Rectangle 932"/>
            <p:cNvSpPr>
              <a:spLocks noChangeArrowheads="1"/>
            </p:cNvSpPr>
            <p:nvPr/>
          </p:nvSpPr>
          <p:spPr bwMode="auto">
            <a:xfrm>
              <a:off x="1909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2" name="Rectangle 933"/>
            <p:cNvSpPr>
              <a:spLocks noChangeArrowheads="1"/>
            </p:cNvSpPr>
            <p:nvPr/>
          </p:nvSpPr>
          <p:spPr bwMode="auto">
            <a:xfrm>
              <a:off x="1850" y="478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3" name="Rectangle 934"/>
            <p:cNvSpPr>
              <a:spLocks noChangeArrowheads="1"/>
            </p:cNvSpPr>
            <p:nvPr/>
          </p:nvSpPr>
          <p:spPr bwMode="auto">
            <a:xfrm>
              <a:off x="1459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4" name="Rectangle 935"/>
            <p:cNvSpPr>
              <a:spLocks noChangeArrowheads="1"/>
            </p:cNvSpPr>
            <p:nvPr/>
          </p:nvSpPr>
          <p:spPr bwMode="auto">
            <a:xfrm>
              <a:off x="1619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5" name="Rectangle 936"/>
            <p:cNvSpPr>
              <a:spLocks noChangeArrowheads="1"/>
            </p:cNvSpPr>
            <p:nvPr/>
          </p:nvSpPr>
          <p:spPr bwMode="auto">
            <a:xfrm>
              <a:off x="2442" y="440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6" name="Rectangle 937"/>
            <p:cNvSpPr>
              <a:spLocks noChangeArrowheads="1"/>
            </p:cNvSpPr>
            <p:nvPr/>
          </p:nvSpPr>
          <p:spPr bwMode="auto">
            <a:xfrm>
              <a:off x="1832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7" name="Rectangle 938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8" name="Rectangle 939"/>
            <p:cNvSpPr>
              <a:spLocks noChangeArrowheads="1"/>
            </p:cNvSpPr>
            <p:nvPr/>
          </p:nvSpPr>
          <p:spPr bwMode="auto">
            <a:xfrm>
              <a:off x="2454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9" name="Rectangle 940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0" name="Rectangle 941"/>
            <p:cNvSpPr>
              <a:spLocks noChangeArrowheads="1"/>
            </p:cNvSpPr>
            <p:nvPr/>
          </p:nvSpPr>
          <p:spPr bwMode="auto">
            <a:xfrm>
              <a:off x="1808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1" name="Rectangle 942"/>
            <p:cNvSpPr>
              <a:spLocks noChangeArrowheads="1"/>
            </p:cNvSpPr>
            <p:nvPr/>
          </p:nvSpPr>
          <p:spPr bwMode="auto">
            <a:xfrm>
              <a:off x="1701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2" name="Rectangle 943"/>
            <p:cNvSpPr>
              <a:spLocks noChangeArrowheads="1"/>
            </p:cNvSpPr>
            <p:nvPr/>
          </p:nvSpPr>
          <p:spPr bwMode="auto">
            <a:xfrm>
              <a:off x="1630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3" name="Rectangle 944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4" name="Rectangle 945"/>
            <p:cNvSpPr>
              <a:spLocks noChangeArrowheads="1"/>
            </p:cNvSpPr>
            <p:nvPr/>
          </p:nvSpPr>
          <p:spPr bwMode="auto">
            <a:xfrm>
              <a:off x="2513" y="40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5" name="Rectangle 946"/>
            <p:cNvSpPr>
              <a:spLocks noChangeArrowheads="1"/>
            </p:cNvSpPr>
            <p:nvPr/>
          </p:nvSpPr>
          <p:spPr bwMode="auto">
            <a:xfrm>
              <a:off x="1690" y="490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6" name="Rectangle 947"/>
            <p:cNvSpPr>
              <a:spLocks noChangeArrowheads="1"/>
            </p:cNvSpPr>
            <p:nvPr/>
          </p:nvSpPr>
          <p:spPr bwMode="auto">
            <a:xfrm>
              <a:off x="2454" y="4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7" name="Rectangle 948"/>
            <p:cNvSpPr>
              <a:spLocks noChangeArrowheads="1"/>
            </p:cNvSpPr>
            <p:nvPr/>
          </p:nvSpPr>
          <p:spPr bwMode="auto">
            <a:xfrm>
              <a:off x="2051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8" name="Rectangle 949"/>
            <p:cNvSpPr>
              <a:spLocks noChangeArrowheads="1"/>
            </p:cNvSpPr>
            <p:nvPr/>
          </p:nvSpPr>
          <p:spPr bwMode="auto">
            <a:xfrm>
              <a:off x="1832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9" name="Rectangle 950"/>
            <p:cNvSpPr>
              <a:spLocks noChangeArrowheads="1"/>
            </p:cNvSpPr>
            <p:nvPr/>
          </p:nvSpPr>
          <p:spPr bwMode="auto">
            <a:xfrm>
              <a:off x="2146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0" name="Rectangle 951"/>
            <p:cNvSpPr>
              <a:spLocks noChangeArrowheads="1"/>
            </p:cNvSpPr>
            <p:nvPr/>
          </p:nvSpPr>
          <p:spPr bwMode="auto">
            <a:xfrm>
              <a:off x="2051" y="454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1" name="Rectangle 952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2" name="Rectangle 95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3" name="Rectangle 954"/>
            <p:cNvSpPr>
              <a:spLocks noChangeArrowheads="1"/>
            </p:cNvSpPr>
            <p:nvPr/>
          </p:nvSpPr>
          <p:spPr bwMode="auto">
            <a:xfrm>
              <a:off x="1773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4" name="Rectangle 955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5" name="Rectangle 956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6" name="Rectangle 957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7" name="Rectangle 958"/>
            <p:cNvSpPr>
              <a:spLocks noChangeArrowheads="1"/>
            </p:cNvSpPr>
            <p:nvPr/>
          </p:nvSpPr>
          <p:spPr bwMode="auto">
            <a:xfrm>
              <a:off x="2602" y="396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8" name="Rectangle 959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9" name="Rectangle 960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0" name="Rectangle 961"/>
            <p:cNvSpPr>
              <a:spLocks noChangeArrowheads="1"/>
            </p:cNvSpPr>
            <p:nvPr/>
          </p:nvSpPr>
          <p:spPr bwMode="auto">
            <a:xfrm>
              <a:off x="2152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1" name="Rectangle 962"/>
            <p:cNvSpPr>
              <a:spLocks noChangeArrowheads="1"/>
            </p:cNvSpPr>
            <p:nvPr/>
          </p:nvSpPr>
          <p:spPr bwMode="auto">
            <a:xfrm>
              <a:off x="2033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2" name="Rectangle 963"/>
            <p:cNvSpPr>
              <a:spLocks noChangeArrowheads="1"/>
            </p:cNvSpPr>
            <p:nvPr/>
          </p:nvSpPr>
          <p:spPr bwMode="auto">
            <a:xfrm>
              <a:off x="179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3" name="Rectangle 964"/>
            <p:cNvSpPr>
              <a:spLocks noChangeArrowheads="1"/>
            </p:cNvSpPr>
            <p:nvPr/>
          </p:nvSpPr>
          <p:spPr bwMode="auto">
            <a:xfrm>
              <a:off x="1927" y="505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4" name="Rectangle 965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5" name="Rectangle 966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6" name="Rectangle 967"/>
            <p:cNvSpPr>
              <a:spLocks noChangeArrowheads="1"/>
            </p:cNvSpPr>
            <p:nvPr/>
          </p:nvSpPr>
          <p:spPr bwMode="auto">
            <a:xfrm>
              <a:off x="2063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7" name="Rectangle 968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8" name="Rectangle 969"/>
            <p:cNvSpPr>
              <a:spLocks noChangeArrowheads="1"/>
            </p:cNvSpPr>
            <p:nvPr/>
          </p:nvSpPr>
          <p:spPr bwMode="auto">
            <a:xfrm>
              <a:off x="1737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9" name="Rectangle 970"/>
            <p:cNvSpPr>
              <a:spLocks noChangeArrowheads="1"/>
            </p:cNvSpPr>
            <p:nvPr/>
          </p:nvSpPr>
          <p:spPr bwMode="auto">
            <a:xfrm>
              <a:off x="1938" y="465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0" name="Rectangle 971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1" name="Rectangle 972"/>
            <p:cNvSpPr>
              <a:spLocks noChangeArrowheads="1"/>
            </p:cNvSpPr>
            <p:nvPr/>
          </p:nvSpPr>
          <p:spPr bwMode="auto">
            <a:xfrm>
              <a:off x="1784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2" name="Rectangle 97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3" name="Rectangle 974"/>
            <p:cNvSpPr>
              <a:spLocks noChangeArrowheads="1"/>
            </p:cNvSpPr>
            <p:nvPr/>
          </p:nvSpPr>
          <p:spPr bwMode="auto">
            <a:xfrm>
              <a:off x="195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4" name="Rectangle 975"/>
            <p:cNvSpPr>
              <a:spLocks noChangeArrowheads="1"/>
            </p:cNvSpPr>
            <p:nvPr/>
          </p:nvSpPr>
          <p:spPr bwMode="auto">
            <a:xfrm>
              <a:off x="2519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5" name="Rectangle 976"/>
            <p:cNvSpPr>
              <a:spLocks noChangeArrowheads="1"/>
            </p:cNvSpPr>
            <p:nvPr/>
          </p:nvSpPr>
          <p:spPr bwMode="auto">
            <a:xfrm>
              <a:off x="191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6" name="Rectangle 977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7" name="Rectangle 978"/>
            <p:cNvSpPr>
              <a:spLocks noChangeArrowheads="1"/>
            </p:cNvSpPr>
            <p:nvPr/>
          </p:nvSpPr>
          <p:spPr bwMode="auto">
            <a:xfrm>
              <a:off x="2329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8" name="Rectangle 979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9" name="Rectangle 980"/>
            <p:cNvSpPr>
              <a:spLocks noChangeArrowheads="1"/>
            </p:cNvSpPr>
            <p:nvPr/>
          </p:nvSpPr>
          <p:spPr bwMode="auto">
            <a:xfrm>
              <a:off x="2104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0" name="Rectangle 981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1" name="Rectangle 982"/>
            <p:cNvSpPr>
              <a:spLocks noChangeArrowheads="1"/>
            </p:cNvSpPr>
            <p:nvPr/>
          </p:nvSpPr>
          <p:spPr bwMode="auto">
            <a:xfrm>
              <a:off x="1909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2" name="Rectangle 983"/>
            <p:cNvSpPr>
              <a:spLocks noChangeArrowheads="1"/>
            </p:cNvSpPr>
            <p:nvPr/>
          </p:nvSpPr>
          <p:spPr bwMode="auto">
            <a:xfrm>
              <a:off x="2472" y="4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3" name="Rectangle 984"/>
            <p:cNvSpPr>
              <a:spLocks noChangeArrowheads="1"/>
            </p:cNvSpPr>
            <p:nvPr/>
          </p:nvSpPr>
          <p:spPr bwMode="auto">
            <a:xfrm>
              <a:off x="2608" y="393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4" name="Rectangle 985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5" name="Rectangle 986"/>
            <p:cNvSpPr>
              <a:spLocks noChangeArrowheads="1"/>
            </p:cNvSpPr>
            <p:nvPr/>
          </p:nvSpPr>
          <p:spPr bwMode="auto">
            <a:xfrm>
              <a:off x="2466" y="4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6" name="Rectangle 987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7" name="Rectangle 988"/>
            <p:cNvSpPr>
              <a:spLocks noChangeArrowheads="1"/>
            </p:cNvSpPr>
            <p:nvPr/>
          </p:nvSpPr>
          <p:spPr bwMode="auto">
            <a:xfrm>
              <a:off x="1784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8" name="Rectangle 989"/>
            <p:cNvSpPr>
              <a:spLocks noChangeArrowheads="1"/>
            </p:cNvSpPr>
            <p:nvPr/>
          </p:nvSpPr>
          <p:spPr bwMode="auto">
            <a:xfrm>
              <a:off x="2430" y="4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9" name="Rectangle 990"/>
            <p:cNvSpPr>
              <a:spLocks noChangeArrowheads="1"/>
            </p:cNvSpPr>
            <p:nvPr/>
          </p:nvSpPr>
          <p:spPr bwMode="auto">
            <a:xfrm>
              <a:off x="1731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0" name="Rectangle 991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1" name="Rectangle 992"/>
            <p:cNvSpPr>
              <a:spLocks noChangeArrowheads="1"/>
            </p:cNvSpPr>
            <p:nvPr/>
          </p:nvSpPr>
          <p:spPr bwMode="auto">
            <a:xfrm>
              <a:off x="1790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2" name="Rectangle 993"/>
            <p:cNvSpPr>
              <a:spLocks noChangeArrowheads="1"/>
            </p:cNvSpPr>
            <p:nvPr/>
          </p:nvSpPr>
          <p:spPr bwMode="auto">
            <a:xfrm>
              <a:off x="2519" y="4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3" name="Rectangle 994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4" name="Rectangle 995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5" name="Rectangle 996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6" name="Rectangle 997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7" name="Rectangle 998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8" name="Rectangle 999"/>
            <p:cNvSpPr>
              <a:spLocks noChangeArrowheads="1"/>
            </p:cNvSpPr>
            <p:nvPr/>
          </p:nvSpPr>
          <p:spPr bwMode="auto">
            <a:xfrm>
              <a:off x="1601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9" name="Rectangle 1000"/>
            <p:cNvSpPr>
              <a:spLocks noChangeArrowheads="1"/>
            </p:cNvSpPr>
            <p:nvPr/>
          </p:nvSpPr>
          <p:spPr bwMode="auto">
            <a:xfrm>
              <a:off x="2685" y="3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0" name="Rectangle 1001"/>
            <p:cNvSpPr>
              <a:spLocks noChangeArrowheads="1"/>
            </p:cNvSpPr>
            <p:nvPr/>
          </p:nvSpPr>
          <p:spPr bwMode="auto">
            <a:xfrm>
              <a:off x="2466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1" name="Rectangle 1002"/>
            <p:cNvSpPr>
              <a:spLocks noChangeArrowheads="1"/>
            </p:cNvSpPr>
            <p:nvPr/>
          </p:nvSpPr>
          <p:spPr bwMode="auto">
            <a:xfrm>
              <a:off x="2691" y="432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2" name="Rectangle 1003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3" name="Rectangle 1004"/>
            <p:cNvSpPr>
              <a:spLocks noChangeArrowheads="1"/>
            </p:cNvSpPr>
            <p:nvPr/>
          </p:nvSpPr>
          <p:spPr bwMode="auto">
            <a:xfrm>
              <a:off x="1589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4" name="Rectangle 1005"/>
            <p:cNvSpPr>
              <a:spLocks noChangeArrowheads="1"/>
            </p:cNvSpPr>
            <p:nvPr/>
          </p:nvSpPr>
          <p:spPr bwMode="auto">
            <a:xfrm>
              <a:off x="171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5" name="Rectangle 1006"/>
            <p:cNvSpPr>
              <a:spLocks noChangeArrowheads="1"/>
            </p:cNvSpPr>
            <p:nvPr/>
          </p:nvSpPr>
          <p:spPr bwMode="auto">
            <a:xfrm>
              <a:off x="1453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6" name="Rectangle 1007"/>
            <p:cNvSpPr>
              <a:spLocks noChangeArrowheads="1"/>
            </p:cNvSpPr>
            <p:nvPr/>
          </p:nvSpPr>
          <p:spPr bwMode="auto">
            <a:xfrm>
              <a:off x="1820" y="476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7" name="Rectangle 1008"/>
            <p:cNvSpPr>
              <a:spLocks noChangeArrowheads="1"/>
            </p:cNvSpPr>
            <p:nvPr/>
          </p:nvSpPr>
          <p:spPr bwMode="auto">
            <a:xfrm>
              <a:off x="1749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8" name="Rectangle 1009"/>
            <p:cNvSpPr>
              <a:spLocks noChangeArrowheads="1"/>
            </p:cNvSpPr>
            <p:nvPr/>
          </p:nvSpPr>
          <p:spPr bwMode="auto">
            <a:xfrm>
              <a:off x="2057" y="442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9" name="Rectangle 1010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0" name="Rectangle 1011"/>
            <p:cNvSpPr>
              <a:spLocks noChangeArrowheads="1"/>
            </p:cNvSpPr>
            <p:nvPr/>
          </p:nvSpPr>
          <p:spPr bwMode="auto">
            <a:xfrm>
              <a:off x="2460" y="3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1" name="Rectangle 1012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2" name="Rectangle 1013"/>
            <p:cNvSpPr>
              <a:spLocks noChangeArrowheads="1"/>
            </p:cNvSpPr>
            <p:nvPr/>
          </p:nvSpPr>
          <p:spPr bwMode="auto">
            <a:xfrm>
              <a:off x="2282" y="4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3" name="Rectangle 1014"/>
            <p:cNvSpPr>
              <a:spLocks noChangeArrowheads="1"/>
            </p:cNvSpPr>
            <p:nvPr/>
          </p:nvSpPr>
          <p:spPr bwMode="auto">
            <a:xfrm>
              <a:off x="2092" y="443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4" name="Rectangle 1015"/>
            <p:cNvSpPr>
              <a:spLocks noChangeArrowheads="1"/>
            </p:cNvSpPr>
            <p:nvPr/>
          </p:nvSpPr>
          <p:spPr bwMode="auto">
            <a:xfrm>
              <a:off x="1642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5" name="Rectangle 1016"/>
            <p:cNvSpPr>
              <a:spLocks noChangeArrowheads="1"/>
            </p:cNvSpPr>
            <p:nvPr/>
          </p:nvSpPr>
          <p:spPr bwMode="auto">
            <a:xfrm>
              <a:off x="2454" y="4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6" name="Rectangle 1017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7" name="Rectangle 1018"/>
            <p:cNvSpPr>
              <a:spLocks noChangeArrowheads="1"/>
            </p:cNvSpPr>
            <p:nvPr/>
          </p:nvSpPr>
          <p:spPr bwMode="auto">
            <a:xfrm>
              <a:off x="2128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8" name="Rectangle 1019"/>
            <p:cNvSpPr>
              <a:spLocks noChangeArrowheads="1"/>
            </p:cNvSpPr>
            <p:nvPr/>
          </p:nvSpPr>
          <p:spPr bwMode="auto">
            <a:xfrm>
              <a:off x="1773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9" name="Rectangle 1020"/>
            <p:cNvSpPr>
              <a:spLocks noChangeArrowheads="1"/>
            </p:cNvSpPr>
            <p:nvPr/>
          </p:nvSpPr>
          <p:spPr bwMode="auto">
            <a:xfrm>
              <a:off x="179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90" name="Group 1021"/>
          <p:cNvGrpSpPr>
            <a:grpSpLocks/>
          </p:cNvGrpSpPr>
          <p:nvPr/>
        </p:nvGrpSpPr>
        <p:grpSpPr bwMode="auto">
          <a:xfrm>
            <a:off x="5692775" y="1639888"/>
            <a:ext cx="2185988" cy="2070100"/>
            <a:chOff x="1453" y="3819"/>
            <a:chExt cx="1321" cy="1390"/>
          </a:xfrm>
        </p:grpSpPr>
        <p:sp>
          <p:nvSpPr>
            <p:cNvPr id="76590" name="Rectangle 1022"/>
            <p:cNvSpPr>
              <a:spLocks noChangeArrowheads="1"/>
            </p:cNvSpPr>
            <p:nvPr/>
          </p:nvSpPr>
          <p:spPr bwMode="auto">
            <a:xfrm>
              <a:off x="2270" y="422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1" name="Rectangle 1023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2" name="Rectangle 102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3" name="Rectangle 1025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4" name="Rectangle 1026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5" name="Rectangle 1027"/>
            <p:cNvSpPr>
              <a:spLocks noChangeArrowheads="1"/>
            </p:cNvSpPr>
            <p:nvPr/>
          </p:nvSpPr>
          <p:spPr bwMode="auto">
            <a:xfrm>
              <a:off x="2389" y="463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6" name="Rectangle 1028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7" name="Rectangle 1029"/>
            <p:cNvSpPr>
              <a:spLocks noChangeArrowheads="1"/>
            </p:cNvSpPr>
            <p:nvPr/>
          </p:nvSpPr>
          <p:spPr bwMode="auto">
            <a:xfrm>
              <a:off x="1850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8" name="Rectangle 1030"/>
            <p:cNvSpPr>
              <a:spLocks noChangeArrowheads="1"/>
            </p:cNvSpPr>
            <p:nvPr/>
          </p:nvSpPr>
          <p:spPr bwMode="auto">
            <a:xfrm>
              <a:off x="2039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9" name="Rectangle 1031"/>
            <p:cNvSpPr>
              <a:spLocks noChangeArrowheads="1"/>
            </p:cNvSpPr>
            <p:nvPr/>
          </p:nvSpPr>
          <p:spPr bwMode="auto">
            <a:xfrm>
              <a:off x="1761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0" name="Rectangle 1032"/>
            <p:cNvSpPr>
              <a:spLocks noChangeArrowheads="1"/>
            </p:cNvSpPr>
            <p:nvPr/>
          </p:nvSpPr>
          <p:spPr bwMode="auto">
            <a:xfrm>
              <a:off x="1986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1" name="Rectangle 1033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2" name="Rectangle 1034"/>
            <p:cNvSpPr>
              <a:spLocks noChangeArrowheads="1"/>
            </p:cNvSpPr>
            <p:nvPr/>
          </p:nvSpPr>
          <p:spPr bwMode="auto">
            <a:xfrm>
              <a:off x="1767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3" name="Rectangle 1035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4" name="Rectangle 1036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5" name="Rectangle 1037"/>
            <p:cNvSpPr>
              <a:spLocks noChangeArrowheads="1"/>
            </p:cNvSpPr>
            <p:nvPr/>
          </p:nvSpPr>
          <p:spPr bwMode="auto">
            <a:xfrm>
              <a:off x="1636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6" name="Rectangle 1038"/>
            <p:cNvSpPr>
              <a:spLocks noChangeArrowheads="1"/>
            </p:cNvSpPr>
            <p:nvPr/>
          </p:nvSpPr>
          <p:spPr bwMode="auto">
            <a:xfrm>
              <a:off x="24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7" name="Rectangle 1039"/>
            <p:cNvSpPr>
              <a:spLocks noChangeArrowheads="1"/>
            </p:cNvSpPr>
            <p:nvPr/>
          </p:nvSpPr>
          <p:spPr bwMode="auto">
            <a:xfrm>
              <a:off x="1613" y="50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8" name="Rectangle 1040"/>
            <p:cNvSpPr>
              <a:spLocks noChangeArrowheads="1"/>
            </p:cNvSpPr>
            <p:nvPr/>
          </p:nvSpPr>
          <p:spPr bwMode="auto">
            <a:xfrm>
              <a:off x="1844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9" name="Rectangle 1041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0" name="Rectangle 1042"/>
            <p:cNvSpPr>
              <a:spLocks noChangeArrowheads="1"/>
            </p:cNvSpPr>
            <p:nvPr/>
          </p:nvSpPr>
          <p:spPr bwMode="auto">
            <a:xfrm>
              <a:off x="1814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1" name="Rectangle 1043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2" name="Rectangle 1044"/>
            <p:cNvSpPr>
              <a:spLocks noChangeArrowheads="1"/>
            </p:cNvSpPr>
            <p:nvPr/>
          </p:nvSpPr>
          <p:spPr bwMode="auto">
            <a:xfrm>
              <a:off x="1838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3" name="Rectangle 1045"/>
            <p:cNvSpPr>
              <a:spLocks noChangeArrowheads="1"/>
            </p:cNvSpPr>
            <p:nvPr/>
          </p:nvSpPr>
          <p:spPr bwMode="auto">
            <a:xfrm>
              <a:off x="2714" y="471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4" name="Rectangle 1046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5" name="Rectangle 1047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6" name="Rectangle 1048"/>
            <p:cNvSpPr>
              <a:spLocks noChangeArrowheads="1"/>
            </p:cNvSpPr>
            <p:nvPr/>
          </p:nvSpPr>
          <p:spPr bwMode="auto">
            <a:xfrm>
              <a:off x="2525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7" name="Rectangle 1049"/>
            <p:cNvSpPr>
              <a:spLocks noChangeArrowheads="1"/>
            </p:cNvSpPr>
            <p:nvPr/>
          </p:nvSpPr>
          <p:spPr bwMode="auto">
            <a:xfrm>
              <a:off x="1743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8" name="Rectangle 1050"/>
            <p:cNvSpPr>
              <a:spLocks noChangeArrowheads="1"/>
            </p:cNvSpPr>
            <p:nvPr/>
          </p:nvSpPr>
          <p:spPr bwMode="auto">
            <a:xfrm>
              <a:off x="1690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19" name="Rectangle 1051"/>
            <p:cNvSpPr>
              <a:spLocks noChangeArrowheads="1"/>
            </p:cNvSpPr>
            <p:nvPr/>
          </p:nvSpPr>
          <p:spPr bwMode="auto">
            <a:xfrm>
              <a:off x="1624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0" name="Rectangle 1052"/>
            <p:cNvSpPr>
              <a:spLocks noChangeArrowheads="1"/>
            </p:cNvSpPr>
            <p:nvPr/>
          </p:nvSpPr>
          <p:spPr bwMode="auto">
            <a:xfrm>
              <a:off x="2454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1" name="Rectangle 1053"/>
            <p:cNvSpPr>
              <a:spLocks noChangeArrowheads="1"/>
            </p:cNvSpPr>
            <p:nvPr/>
          </p:nvSpPr>
          <p:spPr bwMode="auto">
            <a:xfrm>
              <a:off x="2454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2" name="Rectangle 1054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3" name="Rectangle 1055"/>
            <p:cNvSpPr>
              <a:spLocks noChangeArrowheads="1"/>
            </p:cNvSpPr>
            <p:nvPr/>
          </p:nvSpPr>
          <p:spPr bwMode="auto">
            <a:xfrm>
              <a:off x="1476" y="519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4" name="Rectangle 1056"/>
            <p:cNvSpPr>
              <a:spLocks noChangeArrowheads="1"/>
            </p:cNvSpPr>
            <p:nvPr/>
          </p:nvSpPr>
          <p:spPr bwMode="auto">
            <a:xfrm>
              <a:off x="2057" y="456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5" name="Rectangle 1057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6" name="Rectangle 1058"/>
            <p:cNvSpPr>
              <a:spLocks noChangeArrowheads="1"/>
            </p:cNvSpPr>
            <p:nvPr/>
          </p:nvSpPr>
          <p:spPr bwMode="auto">
            <a:xfrm>
              <a:off x="2104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7" name="Rectangle 1059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8" name="Rectangle 1060"/>
            <p:cNvSpPr>
              <a:spLocks noChangeArrowheads="1"/>
            </p:cNvSpPr>
            <p:nvPr/>
          </p:nvSpPr>
          <p:spPr bwMode="auto">
            <a:xfrm>
              <a:off x="1737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29" name="Rectangle 1061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0" name="Rectangle 1062"/>
            <p:cNvSpPr>
              <a:spLocks noChangeArrowheads="1"/>
            </p:cNvSpPr>
            <p:nvPr/>
          </p:nvSpPr>
          <p:spPr bwMode="auto">
            <a:xfrm>
              <a:off x="1850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1" name="Rectangle 1063"/>
            <p:cNvSpPr>
              <a:spLocks noChangeArrowheads="1"/>
            </p:cNvSpPr>
            <p:nvPr/>
          </p:nvSpPr>
          <p:spPr bwMode="auto">
            <a:xfrm>
              <a:off x="1932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2" name="Rectangle 1064"/>
            <p:cNvSpPr>
              <a:spLocks noChangeArrowheads="1"/>
            </p:cNvSpPr>
            <p:nvPr/>
          </p:nvSpPr>
          <p:spPr bwMode="auto">
            <a:xfrm>
              <a:off x="2306" y="421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3" name="Rectangle 1065"/>
            <p:cNvSpPr>
              <a:spLocks noChangeArrowheads="1"/>
            </p:cNvSpPr>
            <p:nvPr/>
          </p:nvSpPr>
          <p:spPr bwMode="auto">
            <a:xfrm>
              <a:off x="2424" y="4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4" name="Rectangle 1066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5" name="Rectangle 1067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6" name="Rectangle 1068"/>
            <p:cNvSpPr>
              <a:spLocks noChangeArrowheads="1"/>
            </p:cNvSpPr>
            <p:nvPr/>
          </p:nvSpPr>
          <p:spPr bwMode="auto">
            <a:xfrm>
              <a:off x="166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7" name="Rectangle 1069"/>
            <p:cNvSpPr>
              <a:spLocks noChangeArrowheads="1"/>
            </p:cNvSpPr>
            <p:nvPr/>
          </p:nvSpPr>
          <p:spPr bwMode="auto">
            <a:xfrm>
              <a:off x="2116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8" name="Rectangle 1070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39" name="Rectangle 1071"/>
            <p:cNvSpPr>
              <a:spLocks noChangeArrowheads="1"/>
            </p:cNvSpPr>
            <p:nvPr/>
          </p:nvSpPr>
          <p:spPr bwMode="auto">
            <a:xfrm>
              <a:off x="175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0" name="Rectangle 1072"/>
            <p:cNvSpPr>
              <a:spLocks noChangeArrowheads="1"/>
            </p:cNvSpPr>
            <p:nvPr/>
          </p:nvSpPr>
          <p:spPr bwMode="auto">
            <a:xfrm>
              <a:off x="1761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1" name="Rectangle 1073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2" name="Rectangle 1074"/>
            <p:cNvSpPr>
              <a:spLocks noChangeArrowheads="1"/>
            </p:cNvSpPr>
            <p:nvPr/>
          </p:nvSpPr>
          <p:spPr bwMode="auto">
            <a:xfrm>
              <a:off x="24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3" name="Rectangle 1075"/>
            <p:cNvSpPr>
              <a:spLocks noChangeArrowheads="1"/>
            </p:cNvSpPr>
            <p:nvPr/>
          </p:nvSpPr>
          <p:spPr bwMode="auto">
            <a:xfrm>
              <a:off x="1850" y="480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4" name="Rectangle 1076"/>
            <p:cNvSpPr>
              <a:spLocks noChangeArrowheads="1"/>
            </p:cNvSpPr>
            <p:nvPr/>
          </p:nvSpPr>
          <p:spPr bwMode="auto">
            <a:xfrm>
              <a:off x="2732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5" name="Rectangle 1077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6" name="Rectangle 1078"/>
            <p:cNvSpPr>
              <a:spLocks noChangeArrowheads="1"/>
            </p:cNvSpPr>
            <p:nvPr/>
          </p:nvSpPr>
          <p:spPr bwMode="auto">
            <a:xfrm>
              <a:off x="2140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7" name="Rectangle 1079"/>
            <p:cNvSpPr>
              <a:spLocks noChangeArrowheads="1"/>
            </p:cNvSpPr>
            <p:nvPr/>
          </p:nvSpPr>
          <p:spPr bwMode="auto">
            <a:xfrm>
              <a:off x="2560" y="4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8" name="Rectangle 1080"/>
            <p:cNvSpPr>
              <a:spLocks noChangeArrowheads="1"/>
            </p:cNvSpPr>
            <p:nvPr/>
          </p:nvSpPr>
          <p:spPr bwMode="auto">
            <a:xfrm>
              <a:off x="2329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49" name="Rectangle 1081"/>
            <p:cNvSpPr>
              <a:spLocks noChangeArrowheads="1"/>
            </p:cNvSpPr>
            <p:nvPr/>
          </p:nvSpPr>
          <p:spPr bwMode="auto">
            <a:xfrm>
              <a:off x="2004" y="464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0" name="Rectangle 1082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1" name="Rectangle 1083"/>
            <p:cNvSpPr>
              <a:spLocks noChangeArrowheads="1"/>
            </p:cNvSpPr>
            <p:nvPr/>
          </p:nvSpPr>
          <p:spPr bwMode="auto">
            <a:xfrm>
              <a:off x="1583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2" name="Rectangle 1084"/>
            <p:cNvSpPr>
              <a:spLocks noChangeArrowheads="1"/>
            </p:cNvSpPr>
            <p:nvPr/>
          </p:nvSpPr>
          <p:spPr bwMode="auto">
            <a:xfrm>
              <a:off x="1820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3" name="Rectangle 1085"/>
            <p:cNvSpPr>
              <a:spLocks noChangeArrowheads="1"/>
            </p:cNvSpPr>
            <p:nvPr/>
          </p:nvSpPr>
          <p:spPr bwMode="auto">
            <a:xfrm>
              <a:off x="2448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4" name="Rectangle 1086"/>
            <p:cNvSpPr>
              <a:spLocks noChangeArrowheads="1"/>
            </p:cNvSpPr>
            <p:nvPr/>
          </p:nvSpPr>
          <p:spPr bwMode="auto">
            <a:xfrm>
              <a:off x="1459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5" name="Rectangle 1087"/>
            <p:cNvSpPr>
              <a:spLocks noChangeArrowheads="1"/>
            </p:cNvSpPr>
            <p:nvPr/>
          </p:nvSpPr>
          <p:spPr bwMode="auto">
            <a:xfrm>
              <a:off x="1879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6" name="Rectangle 1088"/>
            <p:cNvSpPr>
              <a:spLocks noChangeArrowheads="1"/>
            </p:cNvSpPr>
            <p:nvPr/>
          </p:nvSpPr>
          <p:spPr bwMode="auto">
            <a:xfrm>
              <a:off x="2578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7" name="Rectangle 1089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8" name="Rectangle 1090"/>
            <p:cNvSpPr>
              <a:spLocks noChangeArrowheads="1"/>
            </p:cNvSpPr>
            <p:nvPr/>
          </p:nvSpPr>
          <p:spPr bwMode="auto">
            <a:xfrm>
              <a:off x="1814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59" name="Rectangle 1091"/>
            <p:cNvSpPr>
              <a:spLocks noChangeArrowheads="1"/>
            </p:cNvSpPr>
            <p:nvPr/>
          </p:nvSpPr>
          <p:spPr bwMode="auto">
            <a:xfrm>
              <a:off x="183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0" name="Rectangle 1092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1" name="Rectangle 1093"/>
            <p:cNvSpPr>
              <a:spLocks noChangeArrowheads="1"/>
            </p:cNvSpPr>
            <p:nvPr/>
          </p:nvSpPr>
          <p:spPr bwMode="auto">
            <a:xfrm>
              <a:off x="2472" y="4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2" name="Rectangle 1094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3" name="Rectangle 1095"/>
            <p:cNvSpPr>
              <a:spLocks noChangeArrowheads="1"/>
            </p:cNvSpPr>
            <p:nvPr/>
          </p:nvSpPr>
          <p:spPr bwMode="auto">
            <a:xfrm>
              <a:off x="2637" y="437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4" name="Rectangle 1096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5" name="Rectangle 1097"/>
            <p:cNvSpPr>
              <a:spLocks noChangeArrowheads="1"/>
            </p:cNvSpPr>
            <p:nvPr/>
          </p:nvSpPr>
          <p:spPr bwMode="auto">
            <a:xfrm>
              <a:off x="2252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6" name="Rectangle 1098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7" name="Rectangle 1099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8" name="Rectangle 1100"/>
            <p:cNvSpPr>
              <a:spLocks noChangeArrowheads="1"/>
            </p:cNvSpPr>
            <p:nvPr/>
          </p:nvSpPr>
          <p:spPr bwMode="auto">
            <a:xfrm>
              <a:off x="2193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69" name="Rectangle 1101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0" name="Rectangle 1102"/>
            <p:cNvSpPr>
              <a:spLocks noChangeArrowheads="1"/>
            </p:cNvSpPr>
            <p:nvPr/>
          </p:nvSpPr>
          <p:spPr bwMode="auto">
            <a:xfrm>
              <a:off x="1814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1" name="Rectangle 1103"/>
            <p:cNvSpPr>
              <a:spLocks noChangeArrowheads="1"/>
            </p:cNvSpPr>
            <p:nvPr/>
          </p:nvSpPr>
          <p:spPr bwMode="auto">
            <a:xfrm>
              <a:off x="1832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2" name="Rectangle 1104"/>
            <p:cNvSpPr>
              <a:spLocks noChangeArrowheads="1"/>
            </p:cNvSpPr>
            <p:nvPr/>
          </p:nvSpPr>
          <p:spPr bwMode="auto">
            <a:xfrm>
              <a:off x="1998" y="459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3" name="Rectangle 1105"/>
            <p:cNvSpPr>
              <a:spLocks noChangeArrowheads="1"/>
            </p:cNvSpPr>
            <p:nvPr/>
          </p:nvSpPr>
          <p:spPr bwMode="auto">
            <a:xfrm>
              <a:off x="1832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4" name="Rectangle 1106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5" name="Rectangle 1107"/>
            <p:cNvSpPr>
              <a:spLocks noChangeArrowheads="1"/>
            </p:cNvSpPr>
            <p:nvPr/>
          </p:nvSpPr>
          <p:spPr bwMode="auto">
            <a:xfrm>
              <a:off x="1903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6" name="Rectangle 1108"/>
            <p:cNvSpPr>
              <a:spLocks noChangeArrowheads="1"/>
            </p:cNvSpPr>
            <p:nvPr/>
          </p:nvSpPr>
          <p:spPr bwMode="auto">
            <a:xfrm>
              <a:off x="2246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7" name="Rectangle 1109"/>
            <p:cNvSpPr>
              <a:spLocks noChangeArrowheads="1"/>
            </p:cNvSpPr>
            <p:nvPr/>
          </p:nvSpPr>
          <p:spPr bwMode="auto">
            <a:xfrm>
              <a:off x="1861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8" name="Rectangle 1110"/>
            <p:cNvSpPr>
              <a:spLocks noChangeArrowheads="1"/>
            </p:cNvSpPr>
            <p:nvPr/>
          </p:nvSpPr>
          <p:spPr bwMode="auto">
            <a:xfrm>
              <a:off x="188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79" name="Rectangle 1111"/>
            <p:cNvSpPr>
              <a:spLocks noChangeArrowheads="1"/>
            </p:cNvSpPr>
            <p:nvPr/>
          </p:nvSpPr>
          <p:spPr bwMode="auto">
            <a:xfrm>
              <a:off x="2252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0" name="Rectangle 1112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1" name="Rectangle 1113"/>
            <p:cNvSpPr>
              <a:spLocks noChangeArrowheads="1"/>
            </p:cNvSpPr>
            <p:nvPr/>
          </p:nvSpPr>
          <p:spPr bwMode="auto">
            <a:xfrm>
              <a:off x="2708" y="3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2" name="Rectangle 1114"/>
            <p:cNvSpPr>
              <a:spLocks noChangeArrowheads="1"/>
            </p:cNvSpPr>
            <p:nvPr/>
          </p:nvSpPr>
          <p:spPr bwMode="auto">
            <a:xfrm>
              <a:off x="2004" y="498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3" name="Rectangle 1115"/>
            <p:cNvSpPr>
              <a:spLocks noChangeArrowheads="1"/>
            </p:cNvSpPr>
            <p:nvPr/>
          </p:nvSpPr>
          <p:spPr bwMode="auto">
            <a:xfrm>
              <a:off x="1850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4" name="Rectangle 1116"/>
            <p:cNvSpPr>
              <a:spLocks noChangeArrowheads="1"/>
            </p:cNvSpPr>
            <p:nvPr/>
          </p:nvSpPr>
          <p:spPr bwMode="auto">
            <a:xfrm>
              <a:off x="182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5" name="Rectangle 1117"/>
            <p:cNvSpPr>
              <a:spLocks noChangeArrowheads="1"/>
            </p:cNvSpPr>
            <p:nvPr/>
          </p:nvSpPr>
          <p:spPr bwMode="auto">
            <a:xfrm>
              <a:off x="1453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6" name="Rectangle 1118"/>
            <p:cNvSpPr>
              <a:spLocks noChangeArrowheads="1"/>
            </p:cNvSpPr>
            <p:nvPr/>
          </p:nvSpPr>
          <p:spPr bwMode="auto">
            <a:xfrm>
              <a:off x="1867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7" name="Rectangle 1119"/>
            <p:cNvSpPr>
              <a:spLocks noChangeArrowheads="1"/>
            </p:cNvSpPr>
            <p:nvPr/>
          </p:nvSpPr>
          <p:spPr bwMode="auto">
            <a:xfrm>
              <a:off x="2193" y="441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8" name="Rectangle 1120"/>
            <p:cNvSpPr>
              <a:spLocks noChangeArrowheads="1"/>
            </p:cNvSpPr>
            <p:nvPr/>
          </p:nvSpPr>
          <p:spPr bwMode="auto">
            <a:xfrm>
              <a:off x="2762" y="460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89" name="Rectangle 1121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0" name="Rectangle 1122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1" name="Rectangle 1123"/>
            <p:cNvSpPr>
              <a:spLocks noChangeArrowheads="1"/>
            </p:cNvSpPr>
            <p:nvPr/>
          </p:nvSpPr>
          <p:spPr bwMode="auto">
            <a:xfrm>
              <a:off x="1879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2" name="Rectangle 112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3" name="Rectangle 1125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4" name="Rectangle 1126"/>
            <p:cNvSpPr>
              <a:spLocks noChangeArrowheads="1"/>
            </p:cNvSpPr>
            <p:nvPr/>
          </p:nvSpPr>
          <p:spPr bwMode="auto">
            <a:xfrm>
              <a:off x="1784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5" name="Rectangle 1127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6" name="Rectangle 1128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7" name="Rectangle 1129"/>
            <p:cNvSpPr>
              <a:spLocks noChangeArrowheads="1"/>
            </p:cNvSpPr>
            <p:nvPr/>
          </p:nvSpPr>
          <p:spPr bwMode="auto">
            <a:xfrm>
              <a:off x="1850" y="475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8" name="Rectangle 1130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9" name="Rectangle 1131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0" name="Rectangle 1132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1" name="Rectangle 1133"/>
            <p:cNvSpPr>
              <a:spLocks noChangeArrowheads="1"/>
            </p:cNvSpPr>
            <p:nvPr/>
          </p:nvSpPr>
          <p:spPr bwMode="auto">
            <a:xfrm>
              <a:off x="181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2" name="Rectangle 1134"/>
            <p:cNvSpPr>
              <a:spLocks noChangeArrowheads="1"/>
            </p:cNvSpPr>
            <p:nvPr/>
          </p:nvSpPr>
          <p:spPr bwMode="auto">
            <a:xfrm>
              <a:off x="1855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3" name="Rectangle 1135"/>
            <p:cNvSpPr>
              <a:spLocks noChangeArrowheads="1"/>
            </p:cNvSpPr>
            <p:nvPr/>
          </p:nvSpPr>
          <p:spPr bwMode="auto">
            <a:xfrm>
              <a:off x="2714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4" name="Rectangle 1136"/>
            <p:cNvSpPr>
              <a:spLocks noChangeArrowheads="1"/>
            </p:cNvSpPr>
            <p:nvPr/>
          </p:nvSpPr>
          <p:spPr bwMode="auto">
            <a:xfrm>
              <a:off x="1832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5" name="Rectangle 1137"/>
            <p:cNvSpPr>
              <a:spLocks noChangeArrowheads="1"/>
            </p:cNvSpPr>
            <p:nvPr/>
          </p:nvSpPr>
          <p:spPr bwMode="auto">
            <a:xfrm>
              <a:off x="194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6" name="Rectangle 1138"/>
            <p:cNvSpPr>
              <a:spLocks noChangeArrowheads="1"/>
            </p:cNvSpPr>
            <p:nvPr/>
          </p:nvSpPr>
          <p:spPr bwMode="auto">
            <a:xfrm>
              <a:off x="1903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7" name="Rectangle 1139"/>
            <p:cNvSpPr>
              <a:spLocks noChangeArrowheads="1"/>
            </p:cNvSpPr>
            <p:nvPr/>
          </p:nvSpPr>
          <p:spPr bwMode="auto">
            <a:xfrm>
              <a:off x="2703" y="4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8" name="Rectangle 1140"/>
            <p:cNvSpPr>
              <a:spLocks noChangeArrowheads="1"/>
            </p:cNvSpPr>
            <p:nvPr/>
          </p:nvSpPr>
          <p:spPr bwMode="auto">
            <a:xfrm>
              <a:off x="1838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9" name="Rectangle 1141"/>
            <p:cNvSpPr>
              <a:spLocks noChangeArrowheads="1"/>
            </p:cNvSpPr>
            <p:nvPr/>
          </p:nvSpPr>
          <p:spPr bwMode="auto">
            <a:xfrm>
              <a:off x="1867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0" name="Rectangle 114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1" name="Rectangle 1143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2" name="Rectangle 1144"/>
            <p:cNvSpPr>
              <a:spLocks noChangeArrowheads="1"/>
            </p:cNvSpPr>
            <p:nvPr/>
          </p:nvSpPr>
          <p:spPr bwMode="auto">
            <a:xfrm>
              <a:off x="1725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3" name="Rectangle 1145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4" name="Rectangle 1146"/>
            <p:cNvSpPr>
              <a:spLocks noChangeArrowheads="1"/>
            </p:cNvSpPr>
            <p:nvPr/>
          </p:nvSpPr>
          <p:spPr bwMode="auto">
            <a:xfrm>
              <a:off x="2454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5" name="Rectangle 1147"/>
            <p:cNvSpPr>
              <a:spLocks noChangeArrowheads="1"/>
            </p:cNvSpPr>
            <p:nvPr/>
          </p:nvSpPr>
          <p:spPr bwMode="auto">
            <a:xfrm>
              <a:off x="2164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6" name="Rectangle 1148"/>
            <p:cNvSpPr>
              <a:spLocks noChangeArrowheads="1"/>
            </p:cNvSpPr>
            <p:nvPr/>
          </p:nvSpPr>
          <p:spPr bwMode="auto">
            <a:xfrm>
              <a:off x="1731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7" name="Rectangle 1149"/>
            <p:cNvSpPr>
              <a:spLocks noChangeArrowheads="1"/>
            </p:cNvSpPr>
            <p:nvPr/>
          </p:nvSpPr>
          <p:spPr bwMode="auto">
            <a:xfrm>
              <a:off x="2087" y="451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8" name="Rectangle 1150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19" name="Rectangle 1151"/>
            <p:cNvSpPr>
              <a:spLocks noChangeArrowheads="1"/>
            </p:cNvSpPr>
            <p:nvPr/>
          </p:nvSpPr>
          <p:spPr bwMode="auto">
            <a:xfrm>
              <a:off x="1938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0" name="Rectangle 1152"/>
            <p:cNvSpPr>
              <a:spLocks noChangeArrowheads="1"/>
            </p:cNvSpPr>
            <p:nvPr/>
          </p:nvSpPr>
          <p:spPr bwMode="auto">
            <a:xfrm>
              <a:off x="1719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1" name="Rectangle 1153"/>
            <p:cNvSpPr>
              <a:spLocks noChangeArrowheads="1"/>
            </p:cNvSpPr>
            <p:nvPr/>
          </p:nvSpPr>
          <p:spPr bwMode="auto">
            <a:xfrm>
              <a:off x="1624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2" name="Rectangle 1154"/>
            <p:cNvSpPr>
              <a:spLocks noChangeArrowheads="1"/>
            </p:cNvSpPr>
            <p:nvPr/>
          </p:nvSpPr>
          <p:spPr bwMode="auto">
            <a:xfrm>
              <a:off x="2199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3" name="Rectangle 1155"/>
            <p:cNvSpPr>
              <a:spLocks noChangeArrowheads="1"/>
            </p:cNvSpPr>
            <p:nvPr/>
          </p:nvSpPr>
          <p:spPr bwMode="auto">
            <a:xfrm>
              <a:off x="2039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4" name="Rectangle 1156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5" name="Rectangle 1157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6" name="Rectangle 1158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7" name="Rectangle 1159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8" name="Rectangle 1160"/>
            <p:cNvSpPr>
              <a:spLocks noChangeArrowheads="1"/>
            </p:cNvSpPr>
            <p:nvPr/>
          </p:nvSpPr>
          <p:spPr bwMode="auto">
            <a:xfrm>
              <a:off x="1684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29" name="Rectangle 1161"/>
            <p:cNvSpPr>
              <a:spLocks noChangeArrowheads="1"/>
            </p:cNvSpPr>
            <p:nvPr/>
          </p:nvSpPr>
          <p:spPr bwMode="auto">
            <a:xfrm>
              <a:off x="2472" y="4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0" name="Rectangle 1162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1" name="Rectangle 1163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2" name="Rectangle 1164"/>
            <p:cNvSpPr>
              <a:spLocks noChangeArrowheads="1"/>
            </p:cNvSpPr>
            <p:nvPr/>
          </p:nvSpPr>
          <p:spPr bwMode="auto">
            <a:xfrm>
              <a:off x="1601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3" name="Rectangle 1165"/>
            <p:cNvSpPr>
              <a:spLocks noChangeArrowheads="1"/>
            </p:cNvSpPr>
            <p:nvPr/>
          </p:nvSpPr>
          <p:spPr bwMode="auto">
            <a:xfrm>
              <a:off x="2454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4" name="Rectangle 1166"/>
            <p:cNvSpPr>
              <a:spLocks noChangeArrowheads="1"/>
            </p:cNvSpPr>
            <p:nvPr/>
          </p:nvSpPr>
          <p:spPr bwMode="auto">
            <a:xfrm>
              <a:off x="2554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5" name="Rectangle 1167"/>
            <p:cNvSpPr>
              <a:spLocks noChangeArrowheads="1"/>
            </p:cNvSpPr>
            <p:nvPr/>
          </p:nvSpPr>
          <p:spPr bwMode="auto">
            <a:xfrm>
              <a:off x="2039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6" name="Rectangle 1168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7" name="Rectangle 1169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8" name="Rectangle 1170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39" name="Rectangle 1171"/>
            <p:cNvSpPr>
              <a:spLocks noChangeArrowheads="1"/>
            </p:cNvSpPr>
            <p:nvPr/>
          </p:nvSpPr>
          <p:spPr bwMode="auto">
            <a:xfrm>
              <a:off x="1773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0" name="Rectangle 1172"/>
            <p:cNvSpPr>
              <a:spLocks noChangeArrowheads="1"/>
            </p:cNvSpPr>
            <p:nvPr/>
          </p:nvSpPr>
          <p:spPr bwMode="auto">
            <a:xfrm>
              <a:off x="2294" y="429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1" name="Rectangle 1173"/>
            <p:cNvSpPr>
              <a:spLocks noChangeArrowheads="1"/>
            </p:cNvSpPr>
            <p:nvPr/>
          </p:nvSpPr>
          <p:spPr bwMode="auto">
            <a:xfrm>
              <a:off x="189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2" name="Rectangle 1174"/>
            <p:cNvSpPr>
              <a:spLocks noChangeArrowheads="1"/>
            </p:cNvSpPr>
            <p:nvPr/>
          </p:nvSpPr>
          <p:spPr bwMode="auto">
            <a:xfrm>
              <a:off x="2312" y="481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3" name="Rectangle 1175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4" name="Rectangle 1176"/>
            <p:cNvSpPr>
              <a:spLocks noChangeArrowheads="1"/>
            </p:cNvSpPr>
            <p:nvPr/>
          </p:nvSpPr>
          <p:spPr bwMode="auto">
            <a:xfrm>
              <a:off x="2323" y="469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5" name="Rectangle 1177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6" name="Rectangle 1178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7" name="Rectangle 117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8" name="Rectangle 1180"/>
            <p:cNvSpPr>
              <a:spLocks noChangeArrowheads="1"/>
            </p:cNvSpPr>
            <p:nvPr/>
          </p:nvSpPr>
          <p:spPr bwMode="auto">
            <a:xfrm>
              <a:off x="1465" y="513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49" name="Rectangle 1181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0" name="Rectangle 1182"/>
            <p:cNvSpPr>
              <a:spLocks noChangeArrowheads="1"/>
            </p:cNvSpPr>
            <p:nvPr/>
          </p:nvSpPr>
          <p:spPr bwMode="auto">
            <a:xfrm>
              <a:off x="163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1" name="Rectangle 1183"/>
            <p:cNvSpPr>
              <a:spLocks noChangeArrowheads="1"/>
            </p:cNvSpPr>
            <p:nvPr/>
          </p:nvSpPr>
          <p:spPr bwMode="auto">
            <a:xfrm>
              <a:off x="2252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2" name="Rectangle 1184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3" name="Rectangle 1185"/>
            <p:cNvSpPr>
              <a:spLocks noChangeArrowheads="1"/>
            </p:cNvSpPr>
            <p:nvPr/>
          </p:nvSpPr>
          <p:spPr bwMode="auto">
            <a:xfrm>
              <a:off x="162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4" name="Rectangle 1186"/>
            <p:cNvSpPr>
              <a:spLocks noChangeArrowheads="1"/>
            </p:cNvSpPr>
            <p:nvPr/>
          </p:nvSpPr>
          <p:spPr bwMode="auto">
            <a:xfrm>
              <a:off x="2454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5" name="Rectangle 1187"/>
            <p:cNvSpPr>
              <a:spLocks noChangeArrowheads="1"/>
            </p:cNvSpPr>
            <p:nvPr/>
          </p:nvSpPr>
          <p:spPr bwMode="auto">
            <a:xfrm>
              <a:off x="2448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6" name="Rectangle 1188"/>
            <p:cNvSpPr>
              <a:spLocks noChangeArrowheads="1"/>
            </p:cNvSpPr>
            <p:nvPr/>
          </p:nvSpPr>
          <p:spPr bwMode="auto">
            <a:xfrm>
              <a:off x="1453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7" name="Rectangle 1189"/>
            <p:cNvSpPr>
              <a:spLocks noChangeArrowheads="1"/>
            </p:cNvSpPr>
            <p:nvPr/>
          </p:nvSpPr>
          <p:spPr bwMode="auto">
            <a:xfrm>
              <a:off x="2614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8" name="Rectangle 1190"/>
            <p:cNvSpPr>
              <a:spLocks noChangeArrowheads="1"/>
            </p:cNvSpPr>
            <p:nvPr/>
          </p:nvSpPr>
          <p:spPr bwMode="auto">
            <a:xfrm>
              <a:off x="2525" y="39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59" name="Rectangle 1191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0" name="Rectangle 119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1" name="Rectangle 1193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2" name="Rectangle 1194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3" name="Rectangle 1195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4" name="Rectangle 1196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5" name="Rectangle 1197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6" name="Rectangle 1198"/>
            <p:cNvSpPr>
              <a:spLocks noChangeArrowheads="1"/>
            </p:cNvSpPr>
            <p:nvPr/>
          </p:nvSpPr>
          <p:spPr bwMode="auto">
            <a:xfrm>
              <a:off x="1476" y="519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7" name="Rectangle 1199"/>
            <p:cNvSpPr>
              <a:spLocks noChangeArrowheads="1"/>
            </p:cNvSpPr>
            <p:nvPr/>
          </p:nvSpPr>
          <p:spPr bwMode="auto">
            <a:xfrm>
              <a:off x="1773" y="486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8" name="Rectangle 1200"/>
            <p:cNvSpPr>
              <a:spLocks noChangeArrowheads="1"/>
            </p:cNvSpPr>
            <p:nvPr/>
          </p:nvSpPr>
          <p:spPr bwMode="auto">
            <a:xfrm>
              <a:off x="1583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69" name="Rectangle 1201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0" name="Rectangle 1202"/>
            <p:cNvSpPr>
              <a:spLocks noChangeArrowheads="1"/>
            </p:cNvSpPr>
            <p:nvPr/>
          </p:nvSpPr>
          <p:spPr bwMode="auto">
            <a:xfrm>
              <a:off x="2608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1" name="Rectangle 1203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2" name="Rectangle 1204"/>
            <p:cNvSpPr>
              <a:spLocks noChangeArrowheads="1"/>
            </p:cNvSpPr>
            <p:nvPr/>
          </p:nvSpPr>
          <p:spPr bwMode="auto">
            <a:xfrm>
              <a:off x="2033" y="453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3" name="Rectangle 1205"/>
            <p:cNvSpPr>
              <a:spLocks noChangeArrowheads="1"/>
            </p:cNvSpPr>
            <p:nvPr/>
          </p:nvSpPr>
          <p:spPr bwMode="auto">
            <a:xfrm>
              <a:off x="2460" y="413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4" name="Rectangle 1206"/>
            <p:cNvSpPr>
              <a:spLocks noChangeArrowheads="1"/>
            </p:cNvSpPr>
            <p:nvPr/>
          </p:nvSpPr>
          <p:spPr bwMode="auto">
            <a:xfrm>
              <a:off x="24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5" name="Rectangle 1207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6" name="Rectangle 1208"/>
            <p:cNvSpPr>
              <a:spLocks noChangeArrowheads="1"/>
            </p:cNvSpPr>
            <p:nvPr/>
          </p:nvSpPr>
          <p:spPr bwMode="auto">
            <a:xfrm>
              <a:off x="1773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7" name="Rectangle 1209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8" name="Rectangle 1210"/>
            <p:cNvSpPr>
              <a:spLocks noChangeArrowheads="1"/>
            </p:cNvSpPr>
            <p:nvPr/>
          </p:nvSpPr>
          <p:spPr bwMode="auto">
            <a:xfrm>
              <a:off x="1974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79" name="Rectangle 1211"/>
            <p:cNvSpPr>
              <a:spLocks noChangeArrowheads="1"/>
            </p:cNvSpPr>
            <p:nvPr/>
          </p:nvSpPr>
          <p:spPr bwMode="auto">
            <a:xfrm>
              <a:off x="2335" y="426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0" name="Rectangle 1212"/>
            <p:cNvSpPr>
              <a:spLocks noChangeArrowheads="1"/>
            </p:cNvSpPr>
            <p:nvPr/>
          </p:nvSpPr>
          <p:spPr bwMode="auto">
            <a:xfrm>
              <a:off x="200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1" name="Rectangle 1213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2" name="Rectangle 121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3" name="Rectangle 1215"/>
            <p:cNvSpPr>
              <a:spLocks noChangeArrowheads="1"/>
            </p:cNvSpPr>
            <p:nvPr/>
          </p:nvSpPr>
          <p:spPr bwMode="auto">
            <a:xfrm>
              <a:off x="1719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4" name="Rectangle 1216"/>
            <p:cNvSpPr>
              <a:spLocks noChangeArrowheads="1"/>
            </p:cNvSpPr>
            <p:nvPr/>
          </p:nvSpPr>
          <p:spPr bwMode="auto">
            <a:xfrm>
              <a:off x="1826" y="478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5" name="Rectangle 1217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6" name="Rectangle 1218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7" name="Rectangle 1219"/>
            <p:cNvSpPr>
              <a:spLocks noChangeArrowheads="1"/>
            </p:cNvSpPr>
            <p:nvPr/>
          </p:nvSpPr>
          <p:spPr bwMode="auto">
            <a:xfrm>
              <a:off x="2092" y="448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8" name="Rectangle 1220"/>
            <p:cNvSpPr>
              <a:spLocks noChangeArrowheads="1"/>
            </p:cNvSpPr>
            <p:nvPr/>
          </p:nvSpPr>
          <p:spPr bwMode="auto">
            <a:xfrm>
              <a:off x="2454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89" name="Rectangle 1221"/>
            <p:cNvSpPr>
              <a:spLocks noChangeArrowheads="1"/>
            </p:cNvSpPr>
            <p:nvPr/>
          </p:nvSpPr>
          <p:spPr bwMode="auto">
            <a:xfrm>
              <a:off x="2389" y="424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91" name="Group 1222"/>
          <p:cNvGrpSpPr>
            <a:grpSpLocks/>
          </p:cNvGrpSpPr>
          <p:nvPr/>
        </p:nvGrpSpPr>
        <p:grpSpPr bwMode="auto">
          <a:xfrm>
            <a:off x="5692775" y="1639888"/>
            <a:ext cx="2146300" cy="2081212"/>
            <a:chOff x="1453" y="3819"/>
            <a:chExt cx="1297" cy="1397"/>
          </a:xfrm>
        </p:grpSpPr>
        <p:sp>
          <p:nvSpPr>
            <p:cNvPr id="76390" name="Rectangle 1223"/>
            <p:cNvSpPr>
              <a:spLocks noChangeArrowheads="1"/>
            </p:cNvSpPr>
            <p:nvPr/>
          </p:nvSpPr>
          <p:spPr bwMode="auto">
            <a:xfrm>
              <a:off x="2199" y="437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1" name="Rectangle 1224"/>
            <p:cNvSpPr>
              <a:spLocks noChangeArrowheads="1"/>
            </p:cNvSpPr>
            <p:nvPr/>
          </p:nvSpPr>
          <p:spPr bwMode="auto">
            <a:xfrm>
              <a:off x="2051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2" name="Rectangle 1225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" name="Rectangle 1226"/>
            <p:cNvSpPr>
              <a:spLocks noChangeArrowheads="1"/>
            </p:cNvSpPr>
            <p:nvPr/>
          </p:nvSpPr>
          <p:spPr bwMode="auto">
            <a:xfrm>
              <a:off x="2300" y="431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" name="Rectangle 122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" name="Rectangle 1228"/>
            <p:cNvSpPr>
              <a:spLocks noChangeArrowheads="1"/>
            </p:cNvSpPr>
            <p:nvPr/>
          </p:nvSpPr>
          <p:spPr bwMode="auto">
            <a:xfrm>
              <a:off x="2045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" name="Rectangle 122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" name="Rectangle 1230"/>
            <p:cNvSpPr>
              <a:spLocks noChangeArrowheads="1"/>
            </p:cNvSpPr>
            <p:nvPr/>
          </p:nvSpPr>
          <p:spPr bwMode="auto">
            <a:xfrm>
              <a:off x="2081" y="493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" name="Rectangle 1231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" name="Rectangle 1232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" name="Rectangle 1233"/>
            <p:cNvSpPr>
              <a:spLocks noChangeArrowheads="1"/>
            </p:cNvSpPr>
            <p:nvPr/>
          </p:nvSpPr>
          <p:spPr bwMode="auto">
            <a:xfrm>
              <a:off x="2004" y="4996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" name="Rectangle 1234"/>
            <p:cNvSpPr>
              <a:spLocks noChangeArrowheads="1"/>
            </p:cNvSpPr>
            <p:nvPr/>
          </p:nvSpPr>
          <p:spPr bwMode="auto">
            <a:xfrm>
              <a:off x="159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" name="Rectangle 1235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" name="Rectangle 1236"/>
            <p:cNvSpPr>
              <a:spLocks noChangeArrowheads="1"/>
            </p:cNvSpPr>
            <p:nvPr/>
          </p:nvSpPr>
          <p:spPr bwMode="auto">
            <a:xfrm>
              <a:off x="1844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" name="Rectangle 1237"/>
            <p:cNvSpPr>
              <a:spLocks noChangeArrowheads="1"/>
            </p:cNvSpPr>
            <p:nvPr/>
          </p:nvSpPr>
          <p:spPr bwMode="auto">
            <a:xfrm>
              <a:off x="1826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" name="Rectangle 1238"/>
            <p:cNvSpPr>
              <a:spLocks noChangeArrowheads="1"/>
            </p:cNvSpPr>
            <p:nvPr/>
          </p:nvSpPr>
          <p:spPr bwMode="auto">
            <a:xfrm>
              <a:off x="1773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" name="Rectangle 1239"/>
            <p:cNvSpPr>
              <a:spLocks noChangeArrowheads="1"/>
            </p:cNvSpPr>
            <p:nvPr/>
          </p:nvSpPr>
          <p:spPr bwMode="auto">
            <a:xfrm>
              <a:off x="1855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" name="Rectangle 1240"/>
            <p:cNvSpPr>
              <a:spLocks noChangeArrowheads="1"/>
            </p:cNvSpPr>
            <p:nvPr/>
          </p:nvSpPr>
          <p:spPr bwMode="auto">
            <a:xfrm>
              <a:off x="2110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" name="Rectangle 1241"/>
            <p:cNvSpPr>
              <a:spLocks noChangeArrowheads="1"/>
            </p:cNvSpPr>
            <p:nvPr/>
          </p:nvSpPr>
          <p:spPr bwMode="auto">
            <a:xfrm>
              <a:off x="177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" name="Rectangle 1242"/>
            <p:cNvSpPr>
              <a:spLocks noChangeArrowheads="1"/>
            </p:cNvSpPr>
            <p:nvPr/>
          </p:nvSpPr>
          <p:spPr bwMode="auto">
            <a:xfrm>
              <a:off x="2347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" name="Rectangle 1243"/>
            <p:cNvSpPr>
              <a:spLocks noChangeArrowheads="1"/>
            </p:cNvSpPr>
            <p:nvPr/>
          </p:nvSpPr>
          <p:spPr bwMode="auto">
            <a:xfrm>
              <a:off x="2312" y="426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1" name="Rectangle 1244"/>
            <p:cNvSpPr>
              <a:spLocks noChangeArrowheads="1"/>
            </p:cNvSpPr>
            <p:nvPr/>
          </p:nvSpPr>
          <p:spPr bwMode="auto">
            <a:xfrm>
              <a:off x="194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2" name="Rectangle 1245"/>
            <p:cNvSpPr>
              <a:spLocks noChangeArrowheads="1"/>
            </p:cNvSpPr>
            <p:nvPr/>
          </p:nvSpPr>
          <p:spPr bwMode="auto">
            <a:xfrm>
              <a:off x="1897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3" name="Rectangle 1246"/>
            <p:cNvSpPr>
              <a:spLocks noChangeArrowheads="1"/>
            </p:cNvSpPr>
            <p:nvPr/>
          </p:nvSpPr>
          <p:spPr bwMode="auto">
            <a:xfrm>
              <a:off x="1938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4" name="Rectangle 1247"/>
            <p:cNvSpPr>
              <a:spLocks noChangeArrowheads="1"/>
            </p:cNvSpPr>
            <p:nvPr/>
          </p:nvSpPr>
          <p:spPr bwMode="auto">
            <a:xfrm>
              <a:off x="1891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5" name="Rectangle 1248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6" name="Rectangle 1249"/>
            <p:cNvSpPr>
              <a:spLocks noChangeArrowheads="1"/>
            </p:cNvSpPr>
            <p:nvPr/>
          </p:nvSpPr>
          <p:spPr bwMode="auto">
            <a:xfrm>
              <a:off x="1802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7" name="Rectangle 1250"/>
            <p:cNvSpPr>
              <a:spLocks noChangeArrowheads="1"/>
            </p:cNvSpPr>
            <p:nvPr/>
          </p:nvSpPr>
          <p:spPr bwMode="auto">
            <a:xfrm>
              <a:off x="2738" y="3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8" name="Rectangle 1251"/>
            <p:cNvSpPr>
              <a:spLocks noChangeArrowheads="1"/>
            </p:cNvSpPr>
            <p:nvPr/>
          </p:nvSpPr>
          <p:spPr bwMode="auto">
            <a:xfrm>
              <a:off x="2140" y="444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9" name="Rectangle 1252"/>
            <p:cNvSpPr>
              <a:spLocks noChangeArrowheads="1"/>
            </p:cNvSpPr>
            <p:nvPr/>
          </p:nvSpPr>
          <p:spPr bwMode="auto">
            <a:xfrm>
              <a:off x="2264" y="434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0" name="Rectangle 1253"/>
            <p:cNvSpPr>
              <a:spLocks noChangeArrowheads="1"/>
            </p:cNvSpPr>
            <p:nvPr/>
          </p:nvSpPr>
          <p:spPr bwMode="auto">
            <a:xfrm>
              <a:off x="1701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1" name="Rectangle 1254"/>
            <p:cNvSpPr>
              <a:spLocks noChangeArrowheads="1"/>
            </p:cNvSpPr>
            <p:nvPr/>
          </p:nvSpPr>
          <p:spPr bwMode="auto">
            <a:xfrm>
              <a:off x="189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2" name="Rectangle 1255"/>
            <p:cNvSpPr>
              <a:spLocks noChangeArrowheads="1"/>
            </p:cNvSpPr>
            <p:nvPr/>
          </p:nvSpPr>
          <p:spPr bwMode="auto">
            <a:xfrm>
              <a:off x="2258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3" name="Rectangle 1256"/>
            <p:cNvSpPr>
              <a:spLocks noChangeArrowheads="1"/>
            </p:cNvSpPr>
            <p:nvPr/>
          </p:nvSpPr>
          <p:spPr bwMode="auto">
            <a:xfrm>
              <a:off x="1755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4" name="Rectangle 1257"/>
            <p:cNvSpPr>
              <a:spLocks noChangeArrowheads="1"/>
            </p:cNvSpPr>
            <p:nvPr/>
          </p:nvSpPr>
          <p:spPr bwMode="auto">
            <a:xfrm>
              <a:off x="1921" y="502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5" name="Rectangle 1258"/>
            <p:cNvSpPr>
              <a:spLocks noChangeArrowheads="1"/>
            </p:cNvSpPr>
            <p:nvPr/>
          </p:nvSpPr>
          <p:spPr bwMode="auto">
            <a:xfrm>
              <a:off x="1915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6" name="Rectangle 1259"/>
            <p:cNvSpPr>
              <a:spLocks noChangeArrowheads="1"/>
            </p:cNvSpPr>
            <p:nvPr/>
          </p:nvSpPr>
          <p:spPr bwMode="auto">
            <a:xfrm>
              <a:off x="2685" y="38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7" name="Rectangle 1260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8" name="Rectangle 1261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29" name="Rectangle 1262"/>
            <p:cNvSpPr>
              <a:spLocks noChangeArrowheads="1"/>
            </p:cNvSpPr>
            <p:nvPr/>
          </p:nvSpPr>
          <p:spPr bwMode="auto">
            <a:xfrm>
              <a:off x="2602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0" name="Rectangle 1263"/>
            <p:cNvSpPr>
              <a:spLocks noChangeArrowheads="1"/>
            </p:cNvSpPr>
            <p:nvPr/>
          </p:nvSpPr>
          <p:spPr bwMode="auto">
            <a:xfrm>
              <a:off x="1802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1" name="Rectangle 1264"/>
            <p:cNvSpPr>
              <a:spLocks noChangeArrowheads="1"/>
            </p:cNvSpPr>
            <p:nvPr/>
          </p:nvSpPr>
          <p:spPr bwMode="auto">
            <a:xfrm>
              <a:off x="1713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2" name="Rectangle 1265"/>
            <p:cNvSpPr>
              <a:spLocks noChangeArrowheads="1"/>
            </p:cNvSpPr>
            <p:nvPr/>
          </p:nvSpPr>
          <p:spPr bwMode="auto">
            <a:xfrm>
              <a:off x="2122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3" name="Rectangle 1266"/>
            <p:cNvSpPr>
              <a:spLocks noChangeArrowheads="1"/>
            </p:cNvSpPr>
            <p:nvPr/>
          </p:nvSpPr>
          <p:spPr bwMode="auto">
            <a:xfrm>
              <a:off x="2472" y="41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4" name="Rectangle 1267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5" name="Rectangle 1268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6" name="Rectangle 1269"/>
            <p:cNvSpPr>
              <a:spLocks noChangeArrowheads="1"/>
            </p:cNvSpPr>
            <p:nvPr/>
          </p:nvSpPr>
          <p:spPr bwMode="auto">
            <a:xfrm>
              <a:off x="1861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7" name="Rectangle 127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8" name="Rectangle 1271"/>
            <p:cNvSpPr>
              <a:spLocks noChangeArrowheads="1"/>
            </p:cNvSpPr>
            <p:nvPr/>
          </p:nvSpPr>
          <p:spPr bwMode="auto">
            <a:xfrm>
              <a:off x="165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39" name="Rectangle 1272"/>
            <p:cNvSpPr>
              <a:spLocks noChangeArrowheads="1"/>
            </p:cNvSpPr>
            <p:nvPr/>
          </p:nvSpPr>
          <p:spPr bwMode="auto">
            <a:xfrm>
              <a:off x="1696" y="49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0" name="Rectangle 1273"/>
            <p:cNvSpPr>
              <a:spLocks noChangeArrowheads="1"/>
            </p:cNvSpPr>
            <p:nvPr/>
          </p:nvSpPr>
          <p:spPr bwMode="auto">
            <a:xfrm>
              <a:off x="2483" y="413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1" name="Rectangle 1274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2" name="Rectangle 1275"/>
            <p:cNvSpPr>
              <a:spLocks noChangeArrowheads="1"/>
            </p:cNvSpPr>
            <p:nvPr/>
          </p:nvSpPr>
          <p:spPr bwMode="auto">
            <a:xfrm>
              <a:off x="2525" y="402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3" name="Rectangle 1276"/>
            <p:cNvSpPr>
              <a:spLocks noChangeArrowheads="1"/>
            </p:cNvSpPr>
            <p:nvPr/>
          </p:nvSpPr>
          <p:spPr bwMode="auto">
            <a:xfrm>
              <a:off x="1820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4" name="Rectangle 1277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5" name="Rectangle 1278"/>
            <p:cNvSpPr>
              <a:spLocks noChangeArrowheads="1"/>
            </p:cNvSpPr>
            <p:nvPr/>
          </p:nvSpPr>
          <p:spPr bwMode="auto">
            <a:xfrm>
              <a:off x="2371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6" name="Rectangle 1279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7" name="Rectangle 1280"/>
            <p:cNvSpPr>
              <a:spLocks noChangeArrowheads="1"/>
            </p:cNvSpPr>
            <p:nvPr/>
          </p:nvSpPr>
          <p:spPr bwMode="auto">
            <a:xfrm>
              <a:off x="2264" y="430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8" name="Rectangle 1281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49" name="Rectangle 128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0" name="Rectangle 1283"/>
            <p:cNvSpPr>
              <a:spLocks noChangeArrowheads="1"/>
            </p:cNvSpPr>
            <p:nvPr/>
          </p:nvSpPr>
          <p:spPr bwMode="auto">
            <a:xfrm>
              <a:off x="2235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1" name="Rectangle 1284"/>
            <p:cNvSpPr>
              <a:spLocks noChangeArrowheads="1"/>
            </p:cNvSpPr>
            <p:nvPr/>
          </p:nvSpPr>
          <p:spPr bwMode="auto">
            <a:xfrm>
              <a:off x="1903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2" name="Rectangle 1285"/>
            <p:cNvSpPr>
              <a:spLocks noChangeArrowheads="1"/>
            </p:cNvSpPr>
            <p:nvPr/>
          </p:nvSpPr>
          <p:spPr bwMode="auto">
            <a:xfrm>
              <a:off x="1844" y="5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3" name="Rectangle 1286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4" name="Rectangle 1287"/>
            <p:cNvSpPr>
              <a:spLocks noChangeArrowheads="1"/>
            </p:cNvSpPr>
            <p:nvPr/>
          </p:nvSpPr>
          <p:spPr bwMode="auto">
            <a:xfrm>
              <a:off x="2104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5" name="Rectangle 1288"/>
            <p:cNvSpPr>
              <a:spLocks noChangeArrowheads="1"/>
            </p:cNvSpPr>
            <p:nvPr/>
          </p:nvSpPr>
          <p:spPr bwMode="auto">
            <a:xfrm>
              <a:off x="1850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6" name="Rectangle 1289"/>
            <p:cNvSpPr>
              <a:spLocks noChangeArrowheads="1"/>
            </p:cNvSpPr>
            <p:nvPr/>
          </p:nvSpPr>
          <p:spPr bwMode="auto">
            <a:xfrm>
              <a:off x="1950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7" name="Rectangle 1290"/>
            <p:cNvSpPr>
              <a:spLocks noChangeArrowheads="1"/>
            </p:cNvSpPr>
            <p:nvPr/>
          </p:nvSpPr>
          <p:spPr bwMode="auto">
            <a:xfrm>
              <a:off x="180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8" name="Rectangle 1291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59" name="Rectangle 1292"/>
            <p:cNvSpPr>
              <a:spLocks noChangeArrowheads="1"/>
            </p:cNvSpPr>
            <p:nvPr/>
          </p:nvSpPr>
          <p:spPr bwMode="auto">
            <a:xfrm>
              <a:off x="1950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0" name="Rectangle 1293"/>
            <p:cNvSpPr>
              <a:spLocks noChangeArrowheads="1"/>
            </p:cNvSpPr>
            <p:nvPr/>
          </p:nvSpPr>
          <p:spPr bwMode="auto">
            <a:xfrm>
              <a:off x="1767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1" name="Rectangle 1294"/>
            <p:cNvSpPr>
              <a:spLocks noChangeArrowheads="1"/>
            </p:cNvSpPr>
            <p:nvPr/>
          </p:nvSpPr>
          <p:spPr bwMode="auto">
            <a:xfrm>
              <a:off x="1601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2" name="Rectangle 1295"/>
            <p:cNvSpPr>
              <a:spLocks noChangeArrowheads="1"/>
            </p:cNvSpPr>
            <p:nvPr/>
          </p:nvSpPr>
          <p:spPr bwMode="auto">
            <a:xfrm>
              <a:off x="1838" y="475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3" name="Rectangle 1296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4" name="Rectangle 1297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5" name="Rectangle 1298"/>
            <p:cNvSpPr>
              <a:spLocks noChangeArrowheads="1"/>
            </p:cNvSpPr>
            <p:nvPr/>
          </p:nvSpPr>
          <p:spPr bwMode="auto">
            <a:xfrm>
              <a:off x="2300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6" name="Rectangle 1299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7" name="Rectangle 1300"/>
            <p:cNvSpPr>
              <a:spLocks noChangeArrowheads="1"/>
            </p:cNvSpPr>
            <p:nvPr/>
          </p:nvSpPr>
          <p:spPr bwMode="auto">
            <a:xfrm>
              <a:off x="2033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8" name="Rectangle 1301"/>
            <p:cNvSpPr>
              <a:spLocks noChangeArrowheads="1"/>
            </p:cNvSpPr>
            <p:nvPr/>
          </p:nvSpPr>
          <p:spPr bwMode="auto">
            <a:xfrm>
              <a:off x="1879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69" name="Rectangle 1302"/>
            <p:cNvSpPr>
              <a:spLocks noChangeArrowheads="1"/>
            </p:cNvSpPr>
            <p:nvPr/>
          </p:nvSpPr>
          <p:spPr bwMode="auto">
            <a:xfrm>
              <a:off x="1778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0" name="Rectangle 1303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1" name="Rectangle 1304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2" name="Rectangle 1305"/>
            <p:cNvSpPr>
              <a:spLocks noChangeArrowheads="1"/>
            </p:cNvSpPr>
            <p:nvPr/>
          </p:nvSpPr>
          <p:spPr bwMode="auto">
            <a:xfrm>
              <a:off x="2004" y="459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3" name="Rectangle 1306"/>
            <p:cNvSpPr>
              <a:spLocks noChangeArrowheads="1"/>
            </p:cNvSpPr>
            <p:nvPr/>
          </p:nvSpPr>
          <p:spPr bwMode="auto">
            <a:xfrm>
              <a:off x="1838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4" name="Rectangle 1307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5" name="Rectangle 1308"/>
            <p:cNvSpPr>
              <a:spLocks noChangeArrowheads="1"/>
            </p:cNvSpPr>
            <p:nvPr/>
          </p:nvSpPr>
          <p:spPr bwMode="auto">
            <a:xfrm>
              <a:off x="1619" y="501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6" name="Rectangle 1309"/>
            <p:cNvSpPr>
              <a:spLocks noChangeArrowheads="1"/>
            </p:cNvSpPr>
            <p:nvPr/>
          </p:nvSpPr>
          <p:spPr bwMode="auto">
            <a:xfrm>
              <a:off x="2549" y="396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7" name="Rectangle 1310"/>
            <p:cNvSpPr>
              <a:spLocks noChangeArrowheads="1"/>
            </p:cNvSpPr>
            <p:nvPr/>
          </p:nvSpPr>
          <p:spPr bwMode="auto">
            <a:xfrm>
              <a:off x="1542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8" name="Rectangle 1311"/>
            <p:cNvSpPr>
              <a:spLocks noChangeArrowheads="1"/>
            </p:cNvSpPr>
            <p:nvPr/>
          </p:nvSpPr>
          <p:spPr bwMode="auto">
            <a:xfrm>
              <a:off x="2241" y="431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79" name="Rectangle 1312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0" name="Rectangle 1313"/>
            <p:cNvSpPr>
              <a:spLocks noChangeArrowheads="1"/>
            </p:cNvSpPr>
            <p:nvPr/>
          </p:nvSpPr>
          <p:spPr bwMode="auto">
            <a:xfrm>
              <a:off x="1767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1" name="Rectangle 1314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2" name="Rectangle 1315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3" name="Rectangle 1316"/>
            <p:cNvSpPr>
              <a:spLocks noChangeArrowheads="1"/>
            </p:cNvSpPr>
            <p:nvPr/>
          </p:nvSpPr>
          <p:spPr bwMode="auto">
            <a:xfrm>
              <a:off x="1897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4" name="Rectangle 1317"/>
            <p:cNvSpPr>
              <a:spLocks noChangeArrowheads="1"/>
            </p:cNvSpPr>
            <p:nvPr/>
          </p:nvSpPr>
          <p:spPr bwMode="auto">
            <a:xfrm>
              <a:off x="2081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5" name="Rectangle 1318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6" name="Rectangle 131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7" name="Rectangle 1320"/>
            <p:cNvSpPr>
              <a:spLocks noChangeArrowheads="1"/>
            </p:cNvSpPr>
            <p:nvPr/>
          </p:nvSpPr>
          <p:spPr bwMode="auto">
            <a:xfrm>
              <a:off x="2181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8" name="Rectangle 1321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89" name="Rectangle 132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0" name="Rectangle 1323"/>
            <p:cNvSpPr>
              <a:spLocks noChangeArrowheads="1"/>
            </p:cNvSpPr>
            <p:nvPr/>
          </p:nvSpPr>
          <p:spPr bwMode="auto">
            <a:xfrm>
              <a:off x="2454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1" name="Rectangle 1324"/>
            <p:cNvSpPr>
              <a:spLocks noChangeArrowheads="1"/>
            </p:cNvSpPr>
            <p:nvPr/>
          </p:nvSpPr>
          <p:spPr bwMode="auto">
            <a:xfrm>
              <a:off x="2466" y="470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2" name="Rectangle 1325"/>
            <p:cNvSpPr>
              <a:spLocks noChangeArrowheads="1"/>
            </p:cNvSpPr>
            <p:nvPr/>
          </p:nvSpPr>
          <p:spPr bwMode="auto">
            <a:xfrm>
              <a:off x="20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3" name="Rectangle 1326"/>
            <p:cNvSpPr>
              <a:spLocks noChangeArrowheads="1"/>
            </p:cNvSpPr>
            <p:nvPr/>
          </p:nvSpPr>
          <p:spPr bwMode="auto">
            <a:xfrm>
              <a:off x="1719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4" name="Rectangle 1327"/>
            <p:cNvSpPr>
              <a:spLocks noChangeArrowheads="1"/>
            </p:cNvSpPr>
            <p:nvPr/>
          </p:nvSpPr>
          <p:spPr bwMode="auto">
            <a:xfrm>
              <a:off x="2424" y="446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5" name="Rectangle 1328"/>
            <p:cNvSpPr>
              <a:spLocks noChangeArrowheads="1"/>
            </p:cNvSpPr>
            <p:nvPr/>
          </p:nvSpPr>
          <p:spPr bwMode="auto">
            <a:xfrm>
              <a:off x="2246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6" name="Rectangle 1329"/>
            <p:cNvSpPr>
              <a:spLocks noChangeArrowheads="1"/>
            </p:cNvSpPr>
            <p:nvPr/>
          </p:nvSpPr>
          <p:spPr bwMode="auto">
            <a:xfrm>
              <a:off x="1731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7" name="Rectangle 1330"/>
            <p:cNvSpPr>
              <a:spLocks noChangeArrowheads="1"/>
            </p:cNvSpPr>
            <p:nvPr/>
          </p:nvSpPr>
          <p:spPr bwMode="auto">
            <a:xfrm>
              <a:off x="1713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8" name="Rectangle 1331"/>
            <p:cNvSpPr>
              <a:spLocks noChangeArrowheads="1"/>
            </p:cNvSpPr>
            <p:nvPr/>
          </p:nvSpPr>
          <p:spPr bwMode="auto">
            <a:xfrm>
              <a:off x="2507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99" name="Rectangle 1332"/>
            <p:cNvSpPr>
              <a:spLocks noChangeArrowheads="1"/>
            </p:cNvSpPr>
            <p:nvPr/>
          </p:nvSpPr>
          <p:spPr bwMode="auto">
            <a:xfrm>
              <a:off x="147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0" name="Rectangle 1333"/>
            <p:cNvSpPr>
              <a:spLocks noChangeArrowheads="1"/>
            </p:cNvSpPr>
            <p:nvPr/>
          </p:nvSpPr>
          <p:spPr bwMode="auto">
            <a:xfrm>
              <a:off x="1826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1" name="Rectangle 1334"/>
            <p:cNvSpPr>
              <a:spLocks noChangeArrowheads="1"/>
            </p:cNvSpPr>
            <p:nvPr/>
          </p:nvSpPr>
          <p:spPr bwMode="auto">
            <a:xfrm>
              <a:off x="2454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2" name="Rectangle 1335"/>
            <p:cNvSpPr>
              <a:spLocks noChangeArrowheads="1"/>
            </p:cNvSpPr>
            <p:nvPr/>
          </p:nvSpPr>
          <p:spPr bwMode="auto">
            <a:xfrm>
              <a:off x="2460" y="41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3" name="Rectangle 133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4" name="Rectangle 1337"/>
            <p:cNvSpPr>
              <a:spLocks noChangeArrowheads="1"/>
            </p:cNvSpPr>
            <p:nvPr/>
          </p:nvSpPr>
          <p:spPr bwMode="auto">
            <a:xfrm>
              <a:off x="1980" y="463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5" name="Rectangle 1338"/>
            <p:cNvSpPr>
              <a:spLocks noChangeArrowheads="1"/>
            </p:cNvSpPr>
            <p:nvPr/>
          </p:nvSpPr>
          <p:spPr bwMode="auto">
            <a:xfrm>
              <a:off x="1986" y="463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6" name="Rectangle 1339"/>
            <p:cNvSpPr>
              <a:spLocks noChangeArrowheads="1"/>
            </p:cNvSpPr>
            <p:nvPr/>
          </p:nvSpPr>
          <p:spPr bwMode="auto">
            <a:xfrm>
              <a:off x="1453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7" name="Rectangle 1340"/>
            <p:cNvSpPr>
              <a:spLocks noChangeArrowheads="1"/>
            </p:cNvSpPr>
            <p:nvPr/>
          </p:nvSpPr>
          <p:spPr bwMode="auto">
            <a:xfrm>
              <a:off x="2294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8" name="Rectangle 1341"/>
            <p:cNvSpPr>
              <a:spLocks noChangeArrowheads="1"/>
            </p:cNvSpPr>
            <p:nvPr/>
          </p:nvSpPr>
          <p:spPr bwMode="auto">
            <a:xfrm>
              <a:off x="2424" y="419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9" name="Rectangle 134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0" name="Rectangle 1343"/>
            <p:cNvSpPr>
              <a:spLocks noChangeArrowheads="1"/>
            </p:cNvSpPr>
            <p:nvPr/>
          </p:nvSpPr>
          <p:spPr bwMode="auto">
            <a:xfrm>
              <a:off x="1962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1" name="Rectangle 1344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2" name="Rectangle 1345"/>
            <p:cNvSpPr>
              <a:spLocks noChangeArrowheads="1"/>
            </p:cNvSpPr>
            <p:nvPr/>
          </p:nvSpPr>
          <p:spPr bwMode="auto">
            <a:xfrm>
              <a:off x="1932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3" name="Rectangle 1346"/>
            <p:cNvSpPr>
              <a:spLocks noChangeArrowheads="1"/>
            </p:cNvSpPr>
            <p:nvPr/>
          </p:nvSpPr>
          <p:spPr bwMode="auto">
            <a:xfrm>
              <a:off x="1690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4" name="Rectangle 1347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5" name="Rectangle 1348"/>
            <p:cNvSpPr>
              <a:spLocks noChangeArrowheads="1"/>
            </p:cNvSpPr>
            <p:nvPr/>
          </p:nvSpPr>
          <p:spPr bwMode="auto">
            <a:xfrm>
              <a:off x="2359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6" name="Rectangle 1349"/>
            <p:cNvSpPr>
              <a:spLocks noChangeArrowheads="1"/>
            </p:cNvSpPr>
            <p:nvPr/>
          </p:nvSpPr>
          <p:spPr bwMode="auto">
            <a:xfrm>
              <a:off x="2051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7" name="Rectangle 1350"/>
            <p:cNvSpPr>
              <a:spLocks noChangeArrowheads="1"/>
            </p:cNvSpPr>
            <p:nvPr/>
          </p:nvSpPr>
          <p:spPr bwMode="auto">
            <a:xfrm>
              <a:off x="1737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8" name="Rectangle 1351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9" name="Rectangle 1352"/>
            <p:cNvSpPr>
              <a:spLocks noChangeArrowheads="1"/>
            </p:cNvSpPr>
            <p:nvPr/>
          </p:nvSpPr>
          <p:spPr bwMode="auto">
            <a:xfrm>
              <a:off x="2199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0" name="Rectangle 1353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1" name="Rectangle 1354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2" name="Rectangle 1355"/>
            <p:cNvSpPr>
              <a:spLocks noChangeArrowheads="1"/>
            </p:cNvSpPr>
            <p:nvPr/>
          </p:nvSpPr>
          <p:spPr bwMode="auto">
            <a:xfrm>
              <a:off x="1879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3" name="Rectangle 1356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4" name="Rectangle 1357"/>
            <p:cNvSpPr>
              <a:spLocks noChangeArrowheads="1"/>
            </p:cNvSpPr>
            <p:nvPr/>
          </p:nvSpPr>
          <p:spPr bwMode="auto">
            <a:xfrm>
              <a:off x="2483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5" name="Rectangle 1358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6" name="Rectangle 1359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7" name="Rectangle 1360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8" name="Rectangle 1361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9" name="Rectangle 1362"/>
            <p:cNvSpPr>
              <a:spLocks noChangeArrowheads="1"/>
            </p:cNvSpPr>
            <p:nvPr/>
          </p:nvSpPr>
          <p:spPr bwMode="auto">
            <a:xfrm>
              <a:off x="2004" y="501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0" name="Rectangle 1363"/>
            <p:cNvSpPr>
              <a:spLocks noChangeArrowheads="1"/>
            </p:cNvSpPr>
            <p:nvPr/>
          </p:nvSpPr>
          <p:spPr bwMode="auto">
            <a:xfrm>
              <a:off x="2169" y="439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1" name="Rectangle 1364"/>
            <p:cNvSpPr>
              <a:spLocks noChangeArrowheads="1"/>
            </p:cNvSpPr>
            <p:nvPr/>
          </p:nvSpPr>
          <p:spPr bwMode="auto">
            <a:xfrm>
              <a:off x="2087" y="481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2" name="Rectangle 1365"/>
            <p:cNvSpPr>
              <a:spLocks noChangeArrowheads="1"/>
            </p:cNvSpPr>
            <p:nvPr/>
          </p:nvSpPr>
          <p:spPr bwMode="auto">
            <a:xfrm>
              <a:off x="1927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3" name="Rectangle 1366"/>
            <p:cNvSpPr>
              <a:spLocks noChangeArrowheads="1"/>
            </p:cNvSpPr>
            <p:nvPr/>
          </p:nvSpPr>
          <p:spPr bwMode="auto">
            <a:xfrm>
              <a:off x="2063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4" name="Rectangle 1367"/>
            <p:cNvSpPr>
              <a:spLocks noChangeArrowheads="1"/>
            </p:cNvSpPr>
            <p:nvPr/>
          </p:nvSpPr>
          <p:spPr bwMode="auto">
            <a:xfrm>
              <a:off x="1542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5" name="Rectangle 1368"/>
            <p:cNvSpPr>
              <a:spLocks noChangeArrowheads="1"/>
            </p:cNvSpPr>
            <p:nvPr/>
          </p:nvSpPr>
          <p:spPr bwMode="auto">
            <a:xfrm>
              <a:off x="1820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6" name="Rectangle 1369"/>
            <p:cNvSpPr>
              <a:spLocks noChangeArrowheads="1"/>
            </p:cNvSpPr>
            <p:nvPr/>
          </p:nvSpPr>
          <p:spPr bwMode="auto">
            <a:xfrm>
              <a:off x="2057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7" name="Rectangle 1370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8" name="Rectangle 1371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9" name="Rectangle 1372"/>
            <p:cNvSpPr>
              <a:spLocks noChangeArrowheads="1"/>
            </p:cNvSpPr>
            <p:nvPr/>
          </p:nvSpPr>
          <p:spPr bwMode="auto">
            <a:xfrm>
              <a:off x="1773" y="5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0" name="Rectangle 1373"/>
            <p:cNvSpPr>
              <a:spLocks noChangeArrowheads="1"/>
            </p:cNvSpPr>
            <p:nvPr/>
          </p:nvSpPr>
          <p:spPr bwMode="auto">
            <a:xfrm>
              <a:off x="1915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1" name="Rectangle 1374"/>
            <p:cNvSpPr>
              <a:spLocks noChangeArrowheads="1"/>
            </p:cNvSpPr>
            <p:nvPr/>
          </p:nvSpPr>
          <p:spPr bwMode="auto">
            <a:xfrm>
              <a:off x="2406" y="41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2" name="Rectangle 1375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3" name="Rectangle 1376"/>
            <p:cNvSpPr>
              <a:spLocks noChangeArrowheads="1"/>
            </p:cNvSpPr>
            <p:nvPr/>
          </p:nvSpPr>
          <p:spPr bwMode="auto">
            <a:xfrm>
              <a:off x="1796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4" name="Rectangle 1377"/>
            <p:cNvSpPr>
              <a:spLocks noChangeArrowheads="1"/>
            </p:cNvSpPr>
            <p:nvPr/>
          </p:nvSpPr>
          <p:spPr bwMode="auto">
            <a:xfrm>
              <a:off x="1459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5" name="Rectangle 1378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6" name="Rectangle 1379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7" name="Rectangle 138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8" name="Rectangle 1381"/>
            <p:cNvSpPr>
              <a:spLocks noChangeArrowheads="1"/>
            </p:cNvSpPr>
            <p:nvPr/>
          </p:nvSpPr>
          <p:spPr bwMode="auto">
            <a:xfrm>
              <a:off x="187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9" name="Rectangle 1382"/>
            <p:cNvSpPr>
              <a:spLocks noChangeArrowheads="1"/>
            </p:cNvSpPr>
            <p:nvPr/>
          </p:nvSpPr>
          <p:spPr bwMode="auto">
            <a:xfrm>
              <a:off x="1968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0" name="Rectangle 1383"/>
            <p:cNvSpPr>
              <a:spLocks noChangeArrowheads="1"/>
            </p:cNvSpPr>
            <p:nvPr/>
          </p:nvSpPr>
          <p:spPr bwMode="auto">
            <a:xfrm>
              <a:off x="1956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1" name="Rectangle 1384"/>
            <p:cNvSpPr>
              <a:spLocks noChangeArrowheads="1"/>
            </p:cNvSpPr>
            <p:nvPr/>
          </p:nvSpPr>
          <p:spPr bwMode="auto">
            <a:xfrm>
              <a:off x="1476" y="519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2" name="Rectangle 1385"/>
            <p:cNvSpPr>
              <a:spLocks noChangeArrowheads="1"/>
            </p:cNvSpPr>
            <p:nvPr/>
          </p:nvSpPr>
          <p:spPr bwMode="auto">
            <a:xfrm>
              <a:off x="2211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3" name="Rectangle 1386"/>
            <p:cNvSpPr>
              <a:spLocks noChangeArrowheads="1"/>
            </p:cNvSpPr>
            <p:nvPr/>
          </p:nvSpPr>
          <p:spPr bwMode="auto">
            <a:xfrm>
              <a:off x="1909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4" name="Rectangle 1387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5" name="Rectangle 1388"/>
            <p:cNvSpPr>
              <a:spLocks noChangeArrowheads="1"/>
            </p:cNvSpPr>
            <p:nvPr/>
          </p:nvSpPr>
          <p:spPr bwMode="auto">
            <a:xfrm>
              <a:off x="186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6" name="Rectangle 1389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7" name="Rectangle 1390"/>
            <p:cNvSpPr>
              <a:spLocks noChangeArrowheads="1"/>
            </p:cNvSpPr>
            <p:nvPr/>
          </p:nvSpPr>
          <p:spPr bwMode="auto">
            <a:xfrm>
              <a:off x="1453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8" name="Rectangle 1391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9" name="Rectangle 1392"/>
            <p:cNvSpPr>
              <a:spLocks noChangeArrowheads="1"/>
            </p:cNvSpPr>
            <p:nvPr/>
          </p:nvSpPr>
          <p:spPr bwMode="auto">
            <a:xfrm>
              <a:off x="157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0" name="Rectangle 1393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1" name="Rectangle 1394"/>
            <p:cNvSpPr>
              <a:spLocks noChangeArrowheads="1"/>
            </p:cNvSpPr>
            <p:nvPr/>
          </p:nvSpPr>
          <p:spPr bwMode="auto">
            <a:xfrm>
              <a:off x="1885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2" name="Rectangle 1395"/>
            <p:cNvSpPr>
              <a:spLocks noChangeArrowheads="1"/>
            </p:cNvSpPr>
            <p:nvPr/>
          </p:nvSpPr>
          <p:spPr bwMode="auto">
            <a:xfrm>
              <a:off x="1459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3" name="Rectangle 1396"/>
            <p:cNvSpPr>
              <a:spLocks noChangeArrowheads="1"/>
            </p:cNvSpPr>
            <p:nvPr/>
          </p:nvSpPr>
          <p:spPr bwMode="auto">
            <a:xfrm>
              <a:off x="2009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4" name="Rectangle 1397"/>
            <p:cNvSpPr>
              <a:spLocks noChangeArrowheads="1"/>
            </p:cNvSpPr>
            <p:nvPr/>
          </p:nvSpPr>
          <p:spPr bwMode="auto">
            <a:xfrm>
              <a:off x="2217" y="424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5" name="Rectangle 1398"/>
            <p:cNvSpPr>
              <a:spLocks noChangeArrowheads="1"/>
            </p:cNvSpPr>
            <p:nvPr/>
          </p:nvSpPr>
          <p:spPr bwMode="auto">
            <a:xfrm>
              <a:off x="1476" y="5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6" name="Rectangle 1399"/>
            <p:cNvSpPr>
              <a:spLocks noChangeArrowheads="1"/>
            </p:cNvSpPr>
            <p:nvPr/>
          </p:nvSpPr>
          <p:spPr bwMode="auto">
            <a:xfrm>
              <a:off x="2442" y="4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7" name="Rectangle 1400"/>
            <p:cNvSpPr>
              <a:spLocks noChangeArrowheads="1"/>
            </p:cNvSpPr>
            <p:nvPr/>
          </p:nvSpPr>
          <p:spPr bwMode="auto">
            <a:xfrm>
              <a:off x="1459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8" name="Rectangle 1401"/>
            <p:cNvSpPr>
              <a:spLocks noChangeArrowheads="1"/>
            </p:cNvSpPr>
            <p:nvPr/>
          </p:nvSpPr>
          <p:spPr bwMode="auto">
            <a:xfrm>
              <a:off x="2004" y="462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69" name="Rectangle 1402"/>
            <p:cNvSpPr>
              <a:spLocks noChangeArrowheads="1"/>
            </p:cNvSpPr>
            <p:nvPr/>
          </p:nvSpPr>
          <p:spPr bwMode="auto">
            <a:xfrm>
              <a:off x="1932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0" name="Rectangle 1403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1" name="Rectangle 140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2" name="Rectangle 1405"/>
            <p:cNvSpPr>
              <a:spLocks noChangeArrowheads="1"/>
            </p:cNvSpPr>
            <p:nvPr/>
          </p:nvSpPr>
          <p:spPr bwMode="auto">
            <a:xfrm>
              <a:off x="1737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3" name="Rectangle 1406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4" name="Rectangle 1407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5" name="Rectangle 1408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6" name="Rectangle 1409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7" name="Rectangle 1410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8" name="Rectangle 1411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79" name="Rectangle 1412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0" name="Rectangle 1413"/>
            <p:cNvSpPr>
              <a:spLocks noChangeArrowheads="1"/>
            </p:cNvSpPr>
            <p:nvPr/>
          </p:nvSpPr>
          <p:spPr bwMode="auto">
            <a:xfrm>
              <a:off x="2495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1" name="Rectangle 141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2" name="Rectangle 1415"/>
            <p:cNvSpPr>
              <a:spLocks noChangeArrowheads="1"/>
            </p:cNvSpPr>
            <p:nvPr/>
          </p:nvSpPr>
          <p:spPr bwMode="auto">
            <a:xfrm>
              <a:off x="2104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3" name="Rectangle 1416"/>
            <p:cNvSpPr>
              <a:spLocks noChangeArrowheads="1"/>
            </p:cNvSpPr>
            <p:nvPr/>
          </p:nvSpPr>
          <p:spPr bwMode="auto">
            <a:xfrm>
              <a:off x="2193" y="431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4" name="Rectangle 1417"/>
            <p:cNvSpPr>
              <a:spLocks noChangeArrowheads="1"/>
            </p:cNvSpPr>
            <p:nvPr/>
          </p:nvSpPr>
          <p:spPr bwMode="auto">
            <a:xfrm>
              <a:off x="2466" y="414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5" name="Rectangle 1418"/>
            <p:cNvSpPr>
              <a:spLocks noChangeArrowheads="1"/>
            </p:cNvSpPr>
            <p:nvPr/>
          </p:nvSpPr>
          <p:spPr bwMode="auto">
            <a:xfrm>
              <a:off x="2282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6" name="Rectangle 1419"/>
            <p:cNvSpPr>
              <a:spLocks noChangeArrowheads="1"/>
            </p:cNvSpPr>
            <p:nvPr/>
          </p:nvSpPr>
          <p:spPr bwMode="auto">
            <a:xfrm>
              <a:off x="194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7" name="Rectangle 1420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8" name="Rectangle 1421"/>
            <p:cNvSpPr>
              <a:spLocks noChangeArrowheads="1"/>
            </p:cNvSpPr>
            <p:nvPr/>
          </p:nvSpPr>
          <p:spPr bwMode="auto">
            <a:xfrm>
              <a:off x="2495" y="3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89" name="Rectangle 1422"/>
            <p:cNvSpPr>
              <a:spLocks noChangeArrowheads="1"/>
            </p:cNvSpPr>
            <p:nvPr/>
          </p:nvSpPr>
          <p:spPr bwMode="auto">
            <a:xfrm>
              <a:off x="2217" y="434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92" name="Group 1423"/>
          <p:cNvGrpSpPr>
            <a:grpSpLocks/>
          </p:cNvGrpSpPr>
          <p:nvPr/>
        </p:nvGrpSpPr>
        <p:grpSpPr bwMode="auto">
          <a:xfrm>
            <a:off x="5692775" y="1593850"/>
            <a:ext cx="2174875" cy="2127250"/>
            <a:chOff x="1453" y="3788"/>
            <a:chExt cx="1315" cy="1428"/>
          </a:xfrm>
        </p:grpSpPr>
        <p:sp>
          <p:nvSpPr>
            <p:cNvPr id="76190" name="Rectangle 1424"/>
            <p:cNvSpPr>
              <a:spLocks noChangeArrowheads="1"/>
            </p:cNvSpPr>
            <p:nvPr/>
          </p:nvSpPr>
          <p:spPr bwMode="auto">
            <a:xfrm>
              <a:off x="2424" y="41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1" name="Rectangle 1425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2" name="Rectangle 1426"/>
            <p:cNvSpPr>
              <a:spLocks noChangeArrowheads="1"/>
            </p:cNvSpPr>
            <p:nvPr/>
          </p:nvSpPr>
          <p:spPr bwMode="auto">
            <a:xfrm>
              <a:off x="1796" y="484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3" name="Rectangle 1427"/>
            <p:cNvSpPr>
              <a:spLocks noChangeArrowheads="1"/>
            </p:cNvSpPr>
            <p:nvPr/>
          </p:nvSpPr>
          <p:spPr bwMode="auto">
            <a:xfrm>
              <a:off x="1690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4" name="Rectangle 1428"/>
            <p:cNvSpPr>
              <a:spLocks noChangeArrowheads="1"/>
            </p:cNvSpPr>
            <p:nvPr/>
          </p:nvSpPr>
          <p:spPr bwMode="auto">
            <a:xfrm>
              <a:off x="2406" y="419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5" name="Rectangle 1429"/>
            <p:cNvSpPr>
              <a:spLocks noChangeArrowheads="1"/>
            </p:cNvSpPr>
            <p:nvPr/>
          </p:nvSpPr>
          <p:spPr bwMode="auto">
            <a:xfrm>
              <a:off x="2069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6" name="Rectangle 1430"/>
            <p:cNvSpPr>
              <a:spLocks noChangeArrowheads="1"/>
            </p:cNvSpPr>
            <p:nvPr/>
          </p:nvSpPr>
          <p:spPr bwMode="auto">
            <a:xfrm>
              <a:off x="2466" y="480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7" name="Rectangle 1431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8" name="Rectangle 1432"/>
            <p:cNvSpPr>
              <a:spLocks noChangeArrowheads="1"/>
            </p:cNvSpPr>
            <p:nvPr/>
          </p:nvSpPr>
          <p:spPr bwMode="auto">
            <a:xfrm>
              <a:off x="2466" y="4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9" name="Rectangle 1433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0" name="Rectangle 1434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1" name="Rectangle 1435"/>
            <p:cNvSpPr>
              <a:spLocks noChangeArrowheads="1"/>
            </p:cNvSpPr>
            <p:nvPr/>
          </p:nvSpPr>
          <p:spPr bwMode="auto">
            <a:xfrm>
              <a:off x="2501" y="4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2" name="Rectangle 1436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3" name="Rectangle 1437"/>
            <p:cNvSpPr>
              <a:spLocks noChangeArrowheads="1"/>
            </p:cNvSpPr>
            <p:nvPr/>
          </p:nvSpPr>
          <p:spPr bwMode="auto">
            <a:xfrm>
              <a:off x="1950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4" name="Rectangle 1438"/>
            <p:cNvSpPr>
              <a:spLocks noChangeArrowheads="1"/>
            </p:cNvSpPr>
            <p:nvPr/>
          </p:nvSpPr>
          <p:spPr bwMode="auto">
            <a:xfrm>
              <a:off x="2193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5" name="Rectangle 1439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6" name="Rectangle 1440"/>
            <p:cNvSpPr>
              <a:spLocks noChangeArrowheads="1"/>
            </p:cNvSpPr>
            <p:nvPr/>
          </p:nvSpPr>
          <p:spPr bwMode="auto">
            <a:xfrm>
              <a:off x="199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7" name="Rectangle 1441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8" name="Rectangle 1442"/>
            <p:cNvSpPr>
              <a:spLocks noChangeArrowheads="1"/>
            </p:cNvSpPr>
            <p:nvPr/>
          </p:nvSpPr>
          <p:spPr bwMode="auto">
            <a:xfrm>
              <a:off x="1814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09" name="Rectangle 1443"/>
            <p:cNvSpPr>
              <a:spLocks noChangeArrowheads="1"/>
            </p:cNvSpPr>
            <p:nvPr/>
          </p:nvSpPr>
          <p:spPr bwMode="auto">
            <a:xfrm>
              <a:off x="1725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0" name="Rectangle 1444"/>
            <p:cNvSpPr>
              <a:spLocks noChangeArrowheads="1"/>
            </p:cNvSpPr>
            <p:nvPr/>
          </p:nvSpPr>
          <p:spPr bwMode="auto">
            <a:xfrm>
              <a:off x="1802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1" name="Rectangle 1445"/>
            <p:cNvSpPr>
              <a:spLocks noChangeArrowheads="1"/>
            </p:cNvSpPr>
            <p:nvPr/>
          </p:nvSpPr>
          <p:spPr bwMode="auto">
            <a:xfrm>
              <a:off x="2614" y="38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2" name="Rectangle 1446"/>
            <p:cNvSpPr>
              <a:spLocks noChangeArrowheads="1"/>
            </p:cNvSpPr>
            <p:nvPr/>
          </p:nvSpPr>
          <p:spPr bwMode="auto">
            <a:xfrm>
              <a:off x="1654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3" name="Rectangle 1447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4" name="Rectangle 1448"/>
            <p:cNvSpPr>
              <a:spLocks noChangeArrowheads="1"/>
            </p:cNvSpPr>
            <p:nvPr/>
          </p:nvSpPr>
          <p:spPr bwMode="auto">
            <a:xfrm>
              <a:off x="171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5" name="Rectangle 1449"/>
            <p:cNvSpPr>
              <a:spLocks noChangeArrowheads="1"/>
            </p:cNvSpPr>
            <p:nvPr/>
          </p:nvSpPr>
          <p:spPr bwMode="auto">
            <a:xfrm>
              <a:off x="172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6" name="Rectangle 1450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7" name="Rectangle 1451"/>
            <p:cNvSpPr>
              <a:spLocks noChangeArrowheads="1"/>
            </p:cNvSpPr>
            <p:nvPr/>
          </p:nvSpPr>
          <p:spPr bwMode="auto">
            <a:xfrm>
              <a:off x="2235" y="490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8" name="Rectangle 1452"/>
            <p:cNvSpPr>
              <a:spLocks noChangeArrowheads="1"/>
            </p:cNvSpPr>
            <p:nvPr/>
          </p:nvSpPr>
          <p:spPr bwMode="auto">
            <a:xfrm>
              <a:off x="1719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19" name="Rectangle 1453"/>
            <p:cNvSpPr>
              <a:spLocks noChangeArrowheads="1"/>
            </p:cNvSpPr>
            <p:nvPr/>
          </p:nvSpPr>
          <p:spPr bwMode="auto">
            <a:xfrm>
              <a:off x="2181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0" name="Rectangle 145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1" name="Rectangle 1455"/>
            <p:cNvSpPr>
              <a:spLocks noChangeArrowheads="1"/>
            </p:cNvSpPr>
            <p:nvPr/>
          </p:nvSpPr>
          <p:spPr bwMode="auto">
            <a:xfrm>
              <a:off x="1950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2" name="Rectangle 1456"/>
            <p:cNvSpPr>
              <a:spLocks noChangeArrowheads="1"/>
            </p:cNvSpPr>
            <p:nvPr/>
          </p:nvSpPr>
          <p:spPr bwMode="auto">
            <a:xfrm>
              <a:off x="1820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3" name="Rectangle 1457"/>
            <p:cNvSpPr>
              <a:spLocks noChangeArrowheads="1"/>
            </p:cNvSpPr>
            <p:nvPr/>
          </p:nvSpPr>
          <p:spPr bwMode="auto">
            <a:xfrm>
              <a:off x="1459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4" name="Rectangle 1458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5" name="Rectangle 1459"/>
            <p:cNvSpPr>
              <a:spLocks noChangeArrowheads="1"/>
            </p:cNvSpPr>
            <p:nvPr/>
          </p:nvSpPr>
          <p:spPr bwMode="auto">
            <a:xfrm>
              <a:off x="2092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6" name="Rectangle 146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7" name="Rectangle 1461"/>
            <p:cNvSpPr>
              <a:spLocks noChangeArrowheads="1"/>
            </p:cNvSpPr>
            <p:nvPr/>
          </p:nvSpPr>
          <p:spPr bwMode="auto">
            <a:xfrm>
              <a:off x="2418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8" name="Rectangle 1462"/>
            <p:cNvSpPr>
              <a:spLocks noChangeArrowheads="1"/>
            </p:cNvSpPr>
            <p:nvPr/>
          </p:nvSpPr>
          <p:spPr bwMode="auto">
            <a:xfrm>
              <a:off x="1459" y="519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29" name="Rectangle 1463"/>
            <p:cNvSpPr>
              <a:spLocks noChangeArrowheads="1"/>
            </p:cNvSpPr>
            <p:nvPr/>
          </p:nvSpPr>
          <p:spPr bwMode="auto">
            <a:xfrm>
              <a:off x="2472" y="417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0" name="Rectangle 1464"/>
            <p:cNvSpPr>
              <a:spLocks noChangeArrowheads="1"/>
            </p:cNvSpPr>
            <p:nvPr/>
          </p:nvSpPr>
          <p:spPr bwMode="auto">
            <a:xfrm>
              <a:off x="1654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1" name="Rectangle 1465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2" name="Rectangle 1466"/>
            <p:cNvSpPr>
              <a:spLocks noChangeArrowheads="1"/>
            </p:cNvSpPr>
            <p:nvPr/>
          </p:nvSpPr>
          <p:spPr bwMode="auto">
            <a:xfrm>
              <a:off x="1660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3" name="Rectangle 1467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4" name="Rectangle 1468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5" name="Rectangle 1469"/>
            <p:cNvSpPr>
              <a:spLocks noChangeArrowheads="1"/>
            </p:cNvSpPr>
            <p:nvPr/>
          </p:nvSpPr>
          <p:spPr bwMode="auto">
            <a:xfrm>
              <a:off x="2454" y="402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6" name="Rectangle 1470"/>
            <p:cNvSpPr>
              <a:spLocks noChangeArrowheads="1"/>
            </p:cNvSpPr>
            <p:nvPr/>
          </p:nvSpPr>
          <p:spPr bwMode="auto">
            <a:xfrm>
              <a:off x="2158" y="497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7" name="Rectangle 1471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8" name="Rectangle 1472"/>
            <p:cNvSpPr>
              <a:spLocks noChangeArrowheads="1"/>
            </p:cNvSpPr>
            <p:nvPr/>
          </p:nvSpPr>
          <p:spPr bwMode="auto">
            <a:xfrm>
              <a:off x="2460" y="417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39" name="Rectangle 1473"/>
            <p:cNvSpPr>
              <a:spLocks noChangeArrowheads="1"/>
            </p:cNvSpPr>
            <p:nvPr/>
          </p:nvSpPr>
          <p:spPr bwMode="auto">
            <a:xfrm>
              <a:off x="2572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0" name="Rectangle 1474"/>
            <p:cNvSpPr>
              <a:spLocks noChangeArrowheads="1"/>
            </p:cNvSpPr>
            <p:nvPr/>
          </p:nvSpPr>
          <p:spPr bwMode="auto">
            <a:xfrm>
              <a:off x="1790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1" name="Rectangle 1475"/>
            <p:cNvSpPr>
              <a:spLocks noChangeArrowheads="1"/>
            </p:cNvSpPr>
            <p:nvPr/>
          </p:nvSpPr>
          <p:spPr bwMode="auto">
            <a:xfrm>
              <a:off x="2383" y="421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2" name="Rectangle 1476"/>
            <p:cNvSpPr>
              <a:spLocks noChangeArrowheads="1"/>
            </p:cNvSpPr>
            <p:nvPr/>
          </p:nvSpPr>
          <p:spPr bwMode="auto">
            <a:xfrm>
              <a:off x="1844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3" name="Rectangle 1477"/>
            <p:cNvSpPr>
              <a:spLocks noChangeArrowheads="1"/>
            </p:cNvSpPr>
            <p:nvPr/>
          </p:nvSpPr>
          <p:spPr bwMode="auto">
            <a:xfrm>
              <a:off x="2691" y="3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4" name="Rectangle 1478"/>
            <p:cNvSpPr>
              <a:spLocks noChangeArrowheads="1"/>
            </p:cNvSpPr>
            <p:nvPr/>
          </p:nvSpPr>
          <p:spPr bwMode="auto">
            <a:xfrm>
              <a:off x="1962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5" name="Rectangle 1479"/>
            <p:cNvSpPr>
              <a:spLocks noChangeArrowheads="1"/>
            </p:cNvSpPr>
            <p:nvPr/>
          </p:nvSpPr>
          <p:spPr bwMode="auto">
            <a:xfrm>
              <a:off x="1867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6" name="Rectangle 1480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7" name="Rectangle 1481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8" name="Rectangle 1482"/>
            <p:cNvSpPr>
              <a:spLocks noChangeArrowheads="1"/>
            </p:cNvSpPr>
            <p:nvPr/>
          </p:nvSpPr>
          <p:spPr bwMode="auto">
            <a:xfrm>
              <a:off x="1749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49" name="Rectangle 1483"/>
            <p:cNvSpPr>
              <a:spLocks noChangeArrowheads="1"/>
            </p:cNvSpPr>
            <p:nvPr/>
          </p:nvSpPr>
          <p:spPr bwMode="auto">
            <a:xfrm>
              <a:off x="2620" y="431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0" name="Rectangle 1484"/>
            <p:cNvSpPr>
              <a:spLocks noChangeArrowheads="1"/>
            </p:cNvSpPr>
            <p:nvPr/>
          </p:nvSpPr>
          <p:spPr bwMode="auto">
            <a:xfrm>
              <a:off x="2004" y="500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1" name="Rectangle 1485"/>
            <p:cNvSpPr>
              <a:spLocks noChangeArrowheads="1"/>
            </p:cNvSpPr>
            <p:nvPr/>
          </p:nvSpPr>
          <p:spPr bwMode="auto">
            <a:xfrm>
              <a:off x="1927" y="503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2" name="Rectangle 1486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3" name="Rectangle 1487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4" name="Rectangle 1488"/>
            <p:cNvSpPr>
              <a:spLocks noChangeArrowheads="1"/>
            </p:cNvSpPr>
            <p:nvPr/>
          </p:nvSpPr>
          <p:spPr bwMode="auto">
            <a:xfrm>
              <a:off x="1921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5" name="Rectangle 1489"/>
            <p:cNvSpPr>
              <a:spLocks noChangeArrowheads="1"/>
            </p:cNvSpPr>
            <p:nvPr/>
          </p:nvSpPr>
          <p:spPr bwMode="auto">
            <a:xfrm>
              <a:off x="1832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6" name="Rectangle 1490"/>
            <p:cNvSpPr>
              <a:spLocks noChangeArrowheads="1"/>
            </p:cNvSpPr>
            <p:nvPr/>
          </p:nvSpPr>
          <p:spPr bwMode="auto">
            <a:xfrm>
              <a:off x="1927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7" name="Rectangle 1491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8" name="Rectangle 149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59" name="Rectangle 1493"/>
            <p:cNvSpPr>
              <a:spLocks noChangeArrowheads="1"/>
            </p:cNvSpPr>
            <p:nvPr/>
          </p:nvSpPr>
          <p:spPr bwMode="auto">
            <a:xfrm>
              <a:off x="1921" y="50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0" name="Rectangle 1494"/>
            <p:cNvSpPr>
              <a:spLocks noChangeArrowheads="1"/>
            </p:cNvSpPr>
            <p:nvPr/>
          </p:nvSpPr>
          <p:spPr bwMode="auto">
            <a:xfrm>
              <a:off x="1719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1" name="Rectangle 1495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2" name="Rectangle 1496"/>
            <p:cNvSpPr>
              <a:spLocks noChangeArrowheads="1"/>
            </p:cNvSpPr>
            <p:nvPr/>
          </p:nvSpPr>
          <p:spPr bwMode="auto">
            <a:xfrm>
              <a:off x="2685" y="3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3" name="Rectangle 1497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4" name="Rectangle 1498"/>
            <p:cNvSpPr>
              <a:spLocks noChangeArrowheads="1"/>
            </p:cNvSpPr>
            <p:nvPr/>
          </p:nvSpPr>
          <p:spPr bwMode="auto">
            <a:xfrm>
              <a:off x="2584" y="448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5" name="Rectangle 1499"/>
            <p:cNvSpPr>
              <a:spLocks noChangeArrowheads="1"/>
            </p:cNvSpPr>
            <p:nvPr/>
          </p:nvSpPr>
          <p:spPr bwMode="auto">
            <a:xfrm>
              <a:off x="1879" y="471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6" name="Rectangle 1500"/>
            <p:cNvSpPr>
              <a:spLocks noChangeArrowheads="1"/>
            </p:cNvSpPr>
            <p:nvPr/>
          </p:nvSpPr>
          <p:spPr bwMode="auto">
            <a:xfrm>
              <a:off x="1844" y="476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7" name="Rectangle 1501"/>
            <p:cNvSpPr>
              <a:spLocks noChangeArrowheads="1"/>
            </p:cNvSpPr>
            <p:nvPr/>
          </p:nvSpPr>
          <p:spPr bwMode="auto">
            <a:xfrm>
              <a:off x="2158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8" name="Rectangle 1502"/>
            <p:cNvSpPr>
              <a:spLocks noChangeArrowheads="1"/>
            </p:cNvSpPr>
            <p:nvPr/>
          </p:nvSpPr>
          <p:spPr bwMode="auto">
            <a:xfrm>
              <a:off x="2169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69" name="Rectangle 1503"/>
            <p:cNvSpPr>
              <a:spLocks noChangeArrowheads="1"/>
            </p:cNvSpPr>
            <p:nvPr/>
          </p:nvSpPr>
          <p:spPr bwMode="auto">
            <a:xfrm>
              <a:off x="1826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0" name="Rectangle 1504"/>
            <p:cNvSpPr>
              <a:spLocks noChangeArrowheads="1"/>
            </p:cNvSpPr>
            <p:nvPr/>
          </p:nvSpPr>
          <p:spPr bwMode="auto">
            <a:xfrm>
              <a:off x="193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1" name="Rectangle 1505"/>
            <p:cNvSpPr>
              <a:spLocks noChangeArrowheads="1"/>
            </p:cNvSpPr>
            <p:nvPr/>
          </p:nvSpPr>
          <p:spPr bwMode="auto">
            <a:xfrm>
              <a:off x="2400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2" name="Rectangle 1506"/>
            <p:cNvSpPr>
              <a:spLocks noChangeArrowheads="1"/>
            </p:cNvSpPr>
            <p:nvPr/>
          </p:nvSpPr>
          <p:spPr bwMode="auto">
            <a:xfrm>
              <a:off x="2750" y="378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3" name="Rectangle 1507"/>
            <p:cNvSpPr>
              <a:spLocks noChangeArrowheads="1"/>
            </p:cNvSpPr>
            <p:nvPr/>
          </p:nvSpPr>
          <p:spPr bwMode="auto">
            <a:xfrm>
              <a:off x="1743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4" name="Rectangle 1508"/>
            <p:cNvSpPr>
              <a:spLocks noChangeArrowheads="1"/>
            </p:cNvSpPr>
            <p:nvPr/>
          </p:nvSpPr>
          <p:spPr bwMode="auto">
            <a:xfrm>
              <a:off x="2448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5" name="Rectangle 1509"/>
            <p:cNvSpPr>
              <a:spLocks noChangeArrowheads="1"/>
            </p:cNvSpPr>
            <p:nvPr/>
          </p:nvSpPr>
          <p:spPr bwMode="auto">
            <a:xfrm>
              <a:off x="1642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6" name="Rectangle 1510"/>
            <p:cNvSpPr>
              <a:spLocks noChangeArrowheads="1"/>
            </p:cNvSpPr>
            <p:nvPr/>
          </p:nvSpPr>
          <p:spPr bwMode="auto">
            <a:xfrm>
              <a:off x="1719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7" name="Rectangle 1511"/>
            <p:cNvSpPr>
              <a:spLocks noChangeArrowheads="1"/>
            </p:cNvSpPr>
            <p:nvPr/>
          </p:nvSpPr>
          <p:spPr bwMode="auto">
            <a:xfrm>
              <a:off x="2009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8" name="Rectangle 1512"/>
            <p:cNvSpPr>
              <a:spLocks noChangeArrowheads="1"/>
            </p:cNvSpPr>
            <p:nvPr/>
          </p:nvSpPr>
          <p:spPr bwMode="auto">
            <a:xfrm>
              <a:off x="1731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79" name="Rectangle 151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0" name="Rectangle 1514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1" name="Rectangle 1515"/>
            <p:cNvSpPr>
              <a:spLocks noChangeArrowheads="1"/>
            </p:cNvSpPr>
            <p:nvPr/>
          </p:nvSpPr>
          <p:spPr bwMode="auto">
            <a:xfrm>
              <a:off x="1476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2" name="Rectangle 1516"/>
            <p:cNvSpPr>
              <a:spLocks noChangeArrowheads="1"/>
            </p:cNvSpPr>
            <p:nvPr/>
          </p:nvSpPr>
          <p:spPr bwMode="auto">
            <a:xfrm>
              <a:off x="2229" y="435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3" name="Rectangle 1517"/>
            <p:cNvSpPr>
              <a:spLocks noChangeArrowheads="1"/>
            </p:cNvSpPr>
            <p:nvPr/>
          </p:nvSpPr>
          <p:spPr bwMode="auto">
            <a:xfrm>
              <a:off x="2110" y="443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4" name="Rectangle 1518"/>
            <p:cNvSpPr>
              <a:spLocks noChangeArrowheads="1"/>
            </p:cNvSpPr>
            <p:nvPr/>
          </p:nvSpPr>
          <p:spPr bwMode="auto">
            <a:xfrm>
              <a:off x="2472" y="476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5" name="Rectangle 1519"/>
            <p:cNvSpPr>
              <a:spLocks noChangeArrowheads="1"/>
            </p:cNvSpPr>
            <p:nvPr/>
          </p:nvSpPr>
          <p:spPr bwMode="auto">
            <a:xfrm>
              <a:off x="187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6" name="Rectangle 1520"/>
            <p:cNvSpPr>
              <a:spLocks noChangeArrowheads="1"/>
            </p:cNvSpPr>
            <p:nvPr/>
          </p:nvSpPr>
          <p:spPr bwMode="auto">
            <a:xfrm>
              <a:off x="2519" y="4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7" name="Rectangle 1521"/>
            <p:cNvSpPr>
              <a:spLocks noChangeArrowheads="1"/>
            </p:cNvSpPr>
            <p:nvPr/>
          </p:nvSpPr>
          <p:spPr bwMode="auto">
            <a:xfrm>
              <a:off x="166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8" name="Rectangle 1522"/>
            <p:cNvSpPr>
              <a:spLocks noChangeArrowheads="1"/>
            </p:cNvSpPr>
            <p:nvPr/>
          </p:nvSpPr>
          <p:spPr bwMode="auto">
            <a:xfrm>
              <a:off x="2649" y="392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89" name="Rectangle 1523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0" name="Rectangle 1524"/>
            <p:cNvSpPr>
              <a:spLocks noChangeArrowheads="1"/>
            </p:cNvSpPr>
            <p:nvPr/>
          </p:nvSpPr>
          <p:spPr bwMode="auto">
            <a:xfrm>
              <a:off x="2756" y="3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1" name="Rectangle 1525"/>
            <p:cNvSpPr>
              <a:spLocks noChangeArrowheads="1"/>
            </p:cNvSpPr>
            <p:nvPr/>
          </p:nvSpPr>
          <p:spPr bwMode="auto">
            <a:xfrm>
              <a:off x="1992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2" name="Rectangle 1526"/>
            <p:cNvSpPr>
              <a:spLocks noChangeArrowheads="1"/>
            </p:cNvSpPr>
            <p:nvPr/>
          </p:nvSpPr>
          <p:spPr bwMode="auto">
            <a:xfrm>
              <a:off x="1950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3" name="Rectangle 1527"/>
            <p:cNvSpPr>
              <a:spLocks noChangeArrowheads="1"/>
            </p:cNvSpPr>
            <p:nvPr/>
          </p:nvSpPr>
          <p:spPr bwMode="auto">
            <a:xfrm>
              <a:off x="2033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4" name="Rectangle 1528"/>
            <p:cNvSpPr>
              <a:spLocks noChangeArrowheads="1"/>
            </p:cNvSpPr>
            <p:nvPr/>
          </p:nvSpPr>
          <p:spPr bwMode="auto">
            <a:xfrm>
              <a:off x="2223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5" name="Rectangle 1529"/>
            <p:cNvSpPr>
              <a:spLocks noChangeArrowheads="1"/>
            </p:cNvSpPr>
            <p:nvPr/>
          </p:nvSpPr>
          <p:spPr bwMode="auto">
            <a:xfrm>
              <a:off x="1648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6" name="Rectangle 1530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7" name="Rectangle 1531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8" name="Rectangle 1532"/>
            <p:cNvSpPr>
              <a:spLocks noChangeArrowheads="1"/>
            </p:cNvSpPr>
            <p:nvPr/>
          </p:nvSpPr>
          <p:spPr bwMode="auto">
            <a:xfrm>
              <a:off x="1773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9" name="Rectangle 1533"/>
            <p:cNvSpPr>
              <a:spLocks noChangeArrowheads="1"/>
            </p:cNvSpPr>
            <p:nvPr/>
          </p:nvSpPr>
          <p:spPr bwMode="auto">
            <a:xfrm>
              <a:off x="2087" y="450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0" name="Rectangle 1534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1" name="Rectangle 1535"/>
            <p:cNvSpPr>
              <a:spLocks noChangeArrowheads="1"/>
            </p:cNvSpPr>
            <p:nvPr/>
          </p:nvSpPr>
          <p:spPr bwMode="auto">
            <a:xfrm>
              <a:off x="2448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2" name="Rectangle 1536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3" name="Rectangle 1537"/>
            <p:cNvSpPr>
              <a:spLocks noChangeArrowheads="1"/>
            </p:cNvSpPr>
            <p:nvPr/>
          </p:nvSpPr>
          <p:spPr bwMode="auto">
            <a:xfrm>
              <a:off x="2483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4" name="Rectangle 1538"/>
            <p:cNvSpPr>
              <a:spLocks noChangeArrowheads="1"/>
            </p:cNvSpPr>
            <p:nvPr/>
          </p:nvSpPr>
          <p:spPr bwMode="auto">
            <a:xfrm>
              <a:off x="2442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5" name="Rectangle 1539"/>
            <p:cNvSpPr>
              <a:spLocks noChangeArrowheads="1"/>
            </p:cNvSpPr>
            <p:nvPr/>
          </p:nvSpPr>
          <p:spPr bwMode="auto">
            <a:xfrm>
              <a:off x="1838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6" name="Rectangle 1540"/>
            <p:cNvSpPr>
              <a:spLocks noChangeArrowheads="1"/>
            </p:cNvSpPr>
            <p:nvPr/>
          </p:nvSpPr>
          <p:spPr bwMode="auto">
            <a:xfrm>
              <a:off x="186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7" name="Rectangle 1541"/>
            <p:cNvSpPr>
              <a:spLocks noChangeArrowheads="1"/>
            </p:cNvSpPr>
            <p:nvPr/>
          </p:nvSpPr>
          <p:spPr bwMode="auto">
            <a:xfrm>
              <a:off x="2377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8" name="Rectangle 1542"/>
            <p:cNvSpPr>
              <a:spLocks noChangeArrowheads="1"/>
            </p:cNvSpPr>
            <p:nvPr/>
          </p:nvSpPr>
          <p:spPr bwMode="auto">
            <a:xfrm>
              <a:off x="2294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09" name="Rectangle 1543"/>
            <p:cNvSpPr>
              <a:spLocks noChangeArrowheads="1"/>
            </p:cNvSpPr>
            <p:nvPr/>
          </p:nvSpPr>
          <p:spPr bwMode="auto">
            <a:xfrm>
              <a:off x="2513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0" name="Rectangle 1544"/>
            <p:cNvSpPr>
              <a:spLocks noChangeArrowheads="1"/>
            </p:cNvSpPr>
            <p:nvPr/>
          </p:nvSpPr>
          <p:spPr bwMode="auto">
            <a:xfrm>
              <a:off x="2472" y="475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1" name="Rectangle 1545"/>
            <p:cNvSpPr>
              <a:spLocks noChangeArrowheads="1"/>
            </p:cNvSpPr>
            <p:nvPr/>
          </p:nvSpPr>
          <p:spPr bwMode="auto">
            <a:xfrm>
              <a:off x="2531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2" name="Rectangle 1546"/>
            <p:cNvSpPr>
              <a:spLocks noChangeArrowheads="1"/>
            </p:cNvSpPr>
            <p:nvPr/>
          </p:nvSpPr>
          <p:spPr bwMode="auto">
            <a:xfrm>
              <a:off x="2631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3" name="Rectangle 1547"/>
            <p:cNvSpPr>
              <a:spLocks noChangeArrowheads="1"/>
            </p:cNvSpPr>
            <p:nvPr/>
          </p:nvSpPr>
          <p:spPr bwMode="auto">
            <a:xfrm>
              <a:off x="1773" y="5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4" name="Rectangle 1548"/>
            <p:cNvSpPr>
              <a:spLocks noChangeArrowheads="1"/>
            </p:cNvSpPr>
            <p:nvPr/>
          </p:nvSpPr>
          <p:spPr bwMode="auto">
            <a:xfrm>
              <a:off x="1601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5" name="Rectangle 1549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6" name="Rectangle 1550"/>
            <p:cNvSpPr>
              <a:spLocks noChangeArrowheads="1"/>
            </p:cNvSpPr>
            <p:nvPr/>
          </p:nvSpPr>
          <p:spPr bwMode="auto">
            <a:xfrm>
              <a:off x="20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7" name="Rectangle 1551"/>
            <p:cNvSpPr>
              <a:spLocks noChangeArrowheads="1"/>
            </p:cNvSpPr>
            <p:nvPr/>
          </p:nvSpPr>
          <p:spPr bwMode="auto">
            <a:xfrm>
              <a:off x="1773" y="483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8" name="Rectangle 1552"/>
            <p:cNvSpPr>
              <a:spLocks noChangeArrowheads="1"/>
            </p:cNvSpPr>
            <p:nvPr/>
          </p:nvSpPr>
          <p:spPr bwMode="auto">
            <a:xfrm>
              <a:off x="1956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19" name="Rectangle 1553"/>
            <p:cNvSpPr>
              <a:spLocks noChangeArrowheads="1"/>
            </p:cNvSpPr>
            <p:nvPr/>
          </p:nvSpPr>
          <p:spPr bwMode="auto">
            <a:xfrm>
              <a:off x="2152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0" name="Rectangle 1554"/>
            <p:cNvSpPr>
              <a:spLocks noChangeArrowheads="1"/>
            </p:cNvSpPr>
            <p:nvPr/>
          </p:nvSpPr>
          <p:spPr bwMode="auto">
            <a:xfrm>
              <a:off x="2590" y="395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1" name="Rectangle 1555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2" name="Rectangle 1556"/>
            <p:cNvSpPr>
              <a:spLocks noChangeArrowheads="1"/>
            </p:cNvSpPr>
            <p:nvPr/>
          </p:nvSpPr>
          <p:spPr bwMode="auto">
            <a:xfrm>
              <a:off x="2081" y="49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3" name="Rectangle 1557"/>
            <p:cNvSpPr>
              <a:spLocks noChangeArrowheads="1"/>
            </p:cNvSpPr>
            <p:nvPr/>
          </p:nvSpPr>
          <p:spPr bwMode="auto">
            <a:xfrm>
              <a:off x="2152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4" name="Rectangle 1558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5" name="Rectangle 1559"/>
            <p:cNvSpPr>
              <a:spLocks noChangeArrowheads="1"/>
            </p:cNvSpPr>
            <p:nvPr/>
          </p:nvSpPr>
          <p:spPr bwMode="auto">
            <a:xfrm>
              <a:off x="2501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6" name="Rectangle 1560"/>
            <p:cNvSpPr>
              <a:spLocks noChangeArrowheads="1"/>
            </p:cNvSpPr>
            <p:nvPr/>
          </p:nvSpPr>
          <p:spPr bwMode="auto">
            <a:xfrm>
              <a:off x="2312" y="42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7" name="Rectangle 1561"/>
            <p:cNvSpPr>
              <a:spLocks noChangeArrowheads="1"/>
            </p:cNvSpPr>
            <p:nvPr/>
          </p:nvSpPr>
          <p:spPr bwMode="auto">
            <a:xfrm>
              <a:off x="1844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8" name="Rectangle 1562"/>
            <p:cNvSpPr>
              <a:spLocks noChangeArrowheads="1"/>
            </p:cNvSpPr>
            <p:nvPr/>
          </p:nvSpPr>
          <p:spPr bwMode="auto">
            <a:xfrm>
              <a:off x="1944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29" name="Rectangle 1563"/>
            <p:cNvSpPr>
              <a:spLocks noChangeArrowheads="1"/>
            </p:cNvSpPr>
            <p:nvPr/>
          </p:nvSpPr>
          <p:spPr bwMode="auto">
            <a:xfrm>
              <a:off x="1678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0" name="Rectangle 1564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1" name="Rectangle 1565"/>
            <p:cNvSpPr>
              <a:spLocks noChangeArrowheads="1"/>
            </p:cNvSpPr>
            <p:nvPr/>
          </p:nvSpPr>
          <p:spPr bwMode="auto">
            <a:xfrm>
              <a:off x="188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2" name="Rectangle 1566"/>
            <p:cNvSpPr>
              <a:spLocks noChangeArrowheads="1"/>
            </p:cNvSpPr>
            <p:nvPr/>
          </p:nvSpPr>
          <p:spPr bwMode="auto">
            <a:xfrm>
              <a:off x="1583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3" name="Rectangle 1567"/>
            <p:cNvSpPr>
              <a:spLocks noChangeArrowheads="1"/>
            </p:cNvSpPr>
            <p:nvPr/>
          </p:nvSpPr>
          <p:spPr bwMode="auto">
            <a:xfrm>
              <a:off x="2554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4" name="Rectangle 1568"/>
            <p:cNvSpPr>
              <a:spLocks noChangeArrowheads="1"/>
            </p:cNvSpPr>
            <p:nvPr/>
          </p:nvSpPr>
          <p:spPr bwMode="auto">
            <a:xfrm>
              <a:off x="188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5" name="Rectangle 1569"/>
            <p:cNvSpPr>
              <a:spLocks noChangeArrowheads="1"/>
            </p:cNvSpPr>
            <p:nvPr/>
          </p:nvSpPr>
          <p:spPr bwMode="auto">
            <a:xfrm>
              <a:off x="176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6" name="Rectangle 1570"/>
            <p:cNvSpPr>
              <a:spLocks noChangeArrowheads="1"/>
            </p:cNvSpPr>
            <p:nvPr/>
          </p:nvSpPr>
          <p:spPr bwMode="auto">
            <a:xfrm>
              <a:off x="1678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7" name="Rectangle 1571"/>
            <p:cNvSpPr>
              <a:spLocks noChangeArrowheads="1"/>
            </p:cNvSpPr>
            <p:nvPr/>
          </p:nvSpPr>
          <p:spPr bwMode="auto">
            <a:xfrm>
              <a:off x="2205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8" name="Rectangle 1572"/>
            <p:cNvSpPr>
              <a:spLocks noChangeArrowheads="1"/>
            </p:cNvSpPr>
            <p:nvPr/>
          </p:nvSpPr>
          <p:spPr bwMode="auto">
            <a:xfrm>
              <a:off x="1879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39" name="Rectangle 1573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0" name="Rectangle 157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1" name="Rectangle 1575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2" name="Rectangle 1576"/>
            <p:cNvSpPr>
              <a:spLocks noChangeArrowheads="1"/>
            </p:cNvSpPr>
            <p:nvPr/>
          </p:nvSpPr>
          <p:spPr bwMode="auto">
            <a:xfrm>
              <a:off x="1784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3" name="Rectangle 1577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4" name="Rectangle 1578"/>
            <p:cNvSpPr>
              <a:spLocks noChangeArrowheads="1"/>
            </p:cNvSpPr>
            <p:nvPr/>
          </p:nvSpPr>
          <p:spPr bwMode="auto">
            <a:xfrm>
              <a:off x="1784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5" name="Rectangle 1579"/>
            <p:cNvSpPr>
              <a:spLocks noChangeArrowheads="1"/>
            </p:cNvSpPr>
            <p:nvPr/>
          </p:nvSpPr>
          <p:spPr bwMode="auto">
            <a:xfrm>
              <a:off x="1903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6" name="Rectangle 1580"/>
            <p:cNvSpPr>
              <a:spLocks noChangeArrowheads="1"/>
            </p:cNvSpPr>
            <p:nvPr/>
          </p:nvSpPr>
          <p:spPr bwMode="auto">
            <a:xfrm>
              <a:off x="1826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7" name="Rectangle 1581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8" name="Rectangle 1582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49" name="Rectangle 1583"/>
            <p:cNvSpPr>
              <a:spLocks noChangeArrowheads="1"/>
            </p:cNvSpPr>
            <p:nvPr/>
          </p:nvSpPr>
          <p:spPr bwMode="auto">
            <a:xfrm>
              <a:off x="2329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0" name="Rectangle 1584"/>
            <p:cNvSpPr>
              <a:spLocks noChangeArrowheads="1"/>
            </p:cNvSpPr>
            <p:nvPr/>
          </p:nvSpPr>
          <p:spPr bwMode="auto">
            <a:xfrm>
              <a:off x="1571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1" name="Rectangle 1585"/>
            <p:cNvSpPr>
              <a:spLocks noChangeArrowheads="1"/>
            </p:cNvSpPr>
            <p:nvPr/>
          </p:nvSpPr>
          <p:spPr bwMode="auto">
            <a:xfrm>
              <a:off x="1595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2" name="Rectangle 1586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3" name="Rectangle 1587"/>
            <p:cNvSpPr>
              <a:spLocks noChangeArrowheads="1"/>
            </p:cNvSpPr>
            <p:nvPr/>
          </p:nvSpPr>
          <p:spPr bwMode="auto">
            <a:xfrm>
              <a:off x="1642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4" name="Rectangle 1588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5" name="Rectangle 1589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6" name="Rectangle 1590"/>
            <p:cNvSpPr>
              <a:spLocks noChangeArrowheads="1"/>
            </p:cNvSpPr>
            <p:nvPr/>
          </p:nvSpPr>
          <p:spPr bwMode="auto">
            <a:xfrm>
              <a:off x="2288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7" name="Rectangle 1591"/>
            <p:cNvSpPr>
              <a:spLocks noChangeArrowheads="1"/>
            </p:cNvSpPr>
            <p:nvPr/>
          </p:nvSpPr>
          <p:spPr bwMode="auto">
            <a:xfrm>
              <a:off x="2714" y="3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8" name="Rectangle 1592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59" name="Rectangle 1593"/>
            <p:cNvSpPr>
              <a:spLocks noChangeArrowheads="1"/>
            </p:cNvSpPr>
            <p:nvPr/>
          </p:nvSpPr>
          <p:spPr bwMode="auto">
            <a:xfrm>
              <a:off x="1980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0" name="Rectangle 1594"/>
            <p:cNvSpPr>
              <a:spLocks noChangeArrowheads="1"/>
            </p:cNvSpPr>
            <p:nvPr/>
          </p:nvSpPr>
          <p:spPr bwMode="auto">
            <a:xfrm>
              <a:off x="2122" y="458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1" name="Rectangle 1595"/>
            <p:cNvSpPr>
              <a:spLocks noChangeArrowheads="1"/>
            </p:cNvSpPr>
            <p:nvPr/>
          </p:nvSpPr>
          <p:spPr bwMode="auto">
            <a:xfrm>
              <a:off x="1838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2" name="Rectangle 1596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3" name="Rectangle 1597"/>
            <p:cNvSpPr>
              <a:spLocks noChangeArrowheads="1"/>
            </p:cNvSpPr>
            <p:nvPr/>
          </p:nvSpPr>
          <p:spPr bwMode="auto">
            <a:xfrm>
              <a:off x="1476" y="5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4" name="Rectangle 1598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5" name="Rectangle 1599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6" name="Rectangle 1600"/>
            <p:cNvSpPr>
              <a:spLocks noChangeArrowheads="1"/>
            </p:cNvSpPr>
            <p:nvPr/>
          </p:nvSpPr>
          <p:spPr bwMode="auto">
            <a:xfrm>
              <a:off x="2075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7" name="Rectangle 1601"/>
            <p:cNvSpPr>
              <a:spLocks noChangeArrowheads="1"/>
            </p:cNvSpPr>
            <p:nvPr/>
          </p:nvSpPr>
          <p:spPr bwMode="auto">
            <a:xfrm>
              <a:off x="197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8" name="Rectangle 1602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69" name="Rectangle 1603"/>
            <p:cNvSpPr>
              <a:spLocks noChangeArrowheads="1"/>
            </p:cNvSpPr>
            <p:nvPr/>
          </p:nvSpPr>
          <p:spPr bwMode="auto">
            <a:xfrm>
              <a:off x="2477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0" name="Rectangle 1604"/>
            <p:cNvSpPr>
              <a:spLocks noChangeArrowheads="1"/>
            </p:cNvSpPr>
            <p:nvPr/>
          </p:nvSpPr>
          <p:spPr bwMode="auto">
            <a:xfrm>
              <a:off x="2235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1" name="Rectangle 1605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2" name="Rectangle 1606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3" name="Rectangle 1607"/>
            <p:cNvSpPr>
              <a:spLocks noChangeArrowheads="1"/>
            </p:cNvSpPr>
            <p:nvPr/>
          </p:nvSpPr>
          <p:spPr bwMode="auto">
            <a:xfrm>
              <a:off x="1767" y="5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4" name="Rectangle 1608"/>
            <p:cNvSpPr>
              <a:spLocks noChangeArrowheads="1"/>
            </p:cNvSpPr>
            <p:nvPr/>
          </p:nvSpPr>
          <p:spPr bwMode="auto">
            <a:xfrm>
              <a:off x="2164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5" name="Rectangle 1609"/>
            <p:cNvSpPr>
              <a:spLocks noChangeArrowheads="1"/>
            </p:cNvSpPr>
            <p:nvPr/>
          </p:nvSpPr>
          <p:spPr bwMode="auto">
            <a:xfrm>
              <a:off x="1808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6" name="Rectangle 1610"/>
            <p:cNvSpPr>
              <a:spLocks noChangeArrowheads="1"/>
            </p:cNvSpPr>
            <p:nvPr/>
          </p:nvSpPr>
          <p:spPr bwMode="auto">
            <a:xfrm>
              <a:off x="2448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7" name="Rectangle 1611"/>
            <p:cNvSpPr>
              <a:spLocks noChangeArrowheads="1"/>
            </p:cNvSpPr>
            <p:nvPr/>
          </p:nvSpPr>
          <p:spPr bwMode="auto">
            <a:xfrm>
              <a:off x="1731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8" name="Rectangle 161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79" name="Rectangle 1613"/>
            <p:cNvSpPr>
              <a:spLocks noChangeArrowheads="1"/>
            </p:cNvSpPr>
            <p:nvPr/>
          </p:nvSpPr>
          <p:spPr bwMode="auto">
            <a:xfrm>
              <a:off x="1666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0" name="Rectangle 1614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1" name="Rectangle 1615"/>
            <p:cNvSpPr>
              <a:spLocks noChangeArrowheads="1"/>
            </p:cNvSpPr>
            <p:nvPr/>
          </p:nvSpPr>
          <p:spPr bwMode="auto">
            <a:xfrm>
              <a:off x="2489" y="4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2" name="Rectangle 1616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3" name="Rectangle 1617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4" name="Rectangle 1618"/>
            <p:cNvSpPr>
              <a:spLocks noChangeArrowheads="1"/>
            </p:cNvSpPr>
            <p:nvPr/>
          </p:nvSpPr>
          <p:spPr bwMode="auto">
            <a:xfrm>
              <a:off x="1838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5" name="Rectangle 1619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6" name="Rectangle 1620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7" name="Rectangle 1621"/>
            <p:cNvSpPr>
              <a:spLocks noChangeArrowheads="1"/>
            </p:cNvSpPr>
            <p:nvPr/>
          </p:nvSpPr>
          <p:spPr bwMode="auto">
            <a:xfrm>
              <a:off x="1453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8" name="Rectangle 1622"/>
            <p:cNvSpPr>
              <a:spLocks noChangeArrowheads="1"/>
            </p:cNvSpPr>
            <p:nvPr/>
          </p:nvSpPr>
          <p:spPr bwMode="auto">
            <a:xfrm>
              <a:off x="1755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89" name="Rectangle 1623"/>
            <p:cNvSpPr>
              <a:spLocks noChangeArrowheads="1"/>
            </p:cNvSpPr>
            <p:nvPr/>
          </p:nvSpPr>
          <p:spPr bwMode="auto">
            <a:xfrm>
              <a:off x="2015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93" name="Group 1624"/>
          <p:cNvGrpSpPr>
            <a:grpSpLocks/>
          </p:cNvGrpSpPr>
          <p:nvPr/>
        </p:nvGrpSpPr>
        <p:grpSpPr bwMode="auto">
          <a:xfrm>
            <a:off x="5662613" y="1611313"/>
            <a:ext cx="2155825" cy="2090737"/>
            <a:chOff x="1435" y="3800"/>
            <a:chExt cx="1303" cy="1403"/>
          </a:xfrm>
        </p:grpSpPr>
        <p:sp>
          <p:nvSpPr>
            <p:cNvPr id="75990" name="Rectangle 1625"/>
            <p:cNvSpPr>
              <a:spLocks noChangeArrowheads="1"/>
            </p:cNvSpPr>
            <p:nvPr/>
          </p:nvSpPr>
          <p:spPr bwMode="auto">
            <a:xfrm>
              <a:off x="2128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1" name="Rectangle 1626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2" name="Rectangle 1627"/>
            <p:cNvSpPr>
              <a:spLocks noChangeArrowheads="1"/>
            </p:cNvSpPr>
            <p:nvPr/>
          </p:nvSpPr>
          <p:spPr bwMode="auto">
            <a:xfrm>
              <a:off x="1832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3" name="Rectangle 1628"/>
            <p:cNvSpPr>
              <a:spLocks noChangeArrowheads="1"/>
            </p:cNvSpPr>
            <p:nvPr/>
          </p:nvSpPr>
          <p:spPr bwMode="auto">
            <a:xfrm>
              <a:off x="1619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4" name="Rectangle 1629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5" name="Rectangle 1630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6" name="Rectangle 1631"/>
            <p:cNvSpPr>
              <a:spLocks noChangeArrowheads="1"/>
            </p:cNvSpPr>
            <p:nvPr/>
          </p:nvSpPr>
          <p:spPr bwMode="auto">
            <a:xfrm>
              <a:off x="1725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7" name="Rectangle 1632"/>
            <p:cNvSpPr>
              <a:spLocks noChangeArrowheads="1"/>
            </p:cNvSpPr>
            <p:nvPr/>
          </p:nvSpPr>
          <p:spPr bwMode="auto">
            <a:xfrm>
              <a:off x="2620" y="393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8" name="Rectangle 1633"/>
            <p:cNvSpPr>
              <a:spLocks noChangeArrowheads="1"/>
            </p:cNvSpPr>
            <p:nvPr/>
          </p:nvSpPr>
          <p:spPr bwMode="auto">
            <a:xfrm>
              <a:off x="1956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99" name="Rectangle 163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0" name="Rectangle 1635"/>
            <p:cNvSpPr>
              <a:spLocks noChangeArrowheads="1"/>
            </p:cNvSpPr>
            <p:nvPr/>
          </p:nvSpPr>
          <p:spPr bwMode="auto">
            <a:xfrm>
              <a:off x="1927" y="466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1" name="Rectangle 1636"/>
            <p:cNvSpPr>
              <a:spLocks noChangeArrowheads="1"/>
            </p:cNvSpPr>
            <p:nvPr/>
          </p:nvSpPr>
          <p:spPr bwMode="auto">
            <a:xfrm>
              <a:off x="2472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2" name="Rectangle 1637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3" name="Rectangle 1638"/>
            <p:cNvSpPr>
              <a:spLocks noChangeArrowheads="1"/>
            </p:cNvSpPr>
            <p:nvPr/>
          </p:nvSpPr>
          <p:spPr bwMode="auto">
            <a:xfrm>
              <a:off x="1885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4" name="Rectangle 1639"/>
            <p:cNvSpPr>
              <a:spLocks noChangeArrowheads="1"/>
            </p:cNvSpPr>
            <p:nvPr/>
          </p:nvSpPr>
          <p:spPr bwMode="auto">
            <a:xfrm>
              <a:off x="2454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5" name="Rectangle 1640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6" name="Rectangle 1641"/>
            <p:cNvSpPr>
              <a:spLocks noChangeArrowheads="1"/>
            </p:cNvSpPr>
            <p:nvPr/>
          </p:nvSpPr>
          <p:spPr bwMode="auto">
            <a:xfrm>
              <a:off x="2211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7" name="Rectangle 1642"/>
            <p:cNvSpPr>
              <a:spLocks noChangeArrowheads="1"/>
            </p:cNvSpPr>
            <p:nvPr/>
          </p:nvSpPr>
          <p:spPr bwMode="auto">
            <a:xfrm>
              <a:off x="2466" y="447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8" name="Rectangle 1643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09" name="Rectangle 1644"/>
            <p:cNvSpPr>
              <a:spLocks noChangeArrowheads="1"/>
            </p:cNvSpPr>
            <p:nvPr/>
          </p:nvSpPr>
          <p:spPr bwMode="auto">
            <a:xfrm>
              <a:off x="2193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0" name="Rectangle 1645"/>
            <p:cNvSpPr>
              <a:spLocks noChangeArrowheads="1"/>
            </p:cNvSpPr>
            <p:nvPr/>
          </p:nvSpPr>
          <p:spPr bwMode="auto">
            <a:xfrm>
              <a:off x="1832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1" name="Rectangle 1646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2" name="Rectangle 1647"/>
            <p:cNvSpPr>
              <a:spLocks noChangeArrowheads="1"/>
            </p:cNvSpPr>
            <p:nvPr/>
          </p:nvSpPr>
          <p:spPr bwMode="auto">
            <a:xfrm>
              <a:off x="1879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3" name="Rectangle 1648"/>
            <p:cNvSpPr>
              <a:spLocks noChangeArrowheads="1"/>
            </p:cNvSpPr>
            <p:nvPr/>
          </p:nvSpPr>
          <p:spPr bwMode="auto">
            <a:xfrm>
              <a:off x="2193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4" name="Rectangle 1649"/>
            <p:cNvSpPr>
              <a:spLocks noChangeArrowheads="1"/>
            </p:cNvSpPr>
            <p:nvPr/>
          </p:nvSpPr>
          <p:spPr bwMode="auto">
            <a:xfrm>
              <a:off x="2140" y="449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5" name="Rectangle 1650"/>
            <p:cNvSpPr>
              <a:spLocks noChangeArrowheads="1"/>
            </p:cNvSpPr>
            <p:nvPr/>
          </p:nvSpPr>
          <p:spPr bwMode="auto">
            <a:xfrm>
              <a:off x="1850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6" name="Rectangle 1651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7" name="Rectangle 1652"/>
            <p:cNvSpPr>
              <a:spLocks noChangeArrowheads="1"/>
            </p:cNvSpPr>
            <p:nvPr/>
          </p:nvSpPr>
          <p:spPr bwMode="auto">
            <a:xfrm>
              <a:off x="1737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8" name="Rectangle 1653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19" name="Rectangle 1654"/>
            <p:cNvSpPr>
              <a:spLocks noChangeArrowheads="1"/>
            </p:cNvSpPr>
            <p:nvPr/>
          </p:nvSpPr>
          <p:spPr bwMode="auto">
            <a:xfrm>
              <a:off x="1915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0" name="Rectangle 1655"/>
            <p:cNvSpPr>
              <a:spLocks noChangeArrowheads="1"/>
            </p:cNvSpPr>
            <p:nvPr/>
          </p:nvSpPr>
          <p:spPr bwMode="auto">
            <a:xfrm>
              <a:off x="19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1" name="Rectangle 1656"/>
            <p:cNvSpPr>
              <a:spLocks noChangeArrowheads="1"/>
            </p:cNvSpPr>
            <p:nvPr/>
          </p:nvSpPr>
          <p:spPr bwMode="auto">
            <a:xfrm>
              <a:off x="207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2" name="Rectangle 1657"/>
            <p:cNvSpPr>
              <a:spLocks noChangeArrowheads="1"/>
            </p:cNvSpPr>
            <p:nvPr/>
          </p:nvSpPr>
          <p:spPr bwMode="auto">
            <a:xfrm>
              <a:off x="2158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3" name="Rectangle 1658"/>
            <p:cNvSpPr>
              <a:spLocks noChangeArrowheads="1"/>
            </p:cNvSpPr>
            <p:nvPr/>
          </p:nvSpPr>
          <p:spPr bwMode="auto">
            <a:xfrm>
              <a:off x="2620" y="396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4" name="Rectangle 1659"/>
            <p:cNvSpPr>
              <a:spLocks noChangeArrowheads="1"/>
            </p:cNvSpPr>
            <p:nvPr/>
          </p:nvSpPr>
          <p:spPr bwMode="auto">
            <a:xfrm>
              <a:off x="2235" y="442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5" name="Rectangle 1660"/>
            <p:cNvSpPr>
              <a:spLocks noChangeArrowheads="1"/>
            </p:cNvSpPr>
            <p:nvPr/>
          </p:nvSpPr>
          <p:spPr bwMode="auto">
            <a:xfrm>
              <a:off x="1459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6" name="Rectangle 1661"/>
            <p:cNvSpPr>
              <a:spLocks noChangeArrowheads="1"/>
            </p:cNvSpPr>
            <p:nvPr/>
          </p:nvSpPr>
          <p:spPr bwMode="auto">
            <a:xfrm>
              <a:off x="2318" y="417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7" name="Rectangle 1662"/>
            <p:cNvSpPr>
              <a:spLocks noChangeArrowheads="1"/>
            </p:cNvSpPr>
            <p:nvPr/>
          </p:nvSpPr>
          <p:spPr bwMode="auto">
            <a:xfrm>
              <a:off x="1696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8" name="Rectangle 1663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29" name="Rectangle 1664"/>
            <p:cNvSpPr>
              <a:spLocks noChangeArrowheads="1"/>
            </p:cNvSpPr>
            <p:nvPr/>
          </p:nvSpPr>
          <p:spPr bwMode="auto">
            <a:xfrm>
              <a:off x="2554" y="4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0" name="Rectangle 1665"/>
            <p:cNvSpPr>
              <a:spLocks noChangeArrowheads="1"/>
            </p:cNvSpPr>
            <p:nvPr/>
          </p:nvSpPr>
          <p:spPr bwMode="auto">
            <a:xfrm>
              <a:off x="2122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1" name="Rectangle 1666"/>
            <p:cNvSpPr>
              <a:spLocks noChangeArrowheads="1"/>
            </p:cNvSpPr>
            <p:nvPr/>
          </p:nvSpPr>
          <p:spPr bwMode="auto">
            <a:xfrm>
              <a:off x="2726" y="3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2" name="Rectangle 1667"/>
            <p:cNvSpPr>
              <a:spLocks noChangeArrowheads="1"/>
            </p:cNvSpPr>
            <p:nvPr/>
          </p:nvSpPr>
          <p:spPr bwMode="auto">
            <a:xfrm>
              <a:off x="1731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3" name="Rectangle 1668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4" name="Rectangle 1669"/>
            <p:cNvSpPr>
              <a:spLocks noChangeArrowheads="1"/>
            </p:cNvSpPr>
            <p:nvPr/>
          </p:nvSpPr>
          <p:spPr bwMode="auto">
            <a:xfrm>
              <a:off x="2519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5" name="Rectangle 1670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6" name="Rectangle 1671"/>
            <p:cNvSpPr>
              <a:spLocks noChangeArrowheads="1"/>
            </p:cNvSpPr>
            <p:nvPr/>
          </p:nvSpPr>
          <p:spPr bwMode="auto">
            <a:xfrm>
              <a:off x="2377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7" name="Rectangle 1672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8" name="Rectangle 1673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39" name="Rectangle 1674"/>
            <p:cNvSpPr>
              <a:spLocks noChangeArrowheads="1"/>
            </p:cNvSpPr>
            <p:nvPr/>
          </p:nvSpPr>
          <p:spPr bwMode="auto">
            <a:xfrm>
              <a:off x="2477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0" name="Rectangle 1675"/>
            <p:cNvSpPr>
              <a:spLocks noChangeArrowheads="1"/>
            </p:cNvSpPr>
            <p:nvPr/>
          </p:nvSpPr>
          <p:spPr bwMode="auto">
            <a:xfrm>
              <a:off x="2122" y="444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1" name="Rectangle 1676"/>
            <p:cNvSpPr>
              <a:spLocks noChangeArrowheads="1"/>
            </p:cNvSpPr>
            <p:nvPr/>
          </p:nvSpPr>
          <p:spPr bwMode="auto">
            <a:xfrm>
              <a:off x="2454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2" name="Rectangle 1677"/>
            <p:cNvSpPr>
              <a:spLocks noChangeArrowheads="1"/>
            </p:cNvSpPr>
            <p:nvPr/>
          </p:nvSpPr>
          <p:spPr bwMode="auto">
            <a:xfrm>
              <a:off x="1915" y="467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3" name="Rectangle 1678"/>
            <p:cNvSpPr>
              <a:spLocks noChangeArrowheads="1"/>
            </p:cNvSpPr>
            <p:nvPr/>
          </p:nvSpPr>
          <p:spPr bwMode="auto">
            <a:xfrm>
              <a:off x="2098" y="447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4" name="Rectangle 1679"/>
            <p:cNvSpPr>
              <a:spLocks noChangeArrowheads="1"/>
            </p:cNvSpPr>
            <p:nvPr/>
          </p:nvSpPr>
          <p:spPr bwMode="auto">
            <a:xfrm>
              <a:off x="2288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5" name="Rectangle 1680"/>
            <p:cNvSpPr>
              <a:spLocks noChangeArrowheads="1"/>
            </p:cNvSpPr>
            <p:nvPr/>
          </p:nvSpPr>
          <p:spPr bwMode="auto">
            <a:xfrm>
              <a:off x="1453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6" name="Rectangle 1681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7" name="Rectangle 1682"/>
            <p:cNvSpPr>
              <a:spLocks noChangeArrowheads="1"/>
            </p:cNvSpPr>
            <p:nvPr/>
          </p:nvSpPr>
          <p:spPr bwMode="auto">
            <a:xfrm>
              <a:off x="2620" y="475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8" name="Rectangle 1683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49" name="Rectangle 1684"/>
            <p:cNvSpPr>
              <a:spLocks noChangeArrowheads="1"/>
            </p:cNvSpPr>
            <p:nvPr/>
          </p:nvSpPr>
          <p:spPr bwMode="auto">
            <a:xfrm>
              <a:off x="2323" y="422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0" name="Rectangle 1685"/>
            <p:cNvSpPr>
              <a:spLocks noChangeArrowheads="1"/>
            </p:cNvSpPr>
            <p:nvPr/>
          </p:nvSpPr>
          <p:spPr bwMode="auto">
            <a:xfrm>
              <a:off x="2495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1" name="Rectangle 1686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2" name="Rectangle 1687"/>
            <p:cNvSpPr>
              <a:spLocks noChangeArrowheads="1"/>
            </p:cNvSpPr>
            <p:nvPr/>
          </p:nvSpPr>
          <p:spPr bwMode="auto">
            <a:xfrm>
              <a:off x="2477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3" name="Rectangle 1688"/>
            <p:cNvSpPr>
              <a:spLocks noChangeArrowheads="1"/>
            </p:cNvSpPr>
            <p:nvPr/>
          </p:nvSpPr>
          <p:spPr bwMode="auto">
            <a:xfrm>
              <a:off x="1968" y="462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4" name="Rectangle 1689"/>
            <p:cNvSpPr>
              <a:spLocks noChangeArrowheads="1"/>
            </p:cNvSpPr>
            <p:nvPr/>
          </p:nvSpPr>
          <p:spPr bwMode="auto">
            <a:xfrm>
              <a:off x="1435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5" name="Rectangle 1690"/>
            <p:cNvSpPr>
              <a:spLocks noChangeArrowheads="1"/>
            </p:cNvSpPr>
            <p:nvPr/>
          </p:nvSpPr>
          <p:spPr bwMode="auto">
            <a:xfrm>
              <a:off x="2483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6" name="Rectangle 1691"/>
            <p:cNvSpPr>
              <a:spLocks noChangeArrowheads="1"/>
            </p:cNvSpPr>
            <p:nvPr/>
          </p:nvSpPr>
          <p:spPr bwMode="auto">
            <a:xfrm>
              <a:off x="1879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7" name="Rectangle 1692"/>
            <p:cNvSpPr>
              <a:spLocks noChangeArrowheads="1"/>
            </p:cNvSpPr>
            <p:nvPr/>
          </p:nvSpPr>
          <p:spPr bwMode="auto">
            <a:xfrm>
              <a:off x="2472" y="405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8" name="Rectangle 1693"/>
            <p:cNvSpPr>
              <a:spLocks noChangeArrowheads="1"/>
            </p:cNvSpPr>
            <p:nvPr/>
          </p:nvSpPr>
          <p:spPr bwMode="auto">
            <a:xfrm>
              <a:off x="1938" y="466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59" name="Rectangle 1694"/>
            <p:cNvSpPr>
              <a:spLocks noChangeArrowheads="1"/>
            </p:cNvSpPr>
            <p:nvPr/>
          </p:nvSpPr>
          <p:spPr bwMode="auto">
            <a:xfrm>
              <a:off x="1974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0" name="Rectangle 1695"/>
            <p:cNvSpPr>
              <a:spLocks noChangeArrowheads="1"/>
            </p:cNvSpPr>
            <p:nvPr/>
          </p:nvSpPr>
          <p:spPr bwMode="auto">
            <a:xfrm>
              <a:off x="2460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1" name="Rectangle 1696"/>
            <p:cNvSpPr>
              <a:spLocks noChangeArrowheads="1"/>
            </p:cNvSpPr>
            <p:nvPr/>
          </p:nvSpPr>
          <p:spPr bwMode="auto">
            <a:xfrm>
              <a:off x="2667" y="424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2" name="Rectangle 1697"/>
            <p:cNvSpPr>
              <a:spLocks noChangeArrowheads="1"/>
            </p:cNvSpPr>
            <p:nvPr/>
          </p:nvSpPr>
          <p:spPr bwMode="auto">
            <a:xfrm>
              <a:off x="1897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3" name="Rectangle 1698"/>
            <p:cNvSpPr>
              <a:spLocks noChangeArrowheads="1"/>
            </p:cNvSpPr>
            <p:nvPr/>
          </p:nvSpPr>
          <p:spPr bwMode="auto">
            <a:xfrm>
              <a:off x="1909" y="469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4" name="Rectangle 1699"/>
            <p:cNvSpPr>
              <a:spLocks noChangeArrowheads="1"/>
            </p:cNvSpPr>
            <p:nvPr/>
          </p:nvSpPr>
          <p:spPr bwMode="auto">
            <a:xfrm>
              <a:off x="1909" y="470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5" name="Rectangle 1700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6" name="Rectangle 1701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7" name="Rectangle 1702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8" name="Rectangle 1703"/>
            <p:cNvSpPr>
              <a:spLocks noChangeArrowheads="1"/>
            </p:cNvSpPr>
            <p:nvPr/>
          </p:nvSpPr>
          <p:spPr bwMode="auto">
            <a:xfrm>
              <a:off x="2685" y="3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69" name="Rectangle 1704"/>
            <p:cNvSpPr>
              <a:spLocks noChangeArrowheads="1"/>
            </p:cNvSpPr>
            <p:nvPr/>
          </p:nvSpPr>
          <p:spPr bwMode="auto">
            <a:xfrm>
              <a:off x="2424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0" name="Rectangle 1705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1" name="Rectangle 1706"/>
            <p:cNvSpPr>
              <a:spLocks noChangeArrowheads="1"/>
            </p:cNvSpPr>
            <p:nvPr/>
          </p:nvSpPr>
          <p:spPr bwMode="auto">
            <a:xfrm>
              <a:off x="1838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2" name="Rectangle 1707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3" name="Rectangle 1708"/>
            <p:cNvSpPr>
              <a:spLocks noChangeArrowheads="1"/>
            </p:cNvSpPr>
            <p:nvPr/>
          </p:nvSpPr>
          <p:spPr bwMode="auto">
            <a:xfrm>
              <a:off x="2667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4" name="Rectangle 1709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5" name="Rectangle 1710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6" name="Rectangle 1711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7" name="Rectangle 1712"/>
            <p:cNvSpPr>
              <a:spLocks noChangeArrowheads="1"/>
            </p:cNvSpPr>
            <p:nvPr/>
          </p:nvSpPr>
          <p:spPr bwMode="auto">
            <a:xfrm>
              <a:off x="1778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8" name="Rectangle 1713"/>
            <p:cNvSpPr>
              <a:spLocks noChangeArrowheads="1"/>
            </p:cNvSpPr>
            <p:nvPr/>
          </p:nvSpPr>
          <p:spPr bwMode="auto">
            <a:xfrm>
              <a:off x="2341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79" name="Rectangle 1714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0" name="Rectangle 1715"/>
            <p:cNvSpPr>
              <a:spLocks noChangeArrowheads="1"/>
            </p:cNvSpPr>
            <p:nvPr/>
          </p:nvSpPr>
          <p:spPr bwMode="auto">
            <a:xfrm>
              <a:off x="2454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1" name="Rectangle 1716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2" name="Rectangle 1717"/>
            <p:cNvSpPr>
              <a:spLocks noChangeArrowheads="1"/>
            </p:cNvSpPr>
            <p:nvPr/>
          </p:nvSpPr>
          <p:spPr bwMode="auto">
            <a:xfrm>
              <a:off x="2027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3" name="Rectangle 1718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4" name="Rectangle 1719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5" name="Rectangle 1720"/>
            <p:cNvSpPr>
              <a:spLocks noChangeArrowheads="1"/>
            </p:cNvSpPr>
            <p:nvPr/>
          </p:nvSpPr>
          <p:spPr bwMode="auto">
            <a:xfrm>
              <a:off x="2211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6" name="Rectangle 1721"/>
            <p:cNvSpPr>
              <a:spLocks noChangeArrowheads="1"/>
            </p:cNvSpPr>
            <p:nvPr/>
          </p:nvSpPr>
          <p:spPr bwMode="auto">
            <a:xfrm>
              <a:off x="2614" y="380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7" name="Rectangle 1722"/>
            <p:cNvSpPr>
              <a:spLocks noChangeArrowheads="1"/>
            </p:cNvSpPr>
            <p:nvPr/>
          </p:nvSpPr>
          <p:spPr bwMode="auto">
            <a:xfrm>
              <a:off x="1909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8" name="Rectangle 1723"/>
            <p:cNvSpPr>
              <a:spLocks noChangeArrowheads="1"/>
            </p:cNvSpPr>
            <p:nvPr/>
          </p:nvSpPr>
          <p:spPr bwMode="auto">
            <a:xfrm>
              <a:off x="2205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89" name="Rectangle 1724"/>
            <p:cNvSpPr>
              <a:spLocks noChangeArrowheads="1"/>
            </p:cNvSpPr>
            <p:nvPr/>
          </p:nvSpPr>
          <p:spPr bwMode="auto">
            <a:xfrm>
              <a:off x="1992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0" name="Rectangle 1725"/>
            <p:cNvSpPr>
              <a:spLocks noChangeArrowheads="1"/>
            </p:cNvSpPr>
            <p:nvPr/>
          </p:nvSpPr>
          <p:spPr bwMode="auto">
            <a:xfrm>
              <a:off x="2282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1" name="Rectangle 1726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2" name="Rectangle 1727"/>
            <p:cNvSpPr>
              <a:spLocks noChangeArrowheads="1"/>
            </p:cNvSpPr>
            <p:nvPr/>
          </p:nvSpPr>
          <p:spPr bwMode="auto">
            <a:xfrm>
              <a:off x="164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3" name="Rectangle 1728"/>
            <p:cNvSpPr>
              <a:spLocks noChangeArrowheads="1"/>
            </p:cNvSpPr>
            <p:nvPr/>
          </p:nvSpPr>
          <p:spPr bwMode="auto">
            <a:xfrm>
              <a:off x="1459" y="513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4" name="Rectangle 1729"/>
            <p:cNvSpPr>
              <a:spLocks noChangeArrowheads="1"/>
            </p:cNvSpPr>
            <p:nvPr/>
          </p:nvSpPr>
          <p:spPr bwMode="auto">
            <a:xfrm>
              <a:off x="2454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5" name="Rectangle 1730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6" name="Rectangle 1731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7" name="Rectangle 1732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8" name="Rectangle 1733"/>
            <p:cNvSpPr>
              <a:spLocks noChangeArrowheads="1"/>
            </p:cNvSpPr>
            <p:nvPr/>
          </p:nvSpPr>
          <p:spPr bwMode="auto">
            <a:xfrm>
              <a:off x="2483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9" name="Rectangle 1734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0" name="Rectangle 1735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1" name="Rectangle 1736"/>
            <p:cNvSpPr>
              <a:spLocks noChangeArrowheads="1"/>
            </p:cNvSpPr>
            <p:nvPr/>
          </p:nvSpPr>
          <p:spPr bwMode="auto">
            <a:xfrm>
              <a:off x="2241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2" name="Rectangle 1737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3" name="Rectangle 1738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4" name="Rectangle 1739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5" name="Rectangle 1740"/>
            <p:cNvSpPr>
              <a:spLocks noChangeArrowheads="1"/>
            </p:cNvSpPr>
            <p:nvPr/>
          </p:nvSpPr>
          <p:spPr bwMode="auto">
            <a:xfrm>
              <a:off x="176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6" name="Rectangle 1741"/>
            <p:cNvSpPr>
              <a:spLocks noChangeArrowheads="1"/>
            </p:cNvSpPr>
            <p:nvPr/>
          </p:nvSpPr>
          <p:spPr bwMode="auto">
            <a:xfrm>
              <a:off x="1950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7" name="Rectangle 1742"/>
            <p:cNvSpPr>
              <a:spLocks noChangeArrowheads="1"/>
            </p:cNvSpPr>
            <p:nvPr/>
          </p:nvSpPr>
          <p:spPr bwMode="auto">
            <a:xfrm>
              <a:off x="1956" y="462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8" name="Rectangle 1743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9" name="Rectangle 1744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0" name="Rectangle 1745"/>
            <p:cNvSpPr>
              <a:spLocks noChangeArrowheads="1"/>
            </p:cNvSpPr>
            <p:nvPr/>
          </p:nvSpPr>
          <p:spPr bwMode="auto">
            <a:xfrm>
              <a:off x="2087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1" name="Rectangle 1746"/>
            <p:cNvSpPr>
              <a:spLocks noChangeArrowheads="1"/>
            </p:cNvSpPr>
            <p:nvPr/>
          </p:nvSpPr>
          <p:spPr bwMode="auto">
            <a:xfrm>
              <a:off x="1636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2" name="Rectangle 1747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3" name="Rectangle 1748"/>
            <p:cNvSpPr>
              <a:spLocks noChangeArrowheads="1"/>
            </p:cNvSpPr>
            <p:nvPr/>
          </p:nvSpPr>
          <p:spPr bwMode="auto">
            <a:xfrm>
              <a:off x="1773" y="487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4" name="Rectangle 1749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5" name="Rectangle 1750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6" name="Rectangle 1751"/>
            <p:cNvSpPr>
              <a:spLocks noChangeArrowheads="1"/>
            </p:cNvSpPr>
            <p:nvPr/>
          </p:nvSpPr>
          <p:spPr bwMode="auto">
            <a:xfrm>
              <a:off x="2448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7" name="Rectangle 1752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8" name="Rectangle 1753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19" name="Rectangle 1754"/>
            <p:cNvSpPr>
              <a:spLocks noChangeArrowheads="1"/>
            </p:cNvSpPr>
            <p:nvPr/>
          </p:nvSpPr>
          <p:spPr bwMode="auto">
            <a:xfrm>
              <a:off x="2252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0" name="Rectangle 1755"/>
            <p:cNvSpPr>
              <a:spLocks noChangeArrowheads="1"/>
            </p:cNvSpPr>
            <p:nvPr/>
          </p:nvSpPr>
          <p:spPr bwMode="auto">
            <a:xfrm>
              <a:off x="25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1" name="Rectangle 1756"/>
            <p:cNvSpPr>
              <a:spLocks noChangeArrowheads="1"/>
            </p:cNvSpPr>
            <p:nvPr/>
          </p:nvSpPr>
          <p:spPr bwMode="auto">
            <a:xfrm>
              <a:off x="2300" y="439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2" name="Rectangle 1757"/>
            <p:cNvSpPr>
              <a:spLocks noChangeArrowheads="1"/>
            </p:cNvSpPr>
            <p:nvPr/>
          </p:nvSpPr>
          <p:spPr bwMode="auto">
            <a:xfrm>
              <a:off x="1696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3" name="Rectangle 1758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4" name="Rectangle 1759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5" name="Rectangle 176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6" name="Rectangle 1761"/>
            <p:cNvSpPr>
              <a:spLocks noChangeArrowheads="1"/>
            </p:cNvSpPr>
            <p:nvPr/>
          </p:nvSpPr>
          <p:spPr bwMode="auto">
            <a:xfrm>
              <a:off x="2448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7" name="Rectangle 1762"/>
            <p:cNvSpPr>
              <a:spLocks noChangeArrowheads="1"/>
            </p:cNvSpPr>
            <p:nvPr/>
          </p:nvSpPr>
          <p:spPr bwMode="auto">
            <a:xfrm>
              <a:off x="2009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8" name="Rectangle 1763"/>
            <p:cNvSpPr>
              <a:spLocks noChangeArrowheads="1"/>
            </p:cNvSpPr>
            <p:nvPr/>
          </p:nvSpPr>
          <p:spPr bwMode="auto">
            <a:xfrm>
              <a:off x="1998" y="500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29" name="Rectangle 1764"/>
            <p:cNvSpPr>
              <a:spLocks noChangeArrowheads="1"/>
            </p:cNvSpPr>
            <p:nvPr/>
          </p:nvSpPr>
          <p:spPr bwMode="auto">
            <a:xfrm>
              <a:off x="2483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0" name="Rectangle 176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1" name="Rectangle 1766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2" name="Rectangle 1767"/>
            <p:cNvSpPr>
              <a:spLocks noChangeArrowheads="1"/>
            </p:cNvSpPr>
            <p:nvPr/>
          </p:nvSpPr>
          <p:spPr bwMode="auto">
            <a:xfrm>
              <a:off x="2246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3" name="Rectangle 1768"/>
            <p:cNvSpPr>
              <a:spLocks noChangeArrowheads="1"/>
            </p:cNvSpPr>
            <p:nvPr/>
          </p:nvSpPr>
          <p:spPr bwMode="auto">
            <a:xfrm>
              <a:off x="2092" y="449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4" name="Rectangle 1769"/>
            <p:cNvSpPr>
              <a:spLocks noChangeArrowheads="1"/>
            </p:cNvSpPr>
            <p:nvPr/>
          </p:nvSpPr>
          <p:spPr bwMode="auto">
            <a:xfrm>
              <a:off x="2246" y="428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5" name="Rectangle 1770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6" name="Rectangle 1771"/>
            <p:cNvSpPr>
              <a:spLocks noChangeArrowheads="1"/>
            </p:cNvSpPr>
            <p:nvPr/>
          </p:nvSpPr>
          <p:spPr bwMode="auto">
            <a:xfrm>
              <a:off x="2460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7" name="Rectangle 1772"/>
            <p:cNvSpPr>
              <a:spLocks noChangeArrowheads="1"/>
            </p:cNvSpPr>
            <p:nvPr/>
          </p:nvSpPr>
          <p:spPr bwMode="auto">
            <a:xfrm>
              <a:off x="1915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8" name="Rectangle 1773"/>
            <p:cNvSpPr>
              <a:spLocks noChangeArrowheads="1"/>
            </p:cNvSpPr>
            <p:nvPr/>
          </p:nvSpPr>
          <p:spPr bwMode="auto">
            <a:xfrm>
              <a:off x="1850" y="475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39" name="Rectangle 1774"/>
            <p:cNvSpPr>
              <a:spLocks noChangeArrowheads="1"/>
            </p:cNvSpPr>
            <p:nvPr/>
          </p:nvSpPr>
          <p:spPr bwMode="auto">
            <a:xfrm>
              <a:off x="2051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0" name="Rectangle 1775"/>
            <p:cNvSpPr>
              <a:spLocks noChangeArrowheads="1"/>
            </p:cNvSpPr>
            <p:nvPr/>
          </p:nvSpPr>
          <p:spPr bwMode="auto">
            <a:xfrm>
              <a:off x="2412" y="414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1" name="Rectangle 1776"/>
            <p:cNvSpPr>
              <a:spLocks noChangeArrowheads="1"/>
            </p:cNvSpPr>
            <p:nvPr/>
          </p:nvSpPr>
          <p:spPr bwMode="auto">
            <a:xfrm>
              <a:off x="2205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2" name="Rectangle 1777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3" name="Rectangle 1778"/>
            <p:cNvSpPr>
              <a:spLocks noChangeArrowheads="1"/>
            </p:cNvSpPr>
            <p:nvPr/>
          </p:nvSpPr>
          <p:spPr bwMode="auto">
            <a:xfrm>
              <a:off x="1737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4" name="Rectangle 1779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5" name="Rectangle 178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6" name="Rectangle 1781"/>
            <p:cNvSpPr>
              <a:spLocks noChangeArrowheads="1"/>
            </p:cNvSpPr>
            <p:nvPr/>
          </p:nvSpPr>
          <p:spPr bwMode="auto">
            <a:xfrm>
              <a:off x="2602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7" name="Rectangle 178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8" name="Rectangle 1783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49" name="Rectangle 1784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0" name="Rectangle 1785"/>
            <p:cNvSpPr>
              <a:spLocks noChangeArrowheads="1"/>
            </p:cNvSpPr>
            <p:nvPr/>
          </p:nvSpPr>
          <p:spPr bwMode="auto">
            <a:xfrm>
              <a:off x="2045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1" name="Rectangle 1786"/>
            <p:cNvSpPr>
              <a:spLocks noChangeArrowheads="1"/>
            </p:cNvSpPr>
            <p:nvPr/>
          </p:nvSpPr>
          <p:spPr bwMode="auto">
            <a:xfrm>
              <a:off x="2110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2" name="Rectangle 1787"/>
            <p:cNvSpPr>
              <a:spLocks noChangeArrowheads="1"/>
            </p:cNvSpPr>
            <p:nvPr/>
          </p:nvSpPr>
          <p:spPr bwMode="auto">
            <a:xfrm>
              <a:off x="1873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3" name="Rectangle 1788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4" name="Rectangle 1789"/>
            <p:cNvSpPr>
              <a:spLocks noChangeArrowheads="1"/>
            </p:cNvSpPr>
            <p:nvPr/>
          </p:nvSpPr>
          <p:spPr bwMode="auto">
            <a:xfrm>
              <a:off x="2223" y="437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5" name="Rectangle 1790"/>
            <p:cNvSpPr>
              <a:spLocks noChangeArrowheads="1"/>
            </p:cNvSpPr>
            <p:nvPr/>
          </p:nvSpPr>
          <p:spPr bwMode="auto">
            <a:xfrm>
              <a:off x="1583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6" name="Rectangle 1791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7" name="Rectangle 1792"/>
            <p:cNvSpPr>
              <a:spLocks noChangeArrowheads="1"/>
            </p:cNvSpPr>
            <p:nvPr/>
          </p:nvSpPr>
          <p:spPr bwMode="auto">
            <a:xfrm>
              <a:off x="1465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8" name="Rectangle 1793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59" name="Rectangle 179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0" name="Rectangle 1795"/>
            <p:cNvSpPr>
              <a:spLocks noChangeArrowheads="1"/>
            </p:cNvSpPr>
            <p:nvPr/>
          </p:nvSpPr>
          <p:spPr bwMode="auto">
            <a:xfrm>
              <a:off x="2104" y="449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1" name="Rectangle 1796"/>
            <p:cNvSpPr>
              <a:spLocks noChangeArrowheads="1"/>
            </p:cNvSpPr>
            <p:nvPr/>
          </p:nvSpPr>
          <p:spPr bwMode="auto">
            <a:xfrm>
              <a:off x="1820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2" name="Rectangle 1797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3" name="Rectangle 1798"/>
            <p:cNvSpPr>
              <a:spLocks noChangeArrowheads="1"/>
            </p:cNvSpPr>
            <p:nvPr/>
          </p:nvSpPr>
          <p:spPr bwMode="auto">
            <a:xfrm>
              <a:off x="1749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4" name="Rectangle 1799"/>
            <p:cNvSpPr>
              <a:spLocks noChangeArrowheads="1"/>
            </p:cNvSpPr>
            <p:nvPr/>
          </p:nvSpPr>
          <p:spPr bwMode="auto">
            <a:xfrm>
              <a:off x="1660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5" name="Rectangle 1800"/>
            <p:cNvSpPr>
              <a:spLocks noChangeArrowheads="1"/>
            </p:cNvSpPr>
            <p:nvPr/>
          </p:nvSpPr>
          <p:spPr bwMode="auto">
            <a:xfrm>
              <a:off x="214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6" name="Rectangle 1801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7" name="Rectangle 1802"/>
            <p:cNvSpPr>
              <a:spLocks noChangeArrowheads="1"/>
            </p:cNvSpPr>
            <p:nvPr/>
          </p:nvSpPr>
          <p:spPr bwMode="auto">
            <a:xfrm>
              <a:off x="1802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8" name="Rectangle 1803"/>
            <p:cNvSpPr>
              <a:spLocks noChangeArrowheads="1"/>
            </p:cNvSpPr>
            <p:nvPr/>
          </p:nvSpPr>
          <p:spPr bwMode="auto">
            <a:xfrm>
              <a:off x="1482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69" name="Rectangle 1804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0" name="Rectangle 1805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1" name="Rectangle 1806"/>
            <p:cNvSpPr>
              <a:spLocks noChangeArrowheads="1"/>
            </p:cNvSpPr>
            <p:nvPr/>
          </p:nvSpPr>
          <p:spPr bwMode="auto">
            <a:xfrm>
              <a:off x="2039" y="451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2" name="Rectangle 1807"/>
            <p:cNvSpPr>
              <a:spLocks noChangeArrowheads="1"/>
            </p:cNvSpPr>
            <p:nvPr/>
          </p:nvSpPr>
          <p:spPr bwMode="auto">
            <a:xfrm>
              <a:off x="2531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3" name="Rectangle 1808"/>
            <p:cNvSpPr>
              <a:spLocks noChangeArrowheads="1"/>
            </p:cNvSpPr>
            <p:nvPr/>
          </p:nvSpPr>
          <p:spPr bwMode="auto">
            <a:xfrm>
              <a:off x="2081" y="451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4" name="Rectangle 1809"/>
            <p:cNvSpPr>
              <a:spLocks noChangeArrowheads="1"/>
            </p:cNvSpPr>
            <p:nvPr/>
          </p:nvSpPr>
          <p:spPr bwMode="auto">
            <a:xfrm>
              <a:off x="2466" y="4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5" name="Rectangle 1810"/>
            <p:cNvSpPr>
              <a:spLocks noChangeArrowheads="1"/>
            </p:cNvSpPr>
            <p:nvPr/>
          </p:nvSpPr>
          <p:spPr bwMode="auto">
            <a:xfrm>
              <a:off x="1624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6" name="Rectangle 1811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7" name="Rectangle 1812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8" name="Rectangle 1813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79" name="Rectangle 1814"/>
            <p:cNvSpPr>
              <a:spLocks noChangeArrowheads="1"/>
            </p:cNvSpPr>
            <p:nvPr/>
          </p:nvSpPr>
          <p:spPr bwMode="auto">
            <a:xfrm>
              <a:off x="1832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0" name="Rectangle 181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1" name="Rectangle 1816"/>
            <p:cNvSpPr>
              <a:spLocks noChangeArrowheads="1"/>
            </p:cNvSpPr>
            <p:nvPr/>
          </p:nvSpPr>
          <p:spPr bwMode="auto">
            <a:xfrm>
              <a:off x="1719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2" name="Rectangle 1817"/>
            <p:cNvSpPr>
              <a:spLocks noChangeArrowheads="1"/>
            </p:cNvSpPr>
            <p:nvPr/>
          </p:nvSpPr>
          <p:spPr bwMode="auto">
            <a:xfrm>
              <a:off x="1986" y="462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3" name="Rectangle 1818"/>
            <p:cNvSpPr>
              <a:spLocks noChangeArrowheads="1"/>
            </p:cNvSpPr>
            <p:nvPr/>
          </p:nvSpPr>
          <p:spPr bwMode="auto">
            <a:xfrm>
              <a:off x="1678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4" name="Rectangle 1819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5" name="Rectangle 1820"/>
            <p:cNvSpPr>
              <a:spLocks noChangeArrowheads="1"/>
            </p:cNvSpPr>
            <p:nvPr/>
          </p:nvSpPr>
          <p:spPr bwMode="auto">
            <a:xfrm>
              <a:off x="2199" y="436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6" name="Rectangle 1821"/>
            <p:cNvSpPr>
              <a:spLocks noChangeArrowheads="1"/>
            </p:cNvSpPr>
            <p:nvPr/>
          </p:nvSpPr>
          <p:spPr bwMode="auto">
            <a:xfrm>
              <a:off x="1850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7" name="Rectangle 1822"/>
            <p:cNvSpPr>
              <a:spLocks noChangeArrowheads="1"/>
            </p:cNvSpPr>
            <p:nvPr/>
          </p:nvSpPr>
          <p:spPr bwMode="auto">
            <a:xfrm>
              <a:off x="1968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8" name="Rectangle 1823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89" name="Rectangle 1824"/>
            <p:cNvSpPr>
              <a:spLocks noChangeArrowheads="1"/>
            </p:cNvSpPr>
            <p:nvPr/>
          </p:nvSpPr>
          <p:spPr bwMode="auto">
            <a:xfrm>
              <a:off x="1903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94" name="Rectangle 1825"/>
          <p:cNvSpPr>
            <a:spLocks noChangeArrowheads="1"/>
          </p:cNvSpPr>
          <p:nvPr/>
        </p:nvSpPr>
        <p:spPr bwMode="auto">
          <a:xfrm>
            <a:off x="6731000" y="259715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5" name="Rectangle 1826"/>
          <p:cNvSpPr>
            <a:spLocks noChangeArrowheads="1"/>
          </p:cNvSpPr>
          <p:nvPr/>
        </p:nvSpPr>
        <p:spPr bwMode="auto">
          <a:xfrm>
            <a:off x="5719763" y="36830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6" name="Rectangle 1827"/>
          <p:cNvSpPr>
            <a:spLocks noChangeArrowheads="1"/>
          </p:cNvSpPr>
          <p:nvPr/>
        </p:nvSpPr>
        <p:spPr bwMode="auto">
          <a:xfrm>
            <a:off x="7358063" y="20621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7" name="Rectangle 1828"/>
          <p:cNvSpPr>
            <a:spLocks noChangeArrowheads="1"/>
          </p:cNvSpPr>
          <p:nvPr/>
        </p:nvSpPr>
        <p:spPr bwMode="auto">
          <a:xfrm>
            <a:off x="6672263" y="27654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8" name="Rectangle 1829"/>
          <p:cNvSpPr>
            <a:spLocks noChangeArrowheads="1"/>
          </p:cNvSpPr>
          <p:nvPr/>
        </p:nvSpPr>
        <p:spPr bwMode="auto">
          <a:xfrm>
            <a:off x="7132638" y="3233738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9" name="Rectangle 1830"/>
          <p:cNvSpPr>
            <a:spLocks noChangeArrowheads="1"/>
          </p:cNvSpPr>
          <p:nvPr/>
        </p:nvSpPr>
        <p:spPr bwMode="auto">
          <a:xfrm>
            <a:off x="7769225" y="15382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0" name="Rectangle 1831"/>
          <p:cNvSpPr>
            <a:spLocks noChangeArrowheads="1"/>
          </p:cNvSpPr>
          <p:nvPr/>
        </p:nvSpPr>
        <p:spPr bwMode="auto">
          <a:xfrm>
            <a:off x="7750175" y="16589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Rectangle 1832"/>
          <p:cNvSpPr>
            <a:spLocks noChangeArrowheads="1"/>
          </p:cNvSpPr>
          <p:nvPr/>
        </p:nvSpPr>
        <p:spPr bwMode="auto">
          <a:xfrm>
            <a:off x="6122988" y="354171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Rectangle 1833"/>
          <p:cNvSpPr>
            <a:spLocks noChangeArrowheads="1"/>
          </p:cNvSpPr>
          <p:nvPr/>
        </p:nvSpPr>
        <p:spPr bwMode="auto">
          <a:xfrm>
            <a:off x="6102350" y="3317875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Rectangle 1834"/>
          <p:cNvSpPr>
            <a:spLocks noChangeArrowheads="1"/>
          </p:cNvSpPr>
          <p:nvPr/>
        </p:nvSpPr>
        <p:spPr bwMode="auto">
          <a:xfrm>
            <a:off x="6376988" y="30273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4" name="Rectangle 1835"/>
          <p:cNvSpPr>
            <a:spLocks noChangeArrowheads="1"/>
          </p:cNvSpPr>
          <p:nvPr/>
        </p:nvSpPr>
        <p:spPr bwMode="auto">
          <a:xfrm>
            <a:off x="6289675" y="319563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5" name="Rectangle 1836"/>
          <p:cNvSpPr>
            <a:spLocks noChangeArrowheads="1"/>
          </p:cNvSpPr>
          <p:nvPr/>
        </p:nvSpPr>
        <p:spPr bwMode="auto">
          <a:xfrm>
            <a:off x="7358063" y="201612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6" name="Rectangle 1837"/>
          <p:cNvSpPr>
            <a:spLocks noChangeArrowheads="1"/>
          </p:cNvSpPr>
          <p:nvPr/>
        </p:nvSpPr>
        <p:spPr bwMode="auto">
          <a:xfrm>
            <a:off x="6604000" y="33734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7" name="Rectangle 1838"/>
          <p:cNvSpPr>
            <a:spLocks noChangeArrowheads="1"/>
          </p:cNvSpPr>
          <p:nvPr/>
        </p:nvSpPr>
        <p:spPr bwMode="auto">
          <a:xfrm>
            <a:off x="6357938" y="29892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8" name="Rectangle 1839"/>
          <p:cNvSpPr>
            <a:spLocks noChangeArrowheads="1"/>
          </p:cNvSpPr>
          <p:nvPr/>
        </p:nvSpPr>
        <p:spPr bwMode="auto">
          <a:xfrm>
            <a:off x="5711825" y="365601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9" name="Rectangle 1840"/>
          <p:cNvSpPr>
            <a:spLocks noChangeArrowheads="1"/>
          </p:cNvSpPr>
          <p:nvPr/>
        </p:nvSpPr>
        <p:spPr bwMode="auto">
          <a:xfrm>
            <a:off x="6721475" y="264318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0" name="Rectangle 1841"/>
          <p:cNvSpPr>
            <a:spLocks noChangeArrowheads="1"/>
          </p:cNvSpPr>
          <p:nvPr/>
        </p:nvSpPr>
        <p:spPr bwMode="auto">
          <a:xfrm>
            <a:off x="5711825" y="36083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1" name="Rectangle 1842"/>
          <p:cNvSpPr>
            <a:spLocks noChangeArrowheads="1"/>
          </p:cNvSpPr>
          <p:nvPr/>
        </p:nvSpPr>
        <p:spPr bwMode="auto">
          <a:xfrm>
            <a:off x="7369175" y="2006600"/>
            <a:ext cx="17463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2" name="Rectangle 1843"/>
          <p:cNvSpPr>
            <a:spLocks noChangeArrowheads="1"/>
          </p:cNvSpPr>
          <p:nvPr/>
        </p:nvSpPr>
        <p:spPr bwMode="auto">
          <a:xfrm>
            <a:off x="5719763" y="36449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3" name="Rectangle 1844"/>
          <p:cNvSpPr>
            <a:spLocks noChangeArrowheads="1"/>
          </p:cNvSpPr>
          <p:nvPr/>
        </p:nvSpPr>
        <p:spPr bwMode="auto">
          <a:xfrm>
            <a:off x="7543800" y="1901825"/>
            <a:ext cx="20638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4" name="Rectangle 1845"/>
          <p:cNvSpPr>
            <a:spLocks noChangeArrowheads="1"/>
          </p:cNvSpPr>
          <p:nvPr/>
        </p:nvSpPr>
        <p:spPr bwMode="auto">
          <a:xfrm>
            <a:off x="571182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5" name="Rectangle 1846"/>
          <p:cNvSpPr>
            <a:spLocks noChangeArrowheads="1"/>
          </p:cNvSpPr>
          <p:nvPr/>
        </p:nvSpPr>
        <p:spPr bwMode="auto">
          <a:xfrm>
            <a:off x="7378700" y="2062163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6" name="Rectangle 1847"/>
          <p:cNvSpPr>
            <a:spLocks noChangeArrowheads="1"/>
          </p:cNvSpPr>
          <p:nvPr/>
        </p:nvSpPr>
        <p:spPr bwMode="auto">
          <a:xfrm>
            <a:off x="5719763" y="36560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7" name="Rectangle 1848"/>
          <p:cNvSpPr>
            <a:spLocks noChangeArrowheads="1"/>
          </p:cNvSpPr>
          <p:nvPr/>
        </p:nvSpPr>
        <p:spPr bwMode="auto">
          <a:xfrm>
            <a:off x="5995988" y="33829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8" name="Rectangle 1849"/>
          <p:cNvSpPr>
            <a:spLocks noChangeArrowheads="1"/>
          </p:cNvSpPr>
          <p:nvPr/>
        </p:nvSpPr>
        <p:spPr bwMode="auto">
          <a:xfrm>
            <a:off x="7348538" y="205263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9" name="Rectangle 1850"/>
          <p:cNvSpPr>
            <a:spLocks noChangeArrowheads="1"/>
          </p:cNvSpPr>
          <p:nvPr/>
        </p:nvSpPr>
        <p:spPr bwMode="auto">
          <a:xfrm>
            <a:off x="7348538" y="20335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0" name="Rectangle 1851"/>
          <p:cNvSpPr>
            <a:spLocks noChangeArrowheads="1"/>
          </p:cNvSpPr>
          <p:nvPr/>
        </p:nvSpPr>
        <p:spPr bwMode="auto">
          <a:xfrm>
            <a:off x="7369175" y="207168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1" name="Rectangle 1852"/>
          <p:cNvSpPr>
            <a:spLocks noChangeArrowheads="1"/>
          </p:cNvSpPr>
          <p:nvPr/>
        </p:nvSpPr>
        <p:spPr bwMode="auto">
          <a:xfrm>
            <a:off x="5711825" y="365601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2" name="Rectangle 1853"/>
          <p:cNvSpPr>
            <a:spLocks noChangeArrowheads="1"/>
          </p:cNvSpPr>
          <p:nvPr/>
        </p:nvSpPr>
        <p:spPr bwMode="auto">
          <a:xfrm>
            <a:off x="6769100" y="327183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3" name="Rectangle 1854"/>
          <p:cNvSpPr>
            <a:spLocks noChangeArrowheads="1"/>
          </p:cNvSpPr>
          <p:nvPr/>
        </p:nvSpPr>
        <p:spPr bwMode="auto">
          <a:xfrm>
            <a:off x="7897813" y="28590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4" name="Rectangle 1855"/>
          <p:cNvSpPr>
            <a:spLocks noChangeArrowheads="1"/>
          </p:cNvSpPr>
          <p:nvPr/>
        </p:nvSpPr>
        <p:spPr bwMode="auto">
          <a:xfrm>
            <a:off x="6672263" y="33829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5" name="Rectangle 1856"/>
          <p:cNvSpPr>
            <a:spLocks noChangeArrowheads="1"/>
          </p:cNvSpPr>
          <p:nvPr/>
        </p:nvSpPr>
        <p:spPr bwMode="auto">
          <a:xfrm>
            <a:off x="7446963" y="1827213"/>
            <a:ext cx="19050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6" name="Rectangle 1857"/>
          <p:cNvSpPr>
            <a:spLocks noChangeArrowheads="1"/>
          </p:cNvSpPr>
          <p:nvPr/>
        </p:nvSpPr>
        <p:spPr bwMode="auto">
          <a:xfrm>
            <a:off x="571182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7" name="Rectangle 1858"/>
          <p:cNvSpPr>
            <a:spLocks noChangeArrowheads="1"/>
          </p:cNvSpPr>
          <p:nvPr/>
        </p:nvSpPr>
        <p:spPr bwMode="auto">
          <a:xfrm>
            <a:off x="5719763" y="36560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8" name="Rectangle 1859"/>
          <p:cNvSpPr>
            <a:spLocks noChangeArrowheads="1"/>
          </p:cNvSpPr>
          <p:nvPr/>
        </p:nvSpPr>
        <p:spPr bwMode="auto">
          <a:xfrm>
            <a:off x="7386638" y="20335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9" name="Rectangle 1860"/>
          <p:cNvSpPr>
            <a:spLocks noChangeArrowheads="1"/>
          </p:cNvSpPr>
          <p:nvPr/>
        </p:nvSpPr>
        <p:spPr bwMode="auto">
          <a:xfrm>
            <a:off x="7369175" y="207168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0" name="Rectangle 1861"/>
          <p:cNvSpPr>
            <a:spLocks noChangeArrowheads="1"/>
          </p:cNvSpPr>
          <p:nvPr/>
        </p:nvSpPr>
        <p:spPr bwMode="auto">
          <a:xfrm>
            <a:off x="6211888" y="320516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1" name="Rectangle 1862"/>
          <p:cNvSpPr>
            <a:spLocks noChangeArrowheads="1"/>
          </p:cNvSpPr>
          <p:nvPr/>
        </p:nvSpPr>
        <p:spPr bwMode="auto">
          <a:xfrm>
            <a:off x="6132513" y="33924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2" name="Rectangle 1863"/>
          <p:cNvSpPr>
            <a:spLocks noChangeArrowheads="1"/>
          </p:cNvSpPr>
          <p:nvPr/>
        </p:nvSpPr>
        <p:spPr bwMode="auto">
          <a:xfrm>
            <a:off x="7358063" y="20621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3" name="Rectangle 1864"/>
          <p:cNvSpPr>
            <a:spLocks noChangeArrowheads="1"/>
          </p:cNvSpPr>
          <p:nvPr/>
        </p:nvSpPr>
        <p:spPr bwMode="auto">
          <a:xfrm>
            <a:off x="6259513" y="352425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4" name="Rectangle 1865"/>
          <p:cNvSpPr>
            <a:spLocks noChangeArrowheads="1"/>
          </p:cNvSpPr>
          <p:nvPr/>
        </p:nvSpPr>
        <p:spPr bwMode="auto">
          <a:xfrm>
            <a:off x="6024563" y="355123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5" name="Rectangle 1866"/>
          <p:cNvSpPr>
            <a:spLocks noChangeArrowheads="1"/>
          </p:cNvSpPr>
          <p:nvPr/>
        </p:nvSpPr>
        <p:spPr bwMode="auto">
          <a:xfrm>
            <a:off x="6916738" y="33083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6" name="Rectangle 1867"/>
          <p:cNvSpPr>
            <a:spLocks noChangeArrowheads="1"/>
          </p:cNvSpPr>
          <p:nvPr/>
        </p:nvSpPr>
        <p:spPr bwMode="auto">
          <a:xfrm>
            <a:off x="7299325" y="31496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7" name="Rectangle 1868"/>
          <p:cNvSpPr>
            <a:spLocks noChangeArrowheads="1"/>
          </p:cNvSpPr>
          <p:nvPr/>
        </p:nvSpPr>
        <p:spPr bwMode="auto">
          <a:xfrm>
            <a:off x="5711825" y="3635375"/>
            <a:ext cx="19050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8" name="Rectangle 1869"/>
          <p:cNvSpPr>
            <a:spLocks noChangeArrowheads="1"/>
          </p:cNvSpPr>
          <p:nvPr/>
        </p:nvSpPr>
        <p:spPr bwMode="auto">
          <a:xfrm>
            <a:off x="7750175" y="1631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9" name="Rectangle 1870"/>
          <p:cNvSpPr>
            <a:spLocks noChangeArrowheads="1"/>
          </p:cNvSpPr>
          <p:nvPr/>
        </p:nvSpPr>
        <p:spPr bwMode="auto">
          <a:xfrm>
            <a:off x="7788275" y="162242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0" name="Rectangle 1871"/>
          <p:cNvSpPr>
            <a:spLocks noChangeArrowheads="1"/>
          </p:cNvSpPr>
          <p:nvPr/>
        </p:nvSpPr>
        <p:spPr bwMode="auto">
          <a:xfrm>
            <a:off x="5888038" y="354171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1" name="Rectangle 1872"/>
          <p:cNvSpPr>
            <a:spLocks noChangeArrowheads="1"/>
          </p:cNvSpPr>
          <p:nvPr/>
        </p:nvSpPr>
        <p:spPr bwMode="auto">
          <a:xfrm>
            <a:off x="6427788" y="30178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2" name="Rectangle 1873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3" name="Rectangle 1874"/>
          <p:cNvSpPr>
            <a:spLocks noChangeArrowheads="1"/>
          </p:cNvSpPr>
          <p:nvPr/>
        </p:nvSpPr>
        <p:spPr bwMode="auto">
          <a:xfrm>
            <a:off x="7651750" y="18557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4" name="Rectangle 1875"/>
          <p:cNvSpPr>
            <a:spLocks noChangeArrowheads="1"/>
          </p:cNvSpPr>
          <p:nvPr/>
        </p:nvSpPr>
        <p:spPr bwMode="auto">
          <a:xfrm>
            <a:off x="6437313" y="29051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5" name="Rectangle 1876"/>
          <p:cNvSpPr>
            <a:spLocks noChangeArrowheads="1"/>
          </p:cNvSpPr>
          <p:nvPr/>
        </p:nvSpPr>
        <p:spPr bwMode="auto">
          <a:xfrm>
            <a:off x="6584950" y="33924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6" name="Rectangle 1877"/>
          <p:cNvSpPr>
            <a:spLocks noChangeArrowheads="1"/>
          </p:cNvSpPr>
          <p:nvPr/>
        </p:nvSpPr>
        <p:spPr bwMode="auto">
          <a:xfrm>
            <a:off x="6505575" y="35052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7" name="Rectangle 1878"/>
          <p:cNvSpPr>
            <a:spLocks noChangeArrowheads="1"/>
          </p:cNvSpPr>
          <p:nvPr/>
        </p:nvSpPr>
        <p:spPr bwMode="auto">
          <a:xfrm>
            <a:off x="7651750" y="16398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8" name="Rectangle 1879"/>
          <p:cNvSpPr>
            <a:spLocks noChangeArrowheads="1"/>
          </p:cNvSpPr>
          <p:nvPr/>
        </p:nvSpPr>
        <p:spPr bwMode="auto">
          <a:xfrm>
            <a:off x="7318375" y="30924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9" name="Rectangle 1880"/>
          <p:cNvSpPr>
            <a:spLocks noChangeArrowheads="1"/>
          </p:cNvSpPr>
          <p:nvPr/>
        </p:nvSpPr>
        <p:spPr bwMode="auto">
          <a:xfrm>
            <a:off x="7358063" y="200660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0" name="Rectangle 1881"/>
          <p:cNvSpPr>
            <a:spLocks noChangeArrowheads="1"/>
          </p:cNvSpPr>
          <p:nvPr/>
        </p:nvSpPr>
        <p:spPr bwMode="auto">
          <a:xfrm>
            <a:off x="6711950" y="336550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1" name="Rectangle 1882"/>
          <p:cNvSpPr>
            <a:spLocks noChangeArrowheads="1"/>
          </p:cNvSpPr>
          <p:nvPr/>
        </p:nvSpPr>
        <p:spPr bwMode="auto">
          <a:xfrm>
            <a:off x="6172200" y="353377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2" name="Rectangle 1883"/>
          <p:cNvSpPr>
            <a:spLocks noChangeArrowheads="1"/>
          </p:cNvSpPr>
          <p:nvPr/>
        </p:nvSpPr>
        <p:spPr bwMode="auto">
          <a:xfrm>
            <a:off x="6102350" y="355123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3" name="Rectangle 1884"/>
          <p:cNvSpPr>
            <a:spLocks noChangeArrowheads="1"/>
          </p:cNvSpPr>
          <p:nvPr/>
        </p:nvSpPr>
        <p:spPr bwMode="auto">
          <a:xfrm>
            <a:off x="6524625" y="34861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4" name="Rectangle 1885"/>
          <p:cNvSpPr>
            <a:spLocks noChangeArrowheads="1"/>
          </p:cNvSpPr>
          <p:nvPr/>
        </p:nvSpPr>
        <p:spPr bwMode="auto">
          <a:xfrm>
            <a:off x="5719763" y="3635375"/>
            <a:ext cx="20637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5" name="Rectangle 1886"/>
          <p:cNvSpPr>
            <a:spLocks noChangeArrowheads="1"/>
          </p:cNvSpPr>
          <p:nvPr/>
        </p:nvSpPr>
        <p:spPr bwMode="auto">
          <a:xfrm>
            <a:off x="7064375" y="32607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6" name="Rectangle 1887"/>
          <p:cNvSpPr>
            <a:spLocks noChangeArrowheads="1"/>
          </p:cNvSpPr>
          <p:nvPr/>
        </p:nvSpPr>
        <p:spPr bwMode="auto">
          <a:xfrm>
            <a:off x="6956425" y="246538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7" name="Rectangle 1888"/>
          <p:cNvSpPr>
            <a:spLocks noChangeArrowheads="1"/>
          </p:cNvSpPr>
          <p:nvPr/>
        </p:nvSpPr>
        <p:spPr bwMode="auto">
          <a:xfrm>
            <a:off x="6427788" y="34861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8" name="Rectangle 1889"/>
          <p:cNvSpPr>
            <a:spLocks noChangeArrowheads="1"/>
          </p:cNvSpPr>
          <p:nvPr/>
        </p:nvSpPr>
        <p:spPr bwMode="auto">
          <a:xfrm>
            <a:off x="6838950" y="328930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9" name="Rectangle 1890"/>
          <p:cNvSpPr>
            <a:spLocks noChangeArrowheads="1"/>
          </p:cNvSpPr>
          <p:nvPr/>
        </p:nvSpPr>
        <p:spPr bwMode="auto">
          <a:xfrm>
            <a:off x="6397625" y="34766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0" name="Rectangle 1891"/>
          <p:cNvSpPr>
            <a:spLocks noChangeArrowheads="1"/>
          </p:cNvSpPr>
          <p:nvPr/>
        </p:nvSpPr>
        <p:spPr bwMode="auto">
          <a:xfrm>
            <a:off x="5702300" y="3683000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1" name="Rectangle 1892"/>
          <p:cNvSpPr>
            <a:spLocks noChangeArrowheads="1"/>
          </p:cNvSpPr>
          <p:nvPr/>
        </p:nvSpPr>
        <p:spPr bwMode="auto">
          <a:xfrm>
            <a:off x="6280150" y="310356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2" name="Rectangle 1893"/>
          <p:cNvSpPr>
            <a:spLocks noChangeArrowheads="1"/>
          </p:cNvSpPr>
          <p:nvPr/>
        </p:nvSpPr>
        <p:spPr bwMode="auto">
          <a:xfrm>
            <a:off x="7369175" y="1995488"/>
            <a:ext cx="17463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3" name="Rectangle 1894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4" name="Rectangle 1895"/>
          <p:cNvSpPr>
            <a:spLocks noChangeArrowheads="1"/>
          </p:cNvSpPr>
          <p:nvPr/>
        </p:nvSpPr>
        <p:spPr bwMode="auto">
          <a:xfrm>
            <a:off x="7358063" y="220345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5" name="Rectangle 1896"/>
          <p:cNvSpPr>
            <a:spLocks noChangeArrowheads="1"/>
          </p:cNvSpPr>
          <p:nvPr/>
        </p:nvSpPr>
        <p:spPr bwMode="auto">
          <a:xfrm>
            <a:off x="7358063" y="200660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6" name="Rectangle 1897"/>
          <p:cNvSpPr>
            <a:spLocks noChangeArrowheads="1"/>
          </p:cNvSpPr>
          <p:nvPr/>
        </p:nvSpPr>
        <p:spPr bwMode="auto">
          <a:xfrm>
            <a:off x="5719763" y="36830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7" name="Rectangle 1898"/>
          <p:cNvSpPr>
            <a:spLocks noChangeArrowheads="1"/>
          </p:cNvSpPr>
          <p:nvPr/>
        </p:nvSpPr>
        <p:spPr bwMode="auto">
          <a:xfrm>
            <a:off x="6249988" y="31861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8" name="Rectangle 1899"/>
          <p:cNvSpPr>
            <a:spLocks noChangeArrowheads="1"/>
          </p:cNvSpPr>
          <p:nvPr/>
        </p:nvSpPr>
        <p:spPr bwMode="auto">
          <a:xfrm>
            <a:off x="6456363" y="29702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9" name="Rectangle 1900"/>
          <p:cNvSpPr>
            <a:spLocks noChangeArrowheads="1"/>
          </p:cNvSpPr>
          <p:nvPr/>
        </p:nvSpPr>
        <p:spPr bwMode="auto">
          <a:xfrm>
            <a:off x="6651625" y="337343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0" name="Rectangle 1901"/>
          <p:cNvSpPr>
            <a:spLocks noChangeArrowheads="1"/>
          </p:cNvSpPr>
          <p:nvPr/>
        </p:nvSpPr>
        <p:spPr bwMode="auto">
          <a:xfrm>
            <a:off x="6192838" y="3635375"/>
            <a:ext cx="19050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1" name="Rectangle 1902"/>
          <p:cNvSpPr>
            <a:spLocks noChangeArrowheads="1"/>
          </p:cNvSpPr>
          <p:nvPr/>
        </p:nvSpPr>
        <p:spPr bwMode="auto">
          <a:xfrm>
            <a:off x="6524625" y="339248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2" name="Rectangle 1903"/>
          <p:cNvSpPr>
            <a:spLocks noChangeArrowheads="1"/>
          </p:cNvSpPr>
          <p:nvPr/>
        </p:nvSpPr>
        <p:spPr bwMode="auto">
          <a:xfrm>
            <a:off x="6240463" y="3495675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3" name="Rectangle 1904"/>
          <p:cNvSpPr>
            <a:spLocks noChangeArrowheads="1"/>
          </p:cNvSpPr>
          <p:nvPr/>
        </p:nvSpPr>
        <p:spPr bwMode="auto">
          <a:xfrm>
            <a:off x="6965950" y="3251200"/>
            <a:ext cx="20638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4" name="Rectangle 1905"/>
          <p:cNvSpPr>
            <a:spLocks noChangeArrowheads="1"/>
          </p:cNvSpPr>
          <p:nvPr/>
        </p:nvSpPr>
        <p:spPr bwMode="auto">
          <a:xfrm>
            <a:off x="7104063" y="31956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5" name="Rectangle 1906"/>
          <p:cNvSpPr>
            <a:spLocks noChangeArrowheads="1"/>
          </p:cNvSpPr>
          <p:nvPr/>
        </p:nvSpPr>
        <p:spPr bwMode="auto">
          <a:xfrm>
            <a:off x="6594475" y="337343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6" name="Rectangle 1907"/>
          <p:cNvSpPr>
            <a:spLocks noChangeArrowheads="1"/>
          </p:cNvSpPr>
          <p:nvPr/>
        </p:nvSpPr>
        <p:spPr bwMode="auto">
          <a:xfrm>
            <a:off x="7231063" y="217487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7" name="Rectangle 1908"/>
          <p:cNvSpPr>
            <a:spLocks noChangeArrowheads="1"/>
          </p:cNvSpPr>
          <p:nvPr/>
        </p:nvSpPr>
        <p:spPr bwMode="auto">
          <a:xfrm>
            <a:off x="7524750" y="311150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8" name="Rectangle 1909"/>
          <p:cNvSpPr>
            <a:spLocks noChangeArrowheads="1"/>
          </p:cNvSpPr>
          <p:nvPr/>
        </p:nvSpPr>
        <p:spPr bwMode="auto">
          <a:xfrm>
            <a:off x="5907088" y="349567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9" name="Rectangle 1910"/>
          <p:cNvSpPr>
            <a:spLocks noChangeArrowheads="1"/>
          </p:cNvSpPr>
          <p:nvPr/>
        </p:nvSpPr>
        <p:spPr bwMode="auto">
          <a:xfrm>
            <a:off x="7299325" y="300831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0" name="Rectangle 1911"/>
          <p:cNvSpPr>
            <a:spLocks noChangeArrowheads="1"/>
          </p:cNvSpPr>
          <p:nvPr/>
        </p:nvSpPr>
        <p:spPr bwMode="auto">
          <a:xfrm>
            <a:off x="7583488" y="1565275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1" name="Rectangle 1912"/>
          <p:cNvSpPr>
            <a:spLocks noChangeArrowheads="1"/>
          </p:cNvSpPr>
          <p:nvPr/>
        </p:nvSpPr>
        <p:spPr bwMode="auto">
          <a:xfrm>
            <a:off x="6084888" y="3589338"/>
            <a:ext cx="17462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2" name="Rectangle 1913"/>
          <p:cNvSpPr>
            <a:spLocks noChangeArrowheads="1"/>
          </p:cNvSpPr>
          <p:nvPr/>
        </p:nvSpPr>
        <p:spPr bwMode="auto">
          <a:xfrm>
            <a:off x="7369175" y="205263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3" name="Rectangle 1914"/>
          <p:cNvSpPr>
            <a:spLocks noChangeArrowheads="1"/>
          </p:cNvSpPr>
          <p:nvPr/>
        </p:nvSpPr>
        <p:spPr bwMode="auto">
          <a:xfrm>
            <a:off x="6691313" y="33829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4" name="Rectangle 1915"/>
          <p:cNvSpPr>
            <a:spLocks noChangeArrowheads="1"/>
          </p:cNvSpPr>
          <p:nvPr/>
        </p:nvSpPr>
        <p:spPr bwMode="auto">
          <a:xfrm>
            <a:off x="6877050" y="2597150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5" name="Rectangle 1916"/>
          <p:cNvSpPr>
            <a:spLocks noChangeArrowheads="1"/>
          </p:cNvSpPr>
          <p:nvPr/>
        </p:nvSpPr>
        <p:spPr bwMode="auto">
          <a:xfrm>
            <a:off x="5719763" y="3673475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6" name="Rectangle 1917"/>
          <p:cNvSpPr>
            <a:spLocks noChangeArrowheads="1"/>
          </p:cNvSpPr>
          <p:nvPr/>
        </p:nvSpPr>
        <p:spPr bwMode="auto">
          <a:xfrm>
            <a:off x="7486650" y="17811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7" name="Rectangle 1918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8" name="Rectangle 1919"/>
          <p:cNvSpPr>
            <a:spLocks noChangeArrowheads="1"/>
          </p:cNvSpPr>
          <p:nvPr/>
        </p:nvSpPr>
        <p:spPr bwMode="auto">
          <a:xfrm>
            <a:off x="571182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9" name="Rectangle 1920"/>
          <p:cNvSpPr>
            <a:spLocks noChangeArrowheads="1"/>
          </p:cNvSpPr>
          <p:nvPr/>
        </p:nvSpPr>
        <p:spPr bwMode="auto">
          <a:xfrm>
            <a:off x="7348538" y="20240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0" name="Rectangle 1921"/>
          <p:cNvSpPr>
            <a:spLocks noChangeArrowheads="1"/>
          </p:cNvSpPr>
          <p:nvPr/>
        </p:nvSpPr>
        <p:spPr bwMode="auto">
          <a:xfrm>
            <a:off x="7731125" y="28860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1" name="Rectangle 1922"/>
          <p:cNvSpPr>
            <a:spLocks noChangeArrowheads="1"/>
          </p:cNvSpPr>
          <p:nvPr/>
        </p:nvSpPr>
        <p:spPr bwMode="auto">
          <a:xfrm>
            <a:off x="5702300" y="3644900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2" name="Rectangle 1923"/>
          <p:cNvSpPr>
            <a:spLocks noChangeArrowheads="1"/>
          </p:cNvSpPr>
          <p:nvPr/>
        </p:nvSpPr>
        <p:spPr bwMode="auto">
          <a:xfrm>
            <a:off x="6742113" y="3308350"/>
            <a:ext cx="17462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3" name="Rectangle 1924"/>
          <p:cNvSpPr>
            <a:spLocks noChangeArrowheads="1"/>
          </p:cNvSpPr>
          <p:nvPr/>
        </p:nvSpPr>
        <p:spPr bwMode="auto">
          <a:xfrm>
            <a:off x="7358063" y="20240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4" name="Rectangle 1925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5" name="Rectangle 1926"/>
          <p:cNvSpPr>
            <a:spLocks noChangeArrowheads="1"/>
          </p:cNvSpPr>
          <p:nvPr/>
        </p:nvSpPr>
        <p:spPr bwMode="auto">
          <a:xfrm>
            <a:off x="573087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6" name="Rectangle 1927"/>
          <p:cNvSpPr>
            <a:spLocks noChangeArrowheads="1"/>
          </p:cNvSpPr>
          <p:nvPr/>
        </p:nvSpPr>
        <p:spPr bwMode="auto">
          <a:xfrm>
            <a:off x="5719763" y="36560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7" name="Rectangle 1928"/>
          <p:cNvSpPr>
            <a:spLocks noChangeArrowheads="1"/>
          </p:cNvSpPr>
          <p:nvPr/>
        </p:nvSpPr>
        <p:spPr bwMode="auto">
          <a:xfrm>
            <a:off x="6350000" y="299878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8" name="Rectangle 1929"/>
          <p:cNvSpPr>
            <a:spLocks noChangeArrowheads="1"/>
          </p:cNvSpPr>
          <p:nvPr/>
        </p:nvSpPr>
        <p:spPr bwMode="auto">
          <a:xfrm>
            <a:off x="7416800" y="20621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9" name="Rectangle 1930"/>
          <p:cNvSpPr>
            <a:spLocks noChangeArrowheads="1"/>
          </p:cNvSpPr>
          <p:nvPr/>
        </p:nvSpPr>
        <p:spPr bwMode="auto">
          <a:xfrm>
            <a:off x="6172200" y="3243263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0" name="Rectangle 1931"/>
          <p:cNvSpPr>
            <a:spLocks noChangeArrowheads="1"/>
          </p:cNvSpPr>
          <p:nvPr/>
        </p:nvSpPr>
        <p:spPr bwMode="auto">
          <a:xfrm>
            <a:off x="6907213" y="23812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1" name="Rectangle 1932"/>
          <p:cNvSpPr>
            <a:spLocks noChangeArrowheads="1"/>
          </p:cNvSpPr>
          <p:nvPr/>
        </p:nvSpPr>
        <p:spPr bwMode="auto">
          <a:xfrm>
            <a:off x="7004050" y="242887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2" name="Rectangle 1933"/>
          <p:cNvSpPr>
            <a:spLocks noChangeArrowheads="1"/>
          </p:cNvSpPr>
          <p:nvPr/>
        </p:nvSpPr>
        <p:spPr bwMode="auto">
          <a:xfrm>
            <a:off x="6946900" y="2454275"/>
            <a:ext cx="19050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3" name="Rectangle 1934"/>
          <p:cNvSpPr>
            <a:spLocks noChangeArrowheads="1"/>
          </p:cNvSpPr>
          <p:nvPr/>
        </p:nvSpPr>
        <p:spPr bwMode="auto">
          <a:xfrm>
            <a:off x="7358063" y="205263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4" name="Rectangle 1935"/>
          <p:cNvSpPr>
            <a:spLocks noChangeArrowheads="1"/>
          </p:cNvSpPr>
          <p:nvPr/>
        </p:nvSpPr>
        <p:spPr bwMode="auto">
          <a:xfrm>
            <a:off x="6731000" y="33829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5" name="Rectangle 1936"/>
          <p:cNvSpPr>
            <a:spLocks noChangeArrowheads="1"/>
          </p:cNvSpPr>
          <p:nvPr/>
        </p:nvSpPr>
        <p:spPr bwMode="auto">
          <a:xfrm>
            <a:off x="5957888" y="3495675"/>
            <a:ext cx="17462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6" name="Rectangle 1937"/>
          <p:cNvSpPr>
            <a:spLocks noChangeArrowheads="1"/>
          </p:cNvSpPr>
          <p:nvPr/>
        </p:nvSpPr>
        <p:spPr bwMode="auto">
          <a:xfrm>
            <a:off x="5711825" y="36449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7" name="Rectangle 1938"/>
          <p:cNvSpPr>
            <a:spLocks noChangeArrowheads="1"/>
          </p:cNvSpPr>
          <p:nvPr/>
        </p:nvSpPr>
        <p:spPr bwMode="auto">
          <a:xfrm>
            <a:off x="6721475" y="2690813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8" name="Rectangle 1939"/>
          <p:cNvSpPr>
            <a:spLocks noChangeArrowheads="1"/>
          </p:cNvSpPr>
          <p:nvPr/>
        </p:nvSpPr>
        <p:spPr bwMode="auto">
          <a:xfrm>
            <a:off x="7358063" y="20812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9" name="Rectangle 1940"/>
          <p:cNvSpPr>
            <a:spLocks noChangeArrowheads="1"/>
          </p:cNvSpPr>
          <p:nvPr/>
        </p:nvSpPr>
        <p:spPr bwMode="auto">
          <a:xfrm>
            <a:off x="7691438" y="16033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0" name="Rectangle 1941"/>
          <p:cNvSpPr>
            <a:spLocks noChangeArrowheads="1"/>
          </p:cNvSpPr>
          <p:nvPr/>
        </p:nvSpPr>
        <p:spPr bwMode="auto">
          <a:xfrm>
            <a:off x="6799263" y="3279775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1" name="Rectangle 1942"/>
          <p:cNvSpPr>
            <a:spLocks noChangeArrowheads="1"/>
          </p:cNvSpPr>
          <p:nvPr/>
        </p:nvSpPr>
        <p:spPr bwMode="auto">
          <a:xfrm>
            <a:off x="6886575" y="237172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2" name="Rectangle 1943"/>
          <p:cNvSpPr>
            <a:spLocks noChangeArrowheads="1"/>
          </p:cNvSpPr>
          <p:nvPr/>
        </p:nvSpPr>
        <p:spPr bwMode="auto">
          <a:xfrm>
            <a:off x="6289675" y="323373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3" name="Rectangle 1944"/>
          <p:cNvSpPr>
            <a:spLocks noChangeArrowheads="1"/>
          </p:cNvSpPr>
          <p:nvPr/>
        </p:nvSpPr>
        <p:spPr bwMode="auto">
          <a:xfrm>
            <a:off x="7369175" y="2062163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4" name="Rectangle 1945"/>
          <p:cNvSpPr>
            <a:spLocks noChangeArrowheads="1"/>
          </p:cNvSpPr>
          <p:nvPr/>
        </p:nvSpPr>
        <p:spPr bwMode="auto">
          <a:xfrm>
            <a:off x="7240588" y="208121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5" name="Rectangle 1946"/>
          <p:cNvSpPr>
            <a:spLocks noChangeArrowheads="1"/>
          </p:cNvSpPr>
          <p:nvPr/>
        </p:nvSpPr>
        <p:spPr bwMode="auto">
          <a:xfrm>
            <a:off x="7358063" y="201612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6" name="Rectangle 1947"/>
          <p:cNvSpPr>
            <a:spLocks noChangeArrowheads="1"/>
          </p:cNvSpPr>
          <p:nvPr/>
        </p:nvSpPr>
        <p:spPr bwMode="auto">
          <a:xfrm>
            <a:off x="7386638" y="20431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7" name="Rectangle 1948"/>
          <p:cNvSpPr>
            <a:spLocks noChangeArrowheads="1"/>
          </p:cNvSpPr>
          <p:nvPr/>
        </p:nvSpPr>
        <p:spPr bwMode="auto">
          <a:xfrm>
            <a:off x="7339013" y="20335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8" name="Rectangle 1949"/>
          <p:cNvSpPr>
            <a:spLocks noChangeArrowheads="1"/>
          </p:cNvSpPr>
          <p:nvPr/>
        </p:nvSpPr>
        <p:spPr bwMode="auto">
          <a:xfrm>
            <a:off x="7369175" y="1987550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9" name="Rectangle 1950"/>
          <p:cNvSpPr>
            <a:spLocks noChangeArrowheads="1"/>
          </p:cNvSpPr>
          <p:nvPr/>
        </p:nvSpPr>
        <p:spPr bwMode="auto">
          <a:xfrm>
            <a:off x="6102350" y="360838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0" name="Rectangle 1951"/>
          <p:cNvSpPr>
            <a:spLocks noChangeArrowheads="1"/>
          </p:cNvSpPr>
          <p:nvPr/>
        </p:nvSpPr>
        <p:spPr bwMode="auto">
          <a:xfrm>
            <a:off x="6162675" y="31765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1" name="Rectangle 1952"/>
          <p:cNvSpPr>
            <a:spLocks noChangeArrowheads="1"/>
          </p:cNvSpPr>
          <p:nvPr/>
        </p:nvSpPr>
        <p:spPr bwMode="auto">
          <a:xfrm>
            <a:off x="5711825" y="36734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2" name="Rectangle 1953"/>
          <p:cNvSpPr>
            <a:spLocks noChangeArrowheads="1"/>
          </p:cNvSpPr>
          <p:nvPr/>
        </p:nvSpPr>
        <p:spPr bwMode="auto">
          <a:xfrm>
            <a:off x="6691313" y="324326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3" name="Rectangle 1954"/>
          <p:cNvSpPr>
            <a:spLocks noChangeArrowheads="1"/>
          </p:cNvSpPr>
          <p:nvPr/>
        </p:nvSpPr>
        <p:spPr bwMode="auto">
          <a:xfrm>
            <a:off x="5719763" y="36830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4" name="Rectangle 1955"/>
          <p:cNvSpPr>
            <a:spLocks noChangeArrowheads="1"/>
          </p:cNvSpPr>
          <p:nvPr/>
        </p:nvSpPr>
        <p:spPr bwMode="auto">
          <a:xfrm>
            <a:off x="6877050" y="2454275"/>
            <a:ext cx="20638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5" name="Rectangle 1956"/>
          <p:cNvSpPr>
            <a:spLocks noChangeArrowheads="1"/>
          </p:cNvSpPr>
          <p:nvPr/>
        </p:nvSpPr>
        <p:spPr bwMode="auto">
          <a:xfrm>
            <a:off x="7396163" y="30083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6" name="Rectangle 1957"/>
          <p:cNvSpPr>
            <a:spLocks noChangeArrowheads="1"/>
          </p:cNvSpPr>
          <p:nvPr/>
        </p:nvSpPr>
        <p:spPr bwMode="auto">
          <a:xfrm>
            <a:off x="5719763" y="369252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7" name="Rectangle 1958"/>
          <p:cNvSpPr>
            <a:spLocks noChangeArrowheads="1"/>
          </p:cNvSpPr>
          <p:nvPr/>
        </p:nvSpPr>
        <p:spPr bwMode="auto">
          <a:xfrm>
            <a:off x="5719763" y="36449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8" name="Rectangle 1959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9" name="Rectangle 1960"/>
          <p:cNvSpPr>
            <a:spLocks noChangeArrowheads="1"/>
          </p:cNvSpPr>
          <p:nvPr/>
        </p:nvSpPr>
        <p:spPr bwMode="auto">
          <a:xfrm>
            <a:off x="5719763" y="36083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0" name="Rectangle 1961"/>
          <p:cNvSpPr>
            <a:spLocks noChangeArrowheads="1"/>
          </p:cNvSpPr>
          <p:nvPr/>
        </p:nvSpPr>
        <p:spPr bwMode="auto">
          <a:xfrm>
            <a:off x="6075363" y="33543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1" name="Rectangle 1962"/>
          <p:cNvSpPr>
            <a:spLocks noChangeArrowheads="1"/>
          </p:cNvSpPr>
          <p:nvPr/>
        </p:nvSpPr>
        <p:spPr bwMode="auto">
          <a:xfrm>
            <a:off x="7369175" y="209073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2" name="Rectangle 1963"/>
          <p:cNvSpPr>
            <a:spLocks noChangeArrowheads="1"/>
          </p:cNvSpPr>
          <p:nvPr/>
        </p:nvSpPr>
        <p:spPr bwMode="auto">
          <a:xfrm>
            <a:off x="7378700" y="2062163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3" name="Rectangle 1964"/>
          <p:cNvSpPr>
            <a:spLocks noChangeArrowheads="1"/>
          </p:cNvSpPr>
          <p:nvPr/>
        </p:nvSpPr>
        <p:spPr bwMode="auto">
          <a:xfrm>
            <a:off x="7369175" y="2016125"/>
            <a:ext cx="17463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4" name="Rectangle 1965"/>
          <p:cNvSpPr>
            <a:spLocks noChangeArrowheads="1"/>
          </p:cNvSpPr>
          <p:nvPr/>
        </p:nvSpPr>
        <p:spPr bwMode="auto">
          <a:xfrm>
            <a:off x="6564313" y="336550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5" name="Rectangle 1966"/>
          <p:cNvSpPr>
            <a:spLocks noChangeArrowheads="1"/>
          </p:cNvSpPr>
          <p:nvPr/>
        </p:nvSpPr>
        <p:spPr bwMode="auto">
          <a:xfrm>
            <a:off x="6505575" y="3495675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6" name="Rectangle 1967"/>
          <p:cNvSpPr>
            <a:spLocks noChangeArrowheads="1"/>
          </p:cNvSpPr>
          <p:nvPr/>
        </p:nvSpPr>
        <p:spPr bwMode="auto">
          <a:xfrm>
            <a:off x="7651750" y="159385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7" name="Rectangle 1968"/>
          <p:cNvSpPr>
            <a:spLocks noChangeArrowheads="1"/>
          </p:cNvSpPr>
          <p:nvPr/>
        </p:nvSpPr>
        <p:spPr bwMode="auto">
          <a:xfrm>
            <a:off x="7004050" y="33083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8" name="Rectangle 1969"/>
          <p:cNvSpPr>
            <a:spLocks noChangeArrowheads="1"/>
          </p:cNvSpPr>
          <p:nvPr/>
        </p:nvSpPr>
        <p:spPr bwMode="auto">
          <a:xfrm>
            <a:off x="7004050" y="3186113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9" name="Rectangle 1970"/>
          <p:cNvSpPr>
            <a:spLocks noChangeArrowheads="1"/>
          </p:cNvSpPr>
          <p:nvPr/>
        </p:nvSpPr>
        <p:spPr bwMode="auto">
          <a:xfrm>
            <a:off x="6721475" y="3440113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0" name="Rectangle 1971"/>
          <p:cNvSpPr>
            <a:spLocks noChangeArrowheads="1"/>
          </p:cNvSpPr>
          <p:nvPr/>
        </p:nvSpPr>
        <p:spPr bwMode="auto">
          <a:xfrm>
            <a:off x="7240588" y="21844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1" name="Rectangle 1972"/>
          <p:cNvSpPr>
            <a:spLocks noChangeArrowheads="1"/>
          </p:cNvSpPr>
          <p:nvPr/>
        </p:nvSpPr>
        <p:spPr bwMode="auto">
          <a:xfrm>
            <a:off x="6259513" y="349567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2" name="Rectangle 1973"/>
          <p:cNvSpPr>
            <a:spLocks noChangeArrowheads="1"/>
          </p:cNvSpPr>
          <p:nvPr/>
        </p:nvSpPr>
        <p:spPr bwMode="auto">
          <a:xfrm>
            <a:off x="5730875" y="36734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3" name="Rectangle 1974"/>
          <p:cNvSpPr>
            <a:spLocks noChangeArrowheads="1"/>
          </p:cNvSpPr>
          <p:nvPr/>
        </p:nvSpPr>
        <p:spPr bwMode="auto">
          <a:xfrm>
            <a:off x="7386638" y="20812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4" name="Rectangle 1975"/>
          <p:cNvSpPr>
            <a:spLocks noChangeArrowheads="1"/>
          </p:cNvSpPr>
          <p:nvPr/>
        </p:nvSpPr>
        <p:spPr bwMode="auto">
          <a:xfrm>
            <a:off x="5984875" y="34480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5" name="Rectangle 1976"/>
          <p:cNvSpPr>
            <a:spLocks noChangeArrowheads="1"/>
          </p:cNvSpPr>
          <p:nvPr/>
        </p:nvSpPr>
        <p:spPr bwMode="auto">
          <a:xfrm>
            <a:off x="6162675" y="36083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6" name="Rectangle 1977"/>
          <p:cNvSpPr>
            <a:spLocks noChangeArrowheads="1"/>
          </p:cNvSpPr>
          <p:nvPr/>
        </p:nvSpPr>
        <p:spPr bwMode="auto">
          <a:xfrm>
            <a:off x="6172200" y="323373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947" name="Group 1978"/>
          <p:cNvGrpSpPr>
            <a:grpSpLocks/>
          </p:cNvGrpSpPr>
          <p:nvPr/>
        </p:nvGrpSpPr>
        <p:grpSpPr bwMode="auto">
          <a:xfrm>
            <a:off x="5427663" y="1454150"/>
            <a:ext cx="114300" cy="2254250"/>
            <a:chOff x="1293" y="3694"/>
            <a:chExt cx="69" cy="1514"/>
          </a:xfrm>
        </p:grpSpPr>
        <p:sp>
          <p:nvSpPr>
            <p:cNvPr id="75981" name="Rectangle 1979"/>
            <p:cNvSpPr>
              <a:spLocks noChangeArrowheads="1"/>
            </p:cNvSpPr>
            <p:nvPr/>
          </p:nvSpPr>
          <p:spPr bwMode="auto">
            <a:xfrm>
              <a:off x="1327" y="5116"/>
              <a:ext cx="34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0</a:t>
              </a:r>
              <a:endParaRPr lang="de-DE" sz="2400"/>
            </a:p>
          </p:txBody>
        </p:sp>
        <p:sp>
          <p:nvSpPr>
            <p:cNvPr id="75982" name="Rectangle 1980"/>
            <p:cNvSpPr>
              <a:spLocks noChangeArrowheads="1"/>
            </p:cNvSpPr>
            <p:nvPr/>
          </p:nvSpPr>
          <p:spPr bwMode="auto">
            <a:xfrm>
              <a:off x="1293" y="493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10</a:t>
              </a:r>
              <a:endParaRPr lang="de-DE" sz="2400"/>
            </a:p>
          </p:txBody>
        </p:sp>
        <p:sp>
          <p:nvSpPr>
            <p:cNvPr id="75983" name="Rectangle 1981"/>
            <p:cNvSpPr>
              <a:spLocks noChangeArrowheads="1"/>
            </p:cNvSpPr>
            <p:nvPr/>
          </p:nvSpPr>
          <p:spPr bwMode="auto">
            <a:xfrm>
              <a:off x="1293" y="4757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20</a:t>
              </a:r>
              <a:endParaRPr lang="de-DE" sz="2400"/>
            </a:p>
          </p:txBody>
        </p:sp>
        <p:sp>
          <p:nvSpPr>
            <p:cNvPr id="75984" name="Rectangle 1982"/>
            <p:cNvSpPr>
              <a:spLocks noChangeArrowheads="1"/>
            </p:cNvSpPr>
            <p:nvPr/>
          </p:nvSpPr>
          <p:spPr bwMode="auto">
            <a:xfrm>
              <a:off x="1293" y="4581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30</a:t>
              </a:r>
              <a:endParaRPr lang="de-DE" sz="2400"/>
            </a:p>
          </p:txBody>
        </p:sp>
        <p:sp>
          <p:nvSpPr>
            <p:cNvPr id="75985" name="Rectangle 1983"/>
            <p:cNvSpPr>
              <a:spLocks noChangeArrowheads="1"/>
            </p:cNvSpPr>
            <p:nvPr/>
          </p:nvSpPr>
          <p:spPr bwMode="auto">
            <a:xfrm>
              <a:off x="1293" y="4406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40</a:t>
              </a:r>
              <a:endParaRPr lang="de-DE" sz="2400"/>
            </a:p>
          </p:txBody>
        </p:sp>
        <p:sp>
          <p:nvSpPr>
            <p:cNvPr id="75986" name="Rectangle 1984"/>
            <p:cNvSpPr>
              <a:spLocks noChangeArrowheads="1"/>
            </p:cNvSpPr>
            <p:nvPr/>
          </p:nvSpPr>
          <p:spPr bwMode="auto">
            <a:xfrm>
              <a:off x="1293" y="422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50</a:t>
              </a:r>
              <a:endParaRPr lang="de-DE" sz="2400"/>
            </a:p>
          </p:txBody>
        </p:sp>
        <p:sp>
          <p:nvSpPr>
            <p:cNvPr id="75987" name="Rectangle 1985"/>
            <p:cNvSpPr>
              <a:spLocks noChangeArrowheads="1"/>
            </p:cNvSpPr>
            <p:nvPr/>
          </p:nvSpPr>
          <p:spPr bwMode="auto">
            <a:xfrm>
              <a:off x="1293" y="4053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60</a:t>
              </a:r>
              <a:endParaRPr lang="de-DE" sz="2400"/>
            </a:p>
          </p:txBody>
        </p:sp>
        <p:sp>
          <p:nvSpPr>
            <p:cNvPr id="75988" name="Rectangle 1986"/>
            <p:cNvSpPr>
              <a:spLocks noChangeArrowheads="1"/>
            </p:cNvSpPr>
            <p:nvPr/>
          </p:nvSpPr>
          <p:spPr bwMode="auto">
            <a:xfrm>
              <a:off x="1293" y="3870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70</a:t>
              </a:r>
              <a:endParaRPr lang="de-DE" sz="2400"/>
            </a:p>
          </p:txBody>
        </p:sp>
        <p:sp>
          <p:nvSpPr>
            <p:cNvPr id="75989" name="Rectangle 1987"/>
            <p:cNvSpPr>
              <a:spLocks noChangeArrowheads="1"/>
            </p:cNvSpPr>
            <p:nvPr/>
          </p:nvSpPr>
          <p:spPr bwMode="auto">
            <a:xfrm>
              <a:off x="1293" y="3694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80</a:t>
              </a:r>
              <a:endParaRPr lang="de-DE" sz="2400"/>
            </a:p>
          </p:txBody>
        </p:sp>
      </p:grpSp>
      <p:grpSp>
        <p:nvGrpSpPr>
          <p:cNvPr id="75948" name="Group 1988"/>
          <p:cNvGrpSpPr>
            <a:grpSpLocks/>
          </p:cNvGrpSpPr>
          <p:nvPr/>
        </p:nvGrpSpPr>
        <p:grpSpPr bwMode="auto">
          <a:xfrm>
            <a:off x="5711825" y="3844925"/>
            <a:ext cx="2298700" cy="136525"/>
            <a:chOff x="1465" y="5299"/>
            <a:chExt cx="1389" cy="92"/>
          </a:xfrm>
        </p:grpSpPr>
        <p:sp>
          <p:nvSpPr>
            <p:cNvPr id="75972" name="Rectangle 1989"/>
            <p:cNvSpPr>
              <a:spLocks noChangeArrowheads="1"/>
            </p:cNvSpPr>
            <p:nvPr/>
          </p:nvSpPr>
          <p:spPr bwMode="auto">
            <a:xfrm>
              <a:off x="1465" y="5299"/>
              <a:ext cx="35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0</a:t>
              </a:r>
              <a:endParaRPr lang="de-DE" sz="2400"/>
            </a:p>
          </p:txBody>
        </p:sp>
        <p:sp>
          <p:nvSpPr>
            <p:cNvPr id="75973" name="Rectangle 1990"/>
            <p:cNvSpPr>
              <a:spLocks noChangeArrowheads="1"/>
            </p:cNvSpPr>
            <p:nvPr/>
          </p:nvSpPr>
          <p:spPr bwMode="auto">
            <a:xfrm>
              <a:off x="1612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10</a:t>
              </a:r>
              <a:endParaRPr lang="de-DE" sz="2400"/>
            </a:p>
          </p:txBody>
        </p:sp>
        <p:sp>
          <p:nvSpPr>
            <p:cNvPr id="75974" name="Rectangle 1991"/>
            <p:cNvSpPr>
              <a:spLocks noChangeArrowheads="1"/>
            </p:cNvSpPr>
            <p:nvPr/>
          </p:nvSpPr>
          <p:spPr bwMode="auto">
            <a:xfrm>
              <a:off x="1784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20</a:t>
              </a:r>
              <a:endParaRPr lang="de-DE" sz="2400"/>
            </a:p>
          </p:txBody>
        </p:sp>
        <p:sp>
          <p:nvSpPr>
            <p:cNvPr id="75975" name="Rectangle 1992"/>
            <p:cNvSpPr>
              <a:spLocks noChangeArrowheads="1"/>
            </p:cNvSpPr>
            <p:nvPr/>
          </p:nvSpPr>
          <p:spPr bwMode="auto">
            <a:xfrm>
              <a:off x="1951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30</a:t>
              </a:r>
              <a:endParaRPr lang="de-DE" sz="2400"/>
            </a:p>
          </p:txBody>
        </p:sp>
        <p:sp>
          <p:nvSpPr>
            <p:cNvPr id="75976" name="Rectangle 1993"/>
            <p:cNvSpPr>
              <a:spLocks noChangeArrowheads="1"/>
            </p:cNvSpPr>
            <p:nvPr/>
          </p:nvSpPr>
          <p:spPr bwMode="auto">
            <a:xfrm>
              <a:off x="2116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40</a:t>
              </a:r>
              <a:endParaRPr lang="de-DE" sz="2400"/>
            </a:p>
          </p:txBody>
        </p:sp>
        <p:sp>
          <p:nvSpPr>
            <p:cNvPr id="75977" name="Rectangle 1994"/>
            <p:cNvSpPr>
              <a:spLocks noChangeArrowheads="1"/>
            </p:cNvSpPr>
            <p:nvPr/>
          </p:nvSpPr>
          <p:spPr bwMode="auto">
            <a:xfrm>
              <a:off x="2281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50</a:t>
              </a:r>
              <a:endParaRPr lang="de-DE" sz="2400"/>
            </a:p>
          </p:txBody>
        </p:sp>
        <p:sp>
          <p:nvSpPr>
            <p:cNvPr id="75978" name="Rectangle 1995"/>
            <p:cNvSpPr>
              <a:spLocks noChangeArrowheads="1"/>
            </p:cNvSpPr>
            <p:nvPr/>
          </p:nvSpPr>
          <p:spPr bwMode="auto">
            <a:xfrm>
              <a:off x="2454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60</a:t>
              </a:r>
              <a:endParaRPr lang="de-DE" sz="2400"/>
            </a:p>
          </p:txBody>
        </p:sp>
        <p:sp>
          <p:nvSpPr>
            <p:cNvPr id="75979" name="Rectangle 1996"/>
            <p:cNvSpPr>
              <a:spLocks noChangeArrowheads="1"/>
            </p:cNvSpPr>
            <p:nvPr/>
          </p:nvSpPr>
          <p:spPr bwMode="auto">
            <a:xfrm>
              <a:off x="2620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70</a:t>
              </a:r>
              <a:endParaRPr lang="de-DE" sz="2400"/>
            </a:p>
          </p:txBody>
        </p:sp>
        <p:sp>
          <p:nvSpPr>
            <p:cNvPr id="75980" name="Rectangle 1997"/>
            <p:cNvSpPr>
              <a:spLocks noChangeArrowheads="1"/>
            </p:cNvSpPr>
            <p:nvPr/>
          </p:nvSpPr>
          <p:spPr bwMode="auto">
            <a:xfrm>
              <a:off x="2785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80</a:t>
              </a:r>
              <a:endParaRPr lang="de-DE" sz="2400"/>
            </a:p>
          </p:txBody>
        </p:sp>
      </p:grpSp>
      <p:sp>
        <p:nvSpPr>
          <p:cNvPr id="75949" name="Rectangle 1998"/>
          <p:cNvSpPr>
            <a:spLocks noChangeArrowheads="1"/>
          </p:cNvSpPr>
          <p:nvPr/>
        </p:nvSpPr>
        <p:spPr bwMode="auto">
          <a:xfrm rot="-5400000">
            <a:off x="4779963" y="2282825"/>
            <a:ext cx="923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1100">
                <a:solidFill>
                  <a:srgbClr val="000000"/>
                </a:solidFill>
              </a:rPr>
              <a:t>Ionization (keV)</a:t>
            </a:r>
            <a:endParaRPr lang="de-DE" sz="2400"/>
          </a:p>
        </p:txBody>
      </p:sp>
      <p:sp>
        <p:nvSpPr>
          <p:cNvPr id="75950" name="Rectangle 1999"/>
          <p:cNvSpPr>
            <a:spLocks noChangeArrowheads="1"/>
          </p:cNvSpPr>
          <p:nvPr/>
        </p:nvSpPr>
        <p:spPr bwMode="auto">
          <a:xfrm>
            <a:off x="6213475" y="4011613"/>
            <a:ext cx="11620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1100">
                <a:solidFill>
                  <a:srgbClr val="000000"/>
                </a:solidFill>
              </a:rPr>
              <a:t>Recoil Energy (keV)</a:t>
            </a:r>
            <a:endParaRPr lang="de-DE" sz="2400"/>
          </a:p>
        </p:txBody>
      </p:sp>
      <p:sp>
        <p:nvSpPr>
          <p:cNvPr id="75951" name="Rectangle 2000"/>
          <p:cNvSpPr>
            <a:spLocks noChangeArrowheads="1"/>
          </p:cNvSpPr>
          <p:nvPr/>
        </p:nvSpPr>
        <p:spPr bwMode="auto">
          <a:xfrm>
            <a:off x="5829300" y="1822450"/>
            <a:ext cx="1143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600">
                <a:solidFill>
                  <a:srgbClr val="000000"/>
                </a:solidFill>
              </a:rPr>
              <a:t>252</a:t>
            </a:r>
            <a:endParaRPr lang="de-DE" sz="2400"/>
          </a:p>
        </p:txBody>
      </p:sp>
      <p:sp>
        <p:nvSpPr>
          <p:cNvPr id="75952" name="Rectangle 2001"/>
          <p:cNvSpPr>
            <a:spLocks noChangeArrowheads="1"/>
          </p:cNvSpPr>
          <p:nvPr/>
        </p:nvSpPr>
        <p:spPr bwMode="auto">
          <a:xfrm>
            <a:off x="5946775" y="1830388"/>
            <a:ext cx="236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900">
                <a:solidFill>
                  <a:srgbClr val="000000"/>
                </a:solidFill>
              </a:rPr>
              <a:t>Cf + </a:t>
            </a:r>
            <a:endParaRPr lang="de-DE" sz="2400"/>
          </a:p>
        </p:txBody>
      </p:sp>
      <p:sp>
        <p:nvSpPr>
          <p:cNvPr id="75953" name="Rectangle 2002"/>
          <p:cNvSpPr>
            <a:spLocks noChangeArrowheads="1"/>
          </p:cNvSpPr>
          <p:nvPr/>
        </p:nvSpPr>
        <p:spPr bwMode="auto">
          <a:xfrm>
            <a:off x="6191250" y="1822450"/>
            <a:ext cx="1143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600">
                <a:solidFill>
                  <a:srgbClr val="000000"/>
                </a:solidFill>
              </a:rPr>
              <a:t>241</a:t>
            </a:r>
            <a:endParaRPr lang="de-DE" sz="2400"/>
          </a:p>
        </p:txBody>
      </p:sp>
      <p:sp>
        <p:nvSpPr>
          <p:cNvPr id="75954" name="Rectangle 2003"/>
          <p:cNvSpPr>
            <a:spLocks noChangeArrowheads="1"/>
          </p:cNvSpPr>
          <p:nvPr/>
        </p:nvSpPr>
        <p:spPr bwMode="auto">
          <a:xfrm>
            <a:off x="6307138" y="1830388"/>
            <a:ext cx="1714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900">
                <a:solidFill>
                  <a:srgbClr val="000000"/>
                </a:solidFill>
              </a:rPr>
              <a:t>Am</a:t>
            </a:r>
            <a:endParaRPr lang="de-DE" sz="2400"/>
          </a:p>
        </p:txBody>
      </p:sp>
      <p:sp>
        <p:nvSpPr>
          <p:cNvPr id="75955" name="Text Box 2004"/>
          <p:cNvSpPr txBox="1">
            <a:spLocks noChangeArrowheads="1"/>
          </p:cNvSpPr>
          <p:nvPr/>
        </p:nvSpPr>
        <p:spPr bwMode="auto">
          <a:xfrm>
            <a:off x="6057900" y="3962400"/>
            <a:ext cx="16891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Phononen [keV]</a:t>
            </a:r>
            <a:endParaRPr lang="de-DE" sz="2400">
              <a:solidFill>
                <a:srgbClr val="000086"/>
              </a:solidFill>
            </a:endParaRPr>
          </a:p>
        </p:txBody>
      </p:sp>
      <p:sp>
        <p:nvSpPr>
          <p:cNvPr id="75956" name="Text Box 2005"/>
          <p:cNvSpPr txBox="1">
            <a:spLocks noChangeArrowheads="1"/>
          </p:cNvSpPr>
          <p:nvPr/>
        </p:nvSpPr>
        <p:spPr bwMode="auto">
          <a:xfrm rot="-5400000">
            <a:off x="4654148" y="2411025"/>
            <a:ext cx="119936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200" dirty="0"/>
              <a:t>Ionisation [</a:t>
            </a:r>
            <a:r>
              <a:rPr lang="de-DE" sz="1200" dirty="0" err="1"/>
              <a:t>keV</a:t>
            </a:r>
            <a:r>
              <a:rPr lang="de-DE" sz="1200" dirty="0"/>
              <a:t>]</a:t>
            </a:r>
            <a:endParaRPr lang="de-DE" sz="1200" dirty="0">
              <a:solidFill>
                <a:srgbClr val="000086"/>
              </a:solidFill>
            </a:endParaRPr>
          </a:p>
        </p:txBody>
      </p:sp>
      <p:sp>
        <p:nvSpPr>
          <p:cNvPr id="75957" name="Rectangle 2006"/>
          <p:cNvSpPr>
            <a:spLocks noChangeArrowheads="1"/>
          </p:cNvSpPr>
          <p:nvPr/>
        </p:nvSpPr>
        <p:spPr bwMode="auto">
          <a:xfrm>
            <a:off x="5678488" y="1687513"/>
            <a:ext cx="974725" cy="379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58" name="Text Box 2007"/>
          <p:cNvSpPr txBox="1">
            <a:spLocks noChangeArrowheads="1"/>
          </p:cNvSpPr>
          <p:nvPr/>
        </p:nvSpPr>
        <p:spPr bwMode="auto">
          <a:xfrm>
            <a:off x="6003925" y="1876425"/>
            <a:ext cx="393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4000">
                <a:solidFill>
                  <a:srgbClr val="000086"/>
                </a:solidFill>
                <a:latin typeface="Symbol" pitchFamily="18" charset="2"/>
              </a:rPr>
              <a:t>g</a:t>
            </a:r>
            <a:endParaRPr lang="de-DE" sz="2400">
              <a:solidFill>
                <a:srgbClr val="000086"/>
              </a:solidFill>
            </a:endParaRPr>
          </a:p>
        </p:txBody>
      </p:sp>
      <p:sp>
        <p:nvSpPr>
          <p:cNvPr id="75959" name="Text Box 2008"/>
          <p:cNvSpPr txBox="1">
            <a:spLocks noChangeArrowheads="1"/>
          </p:cNvSpPr>
          <p:nvPr/>
        </p:nvSpPr>
        <p:spPr bwMode="auto">
          <a:xfrm>
            <a:off x="8140700" y="1811338"/>
            <a:ext cx="463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4000">
                <a:solidFill>
                  <a:srgbClr val="000086"/>
                </a:solidFill>
                <a:latin typeface="Symbol" pitchFamily="18" charset="2"/>
              </a:rPr>
              <a:t>b</a:t>
            </a:r>
            <a:endParaRPr lang="de-DE" sz="2400">
              <a:solidFill>
                <a:srgbClr val="000086"/>
              </a:solidFill>
            </a:endParaRPr>
          </a:p>
        </p:txBody>
      </p:sp>
      <p:sp>
        <p:nvSpPr>
          <p:cNvPr id="75960" name="Line 2009"/>
          <p:cNvSpPr>
            <a:spLocks noChangeShapeType="1"/>
          </p:cNvSpPr>
          <p:nvPr/>
        </p:nvSpPr>
        <p:spPr bwMode="auto">
          <a:xfrm>
            <a:off x="6264275" y="2319338"/>
            <a:ext cx="388938" cy="1889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61" name="Line 2010"/>
          <p:cNvSpPr>
            <a:spLocks noChangeShapeType="1"/>
          </p:cNvSpPr>
          <p:nvPr/>
        </p:nvSpPr>
        <p:spPr bwMode="auto">
          <a:xfrm flipH="1">
            <a:off x="7302500" y="2128838"/>
            <a:ext cx="842963" cy="127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62" name="Line 2011"/>
          <p:cNvSpPr>
            <a:spLocks noChangeShapeType="1"/>
          </p:cNvSpPr>
          <p:nvPr/>
        </p:nvSpPr>
        <p:spPr bwMode="auto">
          <a:xfrm flipH="1">
            <a:off x="7367588" y="2192338"/>
            <a:ext cx="777875" cy="3794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63" name="Line 2012"/>
          <p:cNvSpPr>
            <a:spLocks noChangeShapeType="1"/>
          </p:cNvSpPr>
          <p:nvPr/>
        </p:nvSpPr>
        <p:spPr bwMode="auto">
          <a:xfrm flipH="1" flipV="1">
            <a:off x="7259637" y="3233738"/>
            <a:ext cx="334167" cy="1031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64" name="Text Box 2013"/>
          <p:cNvSpPr txBox="1">
            <a:spLocks noChangeArrowheads="1"/>
          </p:cNvSpPr>
          <p:nvPr/>
        </p:nvSpPr>
        <p:spPr bwMode="auto">
          <a:xfrm>
            <a:off x="5502268" y="1093788"/>
            <a:ext cx="2706703" cy="3693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DE" dirty="0"/>
              <a:t>CDMS </a:t>
            </a:r>
            <a:r>
              <a:rPr lang="de-DE" dirty="0" err="1"/>
              <a:t>and</a:t>
            </a:r>
            <a:r>
              <a:rPr lang="de-DE" dirty="0"/>
              <a:t> EDELWEISS</a:t>
            </a:r>
          </a:p>
        </p:txBody>
      </p:sp>
      <p:pic>
        <p:nvPicPr>
          <p:cNvPr id="75965" name="Picture 2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3875088"/>
            <a:ext cx="3019425" cy="27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966" name="Rectangle 2016"/>
          <p:cNvSpPr>
            <a:spLocks noChangeArrowheads="1"/>
          </p:cNvSpPr>
          <p:nvPr/>
        </p:nvSpPr>
        <p:spPr bwMode="auto">
          <a:xfrm>
            <a:off x="6234113" y="5356225"/>
            <a:ext cx="28511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69863" indent="-169863" eaLnBrk="0" hangingPunct="0">
              <a:lnSpc>
                <a:spcPct val="120000"/>
              </a:lnSpc>
            </a:pPr>
            <a:r>
              <a:rPr lang="en-US" altLang="en-US">
                <a:solidFill>
                  <a:srgbClr val="EC0027"/>
                </a:solidFill>
                <a:latin typeface="Arial Narrow Bold" charset="0"/>
              </a:rPr>
              <a:t>neutrons (external source)</a:t>
            </a:r>
            <a:endParaRPr lang="en-US" altLang="en-US" sz="1600">
              <a:solidFill>
                <a:schemeClr val="accent1"/>
              </a:solidFill>
              <a:latin typeface="Arial Narrow Bold" charset="0"/>
            </a:endParaRPr>
          </a:p>
        </p:txBody>
      </p:sp>
      <p:sp>
        <p:nvSpPr>
          <p:cNvPr id="75967" name="Rectangle 2017"/>
          <p:cNvSpPr>
            <a:spLocks noChangeArrowheads="1"/>
          </p:cNvSpPr>
          <p:nvPr/>
        </p:nvSpPr>
        <p:spPr bwMode="auto">
          <a:xfrm>
            <a:off x="6254750" y="4237038"/>
            <a:ext cx="2864887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gammas (external source)</a:t>
            </a:r>
          </a:p>
        </p:txBody>
      </p:sp>
      <p:sp>
        <p:nvSpPr>
          <p:cNvPr id="75968" name="Rectangle 2018"/>
          <p:cNvSpPr>
            <a:spLocks noChangeArrowheads="1"/>
          </p:cNvSpPr>
          <p:nvPr/>
        </p:nvSpPr>
        <p:spPr bwMode="auto">
          <a:xfrm>
            <a:off x="6438900" y="6051550"/>
            <a:ext cx="22415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69863" indent="-169863" eaLnBrk="0" hangingPunct="0">
              <a:lnSpc>
                <a:spcPct val="120000"/>
              </a:lnSpc>
            </a:pPr>
            <a:r>
              <a:rPr lang="en-US" altLang="en-US" sz="1400">
                <a:latin typeface="Arial Narrow Bold" charset="0"/>
              </a:rPr>
              <a:t>Phonon Trigger Threshold</a:t>
            </a:r>
          </a:p>
        </p:txBody>
      </p:sp>
      <p:sp>
        <p:nvSpPr>
          <p:cNvPr id="2019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Phonon + Charge</a:t>
            </a:r>
            <a:endParaRPr lang="en-US" b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21" name="Text Box 40"/>
          <p:cNvSpPr txBox="1">
            <a:spLocks noChangeArrowheads="1"/>
          </p:cNvSpPr>
          <p:nvPr/>
        </p:nvSpPr>
        <p:spPr bwMode="auto">
          <a:xfrm>
            <a:off x="184150" y="5141937"/>
            <a:ext cx="4916488" cy="1465263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defPPr>
              <a:defRPr lang="en-GB"/>
            </a:defPPr>
            <a:lvl1pPr>
              <a:defRPr sz="2400">
                <a:solidFill>
                  <a:srgbClr val="00003E"/>
                </a:solidFill>
                <a:latin typeface="Arial" charset="0"/>
              </a:defRPr>
            </a:lvl1pPr>
          </a:lstStyle>
          <a:p>
            <a:r>
              <a:rPr lang="en-US" sz="1800" dirty="0"/>
              <a:t>EDELWEISS</a:t>
            </a:r>
          </a:p>
          <a:p>
            <a:r>
              <a:rPr lang="en-US" sz="1400" i="1" dirty="0"/>
              <a:t>Experience pour </a:t>
            </a:r>
            <a:r>
              <a:rPr lang="en-US" sz="1400" i="1" dirty="0" err="1"/>
              <a:t>DEtecter</a:t>
            </a:r>
            <a:r>
              <a:rPr lang="en-US" sz="1400" i="1" dirty="0"/>
              <a:t> Les Wimps En </a:t>
            </a:r>
            <a:r>
              <a:rPr lang="en-US" sz="1400" i="1" dirty="0" err="1"/>
              <a:t>SIte</a:t>
            </a:r>
            <a:r>
              <a:rPr lang="en-US" sz="1400" i="1" dirty="0"/>
              <a:t> </a:t>
            </a:r>
            <a:r>
              <a:rPr lang="en-US" sz="1400" i="1" dirty="0" err="1"/>
              <a:t>Souterrain</a:t>
            </a:r>
            <a:r>
              <a:rPr lang="en-US" sz="1400" i="1" dirty="0"/>
              <a:t> </a:t>
            </a:r>
          </a:p>
          <a:p>
            <a:r>
              <a:rPr lang="en-US" sz="1400" i="1" dirty="0" smtClean="0"/>
              <a:t>Paris, Lyon, Grenoble, </a:t>
            </a:r>
            <a:r>
              <a:rPr lang="en-US" sz="1400" i="1" dirty="0" err="1" smtClean="0"/>
              <a:t>Dubna</a:t>
            </a:r>
            <a:r>
              <a:rPr lang="en-US" sz="1400" i="1" dirty="0"/>
              <a:t>, Karlsruhe, Oxford, Sheffield</a:t>
            </a:r>
          </a:p>
          <a:p>
            <a:endParaRPr lang="en-US" sz="1400" i="1" dirty="0"/>
          </a:p>
          <a:p>
            <a:r>
              <a:rPr lang="en-US" sz="1400" i="1" dirty="0"/>
              <a:t>charge + phonon </a:t>
            </a:r>
          </a:p>
          <a:p>
            <a:r>
              <a:rPr lang="en-US" sz="1400" i="1" dirty="0"/>
              <a:t>(semiconductors </a:t>
            </a:r>
            <a:r>
              <a:rPr lang="en-US" sz="1400" i="1" dirty="0" err="1"/>
              <a:t>Ge</a:t>
            </a:r>
            <a:r>
              <a:rPr lang="en-US" sz="1400" i="1" dirty="0"/>
              <a:t>, Si)</a:t>
            </a:r>
          </a:p>
        </p:txBody>
      </p:sp>
      <p:sp>
        <p:nvSpPr>
          <p:cNvPr id="2022" name="Text Box 41"/>
          <p:cNvSpPr txBox="1">
            <a:spLocks noChangeArrowheads="1"/>
          </p:cNvSpPr>
          <p:nvPr/>
        </p:nvSpPr>
        <p:spPr bwMode="auto">
          <a:xfrm>
            <a:off x="193675" y="3323084"/>
            <a:ext cx="4897438" cy="152717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defPPr>
              <a:defRPr lang="en-GB"/>
            </a:defPPr>
            <a:lvl1pPr>
              <a:defRPr sz="2400">
                <a:solidFill>
                  <a:srgbClr val="00003E"/>
                </a:solidFill>
                <a:latin typeface="Arial" charset="0"/>
              </a:defRPr>
            </a:lvl1pPr>
          </a:lstStyle>
          <a:p>
            <a:r>
              <a:rPr lang="de-DE" sz="1800" dirty="0"/>
              <a:t>CDMS </a:t>
            </a:r>
            <a:br>
              <a:rPr lang="de-DE" sz="1800" dirty="0"/>
            </a:br>
            <a:r>
              <a:rPr lang="de-DE" sz="1400" i="1" dirty="0" err="1"/>
              <a:t>Cryogenic</a:t>
            </a:r>
            <a:r>
              <a:rPr lang="de-DE" sz="1400" i="1" dirty="0"/>
              <a:t> Dark Matter Search</a:t>
            </a:r>
            <a:r>
              <a:rPr lang="de-DE" sz="1400" i="1" noProof="1"/>
              <a:t> </a:t>
            </a:r>
          </a:p>
          <a:p>
            <a:r>
              <a:rPr lang="de-DE" sz="1400" i="1" dirty="0"/>
              <a:t>US </a:t>
            </a:r>
            <a:r>
              <a:rPr lang="de-DE" sz="1400" i="1" dirty="0" err="1"/>
              <a:t>Collaboration</a:t>
            </a:r>
            <a:endParaRPr lang="de-DE" sz="1400" i="1" noProof="1"/>
          </a:p>
          <a:p>
            <a:r>
              <a:rPr lang="de-DE" sz="1400" i="1" noProof="1"/>
              <a:t>          </a:t>
            </a:r>
          </a:p>
          <a:p>
            <a:r>
              <a:rPr lang="en-US" sz="1400" i="1" dirty="0"/>
              <a:t>charge + phonon</a:t>
            </a:r>
            <a:endParaRPr lang="en-US" sz="1400" i="1" noProof="1"/>
          </a:p>
          <a:p>
            <a:r>
              <a:rPr lang="en-US" sz="1400" i="1" noProof="1"/>
              <a:t>(</a:t>
            </a:r>
            <a:r>
              <a:rPr lang="de-DE" sz="1400" i="1" dirty="0" err="1"/>
              <a:t>semiconductors</a:t>
            </a:r>
            <a:r>
              <a:rPr lang="de-DE" sz="1400" i="1" noProof="1"/>
              <a:t> Ge, Si)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112568" y="3193797"/>
            <a:ext cx="2364750" cy="35240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en-US" sz="1400" i="1" dirty="0"/>
              <a:t>u</a:t>
            </a:r>
            <a:r>
              <a:rPr lang="en-US" altLang="en-US" sz="1400" i="1" dirty="0" smtClean="0"/>
              <a:t>ntil ~ 2000</a:t>
            </a:r>
          </a:p>
          <a:p>
            <a:pPr algn="l"/>
            <a:endParaRPr lang="en-US" altLang="en-US" sz="900" dirty="0"/>
          </a:p>
          <a:p>
            <a:pPr algn="l"/>
            <a:r>
              <a:rPr lang="en-US" altLang="en-US" dirty="0" smtClean="0"/>
              <a:t>NTD </a:t>
            </a:r>
            <a:r>
              <a:rPr lang="en-US" altLang="en-US" dirty="0"/>
              <a:t>phonon </a:t>
            </a:r>
            <a:r>
              <a:rPr lang="en-US" altLang="en-US" dirty="0" smtClean="0"/>
              <a:t>sensors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sz="1400" i="1" dirty="0" smtClean="0"/>
              <a:t>later</a:t>
            </a:r>
          </a:p>
          <a:p>
            <a:pPr algn="l"/>
            <a:endParaRPr lang="en-US" altLang="en-US" sz="800" i="1" dirty="0"/>
          </a:p>
          <a:p>
            <a:pPr algn="l"/>
            <a:r>
              <a:rPr lang="en-US" altLang="en-US" dirty="0" smtClean="0"/>
              <a:t>TES </a:t>
            </a:r>
            <a:r>
              <a:rPr lang="en-US" altLang="en-US" dirty="0"/>
              <a:t>array</a:t>
            </a:r>
          </a:p>
          <a:p>
            <a:pPr algn="l"/>
            <a:r>
              <a:rPr lang="en-US" altLang="en-US" sz="1400" i="1" dirty="0" smtClean="0"/>
              <a:t>(superconducting phase </a:t>
            </a:r>
            <a:br>
              <a:rPr lang="en-US" altLang="en-US" sz="1400" i="1" dirty="0" smtClean="0"/>
            </a:br>
            <a:r>
              <a:rPr lang="en-US" altLang="en-US" sz="1400" i="1" dirty="0" smtClean="0"/>
              <a:t>transition thermometer, </a:t>
            </a:r>
          </a:p>
          <a:p>
            <a:pPr algn="l"/>
            <a:r>
              <a:rPr lang="en-US" altLang="en-US" sz="1400" i="1" dirty="0"/>
              <a:t>t</a:t>
            </a:r>
            <a:r>
              <a:rPr lang="en-US" altLang="en-US" sz="1400" i="1" dirty="0" smtClean="0"/>
              <a:t>ransition edge sensor) </a:t>
            </a:r>
          </a:p>
          <a:p>
            <a:pPr algn="l"/>
            <a:endParaRPr lang="en-US" altLang="en-US" sz="1400" i="1" dirty="0"/>
          </a:p>
          <a:p>
            <a:pPr algn="l"/>
            <a:endParaRPr lang="en-US" altLang="en-US" sz="1400" i="1" dirty="0" smtClean="0"/>
          </a:p>
          <a:p>
            <a:pPr algn="l"/>
            <a:r>
              <a:rPr lang="en-US" altLang="en-US" dirty="0"/>
              <a:t>segmented </a:t>
            </a:r>
          </a:p>
          <a:p>
            <a:pPr algn="l"/>
            <a:r>
              <a:rPr lang="en-US" altLang="en-US" dirty="0"/>
              <a:t>charge read out </a:t>
            </a:r>
          </a:p>
          <a:p>
            <a:pPr algn="l"/>
            <a:r>
              <a:rPr lang="en-US" altLang="en-US" dirty="0"/>
              <a:t>electrodes 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09625"/>
            <a:ext cx="44513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2574925" y="4365625"/>
            <a:ext cx="1700213" cy="609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700">
                <a:solidFill>
                  <a:srgbClr val="EFEFFB"/>
                </a:solidFill>
                <a:latin typeface="Arial Narrow Bold" charset="0"/>
              </a:rPr>
              <a:t>inner ionisation </a:t>
            </a:r>
          </a:p>
          <a:p>
            <a:pPr algn="ctr"/>
            <a:r>
              <a:rPr lang="en-US" altLang="en-US" sz="1700">
                <a:solidFill>
                  <a:srgbClr val="EFEFFB"/>
                </a:solidFill>
                <a:latin typeface="Arial Narrow Bold" charset="0"/>
              </a:rPr>
              <a:t>electrode</a:t>
            </a:r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 flipH="1" flipV="1">
            <a:off x="900113" y="5680075"/>
            <a:ext cx="1128712" cy="1444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 flipH="1">
            <a:off x="2627313" y="5100638"/>
            <a:ext cx="211137" cy="714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Line 8"/>
          <p:cNvSpPr>
            <a:spLocks noChangeShapeType="1"/>
          </p:cNvSpPr>
          <p:nvPr/>
        </p:nvSpPr>
        <p:spPr bwMode="auto">
          <a:xfrm flipH="1">
            <a:off x="1547813" y="4560888"/>
            <a:ext cx="1057275" cy="2873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2833688" y="4894263"/>
            <a:ext cx="1652587" cy="609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700">
                <a:solidFill>
                  <a:srgbClr val="EFEFFB"/>
                </a:solidFill>
                <a:latin typeface="Arial Narrow Bold" charset="0"/>
              </a:rPr>
              <a:t>outer ionisation</a:t>
            </a:r>
          </a:p>
          <a:p>
            <a:pPr algn="ctr"/>
            <a:r>
              <a:rPr lang="en-US" altLang="en-US" sz="1700">
                <a:solidFill>
                  <a:srgbClr val="EFEFFB"/>
                </a:solidFill>
                <a:latin typeface="Arial Narrow Bold" charset="0"/>
              </a:rPr>
              <a:t>electrode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2066925" y="5670550"/>
            <a:ext cx="2181225" cy="3508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 dirty="0">
                <a:solidFill>
                  <a:srgbClr val="EFEFFB"/>
                </a:solidFill>
                <a:latin typeface="Arial Narrow Bold" charset="0"/>
              </a:rPr>
              <a:t>passive </a:t>
            </a:r>
            <a:r>
              <a:rPr lang="en-US" altLang="en-US" sz="1700" dirty="0" err="1">
                <a:solidFill>
                  <a:srgbClr val="EFEFFB"/>
                </a:solidFill>
                <a:latin typeface="Arial Narrow Bold" charset="0"/>
              </a:rPr>
              <a:t>Ge</a:t>
            </a:r>
            <a:r>
              <a:rPr lang="en-US" altLang="en-US" sz="1700" dirty="0">
                <a:solidFill>
                  <a:srgbClr val="EFEFFB"/>
                </a:solidFill>
                <a:latin typeface="Arial Narrow Bold" charset="0"/>
              </a:rPr>
              <a:t> shielding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2444750" y="809625"/>
            <a:ext cx="3009900" cy="1220788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137160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1700" dirty="0">
                <a:solidFill>
                  <a:srgbClr val="EFEFFB"/>
                </a:solidFill>
                <a:latin typeface="Arial Narrow Bold" charset="0"/>
              </a:rPr>
              <a:t>Tower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700" dirty="0">
                <a:solidFill>
                  <a:srgbClr val="EFEFFB"/>
                </a:solidFill>
                <a:latin typeface="Arial Narrow Bold" charset="0"/>
              </a:rPr>
              <a:t>cabling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700" dirty="0">
                <a:solidFill>
                  <a:srgbClr val="EFEFFB"/>
                </a:solidFill>
                <a:latin typeface="Arial Narrow Bold" charset="0"/>
              </a:rPr>
              <a:t>heat sinking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700" dirty="0">
                <a:solidFill>
                  <a:srgbClr val="EFEFFB"/>
                </a:solidFill>
                <a:latin typeface="Arial Narrow Bold" charset="0"/>
              </a:rPr>
              <a:t>FETs and preamps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5112568" y="1268760"/>
            <a:ext cx="2626040" cy="12926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285750" indent="-285750">
              <a:buFont typeface="Symbol"/>
              <a:buChar char="Æ"/>
            </a:pPr>
            <a:r>
              <a:rPr lang="de-DE" dirty="0" smtClean="0">
                <a:sym typeface="Symbol" pitchFamily="18" charset="2"/>
              </a:rPr>
              <a:t>= </a:t>
            </a:r>
            <a:r>
              <a:rPr lang="de-DE" dirty="0"/>
              <a:t>7.6cm, </a:t>
            </a:r>
            <a:r>
              <a:rPr lang="de-DE" dirty="0" smtClean="0"/>
              <a:t>~ 1 cm dick</a:t>
            </a:r>
          </a:p>
          <a:p>
            <a:pPr algn="l"/>
            <a:r>
              <a:rPr lang="de-DE" dirty="0" smtClean="0"/>
              <a:t>~ 230 </a:t>
            </a:r>
            <a:r>
              <a:rPr lang="de-DE" i="1" dirty="0" smtClean="0"/>
              <a:t>g</a:t>
            </a:r>
            <a:endParaRPr lang="de-DE" i="1" dirty="0"/>
          </a:p>
          <a:p>
            <a:pPr algn="l"/>
            <a:r>
              <a:rPr lang="de-DE" sz="1400" i="1" dirty="0" err="1"/>
              <a:t>today</a:t>
            </a:r>
            <a:r>
              <a:rPr lang="de-DE" sz="1400" i="1" dirty="0"/>
              <a:t> </a:t>
            </a:r>
            <a:r>
              <a:rPr lang="de-DE" sz="1400" i="1" dirty="0" err="1"/>
              <a:t>up</a:t>
            </a:r>
            <a:r>
              <a:rPr lang="de-DE" sz="1400" i="1" dirty="0"/>
              <a:t> </a:t>
            </a:r>
            <a:r>
              <a:rPr lang="de-DE" sz="1400" i="1" dirty="0" err="1"/>
              <a:t>to</a:t>
            </a:r>
            <a:r>
              <a:rPr lang="de-DE" sz="1400" i="1" dirty="0"/>
              <a:t> 30 </a:t>
            </a:r>
            <a:r>
              <a:rPr lang="de-DE" sz="1400" i="1" dirty="0" err="1" smtClean="0"/>
              <a:t>crystals</a:t>
            </a:r>
            <a:endParaRPr lang="de-DE" sz="1400" i="1" dirty="0" smtClean="0"/>
          </a:p>
          <a:p>
            <a:pPr algn="l"/>
            <a:endParaRPr lang="de-DE" sz="1400" i="1" dirty="0"/>
          </a:p>
          <a:p>
            <a:pPr algn="l"/>
            <a:r>
              <a:rPr lang="de-DE" sz="1400" i="1" dirty="0" err="1"/>
              <a:t>o</a:t>
            </a:r>
            <a:r>
              <a:rPr lang="de-DE" sz="1400" i="1" dirty="0" err="1" smtClean="0"/>
              <a:t>peraterd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at</a:t>
            </a:r>
            <a:r>
              <a:rPr lang="de-DE" sz="1400" i="1" dirty="0" smtClean="0"/>
              <a:t>  ~20mK</a:t>
            </a:r>
            <a:endParaRPr lang="de-DE" sz="1400" i="1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CDMS   </a:t>
            </a:r>
            <a:r>
              <a:rPr lang="en-US" b="1" i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Phonon + Charge</a:t>
            </a:r>
            <a:endParaRPr lang="en-US" b="1" i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112568" y="10932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Cryogenic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 Dark Matter Search</a:t>
            </a:r>
            <a:r>
              <a:rPr lang="de-DE" sz="1400" i="1" noProof="1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pPr lvl="0"/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US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Collaboration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50825" y="2420938"/>
            <a:ext cx="5908676" cy="3952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76225" y="908050"/>
            <a:ext cx="2736056" cy="987425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z="1600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.. not just </a:t>
            </a:r>
            <a:r>
              <a:rPr lang="de-DE" sz="1600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temperature</a:t>
            </a:r>
            <a:r>
              <a:rPr lang="de-DE" sz="1600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, </a:t>
            </a:r>
            <a:br>
              <a:rPr lang="de-DE" sz="1600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de-DE" sz="1600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de-DE" sz="1600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de-DE" sz="1600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but non </a:t>
            </a:r>
            <a:r>
              <a:rPr lang="de-DE" sz="1600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equilibrium</a:t>
            </a:r>
            <a:r>
              <a:rPr lang="de-DE" sz="1600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br>
              <a:rPr lang="de-DE" sz="1600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de-DE" sz="1600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phonon</a:t>
            </a:r>
            <a:r>
              <a:rPr lang="de-DE" sz="1600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600" kern="1200" dirty="0" err="1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read</a:t>
            </a:r>
            <a:r>
              <a:rPr lang="de-DE" sz="1600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out  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75" b="23773"/>
          <a:stretch>
            <a:fillRect/>
          </a:stretch>
        </p:blipFill>
        <p:spPr bwMode="auto">
          <a:xfrm>
            <a:off x="250825" y="2501900"/>
            <a:ext cx="5522913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416971" y="5373216"/>
            <a:ext cx="1228220" cy="7540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sz="16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collector</a:t>
            </a:r>
            <a:endParaRPr lang="de-DE" sz="1600" dirty="0" smtClean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  <a:p>
            <a:pPr algn="r" eaLnBrk="1" hangingPunct="1"/>
            <a:r>
              <a:rPr lang="de-DE" sz="16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large Gap</a:t>
            </a:r>
            <a:endParaRPr lang="de-DE" sz="1100" i="1" dirty="0" smtClean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  <a:p>
            <a:pPr algn="r" eaLnBrk="1" hangingPunct="1"/>
            <a:r>
              <a:rPr lang="de-DE" sz="1100" i="1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e.g. Al </a:t>
            </a:r>
            <a:r>
              <a:rPr lang="de-DE" sz="1100" i="1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Tc</a:t>
            </a:r>
            <a:r>
              <a:rPr lang="de-DE" sz="1100" i="1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i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de-DE" sz="1100" i="1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1.2K</a:t>
            </a:r>
            <a:endParaRPr lang="en-US" sz="16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4859968" y="5373216"/>
            <a:ext cx="1350113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thermometer</a:t>
            </a:r>
            <a:endParaRPr lang="de-DE" sz="16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de-DE" sz="16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small</a:t>
            </a:r>
            <a:r>
              <a:rPr lang="de-DE" sz="16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gap</a:t>
            </a:r>
            <a:endParaRPr lang="de-DE" sz="1600" dirty="0" smtClean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  <a:p>
            <a:pPr lvl="0" eaLnBrk="1" hangingPunct="1"/>
            <a:r>
              <a:rPr lang="de-DE" sz="1100" i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e.g. W</a:t>
            </a:r>
            <a:r>
              <a:rPr lang="de-DE" sz="1100" i="1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sz="1100" i="1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Tc</a:t>
            </a:r>
            <a:r>
              <a:rPr lang="de-DE" sz="1100" i="1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i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de-DE" sz="1100" i="1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0.05K</a:t>
            </a:r>
            <a:endParaRPr lang="en-US" sz="16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245093" y="5304110"/>
            <a:ext cx="293541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quasiparticle-trapping</a:t>
            </a:r>
            <a:endParaRPr lang="de-DE" sz="16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Char char="-"/>
            </a:pP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large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detectors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small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thermometers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		(C </a:t>
            </a:r>
            <a:r>
              <a:rPr lang="de-DE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small</a:t>
            </a:r>
            <a:r>
              <a:rPr lang="de-DE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20" name="Picture 8" descr="One_ZI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6250" b="15625"/>
          <a:stretch/>
        </p:blipFill>
        <p:spPr bwMode="auto">
          <a:xfrm>
            <a:off x="5276193" y="908050"/>
            <a:ext cx="390432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6301074" y="3717032"/>
            <a:ext cx="2376487" cy="1535113"/>
            <a:chOff x="3372" y="2002"/>
            <a:chExt cx="1889" cy="1285"/>
          </a:xfrm>
        </p:grpSpPr>
        <p:grpSp>
          <p:nvGrpSpPr>
            <p:cNvPr id="64524" name="Group 10"/>
            <p:cNvGrpSpPr>
              <a:grpSpLocks/>
            </p:cNvGrpSpPr>
            <p:nvPr/>
          </p:nvGrpSpPr>
          <p:grpSpPr bwMode="auto">
            <a:xfrm>
              <a:off x="3372" y="2002"/>
              <a:ext cx="1889" cy="1285"/>
              <a:chOff x="3372" y="2002"/>
              <a:chExt cx="1889" cy="1285"/>
            </a:xfrm>
          </p:grpSpPr>
          <p:pic>
            <p:nvPicPr>
              <p:cNvPr id="64526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2" y="2002"/>
                <a:ext cx="1889" cy="1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33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4527" name="Group 12"/>
              <p:cNvGrpSpPr>
                <a:grpSpLocks/>
              </p:cNvGrpSpPr>
              <p:nvPr/>
            </p:nvGrpSpPr>
            <p:grpSpPr bwMode="auto">
              <a:xfrm>
                <a:off x="3662" y="2600"/>
                <a:ext cx="1061" cy="632"/>
                <a:chOff x="3662" y="2600"/>
                <a:chExt cx="1061" cy="632"/>
              </a:xfrm>
            </p:grpSpPr>
            <p:pic>
              <p:nvPicPr>
                <p:cNvPr id="64528" name="Picture 1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4" y="2600"/>
                  <a:ext cx="839" cy="632"/>
                </a:xfrm>
                <a:prstGeom prst="rect">
                  <a:avLst/>
                </a:prstGeom>
                <a:noFill/>
                <a:ln w="28575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4529" name="Rectangle 14"/>
                <p:cNvSpPr>
                  <a:spLocks noChangeArrowheads="1"/>
                </p:cNvSpPr>
                <p:nvPr/>
              </p:nvSpPr>
              <p:spPr bwMode="auto">
                <a:xfrm>
                  <a:off x="3662" y="2999"/>
                  <a:ext cx="89" cy="92"/>
                </a:xfrm>
                <a:prstGeom prst="rect">
                  <a:avLst/>
                </a:prstGeom>
                <a:noFill/>
                <a:ln w="2857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64525" name="Line 15"/>
            <p:cNvSpPr>
              <a:spLocks noChangeShapeType="1"/>
            </p:cNvSpPr>
            <p:nvPr/>
          </p:nvSpPr>
          <p:spPr bwMode="auto">
            <a:xfrm flipV="1">
              <a:off x="3751" y="2600"/>
              <a:ext cx="133" cy="39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4522" name="Text Box 16"/>
          <p:cNvSpPr txBox="1">
            <a:spLocks noChangeArrowheads="1"/>
          </p:cNvSpPr>
          <p:nvPr/>
        </p:nvSpPr>
        <p:spPr bwMode="auto">
          <a:xfrm>
            <a:off x="1201738" y="6019800"/>
            <a:ext cx="9096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0000"/>
                </a:solidFill>
                <a:latin typeface="Times New Roman" pitchFamily="18" charset="0"/>
              </a:rPr>
              <a:t>or phonon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CDMS   </a:t>
            </a:r>
            <a:r>
              <a:rPr lang="en-US" b="1" i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Phonon + Charge</a:t>
            </a:r>
            <a:endParaRPr lang="en-US" b="1" i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112568" y="10932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Cryogenic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 Dark Matter Search</a:t>
            </a:r>
            <a:r>
              <a:rPr lang="de-DE" sz="1400" i="1" noProof="1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pPr lvl="0"/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US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Collaboration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  <p:cxnSp>
        <p:nvCxnSpPr>
          <p:cNvPr id="3" name="Gerade Verbindung 2"/>
          <p:cNvCxnSpPr/>
          <p:nvPr/>
        </p:nvCxnSpPr>
        <p:spPr>
          <a:xfrm>
            <a:off x="4756494" y="1988840"/>
            <a:ext cx="0" cy="5040560"/>
          </a:xfrm>
          <a:prstGeom prst="line">
            <a:avLst/>
          </a:prstGeom>
          <a:ln w="38100">
            <a:solidFill>
              <a:srgbClr val="CC00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8052755" y="3065746"/>
            <a:ext cx="11079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 </a:t>
            </a:r>
            <a:r>
              <a:rPr lang="de-DE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array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444208" y="2501900"/>
            <a:ext cx="221705" cy="2070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Gerade Verbindung 5"/>
          <p:cNvCxnSpPr>
            <a:stCxn id="4" idx="1"/>
          </p:cNvCxnSpPr>
          <p:nvPr/>
        </p:nvCxnSpPr>
        <p:spPr>
          <a:xfrm flipH="1">
            <a:off x="6301074" y="2605410"/>
            <a:ext cx="143134" cy="111162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stCxn id="4" idx="3"/>
          </p:cNvCxnSpPr>
          <p:nvPr/>
        </p:nvCxnSpPr>
        <p:spPr>
          <a:xfrm>
            <a:off x="6665913" y="2605410"/>
            <a:ext cx="1940840" cy="111162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1627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260151" y="899195"/>
            <a:ext cx="3375745" cy="3033861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defPPr>
              <a:defRPr lang="en-GB"/>
            </a:defPPr>
            <a:lvl1pPr>
              <a:defRPr sz="2400">
                <a:solidFill>
                  <a:srgbClr val="00003E"/>
                </a:solidFill>
                <a:latin typeface="Arial" charset="0"/>
              </a:defRPr>
            </a:lvl1pPr>
          </a:lstStyle>
          <a:p>
            <a:endParaRPr lang="de-DE" sz="1400" i="1" noProof="1"/>
          </a:p>
        </p:txBody>
      </p:sp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4173538" y="3196034"/>
            <a:ext cx="4970462" cy="3689350"/>
            <a:chOff x="2562" y="1933"/>
            <a:chExt cx="3131" cy="2324"/>
          </a:xfrm>
        </p:grpSpPr>
        <p:pic>
          <p:nvPicPr>
            <p:cNvPr id="9013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1" b="9375"/>
            <a:stretch>
              <a:fillRect/>
            </a:stretch>
          </p:blipFill>
          <p:spPr bwMode="auto">
            <a:xfrm>
              <a:off x="2562" y="1933"/>
              <a:ext cx="1906" cy="1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90131" name="Group 4"/>
            <p:cNvGrpSpPr>
              <a:grpSpLocks/>
            </p:cNvGrpSpPr>
            <p:nvPr/>
          </p:nvGrpSpPr>
          <p:grpSpPr bwMode="auto">
            <a:xfrm>
              <a:off x="3878" y="2840"/>
              <a:ext cx="1497" cy="967"/>
              <a:chOff x="3372" y="2002"/>
              <a:chExt cx="1889" cy="1285"/>
            </a:xfrm>
          </p:grpSpPr>
          <p:grpSp>
            <p:nvGrpSpPr>
              <p:cNvPr id="90141" name="Group 5"/>
              <p:cNvGrpSpPr>
                <a:grpSpLocks/>
              </p:cNvGrpSpPr>
              <p:nvPr/>
            </p:nvGrpSpPr>
            <p:grpSpPr bwMode="auto">
              <a:xfrm>
                <a:off x="3372" y="2002"/>
                <a:ext cx="1889" cy="1285"/>
                <a:chOff x="3372" y="2002"/>
                <a:chExt cx="1889" cy="1285"/>
              </a:xfrm>
            </p:grpSpPr>
            <p:pic>
              <p:nvPicPr>
                <p:cNvPr id="90143" name="Picture 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2" y="2002"/>
                  <a:ext cx="1889" cy="1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33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90144" name="Group 7"/>
                <p:cNvGrpSpPr>
                  <a:grpSpLocks/>
                </p:cNvGrpSpPr>
                <p:nvPr/>
              </p:nvGrpSpPr>
              <p:grpSpPr bwMode="auto">
                <a:xfrm>
                  <a:off x="3662" y="2600"/>
                  <a:ext cx="1061" cy="632"/>
                  <a:chOff x="3662" y="2600"/>
                  <a:chExt cx="1061" cy="632"/>
                </a:xfrm>
              </p:grpSpPr>
              <p:pic>
                <p:nvPicPr>
                  <p:cNvPr id="90145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84" y="2600"/>
                    <a:ext cx="839" cy="632"/>
                  </a:xfrm>
                  <a:prstGeom prst="rect">
                    <a:avLst/>
                  </a:prstGeom>
                  <a:noFill/>
                  <a:ln w="28575">
                    <a:solidFill>
                      <a:schemeClr val="bg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0146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3662" y="2999"/>
                    <a:ext cx="89" cy="92"/>
                  </a:xfrm>
                  <a:prstGeom prst="rect">
                    <a:avLst/>
                  </a:prstGeom>
                  <a:noFill/>
                  <a:ln w="2857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142" name="Line 10"/>
              <p:cNvSpPr>
                <a:spLocks noChangeShapeType="1"/>
              </p:cNvSpPr>
              <p:nvPr/>
            </p:nvSpPr>
            <p:spPr bwMode="auto">
              <a:xfrm flipV="1">
                <a:off x="3751" y="2600"/>
                <a:ext cx="133" cy="397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0132" name="Line 11"/>
            <p:cNvSpPr>
              <a:spLocks noChangeShapeType="1"/>
            </p:cNvSpPr>
            <p:nvPr/>
          </p:nvSpPr>
          <p:spPr bwMode="auto">
            <a:xfrm>
              <a:off x="4150" y="3657"/>
              <a:ext cx="105" cy="10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3" name="Oval 12"/>
            <p:cNvSpPr>
              <a:spLocks noChangeArrowheads="1"/>
            </p:cNvSpPr>
            <p:nvPr/>
          </p:nvSpPr>
          <p:spPr bwMode="auto">
            <a:xfrm>
              <a:off x="3243" y="2840"/>
              <a:ext cx="91" cy="9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90134" name="Line 13"/>
            <p:cNvSpPr>
              <a:spLocks noChangeShapeType="1"/>
            </p:cNvSpPr>
            <p:nvPr/>
          </p:nvSpPr>
          <p:spPr bwMode="auto">
            <a:xfrm>
              <a:off x="3288" y="2840"/>
              <a:ext cx="58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90135" name="Line 14"/>
            <p:cNvSpPr>
              <a:spLocks noChangeShapeType="1"/>
            </p:cNvSpPr>
            <p:nvPr/>
          </p:nvSpPr>
          <p:spPr bwMode="auto">
            <a:xfrm>
              <a:off x="3288" y="2931"/>
              <a:ext cx="590" cy="8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90136" name="Line 15"/>
            <p:cNvSpPr>
              <a:spLocks noChangeShapeType="1"/>
            </p:cNvSpPr>
            <p:nvPr/>
          </p:nvSpPr>
          <p:spPr bwMode="auto">
            <a:xfrm flipV="1">
              <a:off x="4150" y="3566"/>
              <a:ext cx="408" cy="523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7" name="Text Box 16"/>
            <p:cNvSpPr txBox="1">
              <a:spLocks noChangeArrowheads="1"/>
            </p:cNvSpPr>
            <p:nvPr/>
          </p:nvSpPr>
          <p:spPr bwMode="auto">
            <a:xfrm>
              <a:off x="3424" y="4065"/>
              <a:ext cx="10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8000"/>
                  </a:solidFill>
                  <a:latin typeface="Arial Narrow" pitchFamily="34" charset="0"/>
                </a:rPr>
                <a:t>1 </a:t>
              </a:r>
              <a:r>
                <a:rPr lang="en-US" sz="1400" b="1">
                  <a:solidFill>
                    <a:srgbClr val="008000"/>
                  </a:solidFill>
                  <a:latin typeface="Symbol" pitchFamily="18" charset="2"/>
                </a:rPr>
                <a:t>m</a:t>
              </a:r>
              <a:r>
                <a:rPr lang="en-US" sz="1400" b="1">
                  <a:solidFill>
                    <a:srgbClr val="008000"/>
                  </a:solidFill>
                  <a:latin typeface="Arial Narrow" pitchFamily="34" charset="0"/>
                </a:rPr>
                <a:t> tungsten</a:t>
              </a:r>
              <a:endParaRPr lang="el-GR" sz="1400" b="1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90138" name="Line 17"/>
            <p:cNvSpPr>
              <a:spLocks noChangeShapeType="1"/>
            </p:cNvSpPr>
            <p:nvPr/>
          </p:nvSpPr>
          <p:spPr bwMode="auto">
            <a:xfrm flipH="1" flipV="1">
              <a:off x="4804" y="3521"/>
              <a:ext cx="117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9" name="Text Box 18"/>
            <p:cNvSpPr txBox="1">
              <a:spLocks noChangeArrowheads="1"/>
            </p:cNvSpPr>
            <p:nvPr/>
          </p:nvSpPr>
          <p:spPr bwMode="auto">
            <a:xfrm>
              <a:off x="4332" y="3974"/>
              <a:ext cx="136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0066"/>
                  </a:solidFill>
                  <a:latin typeface="Arial Narrow" pitchFamily="34" charset="0"/>
                </a:rPr>
                <a:t>380</a:t>
              </a:r>
              <a:r>
                <a:rPr lang="en-US" sz="1400" b="1">
                  <a:solidFill>
                    <a:srgbClr val="000066"/>
                  </a:solidFill>
                  <a:latin typeface="Symbol" pitchFamily="18" charset="2"/>
                </a:rPr>
                <a:t>m</a:t>
              </a:r>
              <a:r>
                <a:rPr lang="en-US" sz="1400" b="1">
                  <a:solidFill>
                    <a:srgbClr val="000066"/>
                  </a:solidFill>
                  <a:latin typeface="Arial Narrow" pitchFamily="34" charset="0"/>
                </a:rPr>
                <a:t> x 60</a:t>
              </a:r>
              <a:r>
                <a:rPr lang="en-US" sz="1400" b="1">
                  <a:solidFill>
                    <a:srgbClr val="000066"/>
                  </a:solidFill>
                  <a:latin typeface="Symbol" pitchFamily="18" charset="2"/>
                </a:rPr>
                <a:t>m</a:t>
              </a:r>
              <a:r>
                <a:rPr lang="en-US" sz="1400" b="1">
                  <a:solidFill>
                    <a:srgbClr val="000066"/>
                  </a:solidFill>
                  <a:latin typeface="Arial Narrow" pitchFamily="34" charset="0"/>
                </a:rPr>
                <a:t> aluminum fins</a:t>
              </a:r>
              <a:endParaRPr lang="el-GR" sz="1400" b="1">
                <a:solidFill>
                  <a:srgbClr val="000066"/>
                </a:solidFill>
                <a:latin typeface="Arial Narrow" pitchFamily="34" charset="0"/>
              </a:endParaRPr>
            </a:p>
          </p:txBody>
        </p:sp>
        <p:sp>
          <p:nvSpPr>
            <p:cNvPr id="90140" name="Line 19"/>
            <p:cNvSpPr>
              <a:spLocks noChangeShapeType="1"/>
            </p:cNvSpPr>
            <p:nvPr/>
          </p:nvSpPr>
          <p:spPr bwMode="auto">
            <a:xfrm flipV="1">
              <a:off x="4921" y="3612"/>
              <a:ext cx="269" cy="40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17" name="Rectangle 22"/>
          <p:cNvSpPr>
            <a:spLocks noChangeArrowheads="1"/>
          </p:cNvSpPr>
          <p:nvPr/>
        </p:nvSpPr>
        <p:spPr bwMode="auto">
          <a:xfrm>
            <a:off x="457200" y="0"/>
            <a:ext cx="807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2000">
              <a:solidFill>
                <a:srgbClr val="FF0000"/>
              </a:solidFill>
              <a:latin typeface="Arial Narrow Bold" charset="0"/>
            </a:endParaRPr>
          </a:p>
        </p:txBody>
      </p:sp>
      <p:sp>
        <p:nvSpPr>
          <p:cNvPr id="90121" name="Rectangle 33"/>
          <p:cNvSpPr>
            <a:spLocks noChangeArrowheads="1"/>
          </p:cNvSpPr>
          <p:nvPr/>
        </p:nvSpPr>
        <p:spPr bwMode="auto">
          <a:xfrm>
            <a:off x="304601" y="4660154"/>
            <a:ext cx="4075452" cy="99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8000"/>
              </a:buClr>
            </a:pPr>
            <a:r>
              <a:rPr lang="en-US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Ionisation</a:t>
            </a:r>
            <a:r>
              <a:rPr lang="en-US" b="1" dirty="0">
                <a:solidFill>
                  <a:srgbClr val="000066"/>
                </a:solidFill>
                <a:latin typeface="Arial" charset="0"/>
                <a:cs typeface="Arial" charset="0"/>
              </a:rPr>
              <a:t> measurement: </a:t>
            </a:r>
          </a:p>
          <a:p>
            <a:pPr>
              <a:buClr>
                <a:srgbClr val="008000"/>
              </a:buClr>
            </a:pPr>
            <a:r>
              <a:rPr lang="en-US" sz="1100" b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1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  </a:t>
            </a:r>
          </a:p>
          <a:p>
            <a:pPr>
              <a:buClr>
                <a:srgbClr val="008000"/>
              </a:buClr>
            </a:pPr>
            <a:r>
              <a:rPr 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in</a:t>
            </a:r>
            <a:r>
              <a:rPr lang="en-US" sz="1600" b="1" dirty="0">
                <a:solidFill>
                  <a:srgbClr val="000066"/>
                </a:solidFill>
                <a:latin typeface="Arial" charset="0"/>
                <a:cs typeface="Arial" charset="0"/>
              </a:rPr>
              <a:t> low-field   </a:t>
            </a: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(~volts/cm) with segmented </a:t>
            </a:r>
            <a:endParaRPr lang="en-US" sz="1200" b="1" dirty="0" smtClean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>
              <a:buClr>
                <a:srgbClr val="008000"/>
              </a:buClr>
            </a:pPr>
            <a:r>
              <a:rPr lang="en-US" sz="12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contacts to </a:t>
            </a: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allow rejection of events near outer edge </a:t>
            </a:r>
          </a:p>
        </p:txBody>
      </p:sp>
      <p:sp>
        <p:nvSpPr>
          <p:cNvPr id="90122" name="Rectangle 34"/>
          <p:cNvSpPr>
            <a:spLocks noChangeArrowheads="1"/>
          </p:cNvSpPr>
          <p:nvPr/>
        </p:nvSpPr>
        <p:spPr bwMode="auto">
          <a:xfrm>
            <a:off x="4104456" y="902761"/>
            <a:ext cx="4572000" cy="195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  </a:t>
            </a:r>
            <a:r>
              <a:rPr lang="en-US" sz="1600" b="1" dirty="0">
                <a:solidFill>
                  <a:srgbClr val="000066"/>
                </a:solidFill>
                <a:latin typeface="Arial" charset="0"/>
                <a:cs typeface="Arial" charset="0"/>
              </a:rPr>
              <a:t>Photolithographic </a:t>
            </a:r>
            <a:r>
              <a:rPr 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patterning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</a:pPr>
            <a:endParaRPr lang="en-US" sz="1600" b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8000"/>
              </a:buClr>
            </a:pPr>
            <a:r>
              <a:rPr lang="en-US" sz="1600" b="1" dirty="0">
                <a:solidFill>
                  <a:srgbClr val="000066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>
                <a:solidFill>
                  <a:srgbClr val="000066"/>
                </a:solidFill>
                <a:latin typeface="Arial" charset="0"/>
                <a:cs typeface="Arial" charset="0"/>
              </a:rPr>
              <a:t>Phonon sensors: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</a:pP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   </a:t>
            </a:r>
            <a:r>
              <a:rPr lang="en-US" sz="1600" b="1" dirty="0">
                <a:solidFill>
                  <a:srgbClr val="000066"/>
                </a:solidFill>
                <a:latin typeface="Arial" charset="0"/>
                <a:cs typeface="Arial" charset="0"/>
              </a:rPr>
              <a:t>4 quadrants </a:t>
            </a: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with each 888 sensors (TES)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Clr>
                <a:srgbClr val="008000"/>
              </a:buClr>
            </a:pP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    operated  in parallel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</a:pP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   </a:t>
            </a:r>
            <a:r>
              <a:rPr lang="en-US" sz="1600" b="1" dirty="0">
                <a:solidFill>
                  <a:srgbClr val="000066"/>
                </a:solidFill>
                <a:latin typeface="Arial" charset="0"/>
                <a:cs typeface="Arial" charset="0"/>
              </a:rPr>
              <a:t>TES: </a:t>
            </a: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1-</a:t>
            </a:r>
            <a:r>
              <a:rPr lang="en-US" sz="1200" b="1" dirty="0">
                <a:solidFill>
                  <a:srgbClr val="000066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m-thick strip of W connected to 8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</a:pP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    superconducting Al collection fins</a:t>
            </a:r>
          </a:p>
        </p:txBody>
      </p:sp>
      <p:sp>
        <p:nvSpPr>
          <p:cNvPr id="90123" name="Text Box 35"/>
          <p:cNvSpPr txBox="1">
            <a:spLocks noChangeArrowheads="1"/>
          </p:cNvSpPr>
          <p:nvPr/>
        </p:nvSpPr>
        <p:spPr bwMode="auto">
          <a:xfrm>
            <a:off x="268611" y="5692166"/>
            <a:ext cx="266801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35000"/>
              </a:spcAft>
            </a:pPr>
            <a:r>
              <a:rPr lang="en-US" sz="1600" b="1" dirty="0">
                <a:solidFill>
                  <a:srgbClr val="000066"/>
                </a:solidFill>
                <a:latin typeface="Arial" charset="0"/>
                <a:cs typeface="Arial" charset="0"/>
              </a:rPr>
              <a:t>2 charge </a:t>
            </a:r>
            <a:r>
              <a:rPr 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electrodes</a:t>
            </a:r>
            <a:endParaRPr lang="en-US" sz="1600" b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lvl="1" eaLnBrk="1" hangingPunct="1">
              <a:spcAft>
                <a:spcPct val="20000"/>
              </a:spcAft>
              <a:buClr>
                <a:srgbClr val="008000"/>
              </a:buClr>
            </a:pP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   “Inner” </a:t>
            </a:r>
            <a:r>
              <a:rPr lang="en-US" sz="1200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fiducial</a:t>
            </a: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 electrode</a:t>
            </a:r>
          </a:p>
          <a:p>
            <a:pPr lvl="1" eaLnBrk="1" hangingPunct="1">
              <a:buClr>
                <a:srgbClr val="008000"/>
              </a:buClr>
            </a:pPr>
            <a:r>
              <a:rPr lang="en-US" sz="1200" b="1" dirty="0">
                <a:solidFill>
                  <a:srgbClr val="000066"/>
                </a:solidFill>
                <a:latin typeface="Arial" charset="0"/>
                <a:cs typeface="Arial" charset="0"/>
              </a:rPr>
              <a:t>   “Outer” guard ring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CDMS   </a:t>
            </a:r>
            <a:r>
              <a:rPr lang="en-US" b="1" i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Phonon + Charge</a:t>
            </a:r>
            <a:endParaRPr lang="en-US" b="1" i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5112568" y="10932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Cryogenic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 Dark Matter Search</a:t>
            </a:r>
            <a:r>
              <a:rPr lang="de-DE" sz="1400" i="1" noProof="1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pPr lvl="0"/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US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Collaboration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  <p:pic>
        <p:nvPicPr>
          <p:cNvPr id="90216" name="Picture 1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90" y="1081088"/>
            <a:ext cx="2857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16" y="2852936"/>
            <a:ext cx="1690880" cy="165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6896000" y="3243064"/>
            <a:ext cx="487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</a:t>
            </a:r>
          </a:p>
          <a:p>
            <a:r>
              <a:rPr lang="de-DE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cryostat</a:t>
            </a:r>
            <a:endParaRPr lang="de-DE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88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82650"/>
            <a:ext cx="5638800" cy="5638800"/>
          </a:xfrm>
          <a:prstGeom prst="rect">
            <a:avLst/>
          </a:prstGeom>
          <a:noFill/>
          <a:ln>
            <a:noFill/>
          </a:ln>
          <a:effectLst>
            <a:outerShdw dist="1016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112568" y="10932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Cryogenic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 Dark Matter Search</a:t>
            </a:r>
            <a:r>
              <a:rPr lang="de-DE" sz="1400" i="1" noProof="1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US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Collaboration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405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724400" y="3733800"/>
            <a:ext cx="19812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724400" y="5105400"/>
            <a:ext cx="19812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273550" y="5848350"/>
            <a:ext cx="4870450" cy="6858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108450" y="3498850"/>
            <a:ext cx="392113" cy="302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533400" y="3505200"/>
            <a:ext cx="3681413" cy="3048000"/>
            <a:chOff x="720" y="1104"/>
            <a:chExt cx="4081" cy="3216"/>
          </a:xfrm>
        </p:grpSpPr>
        <p:sp>
          <p:nvSpPr>
            <p:cNvPr id="11297" name="Rectangle 7"/>
            <p:cNvSpPr>
              <a:spLocks noChangeArrowheads="1"/>
            </p:cNvSpPr>
            <p:nvPr/>
          </p:nvSpPr>
          <p:spPr bwMode="auto">
            <a:xfrm>
              <a:off x="720" y="3616"/>
              <a:ext cx="624" cy="6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298" name="Picture 8" descr="wmap_spe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272"/>
            <a:stretch>
              <a:fillRect/>
            </a:stretch>
          </p:blipFill>
          <p:spPr bwMode="auto">
            <a:xfrm>
              <a:off x="720" y="1104"/>
              <a:ext cx="4080" cy="2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9" name="Picture 9" descr="wmap_spe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1" t="92279" b="-482"/>
            <a:stretch>
              <a:fillRect/>
            </a:stretch>
          </p:blipFill>
          <p:spPr bwMode="auto">
            <a:xfrm>
              <a:off x="1190" y="3865"/>
              <a:ext cx="3611" cy="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4718050" y="2668588"/>
            <a:ext cx="27767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sz="1600" dirty="0">
              <a:solidFill>
                <a:srgbClr val="000066"/>
              </a:solidFill>
            </a:endParaRPr>
          </a:p>
          <a:p>
            <a:pPr eaLnBrk="1" hangingPunct="1"/>
            <a:r>
              <a:rPr lang="en-GB" sz="800" dirty="0">
                <a:solidFill>
                  <a:srgbClr val="000066"/>
                </a:solidFill>
              </a:rPr>
              <a:t>   </a:t>
            </a:r>
          </a:p>
          <a:p>
            <a:pPr eaLnBrk="1" hangingPunct="1">
              <a:buFont typeface="Symbol" pitchFamily="18" charset="2"/>
              <a:buNone/>
            </a:pPr>
            <a:r>
              <a:rPr lang="en-GB" sz="1600" dirty="0">
                <a:solidFill>
                  <a:srgbClr val="000066"/>
                </a:solidFill>
              </a:rPr>
              <a:t>-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gravitation</a:t>
            </a:r>
            <a:r>
              <a:rPr lang="en-GB" sz="1600" dirty="0">
                <a:solidFill>
                  <a:srgbClr val="000066"/>
                </a:solidFill>
              </a:rPr>
              <a:t> </a:t>
            </a:r>
            <a:r>
              <a:rPr lang="en-GB" sz="1600" dirty="0" err="1">
                <a:solidFill>
                  <a:srgbClr val="000066"/>
                </a:solidFill>
                <a:latin typeface="Symbol" pitchFamily="18" charset="2"/>
              </a:rPr>
              <a:t>W</a:t>
            </a:r>
            <a:r>
              <a:rPr lang="en-GB" sz="1600" i="1" baseline="-25000" dirty="0" err="1">
                <a:solidFill>
                  <a:srgbClr val="000066"/>
                </a:solidFill>
              </a:rPr>
              <a:t>matter</a:t>
            </a:r>
            <a:r>
              <a:rPr lang="en-GB" sz="1600" i="1" baseline="-25000" dirty="0">
                <a:solidFill>
                  <a:srgbClr val="000066"/>
                </a:solidFill>
              </a:rPr>
              <a:t> </a:t>
            </a:r>
            <a:endParaRPr lang="en-GB" sz="1600" dirty="0">
              <a:solidFill>
                <a:srgbClr val="000066"/>
              </a:solidFill>
            </a:endParaRPr>
          </a:p>
          <a:p>
            <a:pPr eaLnBrk="1" hangingPunct="1">
              <a:buFont typeface="Symbol" pitchFamily="18" charset="2"/>
              <a:buNone/>
            </a:pPr>
            <a:r>
              <a:rPr lang="en-GB" sz="1600" dirty="0">
                <a:solidFill>
                  <a:srgbClr val="000066"/>
                </a:solidFill>
              </a:rPr>
              <a:t>-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coupling to radiation </a:t>
            </a:r>
            <a:r>
              <a:rPr lang="en-GB" sz="1600" dirty="0" err="1">
                <a:solidFill>
                  <a:srgbClr val="000066"/>
                </a:solidFill>
                <a:latin typeface="Symbol" pitchFamily="18" charset="2"/>
              </a:rPr>
              <a:t>W</a:t>
            </a:r>
            <a:r>
              <a:rPr lang="en-GB" sz="1600" i="1" baseline="-25000" dirty="0" err="1">
                <a:solidFill>
                  <a:srgbClr val="000066"/>
                </a:solidFill>
              </a:rPr>
              <a:t>baryon</a:t>
            </a:r>
            <a:r>
              <a:rPr lang="en-GB" sz="1600" i="1" baseline="-25000" dirty="0">
                <a:solidFill>
                  <a:srgbClr val="000066"/>
                </a:solidFill>
              </a:rPr>
              <a:t> </a:t>
            </a:r>
            <a:endParaRPr lang="en-GB" sz="1600" dirty="0">
              <a:solidFill>
                <a:srgbClr val="000066"/>
              </a:solidFill>
            </a:endParaRPr>
          </a:p>
          <a:p>
            <a:pPr eaLnBrk="1" hangingPunct="1">
              <a:buFont typeface="Symbol" pitchFamily="18" charset="2"/>
              <a:buNone/>
            </a:pPr>
            <a:endParaRPr lang="en-GB" sz="1600" dirty="0">
              <a:solidFill>
                <a:srgbClr val="000066"/>
              </a:solidFill>
            </a:endParaRPr>
          </a:p>
        </p:txBody>
      </p:sp>
      <p:sp>
        <p:nvSpPr>
          <p:cNvPr id="11272" name="Freeform 11"/>
          <p:cNvSpPr>
            <a:spLocks/>
          </p:cNvSpPr>
          <p:nvPr/>
        </p:nvSpPr>
        <p:spPr bwMode="auto">
          <a:xfrm>
            <a:off x="2754313" y="3733800"/>
            <a:ext cx="1295400" cy="1600200"/>
          </a:xfrm>
          <a:custGeom>
            <a:avLst/>
            <a:gdLst>
              <a:gd name="T0" fmla="*/ 0 w 768"/>
              <a:gd name="T1" fmla="*/ 0 h 1104"/>
              <a:gd name="T2" fmla="*/ 2147483647 w 768"/>
              <a:gd name="T3" fmla="*/ 2147483647 h 1104"/>
              <a:gd name="T4" fmla="*/ 2147483647 w 768"/>
              <a:gd name="T5" fmla="*/ 2147483647 h 11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1104">
                <a:moveTo>
                  <a:pt x="0" y="0"/>
                </a:moveTo>
                <a:cubicBezTo>
                  <a:pt x="56" y="220"/>
                  <a:pt x="112" y="440"/>
                  <a:pt x="240" y="624"/>
                </a:cubicBezTo>
                <a:cubicBezTo>
                  <a:pt x="368" y="808"/>
                  <a:pt x="568" y="956"/>
                  <a:pt x="768" y="1104"/>
                </a:cubicBezTo>
              </a:path>
            </a:pathLst>
          </a:custGeom>
          <a:noFill/>
          <a:ln w="28575" cap="flat" cmpd="sng">
            <a:solidFill>
              <a:srgbClr val="CC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73" name="Group 12"/>
          <p:cNvGrpSpPr>
            <a:grpSpLocks/>
          </p:cNvGrpSpPr>
          <p:nvPr/>
        </p:nvGrpSpPr>
        <p:grpSpPr bwMode="auto">
          <a:xfrm>
            <a:off x="1758950" y="4333875"/>
            <a:ext cx="1497013" cy="1905000"/>
            <a:chOff x="1152" y="1604"/>
            <a:chExt cx="1087" cy="1420"/>
          </a:xfrm>
        </p:grpSpPr>
        <p:sp>
          <p:nvSpPr>
            <p:cNvPr id="11291" name="Line 13"/>
            <p:cNvSpPr>
              <a:spLocks noChangeShapeType="1"/>
            </p:cNvSpPr>
            <p:nvPr/>
          </p:nvSpPr>
          <p:spPr bwMode="auto">
            <a:xfrm flipV="1">
              <a:off x="1727" y="1894"/>
              <a:ext cx="0" cy="3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2" name="Line 14"/>
            <p:cNvSpPr>
              <a:spLocks noChangeShapeType="1"/>
            </p:cNvSpPr>
            <p:nvPr/>
          </p:nvSpPr>
          <p:spPr bwMode="auto">
            <a:xfrm flipV="1">
              <a:off x="1855" y="1604"/>
              <a:ext cx="0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3" name="Line 15"/>
            <p:cNvSpPr>
              <a:spLocks noChangeShapeType="1"/>
            </p:cNvSpPr>
            <p:nvPr/>
          </p:nvSpPr>
          <p:spPr bwMode="auto">
            <a:xfrm flipV="1">
              <a:off x="1983" y="2023"/>
              <a:ext cx="0" cy="3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6"/>
            <p:cNvSpPr>
              <a:spLocks noChangeShapeType="1"/>
            </p:cNvSpPr>
            <p:nvPr/>
          </p:nvSpPr>
          <p:spPr bwMode="auto">
            <a:xfrm flipV="1">
              <a:off x="2239" y="2281"/>
              <a:ext cx="0" cy="3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5" name="Line 17"/>
            <p:cNvSpPr>
              <a:spLocks noChangeShapeType="1"/>
            </p:cNvSpPr>
            <p:nvPr/>
          </p:nvSpPr>
          <p:spPr bwMode="auto">
            <a:xfrm flipV="1">
              <a:off x="1567" y="2410"/>
              <a:ext cx="0" cy="3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6" name="Line 18"/>
            <p:cNvSpPr>
              <a:spLocks noChangeShapeType="1"/>
            </p:cNvSpPr>
            <p:nvPr/>
          </p:nvSpPr>
          <p:spPr bwMode="auto">
            <a:xfrm flipV="1">
              <a:off x="1152" y="2701"/>
              <a:ext cx="0" cy="3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4" name="Rectangle 19"/>
          <p:cNvSpPr>
            <a:spLocks noChangeArrowheads="1"/>
          </p:cNvSpPr>
          <p:nvPr/>
        </p:nvSpPr>
        <p:spPr bwMode="auto">
          <a:xfrm>
            <a:off x="251494" y="134913"/>
            <a:ext cx="849696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Cosmic Microwave Background – Matter-Density </a:t>
            </a:r>
            <a:r>
              <a:rPr lang="en-GB" sz="2800" b="1" dirty="0" err="1">
                <a:solidFill>
                  <a:srgbClr val="000042"/>
                </a:solidFill>
                <a:latin typeface="Symbol" pitchFamily="18" charset="2"/>
              </a:rPr>
              <a:t>W</a:t>
            </a:r>
            <a:r>
              <a:rPr lang="en-GB" sz="2400" b="1" i="1" baseline="-25000" dirty="0" err="1">
                <a:solidFill>
                  <a:srgbClr val="000066"/>
                </a:solidFill>
              </a:rPr>
              <a:t>matter</a:t>
            </a:r>
            <a:endParaRPr lang="en-GB" sz="2400" b="1" i="1" baseline="-25000" dirty="0">
              <a:solidFill>
                <a:srgbClr val="000066"/>
              </a:solidFill>
            </a:endParaRPr>
          </a:p>
        </p:txBody>
      </p:sp>
      <p:sp>
        <p:nvSpPr>
          <p:cNvPr id="11275" name="Text Box 20"/>
          <p:cNvSpPr txBox="1">
            <a:spLocks noChangeArrowheads="1"/>
          </p:cNvSpPr>
          <p:nvPr/>
        </p:nvSpPr>
        <p:spPr bwMode="auto">
          <a:xfrm>
            <a:off x="4746625" y="3733800"/>
            <a:ext cx="188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000066"/>
                </a:solidFill>
                <a:latin typeface="Symbol" pitchFamily="18" charset="2"/>
              </a:rPr>
              <a:t>W</a:t>
            </a:r>
            <a:r>
              <a:rPr lang="en-GB" sz="2400" i="1" baseline="-25000">
                <a:solidFill>
                  <a:srgbClr val="000066"/>
                </a:solidFill>
              </a:rPr>
              <a:t>matter</a:t>
            </a:r>
            <a:r>
              <a:rPr lang="en-GB" sz="2400">
                <a:solidFill>
                  <a:srgbClr val="000066"/>
                </a:solidFill>
              </a:rPr>
              <a:t> = 0.27 </a:t>
            </a:r>
            <a:endParaRPr lang="en-GB" sz="2400">
              <a:solidFill>
                <a:srgbClr val="000066"/>
              </a:solidFill>
              <a:latin typeface="Symbol" pitchFamily="18" charset="2"/>
            </a:endParaRPr>
          </a:p>
        </p:txBody>
      </p:sp>
      <p:sp>
        <p:nvSpPr>
          <p:cNvPr id="11276" name="Text Box 21"/>
          <p:cNvSpPr txBox="1">
            <a:spLocks noChangeArrowheads="1"/>
          </p:cNvSpPr>
          <p:nvPr/>
        </p:nvSpPr>
        <p:spPr bwMode="auto">
          <a:xfrm>
            <a:off x="4743450" y="5105400"/>
            <a:ext cx="2079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000066"/>
                </a:solidFill>
                <a:latin typeface="Symbol" pitchFamily="18" charset="2"/>
              </a:rPr>
              <a:t>W</a:t>
            </a:r>
            <a:r>
              <a:rPr lang="en-GB" sz="2400" i="1" baseline="-25000">
                <a:solidFill>
                  <a:srgbClr val="000066"/>
                </a:solidFill>
              </a:rPr>
              <a:t>baryon</a:t>
            </a:r>
            <a:r>
              <a:rPr lang="en-GB" sz="2400">
                <a:solidFill>
                  <a:srgbClr val="000066"/>
                </a:solidFill>
              </a:rPr>
              <a:t> = 0.044 </a:t>
            </a:r>
            <a:endParaRPr lang="en-GB" sz="2400">
              <a:solidFill>
                <a:srgbClr val="000066"/>
              </a:solidFill>
              <a:latin typeface="Symbol" pitchFamily="18" charset="2"/>
            </a:endParaRPr>
          </a:p>
        </p:txBody>
      </p:sp>
      <p:sp>
        <p:nvSpPr>
          <p:cNvPr id="11277" name="Oval 22"/>
          <p:cNvSpPr>
            <a:spLocks noChangeArrowheads="1"/>
          </p:cNvSpPr>
          <p:nvPr/>
        </p:nvSpPr>
        <p:spPr bwMode="auto">
          <a:xfrm>
            <a:off x="6858000" y="5105400"/>
            <a:ext cx="304800" cy="304800"/>
          </a:xfrm>
          <a:prstGeom prst="ellipse">
            <a:avLst/>
          </a:prstGeom>
          <a:gradFill rotWithShape="0">
            <a:gsLst>
              <a:gs pos="0">
                <a:srgbClr val="669900"/>
              </a:gs>
              <a:gs pos="100000">
                <a:srgbClr val="808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00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1278" name="Oval 23"/>
          <p:cNvSpPr>
            <a:spLocks noChangeArrowheads="1"/>
          </p:cNvSpPr>
          <p:nvPr/>
        </p:nvSpPr>
        <p:spPr bwMode="auto">
          <a:xfrm>
            <a:off x="7239000" y="5334000"/>
            <a:ext cx="304800" cy="304800"/>
          </a:xfrm>
          <a:prstGeom prst="ellipse">
            <a:avLst/>
          </a:prstGeom>
          <a:gradFill rotWithShape="0">
            <a:gsLst>
              <a:gs pos="0">
                <a:srgbClr val="669900"/>
              </a:gs>
              <a:gs pos="100000">
                <a:srgbClr val="808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00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1279" name="Oval 24"/>
          <p:cNvSpPr>
            <a:spLocks noChangeArrowheads="1"/>
          </p:cNvSpPr>
          <p:nvPr/>
        </p:nvSpPr>
        <p:spPr bwMode="auto">
          <a:xfrm>
            <a:off x="6934200" y="5486400"/>
            <a:ext cx="228600" cy="228600"/>
          </a:xfrm>
          <a:prstGeom prst="ellipse">
            <a:avLst/>
          </a:pr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2000">
                <a:solidFill>
                  <a:schemeClr val="bg1"/>
                </a:solidFill>
              </a:rPr>
              <a:t>e</a:t>
            </a:r>
            <a:endParaRPr lang="en-GB" sz="2000"/>
          </a:p>
        </p:txBody>
      </p:sp>
      <p:sp>
        <p:nvSpPr>
          <p:cNvPr id="11280" name="Text Box 25"/>
          <p:cNvSpPr txBox="1">
            <a:spLocks noChangeArrowheads="1"/>
          </p:cNvSpPr>
          <p:nvPr/>
        </p:nvSpPr>
        <p:spPr bwMode="auto">
          <a:xfrm>
            <a:off x="4709344" y="4210050"/>
            <a:ext cx="275267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dirty="0">
                <a:solidFill>
                  <a:srgbClr val="000066"/>
                </a:solidFill>
                <a:latin typeface="Symbol" pitchFamily="18" charset="2"/>
              </a:rPr>
              <a:t>=&gt; </a:t>
            </a:r>
            <a:r>
              <a:rPr lang="en-GB" sz="2000" dirty="0" err="1">
                <a:solidFill>
                  <a:srgbClr val="000066"/>
                </a:solidFill>
                <a:latin typeface="Symbol" pitchFamily="18" charset="2"/>
              </a:rPr>
              <a:t>W</a:t>
            </a:r>
            <a:r>
              <a:rPr lang="en-GB" sz="2000" i="1" baseline="-25000" dirty="0" err="1">
                <a:solidFill>
                  <a:srgbClr val="000066"/>
                </a:solidFill>
              </a:rPr>
              <a:t>matter</a:t>
            </a:r>
            <a:r>
              <a:rPr lang="en-GB" i="1" baseline="-25000" dirty="0">
                <a:solidFill>
                  <a:srgbClr val="000066"/>
                </a:solidFill>
              </a:rPr>
              <a:t> </a:t>
            </a:r>
            <a:r>
              <a:rPr lang="en-GB" i="1" dirty="0" smtClean="0">
                <a:solidFill>
                  <a:srgbClr val="000066"/>
                </a:solidFill>
                <a:sym typeface="Times New Roman Special G2" pitchFamily="18" charset="2"/>
              </a:rPr>
              <a:t>&gt;</a:t>
            </a:r>
            <a:r>
              <a:rPr lang="en-GB" dirty="0" err="1" smtClean="0">
                <a:solidFill>
                  <a:srgbClr val="000066"/>
                </a:solidFill>
                <a:latin typeface="Symbol" pitchFamily="18" charset="2"/>
              </a:rPr>
              <a:t>W</a:t>
            </a:r>
            <a:r>
              <a:rPr lang="en-GB" i="1" baseline="-25000" dirty="0" err="1" smtClean="0">
                <a:solidFill>
                  <a:srgbClr val="000066"/>
                </a:solidFill>
              </a:rPr>
              <a:t>lum</a:t>
            </a:r>
            <a:r>
              <a:rPr lang="en-GB" i="1" baseline="-25000" dirty="0" smtClean="0">
                <a:solidFill>
                  <a:srgbClr val="000066"/>
                </a:solidFill>
              </a:rPr>
              <a:t>     </a:t>
            </a:r>
            <a:r>
              <a:rPr lang="en-GB" dirty="0" smtClean="0">
                <a:solidFill>
                  <a:srgbClr val="000066"/>
                </a:solidFill>
              </a:rPr>
              <a:t> </a:t>
            </a:r>
            <a:r>
              <a:rPr lang="en-GB" dirty="0" smtClean="0">
                <a:solidFill>
                  <a:srgbClr val="000066"/>
                </a:solidFill>
                <a:latin typeface="Times New Roman"/>
                <a:cs typeface="Times New Roman"/>
                <a:sym typeface="Times New Roman Special G2" pitchFamily="18" charset="2"/>
              </a:rPr>
              <a:t>̰  ~ </a:t>
            </a:r>
            <a:r>
              <a:rPr lang="en-GB" dirty="0" smtClean="0">
                <a:solidFill>
                  <a:srgbClr val="000066"/>
                </a:solidFill>
                <a:sym typeface="Times New Roman Special G2" pitchFamily="18" charset="2"/>
              </a:rPr>
              <a:t>0.01</a:t>
            </a:r>
            <a:endParaRPr lang="en-GB" dirty="0">
              <a:solidFill>
                <a:srgbClr val="000066"/>
              </a:solidFill>
              <a:sym typeface="Times New Roman Special G2" pitchFamily="18" charset="2"/>
            </a:endParaRPr>
          </a:p>
          <a:p>
            <a:pPr algn="ctr" eaLnBrk="1" hangingPunct="1"/>
            <a:r>
              <a:rPr lang="en-GB" sz="800" dirty="0">
                <a:solidFill>
                  <a:srgbClr val="000066"/>
                </a:solidFill>
                <a:sym typeface="Times New Roman Special G2" pitchFamily="18" charset="2"/>
              </a:rPr>
              <a:t>  </a:t>
            </a:r>
          </a:p>
          <a:p>
            <a:pPr algn="ctr" eaLnBrk="1" hangingPunct="1"/>
            <a:r>
              <a:rPr lang="en-GB" sz="1600" dirty="0">
                <a:solidFill>
                  <a:srgbClr val="000066"/>
                </a:solidFill>
                <a:sym typeface="Times New Roman Special G2" pitchFamily="18" charset="2"/>
              </a:rPr>
              <a:t>           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Times New Roman Special G2" pitchFamily="18" charset="2"/>
              </a:rPr>
              <a:t>mostly Dark Matter</a:t>
            </a:r>
            <a:endParaRPr lang="en-GB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1" name="Text Box 26"/>
          <p:cNvSpPr txBox="1">
            <a:spLocks noChangeArrowheads="1"/>
          </p:cNvSpPr>
          <p:nvPr/>
        </p:nvSpPr>
        <p:spPr bwMode="auto">
          <a:xfrm>
            <a:off x="4718050" y="1335088"/>
            <a:ext cx="51886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342900" eaLnBrk="0" hangingPunct="0">
              <a:tabLst>
                <a:tab pos="123825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342900" eaLnBrk="0" hangingPunct="0">
              <a:tabLst>
                <a:tab pos="123825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342900" eaLnBrk="0" hangingPunct="0">
              <a:tabLst>
                <a:tab pos="123825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342900" eaLnBrk="0" hangingPunct="0">
              <a:tabLst>
                <a:tab pos="123825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342900" eaLnBrk="0" hangingPunct="0">
              <a:tabLst>
                <a:tab pos="123825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Anisotropy:</a:t>
            </a:r>
          </a:p>
          <a:p>
            <a:pPr eaLnBrk="1" hangingPunct="1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 eaLnBrk="1" hangingPunct="1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Angular scale  =&gt;	 geometry, </a:t>
            </a:r>
            <a:r>
              <a:rPr lang="en-GB" sz="2400" dirty="0" err="1">
                <a:solidFill>
                  <a:srgbClr val="000099"/>
                </a:solidFill>
                <a:latin typeface="Symbol" pitchFamily="18" charset="2"/>
              </a:rPr>
              <a:t>W</a:t>
            </a:r>
            <a:r>
              <a:rPr lang="en-GB" sz="2400" baseline="-25000" dirty="0" err="1">
                <a:solidFill>
                  <a:srgbClr val="000099"/>
                </a:solidFill>
              </a:rPr>
              <a:t>tot</a:t>
            </a:r>
            <a:r>
              <a:rPr lang="en-GB" sz="2400" dirty="0">
                <a:solidFill>
                  <a:srgbClr val="000066"/>
                </a:solidFill>
              </a:rPr>
              <a:t> 	</a:t>
            </a:r>
          </a:p>
          <a:p>
            <a:pPr eaLnBrk="1" hangingPunct="1"/>
            <a:endParaRPr lang="en-GB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Intensities  		=&gt;	 gravitational potentials,</a:t>
            </a:r>
            <a:b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	 matter densities </a:t>
            </a:r>
            <a:r>
              <a:rPr lang="en-GB" dirty="0">
                <a:solidFill>
                  <a:srgbClr val="000066"/>
                </a:solidFill>
              </a:rPr>
              <a:t>	</a:t>
            </a:r>
          </a:p>
        </p:txBody>
      </p:sp>
      <p:pic>
        <p:nvPicPr>
          <p:cNvPr id="11282" name="Picture 27" descr="WMAPSpacecraft990387_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t="9955" r="8827" b="12401"/>
          <a:stretch>
            <a:fillRect/>
          </a:stretch>
        </p:blipFill>
        <p:spPr bwMode="auto">
          <a:xfrm>
            <a:off x="1828800" y="2043113"/>
            <a:ext cx="24384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28" descr="wmap_ma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048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Text Box 29"/>
          <p:cNvSpPr txBox="1">
            <a:spLocks noChangeArrowheads="1"/>
          </p:cNvSpPr>
          <p:nvPr/>
        </p:nvSpPr>
        <p:spPr bwMode="auto">
          <a:xfrm>
            <a:off x="4749800" y="5856288"/>
            <a:ext cx="3630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200">
                <a:solidFill>
                  <a:srgbClr val="000066"/>
                </a:solidFill>
                <a:latin typeface="Symbol" pitchFamily="18" charset="2"/>
              </a:rPr>
              <a:t>=&gt; W</a:t>
            </a:r>
            <a:r>
              <a:rPr lang="en-GB" sz="3200" i="1" baseline="-25000">
                <a:solidFill>
                  <a:srgbClr val="000066"/>
                </a:solidFill>
              </a:rPr>
              <a:t>matter </a:t>
            </a:r>
            <a:r>
              <a:rPr lang="en-GB" sz="3200" i="1">
                <a:solidFill>
                  <a:srgbClr val="000066"/>
                </a:solidFill>
              </a:rPr>
              <a:t>&gt;&gt; </a:t>
            </a:r>
            <a:r>
              <a:rPr lang="en-GB" sz="3200">
                <a:solidFill>
                  <a:srgbClr val="000066"/>
                </a:solidFill>
                <a:latin typeface="Symbol" pitchFamily="18" charset="2"/>
              </a:rPr>
              <a:t>W</a:t>
            </a:r>
            <a:r>
              <a:rPr lang="en-GB" sz="3200" i="1" baseline="-25000">
                <a:solidFill>
                  <a:srgbClr val="000066"/>
                </a:solidFill>
              </a:rPr>
              <a:t>baryon</a:t>
            </a:r>
            <a:r>
              <a:rPr lang="en-GB" sz="3200" i="1">
                <a:solidFill>
                  <a:srgbClr val="000066"/>
                </a:solidFill>
              </a:rPr>
              <a:t> </a:t>
            </a:r>
          </a:p>
        </p:txBody>
      </p:sp>
      <p:grpSp>
        <p:nvGrpSpPr>
          <p:cNvPr id="11285" name="Group 30"/>
          <p:cNvGrpSpPr>
            <a:grpSpLocks/>
          </p:cNvGrpSpPr>
          <p:nvPr/>
        </p:nvGrpSpPr>
        <p:grpSpPr bwMode="auto">
          <a:xfrm>
            <a:off x="466725" y="2543175"/>
            <a:ext cx="1133475" cy="1000125"/>
            <a:chOff x="294" y="1602"/>
            <a:chExt cx="714" cy="630"/>
          </a:xfrm>
        </p:grpSpPr>
        <p:sp>
          <p:nvSpPr>
            <p:cNvPr id="11287" name="Text Box 31"/>
            <p:cNvSpPr txBox="1">
              <a:spLocks noChangeArrowheads="1"/>
            </p:cNvSpPr>
            <p:nvPr/>
          </p:nvSpPr>
          <p:spPr bwMode="auto">
            <a:xfrm>
              <a:off x="294" y="1602"/>
              <a:ext cx="4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sz="1600">
                  <a:solidFill>
                    <a:srgbClr val="000066"/>
                  </a:solidFill>
                </a:rPr>
                <a:t>W</a:t>
              </a:r>
              <a:r>
                <a:rPr lang="en-GB" sz="800">
                  <a:solidFill>
                    <a:srgbClr val="000066"/>
                  </a:solidFill>
                </a:rPr>
                <a:t>ilkinson </a:t>
              </a:r>
            </a:p>
          </p:txBody>
        </p:sp>
        <p:sp>
          <p:nvSpPr>
            <p:cNvPr id="11288" name="Text Box 32"/>
            <p:cNvSpPr txBox="1">
              <a:spLocks noChangeArrowheads="1"/>
            </p:cNvSpPr>
            <p:nvPr/>
          </p:nvSpPr>
          <p:spPr bwMode="auto">
            <a:xfrm>
              <a:off x="414" y="1708"/>
              <a:ext cx="50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sz="1600">
                  <a:solidFill>
                    <a:srgbClr val="000066"/>
                  </a:solidFill>
                </a:rPr>
                <a:t>M</a:t>
              </a:r>
              <a:r>
                <a:rPr lang="en-GB" sz="800">
                  <a:solidFill>
                    <a:srgbClr val="000066"/>
                  </a:solidFill>
                </a:rPr>
                <a:t>icrowave</a:t>
              </a:r>
              <a:r>
                <a:rPr lang="en-GB" sz="2000">
                  <a:solidFill>
                    <a:srgbClr val="000066"/>
                  </a:solidFill>
                </a:rPr>
                <a:t> </a:t>
              </a:r>
              <a:endParaRPr lang="en-GB" sz="2400" baseline="-25000"/>
            </a:p>
          </p:txBody>
        </p:sp>
        <p:sp>
          <p:nvSpPr>
            <p:cNvPr id="11289" name="Text Box 33"/>
            <p:cNvSpPr txBox="1">
              <a:spLocks noChangeArrowheads="1"/>
            </p:cNvSpPr>
            <p:nvPr/>
          </p:nvSpPr>
          <p:spPr bwMode="auto">
            <a:xfrm>
              <a:off x="518" y="1852"/>
              <a:ext cx="49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sz="1600">
                  <a:solidFill>
                    <a:srgbClr val="000066"/>
                  </a:solidFill>
                </a:rPr>
                <a:t>A</a:t>
              </a:r>
              <a:r>
                <a:rPr lang="en-GB" sz="800">
                  <a:solidFill>
                    <a:srgbClr val="000066"/>
                  </a:solidFill>
                </a:rPr>
                <a:t>nisotropy</a:t>
              </a:r>
              <a:r>
                <a:rPr lang="en-GB" sz="2000">
                  <a:solidFill>
                    <a:srgbClr val="000066"/>
                  </a:solidFill>
                </a:rPr>
                <a:t> </a:t>
              </a:r>
            </a:p>
          </p:txBody>
        </p:sp>
        <p:sp>
          <p:nvSpPr>
            <p:cNvPr id="11290" name="Text Box 34"/>
            <p:cNvSpPr txBox="1">
              <a:spLocks noChangeArrowheads="1"/>
            </p:cNvSpPr>
            <p:nvPr/>
          </p:nvSpPr>
          <p:spPr bwMode="auto">
            <a:xfrm>
              <a:off x="602" y="2020"/>
              <a:ext cx="3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sz="1600">
                  <a:solidFill>
                    <a:srgbClr val="000066"/>
                  </a:solidFill>
                </a:rPr>
                <a:t> P</a:t>
              </a:r>
              <a:r>
                <a:rPr lang="en-GB" sz="800">
                  <a:solidFill>
                    <a:srgbClr val="000066"/>
                  </a:solidFill>
                </a:rPr>
                <a:t>robe</a:t>
              </a:r>
              <a:endParaRPr lang="en-GB" sz="2400" baseline="-25000"/>
            </a:p>
          </p:txBody>
        </p:sp>
      </p:grpSp>
      <p:sp>
        <p:nvSpPr>
          <p:cNvPr id="11286" name="Text Box 35"/>
          <p:cNvSpPr txBox="1">
            <a:spLocks noChangeArrowheads="1"/>
          </p:cNvSpPr>
          <p:nvPr/>
        </p:nvSpPr>
        <p:spPr bwMode="auto">
          <a:xfrm>
            <a:off x="1258888" y="3933825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000099"/>
                </a:solidFill>
                <a:latin typeface="Symbol" pitchFamily="18" charset="2"/>
              </a:rPr>
              <a:t>W</a:t>
            </a:r>
            <a:r>
              <a:rPr lang="en-GB" sz="2400" baseline="-25000">
                <a:solidFill>
                  <a:srgbClr val="000099"/>
                </a:solidFill>
              </a:rPr>
              <a:t>tot</a:t>
            </a:r>
            <a:r>
              <a:rPr lang="en-GB" sz="2400">
                <a:solidFill>
                  <a:srgbClr val="000099"/>
                </a:solidFill>
              </a:rPr>
              <a:t>=1</a:t>
            </a:r>
            <a:endParaRPr lang="en-GB" sz="2400">
              <a:solidFill>
                <a:srgbClr val="000099"/>
              </a:solidFill>
              <a:latin typeface="Symbol" pitchFamily="18" charset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49313"/>
            <a:ext cx="4705350" cy="351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65413"/>
            <a:ext cx="4352925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5810847" y="1341438"/>
            <a:ext cx="21419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 I </a:t>
            </a:r>
          </a:p>
          <a:p>
            <a:pPr algn="ctr" eaLnBrk="1" hangingPunct="1"/>
            <a:r>
              <a:rPr lang="en-GB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at Stanford</a:t>
            </a:r>
          </a:p>
          <a:p>
            <a:pPr algn="ctr" eaLnBrk="1" hangingPunct="1"/>
            <a:r>
              <a:rPr lang="en-GB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only15 </a:t>
            </a:r>
            <a:r>
              <a:rPr lang="en-GB" sz="16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mwe</a:t>
            </a:r>
            <a:r>
              <a:rPr lang="en-GB" sz="16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shielding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112568" y="10932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Cryogenic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 Dark Matter Search</a:t>
            </a:r>
            <a:r>
              <a:rPr lang="de-DE" sz="1400" i="1" noProof="1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US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Collaboration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03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7504" y="899195"/>
            <a:ext cx="4762500" cy="577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87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4308"/>
          <a:stretch/>
        </p:blipFill>
        <p:spPr bwMode="auto">
          <a:xfrm>
            <a:off x="107504" y="1517650"/>
            <a:ext cx="47625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5" name="Rectangle 9"/>
          <p:cNvSpPr>
            <a:spLocks noChangeArrowheads="1"/>
          </p:cNvSpPr>
          <p:nvPr/>
        </p:nvSpPr>
        <p:spPr bwMode="auto">
          <a:xfrm>
            <a:off x="5158574" y="1286986"/>
            <a:ext cx="697627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1999</a:t>
            </a:r>
            <a:endParaRPr lang="en-US" altLang="en-US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6" name="Text Box 10"/>
          <p:cNvSpPr txBox="1">
            <a:spLocks noChangeArrowheads="1"/>
          </p:cNvSpPr>
          <p:nvPr/>
        </p:nvSpPr>
        <p:spPr bwMode="auto">
          <a:xfrm>
            <a:off x="1607891" y="1270000"/>
            <a:ext cx="185420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  <a:latin typeface="Arial Narrow Bold" charset="0"/>
              </a:rPr>
              <a:t>all single-scatters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  <a:latin typeface="Arial Narrow Bold" charset="0"/>
              </a:rPr>
              <a:t>NR candidates</a:t>
            </a:r>
            <a:endParaRPr lang="en-US" altLang="en-US" sz="2400">
              <a:solidFill>
                <a:schemeClr val="tx2"/>
              </a:solidFill>
              <a:latin typeface="Arial Narrow Bold" charset="0"/>
            </a:endParaRPr>
          </a:p>
        </p:txBody>
      </p:sp>
      <p:sp>
        <p:nvSpPr>
          <p:cNvPr id="79877" name="Oval 11"/>
          <p:cNvSpPr>
            <a:spLocks noChangeArrowheads="1"/>
          </p:cNvSpPr>
          <p:nvPr/>
        </p:nvSpPr>
        <p:spPr bwMode="auto">
          <a:xfrm>
            <a:off x="1552328" y="1339850"/>
            <a:ext cx="74613" cy="74613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Oval 12"/>
          <p:cNvSpPr>
            <a:spLocks noChangeAspect="1" noChangeArrowheads="1"/>
          </p:cNvSpPr>
          <p:nvPr/>
        </p:nvSpPr>
        <p:spPr bwMode="auto">
          <a:xfrm>
            <a:off x="1533278" y="1612900"/>
            <a:ext cx="109538" cy="109538"/>
          </a:xfrm>
          <a:prstGeom prst="ellipse">
            <a:avLst/>
          </a:prstGeom>
          <a:noFill/>
          <a:ln w="12700">
            <a:solidFill>
              <a:srgbClr val="FF66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de-DE" altLang="en-US" sz="2400">
              <a:latin typeface="Arial Narrow Bold" charset="0"/>
            </a:endParaRPr>
          </a:p>
        </p:txBody>
      </p:sp>
      <p:sp>
        <p:nvSpPr>
          <p:cNvPr id="79879" name="Text Box 13"/>
          <p:cNvSpPr txBox="1">
            <a:spLocks noChangeArrowheads="1"/>
          </p:cNvSpPr>
          <p:nvPr/>
        </p:nvSpPr>
        <p:spPr bwMode="auto">
          <a:xfrm>
            <a:off x="1657103" y="5727700"/>
            <a:ext cx="3513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FF66CC"/>
                </a:solidFill>
                <a:latin typeface="Arial Narrow Bold" charset="0"/>
              </a:rPr>
              <a:t>NR Band asymmetric (-3</a:t>
            </a:r>
            <a:r>
              <a:rPr lang="en-US" altLang="en-US" sz="1200">
                <a:solidFill>
                  <a:srgbClr val="FF66CC"/>
                </a:solidFill>
                <a:latin typeface="Symbol" pitchFamily="18" charset="2"/>
              </a:rPr>
              <a:t>s</a:t>
            </a:r>
            <a:r>
              <a:rPr lang="en-US" altLang="en-US" sz="1200">
                <a:solidFill>
                  <a:srgbClr val="FF66CC"/>
                </a:solidFill>
                <a:latin typeface="Arial Narrow Bold" charset="0"/>
              </a:rPr>
              <a:t>,+1.28</a:t>
            </a:r>
            <a:r>
              <a:rPr lang="en-US" altLang="en-US" sz="1200">
                <a:solidFill>
                  <a:srgbClr val="FF66CC"/>
                </a:solidFill>
                <a:latin typeface="Symbol" pitchFamily="18" charset="2"/>
              </a:rPr>
              <a:t>s</a:t>
            </a:r>
            <a:r>
              <a:rPr lang="en-US" altLang="en-US" sz="1200">
                <a:solidFill>
                  <a:srgbClr val="FF66CC"/>
                </a:solidFill>
                <a:latin typeface="Arial Narrow Bold" charset="0"/>
              </a:rPr>
              <a:t>)= 90% efficient</a:t>
            </a:r>
          </a:p>
        </p:txBody>
      </p:sp>
      <p:sp>
        <p:nvSpPr>
          <p:cNvPr id="79880" name="Text Box 14"/>
          <p:cNvSpPr txBox="1">
            <a:spLocks noChangeArrowheads="1"/>
          </p:cNvSpPr>
          <p:nvPr/>
        </p:nvSpPr>
        <p:spPr bwMode="auto">
          <a:xfrm>
            <a:off x="5158574" y="2871187"/>
            <a:ext cx="2544286" cy="9233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de-DE" dirty="0"/>
              <a:t>45 </a:t>
            </a:r>
            <a:r>
              <a:rPr lang="de-DE" dirty="0" err="1"/>
              <a:t>day</a:t>
            </a:r>
            <a:r>
              <a:rPr lang="de-DE" dirty="0"/>
              <a:t> </a:t>
            </a:r>
            <a:r>
              <a:rPr lang="de-DE" dirty="0" err="1"/>
              <a:t>measurement</a:t>
            </a:r>
            <a:endParaRPr lang="de-DE" dirty="0"/>
          </a:p>
          <a:p>
            <a:pPr algn="l"/>
            <a:r>
              <a:rPr lang="de-DE" dirty="0"/>
              <a:t>4 x 160gr </a:t>
            </a:r>
            <a:r>
              <a:rPr lang="de-DE" dirty="0" err="1"/>
              <a:t>Ge-detectors</a:t>
            </a:r>
            <a:endParaRPr lang="de-DE" dirty="0"/>
          </a:p>
          <a:p>
            <a:pPr algn="l"/>
            <a:r>
              <a:rPr lang="de-DE" dirty="0"/>
              <a:t>=&gt; 10.6kgdays </a:t>
            </a:r>
          </a:p>
        </p:txBody>
      </p:sp>
      <p:sp>
        <p:nvSpPr>
          <p:cNvPr id="79881" name="Text Box 15"/>
          <p:cNvSpPr txBox="1">
            <a:spLocks noChangeArrowheads="1"/>
          </p:cNvSpPr>
          <p:nvPr/>
        </p:nvSpPr>
        <p:spPr bwMode="auto">
          <a:xfrm>
            <a:off x="5158574" y="4078786"/>
            <a:ext cx="2518638" cy="9233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de-DE" dirty="0" err="1"/>
              <a:t>gammas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electrons</a:t>
            </a:r>
            <a:endParaRPr lang="de-DE" dirty="0"/>
          </a:p>
          <a:p>
            <a:pPr algn="l"/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/>
              <a:t>seperated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</a:p>
          <a:p>
            <a:pPr algn="l"/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recoils</a:t>
            </a:r>
            <a:endParaRPr lang="de-DE" dirty="0"/>
          </a:p>
        </p:txBody>
      </p:sp>
      <p:sp>
        <p:nvSpPr>
          <p:cNvPr id="79882" name="Text Box 16"/>
          <p:cNvSpPr txBox="1">
            <a:spLocks noChangeArrowheads="1"/>
          </p:cNvSpPr>
          <p:nvPr/>
        </p:nvSpPr>
        <p:spPr bwMode="auto">
          <a:xfrm>
            <a:off x="5158574" y="5286385"/>
            <a:ext cx="3377848" cy="6155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de-DE" dirty="0"/>
              <a:t>13 </a:t>
            </a:r>
            <a:r>
              <a:rPr lang="de-DE" dirty="0" err="1"/>
              <a:t>candiates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 smtClean="0"/>
              <a:t>recoils</a:t>
            </a:r>
            <a:endParaRPr lang="de-DE" dirty="0" smtClean="0"/>
          </a:p>
          <a:p>
            <a:pPr algn="l"/>
            <a:r>
              <a:rPr lang="de-DE" sz="1600" i="1" dirty="0" smtClean="0"/>
              <a:t>~ 0.1 </a:t>
            </a:r>
            <a:r>
              <a:rPr lang="de-DE" sz="1600" i="1" dirty="0" err="1" smtClean="0"/>
              <a:t>cts</a:t>
            </a:r>
            <a:r>
              <a:rPr lang="de-DE" sz="1600" i="1" dirty="0" smtClean="0"/>
              <a:t> / kg / d / </a:t>
            </a:r>
            <a:r>
              <a:rPr lang="de-DE" sz="1600" i="1" dirty="0" err="1" smtClean="0"/>
              <a:t>keV</a:t>
            </a:r>
            <a:endParaRPr lang="de-DE" sz="1600" i="1" dirty="0"/>
          </a:p>
        </p:txBody>
      </p:sp>
      <p:sp>
        <p:nvSpPr>
          <p:cNvPr id="79884" name="Rectangle 18"/>
          <p:cNvSpPr>
            <a:spLocks noChangeArrowheads="1"/>
          </p:cNvSpPr>
          <p:nvPr/>
        </p:nvSpPr>
        <p:spPr bwMode="auto">
          <a:xfrm>
            <a:off x="5158574" y="1940587"/>
            <a:ext cx="3403496" cy="6463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simply in a cellar on campus of </a:t>
            </a:r>
          </a:p>
          <a:p>
            <a:pPr eaLnBrk="0" hangingPunct="0"/>
            <a:r>
              <a:rPr lang="en-US" altLang="en-US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Stanford University (17mwe)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112568" y="10932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Cryogenic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 Dark Matter Search</a:t>
            </a:r>
            <a:r>
              <a:rPr lang="de-DE" sz="1400" i="1" noProof="1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US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Collaboration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158574" y="5939988"/>
            <a:ext cx="3095720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limits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time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3231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18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42"/>
                </a:solidFill>
              </a:rPr>
              <a:t> </a:t>
            </a:r>
          </a:p>
        </p:txBody>
      </p:sp>
      <p:pic>
        <p:nvPicPr>
          <p:cNvPr id="28677" name="Picture 25" descr="C:\Users\Josef\Documents\Vortraege-Poster\2011\ISAPP_Hdlbg\Vortrag\LimitPlot_22062011_165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-50800"/>
            <a:ext cx="39544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44016" y="908720"/>
            <a:ext cx="5940152" cy="5766867"/>
            <a:chOff x="31749" y="620688"/>
            <a:chExt cx="6340476" cy="6230962"/>
          </a:xfrm>
        </p:grpSpPr>
        <p:sp>
          <p:nvSpPr>
            <p:cNvPr id="2" name="Rechteck 1"/>
            <p:cNvSpPr/>
            <p:nvPr/>
          </p:nvSpPr>
          <p:spPr>
            <a:xfrm>
              <a:off x="31749" y="620688"/>
              <a:ext cx="6340476" cy="623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86" name="Gruppieren 23"/>
            <p:cNvGrpSpPr>
              <a:grpSpLocks/>
            </p:cNvGrpSpPr>
            <p:nvPr/>
          </p:nvGrpSpPr>
          <p:grpSpPr bwMode="auto">
            <a:xfrm>
              <a:off x="31750" y="908050"/>
              <a:ext cx="6340475" cy="5943600"/>
              <a:chOff x="209663" y="1014821"/>
              <a:chExt cx="6341164" cy="5943479"/>
            </a:xfrm>
          </p:grpSpPr>
          <p:pic>
            <p:nvPicPr>
              <p:cNvPr id="28707" name="Picture 24" descr="C:\Users\Josef\Documents\Vortraege-Poster\2011\ISAPP_Hdlbg\Vortrag\LimitPlot_22062011_16494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6" b="9094"/>
              <a:stretch>
                <a:fillRect/>
              </a:stretch>
            </p:blipFill>
            <p:spPr bwMode="auto">
              <a:xfrm>
                <a:off x="443978" y="1014821"/>
                <a:ext cx="6106849" cy="561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Textfeld 16"/>
              <p:cNvSpPr txBox="1">
                <a:spLocks noChangeArrowheads="1"/>
              </p:cNvSpPr>
              <p:nvPr/>
            </p:nvSpPr>
            <p:spPr bwMode="auto">
              <a:xfrm>
                <a:off x="4185785" y="6588968"/>
                <a:ext cx="22086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Mass / GeV/c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9" name="Textfeld 93"/>
              <p:cNvSpPr txBox="1">
                <a:spLocks noChangeArrowheads="1"/>
              </p:cNvSpPr>
              <p:nvPr/>
            </p:nvSpPr>
            <p:spPr bwMode="auto">
              <a:xfrm rot="-5400000">
                <a:off x="-1450599" y="2736507"/>
                <a:ext cx="3689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– Nucleon Cross Section / cm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710" name="Gruppieren 22"/>
              <p:cNvGrpSpPr>
                <a:grpSpLocks/>
              </p:cNvGrpSpPr>
              <p:nvPr/>
            </p:nvGrpSpPr>
            <p:grpSpPr bwMode="auto">
              <a:xfrm>
                <a:off x="4150585" y="1082251"/>
                <a:ext cx="2083065" cy="506440"/>
                <a:chOff x="6521383" y="1082251"/>
                <a:chExt cx="2083065" cy="506440"/>
              </a:xfrm>
            </p:grpSpPr>
            <p:grpSp>
              <p:nvGrpSpPr>
                <p:cNvPr id="28711" name="Gruppieren 20"/>
                <p:cNvGrpSpPr>
                  <a:grpSpLocks/>
                </p:cNvGrpSpPr>
                <p:nvPr/>
              </p:nvGrpSpPr>
              <p:grpSpPr bwMode="auto">
                <a:xfrm>
                  <a:off x="6521383" y="1118777"/>
                  <a:ext cx="2083065" cy="469914"/>
                  <a:chOff x="4150585" y="1118777"/>
                  <a:chExt cx="2083065" cy="469914"/>
                </a:xfrm>
              </p:grpSpPr>
              <p:sp>
                <p:nvSpPr>
                  <p:cNvPr id="18" name="Rechteck 17"/>
                  <p:cNvSpPr/>
                  <p:nvPr/>
                </p:nvSpPr>
                <p:spPr>
                  <a:xfrm>
                    <a:off x="4150266" y="1129119"/>
                    <a:ext cx="2083026" cy="4175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20" name="Gerade Verbindung 19"/>
                  <p:cNvCxnSpPr/>
                  <p:nvPr/>
                </p:nvCxnSpPr>
                <p:spPr>
                  <a:xfrm flipV="1">
                    <a:off x="6169785" y="1118007"/>
                    <a:ext cx="0" cy="4714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712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6989932" y="1082251"/>
                  <a:ext cx="1608133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http://dmtools.brown.edu</a:t>
                  </a:r>
                </a:p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Gaitskell,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Mandic</a:t>
                  </a:r>
                  <a:r>
                    <a:rPr lang="en-US" sz="1000" dirty="0">
                      <a:solidFill>
                        <a:srgbClr val="000000"/>
                      </a:solidFill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Filippini</a:t>
                  </a:r>
                  <a:endParaRPr lang="en-US" sz="1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uppieren 4"/>
          <p:cNvGrpSpPr/>
          <p:nvPr/>
        </p:nvGrpSpPr>
        <p:grpSpPr>
          <a:xfrm>
            <a:off x="6292848" y="908050"/>
            <a:ext cx="2725028" cy="5744998"/>
            <a:chOff x="6292848" y="908050"/>
            <a:chExt cx="2725028" cy="5744998"/>
          </a:xfrm>
        </p:grpSpPr>
        <p:sp>
          <p:nvSpPr>
            <p:cNvPr id="4" name="Rechteck 3"/>
            <p:cNvSpPr/>
            <p:nvPr/>
          </p:nvSpPr>
          <p:spPr>
            <a:xfrm>
              <a:off x="6292850" y="908720"/>
              <a:ext cx="2725026" cy="5744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74" name="Gruppieren 24"/>
            <p:cNvGrpSpPr>
              <a:grpSpLocks/>
            </p:cNvGrpSpPr>
            <p:nvPr/>
          </p:nvGrpSpPr>
          <p:grpSpPr bwMode="auto">
            <a:xfrm>
              <a:off x="6292850" y="4751388"/>
              <a:ext cx="2090738" cy="309562"/>
              <a:chOff x="10945050" y="8952693"/>
              <a:chExt cx="2090937" cy="308955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10945050" y="9009731"/>
                <a:ext cx="2090937" cy="251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40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33" r="84612" b="11749"/>
              <a:stretch>
                <a:fillRect/>
              </a:stretch>
            </p:blipFill>
            <p:spPr bwMode="auto">
              <a:xfrm>
                <a:off x="10954318" y="9048223"/>
                <a:ext cx="850881" cy="12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41" name="Textfeld 39"/>
              <p:cNvSpPr txBox="1">
                <a:spLocks noChangeArrowheads="1"/>
              </p:cNvSpPr>
              <p:nvPr/>
            </p:nvSpPr>
            <p:spPr bwMode="auto">
              <a:xfrm>
                <a:off x="11698799" y="8952693"/>
                <a:ext cx="6318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goal 1t projects </a:t>
                </a:r>
              </a:p>
            </p:txBody>
          </p:sp>
        </p:grpSp>
        <p:grpSp>
          <p:nvGrpSpPr>
            <p:cNvPr id="28678" name="Gruppieren 30"/>
            <p:cNvGrpSpPr>
              <a:grpSpLocks/>
            </p:cNvGrpSpPr>
            <p:nvPr/>
          </p:nvGrpSpPr>
          <p:grpSpPr bwMode="auto">
            <a:xfrm>
              <a:off x="6292850" y="908050"/>
              <a:ext cx="2090738" cy="284163"/>
              <a:chOff x="6084168" y="908720"/>
              <a:chExt cx="2090937" cy="284246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6084168" y="940479"/>
                <a:ext cx="2090937" cy="252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7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02" r="84612" b="70935"/>
              <a:stretch>
                <a:fillRect/>
              </a:stretch>
            </p:blipFill>
            <p:spPr bwMode="auto">
              <a:xfrm>
                <a:off x="6093009" y="956563"/>
                <a:ext cx="851735" cy="19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8" name="Textfeld 30"/>
              <p:cNvSpPr txBox="1">
                <a:spLocks noChangeArrowheads="1"/>
              </p:cNvSpPr>
              <p:nvPr/>
            </p:nvSpPr>
            <p:spPr bwMode="auto">
              <a:xfrm>
                <a:off x="6837917" y="908720"/>
                <a:ext cx="9578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Heidelberg Moscow 1996</a:t>
                </a:r>
              </a:p>
            </p:txBody>
          </p:sp>
        </p:grpSp>
        <p:grpSp>
          <p:nvGrpSpPr>
            <p:cNvPr id="28679" name="Gruppieren 28"/>
            <p:cNvGrpSpPr>
              <a:grpSpLocks/>
            </p:cNvGrpSpPr>
            <p:nvPr/>
          </p:nvGrpSpPr>
          <p:grpSpPr bwMode="auto">
            <a:xfrm>
              <a:off x="6292848" y="1290638"/>
              <a:ext cx="2702352" cy="496887"/>
              <a:chOff x="6084168" y="1322496"/>
              <a:chExt cx="2702610" cy="49588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6084168" y="1322496"/>
                <a:ext cx="2090937" cy="495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4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479" r="84612" b="60004"/>
              <a:stretch>
                <a:fillRect/>
              </a:stretch>
            </p:blipFill>
            <p:spPr bwMode="auto">
              <a:xfrm>
                <a:off x="6093436" y="1408693"/>
                <a:ext cx="850882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5" name="Textfeld 32"/>
              <p:cNvSpPr txBox="1">
                <a:spLocks noChangeArrowheads="1"/>
              </p:cNvSpPr>
              <p:nvPr/>
            </p:nvSpPr>
            <p:spPr bwMode="auto">
              <a:xfrm>
                <a:off x="6837917" y="1403822"/>
                <a:ext cx="1948861" cy="276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0000"/>
                    </a:solidFill>
                  </a:rPr>
                  <a:t>DAMA 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1998  </a:t>
                </a:r>
                <a:r>
                  <a:rPr lang="en-US" sz="1200" dirty="0">
                    <a:solidFill>
                      <a:srgbClr val="000000"/>
                    </a:solidFill>
                  </a:rPr>
                  <a:t>/ LIBRA 2008</a:t>
                </a:r>
              </a:p>
            </p:txBody>
          </p:sp>
        </p:grpSp>
        <p:grpSp>
          <p:nvGrpSpPr>
            <p:cNvPr id="28680" name="Gruppieren 27"/>
            <p:cNvGrpSpPr>
              <a:grpSpLocks/>
            </p:cNvGrpSpPr>
            <p:nvPr/>
          </p:nvGrpSpPr>
          <p:grpSpPr bwMode="auto">
            <a:xfrm>
              <a:off x="6292850" y="1773238"/>
              <a:ext cx="2090738" cy="276225"/>
              <a:chOff x="6081463" y="1772816"/>
              <a:chExt cx="2090937" cy="276999"/>
            </a:xfrm>
          </p:grpSpPr>
          <p:sp>
            <p:nvSpPr>
              <p:cNvPr id="60" name="Rechteck 59"/>
              <p:cNvSpPr/>
              <p:nvPr/>
            </p:nvSpPr>
            <p:spPr>
              <a:xfrm>
                <a:off x="6081463" y="1796695"/>
                <a:ext cx="2090937" cy="25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1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05" r="84612" b="57246"/>
              <a:stretch>
                <a:fillRect/>
              </a:stretch>
            </p:blipFill>
            <p:spPr bwMode="auto">
              <a:xfrm>
                <a:off x="6090731" y="1793672"/>
                <a:ext cx="850881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2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772816"/>
                <a:ext cx="5189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2000</a:t>
                </a:r>
              </a:p>
            </p:txBody>
          </p:sp>
        </p:grpSp>
        <p:grpSp>
          <p:nvGrpSpPr>
            <p:cNvPr id="28681" name="Gruppieren 26"/>
            <p:cNvGrpSpPr>
              <a:grpSpLocks/>
            </p:cNvGrpSpPr>
            <p:nvPr/>
          </p:nvGrpSpPr>
          <p:grpSpPr bwMode="auto">
            <a:xfrm>
              <a:off x="6292850" y="1957388"/>
              <a:ext cx="2090738" cy="292100"/>
              <a:chOff x="6081463" y="1988840"/>
              <a:chExt cx="2090937" cy="291911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6081463" y="2028501"/>
                <a:ext cx="2090937" cy="25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8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6090731" y="2093248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9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988840"/>
                <a:ext cx="73947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2002</a:t>
                </a:r>
              </a:p>
            </p:txBody>
          </p:sp>
        </p:grpSp>
        <p:grpSp>
          <p:nvGrpSpPr>
            <p:cNvPr id="28682" name="Gruppieren 25"/>
            <p:cNvGrpSpPr>
              <a:grpSpLocks/>
            </p:cNvGrpSpPr>
            <p:nvPr/>
          </p:nvGrpSpPr>
          <p:grpSpPr bwMode="auto">
            <a:xfrm>
              <a:off x="6292850" y="2357438"/>
              <a:ext cx="2090738" cy="279400"/>
              <a:chOff x="10945050" y="4941168"/>
              <a:chExt cx="2090937" cy="279475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10945050" y="4968162"/>
                <a:ext cx="2090937" cy="252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4" r="84612" b="46899"/>
              <a:stretch>
                <a:fillRect/>
              </a:stretch>
            </p:blipFill>
            <p:spPr bwMode="auto">
              <a:xfrm>
                <a:off x="10954318" y="4976014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6" name="Textfeld 32"/>
              <p:cNvSpPr txBox="1">
                <a:spLocks noChangeArrowheads="1"/>
              </p:cNvSpPr>
              <p:nvPr/>
            </p:nvSpPr>
            <p:spPr bwMode="auto">
              <a:xfrm>
                <a:off x="11698799" y="4941168"/>
                <a:ext cx="5872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CRESST 2009</a:t>
                </a:r>
              </a:p>
            </p:txBody>
          </p:sp>
        </p:grpSp>
        <p:grpSp>
          <p:nvGrpSpPr>
            <p:cNvPr id="28683" name="Gruppieren 11"/>
            <p:cNvGrpSpPr>
              <a:grpSpLocks/>
            </p:cNvGrpSpPr>
            <p:nvPr/>
          </p:nvGrpSpPr>
          <p:grpSpPr bwMode="auto">
            <a:xfrm>
              <a:off x="6292850" y="3238500"/>
              <a:ext cx="2090738" cy="284163"/>
              <a:chOff x="9146604" y="8655868"/>
              <a:chExt cx="3889383" cy="283840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9146604" y="8687582"/>
                <a:ext cx="3889383" cy="252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2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211" r="84612" b="31752"/>
              <a:stretch>
                <a:fillRect/>
              </a:stretch>
            </p:blipFill>
            <p:spPr bwMode="auto">
              <a:xfrm>
                <a:off x="9163844" y="8701275"/>
                <a:ext cx="1582737" cy="17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3" name="Textfeld 38"/>
              <p:cNvSpPr txBox="1">
                <a:spLocks noChangeArrowheads="1"/>
              </p:cNvSpPr>
              <p:nvPr/>
            </p:nvSpPr>
            <p:spPr bwMode="auto">
              <a:xfrm>
                <a:off x="10548664" y="8655868"/>
                <a:ext cx="10622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XENON 2011</a:t>
                </a:r>
              </a:p>
            </p:txBody>
          </p:sp>
        </p:grpSp>
        <p:grpSp>
          <p:nvGrpSpPr>
            <p:cNvPr id="28684" name="Gruppieren 10"/>
            <p:cNvGrpSpPr>
              <a:grpSpLocks/>
            </p:cNvGrpSpPr>
            <p:nvPr/>
          </p:nvGrpSpPr>
          <p:grpSpPr bwMode="auto">
            <a:xfrm>
              <a:off x="6292850" y="3013075"/>
              <a:ext cx="2090738" cy="276225"/>
              <a:chOff x="9146604" y="8206581"/>
              <a:chExt cx="3889383" cy="276999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9146604" y="8217725"/>
                <a:ext cx="3889383" cy="251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9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58" r="84612" b="36154"/>
              <a:stretch>
                <a:fillRect/>
              </a:stretch>
            </p:blipFill>
            <p:spPr bwMode="auto">
              <a:xfrm>
                <a:off x="9163844" y="8225631"/>
                <a:ext cx="1582737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0" name="Textfeld 37"/>
              <p:cNvSpPr txBox="1">
                <a:spLocks noChangeArrowheads="1"/>
              </p:cNvSpPr>
              <p:nvPr/>
            </p:nvSpPr>
            <p:spPr bwMode="auto">
              <a:xfrm>
                <a:off x="10548664" y="8206581"/>
                <a:ext cx="95962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2011</a:t>
                </a:r>
              </a:p>
            </p:txBody>
          </p:sp>
        </p:grpSp>
        <p:grpSp>
          <p:nvGrpSpPr>
            <p:cNvPr id="28685" name="Gruppieren 9"/>
            <p:cNvGrpSpPr>
              <a:grpSpLocks/>
            </p:cNvGrpSpPr>
            <p:nvPr/>
          </p:nvGrpSpPr>
          <p:grpSpPr bwMode="auto">
            <a:xfrm>
              <a:off x="6292850" y="2778125"/>
              <a:ext cx="2090738" cy="285750"/>
              <a:chOff x="9146604" y="7569293"/>
              <a:chExt cx="3889383" cy="286103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9146604" y="7602672"/>
                <a:ext cx="3889383" cy="2527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6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9163844" y="7686183"/>
                <a:ext cx="1582737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7" name="Textfeld 32"/>
              <p:cNvSpPr txBox="1">
                <a:spLocks noChangeArrowheads="1"/>
              </p:cNvSpPr>
              <p:nvPr/>
            </p:nvSpPr>
            <p:spPr bwMode="auto">
              <a:xfrm>
                <a:off x="10548664" y="7569293"/>
                <a:ext cx="13697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2011</a:t>
                </a:r>
              </a:p>
            </p:txBody>
          </p:sp>
        </p:grpSp>
        <p:grpSp>
          <p:nvGrpSpPr>
            <p:cNvPr id="28688" name="Gruppieren 29"/>
            <p:cNvGrpSpPr>
              <a:grpSpLocks/>
            </p:cNvGrpSpPr>
            <p:nvPr/>
          </p:nvGrpSpPr>
          <p:grpSpPr bwMode="auto">
            <a:xfrm>
              <a:off x="6292850" y="1141413"/>
              <a:ext cx="2090738" cy="277812"/>
              <a:chOff x="6084168" y="1157888"/>
              <a:chExt cx="2090937" cy="276999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6084168" y="1175299"/>
                <a:ext cx="2090937" cy="25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03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73" r="84612" b="66661"/>
              <a:stretch>
                <a:fillRect/>
              </a:stretch>
            </p:blipFill>
            <p:spPr bwMode="auto">
              <a:xfrm>
                <a:off x="6093436" y="1161281"/>
                <a:ext cx="850882" cy="1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Textfeld 31"/>
              <p:cNvSpPr txBox="1">
                <a:spLocks noChangeArrowheads="1"/>
              </p:cNvSpPr>
              <p:nvPr/>
            </p:nvSpPr>
            <p:spPr bwMode="auto">
              <a:xfrm>
                <a:off x="6837917" y="1157888"/>
                <a:ext cx="4827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IGEX 1998</a:t>
                </a:r>
              </a:p>
            </p:txBody>
          </p:sp>
        </p:grpSp>
        <p:grpSp>
          <p:nvGrpSpPr>
            <p:cNvPr id="28689" name="Gruppieren 28672"/>
            <p:cNvGrpSpPr>
              <a:grpSpLocks/>
            </p:cNvGrpSpPr>
            <p:nvPr/>
          </p:nvGrpSpPr>
          <p:grpSpPr bwMode="auto">
            <a:xfrm>
              <a:off x="6292850" y="5389563"/>
              <a:ext cx="2090738" cy="1238250"/>
              <a:chOff x="6300192" y="4967187"/>
              <a:chExt cx="2090937" cy="1238593"/>
            </a:xfrm>
          </p:grpSpPr>
          <p:grpSp>
            <p:nvGrpSpPr>
              <p:cNvPr id="28690" name="Gruppieren 13"/>
              <p:cNvGrpSpPr>
                <a:grpSpLocks/>
              </p:cNvGrpSpPr>
              <p:nvPr/>
            </p:nvGrpSpPr>
            <p:grpSpPr bwMode="auto">
              <a:xfrm>
                <a:off x="6300192" y="4967187"/>
                <a:ext cx="2090937" cy="495886"/>
                <a:chOff x="3635896" y="7901666"/>
                <a:chExt cx="3889383" cy="495886"/>
              </a:xfrm>
            </p:grpSpPr>
            <p:sp>
              <p:nvSpPr>
                <p:cNvPr id="87" name="Rechteck 86"/>
                <p:cNvSpPr/>
                <p:nvPr/>
              </p:nvSpPr>
              <p:spPr>
                <a:xfrm>
                  <a:off x="3635896" y="7901666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700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3" r="84612" b="25604"/>
                <a:stretch>
                  <a:fillRect/>
                </a:stretch>
              </p:blipFill>
              <p:spPr bwMode="auto">
                <a:xfrm>
                  <a:off x="3652787" y="8013284"/>
                  <a:ext cx="1582737" cy="274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01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7994233"/>
                  <a:ext cx="195438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MSSM 2001</a:t>
                  </a:r>
                </a:p>
              </p:txBody>
            </p:sp>
          </p:grpSp>
          <p:grpSp>
            <p:nvGrpSpPr>
              <p:cNvPr id="28691" name="Gruppieren 15"/>
              <p:cNvGrpSpPr>
                <a:grpSpLocks/>
              </p:cNvGrpSpPr>
              <p:nvPr/>
            </p:nvGrpSpPr>
            <p:grpSpPr bwMode="auto">
              <a:xfrm>
                <a:off x="6300192" y="5709894"/>
                <a:ext cx="2090937" cy="495886"/>
                <a:chOff x="3635896" y="9053794"/>
                <a:chExt cx="3889383" cy="495886"/>
              </a:xfrm>
            </p:grpSpPr>
            <p:sp>
              <p:nvSpPr>
                <p:cNvPr id="89" name="Rechteck 88"/>
                <p:cNvSpPr/>
                <p:nvPr/>
              </p:nvSpPr>
              <p:spPr>
                <a:xfrm>
                  <a:off x="3635896" y="9054243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7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554" r="84612" b="20557"/>
                <a:stretch>
                  <a:fillRect/>
                </a:stretch>
              </p:blipFill>
              <p:spPr bwMode="auto">
                <a:xfrm>
                  <a:off x="3652787" y="9191397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8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9115613"/>
                  <a:ext cx="182716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Trotta et al CMSSM 2008 </a:t>
                  </a:r>
                </a:p>
              </p:txBody>
            </p:sp>
          </p:grpSp>
          <p:grpSp>
            <p:nvGrpSpPr>
              <p:cNvPr id="28692" name="Gruppieren 14"/>
              <p:cNvGrpSpPr>
                <a:grpSpLocks/>
              </p:cNvGrpSpPr>
              <p:nvPr/>
            </p:nvGrpSpPr>
            <p:grpSpPr bwMode="auto">
              <a:xfrm>
                <a:off x="6300192" y="5338540"/>
                <a:ext cx="2090937" cy="495886"/>
                <a:chOff x="3635896" y="8477730"/>
                <a:chExt cx="3889383" cy="495886"/>
              </a:xfrm>
            </p:grpSpPr>
            <p:sp>
              <p:nvSpPr>
                <p:cNvPr id="88" name="Rechteck 87"/>
                <p:cNvSpPr/>
                <p:nvPr/>
              </p:nvSpPr>
              <p:spPr>
                <a:xfrm>
                  <a:off x="3635896" y="8477955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4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31" r="84612" b="15482"/>
                <a:stretch>
                  <a:fillRect/>
                </a:stretch>
              </p:blipFill>
              <p:spPr bwMode="auto">
                <a:xfrm>
                  <a:off x="3652787" y="8640961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5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8575581"/>
                  <a:ext cx="15119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2004 </a:t>
                  </a:r>
                </a:p>
              </p:txBody>
            </p:sp>
          </p:grpSp>
        </p:grp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6245036" y="2037888"/>
            <a:ext cx="2881973" cy="3303587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DAMA </a:t>
            </a:r>
            <a:r>
              <a:rPr 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CDMS</a:t>
            </a:r>
            <a:endParaRPr lang="en-US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Controversy</a:t>
            </a:r>
          </a:p>
          <a:p>
            <a:endParaRPr lang="en-US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DAMA: 4 y, 100kg, Gran </a:t>
            </a:r>
            <a:r>
              <a:rPr lang="en-US" sz="1400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Sasso</a:t>
            </a:r>
            <a:endParaRPr lang="en-US" sz="14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CDMS: 3 month, 100g, Stanford</a:t>
            </a:r>
          </a:p>
          <a:p>
            <a:endParaRPr lang="en-US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ecoil recognition </a:t>
            </a:r>
          </a:p>
          <a:p>
            <a:r>
              <a:rPr lang="en-US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 very powerful</a:t>
            </a:r>
            <a:endParaRPr lang="en-US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24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01688"/>
            <a:ext cx="434498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865188"/>
            <a:ext cx="3876675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891005" y="4738688"/>
            <a:ext cx="19800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 II</a:t>
            </a:r>
          </a:p>
          <a:p>
            <a:pPr algn="ctr" eaLnBrk="1" hangingPunct="1"/>
            <a:r>
              <a:rPr lang="en-GB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at Soudan Mine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112568" y="10932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Cryogenic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 Dark Matter Search</a:t>
            </a:r>
            <a:r>
              <a:rPr lang="de-DE" sz="1400" i="1" noProof="1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US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Collaboration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79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25500"/>
            <a:ext cx="46005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84538"/>
            <a:ext cx="466725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365625"/>
            <a:ext cx="2160588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24638" y="1851164"/>
            <a:ext cx="19800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 II</a:t>
            </a:r>
          </a:p>
          <a:p>
            <a:pPr algn="ctr" eaLnBrk="1" hangingPunct="1"/>
            <a:r>
              <a:rPr lang="en-GB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at Soudan Mine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112568" y="10932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Cryogenic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 Dark Matter Search</a:t>
            </a:r>
            <a:r>
              <a:rPr lang="de-DE" sz="1400" i="1" noProof="1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US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Collaboration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81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932040" y="899195"/>
            <a:ext cx="4072881" cy="584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5778" name="Group 3"/>
          <p:cNvGrpSpPr>
            <a:grpSpLocks/>
          </p:cNvGrpSpPr>
          <p:nvPr/>
        </p:nvGrpSpPr>
        <p:grpSpPr bwMode="auto">
          <a:xfrm>
            <a:off x="809005" y="1255588"/>
            <a:ext cx="2701925" cy="1957388"/>
            <a:chOff x="802" y="1863"/>
            <a:chExt cx="1702" cy="1233"/>
          </a:xfrm>
        </p:grpSpPr>
        <p:sp>
          <p:nvSpPr>
            <p:cNvPr id="77762" name="AutoShape 4"/>
            <p:cNvSpPr>
              <a:spLocks noChangeArrowheads="1"/>
            </p:cNvSpPr>
            <p:nvPr/>
          </p:nvSpPr>
          <p:spPr bwMode="auto">
            <a:xfrm>
              <a:off x="870" y="2163"/>
              <a:ext cx="1564" cy="390"/>
            </a:xfrm>
            <a:prstGeom prst="roundRect">
              <a:avLst>
                <a:gd name="adj" fmla="val 42856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63" name="Rectangle 5"/>
            <p:cNvSpPr>
              <a:spLocks noChangeArrowheads="1"/>
            </p:cNvSpPr>
            <p:nvPr/>
          </p:nvSpPr>
          <p:spPr bwMode="auto">
            <a:xfrm>
              <a:off x="998" y="2254"/>
              <a:ext cx="1315" cy="1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64" name="AutoShape 6"/>
            <p:cNvSpPr>
              <a:spLocks noChangeArrowheads="1"/>
            </p:cNvSpPr>
            <p:nvPr/>
          </p:nvSpPr>
          <p:spPr bwMode="auto">
            <a:xfrm>
              <a:off x="887" y="2178"/>
              <a:ext cx="1528" cy="358"/>
            </a:xfrm>
            <a:prstGeom prst="roundRect">
              <a:avLst>
                <a:gd name="adj" fmla="val 47370"/>
              </a:avLst>
            </a:prstGeom>
            <a:solidFill>
              <a:schemeClr val="hlink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65" name="AutoShape 7"/>
            <p:cNvSpPr>
              <a:spLocks noChangeArrowheads="1"/>
            </p:cNvSpPr>
            <p:nvPr/>
          </p:nvSpPr>
          <p:spPr bwMode="auto">
            <a:xfrm>
              <a:off x="887" y="2177"/>
              <a:ext cx="1528" cy="360"/>
            </a:xfrm>
            <a:prstGeom prst="roundRect">
              <a:avLst>
                <a:gd name="adj" fmla="val 47458"/>
              </a:avLst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7766" name="Group 8"/>
            <p:cNvGrpSpPr>
              <a:grpSpLocks/>
            </p:cNvGrpSpPr>
            <p:nvPr/>
          </p:nvGrpSpPr>
          <p:grpSpPr bwMode="auto">
            <a:xfrm>
              <a:off x="1835" y="2536"/>
              <a:ext cx="669" cy="560"/>
              <a:chOff x="1835" y="2536"/>
              <a:chExt cx="669" cy="560"/>
            </a:xfrm>
          </p:grpSpPr>
          <p:sp>
            <p:nvSpPr>
              <p:cNvPr id="77786" name="Rectangle 9"/>
              <p:cNvSpPr>
                <a:spLocks noChangeArrowheads="1"/>
              </p:cNvSpPr>
              <p:nvPr/>
            </p:nvSpPr>
            <p:spPr bwMode="auto">
              <a:xfrm>
                <a:off x="1853" y="2536"/>
                <a:ext cx="11" cy="529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87" name="Rectangle 10"/>
              <p:cNvSpPr>
                <a:spLocks noChangeArrowheads="1"/>
              </p:cNvSpPr>
              <p:nvPr/>
            </p:nvSpPr>
            <p:spPr bwMode="auto">
              <a:xfrm>
                <a:off x="2012" y="2712"/>
                <a:ext cx="12" cy="17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88" name="Rectangle 11"/>
              <p:cNvSpPr>
                <a:spLocks noChangeArrowheads="1"/>
              </p:cNvSpPr>
              <p:nvPr/>
            </p:nvSpPr>
            <p:spPr bwMode="auto">
              <a:xfrm>
                <a:off x="2066" y="2712"/>
                <a:ext cx="12" cy="17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89" name="Freeform 12"/>
              <p:cNvSpPr>
                <a:spLocks/>
              </p:cNvSpPr>
              <p:nvPr/>
            </p:nvSpPr>
            <p:spPr bwMode="auto">
              <a:xfrm>
                <a:off x="2232" y="2675"/>
                <a:ext cx="272" cy="264"/>
              </a:xfrm>
              <a:custGeom>
                <a:avLst/>
                <a:gdLst>
                  <a:gd name="T0" fmla="*/ 0 w 272"/>
                  <a:gd name="T1" fmla="*/ 264 h 264"/>
                  <a:gd name="T2" fmla="*/ 0 w 272"/>
                  <a:gd name="T3" fmla="*/ 0 h 264"/>
                  <a:gd name="T4" fmla="*/ 272 w 272"/>
                  <a:gd name="T5" fmla="*/ 132 h 264"/>
                  <a:gd name="T6" fmla="*/ 0 w 272"/>
                  <a:gd name="T7" fmla="*/ 264 h 26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2" h="264">
                    <a:moveTo>
                      <a:pt x="0" y="264"/>
                    </a:moveTo>
                    <a:lnTo>
                      <a:pt x="0" y="0"/>
                    </a:lnTo>
                    <a:lnTo>
                      <a:pt x="272" y="132"/>
                    </a:lnTo>
                    <a:lnTo>
                      <a:pt x="0" y="264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939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90" name="Rectangle 13"/>
              <p:cNvSpPr>
                <a:spLocks noChangeArrowheads="1"/>
              </p:cNvSpPr>
              <p:nvPr/>
            </p:nvSpPr>
            <p:spPr bwMode="auto">
              <a:xfrm>
                <a:off x="1858" y="2794"/>
                <a:ext cx="160" cy="1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91" name="Rectangle 14"/>
              <p:cNvSpPr>
                <a:spLocks noChangeArrowheads="1"/>
              </p:cNvSpPr>
              <p:nvPr/>
            </p:nvSpPr>
            <p:spPr bwMode="auto">
              <a:xfrm>
                <a:off x="2078" y="2794"/>
                <a:ext cx="154" cy="1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92" name="Oval 15"/>
              <p:cNvSpPr>
                <a:spLocks noChangeArrowheads="1"/>
              </p:cNvSpPr>
              <p:nvPr/>
            </p:nvSpPr>
            <p:spPr bwMode="auto">
              <a:xfrm>
                <a:off x="1835" y="3052"/>
                <a:ext cx="53" cy="44"/>
              </a:xfrm>
              <a:prstGeom prst="ellips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939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93" name="Oval 16"/>
              <p:cNvSpPr>
                <a:spLocks noChangeArrowheads="1"/>
              </p:cNvSpPr>
              <p:nvPr/>
            </p:nvSpPr>
            <p:spPr bwMode="auto">
              <a:xfrm>
                <a:off x="1835" y="3052"/>
                <a:ext cx="53" cy="44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7767" name="Group 17"/>
            <p:cNvGrpSpPr>
              <a:grpSpLocks/>
            </p:cNvGrpSpPr>
            <p:nvPr/>
          </p:nvGrpSpPr>
          <p:grpSpPr bwMode="auto">
            <a:xfrm>
              <a:off x="1787" y="1863"/>
              <a:ext cx="137" cy="315"/>
              <a:chOff x="2337" y="-582"/>
              <a:chExt cx="137" cy="315"/>
            </a:xfrm>
          </p:grpSpPr>
          <p:sp>
            <p:nvSpPr>
              <p:cNvPr id="77781" name="Rectangle 18"/>
              <p:cNvSpPr>
                <a:spLocks noChangeArrowheads="1"/>
              </p:cNvSpPr>
              <p:nvPr/>
            </p:nvSpPr>
            <p:spPr bwMode="auto">
              <a:xfrm>
                <a:off x="2397" y="-538"/>
                <a:ext cx="11" cy="271"/>
              </a:xfrm>
              <a:prstGeom prst="rect">
                <a:avLst/>
              </a:prstGeom>
              <a:solidFill>
                <a:srgbClr val="393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7782" name="Group 19"/>
              <p:cNvGrpSpPr>
                <a:grpSpLocks/>
              </p:cNvGrpSpPr>
              <p:nvPr/>
            </p:nvGrpSpPr>
            <p:grpSpPr bwMode="auto">
              <a:xfrm>
                <a:off x="2337" y="-582"/>
                <a:ext cx="137" cy="57"/>
                <a:chOff x="2337" y="-582"/>
                <a:chExt cx="137" cy="57"/>
              </a:xfrm>
            </p:grpSpPr>
            <p:sp>
              <p:nvSpPr>
                <p:cNvPr id="77783" name="Rectangle 20"/>
                <p:cNvSpPr>
                  <a:spLocks noChangeArrowheads="1"/>
                </p:cNvSpPr>
                <p:nvPr/>
              </p:nvSpPr>
              <p:spPr bwMode="auto">
                <a:xfrm>
                  <a:off x="2337" y="-538"/>
                  <a:ext cx="137" cy="13"/>
                </a:xfrm>
                <a:prstGeom prst="rect">
                  <a:avLst/>
                </a:prstGeom>
                <a:solidFill>
                  <a:srgbClr val="3939FF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784" name="Rectangle 21"/>
                <p:cNvSpPr>
                  <a:spLocks noChangeArrowheads="1"/>
                </p:cNvSpPr>
                <p:nvPr/>
              </p:nvSpPr>
              <p:spPr bwMode="auto">
                <a:xfrm>
                  <a:off x="2361" y="-563"/>
                  <a:ext cx="89" cy="13"/>
                </a:xfrm>
                <a:prstGeom prst="rect">
                  <a:avLst/>
                </a:prstGeom>
                <a:solidFill>
                  <a:srgbClr val="3939FF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785" name="Rectangle 22"/>
                <p:cNvSpPr>
                  <a:spLocks noChangeArrowheads="1"/>
                </p:cNvSpPr>
                <p:nvPr/>
              </p:nvSpPr>
              <p:spPr bwMode="auto">
                <a:xfrm>
                  <a:off x="2385" y="-582"/>
                  <a:ext cx="41" cy="13"/>
                </a:xfrm>
                <a:prstGeom prst="rect">
                  <a:avLst/>
                </a:prstGeom>
                <a:solidFill>
                  <a:srgbClr val="3939FF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77768" name="Rectangle 23"/>
            <p:cNvSpPr>
              <a:spLocks noChangeArrowheads="1"/>
            </p:cNvSpPr>
            <p:nvPr/>
          </p:nvSpPr>
          <p:spPr bwMode="auto">
            <a:xfrm>
              <a:off x="1361" y="2813"/>
              <a:ext cx="41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200">
                  <a:solidFill>
                    <a:srgbClr val="3333CC"/>
                  </a:solidFill>
                  <a:latin typeface="Arial" pitchFamily="34" charset="0"/>
                  <a:cs typeface="Arial" pitchFamily="34" charset="0"/>
                </a:rPr>
                <a:t>Ionization</a:t>
              </a:r>
            </a:p>
          </p:txBody>
        </p:sp>
        <p:sp>
          <p:nvSpPr>
            <p:cNvPr id="77769" name="Rectangle 24"/>
            <p:cNvSpPr>
              <a:spLocks noChangeArrowheads="1"/>
            </p:cNvSpPr>
            <p:nvPr/>
          </p:nvSpPr>
          <p:spPr bwMode="auto">
            <a:xfrm>
              <a:off x="1169" y="2129"/>
              <a:ext cx="214" cy="3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70" name="Rectangle 25"/>
            <p:cNvSpPr>
              <a:spLocks noChangeArrowheads="1"/>
            </p:cNvSpPr>
            <p:nvPr/>
          </p:nvSpPr>
          <p:spPr bwMode="auto">
            <a:xfrm>
              <a:off x="1560" y="2129"/>
              <a:ext cx="214" cy="3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71" name="Rectangle 26"/>
            <p:cNvSpPr>
              <a:spLocks noChangeArrowheads="1"/>
            </p:cNvSpPr>
            <p:nvPr/>
          </p:nvSpPr>
          <p:spPr bwMode="auto">
            <a:xfrm>
              <a:off x="802" y="1864"/>
              <a:ext cx="89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200" dirty="0">
                  <a:solidFill>
                    <a:srgbClr val="00CC99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NTD</a:t>
              </a:r>
              <a:r>
                <a:rPr lang="de-DE" sz="1200" dirty="0">
                  <a:solidFill>
                    <a:srgbClr val="11A557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 err="1">
                  <a:solidFill>
                    <a:srgbClr val="00CC99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Ge</a:t>
              </a:r>
              <a:r>
                <a:rPr lang="de-DE" sz="1200" dirty="0">
                  <a:solidFill>
                    <a:srgbClr val="00CC99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 Thermistors</a:t>
              </a:r>
            </a:p>
          </p:txBody>
        </p:sp>
        <p:grpSp>
          <p:nvGrpSpPr>
            <p:cNvPr id="77772" name="Group 27"/>
            <p:cNvGrpSpPr>
              <a:grpSpLocks/>
            </p:cNvGrpSpPr>
            <p:nvPr/>
          </p:nvGrpSpPr>
          <p:grpSpPr bwMode="auto">
            <a:xfrm>
              <a:off x="1276" y="2009"/>
              <a:ext cx="89" cy="94"/>
              <a:chOff x="1822" y="-431"/>
              <a:chExt cx="89" cy="94"/>
            </a:xfrm>
          </p:grpSpPr>
          <p:sp>
            <p:nvSpPr>
              <p:cNvPr id="77779" name="Freeform 28"/>
              <p:cNvSpPr>
                <a:spLocks/>
              </p:cNvSpPr>
              <p:nvPr/>
            </p:nvSpPr>
            <p:spPr bwMode="auto">
              <a:xfrm>
                <a:off x="1822" y="-412"/>
                <a:ext cx="65" cy="75"/>
              </a:xfrm>
              <a:custGeom>
                <a:avLst/>
                <a:gdLst>
                  <a:gd name="T0" fmla="*/ 0 w 65"/>
                  <a:gd name="T1" fmla="*/ 75 h 75"/>
                  <a:gd name="T2" fmla="*/ 24 w 65"/>
                  <a:gd name="T3" fmla="*/ 0 h 75"/>
                  <a:gd name="T4" fmla="*/ 30 w 65"/>
                  <a:gd name="T5" fmla="*/ 44 h 75"/>
                  <a:gd name="T6" fmla="*/ 65 w 65"/>
                  <a:gd name="T7" fmla="*/ 44 h 75"/>
                  <a:gd name="T8" fmla="*/ 0 w 65"/>
                  <a:gd name="T9" fmla="*/ 75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75">
                    <a:moveTo>
                      <a:pt x="0" y="75"/>
                    </a:moveTo>
                    <a:lnTo>
                      <a:pt x="24" y="0"/>
                    </a:lnTo>
                    <a:lnTo>
                      <a:pt x="30" y="44"/>
                    </a:lnTo>
                    <a:lnTo>
                      <a:pt x="65" y="44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80" name="Freeform 29"/>
              <p:cNvSpPr>
                <a:spLocks/>
              </p:cNvSpPr>
              <p:nvPr/>
            </p:nvSpPr>
            <p:spPr bwMode="auto">
              <a:xfrm>
                <a:off x="1852" y="-431"/>
                <a:ext cx="59" cy="69"/>
              </a:xfrm>
              <a:custGeom>
                <a:avLst/>
                <a:gdLst>
                  <a:gd name="T0" fmla="*/ 0 w 59"/>
                  <a:gd name="T1" fmla="*/ 63 h 69"/>
                  <a:gd name="T2" fmla="*/ 53 w 59"/>
                  <a:gd name="T3" fmla="*/ 0 h 69"/>
                  <a:gd name="T4" fmla="*/ 59 w 59"/>
                  <a:gd name="T5" fmla="*/ 0 h 69"/>
                  <a:gd name="T6" fmla="*/ 59 w 59"/>
                  <a:gd name="T7" fmla="*/ 6 h 69"/>
                  <a:gd name="T8" fmla="*/ 6 w 59"/>
                  <a:gd name="T9" fmla="*/ 69 h 69"/>
                  <a:gd name="T10" fmla="*/ 0 w 59"/>
                  <a:gd name="T11" fmla="*/ 69 h 69"/>
                  <a:gd name="T12" fmla="*/ 0 w 59"/>
                  <a:gd name="T13" fmla="*/ 63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69">
                    <a:moveTo>
                      <a:pt x="0" y="63"/>
                    </a:moveTo>
                    <a:lnTo>
                      <a:pt x="53" y="0"/>
                    </a:lnTo>
                    <a:lnTo>
                      <a:pt x="59" y="0"/>
                    </a:lnTo>
                    <a:lnTo>
                      <a:pt x="59" y="6"/>
                    </a:lnTo>
                    <a:lnTo>
                      <a:pt x="6" y="69"/>
                    </a:lnTo>
                    <a:lnTo>
                      <a:pt x="0" y="69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7773" name="Group 30"/>
            <p:cNvGrpSpPr>
              <a:grpSpLocks/>
            </p:cNvGrpSpPr>
            <p:nvPr/>
          </p:nvGrpSpPr>
          <p:grpSpPr bwMode="auto">
            <a:xfrm>
              <a:off x="1442" y="2009"/>
              <a:ext cx="160" cy="94"/>
              <a:chOff x="1988" y="-431"/>
              <a:chExt cx="160" cy="94"/>
            </a:xfrm>
          </p:grpSpPr>
          <p:sp>
            <p:nvSpPr>
              <p:cNvPr id="77777" name="Freeform 31"/>
              <p:cNvSpPr>
                <a:spLocks/>
              </p:cNvSpPr>
              <p:nvPr/>
            </p:nvSpPr>
            <p:spPr bwMode="auto">
              <a:xfrm>
                <a:off x="2071" y="-399"/>
                <a:ext cx="77" cy="62"/>
              </a:xfrm>
              <a:custGeom>
                <a:avLst/>
                <a:gdLst>
                  <a:gd name="T0" fmla="*/ 77 w 77"/>
                  <a:gd name="T1" fmla="*/ 62 h 62"/>
                  <a:gd name="T2" fmla="*/ 0 w 77"/>
                  <a:gd name="T3" fmla="*/ 56 h 62"/>
                  <a:gd name="T4" fmla="*/ 35 w 77"/>
                  <a:gd name="T5" fmla="*/ 37 h 62"/>
                  <a:gd name="T6" fmla="*/ 29 w 77"/>
                  <a:gd name="T7" fmla="*/ 0 h 62"/>
                  <a:gd name="T8" fmla="*/ 77 w 77"/>
                  <a:gd name="T9" fmla="*/ 6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" h="62">
                    <a:moveTo>
                      <a:pt x="77" y="62"/>
                    </a:moveTo>
                    <a:lnTo>
                      <a:pt x="0" y="56"/>
                    </a:lnTo>
                    <a:lnTo>
                      <a:pt x="35" y="37"/>
                    </a:lnTo>
                    <a:lnTo>
                      <a:pt x="29" y="0"/>
                    </a:lnTo>
                    <a:lnTo>
                      <a:pt x="77" y="62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778" name="Freeform 32"/>
              <p:cNvSpPr>
                <a:spLocks/>
              </p:cNvSpPr>
              <p:nvPr/>
            </p:nvSpPr>
            <p:spPr bwMode="auto">
              <a:xfrm>
                <a:off x="1988" y="-431"/>
                <a:ext cx="124" cy="76"/>
              </a:xfrm>
              <a:custGeom>
                <a:avLst/>
                <a:gdLst>
                  <a:gd name="T0" fmla="*/ 0 w 124"/>
                  <a:gd name="T1" fmla="*/ 0 h 76"/>
                  <a:gd name="T2" fmla="*/ 6 w 124"/>
                  <a:gd name="T3" fmla="*/ 0 h 76"/>
                  <a:gd name="T4" fmla="*/ 124 w 124"/>
                  <a:gd name="T5" fmla="*/ 69 h 76"/>
                  <a:gd name="T6" fmla="*/ 124 w 124"/>
                  <a:gd name="T7" fmla="*/ 76 h 76"/>
                  <a:gd name="T8" fmla="*/ 118 w 124"/>
                  <a:gd name="T9" fmla="*/ 76 h 76"/>
                  <a:gd name="T10" fmla="*/ 0 w 124"/>
                  <a:gd name="T11" fmla="*/ 6 h 76"/>
                  <a:gd name="T12" fmla="*/ 0 w 124"/>
                  <a:gd name="T13" fmla="*/ 0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4" h="76">
                    <a:moveTo>
                      <a:pt x="0" y="0"/>
                    </a:moveTo>
                    <a:lnTo>
                      <a:pt x="6" y="0"/>
                    </a:lnTo>
                    <a:lnTo>
                      <a:pt x="124" y="69"/>
                    </a:lnTo>
                    <a:lnTo>
                      <a:pt x="124" y="76"/>
                    </a:lnTo>
                    <a:lnTo>
                      <a:pt x="118" y="7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1A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7774" name="Rectangle 33"/>
            <p:cNvSpPr>
              <a:spLocks noChangeArrowheads="1"/>
            </p:cNvSpPr>
            <p:nvPr/>
          </p:nvSpPr>
          <p:spPr bwMode="auto">
            <a:xfrm>
              <a:off x="1152" y="2294"/>
              <a:ext cx="7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200" dirty="0" err="1">
                  <a:solidFill>
                    <a:srgbClr val="3333CC"/>
                  </a:solidFill>
                  <a:latin typeface="Arial" pitchFamily="34" charset="0"/>
                  <a:cs typeface="Arial" pitchFamily="34" charset="0"/>
                </a:rPr>
                <a:t>Ge</a:t>
              </a:r>
              <a:r>
                <a:rPr lang="de-DE" sz="1200" dirty="0">
                  <a:solidFill>
                    <a:srgbClr val="33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 err="1" smtClean="0">
                  <a:solidFill>
                    <a:srgbClr val="3333CC"/>
                  </a:solidFill>
                  <a:latin typeface="Arial" pitchFamily="34" charset="0"/>
                  <a:cs typeface="Arial" pitchFamily="34" charset="0"/>
                </a:rPr>
                <a:t>or</a:t>
              </a:r>
              <a:r>
                <a:rPr lang="de-DE" sz="1200" dirty="0" smtClean="0">
                  <a:solidFill>
                    <a:srgbClr val="33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>
                  <a:solidFill>
                    <a:srgbClr val="3333CC"/>
                  </a:solidFill>
                  <a:latin typeface="Arial" pitchFamily="34" charset="0"/>
                  <a:cs typeface="Arial" pitchFamily="34" charset="0"/>
                </a:rPr>
                <a:t>Si </a:t>
              </a:r>
              <a:r>
                <a:rPr lang="de-DE" sz="1200" dirty="0" smtClean="0">
                  <a:solidFill>
                    <a:srgbClr val="3333CC"/>
                  </a:solidFill>
                  <a:latin typeface="Arial" pitchFamily="34" charset="0"/>
                  <a:cs typeface="Arial" pitchFamily="34" charset="0"/>
                </a:rPr>
                <a:t> ~ 300</a:t>
              </a:r>
              <a:r>
                <a:rPr lang="de-DE" sz="1200" i="1" dirty="0" smtClean="0">
                  <a:solidFill>
                    <a:srgbClr val="3333CC"/>
                  </a:solidFill>
                  <a:latin typeface="Arial" pitchFamily="34" charset="0"/>
                  <a:cs typeface="Arial" pitchFamily="34" charset="0"/>
                </a:rPr>
                <a:t>g</a:t>
              </a:r>
              <a:endParaRPr lang="de-DE" sz="1200" i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775" name="Rectangle 34"/>
            <p:cNvSpPr>
              <a:spLocks noChangeArrowheads="1"/>
            </p:cNvSpPr>
            <p:nvPr/>
          </p:nvSpPr>
          <p:spPr bwMode="auto">
            <a:xfrm>
              <a:off x="879" y="2305"/>
              <a:ext cx="95" cy="9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76" name="Rectangle 35"/>
            <p:cNvSpPr>
              <a:spLocks noChangeArrowheads="1"/>
            </p:cNvSpPr>
            <p:nvPr/>
          </p:nvSpPr>
          <p:spPr bwMode="auto">
            <a:xfrm>
              <a:off x="2401" y="2298"/>
              <a:ext cx="24" cy="12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779" name="Text Box 36"/>
          <p:cNvSpPr txBox="1">
            <a:spLocks noChangeArrowheads="1"/>
          </p:cNvSpPr>
          <p:nvPr/>
        </p:nvSpPr>
        <p:spPr bwMode="auto">
          <a:xfrm>
            <a:off x="4886305" y="46365"/>
            <a:ext cx="2704587" cy="584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simultaneous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measurement</a:t>
            </a:r>
            <a:endParaRPr lang="de-DE" sz="16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5781" name="Text Box 40"/>
          <p:cNvSpPr txBox="1">
            <a:spLocks noChangeArrowheads="1"/>
          </p:cNvSpPr>
          <p:nvPr/>
        </p:nvSpPr>
        <p:spPr bwMode="auto">
          <a:xfrm>
            <a:off x="6890239" y="3263900"/>
            <a:ext cx="1736373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recoils</a:t>
            </a:r>
            <a:r>
              <a:rPr lang="de-DE" dirty="0"/>
              <a:t> </a:t>
            </a:r>
          </a:p>
        </p:txBody>
      </p:sp>
      <p:grpSp>
        <p:nvGrpSpPr>
          <p:cNvPr id="75782" name="Group 41"/>
          <p:cNvGrpSpPr>
            <a:grpSpLocks/>
          </p:cNvGrpSpPr>
          <p:nvPr/>
        </p:nvGrpSpPr>
        <p:grpSpPr bwMode="auto">
          <a:xfrm>
            <a:off x="5592763" y="1538288"/>
            <a:ext cx="60325" cy="2220912"/>
            <a:chOff x="1393" y="3750"/>
            <a:chExt cx="36" cy="1492"/>
          </a:xfrm>
        </p:grpSpPr>
        <p:sp>
          <p:nvSpPr>
            <p:cNvPr id="77719" name="Line 42"/>
            <p:cNvSpPr>
              <a:spLocks noChangeShapeType="1"/>
            </p:cNvSpPr>
            <p:nvPr/>
          </p:nvSpPr>
          <p:spPr bwMode="auto">
            <a:xfrm>
              <a:off x="1393" y="5172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20" name="Line 43"/>
            <p:cNvSpPr>
              <a:spLocks noChangeShapeType="1"/>
            </p:cNvSpPr>
            <p:nvPr/>
          </p:nvSpPr>
          <p:spPr bwMode="auto">
            <a:xfrm>
              <a:off x="1393" y="4996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21" name="Line 44"/>
            <p:cNvSpPr>
              <a:spLocks noChangeShapeType="1"/>
            </p:cNvSpPr>
            <p:nvPr/>
          </p:nvSpPr>
          <p:spPr bwMode="auto">
            <a:xfrm>
              <a:off x="1393" y="4813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22" name="Line 45"/>
            <p:cNvSpPr>
              <a:spLocks noChangeShapeType="1"/>
            </p:cNvSpPr>
            <p:nvPr/>
          </p:nvSpPr>
          <p:spPr bwMode="auto">
            <a:xfrm>
              <a:off x="1393" y="4637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23" name="Line 46"/>
            <p:cNvSpPr>
              <a:spLocks noChangeShapeType="1"/>
            </p:cNvSpPr>
            <p:nvPr/>
          </p:nvSpPr>
          <p:spPr bwMode="auto">
            <a:xfrm>
              <a:off x="1393" y="4461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24" name="Line 47"/>
            <p:cNvSpPr>
              <a:spLocks noChangeShapeType="1"/>
            </p:cNvSpPr>
            <p:nvPr/>
          </p:nvSpPr>
          <p:spPr bwMode="auto">
            <a:xfrm>
              <a:off x="1393" y="4285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25" name="Line 48"/>
            <p:cNvSpPr>
              <a:spLocks noChangeShapeType="1"/>
            </p:cNvSpPr>
            <p:nvPr/>
          </p:nvSpPr>
          <p:spPr bwMode="auto">
            <a:xfrm>
              <a:off x="1393" y="4109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26" name="Line 49"/>
            <p:cNvSpPr>
              <a:spLocks noChangeShapeType="1"/>
            </p:cNvSpPr>
            <p:nvPr/>
          </p:nvSpPr>
          <p:spPr bwMode="auto">
            <a:xfrm>
              <a:off x="1393" y="3926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27" name="Line 50"/>
            <p:cNvSpPr>
              <a:spLocks noChangeShapeType="1"/>
            </p:cNvSpPr>
            <p:nvPr/>
          </p:nvSpPr>
          <p:spPr bwMode="auto">
            <a:xfrm>
              <a:off x="1393" y="3750"/>
              <a:ext cx="3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28" name="Line 51"/>
            <p:cNvSpPr>
              <a:spLocks noChangeShapeType="1"/>
            </p:cNvSpPr>
            <p:nvPr/>
          </p:nvSpPr>
          <p:spPr bwMode="auto">
            <a:xfrm>
              <a:off x="1393" y="524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29" name="Line 52"/>
            <p:cNvSpPr>
              <a:spLocks noChangeShapeType="1"/>
            </p:cNvSpPr>
            <p:nvPr/>
          </p:nvSpPr>
          <p:spPr bwMode="auto">
            <a:xfrm>
              <a:off x="1393" y="5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30" name="Line 53"/>
            <p:cNvSpPr>
              <a:spLocks noChangeShapeType="1"/>
            </p:cNvSpPr>
            <p:nvPr/>
          </p:nvSpPr>
          <p:spPr bwMode="auto">
            <a:xfrm>
              <a:off x="1393" y="513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31" name="Line 54"/>
            <p:cNvSpPr>
              <a:spLocks noChangeShapeType="1"/>
            </p:cNvSpPr>
            <p:nvPr/>
          </p:nvSpPr>
          <p:spPr bwMode="auto">
            <a:xfrm>
              <a:off x="1393" y="51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32" name="Line 55"/>
            <p:cNvSpPr>
              <a:spLocks noChangeShapeType="1"/>
            </p:cNvSpPr>
            <p:nvPr/>
          </p:nvSpPr>
          <p:spPr bwMode="auto">
            <a:xfrm>
              <a:off x="1393" y="506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33" name="Line 56"/>
            <p:cNvSpPr>
              <a:spLocks noChangeShapeType="1"/>
            </p:cNvSpPr>
            <p:nvPr/>
          </p:nvSpPr>
          <p:spPr bwMode="auto">
            <a:xfrm>
              <a:off x="1393" y="502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34" name="Line 57"/>
            <p:cNvSpPr>
              <a:spLocks noChangeShapeType="1"/>
            </p:cNvSpPr>
            <p:nvPr/>
          </p:nvSpPr>
          <p:spPr bwMode="auto">
            <a:xfrm>
              <a:off x="1393" y="495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35" name="Line 58"/>
            <p:cNvSpPr>
              <a:spLocks noChangeShapeType="1"/>
            </p:cNvSpPr>
            <p:nvPr/>
          </p:nvSpPr>
          <p:spPr bwMode="auto">
            <a:xfrm>
              <a:off x="1393" y="492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36" name="Line 59"/>
            <p:cNvSpPr>
              <a:spLocks noChangeShapeType="1"/>
            </p:cNvSpPr>
            <p:nvPr/>
          </p:nvSpPr>
          <p:spPr bwMode="auto">
            <a:xfrm>
              <a:off x="1393" y="488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37" name="Line 60"/>
            <p:cNvSpPr>
              <a:spLocks noChangeShapeType="1"/>
            </p:cNvSpPr>
            <p:nvPr/>
          </p:nvSpPr>
          <p:spPr bwMode="auto">
            <a:xfrm>
              <a:off x="1393" y="485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38" name="Line 61"/>
            <p:cNvSpPr>
              <a:spLocks noChangeShapeType="1"/>
            </p:cNvSpPr>
            <p:nvPr/>
          </p:nvSpPr>
          <p:spPr bwMode="auto">
            <a:xfrm>
              <a:off x="1393" y="478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39" name="Line 62"/>
            <p:cNvSpPr>
              <a:spLocks noChangeShapeType="1"/>
            </p:cNvSpPr>
            <p:nvPr/>
          </p:nvSpPr>
          <p:spPr bwMode="auto">
            <a:xfrm>
              <a:off x="1393" y="474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40" name="Line 63"/>
            <p:cNvSpPr>
              <a:spLocks noChangeShapeType="1"/>
            </p:cNvSpPr>
            <p:nvPr/>
          </p:nvSpPr>
          <p:spPr bwMode="auto">
            <a:xfrm>
              <a:off x="1393" y="471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41" name="Line 64"/>
            <p:cNvSpPr>
              <a:spLocks noChangeShapeType="1"/>
            </p:cNvSpPr>
            <p:nvPr/>
          </p:nvSpPr>
          <p:spPr bwMode="auto">
            <a:xfrm>
              <a:off x="1393" y="467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42" name="Line 65"/>
            <p:cNvSpPr>
              <a:spLocks noChangeShapeType="1"/>
            </p:cNvSpPr>
            <p:nvPr/>
          </p:nvSpPr>
          <p:spPr bwMode="auto">
            <a:xfrm>
              <a:off x="1393" y="460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43" name="Line 66"/>
            <p:cNvSpPr>
              <a:spLocks noChangeShapeType="1"/>
            </p:cNvSpPr>
            <p:nvPr/>
          </p:nvSpPr>
          <p:spPr bwMode="auto">
            <a:xfrm>
              <a:off x="1393" y="456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44" name="Line 67"/>
            <p:cNvSpPr>
              <a:spLocks noChangeShapeType="1"/>
            </p:cNvSpPr>
            <p:nvPr/>
          </p:nvSpPr>
          <p:spPr bwMode="auto">
            <a:xfrm>
              <a:off x="1393" y="453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45" name="Line 68"/>
            <p:cNvSpPr>
              <a:spLocks noChangeShapeType="1"/>
            </p:cNvSpPr>
            <p:nvPr/>
          </p:nvSpPr>
          <p:spPr bwMode="auto">
            <a:xfrm>
              <a:off x="1393" y="449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46" name="Line 69"/>
            <p:cNvSpPr>
              <a:spLocks noChangeShapeType="1"/>
            </p:cNvSpPr>
            <p:nvPr/>
          </p:nvSpPr>
          <p:spPr bwMode="auto">
            <a:xfrm>
              <a:off x="1393" y="442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47" name="Line 70"/>
            <p:cNvSpPr>
              <a:spLocks noChangeShapeType="1"/>
            </p:cNvSpPr>
            <p:nvPr/>
          </p:nvSpPr>
          <p:spPr bwMode="auto">
            <a:xfrm>
              <a:off x="1393" y="439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48" name="Line 71"/>
            <p:cNvSpPr>
              <a:spLocks noChangeShapeType="1"/>
            </p:cNvSpPr>
            <p:nvPr/>
          </p:nvSpPr>
          <p:spPr bwMode="auto">
            <a:xfrm>
              <a:off x="1393" y="435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49" name="Line 72"/>
            <p:cNvSpPr>
              <a:spLocks noChangeShapeType="1"/>
            </p:cNvSpPr>
            <p:nvPr/>
          </p:nvSpPr>
          <p:spPr bwMode="auto">
            <a:xfrm>
              <a:off x="1393" y="431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50" name="Line 73"/>
            <p:cNvSpPr>
              <a:spLocks noChangeShapeType="1"/>
            </p:cNvSpPr>
            <p:nvPr/>
          </p:nvSpPr>
          <p:spPr bwMode="auto">
            <a:xfrm>
              <a:off x="1393" y="424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51" name="Line 74"/>
            <p:cNvSpPr>
              <a:spLocks noChangeShapeType="1"/>
            </p:cNvSpPr>
            <p:nvPr/>
          </p:nvSpPr>
          <p:spPr bwMode="auto">
            <a:xfrm>
              <a:off x="1393" y="4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52" name="Line 75"/>
            <p:cNvSpPr>
              <a:spLocks noChangeShapeType="1"/>
            </p:cNvSpPr>
            <p:nvPr/>
          </p:nvSpPr>
          <p:spPr bwMode="auto">
            <a:xfrm>
              <a:off x="1393" y="417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53" name="Line 76"/>
            <p:cNvSpPr>
              <a:spLocks noChangeShapeType="1"/>
            </p:cNvSpPr>
            <p:nvPr/>
          </p:nvSpPr>
          <p:spPr bwMode="auto">
            <a:xfrm>
              <a:off x="1393" y="414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54" name="Line 77"/>
            <p:cNvSpPr>
              <a:spLocks noChangeShapeType="1"/>
            </p:cNvSpPr>
            <p:nvPr/>
          </p:nvSpPr>
          <p:spPr bwMode="auto">
            <a:xfrm>
              <a:off x="1393" y="407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55" name="Line 78"/>
            <p:cNvSpPr>
              <a:spLocks noChangeShapeType="1"/>
            </p:cNvSpPr>
            <p:nvPr/>
          </p:nvSpPr>
          <p:spPr bwMode="auto">
            <a:xfrm>
              <a:off x="1393" y="403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56" name="Line 79"/>
            <p:cNvSpPr>
              <a:spLocks noChangeShapeType="1"/>
            </p:cNvSpPr>
            <p:nvPr/>
          </p:nvSpPr>
          <p:spPr bwMode="auto">
            <a:xfrm>
              <a:off x="1393" y="40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57" name="Line 80"/>
            <p:cNvSpPr>
              <a:spLocks noChangeShapeType="1"/>
            </p:cNvSpPr>
            <p:nvPr/>
          </p:nvSpPr>
          <p:spPr bwMode="auto">
            <a:xfrm>
              <a:off x="1393" y="396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58" name="Line 81"/>
            <p:cNvSpPr>
              <a:spLocks noChangeShapeType="1"/>
            </p:cNvSpPr>
            <p:nvPr/>
          </p:nvSpPr>
          <p:spPr bwMode="auto">
            <a:xfrm>
              <a:off x="1393" y="389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59" name="Line 82"/>
            <p:cNvSpPr>
              <a:spLocks noChangeShapeType="1"/>
            </p:cNvSpPr>
            <p:nvPr/>
          </p:nvSpPr>
          <p:spPr bwMode="auto">
            <a:xfrm>
              <a:off x="1393" y="385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60" name="Line 83"/>
            <p:cNvSpPr>
              <a:spLocks noChangeShapeType="1"/>
            </p:cNvSpPr>
            <p:nvPr/>
          </p:nvSpPr>
          <p:spPr bwMode="auto">
            <a:xfrm>
              <a:off x="1393" y="381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61" name="Line 84"/>
            <p:cNvSpPr>
              <a:spLocks noChangeShapeType="1"/>
            </p:cNvSpPr>
            <p:nvPr/>
          </p:nvSpPr>
          <p:spPr bwMode="auto">
            <a:xfrm>
              <a:off x="1393" y="378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83" name="Group 85"/>
          <p:cNvGrpSpPr>
            <a:grpSpLocks/>
          </p:cNvGrpSpPr>
          <p:nvPr/>
        </p:nvGrpSpPr>
        <p:grpSpPr bwMode="auto">
          <a:xfrm>
            <a:off x="7888288" y="1538288"/>
            <a:ext cx="57150" cy="2220912"/>
            <a:chOff x="2780" y="3750"/>
            <a:chExt cx="35" cy="1492"/>
          </a:xfrm>
        </p:grpSpPr>
        <p:sp>
          <p:nvSpPr>
            <p:cNvPr id="77676" name="Line 86"/>
            <p:cNvSpPr>
              <a:spLocks noChangeShapeType="1"/>
            </p:cNvSpPr>
            <p:nvPr/>
          </p:nvSpPr>
          <p:spPr bwMode="auto">
            <a:xfrm flipH="1">
              <a:off x="2780" y="5172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77" name="Line 87"/>
            <p:cNvSpPr>
              <a:spLocks noChangeShapeType="1"/>
            </p:cNvSpPr>
            <p:nvPr/>
          </p:nvSpPr>
          <p:spPr bwMode="auto">
            <a:xfrm flipH="1">
              <a:off x="2780" y="4996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78" name="Line 88"/>
            <p:cNvSpPr>
              <a:spLocks noChangeShapeType="1"/>
            </p:cNvSpPr>
            <p:nvPr/>
          </p:nvSpPr>
          <p:spPr bwMode="auto">
            <a:xfrm flipH="1">
              <a:off x="2780" y="4813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79" name="Line 89"/>
            <p:cNvSpPr>
              <a:spLocks noChangeShapeType="1"/>
            </p:cNvSpPr>
            <p:nvPr/>
          </p:nvSpPr>
          <p:spPr bwMode="auto">
            <a:xfrm flipH="1">
              <a:off x="2780" y="463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80" name="Line 90"/>
            <p:cNvSpPr>
              <a:spLocks noChangeShapeType="1"/>
            </p:cNvSpPr>
            <p:nvPr/>
          </p:nvSpPr>
          <p:spPr bwMode="auto">
            <a:xfrm flipH="1">
              <a:off x="2780" y="446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81" name="Line 91"/>
            <p:cNvSpPr>
              <a:spLocks noChangeShapeType="1"/>
            </p:cNvSpPr>
            <p:nvPr/>
          </p:nvSpPr>
          <p:spPr bwMode="auto">
            <a:xfrm flipH="1">
              <a:off x="2780" y="4285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82" name="Line 92"/>
            <p:cNvSpPr>
              <a:spLocks noChangeShapeType="1"/>
            </p:cNvSpPr>
            <p:nvPr/>
          </p:nvSpPr>
          <p:spPr bwMode="auto">
            <a:xfrm flipH="1">
              <a:off x="2780" y="4109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83" name="Line 93"/>
            <p:cNvSpPr>
              <a:spLocks noChangeShapeType="1"/>
            </p:cNvSpPr>
            <p:nvPr/>
          </p:nvSpPr>
          <p:spPr bwMode="auto">
            <a:xfrm flipH="1">
              <a:off x="2780" y="3926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84" name="Line 94"/>
            <p:cNvSpPr>
              <a:spLocks noChangeShapeType="1"/>
            </p:cNvSpPr>
            <p:nvPr/>
          </p:nvSpPr>
          <p:spPr bwMode="auto">
            <a:xfrm flipH="1">
              <a:off x="2780" y="375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85" name="Line 95"/>
            <p:cNvSpPr>
              <a:spLocks noChangeShapeType="1"/>
            </p:cNvSpPr>
            <p:nvPr/>
          </p:nvSpPr>
          <p:spPr bwMode="auto">
            <a:xfrm flipH="1">
              <a:off x="2797" y="524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86" name="Line 96"/>
            <p:cNvSpPr>
              <a:spLocks noChangeShapeType="1"/>
            </p:cNvSpPr>
            <p:nvPr/>
          </p:nvSpPr>
          <p:spPr bwMode="auto">
            <a:xfrm flipH="1">
              <a:off x="2797" y="5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87" name="Line 97"/>
            <p:cNvSpPr>
              <a:spLocks noChangeShapeType="1"/>
            </p:cNvSpPr>
            <p:nvPr/>
          </p:nvSpPr>
          <p:spPr bwMode="auto">
            <a:xfrm flipH="1">
              <a:off x="2797" y="513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88" name="Line 98"/>
            <p:cNvSpPr>
              <a:spLocks noChangeShapeType="1"/>
            </p:cNvSpPr>
            <p:nvPr/>
          </p:nvSpPr>
          <p:spPr bwMode="auto">
            <a:xfrm flipH="1">
              <a:off x="2797" y="51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89" name="Line 99"/>
            <p:cNvSpPr>
              <a:spLocks noChangeShapeType="1"/>
            </p:cNvSpPr>
            <p:nvPr/>
          </p:nvSpPr>
          <p:spPr bwMode="auto">
            <a:xfrm flipH="1">
              <a:off x="2797" y="506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90" name="Line 100"/>
            <p:cNvSpPr>
              <a:spLocks noChangeShapeType="1"/>
            </p:cNvSpPr>
            <p:nvPr/>
          </p:nvSpPr>
          <p:spPr bwMode="auto">
            <a:xfrm flipH="1">
              <a:off x="2797" y="502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91" name="Line 101"/>
            <p:cNvSpPr>
              <a:spLocks noChangeShapeType="1"/>
            </p:cNvSpPr>
            <p:nvPr/>
          </p:nvSpPr>
          <p:spPr bwMode="auto">
            <a:xfrm flipH="1">
              <a:off x="2797" y="495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92" name="Line 102"/>
            <p:cNvSpPr>
              <a:spLocks noChangeShapeType="1"/>
            </p:cNvSpPr>
            <p:nvPr/>
          </p:nvSpPr>
          <p:spPr bwMode="auto">
            <a:xfrm flipH="1">
              <a:off x="2797" y="492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93" name="Line 103"/>
            <p:cNvSpPr>
              <a:spLocks noChangeShapeType="1"/>
            </p:cNvSpPr>
            <p:nvPr/>
          </p:nvSpPr>
          <p:spPr bwMode="auto">
            <a:xfrm flipH="1">
              <a:off x="2797" y="488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94" name="Line 104"/>
            <p:cNvSpPr>
              <a:spLocks noChangeShapeType="1"/>
            </p:cNvSpPr>
            <p:nvPr/>
          </p:nvSpPr>
          <p:spPr bwMode="auto">
            <a:xfrm flipH="1">
              <a:off x="2797" y="485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95" name="Line 105"/>
            <p:cNvSpPr>
              <a:spLocks noChangeShapeType="1"/>
            </p:cNvSpPr>
            <p:nvPr/>
          </p:nvSpPr>
          <p:spPr bwMode="auto">
            <a:xfrm flipH="1">
              <a:off x="2797" y="478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96" name="Line 106"/>
            <p:cNvSpPr>
              <a:spLocks noChangeShapeType="1"/>
            </p:cNvSpPr>
            <p:nvPr/>
          </p:nvSpPr>
          <p:spPr bwMode="auto">
            <a:xfrm flipH="1">
              <a:off x="2797" y="474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97" name="Line 107"/>
            <p:cNvSpPr>
              <a:spLocks noChangeShapeType="1"/>
            </p:cNvSpPr>
            <p:nvPr/>
          </p:nvSpPr>
          <p:spPr bwMode="auto">
            <a:xfrm flipH="1">
              <a:off x="2797" y="471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98" name="Line 108"/>
            <p:cNvSpPr>
              <a:spLocks noChangeShapeType="1"/>
            </p:cNvSpPr>
            <p:nvPr/>
          </p:nvSpPr>
          <p:spPr bwMode="auto">
            <a:xfrm flipH="1">
              <a:off x="2797" y="467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99" name="Line 109"/>
            <p:cNvSpPr>
              <a:spLocks noChangeShapeType="1"/>
            </p:cNvSpPr>
            <p:nvPr/>
          </p:nvSpPr>
          <p:spPr bwMode="auto">
            <a:xfrm flipH="1">
              <a:off x="2797" y="460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00" name="Line 110"/>
            <p:cNvSpPr>
              <a:spLocks noChangeShapeType="1"/>
            </p:cNvSpPr>
            <p:nvPr/>
          </p:nvSpPr>
          <p:spPr bwMode="auto">
            <a:xfrm flipH="1">
              <a:off x="2797" y="456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01" name="Line 111"/>
            <p:cNvSpPr>
              <a:spLocks noChangeShapeType="1"/>
            </p:cNvSpPr>
            <p:nvPr/>
          </p:nvSpPr>
          <p:spPr bwMode="auto">
            <a:xfrm flipH="1">
              <a:off x="2797" y="453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02" name="Line 112"/>
            <p:cNvSpPr>
              <a:spLocks noChangeShapeType="1"/>
            </p:cNvSpPr>
            <p:nvPr/>
          </p:nvSpPr>
          <p:spPr bwMode="auto">
            <a:xfrm flipH="1">
              <a:off x="2797" y="449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03" name="Line 113"/>
            <p:cNvSpPr>
              <a:spLocks noChangeShapeType="1"/>
            </p:cNvSpPr>
            <p:nvPr/>
          </p:nvSpPr>
          <p:spPr bwMode="auto">
            <a:xfrm flipH="1">
              <a:off x="2797" y="442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04" name="Line 114"/>
            <p:cNvSpPr>
              <a:spLocks noChangeShapeType="1"/>
            </p:cNvSpPr>
            <p:nvPr/>
          </p:nvSpPr>
          <p:spPr bwMode="auto">
            <a:xfrm flipH="1">
              <a:off x="2797" y="439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05" name="Line 115"/>
            <p:cNvSpPr>
              <a:spLocks noChangeShapeType="1"/>
            </p:cNvSpPr>
            <p:nvPr/>
          </p:nvSpPr>
          <p:spPr bwMode="auto">
            <a:xfrm flipH="1">
              <a:off x="2797" y="435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06" name="Line 116"/>
            <p:cNvSpPr>
              <a:spLocks noChangeShapeType="1"/>
            </p:cNvSpPr>
            <p:nvPr/>
          </p:nvSpPr>
          <p:spPr bwMode="auto">
            <a:xfrm flipH="1">
              <a:off x="2797" y="4316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07" name="Line 117"/>
            <p:cNvSpPr>
              <a:spLocks noChangeShapeType="1"/>
            </p:cNvSpPr>
            <p:nvPr/>
          </p:nvSpPr>
          <p:spPr bwMode="auto">
            <a:xfrm flipH="1">
              <a:off x="2797" y="424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08" name="Line 118"/>
            <p:cNvSpPr>
              <a:spLocks noChangeShapeType="1"/>
            </p:cNvSpPr>
            <p:nvPr/>
          </p:nvSpPr>
          <p:spPr bwMode="auto">
            <a:xfrm flipH="1">
              <a:off x="2797" y="420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09" name="Line 119"/>
            <p:cNvSpPr>
              <a:spLocks noChangeShapeType="1"/>
            </p:cNvSpPr>
            <p:nvPr/>
          </p:nvSpPr>
          <p:spPr bwMode="auto">
            <a:xfrm flipH="1">
              <a:off x="2797" y="417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10" name="Line 120"/>
            <p:cNvSpPr>
              <a:spLocks noChangeShapeType="1"/>
            </p:cNvSpPr>
            <p:nvPr/>
          </p:nvSpPr>
          <p:spPr bwMode="auto">
            <a:xfrm flipH="1">
              <a:off x="2797" y="414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11" name="Line 121"/>
            <p:cNvSpPr>
              <a:spLocks noChangeShapeType="1"/>
            </p:cNvSpPr>
            <p:nvPr/>
          </p:nvSpPr>
          <p:spPr bwMode="auto">
            <a:xfrm flipH="1">
              <a:off x="2797" y="4071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12" name="Line 122"/>
            <p:cNvSpPr>
              <a:spLocks noChangeShapeType="1"/>
            </p:cNvSpPr>
            <p:nvPr/>
          </p:nvSpPr>
          <p:spPr bwMode="auto">
            <a:xfrm flipH="1">
              <a:off x="2797" y="4033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13" name="Line 123"/>
            <p:cNvSpPr>
              <a:spLocks noChangeShapeType="1"/>
            </p:cNvSpPr>
            <p:nvPr/>
          </p:nvSpPr>
          <p:spPr bwMode="auto">
            <a:xfrm flipH="1">
              <a:off x="2797" y="4002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14" name="Line 124"/>
            <p:cNvSpPr>
              <a:spLocks noChangeShapeType="1"/>
            </p:cNvSpPr>
            <p:nvPr/>
          </p:nvSpPr>
          <p:spPr bwMode="auto">
            <a:xfrm flipH="1">
              <a:off x="2797" y="3964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15" name="Line 125"/>
            <p:cNvSpPr>
              <a:spLocks noChangeShapeType="1"/>
            </p:cNvSpPr>
            <p:nvPr/>
          </p:nvSpPr>
          <p:spPr bwMode="auto">
            <a:xfrm flipH="1">
              <a:off x="2797" y="3895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16" name="Line 126"/>
            <p:cNvSpPr>
              <a:spLocks noChangeShapeType="1"/>
            </p:cNvSpPr>
            <p:nvPr/>
          </p:nvSpPr>
          <p:spPr bwMode="auto">
            <a:xfrm flipH="1">
              <a:off x="2797" y="3857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17" name="Line 127"/>
            <p:cNvSpPr>
              <a:spLocks noChangeShapeType="1"/>
            </p:cNvSpPr>
            <p:nvPr/>
          </p:nvSpPr>
          <p:spPr bwMode="auto">
            <a:xfrm flipH="1">
              <a:off x="2797" y="381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18" name="Line 128"/>
            <p:cNvSpPr>
              <a:spLocks noChangeShapeType="1"/>
            </p:cNvSpPr>
            <p:nvPr/>
          </p:nvSpPr>
          <p:spPr bwMode="auto">
            <a:xfrm flipH="1">
              <a:off x="2797" y="378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84" name="Group 129"/>
          <p:cNvGrpSpPr>
            <a:grpSpLocks/>
          </p:cNvGrpSpPr>
          <p:nvPr/>
        </p:nvGrpSpPr>
        <p:grpSpPr bwMode="auto">
          <a:xfrm>
            <a:off x="5622925" y="3729038"/>
            <a:ext cx="2324100" cy="57150"/>
            <a:chOff x="1411" y="5222"/>
            <a:chExt cx="1405" cy="38"/>
          </a:xfrm>
        </p:grpSpPr>
        <p:sp>
          <p:nvSpPr>
            <p:cNvPr id="77633" name="Line 130"/>
            <p:cNvSpPr>
              <a:spLocks noChangeShapeType="1"/>
            </p:cNvSpPr>
            <p:nvPr/>
          </p:nvSpPr>
          <p:spPr bwMode="auto">
            <a:xfrm flipV="1">
              <a:off x="1476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34" name="Line 131"/>
            <p:cNvSpPr>
              <a:spLocks noChangeShapeType="1"/>
            </p:cNvSpPr>
            <p:nvPr/>
          </p:nvSpPr>
          <p:spPr bwMode="auto">
            <a:xfrm flipV="1">
              <a:off x="1642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35" name="Line 132"/>
            <p:cNvSpPr>
              <a:spLocks noChangeShapeType="1"/>
            </p:cNvSpPr>
            <p:nvPr/>
          </p:nvSpPr>
          <p:spPr bwMode="auto">
            <a:xfrm flipV="1">
              <a:off x="1814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36" name="Line 133"/>
            <p:cNvSpPr>
              <a:spLocks noChangeShapeType="1"/>
            </p:cNvSpPr>
            <p:nvPr/>
          </p:nvSpPr>
          <p:spPr bwMode="auto">
            <a:xfrm flipV="1">
              <a:off x="1980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37" name="Line 134"/>
            <p:cNvSpPr>
              <a:spLocks noChangeShapeType="1"/>
            </p:cNvSpPr>
            <p:nvPr/>
          </p:nvSpPr>
          <p:spPr bwMode="auto">
            <a:xfrm flipV="1">
              <a:off x="2146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38" name="Line 135"/>
            <p:cNvSpPr>
              <a:spLocks noChangeShapeType="1"/>
            </p:cNvSpPr>
            <p:nvPr/>
          </p:nvSpPr>
          <p:spPr bwMode="auto">
            <a:xfrm flipV="1">
              <a:off x="2312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39" name="Line 136"/>
            <p:cNvSpPr>
              <a:spLocks noChangeShapeType="1"/>
            </p:cNvSpPr>
            <p:nvPr/>
          </p:nvSpPr>
          <p:spPr bwMode="auto">
            <a:xfrm flipV="1">
              <a:off x="2483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40" name="Line 137"/>
            <p:cNvSpPr>
              <a:spLocks noChangeShapeType="1"/>
            </p:cNvSpPr>
            <p:nvPr/>
          </p:nvSpPr>
          <p:spPr bwMode="auto">
            <a:xfrm flipV="1">
              <a:off x="2649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41" name="Line 138"/>
            <p:cNvSpPr>
              <a:spLocks noChangeShapeType="1"/>
            </p:cNvSpPr>
            <p:nvPr/>
          </p:nvSpPr>
          <p:spPr bwMode="auto">
            <a:xfrm flipV="1">
              <a:off x="2815" y="5222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42" name="Line 139"/>
            <p:cNvSpPr>
              <a:spLocks noChangeShapeType="1"/>
            </p:cNvSpPr>
            <p:nvPr/>
          </p:nvSpPr>
          <p:spPr bwMode="auto">
            <a:xfrm flipV="1">
              <a:off x="141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43" name="Line 140"/>
            <p:cNvSpPr>
              <a:spLocks noChangeShapeType="1"/>
            </p:cNvSpPr>
            <p:nvPr/>
          </p:nvSpPr>
          <p:spPr bwMode="auto">
            <a:xfrm flipV="1">
              <a:off x="144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44" name="Line 141"/>
            <p:cNvSpPr>
              <a:spLocks noChangeShapeType="1"/>
            </p:cNvSpPr>
            <p:nvPr/>
          </p:nvSpPr>
          <p:spPr bwMode="auto">
            <a:xfrm flipV="1">
              <a:off x="151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45" name="Line 142"/>
            <p:cNvSpPr>
              <a:spLocks noChangeShapeType="1"/>
            </p:cNvSpPr>
            <p:nvPr/>
          </p:nvSpPr>
          <p:spPr bwMode="auto">
            <a:xfrm flipV="1">
              <a:off x="154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46" name="Line 143"/>
            <p:cNvSpPr>
              <a:spLocks noChangeShapeType="1"/>
            </p:cNvSpPr>
            <p:nvPr/>
          </p:nvSpPr>
          <p:spPr bwMode="auto">
            <a:xfrm flipV="1">
              <a:off x="1577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47" name="Line 144"/>
            <p:cNvSpPr>
              <a:spLocks noChangeShapeType="1"/>
            </p:cNvSpPr>
            <p:nvPr/>
          </p:nvSpPr>
          <p:spPr bwMode="auto">
            <a:xfrm flipV="1">
              <a:off x="161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48" name="Line 145"/>
            <p:cNvSpPr>
              <a:spLocks noChangeShapeType="1"/>
            </p:cNvSpPr>
            <p:nvPr/>
          </p:nvSpPr>
          <p:spPr bwMode="auto">
            <a:xfrm flipV="1">
              <a:off x="167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49" name="Line 146"/>
            <p:cNvSpPr>
              <a:spLocks noChangeShapeType="1"/>
            </p:cNvSpPr>
            <p:nvPr/>
          </p:nvSpPr>
          <p:spPr bwMode="auto">
            <a:xfrm flipV="1">
              <a:off x="171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50" name="Line 147"/>
            <p:cNvSpPr>
              <a:spLocks noChangeShapeType="1"/>
            </p:cNvSpPr>
            <p:nvPr/>
          </p:nvSpPr>
          <p:spPr bwMode="auto">
            <a:xfrm flipV="1">
              <a:off x="174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51" name="Line 148"/>
            <p:cNvSpPr>
              <a:spLocks noChangeShapeType="1"/>
            </p:cNvSpPr>
            <p:nvPr/>
          </p:nvSpPr>
          <p:spPr bwMode="auto">
            <a:xfrm flipV="1">
              <a:off x="177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52" name="Line 149"/>
            <p:cNvSpPr>
              <a:spLocks noChangeShapeType="1"/>
            </p:cNvSpPr>
            <p:nvPr/>
          </p:nvSpPr>
          <p:spPr bwMode="auto">
            <a:xfrm flipV="1">
              <a:off x="184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53" name="Line 150"/>
            <p:cNvSpPr>
              <a:spLocks noChangeShapeType="1"/>
            </p:cNvSpPr>
            <p:nvPr/>
          </p:nvSpPr>
          <p:spPr bwMode="auto">
            <a:xfrm flipV="1">
              <a:off x="187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54" name="Line 151"/>
            <p:cNvSpPr>
              <a:spLocks noChangeShapeType="1"/>
            </p:cNvSpPr>
            <p:nvPr/>
          </p:nvSpPr>
          <p:spPr bwMode="auto">
            <a:xfrm flipV="1">
              <a:off x="1915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55" name="Line 152"/>
            <p:cNvSpPr>
              <a:spLocks noChangeShapeType="1"/>
            </p:cNvSpPr>
            <p:nvPr/>
          </p:nvSpPr>
          <p:spPr bwMode="auto">
            <a:xfrm flipV="1">
              <a:off x="194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56" name="Line 153"/>
            <p:cNvSpPr>
              <a:spLocks noChangeShapeType="1"/>
            </p:cNvSpPr>
            <p:nvPr/>
          </p:nvSpPr>
          <p:spPr bwMode="auto">
            <a:xfrm flipV="1">
              <a:off x="200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57" name="Line 154"/>
            <p:cNvSpPr>
              <a:spLocks noChangeShapeType="1"/>
            </p:cNvSpPr>
            <p:nvPr/>
          </p:nvSpPr>
          <p:spPr bwMode="auto">
            <a:xfrm flipV="1">
              <a:off x="2045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58" name="Line 155"/>
            <p:cNvSpPr>
              <a:spLocks noChangeShapeType="1"/>
            </p:cNvSpPr>
            <p:nvPr/>
          </p:nvSpPr>
          <p:spPr bwMode="auto">
            <a:xfrm flipV="1">
              <a:off x="208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59" name="Line 156"/>
            <p:cNvSpPr>
              <a:spLocks noChangeShapeType="1"/>
            </p:cNvSpPr>
            <p:nvPr/>
          </p:nvSpPr>
          <p:spPr bwMode="auto">
            <a:xfrm flipV="1">
              <a:off x="2110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60" name="Line 157"/>
            <p:cNvSpPr>
              <a:spLocks noChangeShapeType="1"/>
            </p:cNvSpPr>
            <p:nvPr/>
          </p:nvSpPr>
          <p:spPr bwMode="auto">
            <a:xfrm flipV="1">
              <a:off x="218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61" name="Line 158"/>
            <p:cNvSpPr>
              <a:spLocks noChangeShapeType="1"/>
            </p:cNvSpPr>
            <p:nvPr/>
          </p:nvSpPr>
          <p:spPr bwMode="auto">
            <a:xfrm flipV="1">
              <a:off x="2211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62" name="Line 159"/>
            <p:cNvSpPr>
              <a:spLocks noChangeShapeType="1"/>
            </p:cNvSpPr>
            <p:nvPr/>
          </p:nvSpPr>
          <p:spPr bwMode="auto">
            <a:xfrm flipV="1">
              <a:off x="2246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63" name="Line 160"/>
            <p:cNvSpPr>
              <a:spLocks noChangeShapeType="1"/>
            </p:cNvSpPr>
            <p:nvPr/>
          </p:nvSpPr>
          <p:spPr bwMode="auto">
            <a:xfrm flipV="1">
              <a:off x="228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64" name="Line 161"/>
            <p:cNvSpPr>
              <a:spLocks noChangeShapeType="1"/>
            </p:cNvSpPr>
            <p:nvPr/>
          </p:nvSpPr>
          <p:spPr bwMode="auto">
            <a:xfrm flipV="1">
              <a:off x="2347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65" name="Line 162"/>
            <p:cNvSpPr>
              <a:spLocks noChangeShapeType="1"/>
            </p:cNvSpPr>
            <p:nvPr/>
          </p:nvSpPr>
          <p:spPr bwMode="auto">
            <a:xfrm flipV="1">
              <a:off x="238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66" name="Line 163"/>
            <p:cNvSpPr>
              <a:spLocks noChangeShapeType="1"/>
            </p:cNvSpPr>
            <p:nvPr/>
          </p:nvSpPr>
          <p:spPr bwMode="auto">
            <a:xfrm flipV="1">
              <a:off x="2412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67" name="Line 164"/>
            <p:cNvSpPr>
              <a:spLocks noChangeShapeType="1"/>
            </p:cNvSpPr>
            <p:nvPr/>
          </p:nvSpPr>
          <p:spPr bwMode="auto">
            <a:xfrm flipV="1">
              <a:off x="244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68" name="Line 165"/>
            <p:cNvSpPr>
              <a:spLocks noChangeShapeType="1"/>
            </p:cNvSpPr>
            <p:nvPr/>
          </p:nvSpPr>
          <p:spPr bwMode="auto">
            <a:xfrm flipV="1">
              <a:off x="2513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69" name="Line 166"/>
            <p:cNvSpPr>
              <a:spLocks noChangeShapeType="1"/>
            </p:cNvSpPr>
            <p:nvPr/>
          </p:nvSpPr>
          <p:spPr bwMode="auto">
            <a:xfrm flipV="1">
              <a:off x="254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70" name="Line 167"/>
            <p:cNvSpPr>
              <a:spLocks noChangeShapeType="1"/>
            </p:cNvSpPr>
            <p:nvPr/>
          </p:nvSpPr>
          <p:spPr bwMode="auto">
            <a:xfrm flipV="1">
              <a:off x="2578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71" name="Line 168"/>
            <p:cNvSpPr>
              <a:spLocks noChangeShapeType="1"/>
            </p:cNvSpPr>
            <p:nvPr/>
          </p:nvSpPr>
          <p:spPr bwMode="auto">
            <a:xfrm flipV="1">
              <a:off x="261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72" name="Line 169"/>
            <p:cNvSpPr>
              <a:spLocks noChangeShapeType="1"/>
            </p:cNvSpPr>
            <p:nvPr/>
          </p:nvSpPr>
          <p:spPr bwMode="auto">
            <a:xfrm flipV="1">
              <a:off x="2679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73" name="Line 170"/>
            <p:cNvSpPr>
              <a:spLocks noChangeShapeType="1"/>
            </p:cNvSpPr>
            <p:nvPr/>
          </p:nvSpPr>
          <p:spPr bwMode="auto">
            <a:xfrm flipV="1">
              <a:off x="2714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74" name="Line 171"/>
            <p:cNvSpPr>
              <a:spLocks noChangeShapeType="1"/>
            </p:cNvSpPr>
            <p:nvPr/>
          </p:nvSpPr>
          <p:spPr bwMode="auto">
            <a:xfrm flipV="1">
              <a:off x="2750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75" name="Line 172"/>
            <p:cNvSpPr>
              <a:spLocks noChangeShapeType="1"/>
            </p:cNvSpPr>
            <p:nvPr/>
          </p:nvSpPr>
          <p:spPr bwMode="auto">
            <a:xfrm flipV="1">
              <a:off x="2780" y="524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85" name="Group 173"/>
          <p:cNvGrpSpPr>
            <a:grpSpLocks/>
          </p:cNvGrpSpPr>
          <p:nvPr/>
        </p:nvGrpSpPr>
        <p:grpSpPr bwMode="auto">
          <a:xfrm>
            <a:off x="5622925" y="1538288"/>
            <a:ext cx="2324100" cy="55562"/>
            <a:chOff x="1411" y="3750"/>
            <a:chExt cx="1405" cy="38"/>
          </a:xfrm>
        </p:grpSpPr>
        <p:sp>
          <p:nvSpPr>
            <p:cNvPr id="77590" name="Line 174"/>
            <p:cNvSpPr>
              <a:spLocks noChangeShapeType="1"/>
            </p:cNvSpPr>
            <p:nvPr/>
          </p:nvSpPr>
          <p:spPr bwMode="auto">
            <a:xfrm>
              <a:off x="1476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91" name="Line 175"/>
            <p:cNvSpPr>
              <a:spLocks noChangeShapeType="1"/>
            </p:cNvSpPr>
            <p:nvPr/>
          </p:nvSpPr>
          <p:spPr bwMode="auto">
            <a:xfrm>
              <a:off x="1642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92" name="Line 176"/>
            <p:cNvSpPr>
              <a:spLocks noChangeShapeType="1"/>
            </p:cNvSpPr>
            <p:nvPr/>
          </p:nvSpPr>
          <p:spPr bwMode="auto">
            <a:xfrm>
              <a:off x="1814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93" name="Line 177"/>
            <p:cNvSpPr>
              <a:spLocks noChangeShapeType="1"/>
            </p:cNvSpPr>
            <p:nvPr/>
          </p:nvSpPr>
          <p:spPr bwMode="auto">
            <a:xfrm>
              <a:off x="1980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94" name="Line 178"/>
            <p:cNvSpPr>
              <a:spLocks noChangeShapeType="1"/>
            </p:cNvSpPr>
            <p:nvPr/>
          </p:nvSpPr>
          <p:spPr bwMode="auto">
            <a:xfrm>
              <a:off x="2146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95" name="Line 179"/>
            <p:cNvSpPr>
              <a:spLocks noChangeShapeType="1"/>
            </p:cNvSpPr>
            <p:nvPr/>
          </p:nvSpPr>
          <p:spPr bwMode="auto">
            <a:xfrm>
              <a:off x="2312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96" name="Line 180"/>
            <p:cNvSpPr>
              <a:spLocks noChangeShapeType="1"/>
            </p:cNvSpPr>
            <p:nvPr/>
          </p:nvSpPr>
          <p:spPr bwMode="auto">
            <a:xfrm>
              <a:off x="2483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97" name="Line 181"/>
            <p:cNvSpPr>
              <a:spLocks noChangeShapeType="1"/>
            </p:cNvSpPr>
            <p:nvPr/>
          </p:nvSpPr>
          <p:spPr bwMode="auto">
            <a:xfrm>
              <a:off x="2649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98" name="Line 182"/>
            <p:cNvSpPr>
              <a:spLocks noChangeShapeType="1"/>
            </p:cNvSpPr>
            <p:nvPr/>
          </p:nvSpPr>
          <p:spPr bwMode="auto">
            <a:xfrm>
              <a:off x="2815" y="3750"/>
              <a:ext cx="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99" name="Line 183"/>
            <p:cNvSpPr>
              <a:spLocks noChangeShapeType="1"/>
            </p:cNvSpPr>
            <p:nvPr/>
          </p:nvSpPr>
          <p:spPr bwMode="auto">
            <a:xfrm>
              <a:off x="141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00" name="Line 184"/>
            <p:cNvSpPr>
              <a:spLocks noChangeShapeType="1"/>
            </p:cNvSpPr>
            <p:nvPr/>
          </p:nvSpPr>
          <p:spPr bwMode="auto">
            <a:xfrm>
              <a:off x="144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01" name="Line 185"/>
            <p:cNvSpPr>
              <a:spLocks noChangeShapeType="1"/>
            </p:cNvSpPr>
            <p:nvPr/>
          </p:nvSpPr>
          <p:spPr bwMode="auto">
            <a:xfrm>
              <a:off x="151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02" name="Line 186"/>
            <p:cNvSpPr>
              <a:spLocks noChangeShapeType="1"/>
            </p:cNvSpPr>
            <p:nvPr/>
          </p:nvSpPr>
          <p:spPr bwMode="auto">
            <a:xfrm>
              <a:off x="154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03" name="Line 187"/>
            <p:cNvSpPr>
              <a:spLocks noChangeShapeType="1"/>
            </p:cNvSpPr>
            <p:nvPr/>
          </p:nvSpPr>
          <p:spPr bwMode="auto">
            <a:xfrm>
              <a:off x="1577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04" name="Line 188"/>
            <p:cNvSpPr>
              <a:spLocks noChangeShapeType="1"/>
            </p:cNvSpPr>
            <p:nvPr/>
          </p:nvSpPr>
          <p:spPr bwMode="auto">
            <a:xfrm>
              <a:off x="161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05" name="Line 189"/>
            <p:cNvSpPr>
              <a:spLocks noChangeShapeType="1"/>
            </p:cNvSpPr>
            <p:nvPr/>
          </p:nvSpPr>
          <p:spPr bwMode="auto">
            <a:xfrm>
              <a:off x="167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06" name="Line 190"/>
            <p:cNvSpPr>
              <a:spLocks noChangeShapeType="1"/>
            </p:cNvSpPr>
            <p:nvPr/>
          </p:nvSpPr>
          <p:spPr bwMode="auto">
            <a:xfrm>
              <a:off x="171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07" name="Line 191"/>
            <p:cNvSpPr>
              <a:spLocks noChangeShapeType="1"/>
            </p:cNvSpPr>
            <p:nvPr/>
          </p:nvSpPr>
          <p:spPr bwMode="auto">
            <a:xfrm>
              <a:off x="174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08" name="Line 192"/>
            <p:cNvSpPr>
              <a:spLocks noChangeShapeType="1"/>
            </p:cNvSpPr>
            <p:nvPr/>
          </p:nvSpPr>
          <p:spPr bwMode="auto">
            <a:xfrm>
              <a:off x="177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09" name="Line 193"/>
            <p:cNvSpPr>
              <a:spLocks noChangeShapeType="1"/>
            </p:cNvSpPr>
            <p:nvPr/>
          </p:nvSpPr>
          <p:spPr bwMode="auto">
            <a:xfrm>
              <a:off x="184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10" name="Line 194"/>
            <p:cNvSpPr>
              <a:spLocks noChangeShapeType="1"/>
            </p:cNvSpPr>
            <p:nvPr/>
          </p:nvSpPr>
          <p:spPr bwMode="auto">
            <a:xfrm>
              <a:off x="187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11" name="Line 195"/>
            <p:cNvSpPr>
              <a:spLocks noChangeShapeType="1"/>
            </p:cNvSpPr>
            <p:nvPr/>
          </p:nvSpPr>
          <p:spPr bwMode="auto">
            <a:xfrm>
              <a:off x="1915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12" name="Line 196"/>
            <p:cNvSpPr>
              <a:spLocks noChangeShapeType="1"/>
            </p:cNvSpPr>
            <p:nvPr/>
          </p:nvSpPr>
          <p:spPr bwMode="auto">
            <a:xfrm>
              <a:off x="194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13" name="Line 197"/>
            <p:cNvSpPr>
              <a:spLocks noChangeShapeType="1"/>
            </p:cNvSpPr>
            <p:nvPr/>
          </p:nvSpPr>
          <p:spPr bwMode="auto">
            <a:xfrm>
              <a:off x="200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14" name="Line 198"/>
            <p:cNvSpPr>
              <a:spLocks noChangeShapeType="1"/>
            </p:cNvSpPr>
            <p:nvPr/>
          </p:nvSpPr>
          <p:spPr bwMode="auto">
            <a:xfrm>
              <a:off x="2045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15" name="Line 199"/>
            <p:cNvSpPr>
              <a:spLocks noChangeShapeType="1"/>
            </p:cNvSpPr>
            <p:nvPr/>
          </p:nvSpPr>
          <p:spPr bwMode="auto">
            <a:xfrm>
              <a:off x="208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16" name="Line 200"/>
            <p:cNvSpPr>
              <a:spLocks noChangeShapeType="1"/>
            </p:cNvSpPr>
            <p:nvPr/>
          </p:nvSpPr>
          <p:spPr bwMode="auto">
            <a:xfrm>
              <a:off x="2110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17" name="Line 201"/>
            <p:cNvSpPr>
              <a:spLocks noChangeShapeType="1"/>
            </p:cNvSpPr>
            <p:nvPr/>
          </p:nvSpPr>
          <p:spPr bwMode="auto">
            <a:xfrm>
              <a:off x="218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18" name="Line 202"/>
            <p:cNvSpPr>
              <a:spLocks noChangeShapeType="1"/>
            </p:cNvSpPr>
            <p:nvPr/>
          </p:nvSpPr>
          <p:spPr bwMode="auto">
            <a:xfrm>
              <a:off x="2211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19" name="Line 203"/>
            <p:cNvSpPr>
              <a:spLocks noChangeShapeType="1"/>
            </p:cNvSpPr>
            <p:nvPr/>
          </p:nvSpPr>
          <p:spPr bwMode="auto">
            <a:xfrm>
              <a:off x="2246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20" name="Line 204"/>
            <p:cNvSpPr>
              <a:spLocks noChangeShapeType="1"/>
            </p:cNvSpPr>
            <p:nvPr/>
          </p:nvSpPr>
          <p:spPr bwMode="auto">
            <a:xfrm>
              <a:off x="228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21" name="Line 205"/>
            <p:cNvSpPr>
              <a:spLocks noChangeShapeType="1"/>
            </p:cNvSpPr>
            <p:nvPr/>
          </p:nvSpPr>
          <p:spPr bwMode="auto">
            <a:xfrm>
              <a:off x="2347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22" name="Line 206"/>
            <p:cNvSpPr>
              <a:spLocks noChangeShapeType="1"/>
            </p:cNvSpPr>
            <p:nvPr/>
          </p:nvSpPr>
          <p:spPr bwMode="auto">
            <a:xfrm>
              <a:off x="238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23" name="Line 207"/>
            <p:cNvSpPr>
              <a:spLocks noChangeShapeType="1"/>
            </p:cNvSpPr>
            <p:nvPr/>
          </p:nvSpPr>
          <p:spPr bwMode="auto">
            <a:xfrm>
              <a:off x="2412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24" name="Line 208"/>
            <p:cNvSpPr>
              <a:spLocks noChangeShapeType="1"/>
            </p:cNvSpPr>
            <p:nvPr/>
          </p:nvSpPr>
          <p:spPr bwMode="auto">
            <a:xfrm>
              <a:off x="244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25" name="Line 209"/>
            <p:cNvSpPr>
              <a:spLocks noChangeShapeType="1"/>
            </p:cNvSpPr>
            <p:nvPr/>
          </p:nvSpPr>
          <p:spPr bwMode="auto">
            <a:xfrm>
              <a:off x="2513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26" name="Line 210"/>
            <p:cNvSpPr>
              <a:spLocks noChangeShapeType="1"/>
            </p:cNvSpPr>
            <p:nvPr/>
          </p:nvSpPr>
          <p:spPr bwMode="auto">
            <a:xfrm>
              <a:off x="254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27" name="Line 211"/>
            <p:cNvSpPr>
              <a:spLocks noChangeShapeType="1"/>
            </p:cNvSpPr>
            <p:nvPr/>
          </p:nvSpPr>
          <p:spPr bwMode="auto">
            <a:xfrm>
              <a:off x="2578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28" name="Line 212"/>
            <p:cNvSpPr>
              <a:spLocks noChangeShapeType="1"/>
            </p:cNvSpPr>
            <p:nvPr/>
          </p:nvSpPr>
          <p:spPr bwMode="auto">
            <a:xfrm>
              <a:off x="261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29" name="Line 213"/>
            <p:cNvSpPr>
              <a:spLocks noChangeShapeType="1"/>
            </p:cNvSpPr>
            <p:nvPr/>
          </p:nvSpPr>
          <p:spPr bwMode="auto">
            <a:xfrm>
              <a:off x="2679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30" name="Line 214"/>
            <p:cNvSpPr>
              <a:spLocks noChangeShapeType="1"/>
            </p:cNvSpPr>
            <p:nvPr/>
          </p:nvSpPr>
          <p:spPr bwMode="auto">
            <a:xfrm>
              <a:off x="2714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31" name="Line 215"/>
            <p:cNvSpPr>
              <a:spLocks noChangeShapeType="1"/>
            </p:cNvSpPr>
            <p:nvPr/>
          </p:nvSpPr>
          <p:spPr bwMode="auto">
            <a:xfrm>
              <a:off x="2750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32" name="Line 216"/>
            <p:cNvSpPr>
              <a:spLocks noChangeShapeType="1"/>
            </p:cNvSpPr>
            <p:nvPr/>
          </p:nvSpPr>
          <p:spPr bwMode="auto">
            <a:xfrm>
              <a:off x="2780" y="3750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86" name="Group 217"/>
          <p:cNvGrpSpPr>
            <a:grpSpLocks/>
          </p:cNvGrpSpPr>
          <p:nvPr/>
        </p:nvGrpSpPr>
        <p:grpSpPr bwMode="auto">
          <a:xfrm>
            <a:off x="5592763" y="1538288"/>
            <a:ext cx="2354262" cy="2249487"/>
            <a:chOff x="1393" y="3750"/>
            <a:chExt cx="1423" cy="1511"/>
          </a:xfrm>
        </p:grpSpPr>
        <p:sp>
          <p:nvSpPr>
            <p:cNvPr id="77390" name="Line 218"/>
            <p:cNvSpPr>
              <a:spLocks noChangeShapeType="1"/>
            </p:cNvSpPr>
            <p:nvPr/>
          </p:nvSpPr>
          <p:spPr bwMode="auto">
            <a:xfrm flipV="1">
              <a:off x="1393" y="3750"/>
              <a:ext cx="1" cy="15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91" name="Line 219"/>
            <p:cNvSpPr>
              <a:spLocks noChangeShapeType="1"/>
            </p:cNvSpPr>
            <p:nvPr/>
          </p:nvSpPr>
          <p:spPr bwMode="auto">
            <a:xfrm flipV="1">
              <a:off x="2815" y="3750"/>
              <a:ext cx="1" cy="15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92" name="Line 220"/>
            <p:cNvSpPr>
              <a:spLocks noChangeShapeType="1"/>
            </p:cNvSpPr>
            <p:nvPr/>
          </p:nvSpPr>
          <p:spPr bwMode="auto">
            <a:xfrm>
              <a:off x="1393" y="5260"/>
              <a:ext cx="14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93" name="Line 221"/>
            <p:cNvSpPr>
              <a:spLocks noChangeShapeType="1"/>
            </p:cNvSpPr>
            <p:nvPr/>
          </p:nvSpPr>
          <p:spPr bwMode="auto">
            <a:xfrm>
              <a:off x="1393" y="3750"/>
              <a:ext cx="14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94" name="Rectangle 222"/>
            <p:cNvSpPr>
              <a:spLocks noChangeArrowheads="1"/>
            </p:cNvSpPr>
            <p:nvPr/>
          </p:nvSpPr>
          <p:spPr bwMode="auto">
            <a:xfrm>
              <a:off x="2175" y="439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95" name="Rectangle 223"/>
            <p:cNvSpPr>
              <a:spLocks noChangeArrowheads="1"/>
            </p:cNvSpPr>
            <p:nvPr/>
          </p:nvSpPr>
          <p:spPr bwMode="auto">
            <a:xfrm>
              <a:off x="1897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96" name="Rectangle 224"/>
            <p:cNvSpPr>
              <a:spLocks noChangeArrowheads="1"/>
            </p:cNvSpPr>
            <p:nvPr/>
          </p:nvSpPr>
          <p:spPr bwMode="auto">
            <a:xfrm>
              <a:off x="1992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97" name="Rectangle 225"/>
            <p:cNvSpPr>
              <a:spLocks noChangeArrowheads="1"/>
            </p:cNvSpPr>
            <p:nvPr/>
          </p:nvSpPr>
          <p:spPr bwMode="auto">
            <a:xfrm>
              <a:off x="185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98" name="Rectangle 226"/>
            <p:cNvSpPr>
              <a:spLocks noChangeArrowheads="1"/>
            </p:cNvSpPr>
            <p:nvPr/>
          </p:nvSpPr>
          <p:spPr bwMode="auto">
            <a:xfrm>
              <a:off x="1850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99" name="Rectangle 227"/>
            <p:cNvSpPr>
              <a:spLocks noChangeArrowheads="1"/>
            </p:cNvSpPr>
            <p:nvPr/>
          </p:nvSpPr>
          <p:spPr bwMode="auto">
            <a:xfrm>
              <a:off x="1962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00" name="Rectangle 228"/>
            <p:cNvSpPr>
              <a:spLocks noChangeArrowheads="1"/>
            </p:cNvSpPr>
            <p:nvPr/>
          </p:nvSpPr>
          <p:spPr bwMode="auto">
            <a:xfrm>
              <a:off x="2021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01" name="Rectangle 229"/>
            <p:cNvSpPr>
              <a:spLocks noChangeArrowheads="1"/>
            </p:cNvSpPr>
            <p:nvPr/>
          </p:nvSpPr>
          <p:spPr bwMode="auto">
            <a:xfrm>
              <a:off x="2519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02" name="Rectangle 23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03" name="Rectangle 231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04" name="Rectangle 232"/>
            <p:cNvSpPr>
              <a:spLocks noChangeArrowheads="1"/>
            </p:cNvSpPr>
            <p:nvPr/>
          </p:nvSpPr>
          <p:spPr bwMode="auto">
            <a:xfrm>
              <a:off x="2679" y="3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05" name="Rectangle 233"/>
            <p:cNvSpPr>
              <a:spLocks noChangeArrowheads="1"/>
            </p:cNvSpPr>
            <p:nvPr/>
          </p:nvSpPr>
          <p:spPr bwMode="auto">
            <a:xfrm>
              <a:off x="2306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06" name="Rectangle 234"/>
            <p:cNvSpPr>
              <a:spLocks noChangeArrowheads="1"/>
            </p:cNvSpPr>
            <p:nvPr/>
          </p:nvSpPr>
          <p:spPr bwMode="auto">
            <a:xfrm>
              <a:off x="2075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07" name="Rectangle 235"/>
            <p:cNvSpPr>
              <a:spLocks noChangeArrowheads="1"/>
            </p:cNvSpPr>
            <p:nvPr/>
          </p:nvSpPr>
          <p:spPr bwMode="auto">
            <a:xfrm>
              <a:off x="2738" y="467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08" name="Rectangle 236"/>
            <p:cNvSpPr>
              <a:spLocks noChangeArrowheads="1"/>
            </p:cNvSpPr>
            <p:nvPr/>
          </p:nvSpPr>
          <p:spPr bwMode="auto">
            <a:xfrm>
              <a:off x="1932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09" name="Rectangle 237"/>
            <p:cNvSpPr>
              <a:spLocks noChangeArrowheads="1"/>
            </p:cNvSpPr>
            <p:nvPr/>
          </p:nvSpPr>
          <p:spPr bwMode="auto">
            <a:xfrm>
              <a:off x="1778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10" name="Rectangle 238"/>
            <p:cNvSpPr>
              <a:spLocks noChangeArrowheads="1"/>
            </p:cNvSpPr>
            <p:nvPr/>
          </p:nvSpPr>
          <p:spPr bwMode="auto">
            <a:xfrm>
              <a:off x="2134" y="478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11" name="Rectangle 239"/>
            <p:cNvSpPr>
              <a:spLocks noChangeArrowheads="1"/>
            </p:cNvSpPr>
            <p:nvPr/>
          </p:nvSpPr>
          <p:spPr bwMode="auto">
            <a:xfrm>
              <a:off x="2158" y="497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12" name="Rectangle 240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13" name="Rectangle 241"/>
            <p:cNvSpPr>
              <a:spLocks noChangeArrowheads="1"/>
            </p:cNvSpPr>
            <p:nvPr/>
          </p:nvSpPr>
          <p:spPr bwMode="auto">
            <a:xfrm>
              <a:off x="1826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14" name="Rectangle 242"/>
            <p:cNvSpPr>
              <a:spLocks noChangeArrowheads="1"/>
            </p:cNvSpPr>
            <p:nvPr/>
          </p:nvSpPr>
          <p:spPr bwMode="auto">
            <a:xfrm>
              <a:off x="2270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15" name="Rectangle 243"/>
            <p:cNvSpPr>
              <a:spLocks noChangeArrowheads="1"/>
            </p:cNvSpPr>
            <p:nvPr/>
          </p:nvSpPr>
          <p:spPr bwMode="auto">
            <a:xfrm>
              <a:off x="2483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16" name="Rectangle 244"/>
            <p:cNvSpPr>
              <a:spLocks noChangeArrowheads="1"/>
            </p:cNvSpPr>
            <p:nvPr/>
          </p:nvSpPr>
          <p:spPr bwMode="auto">
            <a:xfrm>
              <a:off x="1672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17" name="Rectangle 245"/>
            <p:cNvSpPr>
              <a:spLocks noChangeArrowheads="1"/>
            </p:cNvSpPr>
            <p:nvPr/>
          </p:nvSpPr>
          <p:spPr bwMode="auto">
            <a:xfrm>
              <a:off x="2104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18" name="Rectangle 246"/>
            <p:cNvSpPr>
              <a:spLocks noChangeArrowheads="1"/>
            </p:cNvSpPr>
            <p:nvPr/>
          </p:nvSpPr>
          <p:spPr bwMode="auto">
            <a:xfrm>
              <a:off x="1743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19" name="Rectangle 247"/>
            <p:cNvSpPr>
              <a:spLocks noChangeArrowheads="1"/>
            </p:cNvSpPr>
            <p:nvPr/>
          </p:nvSpPr>
          <p:spPr bwMode="auto">
            <a:xfrm>
              <a:off x="1903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20" name="Rectangle 248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21" name="Rectangle 249"/>
            <p:cNvSpPr>
              <a:spLocks noChangeArrowheads="1"/>
            </p:cNvSpPr>
            <p:nvPr/>
          </p:nvSpPr>
          <p:spPr bwMode="auto">
            <a:xfrm>
              <a:off x="1986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22" name="Rectangle 250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23" name="Rectangle 251"/>
            <p:cNvSpPr>
              <a:spLocks noChangeArrowheads="1"/>
            </p:cNvSpPr>
            <p:nvPr/>
          </p:nvSpPr>
          <p:spPr bwMode="auto">
            <a:xfrm>
              <a:off x="2098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24" name="Rectangle 25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25" name="Rectangle 253"/>
            <p:cNvSpPr>
              <a:spLocks noChangeArrowheads="1"/>
            </p:cNvSpPr>
            <p:nvPr/>
          </p:nvSpPr>
          <p:spPr bwMode="auto">
            <a:xfrm>
              <a:off x="2306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26" name="Rectangle 254"/>
            <p:cNvSpPr>
              <a:spLocks noChangeArrowheads="1"/>
            </p:cNvSpPr>
            <p:nvPr/>
          </p:nvSpPr>
          <p:spPr bwMode="auto">
            <a:xfrm>
              <a:off x="1897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27" name="Rectangle 255"/>
            <p:cNvSpPr>
              <a:spLocks noChangeArrowheads="1"/>
            </p:cNvSpPr>
            <p:nvPr/>
          </p:nvSpPr>
          <p:spPr bwMode="auto">
            <a:xfrm>
              <a:off x="2069" y="451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28" name="Rectangle 256"/>
            <p:cNvSpPr>
              <a:spLocks noChangeArrowheads="1"/>
            </p:cNvSpPr>
            <p:nvPr/>
          </p:nvSpPr>
          <p:spPr bwMode="auto">
            <a:xfrm>
              <a:off x="2009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29" name="Rectangle 257"/>
            <p:cNvSpPr>
              <a:spLocks noChangeArrowheads="1"/>
            </p:cNvSpPr>
            <p:nvPr/>
          </p:nvSpPr>
          <p:spPr bwMode="auto">
            <a:xfrm>
              <a:off x="2477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30" name="Rectangle 258"/>
            <p:cNvSpPr>
              <a:spLocks noChangeArrowheads="1"/>
            </p:cNvSpPr>
            <p:nvPr/>
          </p:nvSpPr>
          <p:spPr bwMode="auto">
            <a:xfrm>
              <a:off x="2584" y="3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31" name="Rectangle 259"/>
            <p:cNvSpPr>
              <a:spLocks noChangeArrowheads="1"/>
            </p:cNvSpPr>
            <p:nvPr/>
          </p:nvSpPr>
          <p:spPr bwMode="auto">
            <a:xfrm>
              <a:off x="2300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32" name="Rectangle 260"/>
            <p:cNvSpPr>
              <a:spLocks noChangeArrowheads="1"/>
            </p:cNvSpPr>
            <p:nvPr/>
          </p:nvSpPr>
          <p:spPr bwMode="auto">
            <a:xfrm>
              <a:off x="2110" y="449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33" name="Rectangle 261"/>
            <p:cNvSpPr>
              <a:spLocks noChangeArrowheads="1"/>
            </p:cNvSpPr>
            <p:nvPr/>
          </p:nvSpPr>
          <p:spPr bwMode="auto">
            <a:xfrm>
              <a:off x="2164" y="495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34" name="Rectangle 262"/>
            <p:cNvSpPr>
              <a:spLocks noChangeArrowheads="1"/>
            </p:cNvSpPr>
            <p:nvPr/>
          </p:nvSpPr>
          <p:spPr bwMode="auto">
            <a:xfrm>
              <a:off x="1767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35" name="Rectangle 263"/>
            <p:cNvSpPr>
              <a:spLocks noChangeArrowheads="1"/>
            </p:cNvSpPr>
            <p:nvPr/>
          </p:nvSpPr>
          <p:spPr bwMode="auto">
            <a:xfrm>
              <a:off x="2009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36" name="Rectangle 264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37" name="Rectangle 265"/>
            <p:cNvSpPr>
              <a:spLocks noChangeArrowheads="1"/>
            </p:cNvSpPr>
            <p:nvPr/>
          </p:nvSpPr>
          <p:spPr bwMode="auto">
            <a:xfrm>
              <a:off x="2057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38" name="Rectangle 266"/>
            <p:cNvSpPr>
              <a:spLocks noChangeArrowheads="1"/>
            </p:cNvSpPr>
            <p:nvPr/>
          </p:nvSpPr>
          <p:spPr bwMode="auto">
            <a:xfrm>
              <a:off x="204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39" name="Rectangle 267"/>
            <p:cNvSpPr>
              <a:spLocks noChangeArrowheads="1"/>
            </p:cNvSpPr>
            <p:nvPr/>
          </p:nvSpPr>
          <p:spPr bwMode="auto">
            <a:xfrm>
              <a:off x="2596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40" name="Rectangle 268"/>
            <p:cNvSpPr>
              <a:spLocks noChangeArrowheads="1"/>
            </p:cNvSpPr>
            <p:nvPr/>
          </p:nvSpPr>
          <p:spPr bwMode="auto">
            <a:xfrm>
              <a:off x="1743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41" name="Rectangle 269"/>
            <p:cNvSpPr>
              <a:spLocks noChangeArrowheads="1"/>
            </p:cNvSpPr>
            <p:nvPr/>
          </p:nvSpPr>
          <p:spPr bwMode="auto">
            <a:xfrm>
              <a:off x="173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42" name="Rectangle 270"/>
            <p:cNvSpPr>
              <a:spLocks noChangeArrowheads="1"/>
            </p:cNvSpPr>
            <p:nvPr/>
          </p:nvSpPr>
          <p:spPr bwMode="auto">
            <a:xfrm>
              <a:off x="1707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43" name="Rectangle 271"/>
            <p:cNvSpPr>
              <a:spLocks noChangeArrowheads="1"/>
            </p:cNvSpPr>
            <p:nvPr/>
          </p:nvSpPr>
          <p:spPr bwMode="auto">
            <a:xfrm>
              <a:off x="2584" y="3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44" name="Rectangle 272"/>
            <p:cNvSpPr>
              <a:spLocks noChangeArrowheads="1"/>
            </p:cNvSpPr>
            <p:nvPr/>
          </p:nvSpPr>
          <p:spPr bwMode="auto">
            <a:xfrm>
              <a:off x="1767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45" name="Rectangle 273"/>
            <p:cNvSpPr>
              <a:spLocks noChangeArrowheads="1"/>
            </p:cNvSpPr>
            <p:nvPr/>
          </p:nvSpPr>
          <p:spPr bwMode="auto">
            <a:xfrm>
              <a:off x="1790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46" name="Rectangle 274"/>
            <p:cNvSpPr>
              <a:spLocks noChangeArrowheads="1"/>
            </p:cNvSpPr>
            <p:nvPr/>
          </p:nvSpPr>
          <p:spPr bwMode="auto">
            <a:xfrm>
              <a:off x="1980" y="461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47" name="Rectangle 275"/>
            <p:cNvSpPr>
              <a:spLocks noChangeArrowheads="1"/>
            </p:cNvSpPr>
            <p:nvPr/>
          </p:nvSpPr>
          <p:spPr bwMode="auto">
            <a:xfrm>
              <a:off x="2525" y="4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48" name="Rectangle 276"/>
            <p:cNvSpPr>
              <a:spLocks noChangeArrowheads="1"/>
            </p:cNvSpPr>
            <p:nvPr/>
          </p:nvSpPr>
          <p:spPr bwMode="auto">
            <a:xfrm>
              <a:off x="2472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49" name="Rectangle 277"/>
            <p:cNvSpPr>
              <a:spLocks noChangeArrowheads="1"/>
            </p:cNvSpPr>
            <p:nvPr/>
          </p:nvSpPr>
          <p:spPr bwMode="auto">
            <a:xfrm>
              <a:off x="1903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50" name="Rectangle 278"/>
            <p:cNvSpPr>
              <a:spLocks noChangeArrowheads="1"/>
            </p:cNvSpPr>
            <p:nvPr/>
          </p:nvSpPr>
          <p:spPr bwMode="auto">
            <a:xfrm>
              <a:off x="1950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51" name="Rectangle 279"/>
            <p:cNvSpPr>
              <a:spLocks noChangeArrowheads="1"/>
            </p:cNvSpPr>
            <p:nvPr/>
          </p:nvSpPr>
          <p:spPr bwMode="auto">
            <a:xfrm>
              <a:off x="2519" y="4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52" name="Rectangle 280"/>
            <p:cNvSpPr>
              <a:spLocks noChangeArrowheads="1"/>
            </p:cNvSpPr>
            <p:nvPr/>
          </p:nvSpPr>
          <p:spPr bwMode="auto">
            <a:xfrm>
              <a:off x="2489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53" name="Rectangle 281"/>
            <p:cNvSpPr>
              <a:spLocks noChangeArrowheads="1"/>
            </p:cNvSpPr>
            <p:nvPr/>
          </p:nvSpPr>
          <p:spPr bwMode="auto">
            <a:xfrm>
              <a:off x="190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54" name="Rectangle 282"/>
            <p:cNvSpPr>
              <a:spLocks noChangeArrowheads="1"/>
            </p:cNvSpPr>
            <p:nvPr/>
          </p:nvSpPr>
          <p:spPr bwMode="auto">
            <a:xfrm>
              <a:off x="2081" y="498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55" name="Rectangle 283"/>
            <p:cNvSpPr>
              <a:spLocks noChangeArrowheads="1"/>
            </p:cNvSpPr>
            <p:nvPr/>
          </p:nvSpPr>
          <p:spPr bwMode="auto">
            <a:xfrm>
              <a:off x="1696" y="486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56" name="Rectangle 284"/>
            <p:cNvSpPr>
              <a:spLocks noChangeArrowheads="1"/>
            </p:cNvSpPr>
            <p:nvPr/>
          </p:nvSpPr>
          <p:spPr bwMode="auto">
            <a:xfrm>
              <a:off x="2460" y="4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57" name="Rectangle 285"/>
            <p:cNvSpPr>
              <a:spLocks noChangeArrowheads="1"/>
            </p:cNvSpPr>
            <p:nvPr/>
          </p:nvSpPr>
          <p:spPr bwMode="auto">
            <a:xfrm>
              <a:off x="2424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58" name="Rectangle 286"/>
            <p:cNvSpPr>
              <a:spLocks noChangeArrowheads="1"/>
            </p:cNvSpPr>
            <p:nvPr/>
          </p:nvSpPr>
          <p:spPr bwMode="auto">
            <a:xfrm>
              <a:off x="2495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59" name="Rectangle 287"/>
            <p:cNvSpPr>
              <a:spLocks noChangeArrowheads="1"/>
            </p:cNvSpPr>
            <p:nvPr/>
          </p:nvSpPr>
          <p:spPr bwMode="auto">
            <a:xfrm>
              <a:off x="1619" y="502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60" name="Rectangle 288"/>
            <p:cNvSpPr>
              <a:spLocks noChangeArrowheads="1"/>
            </p:cNvSpPr>
            <p:nvPr/>
          </p:nvSpPr>
          <p:spPr bwMode="auto">
            <a:xfrm>
              <a:off x="178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61" name="Rectangle 289"/>
            <p:cNvSpPr>
              <a:spLocks noChangeArrowheads="1"/>
            </p:cNvSpPr>
            <p:nvPr/>
          </p:nvSpPr>
          <p:spPr bwMode="auto">
            <a:xfrm>
              <a:off x="206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62" name="Rectangle 290"/>
            <p:cNvSpPr>
              <a:spLocks noChangeArrowheads="1"/>
            </p:cNvSpPr>
            <p:nvPr/>
          </p:nvSpPr>
          <p:spPr bwMode="auto">
            <a:xfrm>
              <a:off x="2217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63" name="Rectangle 291"/>
            <p:cNvSpPr>
              <a:spLocks noChangeArrowheads="1"/>
            </p:cNvSpPr>
            <p:nvPr/>
          </p:nvSpPr>
          <p:spPr bwMode="auto">
            <a:xfrm>
              <a:off x="1476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64" name="Rectangle 292"/>
            <p:cNvSpPr>
              <a:spLocks noChangeArrowheads="1"/>
            </p:cNvSpPr>
            <p:nvPr/>
          </p:nvSpPr>
          <p:spPr bwMode="auto">
            <a:xfrm>
              <a:off x="2312" y="452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65" name="Rectangle 293"/>
            <p:cNvSpPr>
              <a:spLocks noChangeArrowheads="1"/>
            </p:cNvSpPr>
            <p:nvPr/>
          </p:nvSpPr>
          <p:spPr bwMode="auto">
            <a:xfrm>
              <a:off x="2554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66" name="Rectangle 294"/>
            <p:cNvSpPr>
              <a:spLocks noChangeArrowheads="1"/>
            </p:cNvSpPr>
            <p:nvPr/>
          </p:nvSpPr>
          <p:spPr bwMode="auto">
            <a:xfrm>
              <a:off x="1453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67" name="Rectangle 295"/>
            <p:cNvSpPr>
              <a:spLocks noChangeArrowheads="1"/>
            </p:cNvSpPr>
            <p:nvPr/>
          </p:nvSpPr>
          <p:spPr bwMode="auto">
            <a:xfrm>
              <a:off x="2531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68" name="Rectangle 296"/>
            <p:cNvSpPr>
              <a:spLocks noChangeArrowheads="1"/>
            </p:cNvSpPr>
            <p:nvPr/>
          </p:nvSpPr>
          <p:spPr bwMode="auto">
            <a:xfrm>
              <a:off x="185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69" name="Rectangle 29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70" name="Rectangle 298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71" name="Rectangle 299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72" name="Rectangle 300"/>
            <p:cNvSpPr>
              <a:spLocks noChangeArrowheads="1"/>
            </p:cNvSpPr>
            <p:nvPr/>
          </p:nvSpPr>
          <p:spPr bwMode="auto">
            <a:xfrm>
              <a:off x="2282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73" name="Rectangle 301"/>
            <p:cNvSpPr>
              <a:spLocks noChangeArrowheads="1"/>
            </p:cNvSpPr>
            <p:nvPr/>
          </p:nvSpPr>
          <p:spPr bwMode="auto">
            <a:xfrm>
              <a:off x="1962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74" name="Rectangle 302"/>
            <p:cNvSpPr>
              <a:spLocks noChangeArrowheads="1"/>
            </p:cNvSpPr>
            <p:nvPr/>
          </p:nvSpPr>
          <p:spPr bwMode="auto">
            <a:xfrm>
              <a:off x="2312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75" name="Rectangle 303"/>
            <p:cNvSpPr>
              <a:spLocks noChangeArrowheads="1"/>
            </p:cNvSpPr>
            <p:nvPr/>
          </p:nvSpPr>
          <p:spPr bwMode="auto">
            <a:xfrm>
              <a:off x="2069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76" name="Rectangle 304"/>
            <p:cNvSpPr>
              <a:spLocks noChangeArrowheads="1"/>
            </p:cNvSpPr>
            <p:nvPr/>
          </p:nvSpPr>
          <p:spPr bwMode="auto">
            <a:xfrm>
              <a:off x="1909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77" name="Rectangle 30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78" name="Rectangle 306"/>
            <p:cNvSpPr>
              <a:spLocks noChangeArrowheads="1"/>
            </p:cNvSpPr>
            <p:nvPr/>
          </p:nvSpPr>
          <p:spPr bwMode="auto">
            <a:xfrm>
              <a:off x="2442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79" name="Rectangle 307"/>
            <p:cNvSpPr>
              <a:spLocks noChangeArrowheads="1"/>
            </p:cNvSpPr>
            <p:nvPr/>
          </p:nvSpPr>
          <p:spPr bwMode="auto">
            <a:xfrm>
              <a:off x="1701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80" name="Rectangle 308"/>
            <p:cNvSpPr>
              <a:spLocks noChangeArrowheads="1"/>
            </p:cNvSpPr>
            <p:nvPr/>
          </p:nvSpPr>
          <p:spPr bwMode="auto">
            <a:xfrm>
              <a:off x="2584" y="3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81" name="Rectangle 309"/>
            <p:cNvSpPr>
              <a:spLocks noChangeArrowheads="1"/>
            </p:cNvSpPr>
            <p:nvPr/>
          </p:nvSpPr>
          <p:spPr bwMode="auto">
            <a:xfrm>
              <a:off x="2211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82" name="Rectangle 310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83" name="Rectangle 311"/>
            <p:cNvSpPr>
              <a:spLocks noChangeArrowheads="1"/>
            </p:cNvSpPr>
            <p:nvPr/>
          </p:nvSpPr>
          <p:spPr bwMode="auto">
            <a:xfrm>
              <a:off x="2169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84" name="Rectangle 312"/>
            <p:cNvSpPr>
              <a:spLocks noChangeArrowheads="1"/>
            </p:cNvSpPr>
            <p:nvPr/>
          </p:nvSpPr>
          <p:spPr bwMode="auto">
            <a:xfrm>
              <a:off x="1696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85" name="Rectangle 313"/>
            <p:cNvSpPr>
              <a:spLocks noChangeArrowheads="1"/>
            </p:cNvSpPr>
            <p:nvPr/>
          </p:nvSpPr>
          <p:spPr bwMode="auto">
            <a:xfrm>
              <a:off x="1826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86" name="Rectangle 314"/>
            <p:cNvSpPr>
              <a:spLocks noChangeArrowheads="1"/>
            </p:cNvSpPr>
            <p:nvPr/>
          </p:nvSpPr>
          <p:spPr bwMode="auto">
            <a:xfrm>
              <a:off x="2472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87" name="Rectangle 315"/>
            <p:cNvSpPr>
              <a:spLocks noChangeArrowheads="1"/>
            </p:cNvSpPr>
            <p:nvPr/>
          </p:nvSpPr>
          <p:spPr bwMode="auto">
            <a:xfrm>
              <a:off x="2270" y="431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88" name="Rectangle 316"/>
            <p:cNvSpPr>
              <a:spLocks noChangeArrowheads="1"/>
            </p:cNvSpPr>
            <p:nvPr/>
          </p:nvSpPr>
          <p:spPr bwMode="auto">
            <a:xfrm>
              <a:off x="2122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89" name="Rectangle 317"/>
            <p:cNvSpPr>
              <a:spLocks noChangeArrowheads="1"/>
            </p:cNvSpPr>
            <p:nvPr/>
          </p:nvSpPr>
          <p:spPr bwMode="auto">
            <a:xfrm>
              <a:off x="2110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90" name="Rectangle 318"/>
            <p:cNvSpPr>
              <a:spLocks noChangeArrowheads="1"/>
            </p:cNvSpPr>
            <p:nvPr/>
          </p:nvSpPr>
          <p:spPr bwMode="auto">
            <a:xfrm>
              <a:off x="1808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91" name="Rectangle 319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92" name="Rectangle 320"/>
            <p:cNvSpPr>
              <a:spLocks noChangeArrowheads="1"/>
            </p:cNvSpPr>
            <p:nvPr/>
          </p:nvSpPr>
          <p:spPr bwMode="auto">
            <a:xfrm>
              <a:off x="2051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93" name="Rectangle 321"/>
            <p:cNvSpPr>
              <a:spLocks noChangeArrowheads="1"/>
            </p:cNvSpPr>
            <p:nvPr/>
          </p:nvSpPr>
          <p:spPr bwMode="auto">
            <a:xfrm>
              <a:off x="199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94" name="Rectangle 322"/>
            <p:cNvSpPr>
              <a:spLocks noChangeArrowheads="1"/>
            </p:cNvSpPr>
            <p:nvPr/>
          </p:nvSpPr>
          <p:spPr bwMode="auto">
            <a:xfrm>
              <a:off x="2708" y="3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95" name="Rectangle 323"/>
            <p:cNvSpPr>
              <a:spLocks noChangeArrowheads="1"/>
            </p:cNvSpPr>
            <p:nvPr/>
          </p:nvSpPr>
          <p:spPr bwMode="auto">
            <a:xfrm>
              <a:off x="159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96" name="Rectangle 324"/>
            <p:cNvSpPr>
              <a:spLocks noChangeArrowheads="1"/>
            </p:cNvSpPr>
            <p:nvPr/>
          </p:nvSpPr>
          <p:spPr bwMode="auto">
            <a:xfrm>
              <a:off x="1909" y="467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97" name="Rectangle 325"/>
            <p:cNvSpPr>
              <a:spLocks noChangeArrowheads="1"/>
            </p:cNvSpPr>
            <p:nvPr/>
          </p:nvSpPr>
          <p:spPr bwMode="auto">
            <a:xfrm>
              <a:off x="2104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98" name="Rectangle 326"/>
            <p:cNvSpPr>
              <a:spLocks noChangeArrowheads="1"/>
            </p:cNvSpPr>
            <p:nvPr/>
          </p:nvSpPr>
          <p:spPr bwMode="auto">
            <a:xfrm>
              <a:off x="1660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99" name="Rectangle 327"/>
            <p:cNvSpPr>
              <a:spLocks noChangeArrowheads="1"/>
            </p:cNvSpPr>
            <p:nvPr/>
          </p:nvSpPr>
          <p:spPr bwMode="auto">
            <a:xfrm>
              <a:off x="2104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00" name="Rectangle 328"/>
            <p:cNvSpPr>
              <a:spLocks noChangeArrowheads="1"/>
            </p:cNvSpPr>
            <p:nvPr/>
          </p:nvSpPr>
          <p:spPr bwMode="auto">
            <a:xfrm>
              <a:off x="2489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01" name="Rectangle 329"/>
            <p:cNvSpPr>
              <a:spLocks noChangeArrowheads="1"/>
            </p:cNvSpPr>
            <p:nvPr/>
          </p:nvSpPr>
          <p:spPr bwMode="auto">
            <a:xfrm>
              <a:off x="2312" y="489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02" name="Rectangle 330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03" name="Rectangle 331"/>
            <p:cNvSpPr>
              <a:spLocks noChangeArrowheads="1"/>
            </p:cNvSpPr>
            <p:nvPr/>
          </p:nvSpPr>
          <p:spPr bwMode="auto">
            <a:xfrm>
              <a:off x="2519" y="4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04" name="Rectangle 332"/>
            <p:cNvSpPr>
              <a:spLocks noChangeArrowheads="1"/>
            </p:cNvSpPr>
            <p:nvPr/>
          </p:nvSpPr>
          <p:spPr bwMode="auto">
            <a:xfrm>
              <a:off x="2075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05" name="Rectangle 333"/>
            <p:cNvSpPr>
              <a:spLocks noChangeArrowheads="1"/>
            </p:cNvSpPr>
            <p:nvPr/>
          </p:nvSpPr>
          <p:spPr bwMode="auto">
            <a:xfrm>
              <a:off x="2229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06" name="Rectangle 334"/>
            <p:cNvSpPr>
              <a:spLocks noChangeArrowheads="1"/>
            </p:cNvSpPr>
            <p:nvPr/>
          </p:nvSpPr>
          <p:spPr bwMode="auto">
            <a:xfrm>
              <a:off x="2720" y="470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07" name="Rectangle 335"/>
            <p:cNvSpPr>
              <a:spLocks noChangeArrowheads="1"/>
            </p:cNvSpPr>
            <p:nvPr/>
          </p:nvSpPr>
          <p:spPr bwMode="auto">
            <a:xfrm>
              <a:off x="1861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08" name="Rectangle 336"/>
            <p:cNvSpPr>
              <a:spLocks noChangeArrowheads="1"/>
            </p:cNvSpPr>
            <p:nvPr/>
          </p:nvSpPr>
          <p:spPr bwMode="auto">
            <a:xfrm>
              <a:off x="1672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09" name="Rectangle 33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10" name="Rectangle 338"/>
            <p:cNvSpPr>
              <a:spLocks noChangeArrowheads="1"/>
            </p:cNvSpPr>
            <p:nvPr/>
          </p:nvSpPr>
          <p:spPr bwMode="auto">
            <a:xfrm>
              <a:off x="1773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11" name="Rectangle 339"/>
            <p:cNvSpPr>
              <a:spLocks noChangeArrowheads="1"/>
            </p:cNvSpPr>
            <p:nvPr/>
          </p:nvSpPr>
          <p:spPr bwMode="auto">
            <a:xfrm>
              <a:off x="1861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12" name="Rectangle 340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13" name="Rectangle 341"/>
            <p:cNvSpPr>
              <a:spLocks noChangeArrowheads="1"/>
            </p:cNvSpPr>
            <p:nvPr/>
          </p:nvSpPr>
          <p:spPr bwMode="auto">
            <a:xfrm>
              <a:off x="2288" y="451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14" name="Rectangle 342"/>
            <p:cNvSpPr>
              <a:spLocks noChangeArrowheads="1"/>
            </p:cNvSpPr>
            <p:nvPr/>
          </p:nvSpPr>
          <p:spPr bwMode="auto">
            <a:xfrm>
              <a:off x="2009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15" name="Rectangle 343"/>
            <p:cNvSpPr>
              <a:spLocks noChangeArrowheads="1"/>
            </p:cNvSpPr>
            <p:nvPr/>
          </p:nvSpPr>
          <p:spPr bwMode="auto">
            <a:xfrm>
              <a:off x="1927" y="5046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16" name="Rectangle 344"/>
            <p:cNvSpPr>
              <a:spLocks noChangeArrowheads="1"/>
            </p:cNvSpPr>
            <p:nvPr/>
          </p:nvSpPr>
          <p:spPr bwMode="auto">
            <a:xfrm>
              <a:off x="1867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17" name="Rectangle 345"/>
            <p:cNvSpPr>
              <a:spLocks noChangeArrowheads="1"/>
            </p:cNvSpPr>
            <p:nvPr/>
          </p:nvSpPr>
          <p:spPr bwMode="auto">
            <a:xfrm>
              <a:off x="1583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18" name="Rectangle 346"/>
            <p:cNvSpPr>
              <a:spLocks noChangeArrowheads="1"/>
            </p:cNvSpPr>
            <p:nvPr/>
          </p:nvSpPr>
          <p:spPr bwMode="auto">
            <a:xfrm>
              <a:off x="2282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19" name="Rectangle 347"/>
            <p:cNvSpPr>
              <a:spLocks noChangeArrowheads="1"/>
            </p:cNvSpPr>
            <p:nvPr/>
          </p:nvSpPr>
          <p:spPr bwMode="auto">
            <a:xfrm>
              <a:off x="1808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20" name="Rectangle 348"/>
            <p:cNvSpPr>
              <a:spLocks noChangeArrowheads="1"/>
            </p:cNvSpPr>
            <p:nvPr/>
          </p:nvSpPr>
          <p:spPr bwMode="auto">
            <a:xfrm>
              <a:off x="2472" y="413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21" name="Rectangle 349"/>
            <p:cNvSpPr>
              <a:spLocks noChangeArrowheads="1"/>
            </p:cNvSpPr>
            <p:nvPr/>
          </p:nvSpPr>
          <p:spPr bwMode="auto">
            <a:xfrm>
              <a:off x="174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22" name="Rectangle 350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23" name="Rectangle 351"/>
            <p:cNvSpPr>
              <a:spLocks noChangeArrowheads="1"/>
            </p:cNvSpPr>
            <p:nvPr/>
          </p:nvSpPr>
          <p:spPr bwMode="auto">
            <a:xfrm>
              <a:off x="2418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24" name="Rectangle 352"/>
            <p:cNvSpPr>
              <a:spLocks noChangeArrowheads="1"/>
            </p:cNvSpPr>
            <p:nvPr/>
          </p:nvSpPr>
          <p:spPr bwMode="auto">
            <a:xfrm>
              <a:off x="1713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25" name="Rectangle 353"/>
            <p:cNvSpPr>
              <a:spLocks noChangeArrowheads="1"/>
            </p:cNvSpPr>
            <p:nvPr/>
          </p:nvSpPr>
          <p:spPr bwMode="auto">
            <a:xfrm>
              <a:off x="1790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26" name="Rectangle 35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27" name="Rectangle 355"/>
            <p:cNvSpPr>
              <a:spLocks noChangeArrowheads="1"/>
            </p:cNvSpPr>
            <p:nvPr/>
          </p:nvSpPr>
          <p:spPr bwMode="auto">
            <a:xfrm>
              <a:off x="2027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28" name="Rectangle 356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29" name="Rectangle 357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30" name="Rectangle 358"/>
            <p:cNvSpPr>
              <a:spLocks noChangeArrowheads="1"/>
            </p:cNvSpPr>
            <p:nvPr/>
          </p:nvSpPr>
          <p:spPr bwMode="auto">
            <a:xfrm>
              <a:off x="2738" y="3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31" name="Rectangle 359"/>
            <p:cNvSpPr>
              <a:spLocks noChangeArrowheads="1"/>
            </p:cNvSpPr>
            <p:nvPr/>
          </p:nvSpPr>
          <p:spPr bwMode="auto">
            <a:xfrm>
              <a:off x="185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32" name="Rectangle 360"/>
            <p:cNvSpPr>
              <a:spLocks noChangeArrowheads="1"/>
            </p:cNvSpPr>
            <p:nvPr/>
          </p:nvSpPr>
          <p:spPr bwMode="auto">
            <a:xfrm>
              <a:off x="2472" y="4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33" name="Rectangle 361"/>
            <p:cNvSpPr>
              <a:spLocks noChangeArrowheads="1"/>
            </p:cNvSpPr>
            <p:nvPr/>
          </p:nvSpPr>
          <p:spPr bwMode="auto">
            <a:xfrm>
              <a:off x="2140" y="446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34" name="Rectangle 362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35" name="Rectangle 363"/>
            <p:cNvSpPr>
              <a:spLocks noChangeArrowheads="1"/>
            </p:cNvSpPr>
            <p:nvPr/>
          </p:nvSpPr>
          <p:spPr bwMode="auto">
            <a:xfrm>
              <a:off x="1737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36" name="Rectangle 364"/>
            <p:cNvSpPr>
              <a:spLocks noChangeArrowheads="1"/>
            </p:cNvSpPr>
            <p:nvPr/>
          </p:nvSpPr>
          <p:spPr bwMode="auto">
            <a:xfrm>
              <a:off x="2306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37" name="Rectangle 365"/>
            <p:cNvSpPr>
              <a:spLocks noChangeArrowheads="1"/>
            </p:cNvSpPr>
            <p:nvPr/>
          </p:nvSpPr>
          <p:spPr bwMode="auto">
            <a:xfrm>
              <a:off x="1707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38" name="Rectangle 366"/>
            <p:cNvSpPr>
              <a:spLocks noChangeArrowheads="1"/>
            </p:cNvSpPr>
            <p:nvPr/>
          </p:nvSpPr>
          <p:spPr bwMode="auto">
            <a:xfrm>
              <a:off x="2164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39" name="Rectangle 367"/>
            <p:cNvSpPr>
              <a:spLocks noChangeArrowheads="1"/>
            </p:cNvSpPr>
            <p:nvPr/>
          </p:nvSpPr>
          <p:spPr bwMode="auto">
            <a:xfrm>
              <a:off x="1648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40" name="Rectangle 368"/>
            <p:cNvSpPr>
              <a:spLocks noChangeArrowheads="1"/>
            </p:cNvSpPr>
            <p:nvPr/>
          </p:nvSpPr>
          <p:spPr bwMode="auto">
            <a:xfrm>
              <a:off x="1790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41" name="Rectangle 369"/>
            <p:cNvSpPr>
              <a:spLocks noChangeArrowheads="1"/>
            </p:cNvSpPr>
            <p:nvPr/>
          </p:nvSpPr>
          <p:spPr bwMode="auto">
            <a:xfrm>
              <a:off x="2187" y="442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42" name="Rectangle 370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43" name="Rectangle 371"/>
            <p:cNvSpPr>
              <a:spLocks noChangeArrowheads="1"/>
            </p:cNvSpPr>
            <p:nvPr/>
          </p:nvSpPr>
          <p:spPr bwMode="auto">
            <a:xfrm>
              <a:off x="2483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44" name="Rectangle 372"/>
            <p:cNvSpPr>
              <a:spLocks noChangeArrowheads="1"/>
            </p:cNvSpPr>
            <p:nvPr/>
          </p:nvSpPr>
          <p:spPr bwMode="auto">
            <a:xfrm>
              <a:off x="2300" y="419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45" name="Rectangle 373"/>
            <p:cNvSpPr>
              <a:spLocks noChangeArrowheads="1"/>
            </p:cNvSpPr>
            <p:nvPr/>
          </p:nvSpPr>
          <p:spPr bwMode="auto">
            <a:xfrm>
              <a:off x="2472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46" name="Rectangle 374"/>
            <p:cNvSpPr>
              <a:spLocks noChangeArrowheads="1"/>
            </p:cNvSpPr>
            <p:nvPr/>
          </p:nvSpPr>
          <p:spPr bwMode="auto">
            <a:xfrm>
              <a:off x="2389" y="484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47" name="Rectangle 375"/>
            <p:cNvSpPr>
              <a:spLocks noChangeArrowheads="1"/>
            </p:cNvSpPr>
            <p:nvPr/>
          </p:nvSpPr>
          <p:spPr bwMode="auto">
            <a:xfrm>
              <a:off x="2418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48" name="Rectangle 376"/>
            <p:cNvSpPr>
              <a:spLocks noChangeArrowheads="1"/>
            </p:cNvSpPr>
            <p:nvPr/>
          </p:nvSpPr>
          <p:spPr bwMode="auto">
            <a:xfrm>
              <a:off x="2424" y="41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49" name="Rectangle 377"/>
            <p:cNvSpPr>
              <a:spLocks noChangeArrowheads="1"/>
            </p:cNvSpPr>
            <p:nvPr/>
          </p:nvSpPr>
          <p:spPr bwMode="auto">
            <a:xfrm>
              <a:off x="1861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50" name="Rectangle 378"/>
            <p:cNvSpPr>
              <a:spLocks noChangeArrowheads="1"/>
            </p:cNvSpPr>
            <p:nvPr/>
          </p:nvSpPr>
          <p:spPr bwMode="auto">
            <a:xfrm>
              <a:off x="2400" y="4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51" name="Rectangle 379"/>
            <p:cNvSpPr>
              <a:spLocks noChangeArrowheads="1"/>
            </p:cNvSpPr>
            <p:nvPr/>
          </p:nvSpPr>
          <p:spPr bwMode="auto">
            <a:xfrm>
              <a:off x="2495" y="436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52" name="Rectangle 380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53" name="Rectangle 381"/>
            <p:cNvSpPr>
              <a:spLocks noChangeArrowheads="1"/>
            </p:cNvSpPr>
            <p:nvPr/>
          </p:nvSpPr>
          <p:spPr bwMode="auto">
            <a:xfrm>
              <a:off x="1938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54" name="Rectangle 382"/>
            <p:cNvSpPr>
              <a:spLocks noChangeArrowheads="1"/>
            </p:cNvSpPr>
            <p:nvPr/>
          </p:nvSpPr>
          <p:spPr bwMode="auto">
            <a:xfrm>
              <a:off x="172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55" name="Rectangle 383"/>
            <p:cNvSpPr>
              <a:spLocks noChangeArrowheads="1"/>
            </p:cNvSpPr>
            <p:nvPr/>
          </p:nvSpPr>
          <p:spPr bwMode="auto">
            <a:xfrm>
              <a:off x="2477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56" name="Rectangle 384"/>
            <p:cNvSpPr>
              <a:spLocks noChangeArrowheads="1"/>
            </p:cNvSpPr>
            <p:nvPr/>
          </p:nvSpPr>
          <p:spPr bwMode="auto">
            <a:xfrm>
              <a:off x="2602" y="4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57" name="Rectangle 38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58" name="Rectangle 386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59" name="Rectangle 387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60" name="Rectangle 388"/>
            <p:cNvSpPr>
              <a:spLocks noChangeArrowheads="1"/>
            </p:cNvSpPr>
            <p:nvPr/>
          </p:nvSpPr>
          <p:spPr bwMode="auto">
            <a:xfrm>
              <a:off x="1778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61" name="Rectangle 389"/>
            <p:cNvSpPr>
              <a:spLocks noChangeArrowheads="1"/>
            </p:cNvSpPr>
            <p:nvPr/>
          </p:nvSpPr>
          <p:spPr bwMode="auto">
            <a:xfrm>
              <a:off x="2193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62" name="Rectangle 390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63" name="Rectangle 391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64" name="Rectangle 392"/>
            <p:cNvSpPr>
              <a:spLocks noChangeArrowheads="1"/>
            </p:cNvSpPr>
            <p:nvPr/>
          </p:nvSpPr>
          <p:spPr bwMode="auto">
            <a:xfrm>
              <a:off x="174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65" name="Rectangle 393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66" name="Rectangle 394"/>
            <p:cNvSpPr>
              <a:spLocks noChangeArrowheads="1"/>
            </p:cNvSpPr>
            <p:nvPr/>
          </p:nvSpPr>
          <p:spPr bwMode="auto">
            <a:xfrm>
              <a:off x="2454" y="484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67" name="Rectangle 395"/>
            <p:cNvSpPr>
              <a:spLocks noChangeArrowheads="1"/>
            </p:cNvSpPr>
            <p:nvPr/>
          </p:nvSpPr>
          <p:spPr bwMode="auto">
            <a:xfrm>
              <a:off x="1470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68" name="Rectangle 396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69" name="Rectangle 397"/>
            <p:cNvSpPr>
              <a:spLocks noChangeArrowheads="1"/>
            </p:cNvSpPr>
            <p:nvPr/>
          </p:nvSpPr>
          <p:spPr bwMode="auto">
            <a:xfrm>
              <a:off x="2164" y="493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70" name="Rectangle 398"/>
            <p:cNvSpPr>
              <a:spLocks noChangeArrowheads="1"/>
            </p:cNvSpPr>
            <p:nvPr/>
          </p:nvSpPr>
          <p:spPr bwMode="auto">
            <a:xfrm>
              <a:off x="2560" y="476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71" name="Rectangle 399"/>
            <p:cNvSpPr>
              <a:spLocks noChangeArrowheads="1"/>
            </p:cNvSpPr>
            <p:nvPr/>
          </p:nvSpPr>
          <p:spPr bwMode="auto">
            <a:xfrm>
              <a:off x="1796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72" name="Rectangle 400"/>
            <p:cNvSpPr>
              <a:spLocks noChangeArrowheads="1"/>
            </p:cNvSpPr>
            <p:nvPr/>
          </p:nvSpPr>
          <p:spPr bwMode="auto">
            <a:xfrm>
              <a:off x="2033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73" name="Rectangle 401"/>
            <p:cNvSpPr>
              <a:spLocks noChangeArrowheads="1"/>
            </p:cNvSpPr>
            <p:nvPr/>
          </p:nvSpPr>
          <p:spPr bwMode="auto">
            <a:xfrm>
              <a:off x="1696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74" name="Rectangle 402"/>
            <p:cNvSpPr>
              <a:spLocks noChangeArrowheads="1"/>
            </p:cNvSpPr>
            <p:nvPr/>
          </p:nvSpPr>
          <p:spPr bwMode="auto">
            <a:xfrm>
              <a:off x="2454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75" name="Rectangle 403"/>
            <p:cNvSpPr>
              <a:spLocks noChangeArrowheads="1"/>
            </p:cNvSpPr>
            <p:nvPr/>
          </p:nvSpPr>
          <p:spPr bwMode="auto">
            <a:xfrm>
              <a:off x="1992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76" name="Rectangle 404"/>
            <p:cNvSpPr>
              <a:spLocks noChangeArrowheads="1"/>
            </p:cNvSpPr>
            <p:nvPr/>
          </p:nvSpPr>
          <p:spPr bwMode="auto">
            <a:xfrm>
              <a:off x="1938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77" name="Rectangle 405"/>
            <p:cNvSpPr>
              <a:spLocks noChangeArrowheads="1"/>
            </p:cNvSpPr>
            <p:nvPr/>
          </p:nvSpPr>
          <p:spPr bwMode="auto">
            <a:xfrm>
              <a:off x="1624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78" name="Rectangle 406"/>
            <p:cNvSpPr>
              <a:spLocks noChangeArrowheads="1"/>
            </p:cNvSpPr>
            <p:nvPr/>
          </p:nvSpPr>
          <p:spPr bwMode="auto">
            <a:xfrm>
              <a:off x="1903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79" name="Rectangle 407"/>
            <p:cNvSpPr>
              <a:spLocks noChangeArrowheads="1"/>
            </p:cNvSpPr>
            <p:nvPr/>
          </p:nvSpPr>
          <p:spPr bwMode="auto">
            <a:xfrm>
              <a:off x="2667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80" name="Rectangle 408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81" name="Rectangle 409"/>
            <p:cNvSpPr>
              <a:spLocks noChangeArrowheads="1"/>
            </p:cNvSpPr>
            <p:nvPr/>
          </p:nvSpPr>
          <p:spPr bwMode="auto">
            <a:xfrm>
              <a:off x="1903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82" name="Rectangle 410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83" name="Rectangle 411"/>
            <p:cNvSpPr>
              <a:spLocks noChangeArrowheads="1"/>
            </p:cNvSpPr>
            <p:nvPr/>
          </p:nvSpPr>
          <p:spPr bwMode="auto">
            <a:xfrm>
              <a:off x="2726" y="383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84" name="Rectangle 412"/>
            <p:cNvSpPr>
              <a:spLocks noChangeArrowheads="1"/>
            </p:cNvSpPr>
            <p:nvPr/>
          </p:nvSpPr>
          <p:spPr bwMode="auto">
            <a:xfrm>
              <a:off x="1719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85" name="Rectangle 413"/>
            <p:cNvSpPr>
              <a:spLocks noChangeArrowheads="1"/>
            </p:cNvSpPr>
            <p:nvPr/>
          </p:nvSpPr>
          <p:spPr bwMode="auto">
            <a:xfrm>
              <a:off x="1897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86" name="Rectangle 414"/>
            <p:cNvSpPr>
              <a:spLocks noChangeArrowheads="1"/>
            </p:cNvSpPr>
            <p:nvPr/>
          </p:nvSpPr>
          <p:spPr bwMode="auto">
            <a:xfrm>
              <a:off x="2312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87" name="Rectangle 415"/>
            <p:cNvSpPr>
              <a:spLocks noChangeArrowheads="1"/>
            </p:cNvSpPr>
            <p:nvPr/>
          </p:nvSpPr>
          <p:spPr bwMode="auto">
            <a:xfrm>
              <a:off x="2377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88" name="Rectangle 416"/>
            <p:cNvSpPr>
              <a:spLocks noChangeArrowheads="1"/>
            </p:cNvSpPr>
            <p:nvPr/>
          </p:nvSpPr>
          <p:spPr bwMode="auto">
            <a:xfrm>
              <a:off x="172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89" name="Rectangle 417"/>
            <p:cNvSpPr>
              <a:spLocks noChangeArrowheads="1"/>
            </p:cNvSpPr>
            <p:nvPr/>
          </p:nvSpPr>
          <p:spPr bwMode="auto">
            <a:xfrm>
              <a:off x="185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87" name="Group 418"/>
          <p:cNvGrpSpPr>
            <a:grpSpLocks/>
          </p:cNvGrpSpPr>
          <p:nvPr/>
        </p:nvGrpSpPr>
        <p:grpSpPr bwMode="auto">
          <a:xfrm>
            <a:off x="5692775" y="1538288"/>
            <a:ext cx="2224088" cy="2163762"/>
            <a:chOff x="1453" y="3750"/>
            <a:chExt cx="1344" cy="1453"/>
          </a:xfrm>
        </p:grpSpPr>
        <p:sp>
          <p:nvSpPr>
            <p:cNvPr id="77190" name="Rectangle 419"/>
            <p:cNvSpPr>
              <a:spLocks noChangeArrowheads="1"/>
            </p:cNvSpPr>
            <p:nvPr/>
          </p:nvSpPr>
          <p:spPr bwMode="auto">
            <a:xfrm>
              <a:off x="1850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91" name="Rectangle 420"/>
            <p:cNvSpPr>
              <a:spLocks noChangeArrowheads="1"/>
            </p:cNvSpPr>
            <p:nvPr/>
          </p:nvSpPr>
          <p:spPr bwMode="auto">
            <a:xfrm>
              <a:off x="1707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92" name="Rectangle 421"/>
            <p:cNvSpPr>
              <a:spLocks noChangeArrowheads="1"/>
            </p:cNvSpPr>
            <p:nvPr/>
          </p:nvSpPr>
          <p:spPr bwMode="auto">
            <a:xfrm>
              <a:off x="1838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93" name="Rectangle 422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94" name="Rectangle 423"/>
            <p:cNvSpPr>
              <a:spLocks noChangeArrowheads="1"/>
            </p:cNvSpPr>
            <p:nvPr/>
          </p:nvSpPr>
          <p:spPr bwMode="auto">
            <a:xfrm>
              <a:off x="1974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95" name="Rectangle 424"/>
            <p:cNvSpPr>
              <a:spLocks noChangeArrowheads="1"/>
            </p:cNvSpPr>
            <p:nvPr/>
          </p:nvSpPr>
          <p:spPr bwMode="auto">
            <a:xfrm>
              <a:off x="1903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96" name="Rectangle 425"/>
            <p:cNvSpPr>
              <a:spLocks noChangeArrowheads="1"/>
            </p:cNvSpPr>
            <p:nvPr/>
          </p:nvSpPr>
          <p:spPr bwMode="auto">
            <a:xfrm>
              <a:off x="190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97" name="Rectangle 426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98" name="Rectangle 427"/>
            <p:cNvSpPr>
              <a:spLocks noChangeArrowheads="1"/>
            </p:cNvSpPr>
            <p:nvPr/>
          </p:nvSpPr>
          <p:spPr bwMode="auto">
            <a:xfrm>
              <a:off x="1737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99" name="Rectangle 428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00" name="Rectangle 429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01" name="Rectangle 430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02" name="Rectangle 431"/>
            <p:cNvSpPr>
              <a:spLocks noChangeArrowheads="1"/>
            </p:cNvSpPr>
            <p:nvPr/>
          </p:nvSpPr>
          <p:spPr bwMode="auto">
            <a:xfrm>
              <a:off x="243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03" name="Rectangle 432"/>
            <p:cNvSpPr>
              <a:spLocks noChangeArrowheads="1"/>
            </p:cNvSpPr>
            <p:nvPr/>
          </p:nvSpPr>
          <p:spPr bwMode="auto">
            <a:xfrm>
              <a:off x="1903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04" name="Rectangle 433"/>
            <p:cNvSpPr>
              <a:spLocks noChangeArrowheads="1"/>
            </p:cNvSpPr>
            <p:nvPr/>
          </p:nvSpPr>
          <p:spPr bwMode="auto">
            <a:xfrm>
              <a:off x="2667" y="466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05" name="Rectangle 434"/>
            <p:cNvSpPr>
              <a:spLocks noChangeArrowheads="1"/>
            </p:cNvSpPr>
            <p:nvPr/>
          </p:nvSpPr>
          <p:spPr bwMode="auto">
            <a:xfrm>
              <a:off x="181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06" name="Rectangle 435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07" name="Rectangle 436"/>
            <p:cNvSpPr>
              <a:spLocks noChangeArrowheads="1"/>
            </p:cNvSpPr>
            <p:nvPr/>
          </p:nvSpPr>
          <p:spPr bwMode="auto">
            <a:xfrm>
              <a:off x="1826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08" name="Rectangle 437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09" name="Rectangle 438"/>
            <p:cNvSpPr>
              <a:spLocks noChangeArrowheads="1"/>
            </p:cNvSpPr>
            <p:nvPr/>
          </p:nvSpPr>
          <p:spPr bwMode="auto">
            <a:xfrm>
              <a:off x="1773" y="502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10" name="Rectangle 439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11" name="Rectangle 44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12" name="Rectangle 441"/>
            <p:cNvSpPr>
              <a:spLocks noChangeArrowheads="1"/>
            </p:cNvSpPr>
            <p:nvPr/>
          </p:nvSpPr>
          <p:spPr bwMode="auto">
            <a:xfrm>
              <a:off x="2081" y="497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13" name="Rectangle 442"/>
            <p:cNvSpPr>
              <a:spLocks noChangeArrowheads="1"/>
            </p:cNvSpPr>
            <p:nvPr/>
          </p:nvSpPr>
          <p:spPr bwMode="auto">
            <a:xfrm>
              <a:off x="172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14" name="Rectangle 443"/>
            <p:cNvSpPr>
              <a:spLocks noChangeArrowheads="1"/>
            </p:cNvSpPr>
            <p:nvPr/>
          </p:nvSpPr>
          <p:spPr bwMode="auto">
            <a:xfrm>
              <a:off x="2483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15" name="Rectangle 444"/>
            <p:cNvSpPr>
              <a:spLocks noChangeArrowheads="1"/>
            </p:cNvSpPr>
            <p:nvPr/>
          </p:nvSpPr>
          <p:spPr bwMode="auto">
            <a:xfrm>
              <a:off x="1696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16" name="Rectangle 445"/>
            <p:cNvSpPr>
              <a:spLocks noChangeArrowheads="1"/>
            </p:cNvSpPr>
            <p:nvPr/>
          </p:nvSpPr>
          <p:spPr bwMode="auto">
            <a:xfrm>
              <a:off x="1773" y="4826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17" name="Rectangle 446"/>
            <p:cNvSpPr>
              <a:spLocks noChangeArrowheads="1"/>
            </p:cNvSpPr>
            <p:nvPr/>
          </p:nvSpPr>
          <p:spPr bwMode="auto">
            <a:xfrm>
              <a:off x="2169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18" name="Rectangle 447"/>
            <p:cNvSpPr>
              <a:spLocks noChangeArrowheads="1"/>
            </p:cNvSpPr>
            <p:nvPr/>
          </p:nvSpPr>
          <p:spPr bwMode="auto">
            <a:xfrm>
              <a:off x="1844" y="5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19" name="Rectangle 448"/>
            <p:cNvSpPr>
              <a:spLocks noChangeArrowheads="1"/>
            </p:cNvSpPr>
            <p:nvPr/>
          </p:nvSpPr>
          <p:spPr bwMode="auto">
            <a:xfrm>
              <a:off x="1778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20" name="Rectangle 449"/>
            <p:cNvSpPr>
              <a:spLocks noChangeArrowheads="1"/>
            </p:cNvSpPr>
            <p:nvPr/>
          </p:nvSpPr>
          <p:spPr bwMode="auto">
            <a:xfrm>
              <a:off x="173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21" name="Rectangle 450"/>
            <p:cNvSpPr>
              <a:spLocks noChangeArrowheads="1"/>
            </p:cNvSpPr>
            <p:nvPr/>
          </p:nvSpPr>
          <p:spPr bwMode="auto">
            <a:xfrm>
              <a:off x="2246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22" name="Rectangle 451"/>
            <p:cNvSpPr>
              <a:spLocks noChangeArrowheads="1"/>
            </p:cNvSpPr>
            <p:nvPr/>
          </p:nvSpPr>
          <p:spPr bwMode="auto">
            <a:xfrm>
              <a:off x="1832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23" name="Rectangle 452"/>
            <p:cNvSpPr>
              <a:spLocks noChangeArrowheads="1"/>
            </p:cNvSpPr>
            <p:nvPr/>
          </p:nvSpPr>
          <p:spPr bwMode="auto">
            <a:xfrm>
              <a:off x="1909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24" name="Rectangle 453"/>
            <p:cNvSpPr>
              <a:spLocks noChangeArrowheads="1"/>
            </p:cNvSpPr>
            <p:nvPr/>
          </p:nvSpPr>
          <p:spPr bwMode="auto">
            <a:xfrm>
              <a:off x="1784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25" name="Rectangle 454"/>
            <p:cNvSpPr>
              <a:spLocks noChangeArrowheads="1"/>
            </p:cNvSpPr>
            <p:nvPr/>
          </p:nvSpPr>
          <p:spPr bwMode="auto">
            <a:xfrm>
              <a:off x="1696" y="5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26" name="Rectangle 455"/>
            <p:cNvSpPr>
              <a:spLocks noChangeArrowheads="1"/>
            </p:cNvSpPr>
            <p:nvPr/>
          </p:nvSpPr>
          <p:spPr bwMode="auto">
            <a:xfrm>
              <a:off x="147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27" name="Rectangle 456"/>
            <p:cNvSpPr>
              <a:spLocks noChangeArrowheads="1"/>
            </p:cNvSpPr>
            <p:nvPr/>
          </p:nvSpPr>
          <p:spPr bwMode="auto">
            <a:xfrm>
              <a:off x="2128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28" name="Rectangle 457"/>
            <p:cNvSpPr>
              <a:spLocks noChangeArrowheads="1"/>
            </p:cNvSpPr>
            <p:nvPr/>
          </p:nvSpPr>
          <p:spPr bwMode="auto">
            <a:xfrm>
              <a:off x="2477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29" name="Rectangle 458"/>
            <p:cNvSpPr>
              <a:spLocks noChangeArrowheads="1"/>
            </p:cNvSpPr>
            <p:nvPr/>
          </p:nvSpPr>
          <p:spPr bwMode="auto">
            <a:xfrm>
              <a:off x="1796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30" name="Rectangle 459"/>
            <p:cNvSpPr>
              <a:spLocks noChangeArrowheads="1"/>
            </p:cNvSpPr>
            <p:nvPr/>
          </p:nvSpPr>
          <p:spPr bwMode="auto">
            <a:xfrm>
              <a:off x="1453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31" name="Rectangle 460"/>
            <p:cNvSpPr>
              <a:spLocks noChangeArrowheads="1"/>
            </p:cNvSpPr>
            <p:nvPr/>
          </p:nvSpPr>
          <p:spPr bwMode="auto">
            <a:xfrm>
              <a:off x="2069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32" name="Rectangle 461"/>
            <p:cNvSpPr>
              <a:spLocks noChangeArrowheads="1"/>
            </p:cNvSpPr>
            <p:nvPr/>
          </p:nvSpPr>
          <p:spPr bwMode="auto">
            <a:xfrm>
              <a:off x="2383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33" name="Rectangle 462"/>
            <p:cNvSpPr>
              <a:spLocks noChangeArrowheads="1"/>
            </p:cNvSpPr>
            <p:nvPr/>
          </p:nvSpPr>
          <p:spPr bwMode="auto">
            <a:xfrm>
              <a:off x="2371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34" name="Rectangle 463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35" name="Rectangle 464"/>
            <p:cNvSpPr>
              <a:spLocks noChangeArrowheads="1"/>
            </p:cNvSpPr>
            <p:nvPr/>
          </p:nvSpPr>
          <p:spPr bwMode="auto">
            <a:xfrm>
              <a:off x="2039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36" name="Rectangle 465"/>
            <p:cNvSpPr>
              <a:spLocks noChangeArrowheads="1"/>
            </p:cNvSpPr>
            <p:nvPr/>
          </p:nvSpPr>
          <p:spPr bwMode="auto">
            <a:xfrm>
              <a:off x="2193" y="436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37" name="Rectangle 466"/>
            <p:cNvSpPr>
              <a:spLocks noChangeArrowheads="1"/>
            </p:cNvSpPr>
            <p:nvPr/>
          </p:nvSpPr>
          <p:spPr bwMode="auto">
            <a:xfrm>
              <a:off x="1826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38" name="Rectangle 467"/>
            <p:cNvSpPr>
              <a:spLocks noChangeArrowheads="1"/>
            </p:cNvSpPr>
            <p:nvPr/>
          </p:nvSpPr>
          <p:spPr bwMode="auto">
            <a:xfrm>
              <a:off x="1950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39" name="Rectangle 468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40" name="Rectangle 469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41" name="Rectangle 470"/>
            <p:cNvSpPr>
              <a:spLocks noChangeArrowheads="1"/>
            </p:cNvSpPr>
            <p:nvPr/>
          </p:nvSpPr>
          <p:spPr bwMode="auto">
            <a:xfrm>
              <a:off x="1938" y="461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42" name="Rectangle 471"/>
            <p:cNvSpPr>
              <a:spLocks noChangeArrowheads="1"/>
            </p:cNvSpPr>
            <p:nvPr/>
          </p:nvSpPr>
          <p:spPr bwMode="auto">
            <a:xfrm>
              <a:off x="2110" y="441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43" name="Rectangle 472"/>
            <p:cNvSpPr>
              <a:spLocks noChangeArrowheads="1"/>
            </p:cNvSpPr>
            <p:nvPr/>
          </p:nvSpPr>
          <p:spPr bwMode="auto">
            <a:xfrm>
              <a:off x="2359" y="417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44" name="Rectangle 473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45" name="Rectangle 474"/>
            <p:cNvSpPr>
              <a:spLocks noChangeArrowheads="1"/>
            </p:cNvSpPr>
            <p:nvPr/>
          </p:nvSpPr>
          <p:spPr bwMode="auto">
            <a:xfrm>
              <a:off x="1731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46" name="Rectangle 475"/>
            <p:cNvSpPr>
              <a:spLocks noChangeArrowheads="1"/>
            </p:cNvSpPr>
            <p:nvPr/>
          </p:nvSpPr>
          <p:spPr bwMode="auto">
            <a:xfrm>
              <a:off x="2436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47" name="Rectangle 476"/>
            <p:cNvSpPr>
              <a:spLocks noChangeArrowheads="1"/>
            </p:cNvSpPr>
            <p:nvPr/>
          </p:nvSpPr>
          <p:spPr bwMode="auto">
            <a:xfrm>
              <a:off x="2708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48" name="Rectangle 477"/>
            <p:cNvSpPr>
              <a:spLocks noChangeArrowheads="1"/>
            </p:cNvSpPr>
            <p:nvPr/>
          </p:nvSpPr>
          <p:spPr bwMode="auto">
            <a:xfrm>
              <a:off x="1731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49" name="Rectangle 478"/>
            <p:cNvSpPr>
              <a:spLocks noChangeArrowheads="1"/>
            </p:cNvSpPr>
            <p:nvPr/>
          </p:nvSpPr>
          <p:spPr bwMode="auto">
            <a:xfrm>
              <a:off x="1808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50" name="Rectangle 479"/>
            <p:cNvSpPr>
              <a:spLocks noChangeArrowheads="1"/>
            </p:cNvSpPr>
            <p:nvPr/>
          </p:nvSpPr>
          <p:spPr bwMode="auto">
            <a:xfrm>
              <a:off x="1802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51" name="Rectangle 48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52" name="Rectangle 481"/>
            <p:cNvSpPr>
              <a:spLocks noChangeArrowheads="1"/>
            </p:cNvSpPr>
            <p:nvPr/>
          </p:nvSpPr>
          <p:spPr bwMode="auto">
            <a:xfrm>
              <a:off x="188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53" name="Rectangle 482"/>
            <p:cNvSpPr>
              <a:spLocks noChangeArrowheads="1"/>
            </p:cNvSpPr>
            <p:nvPr/>
          </p:nvSpPr>
          <p:spPr bwMode="auto">
            <a:xfrm>
              <a:off x="2608" y="473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54" name="Rectangle 483"/>
            <p:cNvSpPr>
              <a:spLocks noChangeArrowheads="1"/>
            </p:cNvSpPr>
            <p:nvPr/>
          </p:nvSpPr>
          <p:spPr bwMode="auto">
            <a:xfrm>
              <a:off x="1820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55" name="Rectangle 484"/>
            <p:cNvSpPr>
              <a:spLocks noChangeArrowheads="1"/>
            </p:cNvSpPr>
            <p:nvPr/>
          </p:nvSpPr>
          <p:spPr bwMode="auto">
            <a:xfrm>
              <a:off x="2537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56" name="Rectangle 485"/>
            <p:cNvSpPr>
              <a:spLocks noChangeArrowheads="1"/>
            </p:cNvSpPr>
            <p:nvPr/>
          </p:nvSpPr>
          <p:spPr bwMode="auto">
            <a:xfrm>
              <a:off x="1891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57" name="Rectangle 486"/>
            <p:cNvSpPr>
              <a:spLocks noChangeArrowheads="1"/>
            </p:cNvSpPr>
            <p:nvPr/>
          </p:nvSpPr>
          <p:spPr bwMode="auto">
            <a:xfrm>
              <a:off x="1832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58" name="Rectangle 487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59" name="Rectangle 488"/>
            <p:cNvSpPr>
              <a:spLocks noChangeArrowheads="1"/>
            </p:cNvSpPr>
            <p:nvPr/>
          </p:nvSpPr>
          <p:spPr bwMode="auto">
            <a:xfrm>
              <a:off x="1861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60" name="Rectangle 489"/>
            <p:cNvSpPr>
              <a:spLocks noChangeArrowheads="1"/>
            </p:cNvSpPr>
            <p:nvPr/>
          </p:nvSpPr>
          <p:spPr bwMode="auto">
            <a:xfrm>
              <a:off x="2477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61" name="Rectangle 490"/>
            <p:cNvSpPr>
              <a:spLocks noChangeArrowheads="1"/>
            </p:cNvSpPr>
            <p:nvPr/>
          </p:nvSpPr>
          <p:spPr bwMode="auto">
            <a:xfrm>
              <a:off x="1767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62" name="Rectangle 491"/>
            <p:cNvSpPr>
              <a:spLocks noChangeArrowheads="1"/>
            </p:cNvSpPr>
            <p:nvPr/>
          </p:nvSpPr>
          <p:spPr bwMode="auto">
            <a:xfrm>
              <a:off x="193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63" name="Rectangle 492"/>
            <p:cNvSpPr>
              <a:spLocks noChangeArrowheads="1"/>
            </p:cNvSpPr>
            <p:nvPr/>
          </p:nvSpPr>
          <p:spPr bwMode="auto">
            <a:xfrm>
              <a:off x="2466" y="4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64" name="Rectangle 493"/>
            <p:cNvSpPr>
              <a:spLocks noChangeArrowheads="1"/>
            </p:cNvSpPr>
            <p:nvPr/>
          </p:nvSpPr>
          <p:spPr bwMode="auto">
            <a:xfrm>
              <a:off x="1767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65" name="Rectangle 494"/>
            <p:cNvSpPr>
              <a:spLocks noChangeArrowheads="1"/>
            </p:cNvSpPr>
            <p:nvPr/>
          </p:nvSpPr>
          <p:spPr bwMode="auto">
            <a:xfrm>
              <a:off x="2276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66" name="Rectangle 495"/>
            <p:cNvSpPr>
              <a:spLocks noChangeArrowheads="1"/>
            </p:cNvSpPr>
            <p:nvPr/>
          </p:nvSpPr>
          <p:spPr bwMode="auto">
            <a:xfrm>
              <a:off x="1696" y="492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67" name="Rectangle 496"/>
            <p:cNvSpPr>
              <a:spLocks noChangeArrowheads="1"/>
            </p:cNvSpPr>
            <p:nvPr/>
          </p:nvSpPr>
          <p:spPr bwMode="auto">
            <a:xfrm>
              <a:off x="1938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68" name="Rectangle 497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69" name="Rectangle 498"/>
            <p:cNvSpPr>
              <a:spLocks noChangeArrowheads="1"/>
            </p:cNvSpPr>
            <p:nvPr/>
          </p:nvSpPr>
          <p:spPr bwMode="auto">
            <a:xfrm>
              <a:off x="1743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70" name="Rectangle 499"/>
            <p:cNvSpPr>
              <a:spLocks noChangeArrowheads="1"/>
            </p:cNvSpPr>
            <p:nvPr/>
          </p:nvSpPr>
          <p:spPr bwMode="auto">
            <a:xfrm>
              <a:off x="1802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71" name="Rectangle 500"/>
            <p:cNvSpPr>
              <a:spLocks noChangeArrowheads="1"/>
            </p:cNvSpPr>
            <p:nvPr/>
          </p:nvSpPr>
          <p:spPr bwMode="auto">
            <a:xfrm>
              <a:off x="1808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72" name="Rectangle 501"/>
            <p:cNvSpPr>
              <a:spLocks noChangeArrowheads="1"/>
            </p:cNvSpPr>
            <p:nvPr/>
          </p:nvSpPr>
          <p:spPr bwMode="auto">
            <a:xfrm>
              <a:off x="2140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73" name="Rectangle 502"/>
            <p:cNvSpPr>
              <a:spLocks noChangeArrowheads="1"/>
            </p:cNvSpPr>
            <p:nvPr/>
          </p:nvSpPr>
          <p:spPr bwMode="auto">
            <a:xfrm>
              <a:off x="1755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74" name="Rectangle 503"/>
            <p:cNvSpPr>
              <a:spLocks noChangeArrowheads="1"/>
            </p:cNvSpPr>
            <p:nvPr/>
          </p:nvSpPr>
          <p:spPr bwMode="auto">
            <a:xfrm>
              <a:off x="1956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75" name="Rectangle 504"/>
            <p:cNvSpPr>
              <a:spLocks noChangeArrowheads="1"/>
            </p:cNvSpPr>
            <p:nvPr/>
          </p:nvSpPr>
          <p:spPr bwMode="auto">
            <a:xfrm>
              <a:off x="175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76" name="Rectangle 505"/>
            <p:cNvSpPr>
              <a:spLocks noChangeArrowheads="1"/>
            </p:cNvSpPr>
            <p:nvPr/>
          </p:nvSpPr>
          <p:spPr bwMode="auto">
            <a:xfrm>
              <a:off x="1820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77" name="Rectangle 506"/>
            <p:cNvSpPr>
              <a:spLocks noChangeArrowheads="1"/>
            </p:cNvSpPr>
            <p:nvPr/>
          </p:nvSpPr>
          <p:spPr bwMode="auto">
            <a:xfrm>
              <a:off x="1601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78" name="Rectangle 507"/>
            <p:cNvSpPr>
              <a:spLocks noChangeArrowheads="1"/>
            </p:cNvSpPr>
            <p:nvPr/>
          </p:nvSpPr>
          <p:spPr bwMode="auto">
            <a:xfrm>
              <a:off x="1530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79" name="Rectangle 508"/>
            <p:cNvSpPr>
              <a:spLocks noChangeArrowheads="1"/>
            </p:cNvSpPr>
            <p:nvPr/>
          </p:nvSpPr>
          <p:spPr bwMode="auto">
            <a:xfrm>
              <a:off x="2395" y="4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80" name="Rectangle 509"/>
            <p:cNvSpPr>
              <a:spLocks noChangeArrowheads="1"/>
            </p:cNvSpPr>
            <p:nvPr/>
          </p:nvSpPr>
          <p:spPr bwMode="auto">
            <a:xfrm>
              <a:off x="1749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81" name="Rectangle 510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82" name="Rectangle 511"/>
            <p:cNvSpPr>
              <a:spLocks noChangeArrowheads="1"/>
            </p:cNvSpPr>
            <p:nvPr/>
          </p:nvSpPr>
          <p:spPr bwMode="auto">
            <a:xfrm>
              <a:off x="2347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83" name="Rectangle 512"/>
            <p:cNvSpPr>
              <a:spLocks noChangeArrowheads="1"/>
            </p:cNvSpPr>
            <p:nvPr/>
          </p:nvSpPr>
          <p:spPr bwMode="auto">
            <a:xfrm>
              <a:off x="1826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84" name="Rectangle 513"/>
            <p:cNvSpPr>
              <a:spLocks noChangeArrowheads="1"/>
            </p:cNvSpPr>
            <p:nvPr/>
          </p:nvSpPr>
          <p:spPr bwMode="auto">
            <a:xfrm>
              <a:off x="2786" y="453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85" name="Rectangle 514"/>
            <p:cNvSpPr>
              <a:spLocks noChangeArrowheads="1"/>
            </p:cNvSpPr>
            <p:nvPr/>
          </p:nvSpPr>
          <p:spPr bwMode="auto">
            <a:xfrm>
              <a:off x="2584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86" name="Rectangle 515"/>
            <p:cNvSpPr>
              <a:spLocks noChangeArrowheads="1"/>
            </p:cNvSpPr>
            <p:nvPr/>
          </p:nvSpPr>
          <p:spPr bwMode="auto">
            <a:xfrm>
              <a:off x="1938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87" name="Rectangle 516"/>
            <p:cNvSpPr>
              <a:spLocks noChangeArrowheads="1"/>
            </p:cNvSpPr>
            <p:nvPr/>
          </p:nvSpPr>
          <p:spPr bwMode="auto">
            <a:xfrm>
              <a:off x="2531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88" name="Rectangle 517"/>
            <p:cNvSpPr>
              <a:spLocks noChangeArrowheads="1"/>
            </p:cNvSpPr>
            <p:nvPr/>
          </p:nvSpPr>
          <p:spPr bwMode="auto">
            <a:xfrm>
              <a:off x="1844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89" name="Rectangle 518"/>
            <p:cNvSpPr>
              <a:spLocks noChangeArrowheads="1"/>
            </p:cNvSpPr>
            <p:nvPr/>
          </p:nvSpPr>
          <p:spPr bwMode="auto">
            <a:xfrm>
              <a:off x="1607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90" name="Rectangle 519"/>
            <p:cNvSpPr>
              <a:spLocks noChangeArrowheads="1"/>
            </p:cNvSpPr>
            <p:nvPr/>
          </p:nvSpPr>
          <p:spPr bwMode="auto">
            <a:xfrm>
              <a:off x="1861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91" name="Rectangle 520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92" name="Rectangle 521"/>
            <p:cNvSpPr>
              <a:spLocks noChangeArrowheads="1"/>
            </p:cNvSpPr>
            <p:nvPr/>
          </p:nvSpPr>
          <p:spPr bwMode="auto">
            <a:xfrm>
              <a:off x="1885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93" name="Rectangle 522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94" name="Rectangle 523"/>
            <p:cNvSpPr>
              <a:spLocks noChangeArrowheads="1"/>
            </p:cNvSpPr>
            <p:nvPr/>
          </p:nvSpPr>
          <p:spPr bwMode="auto">
            <a:xfrm>
              <a:off x="2211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95" name="Rectangle 524"/>
            <p:cNvSpPr>
              <a:spLocks noChangeArrowheads="1"/>
            </p:cNvSpPr>
            <p:nvPr/>
          </p:nvSpPr>
          <p:spPr bwMode="auto">
            <a:xfrm>
              <a:off x="1844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96" name="Rectangle 525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97" name="Rectangle 526"/>
            <p:cNvSpPr>
              <a:spLocks noChangeArrowheads="1"/>
            </p:cNvSpPr>
            <p:nvPr/>
          </p:nvSpPr>
          <p:spPr bwMode="auto">
            <a:xfrm>
              <a:off x="2483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98" name="Rectangle 527"/>
            <p:cNvSpPr>
              <a:spLocks noChangeArrowheads="1"/>
            </p:cNvSpPr>
            <p:nvPr/>
          </p:nvSpPr>
          <p:spPr bwMode="auto">
            <a:xfrm>
              <a:off x="2229" y="434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99" name="Rectangle 528"/>
            <p:cNvSpPr>
              <a:spLocks noChangeArrowheads="1"/>
            </p:cNvSpPr>
            <p:nvPr/>
          </p:nvSpPr>
          <p:spPr bwMode="auto">
            <a:xfrm>
              <a:off x="2477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00" name="Rectangle 529"/>
            <p:cNvSpPr>
              <a:spLocks noChangeArrowheads="1"/>
            </p:cNvSpPr>
            <p:nvPr/>
          </p:nvSpPr>
          <p:spPr bwMode="auto">
            <a:xfrm>
              <a:off x="1867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01" name="Rectangle 530"/>
            <p:cNvSpPr>
              <a:spLocks noChangeArrowheads="1"/>
            </p:cNvSpPr>
            <p:nvPr/>
          </p:nvSpPr>
          <p:spPr bwMode="auto">
            <a:xfrm>
              <a:off x="155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02" name="Rectangle 531"/>
            <p:cNvSpPr>
              <a:spLocks noChangeArrowheads="1"/>
            </p:cNvSpPr>
            <p:nvPr/>
          </p:nvSpPr>
          <p:spPr bwMode="auto">
            <a:xfrm>
              <a:off x="2015" y="452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03" name="Rectangle 532"/>
            <p:cNvSpPr>
              <a:spLocks noChangeArrowheads="1"/>
            </p:cNvSpPr>
            <p:nvPr/>
          </p:nvSpPr>
          <p:spPr bwMode="auto">
            <a:xfrm>
              <a:off x="174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04" name="Rectangle 533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05" name="Rectangle 53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06" name="Rectangle 535"/>
            <p:cNvSpPr>
              <a:spLocks noChangeArrowheads="1"/>
            </p:cNvSpPr>
            <p:nvPr/>
          </p:nvSpPr>
          <p:spPr bwMode="auto">
            <a:xfrm>
              <a:off x="188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07" name="Rectangle 536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08" name="Rectangle 537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09" name="Rectangle 538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10" name="Rectangle 539"/>
            <p:cNvSpPr>
              <a:spLocks noChangeArrowheads="1"/>
            </p:cNvSpPr>
            <p:nvPr/>
          </p:nvSpPr>
          <p:spPr bwMode="auto">
            <a:xfrm>
              <a:off x="1885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11" name="Rectangle 540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12" name="Rectangle 541"/>
            <p:cNvSpPr>
              <a:spLocks noChangeArrowheads="1"/>
            </p:cNvSpPr>
            <p:nvPr/>
          </p:nvSpPr>
          <p:spPr bwMode="auto">
            <a:xfrm>
              <a:off x="1938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13" name="Rectangle 542"/>
            <p:cNvSpPr>
              <a:spLocks noChangeArrowheads="1"/>
            </p:cNvSpPr>
            <p:nvPr/>
          </p:nvSpPr>
          <p:spPr bwMode="auto">
            <a:xfrm>
              <a:off x="2637" y="470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14" name="Rectangle 543"/>
            <p:cNvSpPr>
              <a:spLocks noChangeArrowheads="1"/>
            </p:cNvSpPr>
            <p:nvPr/>
          </p:nvSpPr>
          <p:spPr bwMode="auto">
            <a:xfrm>
              <a:off x="1802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15" name="Rectangle 544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16" name="Rectangle 545"/>
            <p:cNvSpPr>
              <a:spLocks noChangeArrowheads="1"/>
            </p:cNvSpPr>
            <p:nvPr/>
          </p:nvSpPr>
          <p:spPr bwMode="auto">
            <a:xfrm>
              <a:off x="172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17" name="Rectangle 546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18" name="Rectangle 547"/>
            <p:cNvSpPr>
              <a:spLocks noChangeArrowheads="1"/>
            </p:cNvSpPr>
            <p:nvPr/>
          </p:nvSpPr>
          <p:spPr bwMode="auto">
            <a:xfrm>
              <a:off x="1696" y="512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19" name="Rectangle 548"/>
            <p:cNvSpPr>
              <a:spLocks noChangeArrowheads="1"/>
            </p:cNvSpPr>
            <p:nvPr/>
          </p:nvSpPr>
          <p:spPr bwMode="auto">
            <a:xfrm>
              <a:off x="185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20" name="Rectangle 549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21" name="Rectangle 550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22" name="Rectangle 551"/>
            <p:cNvSpPr>
              <a:spLocks noChangeArrowheads="1"/>
            </p:cNvSpPr>
            <p:nvPr/>
          </p:nvSpPr>
          <p:spPr bwMode="auto">
            <a:xfrm>
              <a:off x="1778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23" name="Rectangle 552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24" name="Rectangle 553"/>
            <p:cNvSpPr>
              <a:spLocks noChangeArrowheads="1"/>
            </p:cNvSpPr>
            <p:nvPr/>
          </p:nvSpPr>
          <p:spPr bwMode="auto">
            <a:xfrm>
              <a:off x="1743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25" name="Rectangle 554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26" name="Rectangle 555"/>
            <p:cNvSpPr>
              <a:spLocks noChangeArrowheads="1"/>
            </p:cNvSpPr>
            <p:nvPr/>
          </p:nvSpPr>
          <p:spPr bwMode="auto">
            <a:xfrm>
              <a:off x="2454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27" name="Rectangle 556"/>
            <p:cNvSpPr>
              <a:spLocks noChangeArrowheads="1"/>
            </p:cNvSpPr>
            <p:nvPr/>
          </p:nvSpPr>
          <p:spPr bwMode="auto">
            <a:xfrm>
              <a:off x="2477" y="4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28" name="Rectangle 557"/>
            <p:cNvSpPr>
              <a:spLocks noChangeArrowheads="1"/>
            </p:cNvSpPr>
            <p:nvPr/>
          </p:nvSpPr>
          <p:spPr bwMode="auto">
            <a:xfrm>
              <a:off x="1932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29" name="Rectangle 558"/>
            <p:cNvSpPr>
              <a:spLocks noChangeArrowheads="1"/>
            </p:cNvSpPr>
            <p:nvPr/>
          </p:nvSpPr>
          <p:spPr bwMode="auto">
            <a:xfrm>
              <a:off x="1767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30" name="Rectangle 559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31" name="Rectangle 560"/>
            <p:cNvSpPr>
              <a:spLocks noChangeArrowheads="1"/>
            </p:cNvSpPr>
            <p:nvPr/>
          </p:nvSpPr>
          <p:spPr bwMode="auto">
            <a:xfrm>
              <a:off x="1867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32" name="Rectangle 561"/>
            <p:cNvSpPr>
              <a:spLocks noChangeArrowheads="1"/>
            </p:cNvSpPr>
            <p:nvPr/>
          </p:nvSpPr>
          <p:spPr bwMode="auto">
            <a:xfrm>
              <a:off x="2466" y="445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33" name="Rectangle 562"/>
            <p:cNvSpPr>
              <a:spLocks noChangeArrowheads="1"/>
            </p:cNvSpPr>
            <p:nvPr/>
          </p:nvSpPr>
          <p:spPr bwMode="auto">
            <a:xfrm>
              <a:off x="1713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34" name="Rectangle 563"/>
            <p:cNvSpPr>
              <a:spLocks noChangeArrowheads="1"/>
            </p:cNvSpPr>
            <p:nvPr/>
          </p:nvSpPr>
          <p:spPr bwMode="auto">
            <a:xfrm>
              <a:off x="2045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35" name="Rectangle 564"/>
            <p:cNvSpPr>
              <a:spLocks noChangeArrowheads="1"/>
            </p:cNvSpPr>
            <p:nvPr/>
          </p:nvSpPr>
          <p:spPr bwMode="auto">
            <a:xfrm>
              <a:off x="1767" y="512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36" name="Rectangle 565"/>
            <p:cNvSpPr>
              <a:spLocks noChangeArrowheads="1"/>
            </p:cNvSpPr>
            <p:nvPr/>
          </p:nvSpPr>
          <p:spPr bwMode="auto">
            <a:xfrm>
              <a:off x="1465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37" name="Rectangle 566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38" name="Rectangle 567"/>
            <p:cNvSpPr>
              <a:spLocks noChangeArrowheads="1"/>
            </p:cNvSpPr>
            <p:nvPr/>
          </p:nvSpPr>
          <p:spPr bwMode="auto">
            <a:xfrm>
              <a:off x="1844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39" name="Rectangle 568"/>
            <p:cNvSpPr>
              <a:spLocks noChangeArrowheads="1"/>
            </p:cNvSpPr>
            <p:nvPr/>
          </p:nvSpPr>
          <p:spPr bwMode="auto">
            <a:xfrm>
              <a:off x="1749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40" name="Rectangle 569"/>
            <p:cNvSpPr>
              <a:spLocks noChangeArrowheads="1"/>
            </p:cNvSpPr>
            <p:nvPr/>
          </p:nvSpPr>
          <p:spPr bwMode="auto">
            <a:xfrm>
              <a:off x="1820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41" name="Rectangle 570"/>
            <p:cNvSpPr>
              <a:spLocks noChangeArrowheads="1"/>
            </p:cNvSpPr>
            <p:nvPr/>
          </p:nvSpPr>
          <p:spPr bwMode="auto">
            <a:xfrm>
              <a:off x="2169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42" name="Rectangle 571"/>
            <p:cNvSpPr>
              <a:spLocks noChangeArrowheads="1"/>
            </p:cNvSpPr>
            <p:nvPr/>
          </p:nvSpPr>
          <p:spPr bwMode="auto">
            <a:xfrm>
              <a:off x="1938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43" name="Rectangle 572"/>
            <p:cNvSpPr>
              <a:spLocks noChangeArrowheads="1"/>
            </p:cNvSpPr>
            <p:nvPr/>
          </p:nvSpPr>
          <p:spPr bwMode="auto">
            <a:xfrm>
              <a:off x="2015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44" name="Rectangle 573"/>
            <p:cNvSpPr>
              <a:spLocks noChangeArrowheads="1"/>
            </p:cNvSpPr>
            <p:nvPr/>
          </p:nvSpPr>
          <p:spPr bwMode="auto">
            <a:xfrm>
              <a:off x="203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45" name="Rectangle 574"/>
            <p:cNvSpPr>
              <a:spLocks noChangeArrowheads="1"/>
            </p:cNvSpPr>
            <p:nvPr/>
          </p:nvSpPr>
          <p:spPr bwMode="auto">
            <a:xfrm>
              <a:off x="1796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46" name="Rectangle 575"/>
            <p:cNvSpPr>
              <a:spLocks noChangeArrowheads="1"/>
            </p:cNvSpPr>
            <p:nvPr/>
          </p:nvSpPr>
          <p:spPr bwMode="auto">
            <a:xfrm>
              <a:off x="2288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47" name="Rectangle 576"/>
            <p:cNvSpPr>
              <a:spLocks noChangeArrowheads="1"/>
            </p:cNvSpPr>
            <p:nvPr/>
          </p:nvSpPr>
          <p:spPr bwMode="auto">
            <a:xfrm>
              <a:off x="2045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48" name="Rectangle 577"/>
            <p:cNvSpPr>
              <a:spLocks noChangeArrowheads="1"/>
            </p:cNvSpPr>
            <p:nvPr/>
          </p:nvSpPr>
          <p:spPr bwMode="auto">
            <a:xfrm>
              <a:off x="1778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49" name="Rectangle 578"/>
            <p:cNvSpPr>
              <a:spLocks noChangeArrowheads="1"/>
            </p:cNvSpPr>
            <p:nvPr/>
          </p:nvSpPr>
          <p:spPr bwMode="auto">
            <a:xfrm>
              <a:off x="2720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50" name="Rectangle 579"/>
            <p:cNvSpPr>
              <a:spLocks noChangeArrowheads="1"/>
            </p:cNvSpPr>
            <p:nvPr/>
          </p:nvSpPr>
          <p:spPr bwMode="auto">
            <a:xfrm>
              <a:off x="2288" y="429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51" name="Rectangle 580"/>
            <p:cNvSpPr>
              <a:spLocks noChangeArrowheads="1"/>
            </p:cNvSpPr>
            <p:nvPr/>
          </p:nvSpPr>
          <p:spPr bwMode="auto">
            <a:xfrm>
              <a:off x="196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52" name="Rectangle 581"/>
            <p:cNvSpPr>
              <a:spLocks noChangeArrowheads="1"/>
            </p:cNvSpPr>
            <p:nvPr/>
          </p:nvSpPr>
          <p:spPr bwMode="auto">
            <a:xfrm>
              <a:off x="188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53" name="Rectangle 582"/>
            <p:cNvSpPr>
              <a:spLocks noChangeArrowheads="1"/>
            </p:cNvSpPr>
            <p:nvPr/>
          </p:nvSpPr>
          <p:spPr bwMode="auto">
            <a:xfrm>
              <a:off x="2199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54" name="Rectangle 583"/>
            <p:cNvSpPr>
              <a:spLocks noChangeArrowheads="1"/>
            </p:cNvSpPr>
            <p:nvPr/>
          </p:nvSpPr>
          <p:spPr bwMode="auto">
            <a:xfrm>
              <a:off x="174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55" name="Rectangle 584"/>
            <p:cNvSpPr>
              <a:spLocks noChangeArrowheads="1"/>
            </p:cNvSpPr>
            <p:nvPr/>
          </p:nvSpPr>
          <p:spPr bwMode="auto">
            <a:xfrm>
              <a:off x="2466" y="4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56" name="Rectangle 585"/>
            <p:cNvSpPr>
              <a:spLocks noChangeArrowheads="1"/>
            </p:cNvSpPr>
            <p:nvPr/>
          </p:nvSpPr>
          <p:spPr bwMode="auto">
            <a:xfrm>
              <a:off x="2306" y="484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57" name="Rectangle 586"/>
            <p:cNvSpPr>
              <a:spLocks noChangeArrowheads="1"/>
            </p:cNvSpPr>
            <p:nvPr/>
          </p:nvSpPr>
          <p:spPr bwMode="auto">
            <a:xfrm>
              <a:off x="1767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58" name="Rectangle 587"/>
            <p:cNvSpPr>
              <a:spLocks noChangeArrowheads="1"/>
            </p:cNvSpPr>
            <p:nvPr/>
          </p:nvSpPr>
          <p:spPr bwMode="auto">
            <a:xfrm>
              <a:off x="2318" y="422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59" name="Rectangle 588"/>
            <p:cNvSpPr>
              <a:spLocks noChangeArrowheads="1"/>
            </p:cNvSpPr>
            <p:nvPr/>
          </p:nvSpPr>
          <p:spPr bwMode="auto">
            <a:xfrm>
              <a:off x="1897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60" name="Rectangle 589"/>
            <p:cNvSpPr>
              <a:spLocks noChangeArrowheads="1"/>
            </p:cNvSpPr>
            <p:nvPr/>
          </p:nvSpPr>
          <p:spPr bwMode="auto">
            <a:xfrm>
              <a:off x="1696" y="5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61" name="Rectangle 590"/>
            <p:cNvSpPr>
              <a:spLocks noChangeArrowheads="1"/>
            </p:cNvSpPr>
            <p:nvPr/>
          </p:nvSpPr>
          <p:spPr bwMode="auto">
            <a:xfrm>
              <a:off x="1459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62" name="Rectangle 591"/>
            <p:cNvSpPr>
              <a:spLocks noChangeArrowheads="1"/>
            </p:cNvSpPr>
            <p:nvPr/>
          </p:nvSpPr>
          <p:spPr bwMode="auto">
            <a:xfrm>
              <a:off x="2027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63" name="Rectangle 592"/>
            <p:cNvSpPr>
              <a:spLocks noChangeArrowheads="1"/>
            </p:cNvSpPr>
            <p:nvPr/>
          </p:nvSpPr>
          <p:spPr bwMode="auto">
            <a:xfrm>
              <a:off x="1731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64" name="Rectangle 593"/>
            <p:cNvSpPr>
              <a:spLocks noChangeArrowheads="1"/>
            </p:cNvSpPr>
            <p:nvPr/>
          </p:nvSpPr>
          <p:spPr bwMode="auto">
            <a:xfrm>
              <a:off x="1855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65" name="Rectangle 594"/>
            <p:cNvSpPr>
              <a:spLocks noChangeArrowheads="1"/>
            </p:cNvSpPr>
            <p:nvPr/>
          </p:nvSpPr>
          <p:spPr bwMode="auto">
            <a:xfrm>
              <a:off x="1761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66" name="Rectangle 595"/>
            <p:cNvSpPr>
              <a:spLocks noChangeArrowheads="1"/>
            </p:cNvSpPr>
            <p:nvPr/>
          </p:nvSpPr>
          <p:spPr bwMode="auto">
            <a:xfrm>
              <a:off x="1778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67" name="Rectangle 596"/>
            <p:cNvSpPr>
              <a:spLocks noChangeArrowheads="1"/>
            </p:cNvSpPr>
            <p:nvPr/>
          </p:nvSpPr>
          <p:spPr bwMode="auto">
            <a:xfrm>
              <a:off x="194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68" name="Rectangle 597"/>
            <p:cNvSpPr>
              <a:spLocks noChangeArrowheads="1"/>
            </p:cNvSpPr>
            <p:nvPr/>
          </p:nvSpPr>
          <p:spPr bwMode="auto">
            <a:xfrm>
              <a:off x="2768" y="375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69" name="Rectangle 598"/>
            <p:cNvSpPr>
              <a:spLocks noChangeArrowheads="1"/>
            </p:cNvSpPr>
            <p:nvPr/>
          </p:nvSpPr>
          <p:spPr bwMode="auto">
            <a:xfrm>
              <a:off x="1909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70" name="Rectangle 599"/>
            <p:cNvSpPr>
              <a:spLocks noChangeArrowheads="1"/>
            </p:cNvSpPr>
            <p:nvPr/>
          </p:nvSpPr>
          <p:spPr bwMode="auto">
            <a:xfrm>
              <a:off x="2169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71" name="Rectangle 600"/>
            <p:cNvSpPr>
              <a:spLocks noChangeArrowheads="1"/>
            </p:cNvSpPr>
            <p:nvPr/>
          </p:nvSpPr>
          <p:spPr bwMode="auto">
            <a:xfrm>
              <a:off x="1938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72" name="Rectangle 601"/>
            <p:cNvSpPr>
              <a:spLocks noChangeArrowheads="1"/>
            </p:cNvSpPr>
            <p:nvPr/>
          </p:nvSpPr>
          <p:spPr bwMode="auto">
            <a:xfrm>
              <a:off x="2246" y="432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73" name="Rectangle 602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74" name="Rectangle 603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75" name="Rectangle 604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76" name="Rectangle 605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77" name="Rectangle 606"/>
            <p:cNvSpPr>
              <a:spLocks noChangeArrowheads="1"/>
            </p:cNvSpPr>
            <p:nvPr/>
          </p:nvSpPr>
          <p:spPr bwMode="auto">
            <a:xfrm>
              <a:off x="1672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78" name="Rectangle 607"/>
            <p:cNvSpPr>
              <a:spLocks noChangeArrowheads="1"/>
            </p:cNvSpPr>
            <p:nvPr/>
          </p:nvSpPr>
          <p:spPr bwMode="auto">
            <a:xfrm>
              <a:off x="2679" y="470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79" name="Rectangle 608"/>
            <p:cNvSpPr>
              <a:spLocks noChangeArrowheads="1"/>
            </p:cNvSpPr>
            <p:nvPr/>
          </p:nvSpPr>
          <p:spPr bwMode="auto">
            <a:xfrm>
              <a:off x="1802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80" name="Rectangle 609"/>
            <p:cNvSpPr>
              <a:spLocks noChangeArrowheads="1"/>
            </p:cNvSpPr>
            <p:nvPr/>
          </p:nvSpPr>
          <p:spPr bwMode="auto">
            <a:xfrm>
              <a:off x="1613" y="50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81" name="Rectangle 610"/>
            <p:cNvSpPr>
              <a:spLocks noChangeArrowheads="1"/>
            </p:cNvSpPr>
            <p:nvPr/>
          </p:nvSpPr>
          <p:spPr bwMode="auto">
            <a:xfrm>
              <a:off x="2460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82" name="Rectangle 611"/>
            <p:cNvSpPr>
              <a:spLocks noChangeArrowheads="1"/>
            </p:cNvSpPr>
            <p:nvPr/>
          </p:nvSpPr>
          <p:spPr bwMode="auto">
            <a:xfrm>
              <a:off x="1873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83" name="Rectangle 612"/>
            <p:cNvSpPr>
              <a:spLocks noChangeArrowheads="1"/>
            </p:cNvSpPr>
            <p:nvPr/>
          </p:nvSpPr>
          <p:spPr bwMode="auto">
            <a:xfrm>
              <a:off x="2472" y="405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84" name="Rectangle 613"/>
            <p:cNvSpPr>
              <a:spLocks noChangeArrowheads="1"/>
            </p:cNvSpPr>
            <p:nvPr/>
          </p:nvSpPr>
          <p:spPr bwMode="auto">
            <a:xfrm>
              <a:off x="2223" y="436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85" name="Rectangle 614"/>
            <p:cNvSpPr>
              <a:spLocks noChangeArrowheads="1"/>
            </p:cNvSpPr>
            <p:nvPr/>
          </p:nvSpPr>
          <p:spPr bwMode="auto">
            <a:xfrm>
              <a:off x="1465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86" name="Rectangle 615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87" name="Rectangle 616"/>
            <p:cNvSpPr>
              <a:spLocks noChangeArrowheads="1"/>
            </p:cNvSpPr>
            <p:nvPr/>
          </p:nvSpPr>
          <p:spPr bwMode="auto">
            <a:xfrm>
              <a:off x="2584" y="3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88" name="Rectangle 617"/>
            <p:cNvSpPr>
              <a:spLocks noChangeArrowheads="1"/>
            </p:cNvSpPr>
            <p:nvPr/>
          </p:nvSpPr>
          <p:spPr bwMode="auto">
            <a:xfrm>
              <a:off x="2472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89" name="Rectangle 618"/>
            <p:cNvSpPr>
              <a:spLocks noChangeArrowheads="1"/>
            </p:cNvSpPr>
            <p:nvPr/>
          </p:nvSpPr>
          <p:spPr bwMode="auto">
            <a:xfrm>
              <a:off x="2181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88" name="Group 619"/>
          <p:cNvGrpSpPr>
            <a:grpSpLocks/>
          </p:cNvGrpSpPr>
          <p:nvPr/>
        </p:nvGrpSpPr>
        <p:grpSpPr bwMode="auto">
          <a:xfrm>
            <a:off x="5702300" y="1771650"/>
            <a:ext cx="2233613" cy="1938338"/>
            <a:chOff x="1459" y="3907"/>
            <a:chExt cx="1350" cy="1302"/>
          </a:xfrm>
        </p:grpSpPr>
        <p:sp>
          <p:nvSpPr>
            <p:cNvPr id="76990" name="Rectangle 620"/>
            <p:cNvSpPr>
              <a:spLocks noChangeArrowheads="1"/>
            </p:cNvSpPr>
            <p:nvPr/>
          </p:nvSpPr>
          <p:spPr bwMode="auto">
            <a:xfrm>
              <a:off x="207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91" name="Rectangle 621"/>
            <p:cNvSpPr>
              <a:spLocks noChangeArrowheads="1"/>
            </p:cNvSpPr>
            <p:nvPr/>
          </p:nvSpPr>
          <p:spPr bwMode="auto">
            <a:xfrm>
              <a:off x="1850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92" name="Rectangle 622"/>
            <p:cNvSpPr>
              <a:spLocks noChangeArrowheads="1"/>
            </p:cNvSpPr>
            <p:nvPr/>
          </p:nvSpPr>
          <p:spPr bwMode="auto">
            <a:xfrm>
              <a:off x="2104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93" name="Rectangle 623"/>
            <p:cNvSpPr>
              <a:spLocks noChangeArrowheads="1"/>
            </p:cNvSpPr>
            <p:nvPr/>
          </p:nvSpPr>
          <p:spPr bwMode="auto">
            <a:xfrm>
              <a:off x="1731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94" name="Rectangle 624"/>
            <p:cNvSpPr>
              <a:spLocks noChangeArrowheads="1"/>
            </p:cNvSpPr>
            <p:nvPr/>
          </p:nvSpPr>
          <p:spPr bwMode="auto">
            <a:xfrm>
              <a:off x="2039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95" name="Rectangle 625"/>
            <p:cNvSpPr>
              <a:spLocks noChangeArrowheads="1"/>
            </p:cNvSpPr>
            <p:nvPr/>
          </p:nvSpPr>
          <p:spPr bwMode="auto">
            <a:xfrm>
              <a:off x="2483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96" name="Rectangle 626"/>
            <p:cNvSpPr>
              <a:spLocks noChangeArrowheads="1"/>
            </p:cNvSpPr>
            <p:nvPr/>
          </p:nvSpPr>
          <p:spPr bwMode="auto">
            <a:xfrm>
              <a:off x="1725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97" name="Rectangle 627"/>
            <p:cNvSpPr>
              <a:spLocks noChangeArrowheads="1"/>
            </p:cNvSpPr>
            <p:nvPr/>
          </p:nvSpPr>
          <p:spPr bwMode="auto">
            <a:xfrm>
              <a:off x="1707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98" name="Rectangle 628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99" name="Rectangle 629"/>
            <p:cNvSpPr>
              <a:spLocks noChangeArrowheads="1"/>
            </p:cNvSpPr>
            <p:nvPr/>
          </p:nvSpPr>
          <p:spPr bwMode="auto">
            <a:xfrm>
              <a:off x="2152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00" name="Rectangle 630"/>
            <p:cNvSpPr>
              <a:spLocks noChangeArrowheads="1"/>
            </p:cNvSpPr>
            <p:nvPr/>
          </p:nvSpPr>
          <p:spPr bwMode="auto">
            <a:xfrm>
              <a:off x="2566" y="4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01" name="Rectangle 631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02" name="Rectangle 632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03" name="Rectangle 633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04" name="Rectangle 634"/>
            <p:cNvSpPr>
              <a:spLocks noChangeArrowheads="1"/>
            </p:cNvSpPr>
            <p:nvPr/>
          </p:nvSpPr>
          <p:spPr bwMode="auto">
            <a:xfrm>
              <a:off x="1636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05" name="Rectangle 635"/>
            <p:cNvSpPr>
              <a:spLocks noChangeArrowheads="1"/>
            </p:cNvSpPr>
            <p:nvPr/>
          </p:nvSpPr>
          <p:spPr bwMode="auto">
            <a:xfrm>
              <a:off x="180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06" name="Rectangle 636"/>
            <p:cNvSpPr>
              <a:spLocks noChangeArrowheads="1"/>
            </p:cNvSpPr>
            <p:nvPr/>
          </p:nvSpPr>
          <p:spPr bwMode="auto">
            <a:xfrm>
              <a:off x="2608" y="473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07" name="Rectangle 637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08" name="Rectangle 638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09" name="Rectangle 639"/>
            <p:cNvSpPr>
              <a:spLocks noChangeArrowheads="1"/>
            </p:cNvSpPr>
            <p:nvPr/>
          </p:nvSpPr>
          <p:spPr bwMode="auto">
            <a:xfrm>
              <a:off x="168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10" name="Rectangle 640"/>
            <p:cNvSpPr>
              <a:spLocks noChangeArrowheads="1"/>
            </p:cNvSpPr>
            <p:nvPr/>
          </p:nvSpPr>
          <p:spPr bwMode="auto">
            <a:xfrm>
              <a:off x="1648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11" name="Rectangle 641"/>
            <p:cNvSpPr>
              <a:spLocks noChangeArrowheads="1"/>
            </p:cNvSpPr>
            <p:nvPr/>
          </p:nvSpPr>
          <p:spPr bwMode="auto">
            <a:xfrm>
              <a:off x="1719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12" name="Rectangle 642"/>
            <p:cNvSpPr>
              <a:spLocks noChangeArrowheads="1"/>
            </p:cNvSpPr>
            <p:nvPr/>
          </p:nvSpPr>
          <p:spPr bwMode="auto">
            <a:xfrm>
              <a:off x="2282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13" name="Rectangle 643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14" name="Rectangle 644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15" name="Rectangle 645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16" name="Rectangle 646"/>
            <p:cNvSpPr>
              <a:spLocks noChangeArrowheads="1"/>
            </p:cNvSpPr>
            <p:nvPr/>
          </p:nvSpPr>
          <p:spPr bwMode="auto">
            <a:xfrm>
              <a:off x="2566" y="4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17" name="Rectangle 647"/>
            <p:cNvSpPr>
              <a:spLocks noChangeArrowheads="1"/>
            </p:cNvSpPr>
            <p:nvPr/>
          </p:nvSpPr>
          <p:spPr bwMode="auto">
            <a:xfrm>
              <a:off x="2264" y="428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18" name="Rectangle 648"/>
            <p:cNvSpPr>
              <a:spLocks noChangeArrowheads="1"/>
            </p:cNvSpPr>
            <p:nvPr/>
          </p:nvSpPr>
          <p:spPr bwMode="auto">
            <a:xfrm>
              <a:off x="1956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19" name="Rectangle 649"/>
            <p:cNvSpPr>
              <a:spLocks noChangeArrowheads="1"/>
            </p:cNvSpPr>
            <p:nvPr/>
          </p:nvSpPr>
          <p:spPr bwMode="auto">
            <a:xfrm>
              <a:off x="1855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20" name="Rectangle 650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21" name="Rectangle 651"/>
            <p:cNvSpPr>
              <a:spLocks noChangeArrowheads="1"/>
            </p:cNvSpPr>
            <p:nvPr/>
          </p:nvSpPr>
          <p:spPr bwMode="auto">
            <a:xfrm>
              <a:off x="166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22" name="Rectangle 652"/>
            <p:cNvSpPr>
              <a:spLocks noChangeArrowheads="1"/>
            </p:cNvSpPr>
            <p:nvPr/>
          </p:nvSpPr>
          <p:spPr bwMode="auto">
            <a:xfrm>
              <a:off x="2489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23" name="Rectangle 653"/>
            <p:cNvSpPr>
              <a:spLocks noChangeArrowheads="1"/>
            </p:cNvSpPr>
            <p:nvPr/>
          </p:nvSpPr>
          <p:spPr bwMode="auto">
            <a:xfrm>
              <a:off x="2246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24" name="Rectangle 654"/>
            <p:cNvSpPr>
              <a:spLocks noChangeArrowheads="1"/>
            </p:cNvSpPr>
            <p:nvPr/>
          </p:nvSpPr>
          <p:spPr bwMode="auto">
            <a:xfrm>
              <a:off x="1613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25" name="Rectangle 655"/>
            <p:cNvSpPr>
              <a:spLocks noChangeArrowheads="1"/>
            </p:cNvSpPr>
            <p:nvPr/>
          </p:nvSpPr>
          <p:spPr bwMode="auto">
            <a:xfrm>
              <a:off x="2797" y="431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26" name="Rectangle 65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27" name="Rectangle 657"/>
            <p:cNvSpPr>
              <a:spLocks noChangeArrowheads="1"/>
            </p:cNvSpPr>
            <p:nvPr/>
          </p:nvSpPr>
          <p:spPr bwMode="auto">
            <a:xfrm>
              <a:off x="2460" y="4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28" name="Rectangle 658"/>
            <p:cNvSpPr>
              <a:spLocks noChangeArrowheads="1"/>
            </p:cNvSpPr>
            <p:nvPr/>
          </p:nvSpPr>
          <p:spPr bwMode="auto">
            <a:xfrm>
              <a:off x="1595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29" name="Rectangle 659"/>
            <p:cNvSpPr>
              <a:spLocks noChangeArrowheads="1"/>
            </p:cNvSpPr>
            <p:nvPr/>
          </p:nvSpPr>
          <p:spPr bwMode="auto">
            <a:xfrm>
              <a:off x="2116" y="453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30" name="Rectangle 660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31" name="Rectangle 661"/>
            <p:cNvSpPr>
              <a:spLocks noChangeArrowheads="1"/>
            </p:cNvSpPr>
            <p:nvPr/>
          </p:nvSpPr>
          <p:spPr bwMode="auto">
            <a:xfrm>
              <a:off x="1832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32" name="Rectangle 66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33" name="Rectangle 66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34" name="Rectangle 664"/>
            <p:cNvSpPr>
              <a:spLocks noChangeArrowheads="1"/>
            </p:cNvSpPr>
            <p:nvPr/>
          </p:nvSpPr>
          <p:spPr bwMode="auto">
            <a:xfrm>
              <a:off x="1773" y="483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35" name="Rectangle 665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36" name="Rectangle 666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37" name="Rectangle 667"/>
            <p:cNvSpPr>
              <a:spLocks noChangeArrowheads="1"/>
            </p:cNvSpPr>
            <p:nvPr/>
          </p:nvSpPr>
          <p:spPr bwMode="auto">
            <a:xfrm>
              <a:off x="1701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38" name="Rectangle 668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39" name="Rectangle 669"/>
            <p:cNvSpPr>
              <a:spLocks noChangeArrowheads="1"/>
            </p:cNvSpPr>
            <p:nvPr/>
          </p:nvSpPr>
          <p:spPr bwMode="auto">
            <a:xfrm>
              <a:off x="1613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40" name="Rectangle 67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41" name="Rectangle 671"/>
            <p:cNvSpPr>
              <a:spLocks noChangeArrowheads="1"/>
            </p:cNvSpPr>
            <p:nvPr/>
          </p:nvSpPr>
          <p:spPr bwMode="auto">
            <a:xfrm>
              <a:off x="2015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42" name="Rectangle 672"/>
            <p:cNvSpPr>
              <a:spLocks noChangeArrowheads="1"/>
            </p:cNvSpPr>
            <p:nvPr/>
          </p:nvSpPr>
          <p:spPr bwMode="auto">
            <a:xfrm>
              <a:off x="187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43" name="Rectangle 673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44" name="Rectangle 67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45" name="Rectangle 675"/>
            <p:cNvSpPr>
              <a:spLocks noChangeArrowheads="1"/>
            </p:cNvSpPr>
            <p:nvPr/>
          </p:nvSpPr>
          <p:spPr bwMode="auto">
            <a:xfrm>
              <a:off x="2454" y="415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46" name="Rectangle 676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47" name="Rectangle 677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48" name="Rectangle 678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49" name="Rectangle 679"/>
            <p:cNvSpPr>
              <a:spLocks noChangeArrowheads="1"/>
            </p:cNvSpPr>
            <p:nvPr/>
          </p:nvSpPr>
          <p:spPr bwMode="auto">
            <a:xfrm>
              <a:off x="1731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50" name="Rectangle 680"/>
            <p:cNvSpPr>
              <a:spLocks noChangeArrowheads="1"/>
            </p:cNvSpPr>
            <p:nvPr/>
          </p:nvSpPr>
          <p:spPr bwMode="auto">
            <a:xfrm>
              <a:off x="2549" y="398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51" name="Rectangle 681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52" name="Rectangle 68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53" name="Rectangle 683"/>
            <p:cNvSpPr>
              <a:spLocks noChangeArrowheads="1"/>
            </p:cNvSpPr>
            <p:nvPr/>
          </p:nvSpPr>
          <p:spPr bwMode="auto">
            <a:xfrm>
              <a:off x="2146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54" name="Rectangle 684"/>
            <p:cNvSpPr>
              <a:spLocks noChangeArrowheads="1"/>
            </p:cNvSpPr>
            <p:nvPr/>
          </p:nvSpPr>
          <p:spPr bwMode="auto">
            <a:xfrm>
              <a:off x="2335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55" name="Rectangle 685"/>
            <p:cNvSpPr>
              <a:spLocks noChangeArrowheads="1"/>
            </p:cNvSpPr>
            <p:nvPr/>
          </p:nvSpPr>
          <p:spPr bwMode="auto">
            <a:xfrm>
              <a:off x="2614" y="3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56" name="Rectangle 686"/>
            <p:cNvSpPr>
              <a:spLocks noChangeArrowheads="1"/>
            </p:cNvSpPr>
            <p:nvPr/>
          </p:nvSpPr>
          <p:spPr bwMode="auto">
            <a:xfrm>
              <a:off x="2033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57" name="Rectangle 687"/>
            <p:cNvSpPr>
              <a:spLocks noChangeArrowheads="1"/>
            </p:cNvSpPr>
            <p:nvPr/>
          </p:nvSpPr>
          <p:spPr bwMode="auto">
            <a:xfrm>
              <a:off x="1589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58" name="Rectangle 688"/>
            <p:cNvSpPr>
              <a:spLocks noChangeArrowheads="1"/>
            </p:cNvSpPr>
            <p:nvPr/>
          </p:nvSpPr>
          <p:spPr bwMode="auto">
            <a:xfrm>
              <a:off x="1897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59" name="Rectangle 689"/>
            <p:cNvSpPr>
              <a:spLocks noChangeArrowheads="1"/>
            </p:cNvSpPr>
            <p:nvPr/>
          </p:nvSpPr>
          <p:spPr bwMode="auto">
            <a:xfrm>
              <a:off x="2027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60" name="Rectangle 690"/>
            <p:cNvSpPr>
              <a:spLocks noChangeArrowheads="1"/>
            </p:cNvSpPr>
            <p:nvPr/>
          </p:nvSpPr>
          <p:spPr bwMode="auto">
            <a:xfrm>
              <a:off x="2519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61" name="Rectangle 691"/>
            <p:cNvSpPr>
              <a:spLocks noChangeArrowheads="1"/>
            </p:cNvSpPr>
            <p:nvPr/>
          </p:nvSpPr>
          <p:spPr bwMode="auto">
            <a:xfrm>
              <a:off x="2027" y="456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62" name="Rectangle 692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63" name="Rectangle 693"/>
            <p:cNvSpPr>
              <a:spLocks noChangeArrowheads="1"/>
            </p:cNvSpPr>
            <p:nvPr/>
          </p:nvSpPr>
          <p:spPr bwMode="auto">
            <a:xfrm>
              <a:off x="1654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64" name="Rectangle 694"/>
            <p:cNvSpPr>
              <a:spLocks noChangeArrowheads="1"/>
            </p:cNvSpPr>
            <p:nvPr/>
          </p:nvSpPr>
          <p:spPr bwMode="auto">
            <a:xfrm>
              <a:off x="1678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65" name="Rectangle 695"/>
            <p:cNvSpPr>
              <a:spLocks noChangeArrowheads="1"/>
            </p:cNvSpPr>
            <p:nvPr/>
          </p:nvSpPr>
          <p:spPr bwMode="auto">
            <a:xfrm>
              <a:off x="2477" y="415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66" name="Rectangle 696"/>
            <p:cNvSpPr>
              <a:spLocks noChangeArrowheads="1"/>
            </p:cNvSpPr>
            <p:nvPr/>
          </p:nvSpPr>
          <p:spPr bwMode="auto">
            <a:xfrm>
              <a:off x="1778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67" name="Rectangle 697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68" name="Rectangle 698"/>
            <p:cNvSpPr>
              <a:spLocks noChangeArrowheads="1"/>
            </p:cNvSpPr>
            <p:nvPr/>
          </p:nvSpPr>
          <p:spPr bwMode="auto">
            <a:xfrm>
              <a:off x="186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69" name="Rectangle 699"/>
            <p:cNvSpPr>
              <a:spLocks noChangeArrowheads="1"/>
            </p:cNvSpPr>
            <p:nvPr/>
          </p:nvSpPr>
          <p:spPr bwMode="auto">
            <a:xfrm>
              <a:off x="1459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70" name="Rectangle 700"/>
            <p:cNvSpPr>
              <a:spLocks noChangeArrowheads="1"/>
            </p:cNvSpPr>
            <p:nvPr/>
          </p:nvSpPr>
          <p:spPr bwMode="auto">
            <a:xfrm>
              <a:off x="1761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71" name="Rectangle 701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72" name="Rectangle 702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73" name="Rectangle 703"/>
            <p:cNvSpPr>
              <a:spLocks noChangeArrowheads="1"/>
            </p:cNvSpPr>
            <p:nvPr/>
          </p:nvSpPr>
          <p:spPr bwMode="auto">
            <a:xfrm>
              <a:off x="2169" y="444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74" name="Rectangle 70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75" name="Rectangle 705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76" name="Rectangle 706"/>
            <p:cNvSpPr>
              <a:spLocks noChangeArrowheads="1"/>
            </p:cNvSpPr>
            <p:nvPr/>
          </p:nvSpPr>
          <p:spPr bwMode="auto">
            <a:xfrm>
              <a:off x="1465" y="513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77" name="Rectangle 707"/>
            <p:cNvSpPr>
              <a:spLocks noChangeArrowheads="1"/>
            </p:cNvSpPr>
            <p:nvPr/>
          </p:nvSpPr>
          <p:spPr bwMode="auto">
            <a:xfrm>
              <a:off x="2472" y="420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78" name="Rectangle 708"/>
            <p:cNvSpPr>
              <a:spLocks noChangeArrowheads="1"/>
            </p:cNvSpPr>
            <p:nvPr/>
          </p:nvSpPr>
          <p:spPr bwMode="auto">
            <a:xfrm>
              <a:off x="2489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79" name="Rectangle 709"/>
            <p:cNvSpPr>
              <a:spLocks noChangeArrowheads="1"/>
            </p:cNvSpPr>
            <p:nvPr/>
          </p:nvSpPr>
          <p:spPr bwMode="auto">
            <a:xfrm>
              <a:off x="171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80" name="Rectangle 710"/>
            <p:cNvSpPr>
              <a:spLocks noChangeArrowheads="1"/>
            </p:cNvSpPr>
            <p:nvPr/>
          </p:nvSpPr>
          <p:spPr bwMode="auto">
            <a:xfrm>
              <a:off x="2009" y="459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81" name="Rectangle 711"/>
            <p:cNvSpPr>
              <a:spLocks noChangeArrowheads="1"/>
            </p:cNvSpPr>
            <p:nvPr/>
          </p:nvSpPr>
          <p:spPr bwMode="auto">
            <a:xfrm>
              <a:off x="147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82" name="Rectangle 712"/>
            <p:cNvSpPr>
              <a:spLocks noChangeArrowheads="1"/>
            </p:cNvSpPr>
            <p:nvPr/>
          </p:nvSpPr>
          <p:spPr bwMode="auto">
            <a:xfrm>
              <a:off x="157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83" name="Rectangle 713"/>
            <p:cNvSpPr>
              <a:spLocks noChangeArrowheads="1"/>
            </p:cNvSpPr>
            <p:nvPr/>
          </p:nvSpPr>
          <p:spPr bwMode="auto">
            <a:xfrm>
              <a:off x="2679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84" name="Rectangle 714"/>
            <p:cNvSpPr>
              <a:spLocks noChangeArrowheads="1"/>
            </p:cNvSpPr>
            <p:nvPr/>
          </p:nvSpPr>
          <p:spPr bwMode="auto">
            <a:xfrm>
              <a:off x="2483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85" name="Rectangle 715"/>
            <p:cNvSpPr>
              <a:spLocks noChangeArrowheads="1"/>
            </p:cNvSpPr>
            <p:nvPr/>
          </p:nvSpPr>
          <p:spPr bwMode="auto">
            <a:xfrm>
              <a:off x="2495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86" name="Rectangle 716"/>
            <p:cNvSpPr>
              <a:spLocks noChangeArrowheads="1"/>
            </p:cNvSpPr>
            <p:nvPr/>
          </p:nvSpPr>
          <p:spPr bwMode="auto">
            <a:xfrm>
              <a:off x="1879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87" name="Rectangle 717"/>
            <p:cNvSpPr>
              <a:spLocks noChangeArrowheads="1"/>
            </p:cNvSpPr>
            <p:nvPr/>
          </p:nvSpPr>
          <p:spPr bwMode="auto">
            <a:xfrm>
              <a:off x="2590" y="3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88" name="Rectangle 718"/>
            <p:cNvSpPr>
              <a:spLocks noChangeArrowheads="1"/>
            </p:cNvSpPr>
            <p:nvPr/>
          </p:nvSpPr>
          <p:spPr bwMode="auto">
            <a:xfrm>
              <a:off x="2205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89" name="Rectangle 719"/>
            <p:cNvSpPr>
              <a:spLocks noChangeArrowheads="1"/>
            </p:cNvSpPr>
            <p:nvPr/>
          </p:nvSpPr>
          <p:spPr bwMode="auto">
            <a:xfrm>
              <a:off x="1701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90" name="Rectangle 720"/>
            <p:cNvSpPr>
              <a:spLocks noChangeArrowheads="1"/>
            </p:cNvSpPr>
            <p:nvPr/>
          </p:nvSpPr>
          <p:spPr bwMode="auto">
            <a:xfrm>
              <a:off x="1921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91" name="Rectangle 721"/>
            <p:cNvSpPr>
              <a:spLocks noChangeArrowheads="1"/>
            </p:cNvSpPr>
            <p:nvPr/>
          </p:nvSpPr>
          <p:spPr bwMode="auto">
            <a:xfrm>
              <a:off x="1648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92" name="Rectangle 722"/>
            <p:cNvSpPr>
              <a:spLocks noChangeArrowheads="1"/>
            </p:cNvSpPr>
            <p:nvPr/>
          </p:nvSpPr>
          <p:spPr bwMode="auto">
            <a:xfrm>
              <a:off x="2158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93" name="Rectangle 723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94" name="Rectangle 724"/>
            <p:cNvSpPr>
              <a:spLocks noChangeArrowheads="1"/>
            </p:cNvSpPr>
            <p:nvPr/>
          </p:nvSpPr>
          <p:spPr bwMode="auto">
            <a:xfrm>
              <a:off x="1855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95" name="Rectangle 725"/>
            <p:cNvSpPr>
              <a:spLocks noChangeArrowheads="1"/>
            </p:cNvSpPr>
            <p:nvPr/>
          </p:nvSpPr>
          <p:spPr bwMode="auto">
            <a:xfrm>
              <a:off x="1796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96" name="Rectangle 726"/>
            <p:cNvSpPr>
              <a:spLocks noChangeArrowheads="1"/>
            </p:cNvSpPr>
            <p:nvPr/>
          </p:nvSpPr>
          <p:spPr bwMode="auto">
            <a:xfrm>
              <a:off x="2649" y="434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97" name="Rectangle 727"/>
            <p:cNvSpPr>
              <a:spLocks noChangeArrowheads="1"/>
            </p:cNvSpPr>
            <p:nvPr/>
          </p:nvSpPr>
          <p:spPr bwMode="auto">
            <a:xfrm>
              <a:off x="2164" y="445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98" name="Rectangle 728"/>
            <p:cNvSpPr>
              <a:spLocks noChangeArrowheads="1"/>
            </p:cNvSpPr>
            <p:nvPr/>
          </p:nvSpPr>
          <p:spPr bwMode="auto">
            <a:xfrm>
              <a:off x="2495" y="41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99" name="Rectangle 729"/>
            <p:cNvSpPr>
              <a:spLocks noChangeArrowheads="1"/>
            </p:cNvSpPr>
            <p:nvPr/>
          </p:nvSpPr>
          <p:spPr bwMode="auto">
            <a:xfrm>
              <a:off x="2246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00" name="Rectangle 730"/>
            <p:cNvSpPr>
              <a:spLocks noChangeArrowheads="1"/>
            </p:cNvSpPr>
            <p:nvPr/>
          </p:nvSpPr>
          <p:spPr bwMode="auto">
            <a:xfrm>
              <a:off x="1903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01" name="Rectangle 731"/>
            <p:cNvSpPr>
              <a:spLocks noChangeArrowheads="1"/>
            </p:cNvSpPr>
            <p:nvPr/>
          </p:nvSpPr>
          <p:spPr bwMode="auto">
            <a:xfrm>
              <a:off x="185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02" name="Rectangle 732"/>
            <p:cNvSpPr>
              <a:spLocks noChangeArrowheads="1"/>
            </p:cNvSpPr>
            <p:nvPr/>
          </p:nvSpPr>
          <p:spPr bwMode="auto">
            <a:xfrm>
              <a:off x="173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03" name="Rectangle 733"/>
            <p:cNvSpPr>
              <a:spLocks noChangeArrowheads="1"/>
            </p:cNvSpPr>
            <p:nvPr/>
          </p:nvSpPr>
          <p:spPr bwMode="auto">
            <a:xfrm>
              <a:off x="193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04" name="Rectangle 734"/>
            <p:cNvSpPr>
              <a:spLocks noChangeArrowheads="1"/>
            </p:cNvSpPr>
            <p:nvPr/>
          </p:nvSpPr>
          <p:spPr bwMode="auto">
            <a:xfrm>
              <a:off x="1897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05" name="Rectangle 735"/>
            <p:cNvSpPr>
              <a:spLocks noChangeArrowheads="1"/>
            </p:cNvSpPr>
            <p:nvPr/>
          </p:nvSpPr>
          <p:spPr bwMode="auto">
            <a:xfrm>
              <a:off x="2116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06" name="Rectangle 736"/>
            <p:cNvSpPr>
              <a:spLocks noChangeArrowheads="1"/>
            </p:cNvSpPr>
            <p:nvPr/>
          </p:nvSpPr>
          <p:spPr bwMode="auto">
            <a:xfrm>
              <a:off x="2306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07" name="Rectangle 737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08" name="Rectangle 738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09" name="Rectangle 739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10" name="Rectangle 740"/>
            <p:cNvSpPr>
              <a:spLocks noChangeArrowheads="1"/>
            </p:cNvSpPr>
            <p:nvPr/>
          </p:nvSpPr>
          <p:spPr bwMode="auto">
            <a:xfrm>
              <a:off x="1867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11" name="Rectangle 741"/>
            <p:cNvSpPr>
              <a:spLocks noChangeArrowheads="1"/>
            </p:cNvSpPr>
            <p:nvPr/>
          </p:nvSpPr>
          <p:spPr bwMode="auto">
            <a:xfrm>
              <a:off x="2537" y="476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12" name="Rectangle 742"/>
            <p:cNvSpPr>
              <a:spLocks noChangeArrowheads="1"/>
            </p:cNvSpPr>
            <p:nvPr/>
          </p:nvSpPr>
          <p:spPr bwMode="auto">
            <a:xfrm>
              <a:off x="2472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13" name="Rectangle 743"/>
            <p:cNvSpPr>
              <a:spLocks noChangeArrowheads="1"/>
            </p:cNvSpPr>
            <p:nvPr/>
          </p:nvSpPr>
          <p:spPr bwMode="auto">
            <a:xfrm>
              <a:off x="2004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14" name="Rectangle 744"/>
            <p:cNvSpPr>
              <a:spLocks noChangeArrowheads="1"/>
            </p:cNvSpPr>
            <p:nvPr/>
          </p:nvSpPr>
          <p:spPr bwMode="auto">
            <a:xfrm>
              <a:off x="1470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15" name="Rectangle 745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16" name="Rectangle 746"/>
            <p:cNvSpPr>
              <a:spLocks noChangeArrowheads="1"/>
            </p:cNvSpPr>
            <p:nvPr/>
          </p:nvSpPr>
          <p:spPr bwMode="auto">
            <a:xfrm>
              <a:off x="2341" y="424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17" name="Rectangle 747"/>
            <p:cNvSpPr>
              <a:spLocks noChangeArrowheads="1"/>
            </p:cNvSpPr>
            <p:nvPr/>
          </p:nvSpPr>
          <p:spPr bwMode="auto">
            <a:xfrm>
              <a:off x="1719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18" name="Rectangle 748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19" name="Rectangle 749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20" name="Rectangle 750"/>
            <p:cNvSpPr>
              <a:spLocks noChangeArrowheads="1"/>
            </p:cNvSpPr>
            <p:nvPr/>
          </p:nvSpPr>
          <p:spPr bwMode="auto">
            <a:xfrm>
              <a:off x="2116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21" name="Rectangle 751"/>
            <p:cNvSpPr>
              <a:spLocks noChangeArrowheads="1"/>
            </p:cNvSpPr>
            <p:nvPr/>
          </p:nvSpPr>
          <p:spPr bwMode="auto">
            <a:xfrm>
              <a:off x="2152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22" name="Rectangle 752"/>
            <p:cNvSpPr>
              <a:spLocks noChangeArrowheads="1"/>
            </p:cNvSpPr>
            <p:nvPr/>
          </p:nvSpPr>
          <p:spPr bwMode="auto">
            <a:xfrm>
              <a:off x="182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23" name="Rectangle 753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24" name="Rectangle 754"/>
            <p:cNvSpPr>
              <a:spLocks noChangeArrowheads="1"/>
            </p:cNvSpPr>
            <p:nvPr/>
          </p:nvSpPr>
          <p:spPr bwMode="auto">
            <a:xfrm>
              <a:off x="2477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25" name="Rectangle 755"/>
            <p:cNvSpPr>
              <a:spLocks noChangeArrowheads="1"/>
            </p:cNvSpPr>
            <p:nvPr/>
          </p:nvSpPr>
          <p:spPr bwMode="auto">
            <a:xfrm>
              <a:off x="1784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26" name="Rectangle 756"/>
            <p:cNvSpPr>
              <a:spLocks noChangeArrowheads="1"/>
            </p:cNvSpPr>
            <p:nvPr/>
          </p:nvSpPr>
          <p:spPr bwMode="auto">
            <a:xfrm>
              <a:off x="1903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27" name="Rectangle 757"/>
            <p:cNvSpPr>
              <a:spLocks noChangeArrowheads="1"/>
            </p:cNvSpPr>
            <p:nvPr/>
          </p:nvSpPr>
          <p:spPr bwMode="auto">
            <a:xfrm>
              <a:off x="1844" y="476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28" name="Rectangle 758"/>
            <p:cNvSpPr>
              <a:spLocks noChangeArrowheads="1"/>
            </p:cNvSpPr>
            <p:nvPr/>
          </p:nvSpPr>
          <p:spPr bwMode="auto">
            <a:xfrm>
              <a:off x="1571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29" name="Rectangle 75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30" name="Rectangle 760"/>
            <p:cNvSpPr>
              <a:spLocks noChangeArrowheads="1"/>
            </p:cNvSpPr>
            <p:nvPr/>
          </p:nvSpPr>
          <p:spPr bwMode="auto">
            <a:xfrm>
              <a:off x="1879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31" name="Rectangle 761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32" name="Rectangle 762"/>
            <p:cNvSpPr>
              <a:spLocks noChangeArrowheads="1"/>
            </p:cNvSpPr>
            <p:nvPr/>
          </p:nvSpPr>
          <p:spPr bwMode="auto">
            <a:xfrm>
              <a:off x="2015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33" name="Rectangle 763"/>
            <p:cNvSpPr>
              <a:spLocks noChangeArrowheads="1"/>
            </p:cNvSpPr>
            <p:nvPr/>
          </p:nvSpPr>
          <p:spPr bwMode="auto">
            <a:xfrm>
              <a:off x="2063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34" name="Rectangle 764"/>
            <p:cNvSpPr>
              <a:spLocks noChangeArrowheads="1"/>
            </p:cNvSpPr>
            <p:nvPr/>
          </p:nvSpPr>
          <p:spPr bwMode="auto">
            <a:xfrm>
              <a:off x="1701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35" name="Rectangle 765"/>
            <p:cNvSpPr>
              <a:spLocks noChangeArrowheads="1"/>
            </p:cNvSpPr>
            <p:nvPr/>
          </p:nvSpPr>
          <p:spPr bwMode="auto">
            <a:xfrm>
              <a:off x="2483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36" name="Rectangle 766"/>
            <p:cNvSpPr>
              <a:spLocks noChangeArrowheads="1"/>
            </p:cNvSpPr>
            <p:nvPr/>
          </p:nvSpPr>
          <p:spPr bwMode="auto">
            <a:xfrm>
              <a:off x="1808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37" name="Rectangle 767"/>
            <p:cNvSpPr>
              <a:spLocks noChangeArrowheads="1"/>
            </p:cNvSpPr>
            <p:nvPr/>
          </p:nvSpPr>
          <p:spPr bwMode="auto">
            <a:xfrm>
              <a:off x="2489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38" name="Rectangle 768"/>
            <p:cNvSpPr>
              <a:spLocks noChangeArrowheads="1"/>
            </p:cNvSpPr>
            <p:nvPr/>
          </p:nvSpPr>
          <p:spPr bwMode="auto">
            <a:xfrm>
              <a:off x="181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39" name="Rectangle 769"/>
            <p:cNvSpPr>
              <a:spLocks noChangeArrowheads="1"/>
            </p:cNvSpPr>
            <p:nvPr/>
          </p:nvSpPr>
          <p:spPr bwMode="auto">
            <a:xfrm>
              <a:off x="1832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40" name="Rectangle 770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41" name="Rectangle 771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42" name="Rectangle 772"/>
            <p:cNvSpPr>
              <a:spLocks noChangeArrowheads="1"/>
            </p:cNvSpPr>
            <p:nvPr/>
          </p:nvSpPr>
          <p:spPr bwMode="auto">
            <a:xfrm>
              <a:off x="2158" y="487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43" name="Rectangle 773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44" name="Rectangle 774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45" name="Rectangle 775"/>
            <p:cNvSpPr>
              <a:spLocks noChangeArrowheads="1"/>
            </p:cNvSpPr>
            <p:nvPr/>
          </p:nvSpPr>
          <p:spPr bwMode="auto">
            <a:xfrm>
              <a:off x="1707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46" name="Rectangle 776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47" name="Rectangle 777"/>
            <p:cNvSpPr>
              <a:spLocks noChangeArrowheads="1"/>
            </p:cNvSpPr>
            <p:nvPr/>
          </p:nvSpPr>
          <p:spPr bwMode="auto">
            <a:xfrm>
              <a:off x="1832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48" name="Rectangle 778"/>
            <p:cNvSpPr>
              <a:spLocks noChangeArrowheads="1"/>
            </p:cNvSpPr>
            <p:nvPr/>
          </p:nvSpPr>
          <p:spPr bwMode="auto">
            <a:xfrm>
              <a:off x="2015" y="463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49" name="Rectangle 779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50" name="Rectangle 780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51" name="Rectangle 781"/>
            <p:cNvSpPr>
              <a:spLocks noChangeArrowheads="1"/>
            </p:cNvSpPr>
            <p:nvPr/>
          </p:nvSpPr>
          <p:spPr bwMode="auto">
            <a:xfrm>
              <a:off x="1630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52" name="Rectangle 782"/>
            <p:cNvSpPr>
              <a:spLocks noChangeArrowheads="1"/>
            </p:cNvSpPr>
            <p:nvPr/>
          </p:nvSpPr>
          <p:spPr bwMode="auto">
            <a:xfrm>
              <a:off x="1855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53" name="Rectangle 783"/>
            <p:cNvSpPr>
              <a:spLocks noChangeArrowheads="1"/>
            </p:cNvSpPr>
            <p:nvPr/>
          </p:nvSpPr>
          <p:spPr bwMode="auto">
            <a:xfrm>
              <a:off x="2637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54" name="Rectangle 784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55" name="Rectangle 785"/>
            <p:cNvSpPr>
              <a:spLocks noChangeArrowheads="1"/>
            </p:cNvSpPr>
            <p:nvPr/>
          </p:nvSpPr>
          <p:spPr bwMode="auto">
            <a:xfrm>
              <a:off x="1808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56" name="Rectangle 786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57" name="Rectangle 787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58" name="Rectangle 788"/>
            <p:cNvSpPr>
              <a:spLocks noChangeArrowheads="1"/>
            </p:cNvSpPr>
            <p:nvPr/>
          </p:nvSpPr>
          <p:spPr bwMode="auto">
            <a:xfrm>
              <a:off x="2081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59" name="Rectangle 789"/>
            <p:cNvSpPr>
              <a:spLocks noChangeArrowheads="1"/>
            </p:cNvSpPr>
            <p:nvPr/>
          </p:nvSpPr>
          <p:spPr bwMode="auto">
            <a:xfrm>
              <a:off x="1476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60" name="Rectangle 790"/>
            <p:cNvSpPr>
              <a:spLocks noChangeArrowheads="1"/>
            </p:cNvSpPr>
            <p:nvPr/>
          </p:nvSpPr>
          <p:spPr bwMode="auto">
            <a:xfrm>
              <a:off x="1802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61" name="Rectangle 791"/>
            <p:cNvSpPr>
              <a:spLocks noChangeArrowheads="1"/>
            </p:cNvSpPr>
            <p:nvPr/>
          </p:nvSpPr>
          <p:spPr bwMode="auto">
            <a:xfrm>
              <a:off x="1684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62" name="Rectangle 792"/>
            <p:cNvSpPr>
              <a:spLocks noChangeArrowheads="1"/>
            </p:cNvSpPr>
            <p:nvPr/>
          </p:nvSpPr>
          <p:spPr bwMode="auto">
            <a:xfrm>
              <a:off x="1903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63" name="Rectangle 793"/>
            <p:cNvSpPr>
              <a:spLocks noChangeArrowheads="1"/>
            </p:cNvSpPr>
            <p:nvPr/>
          </p:nvSpPr>
          <p:spPr bwMode="auto">
            <a:xfrm>
              <a:off x="2483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64" name="Rectangle 794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65" name="Rectangle 795"/>
            <p:cNvSpPr>
              <a:spLocks noChangeArrowheads="1"/>
            </p:cNvSpPr>
            <p:nvPr/>
          </p:nvSpPr>
          <p:spPr bwMode="auto">
            <a:xfrm>
              <a:off x="2075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66" name="Rectangle 796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67" name="Rectangle 797"/>
            <p:cNvSpPr>
              <a:spLocks noChangeArrowheads="1"/>
            </p:cNvSpPr>
            <p:nvPr/>
          </p:nvSpPr>
          <p:spPr bwMode="auto">
            <a:xfrm>
              <a:off x="2679" y="3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68" name="Rectangle 798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69" name="Rectangle 799"/>
            <p:cNvSpPr>
              <a:spLocks noChangeArrowheads="1"/>
            </p:cNvSpPr>
            <p:nvPr/>
          </p:nvSpPr>
          <p:spPr bwMode="auto">
            <a:xfrm>
              <a:off x="1802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70" name="Rectangle 800"/>
            <p:cNvSpPr>
              <a:spLocks noChangeArrowheads="1"/>
            </p:cNvSpPr>
            <p:nvPr/>
          </p:nvSpPr>
          <p:spPr bwMode="auto">
            <a:xfrm>
              <a:off x="2466" y="4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71" name="Rectangle 801"/>
            <p:cNvSpPr>
              <a:spLocks noChangeArrowheads="1"/>
            </p:cNvSpPr>
            <p:nvPr/>
          </p:nvSpPr>
          <p:spPr bwMode="auto">
            <a:xfrm>
              <a:off x="2697" y="474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72" name="Rectangle 802"/>
            <p:cNvSpPr>
              <a:spLocks noChangeArrowheads="1"/>
            </p:cNvSpPr>
            <p:nvPr/>
          </p:nvSpPr>
          <p:spPr bwMode="auto">
            <a:xfrm>
              <a:off x="2365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73" name="Rectangle 803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74" name="Rectangle 804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75" name="Rectangle 805"/>
            <p:cNvSpPr>
              <a:spLocks noChangeArrowheads="1"/>
            </p:cNvSpPr>
            <p:nvPr/>
          </p:nvSpPr>
          <p:spPr bwMode="auto">
            <a:xfrm>
              <a:off x="2483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76" name="Rectangle 806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77" name="Rectangle 807"/>
            <p:cNvSpPr>
              <a:spLocks noChangeArrowheads="1"/>
            </p:cNvSpPr>
            <p:nvPr/>
          </p:nvSpPr>
          <p:spPr bwMode="auto">
            <a:xfrm>
              <a:off x="1932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78" name="Rectangle 808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79" name="Rectangle 809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80" name="Rectangle 810"/>
            <p:cNvSpPr>
              <a:spLocks noChangeArrowheads="1"/>
            </p:cNvSpPr>
            <p:nvPr/>
          </p:nvSpPr>
          <p:spPr bwMode="auto">
            <a:xfrm>
              <a:off x="2489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81" name="Rectangle 811"/>
            <p:cNvSpPr>
              <a:spLocks noChangeArrowheads="1"/>
            </p:cNvSpPr>
            <p:nvPr/>
          </p:nvSpPr>
          <p:spPr bwMode="auto">
            <a:xfrm>
              <a:off x="2152" y="436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82" name="Rectangle 812"/>
            <p:cNvSpPr>
              <a:spLocks noChangeArrowheads="1"/>
            </p:cNvSpPr>
            <p:nvPr/>
          </p:nvSpPr>
          <p:spPr bwMode="auto">
            <a:xfrm>
              <a:off x="2087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83" name="Rectangle 813"/>
            <p:cNvSpPr>
              <a:spLocks noChangeArrowheads="1"/>
            </p:cNvSpPr>
            <p:nvPr/>
          </p:nvSpPr>
          <p:spPr bwMode="auto">
            <a:xfrm>
              <a:off x="2152" y="446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84" name="Rectangle 814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85" name="Rectangle 815"/>
            <p:cNvSpPr>
              <a:spLocks noChangeArrowheads="1"/>
            </p:cNvSpPr>
            <p:nvPr/>
          </p:nvSpPr>
          <p:spPr bwMode="auto">
            <a:xfrm>
              <a:off x="1465" y="519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86" name="Rectangle 816"/>
            <p:cNvSpPr>
              <a:spLocks noChangeArrowheads="1"/>
            </p:cNvSpPr>
            <p:nvPr/>
          </p:nvSpPr>
          <p:spPr bwMode="auto">
            <a:xfrm>
              <a:off x="2181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87" name="Rectangle 817"/>
            <p:cNvSpPr>
              <a:spLocks noChangeArrowheads="1"/>
            </p:cNvSpPr>
            <p:nvPr/>
          </p:nvSpPr>
          <p:spPr bwMode="auto">
            <a:xfrm>
              <a:off x="1897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88" name="Rectangle 818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89" name="Rectangle 819"/>
            <p:cNvSpPr>
              <a:spLocks noChangeArrowheads="1"/>
            </p:cNvSpPr>
            <p:nvPr/>
          </p:nvSpPr>
          <p:spPr bwMode="auto">
            <a:xfrm>
              <a:off x="2477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89" name="Group 820"/>
          <p:cNvGrpSpPr>
            <a:grpSpLocks/>
          </p:cNvGrpSpPr>
          <p:nvPr/>
        </p:nvGrpSpPr>
        <p:grpSpPr bwMode="auto">
          <a:xfrm>
            <a:off x="5692775" y="1538288"/>
            <a:ext cx="2165350" cy="2182812"/>
            <a:chOff x="1453" y="3750"/>
            <a:chExt cx="1309" cy="1466"/>
          </a:xfrm>
        </p:grpSpPr>
        <p:sp>
          <p:nvSpPr>
            <p:cNvPr id="76790" name="Rectangle 821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91" name="Rectangle 822"/>
            <p:cNvSpPr>
              <a:spLocks noChangeArrowheads="1"/>
            </p:cNvSpPr>
            <p:nvPr/>
          </p:nvSpPr>
          <p:spPr bwMode="auto">
            <a:xfrm>
              <a:off x="2015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92" name="Rectangle 823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93" name="Rectangle 824"/>
            <p:cNvSpPr>
              <a:spLocks noChangeArrowheads="1"/>
            </p:cNvSpPr>
            <p:nvPr/>
          </p:nvSpPr>
          <p:spPr bwMode="auto">
            <a:xfrm>
              <a:off x="2122" y="442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94" name="Rectangle 825"/>
            <p:cNvSpPr>
              <a:spLocks noChangeArrowheads="1"/>
            </p:cNvSpPr>
            <p:nvPr/>
          </p:nvSpPr>
          <p:spPr bwMode="auto">
            <a:xfrm>
              <a:off x="2489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95" name="Rectangle 826"/>
            <p:cNvSpPr>
              <a:spLocks noChangeArrowheads="1"/>
            </p:cNvSpPr>
            <p:nvPr/>
          </p:nvSpPr>
          <p:spPr bwMode="auto">
            <a:xfrm>
              <a:off x="2537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96" name="Rectangle 827"/>
            <p:cNvSpPr>
              <a:spLocks noChangeArrowheads="1"/>
            </p:cNvSpPr>
            <p:nvPr/>
          </p:nvSpPr>
          <p:spPr bwMode="auto">
            <a:xfrm>
              <a:off x="1909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97" name="Rectangle 828"/>
            <p:cNvSpPr>
              <a:spLocks noChangeArrowheads="1"/>
            </p:cNvSpPr>
            <p:nvPr/>
          </p:nvSpPr>
          <p:spPr bwMode="auto">
            <a:xfrm>
              <a:off x="1778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98" name="Rectangle 829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99" name="Rectangle 830"/>
            <p:cNvSpPr>
              <a:spLocks noChangeArrowheads="1"/>
            </p:cNvSpPr>
            <p:nvPr/>
          </p:nvSpPr>
          <p:spPr bwMode="auto">
            <a:xfrm>
              <a:off x="1903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0" name="Rectangle 831"/>
            <p:cNvSpPr>
              <a:spLocks noChangeArrowheads="1"/>
            </p:cNvSpPr>
            <p:nvPr/>
          </p:nvSpPr>
          <p:spPr bwMode="auto">
            <a:xfrm>
              <a:off x="2472" y="4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1" name="Rectangle 832"/>
            <p:cNvSpPr>
              <a:spLocks noChangeArrowheads="1"/>
            </p:cNvSpPr>
            <p:nvPr/>
          </p:nvSpPr>
          <p:spPr bwMode="auto">
            <a:xfrm>
              <a:off x="180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2" name="Rectangle 833"/>
            <p:cNvSpPr>
              <a:spLocks noChangeArrowheads="1"/>
            </p:cNvSpPr>
            <p:nvPr/>
          </p:nvSpPr>
          <p:spPr bwMode="auto">
            <a:xfrm>
              <a:off x="2519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3" name="Rectangle 834"/>
            <p:cNvSpPr>
              <a:spLocks noChangeArrowheads="1"/>
            </p:cNvSpPr>
            <p:nvPr/>
          </p:nvSpPr>
          <p:spPr bwMode="auto">
            <a:xfrm>
              <a:off x="1749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4" name="Rectangle 835"/>
            <p:cNvSpPr>
              <a:spLocks noChangeArrowheads="1"/>
            </p:cNvSpPr>
            <p:nvPr/>
          </p:nvSpPr>
          <p:spPr bwMode="auto">
            <a:xfrm>
              <a:off x="1944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5" name="Rectangle 836"/>
            <p:cNvSpPr>
              <a:spLocks noChangeArrowheads="1"/>
            </p:cNvSpPr>
            <p:nvPr/>
          </p:nvSpPr>
          <p:spPr bwMode="auto">
            <a:xfrm>
              <a:off x="2501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6" name="Rectangle 837"/>
            <p:cNvSpPr>
              <a:spLocks noChangeArrowheads="1"/>
            </p:cNvSpPr>
            <p:nvPr/>
          </p:nvSpPr>
          <p:spPr bwMode="auto">
            <a:xfrm>
              <a:off x="1601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7" name="Rectangle 838"/>
            <p:cNvSpPr>
              <a:spLocks noChangeArrowheads="1"/>
            </p:cNvSpPr>
            <p:nvPr/>
          </p:nvSpPr>
          <p:spPr bwMode="auto">
            <a:xfrm>
              <a:off x="1482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8" name="Rectangle 839"/>
            <p:cNvSpPr>
              <a:spLocks noChangeArrowheads="1"/>
            </p:cNvSpPr>
            <p:nvPr/>
          </p:nvSpPr>
          <p:spPr bwMode="auto">
            <a:xfrm>
              <a:off x="1903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9" name="Rectangle 840"/>
            <p:cNvSpPr>
              <a:spLocks noChangeArrowheads="1"/>
            </p:cNvSpPr>
            <p:nvPr/>
          </p:nvSpPr>
          <p:spPr bwMode="auto">
            <a:xfrm>
              <a:off x="2495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0" name="Rectangle 841"/>
            <p:cNvSpPr>
              <a:spLocks noChangeArrowheads="1"/>
            </p:cNvSpPr>
            <p:nvPr/>
          </p:nvSpPr>
          <p:spPr bwMode="auto">
            <a:xfrm>
              <a:off x="1767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1" name="Rectangle 842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2" name="Rectangle 843"/>
            <p:cNvSpPr>
              <a:spLocks noChangeArrowheads="1"/>
            </p:cNvSpPr>
            <p:nvPr/>
          </p:nvSpPr>
          <p:spPr bwMode="auto">
            <a:xfrm>
              <a:off x="1767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3" name="Rectangle 844"/>
            <p:cNvSpPr>
              <a:spLocks noChangeArrowheads="1"/>
            </p:cNvSpPr>
            <p:nvPr/>
          </p:nvSpPr>
          <p:spPr bwMode="auto">
            <a:xfrm>
              <a:off x="2223" y="469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4" name="Rectangle 845"/>
            <p:cNvSpPr>
              <a:spLocks noChangeArrowheads="1"/>
            </p:cNvSpPr>
            <p:nvPr/>
          </p:nvSpPr>
          <p:spPr bwMode="auto">
            <a:xfrm>
              <a:off x="2205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5" name="Rectangle 84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6" name="Rectangle 847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7" name="Rectangle 848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8" name="Rectangle 849"/>
            <p:cNvSpPr>
              <a:spLocks noChangeArrowheads="1"/>
            </p:cNvSpPr>
            <p:nvPr/>
          </p:nvSpPr>
          <p:spPr bwMode="auto">
            <a:xfrm>
              <a:off x="1672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9" name="Rectangle 850"/>
            <p:cNvSpPr>
              <a:spLocks noChangeArrowheads="1"/>
            </p:cNvSpPr>
            <p:nvPr/>
          </p:nvSpPr>
          <p:spPr bwMode="auto">
            <a:xfrm>
              <a:off x="2217" y="433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0" name="Rectangle 851"/>
            <p:cNvSpPr>
              <a:spLocks noChangeArrowheads="1"/>
            </p:cNvSpPr>
            <p:nvPr/>
          </p:nvSpPr>
          <p:spPr bwMode="auto">
            <a:xfrm>
              <a:off x="1642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1" name="Rectangle 85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2" name="Rectangle 853"/>
            <p:cNvSpPr>
              <a:spLocks noChangeArrowheads="1"/>
            </p:cNvSpPr>
            <p:nvPr/>
          </p:nvSpPr>
          <p:spPr bwMode="auto">
            <a:xfrm>
              <a:off x="1915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3" name="Rectangle 854"/>
            <p:cNvSpPr>
              <a:spLocks noChangeArrowheads="1"/>
            </p:cNvSpPr>
            <p:nvPr/>
          </p:nvSpPr>
          <p:spPr bwMode="auto">
            <a:xfrm>
              <a:off x="1459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4" name="Rectangle 855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5" name="Rectangle 856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6" name="Rectangle 857"/>
            <p:cNvSpPr>
              <a:spLocks noChangeArrowheads="1"/>
            </p:cNvSpPr>
            <p:nvPr/>
          </p:nvSpPr>
          <p:spPr bwMode="auto">
            <a:xfrm>
              <a:off x="172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7" name="Rectangle 858"/>
            <p:cNvSpPr>
              <a:spLocks noChangeArrowheads="1"/>
            </p:cNvSpPr>
            <p:nvPr/>
          </p:nvSpPr>
          <p:spPr bwMode="auto">
            <a:xfrm>
              <a:off x="2750" y="375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8" name="Rectangle 85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9" name="Rectangle 860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0" name="Rectangle 861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1" name="Rectangle 86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2" name="Rectangle 863"/>
            <p:cNvSpPr>
              <a:spLocks noChangeArrowheads="1"/>
            </p:cNvSpPr>
            <p:nvPr/>
          </p:nvSpPr>
          <p:spPr bwMode="auto">
            <a:xfrm>
              <a:off x="1938" y="464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3" name="Rectangle 864"/>
            <p:cNvSpPr>
              <a:spLocks noChangeArrowheads="1"/>
            </p:cNvSpPr>
            <p:nvPr/>
          </p:nvSpPr>
          <p:spPr bwMode="auto">
            <a:xfrm>
              <a:off x="1879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4" name="Rectangle 865"/>
            <p:cNvSpPr>
              <a:spLocks noChangeArrowheads="1"/>
            </p:cNvSpPr>
            <p:nvPr/>
          </p:nvSpPr>
          <p:spPr bwMode="auto">
            <a:xfrm>
              <a:off x="2477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5" name="Rectangle 866"/>
            <p:cNvSpPr>
              <a:spLocks noChangeArrowheads="1"/>
            </p:cNvSpPr>
            <p:nvPr/>
          </p:nvSpPr>
          <p:spPr bwMode="auto">
            <a:xfrm>
              <a:off x="2246" y="431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6" name="Rectangle 86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7" name="Rectangle 868"/>
            <p:cNvSpPr>
              <a:spLocks noChangeArrowheads="1"/>
            </p:cNvSpPr>
            <p:nvPr/>
          </p:nvSpPr>
          <p:spPr bwMode="auto">
            <a:xfrm>
              <a:off x="1915" y="473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8" name="Rectangle 869"/>
            <p:cNvSpPr>
              <a:spLocks noChangeArrowheads="1"/>
            </p:cNvSpPr>
            <p:nvPr/>
          </p:nvSpPr>
          <p:spPr bwMode="auto">
            <a:xfrm>
              <a:off x="1891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9" name="Rectangle 870"/>
            <p:cNvSpPr>
              <a:spLocks noChangeArrowheads="1"/>
            </p:cNvSpPr>
            <p:nvPr/>
          </p:nvSpPr>
          <p:spPr bwMode="auto">
            <a:xfrm>
              <a:off x="2477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0" name="Rectangle 871"/>
            <p:cNvSpPr>
              <a:spLocks noChangeArrowheads="1"/>
            </p:cNvSpPr>
            <p:nvPr/>
          </p:nvSpPr>
          <p:spPr bwMode="auto">
            <a:xfrm>
              <a:off x="1773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1" name="Rectangle 872"/>
            <p:cNvSpPr>
              <a:spLocks noChangeArrowheads="1"/>
            </p:cNvSpPr>
            <p:nvPr/>
          </p:nvSpPr>
          <p:spPr bwMode="auto">
            <a:xfrm>
              <a:off x="1832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2" name="Rectangle 873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3" name="Rectangle 874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4" name="Rectangle 875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5" name="Rectangle 876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6" name="Rectangle 877"/>
            <p:cNvSpPr>
              <a:spLocks noChangeArrowheads="1"/>
            </p:cNvSpPr>
            <p:nvPr/>
          </p:nvSpPr>
          <p:spPr bwMode="auto">
            <a:xfrm>
              <a:off x="182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7" name="Rectangle 878"/>
            <p:cNvSpPr>
              <a:spLocks noChangeArrowheads="1"/>
            </p:cNvSpPr>
            <p:nvPr/>
          </p:nvSpPr>
          <p:spPr bwMode="auto">
            <a:xfrm>
              <a:off x="1855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8" name="Rectangle 879"/>
            <p:cNvSpPr>
              <a:spLocks noChangeArrowheads="1"/>
            </p:cNvSpPr>
            <p:nvPr/>
          </p:nvSpPr>
          <p:spPr bwMode="auto">
            <a:xfrm>
              <a:off x="1938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9" name="Rectangle 880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0" name="Rectangle 881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1" name="Rectangle 882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2" name="Rectangle 883"/>
            <p:cNvSpPr>
              <a:spLocks noChangeArrowheads="1"/>
            </p:cNvSpPr>
            <p:nvPr/>
          </p:nvSpPr>
          <p:spPr bwMode="auto">
            <a:xfrm>
              <a:off x="2412" y="414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3" name="Rectangle 884"/>
            <p:cNvSpPr>
              <a:spLocks noChangeArrowheads="1"/>
            </p:cNvSpPr>
            <p:nvPr/>
          </p:nvSpPr>
          <p:spPr bwMode="auto">
            <a:xfrm>
              <a:off x="1927" y="504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4" name="Rectangle 885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5" name="Rectangle 886"/>
            <p:cNvSpPr>
              <a:spLocks noChangeArrowheads="1"/>
            </p:cNvSpPr>
            <p:nvPr/>
          </p:nvSpPr>
          <p:spPr bwMode="auto">
            <a:xfrm>
              <a:off x="1470" y="514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6" name="Rectangle 887"/>
            <p:cNvSpPr>
              <a:spLocks noChangeArrowheads="1"/>
            </p:cNvSpPr>
            <p:nvPr/>
          </p:nvSpPr>
          <p:spPr bwMode="auto">
            <a:xfrm>
              <a:off x="1921" y="503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7" name="Rectangle 888"/>
            <p:cNvSpPr>
              <a:spLocks noChangeArrowheads="1"/>
            </p:cNvSpPr>
            <p:nvPr/>
          </p:nvSpPr>
          <p:spPr bwMode="auto">
            <a:xfrm>
              <a:off x="2489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8" name="Rectangle 889"/>
            <p:cNvSpPr>
              <a:spLocks noChangeArrowheads="1"/>
            </p:cNvSpPr>
            <p:nvPr/>
          </p:nvSpPr>
          <p:spPr bwMode="auto">
            <a:xfrm>
              <a:off x="2193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9" name="Rectangle 890"/>
            <p:cNvSpPr>
              <a:spLocks noChangeArrowheads="1"/>
            </p:cNvSpPr>
            <p:nvPr/>
          </p:nvSpPr>
          <p:spPr bwMode="auto">
            <a:xfrm>
              <a:off x="2477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60" name="Rectangle 891"/>
            <p:cNvSpPr>
              <a:spLocks noChangeArrowheads="1"/>
            </p:cNvSpPr>
            <p:nvPr/>
          </p:nvSpPr>
          <p:spPr bwMode="auto">
            <a:xfrm>
              <a:off x="1494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61" name="Rectangle 892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62" name="Rectangle 893"/>
            <p:cNvSpPr>
              <a:spLocks noChangeArrowheads="1"/>
            </p:cNvSpPr>
            <p:nvPr/>
          </p:nvSpPr>
          <p:spPr bwMode="auto">
            <a:xfrm>
              <a:off x="2187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63" name="Rectangle 894"/>
            <p:cNvSpPr>
              <a:spLocks noChangeArrowheads="1"/>
            </p:cNvSpPr>
            <p:nvPr/>
          </p:nvSpPr>
          <p:spPr bwMode="auto">
            <a:xfrm>
              <a:off x="2241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64" name="Rectangle 895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65" name="Rectangle 896"/>
            <p:cNvSpPr>
              <a:spLocks noChangeArrowheads="1"/>
            </p:cNvSpPr>
            <p:nvPr/>
          </p:nvSpPr>
          <p:spPr bwMode="auto">
            <a:xfrm>
              <a:off x="19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66" name="Rectangle 897"/>
            <p:cNvSpPr>
              <a:spLocks noChangeArrowheads="1"/>
            </p:cNvSpPr>
            <p:nvPr/>
          </p:nvSpPr>
          <p:spPr bwMode="auto">
            <a:xfrm>
              <a:off x="1832" y="478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67" name="Rectangle 898"/>
            <p:cNvSpPr>
              <a:spLocks noChangeArrowheads="1"/>
            </p:cNvSpPr>
            <p:nvPr/>
          </p:nvSpPr>
          <p:spPr bwMode="auto">
            <a:xfrm>
              <a:off x="1749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68" name="Rectangle 899"/>
            <p:cNvSpPr>
              <a:spLocks noChangeArrowheads="1"/>
            </p:cNvSpPr>
            <p:nvPr/>
          </p:nvSpPr>
          <p:spPr bwMode="auto">
            <a:xfrm>
              <a:off x="2466" y="455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69" name="Rectangle 900"/>
            <p:cNvSpPr>
              <a:spLocks noChangeArrowheads="1"/>
            </p:cNvSpPr>
            <p:nvPr/>
          </p:nvSpPr>
          <p:spPr bwMode="auto">
            <a:xfrm>
              <a:off x="2015" y="455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0" name="Rectangle 901"/>
            <p:cNvSpPr>
              <a:spLocks noChangeArrowheads="1"/>
            </p:cNvSpPr>
            <p:nvPr/>
          </p:nvSpPr>
          <p:spPr bwMode="auto">
            <a:xfrm>
              <a:off x="2667" y="3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1" name="Rectangle 902"/>
            <p:cNvSpPr>
              <a:spLocks noChangeArrowheads="1"/>
            </p:cNvSpPr>
            <p:nvPr/>
          </p:nvSpPr>
          <p:spPr bwMode="auto">
            <a:xfrm>
              <a:off x="1678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2" name="Rectangle 903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3" name="Rectangle 904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4" name="Rectangle 905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5" name="Rectangle 906"/>
            <p:cNvSpPr>
              <a:spLocks noChangeArrowheads="1"/>
            </p:cNvSpPr>
            <p:nvPr/>
          </p:nvSpPr>
          <p:spPr bwMode="auto">
            <a:xfrm>
              <a:off x="2057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6" name="Rectangle 907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7" name="Rectangle 908"/>
            <p:cNvSpPr>
              <a:spLocks noChangeArrowheads="1"/>
            </p:cNvSpPr>
            <p:nvPr/>
          </p:nvSpPr>
          <p:spPr bwMode="auto">
            <a:xfrm>
              <a:off x="1684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8" name="Rectangle 909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9" name="Rectangle 910"/>
            <p:cNvSpPr>
              <a:spLocks noChangeArrowheads="1"/>
            </p:cNvSpPr>
            <p:nvPr/>
          </p:nvSpPr>
          <p:spPr bwMode="auto">
            <a:xfrm>
              <a:off x="2288" y="431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0" name="Rectangle 911"/>
            <p:cNvSpPr>
              <a:spLocks noChangeArrowheads="1"/>
            </p:cNvSpPr>
            <p:nvPr/>
          </p:nvSpPr>
          <p:spPr bwMode="auto">
            <a:xfrm>
              <a:off x="178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1" name="Rectangle 912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2" name="Rectangle 913"/>
            <p:cNvSpPr>
              <a:spLocks noChangeArrowheads="1"/>
            </p:cNvSpPr>
            <p:nvPr/>
          </p:nvSpPr>
          <p:spPr bwMode="auto">
            <a:xfrm>
              <a:off x="1761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3" name="Rectangle 914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4" name="Rectangle 915"/>
            <p:cNvSpPr>
              <a:spLocks noChangeArrowheads="1"/>
            </p:cNvSpPr>
            <p:nvPr/>
          </p:nvSpPr>
          <p:spPr bwMode="auto">
            <a:xfrm>
              <a:off x="2335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5" name="Rectangle 916"/>
            <p:cNvSpPr>
              <a:spLocks noChangeArrowheads="1"/>
            </p:cNvSpPr>
            <p:nvPr/>
          </p:nvSpPr>
          <p:spPr bwMode="auto">
            <a:xfrm>
              <a:off x="1470" y="5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6" name="Rectangle 917"/>
            <p:cNvSpPr>
              <a:spLocks noChangeArrowheads="1"/>
            </p:cNvSpPr>
            <p:nvPr/>
          </p:nvSpPr>
          <p:spPr bwMode="auto">
            <a:xfrm>
              <a:off x="1684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7" name="Rectangle 918"/>
            <p:cNvSpPr>
              <a:spLocks noChangeArrowheads="1"/>
            </p:cNvSpPr>
            <p:nvPr/>
          </p:nvSpPr>
          <p:spPr bwMode="auto">
            <a:xfrm>
              <a:off x="2110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8" name="Rectangle 919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9" name="Rectangle 920"/>
            <p:cNvSpPr>
              <a:spLocks noChangeArrowheads="1"/>
            </p:cNvSpPr>
            <p:nvPr/>
          </p:nvSpPr>
          <p:spPr bwMode="auto">
            <a:xfrm>
              <a:off x="1784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90" name="Rectangle 921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91" name="Rectangle 922"/>
            <p:cNvSpPr>
              <a:spLocks noChangeArrowheads="1"/>
            </p:cNvSpPr>
            <p:nvPr/>
          </p:nvSpPr>
          <p:spPr bwMode="auto">
            <a:xfrm>
              <a:off x="2134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92" name="Rectangle 923"/>
            <p:cNvSpPr>
              <a:spLocks noChangeArrowheads="1"/>
            </p:cNvSpPr>
            <p:nvPr/>
          </p:nvSpPr>
          <p:spPr bwMode="auto">
            <a:xfrm>
              <a:off x="2448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93" name="Rectangle 924"/>
            <p:cNvSpPr>
              <a:spLocks noChangeArrowheads="1"/>
            </p:cNvSpPr>
            <p:nvPr/>
          </p:nvSpPr>
          <p:spPr bwMode="auto">
            <a:xfrm>
              <a:off x="1826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94" name="Rectangle 925"/>
            <p:cNvSpPr>
              <a:spLocks noChangeArrowheads="1"/>
            </p:cNvSpPr>
            <p:nvPr/>
          </p:nvSpPr>
          <p:spPr bwMode="auto">
            <a:xfrm>
              <a:off x="1838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95" name="Rectangle 92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96" name="Rectangle 927"/>
            <p:cNvSpPr>
              <a:spLocks noChangeArrowheads="1"/>
            </p:cNvSpPr>
            <p:nvPr/>
          </p:nvSpPr>
          <p:spPr bwMode="auto">
            <a:xfrm>
              <a:off x="2104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97" name="Rectangle 928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98" name="Rectangle 929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99" name="Rectangle 930"/>
            <p:cNvSpPr>
              <a:spLocks noChangeArrowheads="1"/>
            </p:cNvSpPr>
            <p:nvPr/>
          </p:nvSpPr>
          <p:spPr bwMode="auto">
            <a:xfrm>
              <a:off x="1832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00" name="Rectangle 931"/>
            <p:cNvSpPr>
              <a:spLocks noChangeArrowheads="1"/>
            </p:cNvSpPr>
            <p:nvPr/>
          </p:nvSpPr>
          <p:spPr bwMode="auto">
            <a:xfrm>
              <a:off x="2460" y="413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01" name="Rectangle 932"/>
            <p:cNvSpPr>
              <a:spLocks noChangeArrowheads="1"/>
            </p:cNvSpPr>
            <p:nvPr/>
          </p:nvSpPr>
          <p:spPr bwMode="auto">
            <a:xfrm>
              <a:off x="1909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02" name="Rectangle 933"/>
            <p:cNvSpPr>
              <a:spLocks noChangeArrowheads="1"/>
            </p:cNvSpPr>
            <p:nvPr/>
          </p:nvSpPr>
          <p:spPr bwMode="auto">
            <a:xfrm>
              <a:off x="1850" y="478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03" name="Rectangle 934"/>
            <p:cNvSpPr>
              <a:spLocks noChangeArrowheads="1"/>
            </p:cNvSpPr>
            <p:nvPr/>
          </p:nvSpPr>
          <p:spPr bwMode="auto">
            <a:xfrm>
              <a:off x="1459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04" name="Rectangle 935"/>
            <p:cNvSpPr>
              <a:spLocks noChangeArrowheads="1"/>
            </p:cNvSpPr>
            <p:nvPr/>
          </p:nvSpPr>
          <p:spPr bwMode="auto">
            <a:xfrm>
              <a:off x="1619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05" name="Rectangle 936"/>
            <p:cNvSpPr>
              <a:spLocks noChangeArrowheads="1"/>
            </p:cNvSpPr>
            <p:nvPr/>
          </p:nvSpPr>
          <p:spPr bwMode="auto">
            <a:xfrm>
              <a:off x="2442" y="440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06" name="Rectangle 937"/>
            <p:cNvSpPr>
              <a:spLocks noChangeArrowheads="1"/>
            </p:cNvSpPr>
            <p:nvPr/>
          </p:nvSpPr>
          <p:spPr bwMode="auto">
            <a:xfrm>
              <a:off x="1832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07" name="Rectangle 938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08" name="Rectangle 939"/>
            <p:cNvSpPr>
              <a:spLocks noChangeArrowheads="1"/>
            </p:cNvSpPr>
            <p:nvPr/>
          </p:nvSpPr>
          <p:spPr bwMode="auto">
            <a:xfrm>
              <a:off x="2454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09" name="Rectangle 940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10" name="Rectangle 941"/>
            <p:cNvSpPr>
              <a:spLocks noChangeArrowheads="1"/>
            </p:cNvSpPr>
            <p:nvPr/>
          </p:nvSpPr>
          <p:spPr bwMode="auto">
            <a:xfrm>
              <a:off x="1808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11" name="Rectangle 942"/>
            <p:cNvSpPr>
              <a:spLocks noChangeArrowheads="1"/>
            </p:cNvSpPr>
            <p:nvPr/>
          </p:nvSpPr>
          <p:spPr bwMode="auto">
            <a:xfrm>
              <a:off x="1701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12" name="Rectangle 943"/>
            <p:cNvSpPr>
              <a:spLocks noChangeArrowheads="1"/>
            </p:cNvSpPr>
            <p:nvPr/>
          </p:nvSpPr>
          <p:spPr bwMode="auto">
            <a:xfrm>
              <a:off x="1630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13" name="Rectangle 944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14" name="Rectangle 945"/>
            <p:cNvSpPr>
              <a:spLocks noChangeArrowheads="1"/>
            </p:cNvSpPr>
            <p:nvPr/>
          </p:nvSpPr>
          <p:spPr bwMode="auto">
            <a:xfrm>
              <a:off x="2513" y="40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15" name="Rectangle 946"/>
            <p:cNvSpPr>
              <a:spLocks noChangeArrowheads="1"/>
            </p:cNvSpPr>
            <p:nvPr/>
          </p:nvSpPr>
          <p:spPr bwMode="auto">
            <a:xfrm>
              <a:off x="1690" y="490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16" name="Rectangle 947"/>
            <p:cNvSpPr>
              <a:spLocks noChangeArrowheads="1"/>
            </p:cNvSpPr>
            <p:nvPr/>
          </p:nvSpPr>
          <p:spPr bwMode="auto">
            <a:xfrm>
              <a:off x="2454" y="4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17" name="Rectangle 948"/>
            <p:cNvSpPr>
              <a:spLocks noChangeArrowheads="1"/>
            </p:cNvSpPr>
            <p:nvPr/>
          </p:nvSpPr>
          <p:spPr bwMode="auto">
            <a:xfrm>
              <a:off x="2051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18" name="Rectangle 949"/>
            <p:cNvSpPr>
              <a:spLocks noChangeArrowheads="1"/>
            </p:cNvSpPr>
            <p:nvPr/>
          </p:nvSpPr>
          <p:spPr bwMode="auto">
            <a:xfrm>
              <a:off x="1832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19" name="Rectangle 950"/>
            <p:cNvSpPr>
              <a:spLocks noChangeArrowheads="1"/>
            </p:cNvSpPr>
            <p:nvPr/>
          </p:nvSpPr>
          <p:spPr bwMode="auto">
            <a:xfrm>
              <a:off x="2146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0" name="Rectangle 951"/>
            <p:cNvSpPr>
              <a:spLocks noChangeArrowheads="1"/>
            </p:cNvSpPr>
            <p:nvPr/>
          </p:nvSpPr>
          <p:spPr bwMode="auto">
            <a:xfrm>
              <a:off x="2051" y="454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1" name="Rectangle 952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2" name="Rectangle 95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3" name="Rectangle 954"/>
            <p:cNvSpPr>
              <a:spLocks noChangeArrowheads="1"/>
            </p:cNvSpPr>
            <p:nvPr/>
          </p:nvSpPr>
          <p:spPr bwMode="auto">
            <a:xfrm>
              <a:off x="1773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4" name="Rectangle 955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5" name="Rectangle 956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6" name="Rectangle 957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7" name="Rectangle 958"/>
            <p:cNvSpPr>
              <a:spLocks noChangeArrowheads="1"/>
            </p:cNvSpPr>
            <p:nvPr/>
          </p:nvSpPr>
          <p:spPr bwMode="auto">
            <a:xfrm>
              <a:off x="2602" y="396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8" name="Rectangle 959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9" name="Rectangle 960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30" name="Rectangle 961"/>
            <p:cNvSpPr>
              <a:spLocks noChangeArrowheads="1"/>
            </p:cNvSpPr>
            <p:nvPr/>
          </p:nvSpPr>
          <p:spPr bwMode="auto">
            <a:xfrm>
              <a:off x="2152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31" name="Rectangle 962"/>
            <p:cNvSpPr>
              <a:spLocks noChangeArrowheads="1"/>
            </p:cNvSpPr>
            <p:nvPr/>
          </p:nvSpPr>
          <p:spPr bwMode="auto">
            <a:xfrm>
              <a:off x="2033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32" name="Rectangle 963"/>
            <p:cNvSpPr>
              <a:spLocks noChangeArrowheads="1"/>
            </p:cNvSpPr>
            <p:nvPr/>
          </p:nvSpPr>
          <p:spPr bwMode="auto">
            <a:xfrm>
              <a:off x="179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33" name="Rectangle 964"/>
            <p:cNvSpPr>
              <a:spLocks noChangeArrowheads="1"/>
            </p:cNvSpPr>
            <p:nvPr/>
          </p:nvSpPr>
          <p:spPr bwMode="auto">
            <a:xfrm>
              <a:off x="1927" y="505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34" name="Rectangle 965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35" name="Rectangle 966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36" name="Rectangle 967"/>
            <p:cNvSpPr>
              <a:spLocks noChangeArrowheads="1"/>
            </p:cNvSpPr>
            <p:nvPr/>
          </p:nvSpPr>
          <p:spPr bwMode="auto">
            <a:xfrm>
              <a:off x="2063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37" name="Rectangle 968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38" name="Rectangle 969"/>
            <p:cNvSpPr>
              <a:spLocks noChangeArrowheads="1"/>
            </p:cNvSpPr>
            <p:nvPr/>
          </p:nvSpPr>
          <p:spPr bwMode="auto">
            <a:xfrm>
              <a:off x="1737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39" name="Rectangle 970"/>
            <p:cNvSpPr>
              <a:spLocks noChangeArrowheads="1"/>
            </p:cNvSpPr>
            <p:nvPr/>
          </p:nvSpPr>
          <p:spPr bwMode="auto">
            <a:xfrm>
              <a:off x="1938" y="465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40" name="Rectangle 971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41" name="Rectangle 972"/>
            <p:cNvSpPr>
              <a:spLocks noChangeArrowheads="1"/>
            </p:cNvSpPr>
            <p:nvPr/>
          </p:nvSpPr>
          <p:spPr bwMode="auto">
            <a:xfrm>
              <a:off x="1784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42" name="Rectangle 97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43" name="Rectangle 974"/>
            <p:cNvSpPr>
              <a:spLocks noChangeArrowheads="1"/>
            </p:cNvSpPr>
            <p:nvPr/>
          </p:nvSpPr>
          <p:spPr bwMode="auto">
            <a:xfrm>
              <a:off x="195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44" name="Rectangle 975"/>
            <p:cNvSpPr>
              <a:spLocks noChangeArrowheads="1"/>
            </p:cNvSpPr>
            <p:nvPr/>
          </p:nvSpPr>
          <p:spPr bwMode="auto">
            <a:xfrm>
              <a:off x="2519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45" name="Rectangle 976"/>
            <p:cNvSpPr>
              <a:spLocks noChangeArrowheads="1"/>
            </p:cNvSpPr>
            <p:nvPr/>
          </p:nvSpPr>
          <p:spPr bwMode="auto">
            <a:xfrm>
              <a:off x="191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46" name="Rectangle 977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47" name="Rectangle 978"/>
            <p:cNvSpPr>
              <a:spLocks noChangeArrowheads="1"/>
            </p:cNvSpPr>
            <p:nvPr/>
          </p:nvSpPr>
          <p:spPr bwMode="auto">
            <a:xfrm>
              <a:off x="2329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48" name="Rectangle 979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49" name="Rectangle 980"/>
            <p:cNvSpPr>
              <a:spLocks noChangeArrowheads="1"/>
            </p:cNvSpPr>
            <p:nvPr/>
          </p:nvSpPr>
          <p:spPr bwMode="auto">
            <a:xfrm>
              <a:off x="2104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50" name="Rectangle 981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51" name="Rectangle 982"/>
            <p:cNvSpPr>
              <a:spLocks noChangeArrowheads="1"/>
            </p:cNvSpPr>
            <p:nvPr/>
          </p:nvSpPr>
          <p:spPr bwMode="auto">
            <a:xfrm>
              <a:off x="1909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52" name="Rectangle 983"/>
            <p:cNvSpPr>
              <a:spLocks noChangeArrowheads="1"/>
            </p:cNvSpPr>
            <p:nvPr/>
          </p:nvSpPr>
          <p:spPr bwMode="auto">
            <a:xfrm>
              <a:off x="2472" y="4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53" name="Rectangle 984"/>
            <p:cNvSpPr>
              <a:spLocks noChangeArrowheads="1"/>
            </p:cNvSpPr>
            <p:nvPr/>
          </p:nvSpPr>
          <p:spPr bwMode="auto">
            <a:xfrm>
              <a:off x="2608" y="393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54" name="Rectangle 985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55" name="Rectangle 986"/>
            <p:cNvSpPr>
              <a:spLocks noChangeArrowheads="1"/>
            </p:cNvSpPr>
            <p:nvPr/>
          </p:nvSpPr>
          <p:spPr bwMode="auto">
            <a:xfrm>
              <a:off x="2466" y="4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56" name="Rectangle 987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57" name="Rectangle 988"/>
            <p:cNvSpPr>
              <a:spLocks noChangeArrowheads="1"/>
            </p:cNvSpPr>
            <p:nvPr/>
          </p:nvSpPr>
          <p:spPr bwMode="auto">
            <a:xfrm>
              <a:off x="1784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58" name="Rectangle 989"/>
            <p:cNvSpPr>
              <a:spLocks noChangeArrowheads="1"/>
            </p:cNvSpPr>
            <p:nvPr/>
          </p:nvSpPr>
          <p:spPr bwMode="auto">
            <a:xfrm>
              <a:off x="2430" y="4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59" name="Rectangle 990"/>
            <p:cNvSpPr>
              <a:spLocks noChangeArrowheads="1"/>
            </p:cNvSpPr>
            <p:nvPr/>
          </p:nvSpPr>
          <p:spPr bwMode="auto">
            <a:xfrm>
              <a:off x="1731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60" name="Rectangle 991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61" name="Rectangle 992"/>
            <p:cNvSpPr>
              <a:spLocks noChangeArrowheads="1"/>
            </p:cNvSpPr>
            <p:nvPr/>
          </p:nvSpPr>
          <p:spPr bwMode="auto">
            <a:xfrm>
              <a:off x="1790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62" name="Rectangle 993"/>
            <p:cNvSpPr>
              <a:spLocks noChangeArrowheads="1"/>
            </p:cNvSpPr>
            <p:nvPr/>
          </p:nvSpPr>
          <p:spPr bwMode="auto">
            <a:xfrm>
              <a:off x="2519" y="4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63" name="Rectangle 994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64" name="Rectangle 995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65" name="Rectangle 996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66" name="Rectangle 997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67" name="Rectangle 998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68" name="Rectangle 999"/>
            <p:cNvSpPr>
              <a:spLocks noChangeArrowheads="1"/>
            </p:cNvSpPr>
            <p:nvPr/>
          </p:nvSpPr>
          <p:spPr bwMode="auto">
            <a:xfrm>
              <a:off x="1601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69" name="Rectangle 1000"/>
            <p:cNvSpPr>
              <a:spLocks noChangeArrowheads="1"/>
            </p:cNvSpPr>
            <p:nvPr/>
          </p:nvSpPr>
          <p:spPr bwMode="auto">
            <a:xfrm>
              <a:off x="2685" y="3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70" name="Rectangle 1001"/>
            <p:cNvSpPr>
              <a:spLocks noChangeArrowheads="1"/>
            </p:cNvSpPr>
            <p:nvPr/>
          </p:nvSpPr>
          <p:spPr bwMode="auto">
            <a:xfrm>
              <a:off x="2466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71" name="Rectangle 1002"/>
            <p:cNvSpPr>
              <a:spLocks noChangeArrowheads="1"/>
            </p:cNvSpPr>
            <p:nvPr/>
          </p:nvSpPr>
          <p:spPr bwMode="auto">
            <a:xfrm>
              <a:off x="2691" y="432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72" name="Rectangle 1003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73" name="Rectangle 1004"/>
            <p:cNvSpPr>
              <a:spLocks noChangeArrowheads="1"/>
            </p:cNvSpPr>
            <p:nvPr/>
          </p:nvSpPr>
          <p:spPr bwMode="auto">
            <a:xfrm>
              <a:off x="1589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74" name="Rectangle 1005"/>
            <p:cNvSpPr>
              <a:spLocks noChangeArrowheads="1"/>
            </p:cNvSpPr>
            <p:nvPr/>
          </p:nvSpPr>
          <p:spPr bwMode="auto">
            <a:xfrm>
              <a:off x="171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75" name="Rectangle 1006"/>
            <p:cNvSpPr>
              <a:spLocks noChangeArrowheads="1"/>
            </p:cNvSpPr>
            <p:nvPr/>
          </p:nvSpPr>
          <p:spPr bwMode="auto">
            <a:xfrm>
              <a:off x="1453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76" name="Rectangle 1007"/>
            <p:cNvSpPr>
              <a:spLocks noChangeArrowheads="1"/>
            </p:cNvSpPr>
            <p:nvPr/>
          </p:nvSpPr>
          <p:spPr bwMode="auto">
            <a:xfrm>
              <a:off x="1820" y="476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77" name="Rectangle 1008"/>
            <p:cNvSpPr>
              <a:spLocks noChangeArrowheads="1"/>
            </p:cNvSpPr>
            <p:nvPr/>
          </p:nvSpPr>
          <p:spPr bwMode="auto">
            <a:xfrm>
              <a:off x="1749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78" name="Rectangle 1009"/>
            <p:cNvSpPr>
              <a:spLocks noChangeArrowheads="1"/>
            </p:cNvSpPr>
            <p:nvPr/>
          </p:nvSpPr>
          <p:spPr bwMode="auto">
            <a:xfrm>
              <a:off x="2057" y="442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79" name="Rectangle 1010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80" name="Rectangle 1011"/>
            <p:cNvSpPr>
              <a:spLocks noChangeArrowheads="1"/>
            </p:cNvSpPr>
            <p:nvPr/>
          </p:nvSpPr>
          <p:spPr bwMode="auto">
            <a:xfrm>
              <a:off x="2460" y="3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81" name="Rectangle 1012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82" name="Rectangle 1013"/>
            <p:cNvSpPr>
              <a:spLocks noChangeArrowheads="1"/>
            </p:cNvSpPr>
            <p:nvPr/>
          </p:nvSpPr>
          <p:spPr bwMode="auto">
            <a:xfrm>
              <a:off x="2282" y="4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83" name="Rectangle 1014"/>
            <p:cNvSpPr>
              <a:spLocks noChangeArrowheads="1"/>
            </p:cNvSpPr>
            <p:nvPr/>
          </p:nvSpPr>
          <p:spPr bwMode="auto">
            <a:xfrm>
              <a:off x="2092" y="443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84" name="Rectangle 1015"/>
            <p:cNvSpPr>
              <a:spLocks noChangeArrowheads="1"/>
            </p:cNvSpPr>
            <p:nvPr/>
          </p:nvSpPr>
          <p:spPr bwMode="auto">
            <a:xfrm>
              <a:off x="1642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85" name="Rectangle 1016"/>
            <p:cNvSpPr>
              <a:spLocks noChangeArrowheads="1"/>
            </p:cNvSpPr>
            <p:nvPr/>
          </p:nvSpPr>
          <p:spPr bwMode="auto">
            <a:xfrm>
              <a:off x="2454" y="4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86" name="Rectangle 1017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87" name="Rectangle 1018"/>
            <p:cNvSpPr>
              <a:spLocks noChangeArrowheads="1"/>
            </p:cNvSpPr>
            <p:nvPr/>
          </p:nvSpPr>
          <p:spPr bwMode="auto">
            <a:xfrm>
              <a:off x="2128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88" name="Rectangle 1019"/>
            <p:cNvSpPr>
              <a:spLocks noChangeArrowheads="1"/>
            </p:cNvSpPr>
            <p:nvPr/>
          </p:nvSpPr>
          <p:spPr bwMode="auto">
            <a:xfrm>
              <a:off x="1773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89" name="Rectangle 1020"/>
            <p:cNvSpPr>
              <a:spLocks noChangeArrowheads="1"/>
            </p:cNvSpPr>
            <p:nvPr/>
          </p:nvSpPr>
          <p:spPr bwMode="auto">
            <a:xfrm>
              <a:off x="179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90" name="Group 1021"/>
          <p:cNvGrpSpPr>
            <a:grpSpLocks/>
          </p:cNvGrpSpPr>
          <p:nvPr/>
        </p:nvGrpSpPr>
        <p:grpSpPr bwMode="auto">
          <a:xfrm>
            <a:off x="5692775" y="1639888"/>
            <a:ext cx="2185988" cy="2070100"/>
            <a:chOff x="1453" y="3819"/>
            <a:chExt cx="1321" cy="1390"/>
          </a:xfrm>
        </p:grpSpPr>
        <p:sp>
          <p:nvSpPr>
            <p:cNvPr id="76590" name="Rectangle 1022"/>
            <p:cNvSpPr>
              <a:spLocks noChangeArrowheads="1"/>
            </p:cNvSpPr>
            <p:nvPr/>
          </p:nvSpPr>
          <p:spPr bwMode="auto">
            <a:xfrm>
              <a:off x="2270" y="422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91" name="Rectangle 1023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92" name="Rectangle 102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93" name="Rectangle 1025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94" name="Rectangle 1026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95" name="Rectangle 1027"/>
            <p:cNvSpPr>
              <a:spLocks noChangeArrowheads="1"/>
            </p:cNvSpPr>
            <p:nvPr/>
          </p:nvSpPr>
          <p:spPr bwMode="auto">
            <a:xfrm>
              <a:off x="2389" y="463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96" name="Rectangle 1028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97" name="Rectangle 1029"/>
            <p:cNvSpPr>
              <a:spLocks noChangeArrowheads="1"/>
            </p:cNvSpPr>
            <p:nvPr/>
          </p:nvSpPr>
          <p:spPr bwMode="auto">
            <a:xfrm>
              <a:off x="1850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98" name="Rectangle 1030"/>
            <p:cNvSpPr>
              <a:spLocks noChangeArrowheads="1"/>
            </p:cNvSpPr>
            <p:nvPr/>
          </p:nvSpPr>
          <p:spPr bwMode="auto">
            <a:xfrm>
              <a:off x="2039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99" name="Rectangle 1031"/>
            <p:cNvSpPr>
              <a:spLocks noChangeArrowheads="1"/>
            </p:cNvSpPr>
            <p:nvPr/>
          </p:nvSpPr>
          <p:spPr bwMode="auto">
            <a:xfrm>
              <a:off x="1761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00" name="Rectangle 1032"/>
            <p:cNvSpPr>
              <a:spLocks noChangeArrowheads="1"/>
            </p:cNvSpPr>
            <p:nvPr/>
          </p:nvSpPr>
          <p:spPr bwMode="auto">
            <a:xfrm>
              <a:off x="1986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01" name="Rectangle 1033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02" name="Rectangle 1034"/>
            <p:cNvSpPr>
              <a:spLocks noChangeArrowheads="1"/>
            </p:cNvSpPr>
            <p:nvPr/>
          </p:nvSpPr>
          <p:spPr bwMode="auto">
            <a:xfrm>
              <a:off x="1767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03" name="Rectangle 1035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04" name="Rectangle 1036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05" name="Rectangle 1037"/>
            <p:cNvSpPr>
              <a:spLocks noChangeArrowheads="1"/>
            </p:cNvSpPr>
            <p:nvPr/>
          </p:nvSpPr>
          <p:spPr bwMode="auto">
            <a:xfrm>
              <a:off x="1636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06" name="Rectangle 1038"/>
            <p:cNvSpPr>
              <a:spLocks noChangeArrowheads="1"/>
            </p:cNvSpPr>
            <p:nvPr/>
          </p:nvSpPr>
          <p:spPr bwMode="auto">
            <a:xfrm>
              <a:off x="24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07" name="Rectangle 1039"/>
            <p:cNvSpPr>
              <a:spLocks noChangeArrowheads="1"/>
            </p:cNvSpPr>
            <p:nvPr/>
          </p:nvSpPr>
          <p:spPr bwMode="auto">
            <a:xfrm>
              <a:off x="1613" y="50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08" name="Rectangle 1040"/>
            <p:cNvSpPr>
              <a:spLocks noChangeArrowheads="1"/>
            </p:cNvSpPr>
            <p:nvPr/>
          </p:nvSpPr>
          <p:spPr bwMode="auto">
            <a:xfrm>
              <a:off x="1844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09" name="Rectangle 1041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10" name="Rectangle 1042"/>
            <p:cNvSpPr>
              <a:spLocks noChangeArrowheads="1"/>
            </p:cNvSpPr>
            <p:nvPr/>
          </p:nvSpPr>
          <p:spPr bwMode="auto">
            <a:xfrm>
              <a:off x="1814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11" name="Rectangle 1043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12" name="Rectangle 1044"/>
            <p:cNvSpPr>
              <a:spLocks noChangeArrowheads="1"/>
            </p:cNvSpPr>
            <p:nvPr/>
          </p:nvSpPr>
          <p:spPr bwMode="auto">
            <a:xfrm>
              <a:off x="1838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13" name="Rectangle 1045"/>
            <p:cNvSpPr>
              <a:spLocks noChangeArrowheads="1"/>
            </p:cNvSpPr>
            <p:nvPr/>
          </p:nvSpPr>
          <p:spPr bwMode="auto">
            <a:xfrm>
              <a:off x="2714" y="471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14" name="Rectangle 1046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15" name="Rectangle 1047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16" name="Rectangle 1048"/>
            <p:cNvSpPr>
              <a:spLocks noChangeArrowheads="1"/>
            </p:cNvSpPr>
            <p:nvPr/>
          </p:nvSpPr>
          <p:spPr bwMode="auto">
            <a:xfrm>
              <a:off x="2525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17" name="Rectangle 1049"/>
            <p:cNvSpPr>
              <a:spLocks noChangeArrowheads="1"/>
            </p:cNvSpPr>
            <p:nvPr/>
          </p:nvSpPr>
          <p:spPr bwMode="auto">
            <a:xfrm>
              <a:off x="1743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18" name="Rectangle 1050"/>
            <p:cNvSpPr>
              <a:spLocks noChangeArrowheads="1"/>
            </p:cNvSpPr>
            <p:nvPr/>
          </p:nvSpPr>
          <p:spPr bwMode="auto">
            <a:xfrm>
              <a:off x="1690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19" name="Rectangle 1051"/>
            <p:cNvSpPr>
              <a:spLocks noChangeArrowheads="1"/>
            </p:cNvSpPr>
            <p:nvPr/>
          </p:nvSpPr>
          <p:spPr bwMode="auto">
            <a:xfrm>
              <a:off x="1624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20" name="Rectangle 1052"/>
            <p:cNvSpPr>
              <a:spLocks noChangeArrowheads="1"/>
            </p:cNvSpPr>
            <p:nvPr/>
          </p:nvSpPr>
          <p:spPr bwMode="auto">
            <a:xfrm>
              <a:off x="2454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21" name="Rectangle 1053"/>
            <p:cNvSpPr>
              <a:spLocks noChangeArrowheads="1"/>
            </p:cNvSpPr>
            <p:nvPr/>
          </p:nvSpPr>
          <p:spPr bwMode="auto">
            <a:xfrm>
              <a:off x="2454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22" name="Rectangle 1054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23" name="Rectangle 1055"/>
            <p:cNvSpPr>
              <a:spLocks noChangeArrowheads="1"/>
            </p:cNvSpPr>
            <p:nvPr/>
          </p:nvSpPr>
          <p:spPr bwMode="auto">
            <a:xfrm>
              <a:off x="1476" y="519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24" name="Rectangle 1056"/>
            <p:cNvSpPr>
              <a:spLocks noChangeArrowheads="1"/>
            </p:cNvSpPr>
            <p:nvPr/>
          </p:nvSpPr>
          <p:spPr bwMode="auto">
            <a:xfrm>
              <a:off x="2057" y="456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25" name="Rectangle 1057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26" name="Rectangle 1058"/>
            <p:cNvSpPr>
              <a:spLocks noChangeArrowheads="1"/>
            </p:cNvSpPr>
            <p:nvPr/>
          </p:nvSpPr>
          <p:spPr bwMode="auto">
            <a:xfrm>
              <a:off x="2104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27" name="Rectangle 1059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28" name="Rectangle 1060"/>
            <p:cNvSpPr>
              <a:spLocks noChangeArrowheads="1"/>
            </p:cNvSpPr>
            <p:nvPr/>
          </p:nvSpPr>
          <p:spPr bwMode="auto">
            <a:xfrm>
              <a:off x="1737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29" name="Rectangle 1061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30" name="Rectangle 1062"/>
            <p:cNvSpPr>
              <a:spLocks noChangeArrowheads="1"/>
            </p:cNvSpPr>
            <p:nvPr/>
          </p:nvSpPr>
          <p:spPr bwMode="auto">
            <a:xfrm>
              <a:off x="1850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31" name="Rectangle 1063"/>
            <p:cNvSpPr>
              <a:spLocks noChangeArrowheads="1"/>
            </p:cNvSpPr>
            <p:nvPr/>
          </p:nvSpPr>
          <p:spPr bwMode="auto">
            <a:xfrm>
              <a:off x="1932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32" name="Rectangle 1064"/>
            <p:cNvSpPr>
              <a:spLocks noChangeArrowheads="1"/>
            </p:cNvSpPr>
            <p:nvPr/>
          </p:nvSpPr>
          <p:spPr bwMode="auto">
            <a:xfrm>
              <a:off x="2306" y="421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33" name="Rectangle 1065"/>
            <p:cNvSpPr>
              <a:spLocks noChangeArrowheads="1"/>
            </p:cNvSpPr>
            <p:nvPr/>
          </p:nvSpPr>
          <p:spPr bwMode="auto">
            <a:xfrm>
              <a:off x="2424" y="4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34" name="Rectangle 1066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35" name="Rectangle 1067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36" name="Rectangle 1068"/>
            <p:cNvSpPr>
              <a:spLocks noChangeArrowheads="1"/>
            </p:cNvSpPr>
            <p:nvPr/>
          </p:nvSpPr>
          <p:spPr bwMode="auto">
            <a:xfrm>
              <a:off x="166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37" name="Rectangle 1069"/>
            <p:cNvSpPr>
              <a:spLocks noChangeArrowheads="1"/>
            </p:cNvSpPr>
            <p:nvPr/>
          </p:nvSpPr>
          <p:spPr bwMode="auto">
            <a:xfrm>
              <a:off x="2116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38" name="Rectangle 1070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39" name="Rectangle 1071"/>
            <p:cNvSpPr>
              <a:spLocks noChangeArrowheads="1"/>
            </p:cNvSpPr>
            <p:nvPr/>
          </p:nvSpPr>
          <p:spPr bwMode="auto">
            <a:xfrm>
              <a:off x="1755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40" name="Rectangle 1072"/>
            <p:cNvSpPr>
              <a:spLocks noChangeArrowheads="1"/>
            </p:cNvSpPr>
            <p:nvPr/>
          </p:nvSpPr>
          <p:spPr bwMode="auto">
            <a:xfrm>
              <a:off x="1761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41" name="Rectangle 1073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42" name="Rectangle 1074"/>
            <p:cNvSpPr>
              <a:spLocks noChangeArrowheads="1"/>
            </p:cNvSpPr>
            <p:nvPr/>
          </p:nvSpPr>
          <p:spPr bwMode="auto">
            <a:xfrm>
              <a:off x="24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43" name="Rectangle 1075"/>
            <p:cNvSpPr>
              <a:spLocks noChangeArrowheads="1"/>
            </p:cNvSpPr>
            <p:nvPr/>
          </p:nvSpPr>
          <p:spPr bwMode="auto">
            <a:xfrm>
              <a:off x="1850" y="480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44" name="Rectangle 1076"/>
            <p:cNvSpPr>
              <a:spLocks noChangeArrowheads="1"/>
            </p:cNvSpPr>
            <p:nvPr/>
          </p:nvSpPr>
          <p:spPr bwMode="auto">
            <a:xfrm>
              <a:off x="2732" y="468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45" name="Rectangle 1077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46" name="Rectangle 1078"/>
            <p:cNvSpPr>
              <a:spLocks noChangeArrowheads="1"/>
            </p:cNvSpPr>
            <p:nvPr/>
          </p:nvSpPr>
          <p:spPr bwMode="auto">
            <a:xfrm>
              <a:off x="2140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47" name="Rectangle 1079"/>
            <p:cNvSpPr>
              <a:spLocks noChangeArrowheads="1"/>
            </p:cNvSpPr>
            <p:nvPr/>
          </p:nvSpPr>
          <p:spPr bwMode="auto">
            <a:xfrm>
              <a:off x="2560" y="4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48" name="Rectangle 1080"/>
            <p:cNvSpPr>
              <a:spLocks noChangeArrowheads="1"/>
            </p:cNvSpPr>
            <p:nvPr/>
          </p:nvSpPr>
          <p:spPr bwMode="auto">
            <a:xfrm>
              <a:off x="2329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49" name="Rectangle 1081"/>
            <p:cNvSpPr>
              <a:spLocks noChangeArrowheads="1"/>
            </p:cNvSpPr>
            <p:nvPr/>
          </p:nvSpPr>
          <p:spPr bwMode="auto">
            <a:xfrm>
              <a:off x="2004" y="464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50" name="Rectangle 1082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51" name="Rectangle 1083"/>
            <p:cNvSpPr>
              <a:spLocks noChangeArrowheads="1"/>
            </p:cNvSpPr>
            <p:nvPr/>
          </p:nvSpPr>
          <p:spPr bwMode="auto">
            <a:xfrm>
              <a:off x="1583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52" name="Rectangle 1084"/>
            <p:cNvSpPr>
              <a:spLocks noChangeArrowheads="1"/>
            </p:cNvSpPr>
            <p:nvPr/>
          </p:nvSpPr>
          <p:spPr bwMode="auto">
            <a:xfrm>
              <a:off x="1820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53" name="Rectangle 1085"/>
            <p:cNvSpPr>
              <a:spLocks noChangeArrowheads="1"/>
            </p:cNvSpPr>
            <p:nvPr/>
          </p:nvSpPr>
          <p:spPr bwMode="auto">
            <a:xfrm>
              <a:off x="2448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54" name="Rectangle 1086"/>
            <p:cNvSpPr>
              <a:spLocks noChangeArrowheads="1"/>
            </p:cNvSpPr>
            <p:nvPr/>
          </p:nvSpPr>
          <p:spPr bwMode="auto">
            <a:xfrm>
              <a:off x="1459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55" name="Rectangle 1087"/>
            <p:cNvSpPr>
              <a:spLocks noChangeArrowheads="1"/>
            </p:cNvSpPr>
            <p:nvPr/>
          </p:nvSpPr>
          <p:spPr bwMode="auto">
            <a:xfrm>
              <a:off x="1879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56" name="Rectangle 1088"/>
            <p:cNvSpPr>
              <a:spLocks noChangeArrowheads="1"/>
            </p:cNvSpPr>
            <p:nvPr/>
          </p:nvSpPr>
          <p:spPr bwMode="auto">
            <a:xfrm>
              <a:off x="2578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57" name="Rectangle 1089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58" name="Rectangle 1090"/>
            <p:cNvSpPr>
              <a:spLocks noChangeArrowheads="1"/>
            </p:cNvSpPr>
            <p:nvPr/>
          </p:nvSpPr>
          <p:spPr bwMode="auto">
            <a:xfrm>
              <a:off x="1814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59" name="Rectangle 1091"/>
            <p:cNvSpPr>
              <a:spLocks noChangeArrowheads="1"/>
            </p:cNvSpPr>
            <p:nvPr/>
          </p:nvSpPr>
          <p:spPr bwMode="auto">
            <a:xfrm>
              <a:off x="183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60" name="Rectangle 1092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61" name="Rectangle 1093"/>
            <p:cNvSpPr>
              <a:spLocks noChangeArrowheads="1"/>
            </p:cNvSpPr>
            <p:nvPr/>
          </p:nvSpPr>
          <p:spPr bwMode="auto">
            <a:xfrm>
              <a:off x="2472" y="4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62" name="Rectangle 1094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63" name="Rectangle 1095"/>
            <p:cNvSpPr>
              <a:spLocks noChangeArrowheads="1"/>
            </p:cNvSpPr>
            <p:nvPr/>
          </p:nvSpPr>
          <p:spPr bwMode="auto">
            <a:xfrm>
              <a:off x="2637" y="437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64" name="Rectangle 1096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65" name="Rectangle 1097"/>
            <p:cNvSpPr>
              <a:spLocks noChangeArrowheads="1"/>
            </p:cNvSpPr>
            <p:nvPr/>
          </p:nvSpPr>
          <p:spPr bwMode="auto">
            <a:xfrm>
              <a:off x="2252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66" name="Rectangle 1098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67" name="Rectangle 1099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68" name="Rectangle 1100"/>
            <p:cNvSpPr>
              <a:spLocks noChangeArrowheads="1"/>
            </p:cNvSpPr>
            <p:nvPr/>
          </p:nvSpPr>
          <p:spPr bwMode="auto">
            <a:xfrm>
              <a:off x="2193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69" name="Rectangle 1101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70" name="Rectangle 1102"/>
            <p:cNvSpPr>
              <a:spLocks noChangeArrowheads="1"/>
            </p:cNvSpPr>
            <p:nvPr/>
          </p:nvSpPr>
          <p:spPr bwMode="auto">
            <a:xfrm>
              <a:off x="1814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71" name="Rectangle 1103"/>
            <p:cNvSpPr>
              <a:spLocks noChangeArrowheads="1"/>
            </p:cNvSpPr>
            <p:nvPr/>
          </p:nvSpPr>
          <p:spPr bwMode="auto">
            <a:xfrm>
              <a:off x="1832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72" name="Rectangle 1104"/>
            <p:cNvSpPr>
              <a:spLocks noChangeArrowheads="1"/>
            </p:cNvSpPr>
            <p:nvPr/>
          </p:nvSpPr>
          <p:spPr bwMode="auto">
            <a:xfrm>
              <a:off x="1998" y="459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73" name="Rectangle 1105"/>
            <p:cNvSpPr>
              <a:spLocks noChangeArrowheads="1"/>
            </p:cNvSpPr>
            <p:nvPr/>
          </p:nvSpPr>
          <p:spPr bwMode="auto">
            <a:xfrm>
              <a:off x="1832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74" name="Rectangle 1106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75" name="Rectangle 1107"/>
            <p:cNvSpPr>
              <a:spLocks noChangeArrowheads="1"/>
            </p:cNvSpPr>
            <p:nvPr/>
          </p:nvSpPr>
          <p:spPr bwMode="auto">
            <a:xfrm>
              <a:off x="1903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76" name="Rectangle 1108"/>
            <p:cNvSpPr>
              <a:spLocks noChangeArrowheads="1"/>
            </p:cNvSpPr>
            <p:nvPr/>
          </p:nvSpPr>
          <p:spPr bwMode="auto">
            <a:xfrm>
              <a:off x="2246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77" name="Rectangle 1109"/>
            <p:cNvSpPr>
              <a:spLocks noChangeArrowheads="1"/>
            </p:cNvSpPr>
            <p:nvPr/>
          </p:nvSpPr>
          <p:spPr bwMode="auto">
            <a:xfrm>
              <a:off x="1861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78" name="Rectangle 1110"/>
            <p:cNvSpPr>
              <a:spLocks noChangeArrowheads="1"/>
            </p:cNvSpPr>
            <p:nvPr/>
          </p:nvSpPr>
          <p:spPr bwMode="auto">
            <a:xfrm>
              <a:off x="188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79" name="Rectangle 1111"/>
            <p:cNvSpPr>
              <a:spLocks noChangeArrowheads="1"/>
            </p:cNvSpPr>
            <p:nvPr/>
          </p:nvSpPr>
          <p:spPr bwMode="auto">
            <a:xfrm>
              <a:off x="2252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80" name="Rectangle 1112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81" name="Rectangle 1113"/>
            <p:cNvSpPr>
              <a:spLocks noChangeArrowheads="1"/>
            </p:cNvSpPr>
            <p:nvPr/>
          </p:nvSpPr>
          <p:spPr bwMode="auto">
            <a:xfrm>
              <a:off x="2708" y="3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82" name="Rectangle 1114"/>
            <p:cNvSpPr>
              <a:spLocks noChangeArrowheads="1"/>
            </p:cNvSpPr>
            <p:nvPr/>
          </p:nvSpPr>
          <p:spPr bwMode="auto">
            <a:xfrm>
              <a:off x="2004" y="498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83" name="Rectangle 1115"/>
            <p:cNvSpPr>
              <a:spLocks noChangeArrowheads="1"/>
            </p:cNvSpPr>
            <p:nvPr/>
          </p:nvSpPr>
          <p:spPr bwMode="auto">
            <a:xfrm>
              <a:off x="1850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84" name="Rectangle 1116"/>
            <p:cNvSpPr>
              <a:spLocks noChangeArrowheads="1"/>
            </p:cNvSpPr>
            <p:nvPr/>
          </p:nvSpPr>
          <p:spPr bwMode="auto">
            <a:xfrm>
              <a:off x="182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85" name="Rectangle 1117"/>
            <p:cNvSpPr>
              <a:spLocks noChangeArrowheads="1"/>
            </p:cNvSpPr>
            <p:nvPr/>
          </p:nvSpPr>
          <p:spPr bwMode="auto">
            <a:xfrm>
              <a:off x="1453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86" name="Rectangle 1118"/>
            <p:cNvSpPr>
              <a:spLocks noChangeArrowheads="1"/>
            </p:cNvSpPr>
            <p:nvPr/>
          </p:nvSpPr>
          <p:spPr bwMode="auto">
            <a:xfrm>
              <a:off x="1867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87" name="Rectangle 1119"/>
            <p:cNvSpPr>
              <a:spLocks noChangeArrowheads="1"/>
            </p:cNvSpPr>
            <p:nvPr/>
          </p:nvSpPr>
          <p:spPr bwMode="auto">
            <a:xfrm>
              <a:off x="2193" y="441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88" name="Rectangle 1120"/>
            <p:cNvSpPr>
              <a:spLocks noChangeArrowheads="1"/>
            </p:cNvSpPr>
            <p:nvPr/>
          </p:nvSpPr>
          <p:spPr bwMode="auto">
            <a:xfrm>
              <a:off x="2762" y="460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89" name="Rectangle 1121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90" name="Rectangle 1122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91" name="Rectangle 1123"/>
            <p:cNvSpPr>
              <a:spLocks noChangeArrowheads="1"/>
            </p:cNvSpPr>
            <p:nvPr/>
          </p:nvSpPr>
          <p:spPr bwMode="auto">
            <a:xfrm>
              <a:off x="1879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92" name="Rectangle 112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93" name="Rectangle 1125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94" name="Rectangle 1126"/>
            <p:cNvSpPr>
              <a:spLocks noChangeArrowheads="1"/>
            </p:cNvSpPr>
            <p:nvPr/>
          </p:nvSpPr>
          <p:spPr bwMode="auto">
            <a:xfrm>
              <a:off x="1784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95" name="Rectangle 1127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96" name="Rectangle 1128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97" name="Rectangle 1129"/>
            <p:cNvSpPr>
              <a:spLocks noChangeArrowheads="1"/>
            </p:cNvSpPr>
            <p:nvPr/>
          </p:nvSpPr>
          <p:spPr bwMode="auto">
            <a:xfrm>
              <a:off x="1850" y="475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98" name="Rectangle 1130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99" name="Rectangle 1131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00" name="Rectangle 1132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01" name="Rectangle 1133"/>
            <p:cNvSpPr>
              <a:spLocks noChangeArrowheads="1"/>
            </p:cNvSpPr>
            <p:nvPr/>
          </p:nvSpPr>
          <p:spPr bwMode="auto">
            <a:xfrm>
              <a:off x="181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02" name="Rectangle 1134"/>
            <p:cNvSpPr>
              <a:spLocks noChangeArrowheads="1"/>
            </p:cNvSpPr>
            <p:nvPr/>
          </p:nvSpPr>
          <p:spPr bwMode="auto">
            <a:xfrm>
              <a:off x="1855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03" name="Rectangle 1135"/>
            <p:cNvSpPr>
              <a:spLocks noChangeArrowheads="1"/>
            </p:cNvSpPr>
            <p:nvPr/>
          </p:nvSpPr>
          <p:spPr bwMode="auto">
            <a:xfrm>
              <a:off x="2714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04" name="Rectangle 1136"/>
            <p:cNvSpPr>
              <a:spLocks noChangeArrowheads="1"/>
            </p:cNvSpPr>
            <p:nvPr/>
          </p:nvSpPr>
          <p:spPr bwMode="auto">
            <a:xfrm>
              <a:off x="1832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05" name="Rectangle 1137"/>
            <p:cNvSpPr>
              <a:spLocks noChangeArrowheads="1"/>
            </p:cNvSpPr>
            <p:nvPr/>
          </p:nvSpPr>
          <p:spPr bwMode="auto">
            <a:xfrm>
              <a:off x="194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06" name="Rectangle 1138"/>
            <p:cNvSpPr>
              <a:spLocks noChangeArrowheads="1"/>
            </p:cNvSpPr>
            <p:nvPr/>
          </p:nvSpPr>
          <p:spPr bwMode="auto">
            <a:xfrm>
              <a:off x="1903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07" name="Rectangle 1139"/>
            <p:cNvSpPr>
              <a:spLocks noChangeArrowheads="1"/>
            </p:cNvSpPr>
            <p:nvPr/>
          </p:nvSpPr>
          <p:spPr bwMode="auto">
            <a:xfrm>
              <a:off x="2703" y="4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08" name="Rectangle 1140"/>
            <p:cNvSpPr>
              <a:spLocks noChangeArrowheads="1"/>
            </p:cNvSpPr>
            <p:nvPr/>
          </p:nvSpPr>
          <p:spPr bwMode="auto">
            <a:xfrm>
              <a:off x="1838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09" name="Rectangle 1141"/>
            <p:cNvSpPr>
              <a:spLocks noChangeArrowheads="1"/>
            </p:cNvSpPr>
            <p:nvPr/>
          </p:nvSpPr>
          <p:spPr bwMode="auto">
            <a:xfrm>
              <a:off x="1867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10" name="Rectangle 114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11" name="Rectangle 1143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12" name="Rectangle 1144"/>
            <p:cNvSpPr>
              <a:spLocks noChangeArrowheads="1"/>
            </p:cNvSpPr>
            <p:nvPr/>
          </p:nvSpPr>
          <p:spPr bwMode="auto">
            <a:xfrm>
              <a:off x="1725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13" name="Rectangle 1145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14" name="Rectangle 1146"/>
            <p:cNvSpPr>
              <a:spLocks noChangeArrowheads="1"/>
            </p:cNvSpPr>
            <p:nvPr/>
          </p:nvSpPr>
          <p:spPr bwMode="auto">
            <a:xfrm>
              <a:off x="2454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15" name="Rectangle 1147"/>
            <p:cNvSpPr>
              <a:spLocks noChangeArrowheads="1"/>
            </p:cNvSpPr>
            <p:nvPr/>
          </p:nvSpPr>
          <p:spPr bwMode="auto">
            <a:xfrm>
              <a:off x="2164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16" name="Rectangle 1148"/>
            <p:cNvSpPr>
              <a:spLocks noChangeArrowheads="1"/>
            </p:cNvSpPr>
            <p:nvPr/>
          </p:nvSpPr>
          <p:spPr bwMode="auto">
            <a:xfrm>
              <a:off x="1731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17" name="Rectangle 1149"/>
            <p:cNvSpPr>
              <a:spLocks noChangeArrowheads="1"/>
            </p:cNvSpPr>
            <p:nvPr/>
          </p:nvSpPr>
          <p:spPr bwMode="auto">
            <a:xfrm>
              <a:off x="2087" y="451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18" name="Rectangle 1150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19" name="Rectangle 1151"/>
            <p:cNvSpPr>
              <a:spLocks noChangeArrowheads="1"/>
            </p:cNvSpPr>
            <p:nvPr/>
          </p:nvSpPr>
          <p:spPr bwMode="auto">
            <a:xfrm>
              <a:off x="1938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20" name="Rectangle 1152"/>
            <p:cNvSpPr>
              <a:spLocks noChangeArrowheads="1"/>
            </p:cNvSpPr>
            <p:nvPr/>
          </p:nvSpPr>
          <p:spPr bwMode="auto">
            <a:xfrm>
              <a:off x="1719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21" name="Rectangle 1153"/>
            <p:cNvSpPr>
              <a:spLocks noChangeArrowheads="1"/>
            </p:cNvSpPr>
            <p:nvPr/>
          </p:nvSpPr>
          <p:spPr bwMode="auto">
            <a:xfrm>
              <a:off x="1624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22" name="Rectangle 1154"/>
            <p:cNvSpPr>
              <a:spLocks noChangeArrowheads="1"/>
            </p:cNvSpPr>
            <p:nvPr/>
          </p:nvSpPr>
          <p:spPr bwMode="auto">
            <a:xfrm>
              <a:off x="2199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23" name="Rectangle 1155"/>
            <p:cNvSpPr>
              <a:spLocks noChangeArrowheads="1"/>
            </p:cNvSpPr>
            <p:nvPr/>
          </p:nvSpPr>
          <p:spPr bwMode="auto">
            <a:xfrm>
              <a:off x="2039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24" name="Rectangle 1156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25" name="Rectangle 1157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26" name="Rectangle 1158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27" name="Rectangle 1159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28" name="Rectangle 1160"/>
            <p:cNvSpPr>
              <a:spLocks noChangeArrowheads="1"/>
            </p:cNvSpPr>
            <p:nvPr/>
          </p:nvSpPr>
          <p:spPr bwMode="auto">
            <a:xfrm>
              <a:off x="1684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29" name="Rectangle 1161"/>
            <p:cNvSpPr>
              <a:spLocks noChangeArrowheads="1"/>
            </p:cNvSpPr>
            <p:nvPr/>
          </p:nvSpPr>
          <p:spPr bwMode="auto">
            <a:xfrm>
              <a:off x="2472" y="4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30" name="Rectangle 1162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31" name="Rectangle 1163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32" name="Rectangle 1164"/>
            <p:cNvSpPr>
              <a:spLocks noChangeArrowheads="1"/>
            </p:cNvSpPr>
            <p:nvPr/>
          </p:nvSpPr>
          <p:spPr bwMode="auto">
            <a:xfrm>
              <a:off x="1601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33" name="Rectangle 1165"/>
            <p:cNvSpPr>
              <a:spLocks noChangeArrowheads="1"/>
            </p:cNvSpPr>
            <p:nvPr/>
          </p:nvSpPr>
          <p:spPr bwMode="auto">
            <a:xfrm>
              <a:off x="2454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34" name="Rectangle 1166"/>
            <p:cNvSpPr>
              <a:spLocks noChangeArrowheads="1"/>
            </p:cNvSpPr>
            <p:nvPr/>
          </p:nvSpPr>
          <p:spPr bwMode="auto">
            <a:xfrm>
              <a:off x="2554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35" name="Rectangle 1167"/>
            <p:cNvSpPr>
              <a:spLocks noChangeArrowheads="1"/>
            </p:cNvSpPr>
            <p:nvPr/>
          </p:nvSpPr>
          <p:spPr bwMode="auto">
            <a:xfrm>
              <a:off x="2039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36" name="Rectangle 1168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37" name="Rectangle 1169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38" name="Rectangle 1170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39" name="Rectangle 1171"/>
            <p:cNvSpPr>
              <a:spLocks noChangeArrowheads="1"/>
            </p:cNvSpPr>
            <p:nvPr/>
          </p:nvSpPr>
          <p:spPr bwMode="auto">
            <a:xfrm>
              <a:off x="1773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40" name="Rectangle 1172"/>
            <p:cNvSpPr>
              <a:spLocks noChangeArrowheads="1"/>
            </p:cNvSpPr>
            <p:nvPr/>
          </p:nvSpPr>
          <p:spPr bwMode="auto">
            <a:xfrm>
              <a:off x="2294" y="429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41" name="Rectangle 1173"/>
            <p:cNvSpPr>
              <a:spLocks noChangeArrowheads="1"/>
            </p:cNvSpPr>
            <p:nvPr/>
          </p:nvSpPr>
          <p:spPr bwMode="auto">
            <a:xfrm>
              <a:off x="189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42" name="Rectangle 1174"/>
            <p:cNvSpPr>
              <a:spLocks noChangeArrowheads="1"/>
            </p:cNvSpPr>
            <p:nvPr/>
          </p:nvSpPr>
          <p:spPr bwMode="auto">
            <a:xfrm>
              <a:off x="2312" y="481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43" name="Rectangle 1175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44" name="Rectangle 1176"/>
            <p:cNvSpPr>
              <a:spLocks noChangeArrowheads="1"/>
            </p:cNvSpPr>
            <p:nvPr/>
          </p:nvSpPr>
          <p:spPr bwMode="auto">
            <a:xfrm>
              <a:off x="2323" y="469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45" name="Rectangle 1177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46" name="Rectangle 1178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47" name="Rectangle 117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48" name="Rectangle 1180"/>
            <p:cNvSpPr>
              <a:spLocks noChangeArrowheads="1"/>
            </p:cNvSpPr>
            <p:nvPr/>
          </p:nvSpPr>
          <p:spPr bwMode="auto">
            <a:xfrm>
              <a:off x="1465" y="513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49" name="Rectangle 1181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50" name="Rectangle 1182"/>
            <p:cNvSpPr>
              <a:spLocks noChangeArrowheads="1"/>
            </p:cNvSpPr>
            <p:nvPr/>
          </p:nvSpPr>
          <p:spPr bwMode="auto">
            <a:xfrm>
              <a:off x="1636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51" name="Rectangle 1183"/>
            <p:cNvSpPr>
              <a:spLocks noChangeArrowheads="1"/>
            </p:cNvSpPr>
            <p:nvPr/>
          </p:nvSpPr>
          <p:spPr bwMode="auto">
            <a:xfrm>
              <a:off x="2252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52" name="Rectangle 1184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53" name="Rectangle 1185"/>
            <p:cNvSpPr>
              <a:spLocks noChangeArrowheads="1"/>
            </p:cNvSpPr>
            <p:nvPr/>
          </p:nvSpPr>
          <p:spPr bwMode="auto">
            <a:xfrm>
              <a:off x="1624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54" name="Rectangle 1186"/>
            <p:cNvSpPr>
              <a:spLocks noChangeArrowheads="1"/>
            </p:cNvSpPr>
            <p:nvPr/>
          </p:nvSpPr>
          <p:spPr bwMode="auto">
            <a:xfrm>
              <a:off x="2454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55" name="Rectangle 1187"/>
            <p:cNvSpPr>
              <a:spLocks noChangeArrowheads="1"/>
            </p:cNvSpPr>
            <p:nvPr/>
          </p:nvSpPr>
          <p:spPr bwMode="auto">
            <a:xfrm>
              <a:off x="2448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56" name="Rectangle 1188"/>
            <p:cNvSpPr>
              <a:spLocks noChangeArrowheads="1"/>
            </p:cNvSpPr>
            <p:nvPr/>
          </p:nvSpPr>
          <p:spPr bwMode="auto">
            <a:xfrm>
              <a:off x="1453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57" name="Rectangle 1189"/>
            <p:cNvSpPr>
              <a:spLocks noChangeArrowheads="1"/>
            </p:cNvSpPr>
            <p:nvPr/>
          </p:nvSpPr>
          <p:spPr bwMode="auto">
            <a:xfrm>
              <a:off x="2614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58" name="Rectangle 1190"/>
            <p:cNvSpPr>
              <a:spLocks noChangeArrowheads="1"/>
            </p:cNvSpPr>
            <p:nvPr/>
          </p:nvSpPr>
          <p:spPr bwMode="auto">
            <a:xfrm>
              <a:off x="2525" y="39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59" name="Rectangle 1191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60" name="Rectangle 1192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61" name="Rectangle 1193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62" name="Rectangle 1194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63" name="Rectangle 1195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64" name="Rectangle 1196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65" name="Rectangle 1197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66" name="Rectangle 1198"/>
            <p:cNvSpPr>
              <a:spLocks noChangeArrowheads="1"/>
            </p:cNvSpPr>
            <p:nvPr/>
          </p:nvSpPr>
          <p:spPr bwMode="auto">
            <a:xfrm>
              <a:off x="1476" y="519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67" name="Rectangle 1199"/>
            <p:cNvSpPr>
              <a:spLocks noChangeArrowheads="1"/>
            </p:cNvSpPr>
            <p:nvPr/>
          </p:nvSpPr>
          <p:spPr bwMode="auto">
            <a:xfrm>
              <a:off x="1773" y="486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68" name="Rectangle 1200"/>
            <p:cNvSpPr>
              <a:spLocks noChangeArrowheads="1"/>
            </p:cNvSpPr>
            <p:nvPr/>
          </p:nvSpPr>
          <p:spPr bwMode="auto">
            <a:xfrm>
              <a:off x="1583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69" name="Rectangle 1201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70" name="Rectangle 1202"/>
            <p:cNvSpPr>
              <a:spLocks noChangeArrowheads="1"/>
            </p:cNvSpPr>
            <p:nvPr/>
          </p:nvSpPr>
          <p:spPr bwMode="auto">
            <a:xfrm>
              <a:off x="2608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71" name="Rectangle 1203"/>
            <p:cNvSpPr>
              <a:spLocks noChangeArrowheads="1"/>
            </p:cNvSpPr>
            <p:nvPr/>
          </p:nvSpPr>
          <p:spPr bwMode="auto">
            <a:xfrm>
              <a:off x="1476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72" name="Rectangle 1204"/>
            <p:cNvSpPr>
              <a:spLocks noChangeArrowheads="1"/>
            </p:cNvSpPr>
            <p:nvPr/>
          </p:nvSpPr>
          <p:spPr bwMode="auto">
            <a:xfrm>
              <a:off x="2033" y="453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73" name="Rectangle 1205"/>
            <p:cNvSpPr>
              <a:spLocks noChangeArrowheads="1"/>
            </p:cNvSpPr>
            <p:nvPr/>
          </p:nvSpPr>
          <p:spPr bwMode="auto">
            <a:xfrm>
              <a:off x="2460" y="413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74" name="Rectangle 1206"/>
            <p:cNvSpPr>
              <a:spLocks noChangeArrowheads="1"/>
            </p:cNvSpPr>
            <p:nvPr/>
          </p:nvSpPr>
          <p:spPr bwMode="auto">
            <a:xfrm>
              <a:off x="24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75" name="Rectangle 1207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76" name="Rectangle 1208"/>
            <p:cNvSpPr>
              <a:spLocks noChangeArrowheads="1"/>
            </p:cNvSpPr>
            <p:nvPr/>
          </p:nvSpPr>
          <p:spPr bwMode="auto">
            <a:xfrm>
              <a:off x="1773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77" name="Rectangle 1209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78" name="Rectangle 1210"/>
            <p:cNvSpPr>
              <a:spLocks noChangeArrowheads="1"/>
            </p:cNvSpPr>
            <p:nvPr/>
          </p:nvSpPr>
          <p:spPr bwMode="auto">
            <a:xfrm>
              <a:off x="1974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79" name="Rectangle 1211"/>
            <p:cNvSpPr>
              <a:spLocks noChangeArrowheads="1"/>
            </p:cNvSpPr>
            <p:nvPr/>
          </p:nvSpPr>
          <p:spPr bwMode="auto">
            <a:xfrm>
              <a:off x="2335" y="426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80" name="Rectangle 1212"/>
            <p:cNvSpPr>
              <a:spLocks noChangeArrowheads="1"/>
            </p:cNvSpPr>
            <p:nvPr/>
          </p:nvSpPr>
          <p:spPr bwMode="auto">
            <a:xfrm>
              <a:off x="200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81" name="Rectangle 1213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82" name="Rectangle 121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83" name="Rectangle 1215"/>
            <p:cNvSpPr>
              <a:spLocks noChangeArrowheads="1"/>
            </p:cNvSpPr>
            <p:nvPr/>
          </p:nvSpPr>
          <p:spPr bwMode="auto">
            <a:xfrm>
              <a:off x="1719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84" name="Rectangle 1216"/>
            <p:cNvSpPr>
              <a:spLocks noChangeArrowheads="1"/>
            </p:cNvSpPr>
            <p:nvPr/>
          </p:nvSpPr>
          <p:spPr bwMode="auto">
            <a:xfrm>
              <a:off x="1826" y="478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85" name="Rectangle 1217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86" name="Rectangle 1218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87" name="Rectangle 1219"/>
            <p:cNvSpPr>
              <a:spLocks noChangeArrowheads="1"/>
            </p:cNvSpPr>
            <p:nvPr/>
          </p:nvSpPr>
          <p:spPr bwMode="auto">
            <a:xfrm>
              <a:off x="2092" y="448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88" name="Rectangle 1220"/>
            <p:cNvSpPr>
              <a:spLocks noChangeArrowheads="1"/>
            </p:cNvSpPr>
            <p:nvPr/>
          </p:nvSpPr>
          <p:spPr bwMode="auto">
            <a:xfrm>
              <a:off x="2454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89" name="Rectangle 1221"/>
            <p:cNvSpPr>
              <a:spLocks noChangeArrowheads="1"/>
            </p:cNvSpPr>
            <p:nvPr/>
          </p:nvSpPr>
          <p:spPr bwMode="auto">
            <a:xfrm>
              <a:off x="2389" y="424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91" name="Group 1222"/>
          <p:cNvGrpSpPr>
            <a:grpSpLocks/>
          </p:cNvGrpSpPr>
          <p:nvPr/>
        </p:nvGrpSpPr>
        <p:grpSpPr bwMode="auto">
          <a:xfrm>
            <a:off x="5692775" y="1639888"/>
            <a:ext cx="2146300" cy="2081212"/>
            <a:chOff x="1453" y="3819"/>
            <a:chExt cx="1297" cy="1397"/>
          </a:xfrm>
        </p:grpSpPr>
        <p:sp>
          <p:nvSpPr>
            <p:cNvPr id="76390" name="Rectangle 1223"/>
            <p:cNvSpPr>
              <a:spLocks noChangeArrowheads="1"/>
            </p:cNvSpPr>
            <p:nvPr/>
          </p:nvSpPr>
          <p:spPr bwMode="auto">
            <a:xfrm>
              <a:off x="2199" y="437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91" name="Rectangle 1224"/>
            <p:cNvSpPr>
              <a:spLocks noChangeArrowheads="1"/>
            </p:cNvSpPr>
            <p:nvPr/>
          </p:nvSpPr>
          <p:spPr bwMode="auto">
            <a:xfrm>
              <a:off x="2051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92" name="Rectangle 1225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93" name="Rectangle 1226"/>
            <p:cNvSpPr>
              <a:spLocks noChangeArrowheads="1"/>
            </p:cNvSpPr>
            <p:nvPr/>
          </p:nvSpPr>
          <p:spPr bwMode="auto">
            <a:xfrm>
              <a:off x="2300" y="431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94" name="Rectangle 1227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95" name="Rectangle 1228"/>
            <p:cNvSpPr>
              <a:spLocks noChangeArrowheads="1"/>
            </p:cNvSpPr>
            <p:nvPr/>
          </p:nvSpPr>
          <p:spPr bwMode="auto">
            <a:xfrm>
              <a:off x="2045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96" name="Rectangle 122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97" name="Rectangle 1230"/>
            <p:cNvSpPr>
              <a:spLocks noChangeArrowheads="1"/>
            </p:cNvSpPr>
            <p:nvPr/>
          </p:nvSpPr>
          <p:spPr bwMode="auto">
            <a:xfrm>
              <a:off x="2081" y="493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98" name="Rectangle 1231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99" name="Rectangle 1232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00" name="Rectangle 1233"/>
            <p:cNvSpPr>
              <a:spLocks noChangeArrowheads="1"/>
            </p:cNvSpPr>
            <p:nvPr/>
          </p:nvSpPr>
          <p:spPr bwMode="auto">
            <a:xfrm>
              <a:off x="2004" y="4996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01" name="Rectangle 1234"/>
            <p:cNvSpPr>
              <a:spLocks noChangeArrowheads="1"/>
            </p:cNvSpPr>
            <p:nvPr/>
          </p:nvSpPr>
          <p:spPr bwMode="auto">
            <a:xfrm>
              <a:off x="1595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02" name="Rectangle 1235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03" name="Rectangle 1236"/>
            <p:cNvSpPr>
              <a:spLocks noChangeArrowheads="1"/>
            </p:cNvSpPr>
            <p:nvPr/>
          </p:nvSpPr>
          <p:spPr bwMode="auto">
            <a:xfrm>
              <a:off x="1844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04" name="Rectangle 1237"/>
            <p:cNvSpPr>
              <a:spLocks noChangeArrowheads="1"/>
            </p:cNvSpPr>
            <p:nvPr/>
          </p:nvSpPr>
          <p:spPr bwMode="auto">
            <a:xfrm>
              <a:off x="1826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05" name="Rectangle 1238"/>
            <p:cNvSpPr>
              <a:spLocks noChangeArrowheads="1"/>
            </p:cNvSpPr>
            <p:nvPr/>
          </p:nvSpPr>
          <p:spPr bwMode="auto">
            <a:xfrm>
              <a:off x="1773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06" name="Rectangle 1239"/>
            <p:cNvSpPr>
              <a:spLocks noChangeArrowheads="1"/>
            </p:cNvSpPr>
            <p:nvPr/>
          </p:nvSpPr>
          <p:spPr bwMode="auto">
            <a:xfrm>
              <a:off x="1855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07" name="Rectangle 1240"/>
            <p:cNvSpPr>
              <a:spLocks noChangeArrowheads="1"/>
            </p:cNvSpPr>
            <p:nvPr/>
          </p:nvSpPr>
          <p:spPr bwMode="auto">
            <a:xfrm>
              <a:off x="2110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08" name="Rectangle 1241"/>
            <p:cNvSpPr>
              <a:spLocks noChangeArrowheads="1"/>
            </p:cNvSpPr>
            <p:nvPr/>
          </p:nvSpPr>
          <p:spPr bwMode="auto">
            <a:xfrm>
              <a:off x="177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09" name="Rectangle 1242"/>
            <p:cNvSpPr>
              <a:spLocks noChangeArrowheads="1"/>
            </p:cNvSpPr>
            <p:nvPr/>
          </p:nvSpPr>
          <p:spPr bwMode="auto">
            <a:xfrm>
              <a:off x="2347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10" name="Rectangle 1243"/>
            <p:cNvSpPr>
              <a:spLocks noChangeArrowheads="1"/>
            </p:cNvSpPr>
            <p:nvPr/>
          </p:nvSpPr>
          <p:spPr bwMode="auto">
            <a:xfrm>
              <a:off x="2312" y="426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11" name="Rectangle 1244"/>
            <p:cNvSpPr>
              <a:spLocks noChangeArrowheads="1"/>
            </p:cNvSpPr>
            <p:nvPr/>
          </p:nvSpPr>
          <p:spPr bwMode="auto">
            <a:xfrm>
              <a:off x="194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12" name="Rectangle 1245"/>
            <p:cNvSpPr>
              <a:spLocks noChangeArrowheads="1"/>
            </p:cNvSpPr>
            <p:nvPr/>
          </p:nvSpPr>
          <p:spPr bwMode="auto">
            <a:xfrm>
              <a:off x="1897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13" name="Rectangle 1246"/>
            <p:cNvSpPr>
              <a:spLocks noChangeArrowheads="1"/>
            </p:cNvSpPr>
            <p:nvPr/>
          </p:nvSpPr>
          <p:spPr bwMode="auto">
            <a:xfrm>
              <a:off x="1938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14" name="Rectangle 1247"/>
            <p:cNvSpPr>
              <a:spLocks noChangeArrowheads="1"/>
            </p:cNvSpPr>
            <p:nvPr/>
          </p:nvSpPr>
          <p:spPr bwMode="auto">
            <a:xfrm>
              <a:off x="1891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15" name="Rectangle 1248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16" name="Rectangle 1249"/>
            <p:cNvSpPr>
              <a:spLocks noChangeArrowheads="1"/>
            </p:cNvSpPr>
            <p:nvPr/>
          </p:nvSpPr>
          <p:spPr bwMode="auto">
            <a:xfrm>
              <a:off x="1802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17" name="Rectangle 1250"/>
            <p:cNvSpPr>
              <a:spLocks noChangeArrowheads="1"/>
            </p:cNvSpPr>
            <p:nvPr/>
          </p:nvSpPr>
          <p:spPr bwMode="auto">
            <a:xfrm>
              <a:off x="2738" y="3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18" name="Rectangle 1251"/>
            <p:cNvSpPr>
              <a:spLocks noChangeArrowheads="1"/>
            </p:cNvSpPr>
            <p:nvPr/>
          </p:nvSpPr>
          <p:spPr bwMode="auto">
            <a:xfrm>
              <a:off x="2140" y="444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19" name="Rectangle 1252"/>
            <p:cNvSpPr>
              <a:spLocks noChangeArrowheads="1"/>
            </p:cNvSpPr>
            <p:nvPr/>
          </p:nvSpPr>
          <p:spPr bwMode="auto">
            <a:xfrm>
              <a:off x="2264" y="434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20" name="Rectangle 1253"/>
            <p:cNvSpPr>
              <a:spLocks noChangeArrowheads="1"/>
            </p:cNvSpPr>
            <p:nvPr/>
          </p:nvSpPr>
          <p:spPr bwMode="auto">
            <a:xfrm>
              <a:off x="1701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21" name="Rectangle 1254"/>
            <p:cNvSpPr>
              <a:spLocks noChangeArrowheads="1"/>
            </p:cNvSpPr>
            <p:nvPr/>
          </p:nvSpPr>
          <p:spPr bwMode="auto">
            <a:xfrm>
              <a:off x="189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22" name="Rectangle 1255"/>
            <p:cNvSpPr>
              <a:spLocks noChangeArrowheads="1"/>
            </p:cNvSpPr>
            <p:nvPr/>
          </p:nvSpPr>
          <p:spPr bwMode="auto">
            <a:xfrm>
              <a:off x="2258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23" name="Rectangle 1256"/>
            <p:cNvSpPr>
              <a:spLocks noChangeArrowheads="1"/>
            </p:cNvSpPr>
            <p:nvPr/>
          </p:nvSpPr>
          <p:spPr bwMode="auto">
            <a:xfrm>
              <a:off x="1755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24" name="Rectangle 1257"/>
            <p:cNvSpPr>
              <a:spLocks noChangeArrowheads="1"/>
            </p:cNvSpPr>
            <p:nvPr/>
          </p:nvSpPr>
          <p:spPr bwMode="auto">
            <a:xfrm>
              <a:off x="1921" y="502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25" name="Rectangle 1258"/>
            <p:cNvSpPr>
              <a:spLocks noChangeArrowheads="1"/>
            </p:cNvSpPr>
            <p:nvPr/>
          </p:nvSpPr>
          <p:spPr bwMode="auto">
            <a:xfrm>
              <a:off x="1915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26" name="Rectangle 1259"/>
            <p:cNvSpPr>
              <a:spLocks noChangeArrowheads="1"/>
            </p:cNvSpPr>
            <p:nvPr/>
          </p:nvSpPr>
          <p:spPr bwMode="auto">
            <a:xfrm>
              <a:off x="2685" y="38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27" name="Rectangle 1260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28" name="Rectangle 1261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29" name="Rectangle 1262"/>
            <p:cNvSpPr>
              <a:spLocks noChangeArrowheads="1"/>
            </p:cNvSpPr>
            <p:nvPr/>
          </p:nvSpPr>
          <p:spPr bwMode="auto">
            <a:xfrm>
              <a:off x="2602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30" name="Rectangle 1263"/>
            <p:cNvSpPr>
              <a:spLocks noChangeArrowheads="1"/>
            </p:cNvSpPr>
            <p:nvPr/>
          </p:nvSpPr>
          <p:spPr bwMode="auto">
            <a:xfrm>
              <a:off x="1802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31" name="Rectangle 1264"/>
            <p:cNvSpPr>
              <a:spLocks noChangeArrowheads="1"/>
            </p:cNvSpPr>
            <p:nvPr/>
          </p:nvSpPr>
          <p:spPr bwMode="auto">
            <a:xfrm>
              <a:off x="1713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32" name="Rectangle 1265"/>
            <p:cNvSpPr>
              <a:spLocks noChangeArrowheads="1"/>
            </p:cNvSpPr>
            <p:nvPr/>
          </p:nvSpPr>
          <p:spPr bwMode="auto">
            <a:xfrm>
              <a:off x="2122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33" name="Rectangle 1266"/>
            <p:cNvSpPr>
              <a:spLocks noChangeArrowheads="1"/>
            </p:cNvSpPr>
            <p:nvPr/>
          </p:nvSpPr>
          <p:spPr bwMode="auto">
            <a:xfrm>
              <a:off x="2472" y="41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34" name="Rectangle 1267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35" name="Rectangle 1268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36" name="Rectangle 1269"/>
            <p:cNvSpPr>
              <a:spLocks noChangeArrowheads="1"/>
            </p:cNvSpPr>
            <p:nvPr/>
          </p:nvSpPr>
          <p:spPr bwMode="auto">
            <a:xfrm>
              <a:off x="1861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37" name="Rectangle 127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38" name="Rectangle 1271"/>
            <p:cNvSpPr>
              <a:spLocks noChangeArrowheads="1"/>
            </p:cNvSpPr>
            <p:nvPr/>
          </p:nvSpPr>
          <p:spPr bwMode="auto">
            <a:xfrm>
              <a:off x="1654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39" name="Rectangle 1272"/>
            <p:cNvSpPr>
              <a:spLocks noChangeArrowheads="1"/>
            </p:cNvSpPr>
            <p:nvPr/>
          </p:nvSpPr>
          <p:spPr bwMode="auto">
            <a:xfrm>
              <a:off x="1696" y="49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40" name="Rectangle 1273"/>
            <p:cNvSpPr>
              <a:spLocks noChangeArrowheads="1"/>
            </p:cNvSpPr>
            <p:nvPr/>
          </p:nvSpPr>
          <p:spPr bwMode="auto">
            <a:xfrm>
              <a:off x="2483" y="413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41" name="Rectangle 1274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42" name="Rectangle 1275"/>
            <p:cNvSpPr>
              <a:spLocks noChangeArrowheads="1"/>
            </p:cNvSpPr>
            <p:nvPr/>
          </p:nvSpPr>
          <p:spPr bwMode="auto">
            <a:xfrm>
              <a:off x="2525" y="402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43" name="Rectangle 1276"/>
            <p:cNvSpPr>
              <a:spLocks noChangeArrowheads="1"/>
            </p:cNvSpPr>
            <p:nvPr/>
          </p:nvSpPr>
          <p:spPr bwMode="auto">
            <a:xfrm>
              <a:off x="1820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44" name="Rectangle 1277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45" name="Rectangle 1278"/>
            <p:cNvSpPr>
              <a:spLocks noChangeArrowheads="1"/>
            </p:cNvSpPr>
            <p:nvPr/>
          </p:nvSpPr>
          <p:spPr bwMode="auto">
            <a:xfrm>
              <a:off x="2371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46" name="Rectangle 1279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47" name="Rectangle 1280"/>
            <p:cNvSpPr>
              <a:spLocks noChangeArrowheads="1"/>
            </p:cNvSpPr>
            <p:nvPr/>
          </p:nvSpPr>
          <p:spPr bwMode="auto">
            <a:xfrm>
              <a:off x="2264" y="430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48" name="Rectangle 1281"/>
            <p:cNvSpPr>
              <a:spLocks noChangeArrowheads="1"/>
            </p:cNvSpPr>
            <p:nvPr/>
          </p:nvSpPr>
          <p:spPr bwMode="auto">
            <a:xfrm>
              <a:off x="2472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49" name="Rectangle 128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50" name="Rectangle 1283"/>
            <p:cNvSpPr>
              <a:spLocks noChangeArrowheads="1"/>
            </p:cNvSpPr>
            <p:nvPr/>
          </p:nvSpPr>
          <p:spPr bwMode="auto">
            <a:xfrm>
              <a:off x="2235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51" name="Rectangle 1284"/>
            <p:cNvSpPr>
              <a:spLocks noChangeArrowheads="1"/>
            </p:cNvSpPr>
            <p:nvPr/>
          </p:nvSpPr>
          <p:spPr bwMode="auto">
            <a:xfrm>
              <a:off x="1903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52" name="Rectangle 1285"/>
            <p:cNvSpPr>
              <a:spLocks noChangeArrowheads="1"/>
            </p:cNvSpPr>
            <p:nvPr/>
          </p:nvSpPr>
          <p:spPr bwMode="auto">
            <a:xfrm>
              <a:off x="1844" y="5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53" name="Rectangle 1286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54" name="Rectangle 1287"/>
            <p:cNvSpPr>
              <a:spLocks noChangeArrowheads="1"/>
            </p:cNvSpPr>
            <p:nvPr/>
          </p:nvSpPr>
          <p:spPr bwMode="auto">
            <a:xfrm>
              <a:off x="2104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55" name="Rectangle 1288"/>
            <p:cNvSpPr>
              <a:spLocks noChangeArrowheads="1"/>
            </p:cNvSpPr>
            <p:nvPr/>
          </p:nvSpPr>
          <p:spPr bwMode="auto">
            <a:xfrm>
              <a:off x="1850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56" name="Rectangle 1289"/>
            <p:cNvSpPr>
              <a:spLocks noChangeArrowheads="1"/>
            </p:cNvSpPr>
            <p:nvPr/>
          </p:nvSpPr>
          <p:spPr bwMode="auto">
            <a:xfrm>
              <a:off x="1950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57" name="Rectangle 1290"/>
            <p:cNvSpPr>
              <a:spLocks noChangeArrowheads="1"/>
            </p:cNvSpPr>
            <p:nvPr/>
          </p:nvSpPr>
          <p:spPr bwMode="auto">
            <a:xfrm>
              <a:off x="180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58" name="Rectangle 1291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59" name="Rectangle 1292"/>
            <p:cNvSpPr>
              <a:spLocks noChangeArrowheads="1"/>
            </p:cNvSpPr>
            <p:nvPr/>
          </p:nvSpPr>
          <p:spPr bwMode="auto">
            <a:xfrm>
              <a:off x="1950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60" name="Rectangle 1293"/>
            <p:cNvSpPr>
              <a:spLocks noChangeArrowheads="1"/>
            </p:cNvSpPr>
            <p:nvPr/>
          </p:nvSpPr>
          <p:spPr bwMode="auto">
            <a:xfrm>
              <a:off x="1767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61" name="Rectangle 1294"/>
            <p:cNvSpPr>
              <a:spLocks noChangeArrowheads="1"/>
            </p:cNvSpPr>
            <p:nvPr/>
          </p:nvSpPr>
          <p:spPr bwMode="auto">
            <a:xfrm>
              <a:off x="1601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62" name="Rectangle 1295"/>
            <p:cNvSpPr>
              <a:spLocks noChangeArrowheads="1"/>
            </p:cNvSpPr>
            <p:nvPr/>
          </p:nvSpPr>
          <p:spPr bwMode="auto">
            <a:xfrm>
              <a:off x="1838" y="475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63" name="Rectangle 1296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64" name="Rectangle 1297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65" name="Rectangle 1298"/>
            <p:cNvSpPr>
              <a:spLocks noChangeArrowheads="1"/>
            </p:cNvSpPr>
            <p:nvPr/>
          </p:nvSpPr>
          <p:spPr bwMode="auto">
            <a:xfrm>
              <a:off x="2300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66" name="Rectangle 1299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67" name="Rectangle 1300"/>
            <p:cNvSpPr>
              <a:spLocks noChangeArrowheads="1"/>
            </p:cNvSpPr>
            <p:nvPr/>
          </p:nvSpPr>
          <p:spPr bwMode="auto">
            <a:xfrm>
              <a:off x="2033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68" name="Rectangle 1301"/>
            <p:cNvSpPr>
              <a:spLocks noChangeArrowheads="1"/>
            </p:cNvSpPr>
            <p:nvPr/>
          </p:nvSpPr>
          <p:spPr bwMode="auto">
            <a:xfrm>
              <a:off x="1879" y="472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69" name="Rectangle 1302"/>
            <p:cNvSpPr>
              <a:spLocks noChangeArrowheads="1"/>
            </p:cNvSpPr>
            <p:nvPr/>
          </p:nvSpPr>
          <p:spPr bwMode="auto">
            <a:xfrm>
              <a:off x="1778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70" name="Rectangle 1303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71" name="Rectangle 1304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72" name="Rectangle 1305"/>
            <p:cNvSpPr>
              <a:spLocks noChangeArrowheads="1"/>
            </p:cNvSpPr>
            <p:nvPr/>
          </p:nvSpPr>
          <p:spPr bwMode="auto">
            <a:xfrm>
              <a:off x="2004" y="459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73" name="Rectangle 1306"/>
            <p:cNvSpPr>
              <a:spLocks noChangeArrowheads="1"/>
            </p:cNvSpPr>
            <p:nvPr/>
          </p:nvSpPr>
          <p:spPr bwMode="auto">
            <a:xfrm>
              <a:off x="1838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74" name="Rectangle 1307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75" name="Rectangle 1308"/>
            <p:cNvSpPr>
              <a:spLocks noChangeArrowheads="1"/>
            </p:cNvSpPr>
            <p:nvPr/>
          </p:nvSpPr>
          <p:spPr bwMode="auto">
            <a:xfrm>
              <a:off x="1619" y="501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76" name="Rectangle 1309"/>
            <p:cNvSpPr>
              <a:spLocks noChangeArrowheads="1"/>
            </p:cNvSpPr>
            <p:nvPr/>
          </p:nvSpPr>
          <p:spPr bwMode="auto">
            <a:xfrm>
              <a:off x="2549" y="396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77" name="Rectangle 1310"/>
            <p:cNvSpPr>
              <a:spLocks noChangeArrowheads="1"/>
            </p:cNvSpPr>
            <p:nvPr/>
          </p:nvSpPr>
          <p:spPr bwMode="auto">
            <a:xfrm>
              <a:off x="1542" y="5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78" name="Rectangle 1311"/>
            <p:cNvSpPr>
              <a:spLocks noChangeArrowheads="1"/>
            </p:cNvSpPr>
            <p:nvPr/>
          </p:nvSpPr>
          <p:spPr bwMode="auto">
            <a:xfrm>
              <a:off x="2241" y="431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79" name="Rectangle 1312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80" name="Rectangle 1313"/>
            <p:cNvSpPr>
              <a:spLocks noChangeArrowheads="1"/>
            </p:cNvSpPr>
            <p:nvPr/>
          </p:nvSpPr>
          <p:spPr bwMode="auto">
            <a:xfrm>
              <a:off x="1767" y="508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81" name="Rectangle 1314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82" name="Rectangle 1315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83" name="Rectangle 1316"/>
            <p:cNvSpPr>
              <a:spLocks noChangeArrowheads="1"/>
            </p:cNvSpPr>
            <p:nvPr/>
          </p:nvSpPr>
          <p:spPr bwMode="auto">
            <a:xfrm>
              <a:off x="1897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84" name="Rectangle 1317"/>
            <p:cNvSpPr>
              <a:spLocks noChangeArrowheads="1"/>
            </p:cNvSpPr>
            <p:nvPr/>
          </p:nvSpPr>
          <p:spPr bwMode="auto">
            <a:xfrm>
              <a:off x="2081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85" name="Rectangle 1318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86" name="Rectangle 1319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87" name="Rectangle 1320"/>
            <p:cNvSpPr>
              <a:spLocks noChangeArrowheads="1"/>
            </p:cNvSpPr>
            <p:nvPr/>
          </p:nvSpPr>
          <p:spPr bwMode="auto">
            <a:xfrm>
              <a:off x="2181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88" name="Rectangle 1321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89" name="Rectangle 132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90" name="Rectangle 1323"/>
            <p:cNvSpPr>
              <a:spLocks noChangeArrowheads="1"/>
            </p:cNvSpPr>
            <p:nvPr/>
          </p:nvSpPr>
          <p:spPr bwMode="auto">
            <a:xfrm>
              <a:off x="2454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91" name="Rectangle 1324"/>
            <p:cNvSpPr>
              <a:spLocks noChangeArrowheads="1"/>
            </p:cNvSpPr>
            <p:nvPr/>
          </p:nvSpPr>
          <p:spPr bwMode="auto">
            <a:xfrm>
              <a:off x="2466" y="470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92" name="Rectangle 1325"/>
            <p:cNvSpPr>
              <a:spLocks noChangeArrowheads="1"/>
            </p:cNvSpPr>
            <p:nvPr/>
          </p:nvSpPr>
          <p:spPr bwMode="auto">
            <a:xfrm>
              <a:off x="20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93" name="Rectangle 1326"/>
            <p:cNvSpPr>
              <a:spLocks noChangeArrowheads="1"/>
            </p:cNvSpPr>
            <p:nvPr/>
          </p:nvSpPr>
          <p:spPr bwMode="auto">
            <a:xfrm>
              <a:off x="1719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94" name="Rectangle 1327"/>
            <p:cNvSpPr>
              <a:spLocks noChangeArrowheads="1"/>
            </p:cNvSpPr>
            <p:nvPr/>
          </p:nvSpPr>
          <p:spPr bwMode="auto">
            <a:xfrm>
              <a:off x="2424" y="446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95" name="Rectangle 1328"/>
            <p:cNvSpPr>
              <a:spLocks noChangeArrowheads="1"/>
            </p:cNvSpPr>
            <p:nvPr/>
          </p:nvSpPr>
          <p:spPr bwMode="auto">
            <a:xfrm>
              <a:off x="2246" y="457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96" name="Rectangle 1329"/>
            <p:cNvSpPr>
              <a:spLocks noChangeArrowheads="1"/>
            </p:cNvSpPr>
            <p:nvPr/>
          </p:nvSpPr>
          <p:spPr bwMode="auto">
            <a:xfrm>
              <a:off x="1731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97" name="Rectangle 1330"/>
            <p:cNvSpPr>
              <a:spLocks noChangeArrowheads="1"/>
            </p:cNvSpPr>
            <p:nvPr/>
          </p:nvSpPr>
          <p:spPr bwMode="auto">
            <a:xfrm>
              <a:off x="1713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98" name="Rectangle 1331"/>
            <p:cNvSpPr>
              <a:spLocks noChangeArrowheads="1"/>
            </p:cNvSpPr>
            <p:nvPr/>
          </p:nvSpPr>
          <p:spPr bwMode="auto">
            <a:xfrm>
              <a:off x="2507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99" name="Rectangle 1332"/>
            <p:cNvSpPr>
              <a:spLocks noChangeArrowheads="1"/>
            </p:cNvSpPr>
            <p:nvPr/>
          </p:nvSpPr>
          <p:spPr bwMode="auto">
            <a:xfrm>
              <a:off x="1470" y="5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00" name="Rectangle 1333"/>
            <p:cNvSpPr>
              <a:spLocks noChangeArrowheads="1"/>
            </p:cNvSpPr>
            <p:nvPr/>
          </p:nvSpPr>
          <p:spPr bwMode="auto">
            <a:xfrm>
              <a:off x="1826" y="480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01" name="Rectangle 1334"/>
            <p:cNvSpPr>
              <a:spLocks noChangeArrowheads="1"/>
            </p:cNvSpPr>
            <p:nvPr/>
          </p:nvSpPr>
          <p:spPr bwMode="auto">
            <a:xfrm>
              <a:off x="2454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02" name="Rectangle 1335"/>
            <p:cNvSpPr>
              <a:spLocks noChangeArrowheads="1"/>
            </p:cNvSpPr>
            <p:nvPr/>
          </p:nvSpPr>
          <p:spPr bwMode="auto">
            <a:xfrm>
              <a:off x="2460" y="41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03" name="Rectangle 1336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04" name="Rectangle 1337"/>
            <p:cNvSpPr>
              <a:spLocks noChangeArrowheads="1"/>
            </p:cNvSpPr>
            <p:nvPr/>
          </p:nvSpPr>
          <p:spPr bwMode="auto">
            <a:xfrm>
              <a:off x="1980" y="463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05" name="Rectangle 1338"/>
            <p:cNvSpPr>
              <a:spLocks noChangeArrowheads="1"/>
            </p:cNvSpPr>
            <p:nvPr/>
          </p:nvSpPr>
          <p:spPr bwMode="auto">
            <a:xfrm>
              <a:off x="1986" y="463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06" name="Rectangle 1339"/>
            <p:cNvSpPr>
              <a:spLocks noChangeArrowheads="1"/>
            </p:cNvSpPr>
            <p:nvPr/>
          </p:nvSpPr>
          <p:spPr bwMode="auto">
            <a:xfrm>
              <a:off x="1453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07" name="Rectangle 1340"/>
            <p:cNvSpPr>
              <a:spLocks noChangeArrowheads="1"/>
            </p:cNvSpPr>
            <p:nvPr/>
          </p:nvSpPr>
          <p:spPr bwMode="auto">
            <a:xfrm>
              <a:off x="2294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08" name="Rectangle 1341"/>
            <p:cNvSpPr>
              <a:spLocks noChangeArrowheads="1"/>
            </p:cNvSpPr>
            <p:nvPr/>
          </p:nvSpPr>
          <p:spPr bwMode="auto">
            <a:xfrm>
              <a:off x="2424" y="419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09" name="Rectangle 134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10" name="Rectangle 1343"/>
            <p:cNvSpPr>
              <a:spLocks noChangeArrowheads="1"/>
            </p:cNvSpPr>
            <p:nvPr/>
          </p:nvSpPr>
          <p:spPr bwMode="auto">
            <a:xfrm>
              <a:off x="1962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11" name="Rectangle 1344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12" name="Rectangle 1345"/>
            <p:cNvSpPr>
              <a:spLocks noChangeArrowheads="1"/>
            </p:cNvSpPr>
            <p:nvPr/>
          </p:nvSpPr>
          <p:spPr bwMode="auto">
            <a:xfrm>
              <a:off x="1932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13" name="Rectangle 1346"/>
            <p:cNvSpPr>
              <a:spLocks noChangeArrowheads="1"/>
            </p:cNvSpPr>
            <p:nvPr/>
          </p:nvSpPr>
          <p:spPr bwMode="auto">
            <a:xfrm>
              <a:off x="1690" y="494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14" name="Rectangle 1347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15" name="Rectangle 1348"/>
            <p:cNvSpPr>
              <a:spLocks noChangeArrowheads="1"/>
            </p:cNvSpPr>
            <p:nvPr/>
          </p:nvSpPr>
          <p:spPr bwMode="auto">
            <a:xfrm>
              <a:off x="2359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16" name="Rectangle 1349"/>
            <p:cNvSpPr>
              <a:spLocks noChangeArrowheads="1"/>
            </p:cNvSpPr>
            <p:nvPr/>
          </p:nvSpPr>
          <p:spPr bwMode="auto">
            <a:xfrm>
              <a:off x="2051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17" name="Rectangle 1350"/>
            <p:cNvSpPr>
              <a:spLocks noChangeArrowheads="1"/>
            </p:cNvSpPr>
            <p:nvPr/>
          </p:nvSpPr>
          <p:spPr bwMode="auto">
            <a:xfrm>
              <a:off x="1737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18" name="Rectangle 1351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19" name="Rectangle 1352"/>
            <p:cNvSpPr>
              <a:spLocks noChangeArrowheads="1"/>
            </p:cNvSpPr>
            <p:nvPr/>
          </p:nvSpPr>
          <p:spPr bwMode="auto">
            <a:xfrm>
              <a:off x="2199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20" name="Rectangle 1353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21" name="Rectangle 1354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22" name="Rectangle 1355"/>
            <p:cNvSpPr>
              <a:spLocks noChangeArrowheads="1"/>
            </p:cNvSpPr>
            <p:nvPr/>
          </p:nvSpPr>
          <p:spPr bwMode="auto">
            <a:xfrm>
              <a:off x="1879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23" name="Rectangle 1356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24" name="Rectangle 1357"/>
            <p:cNvSpPr>
              <a:spLocks noChangeArrowheads="1"/>
            </p:cNvSpPr>
            <p:nvPr/>
          </p:nvSpPr>
          <p:spPr bwMode="auto">
            <a:xfrm>
              <a:off x="2483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25" name="Rectangle 1358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26" name="Rectangle 1359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27" name="Rectangle 1360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28" name="Rectangle 1361"/>
            <p:cNvSpPr>
              <a:spLocks noChangeArrowheads="1"/>
            </p:cNvSpPr>
            <p:nvPr/>
          </p:nvSpPr>
          <p:spPr bwMode="auto">
            <a:xfrm>
              <a:off x="1459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29" name="Rectangle 1362"/>
            <p:cNvSpPr>
              <a:spLocks noChangeArrowheads="1"/>
            </p:cNvSpPr>
            <p:nvPr/>
          </p:nvSpPr>
          <p:spPr bwMode="auto">
            <a:xfrm>
              <a:off x="2004" y="501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30" name="Rectangle 1363"/>
            <p:cNvSpPr>
              <a:spLocks noChangeArrowheads="1"/>
            </p:cNvSpPr>
            <p:nvPr/>
          </p:nvSpPr>
          <p:spPr bwMode="auto">
            <a:xfrm>
              <a:off x="2169" y="439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31" name="Rectangle 1364"/>
            <p:cNvSpPr>
              <a:spLocks noChangeArrowheads="1"/>
            </p:cNvSpPr>
            <p:nvPr/>
          </p:nvSpPr>
          <p:spPr bwMode="auto">
            <a:xfrm>
              <a:off x="2087" y="481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32" name="Rectangle 1365"/>
            <p:cNvSpPr>
              <a:spLocks noChangeArrowheads="1"/>
            </p:cNvSpPr>
            <p:nvPr/>
          </p:nvSpPr>
          <p:spPr bwMode="auto">
            <a:xfrm>
              <a:off x="1927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33" name="Rectangle 1366"/>
            <p:cNvSpPr>
              <a:spLocks noChangeArrowheads="1"/>
            </p:cNvSpPr>
            <p:nvPr/>
          </p:nvSpPr>
          <p:spPr bwMode="auto">
            <a:xfrm>
              <a:off x="2063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34" name="Rectangle 1367"/>
            <p:cNvSpPr>
              <a:spLocks noChangeArrowheads="1"/>
            </p:cNvSpPr>
            <p:nvPr/>
          </p:nvSpPr>
          <p:spPr bwMode="auto">
            <a:xfrm>
              <a:off x="1542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35" name="Rectangle 1368"/>
            <p:cNvSpPr>
              <a:spLocks noChangeArrowheads="1"/>
            </p:cNvSpPr>
            <p:nvPr/>
          </p:nvSpPr>
          <p:spPr bwMode="auto">
            <a:xfrm>
              <a:off x="1820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36" name="Rectangle 1369"/>
            <p:cNvSpPr>
              <a:spLocks noChangeArrowheads="1"/>
            </p:cNvSpPr>
            <p:nvPr/>
          </p:nvSpPr>
          <p:spPr bwMode="auto">
            <a:xfrm>
              <a:off x="2057" y="495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37" name="Rectangle 1370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38" name="Rectangle 1371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39" name="Rectangle 1372"/>
            <p:cNvSpPr>
              <a:spLocks noChangeArrowheads="1"/>
            </p:cNvSpPr>
            <p:nvPr/>
          </p:nvSpPr>
          <p:spPr bwMode="auto">
            <a:xfrm>
              <a:off x="1773" y="5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40" name="Rectangle 1373"/>
            <p:cNvSpPr>
              <a:spLocks noChangeArrowheads="1"/>
            </p:cNvSpPr>
            <p:nvPr/>
          </p:nvSpPr>
          <p:spPr bwMode="auto">
            <a:xfrm>
              <a:off x="1915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41" name="Rectangle 1374"/>
            <p:cNvSpPr>
              <a:spLocks noChangeArrowheads="1"/>
            </p:cNvSpPr>
            <p:nvPr/>
          </p:nvSpPr>
          <p:spPr bwMode="auto">
            <a:xfrm>
              <a:off x="2406" y="41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42" name="Rectangle 1375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43" name="Rectangle 1376"/>
            <p:cNvSpPr>
              <a:spLocks noChangeArrowheads="1"/>
            </p:cNvSpPr>
            <p:nvPr/>
          </p:nvSpPr>
          <p:spPr bwMode="auto">
            <a:xfrm>
              <a:off x="1796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44" name="Rectangle 1377"/>
            <p:cNvSpPr>
              <a:spLocks noChangeArrowheads="1"/>
            </p:cNvSpPr>
            <p:nvPr/>
          </p:nvSpPr>
          <p:spPr bwMode="auto">
            <a:xfrm>
              <a:off x="1459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45" name="Rectangle 1378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46" name="Rectangle 1379"/>
            <p:cNvSpPr>
              <a:spLocks noChangeArrowheads="1"/>
            </p:cNvSpPr>
            <p:nvPr/>
          </p:nvSpPr>
          <p:spPr bwMode="auto">
            <a:xfrm>
              <a:off x="2466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47" name="Rectangle 138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48" name="Rectangle 1381"/>
            <p:cNvSpPr>
              <a:spLocks noChangeArrowheads="1"/>
            </p:cNvSpPr>
            <p:nvPr/>
          </p:nvSpPr>
          <p:spPr bwMode="auto">
            <a:xfrm>
              <a:off x="1879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49" name="Rectangle 1382"/>
            <p:cNvSpPr>
              <a:spLocks noChangeArrowheads="1"/>
            </p:cNvSpPr>
            <p:nvPr/>
          </p:nvSpPr>
          <p:spPr bwMode="auto">
            <a:xfrm>
              <a:off x="1968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50" name="Rectangle 1383"/>
            <p:cNvSpPr>
              <a:spLocks noChangeArrowheads="1"/>
            </p:cNvSpPr>
            <p:nvPr/>
          </p:nvSpPr>
          <p:spPr bwMode="auto">
            <a:xfrm>
              <a:off x="1956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51" name="Rectangle 1384"/>
            <p:cNvSpPr>
              <a:spLocks noChangeArrowheads="1"/>
            </p:cNvSpPr>
            <p:nvPr/>
          </p:nvSpPr>
          <p:spPr bwMode="auto">
            <a:xfrm>
              <a:off x="1476" y="519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52" name="Rectangle 1385"/>
            <p:cNvSpPr>
              <a:spLocks noChangeArrowheads="1"/>
            </p:cNvSpPr>
            <p:nvPr/>
          </p:nvSpPr>
          <p:spPr bwMode="auto">
            <a:xfrm>
              <a:off x="2211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53" name="Rectangle 1386"/>
            <p:cNvSpPr>
              <a:spLocks noChangeArrowheads="1"/>
            </p:cNvSpPr>
            <p:nvPr/>
          </p:nvSpPr>
          <p:spPr bwMode="auto">
            <a:xfrm>
              <a:off x="1909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54" name="Rectangle 1387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55" name="Rectangle 1388"/>
            <p:cNvSpPr>
              <a:spLocks noChangeArrowheads="1"/>
            </p:cNvSpPr>
            <p:nvPr/>
          </p:nvSpPr>
          <p:spPr bwMode="auto">
            <a:xfrm>
              <a:off x="186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56" name="Rectangle 1389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57" name="Rectangle 1390"/>
            <p:cNvSpPr>
              <a:spLocks noChangeArrowheads="1"/>
            </p:cNvSpPr>
            <p:nvPr/>
          </p:nvSpPr>
          <p:spPr bwMode="auto">
            <a:xfrm>
              <a:off x="1453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58" name="Rectangle 1391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59" name="Rectangle 1392"/>
            <p:cNvSpPr>
              <a:spLocks noChangeArrowheads="1"/>
            </p:cNvSpPr>
            <p:nvPr/>
          </p:nvSpPr>
          <p:spPr bwMode="auto">
            <a:xfrm>
              <a:off x="157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60" name="Rectangle 1393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61" name="Rectangle 1394"/>
            <p:cNvSpPr>
              <a:spLocks noChangeArrowheads="1"/>
            </p:cNvSpPr>
            <p:nvPr/>
          </p:nvSpPr>
          <p:spPr bwMode="auto">
            <a:xfrm>
              <a:off x="1885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62" name="Rectangle 1395"/>
            <p:cNvSpPr>
              <a:spLocks noChangeArrowheads="1"/>
            </p:cNvSpPr>
            <p:nvPr/>
          </p:nvSpPr>
          <p:spPr bwMode="auto">
            <a:xfrm>
              <a:off x="1459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63" name="Rectangle 1396"/>
            <p:cNvSpPr>
              <a:spLocks noChangeArrowheads="1"/>
            </p:cNvSpPr>
            <p:nvPr/>
          </p:nvSpPr>
          <p:spPr bwMode="auto">
            <a:xfrm>
              <a:off x="2009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64" name="Rectangle 1397"/>
            <p:cNvSpPr>
              <a:spLocks noChangeArrowheads="1"/>
            </p:cNvSpPr>
            <p:nvPr/>
          </p:nvSpPr>
          <p:spPr bwMode="auto">
            <a:xfrm>
              <a:off x="2217" y="424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65" name="Rectangle 1398"/>
            <p:cNvSpPr>
              <a:spLocks noChangeArrowheads="1"/>
            </p:cNvSpPr>
            <p:nvPr/>
          </p:nvSpPr>
          <p:spPr bwMode="auto">
            <a:xfrm>
              <a:off x="1476" y="5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66" name="Rectangle 1399"/>
            <p:cNvSpPr>
              <a:spLocks noChangeArrowheads="1"/>
            </p:cNvSpPr>
            <p:nvPr/>
          </p:nvSpPr>
          <p:spPr bwMode="auto">
            <a:xfrm>
              <a:off x="2442" y="414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67" name="Rectangle 1400"/>
            <p:cNvSpPr>
              <a:spLocks noChangeArrowheads="1"/>
            </p:cNvSpPr>
            <p:nvPr/>
          </p:nvSpPr>
          <p:spPr bwMode="auto">
            <a:xfrm>
              <a:off x="1459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68" name="Rectangle 1401"/>
            <p:cNvSpPr>
              <a:spLocks noChangeArrowheads="1"/>
            </p:cNvSpPr>
            <p:nvPr/>
          </p:nvSpPr>
          <p:spPr bwMode="auto">
            <a:xfrm>
              <a:off x="2004" y="462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69" name="Rectangle 1402"/>
            <p:cNvSpPr>
              <a:spLocks noChangeArrowheads="1"/>
            </p:cNvSpPr>
            <p:nvPr/>
          </p:nvSpPr>
          <p:spPr bwMode="auto">
            <a:xfrm>
              <a:off x="1932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70" name="Rectangle 1403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71" name="Rectangle 1404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72" name="Rectangle 1405"/>
            <p:cNvSpPr>
              <a:spLocks noChangeArrowheads="1"/>
            </p:cNvSpPr>
            <p:nvPr/>
          </p:nvSpPr>
          <p:spPr bwMode="auto">
            <a:xfrm>
              <a:off x="1737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73" name="Rectangle 1406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74" name="Rectangle 1407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75" name="Rectangle 1408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76" name="Rectangle 1409"/>
            <p:cNvSpPr>
              <a:spLocks noChangeArrowheads="1"/>
            </p:cNvSpPr>
            <p:nvPr/>
          </p:nvSpPr>
          <p:spPr bwMode="auto">
            <a:xfrm>
              <a:off x="1465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77" name="Rectangle 1410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78" name="Rectangle 1411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79" name="Rectangle 1412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80" name="Rectangle 1413"/>
            <p:cNvSpPr>
              <a:spLocks noChangeArrowheads="1"/>
            </p:cNvSpPr>
            <p:nvPr/>
          </p:nvSpPr>
          <p:spPr bwMode="auto">
            <a:xfrm>
              <a:off x="2495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81" name="Rectangle 141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82" name="Rectangle 1415"/>
            <p:cNvSpPr>
              <a:spLocks noChangeArrowheads="1"/>
            </p:cNvSpPr>
            <p:nvPr/>
          </p:nvSpPr>
          <p:spPr bwMode="auto">
            <a:xfrm>
              <a:off x="2104" y="489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83" name="Rectangle 1416"/>
            <p:cNvSpPr>
              <a:spLocks noChangeArrowheads="1"/>
            </p:cNvSpPr>
            <p:nvPr/>
          </p:nvSpPr>
          <p:spPr bwMode="auto">
            <a:xfrm>
              <a:off x="2193" y="431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84" name="Rectangle 1417"/>
            <p:cNvSpPr>
              <a:spLocks noChangeArrowheads="1"/>
            </p:cNvSpPr>
            <p:nvPr/>
          </p:nvSpPr>
          <p:spPr bwMode="auto">
            <a:xfrm>
              <a:off x="2466" y="414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85" name="Rectangle 1418"/>
            <p:cNvSpPr>
              <a:spLocks noChangeArrowheads="1"/>
            </p:cNvSpPr>
            <p:nvPr/>
          </p:nvSpPr>
          <p:spPr bwMode="auto">
            <a:xfrm>
              <a:off x="2282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86" name="Rectangle 1419"/>
            <p:cNvSpPr>
              <a:spLocks noChangeArrowheads="1"/>
            </p:cNvSpPr>
            <p:nvPr/>
          </p:nvSpPr>
          <p:spPr bwMode="auto">
            <a:xfrm>
              <a:off x="194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87" name="Rectangle 1420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88" name="Rectangle 1421"/>
            <p:cNvSpPr>
              <a:spLocks noChangeArrowheads="1"/>
            </p:cNvSpPr>
            <p:nvPr/>
          </p:nvSpPr>
          <p:spPr bwMode="auto">
            <a:xfrm>
              <a:off x="2495" y="3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89" name="Rectangle 1422"/>
            <p:cNvSpPr>
              <a:spLocks noChangeArrowheads="1"/>
            </p:cNvSpPr>
            <p:nvPr/>
          </p:nvSpPr>
          <p:spPr bwMode="auto">
            <a:xfrm>
              <a:off x="2217" y="434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92" name="Group 1423"/>
          <p:cNvGrpSpPr>
            <a:grpSpLocks/>
          </p:cNvGrpSpPr>
          <p:nvPr/>
        </p:nvGrpSpPr>
        <p:grpSpPr bwMode="auto">
          <a:xfrm>
            <a:off x="5692775" y="1593850"/>
            <a:ext cx="2174875" cy="2127250"/>
            <a:chOff x="1453" y="3788"/>
            <a:chExt cx="1315" cy="1428"/>
          </a:xfrm>
        </p:grpSpPr>
        <p:sp>
          <p:nvSpPr>
            <p:cNvPr id="76190" name="Rectangle 1424"/>
            <p:cNvSpPr>
              <a:spLocks noChangeArrowheads="1"/>
            </p:cNvSpPr>
            <p:nvPr/>
          </p:nvSpPr>
          <p:spPr bwMode="auto">
            <a:xfrm>
              <a:off x="2424" y="41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91" name="Rectangle 1425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92" name="Rectangle 1426"/>
            <p:cNvSpPr>
              <a:spLocks noChangeArrowheads="1"/>
            </p:cNvSpPr>
            <p:nvPr/>
          </p:nvSpPr>
          <p:spPr bwMode="auto">
            <a:xfrm>
              <a:off x="1796" y="484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93" name="Rectangle 1427"/>
            <p:cNvSpPr>
              <a:spLocks noChangeArrowheads="1"/>
            </p:cNvSpPr>
            <p:nvPr/>
          </p:nvSpPr>
          <p:spPr bwMode="auto">
            <a:xfrm>
              <a:off x="1690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94" name="Rectangle 1428"/>
            <p:cNvSpPr>
              <a:spLocks noChangeArrowheads="1"/>
            </p:cNvSpPr>
            <p:nvPr/>
          </p:nvSpPr>
          <p:spPr bwMode="auto">
            <a:xfrm>
              <a:off x="2406" y="419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95" name="Rectangle 1429"/>
            <p:cNvSpPr>
              <a:spLocks noChangeArrowheads="1"/>
            </p:cNvSpPr>
            <p:nvPr/>
          </p:nvSpPr>
          <p:spPr bwMode="auto">
            <a:xfrm>
              <a:off x="2069" y="454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96" name="Rectangle 1430"/>
            <p:cNvSpPr>
              <a:spLocks noChangeArrowheads="1"/>
            </p:cNvSpPr>
            <p:nvPr/>
          </p:nvSpPr>
          <p:spPr bwMode="auto">
            <a:xfrm>
              <a:off x="2466" y="480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97" name="Rectangle 1431"/>
            <p:cNvSpPr>
              <a:spLocks noChangeArrowheads="1"/>
            </p:cNvSpPr>
            <p:nvPr/>
          </p:nvSpPr>
          <p:spPr bwMode="auto">
            <a:xfrm>
              <a:off x="1476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98" name="Rectangle 1432"/>
            <p:cNvSpPr>
              <a:spLocks noChangeArrowheads="1"/>
            </p:cNvSpPr>
            <p:nvPr/>
          </p:nvSpPr>
          <p:spPr bwMode="auto">
            <a:xfrm>
              <a:off x="2466" y="412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99" name="Rectangle 1433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00" name="Rectangle 1434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01" name="Rectangle 1435"/>
            <p:cNvSpPr>
              <a:spLocks noChangeArrowheads="1"/>
            </p:cNvSpPr>
            <p:nvPr/>
          </p:nvSpPr>
          <p:spPr bwMode="auto">
            <a:xfrm>
              <a:off x="2501" y="4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02" name="Rectangle 1436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03" name="Rectangle 1437"/>
            <p:cNvSpPr>
              <a:spLocks noChangeArrowheads="1"/>
            </p:cNvSpPr>
            <p:nvPr/>
          </p:nvSpPr>
          <p:spPr bwMode="auto">
            <a:xfrm>
              <a:off x="1950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04" name="Rectangle 1438"/>
            <p:cNvSpPr>
              <a:spLocks noChangeArrowheads="1"/>
            </p:cNvSpPr>
            <p:nvPr/>
          </p:nvSpPr>
          <p:spPr bwMode="auto">
            <a:xfrm>
              <a:off x="2193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05" name="Rectangle 1439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06" name="Rectangle 1440"/>
            <p:cNvSpPr>
              <a:spLocks noChangeArrowheads="1"/>
            </p:cNvSpPr>
            <p:nvPr/>
          </p:nvSpPr>
          <p:spPr bwMode="auto">
            <a:xfrm>
              <a:off x="1992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07" name="Rectangle 1441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08" name="Rectangle 1442"/>
            <p:cNvSpPr>
              <a:spLocks noChangeArrowheads="1"/>
            </p:cNvSpPr>
            <p:nvPr/>
          </p:nvSpPr>
          <p:spPr bwMode="auto">
            <a:xfrm>
              <a:off x="1814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09" name="Rectangle 1443"/>
            <p:cNvSpPr>
              <a:spLocks noChangeArrowheads="1"/>
            </p:cNvSpPr>
            <p:nvPr/>
          </p:nvSpPr>
          <p:spPr bwMode="auto">
            <a:xfrm>
              <a:off x="1725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10" name="Rectangle 1444"/>
            <p:cNvSpPr>
              <a:spLocks noChangeArrowheads="1"/>
            </p:cNvSpPr>
            <p:nvPr/>
          </p:nvSpPr>
          <p:spPr bwMode="auto">
            <a:xfrm>
              <a:off x="1802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11" name="Rectangle 1445"/>
            <p:cNvSpPr>
              <a:spLocks noChangeArrowheads="1"/>
            </p:cNvSpPr>
            <p:nvPr/>
          </p:nvSpPr>
          <p:spPr bwMode="auto">
            <a:xfrm>
              <a:off x="2614" y="38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12" name="Rectangle 1446"/>
            <p:cNvSpPr>
              <a:spLocks noChangeArrowheads="1"/>
            </p:cNvSpPr>
            <p:nvPr/>
          </p:nvSpPr>
          <p:spPr bwMode="auto">
            <a:xfrm>
              <a:off x="1654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13" name="Rectangle 1447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14" name="Rectangle 1448"/>
            <p:cNvSpPr>
              <a:spLocks noChangeArrowheads="1"/>
            </p:cNvSpPr>
            <p:nvPr/>
          </p:nvSpPr>
          <p:spPr bwMode="auto">
            <a:xfrm>
              <a:off x="1719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15" name="Rectangle 1449"/>
            <p:cNvSpPr>
              <a:spLocks noChangeArrowheads="1"/>
            </p:cNvSpPr>
            <p:nvPr/>
          </p:nvSpPr>
          <p:spPr bwMode="auto">
            <a:xfrm>
              <a:off x="1725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16" name="Rectangle 1450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17" name="Rectangle 1451"/>
            <p:cNvSpPr>
              <a:spLocks noChangeArrowheads="1"/>
            </p:cNvSpPr>
            <p:nvPr/>
          </p:nvSpPr>
          <p:spPr bwMode="auto">
            <a:xfrm>
              <a:off x="2235" y="490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18" name="Rectangle 1452"/>
            <p:cNvSpPr>
              <a:spLocks noChangeArrowheads="1"/>
            </p:cNvSpPr>
            <p:nvPr/>
          </p:nvSpPr>
          <p:spPr bwMode="auto">
            <a:xfrm>
              <a:off x="1719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19" name="Rectangle 1453"/>
            <p:cNvSpPr>
              <a:spLocks noChangeArrowheads="1"/>
            </p:cNvSpPr>
            <p:nvPr/>
          </p:nvSpPr>
          <p:spPr bwMode="auto">
            <a:xfrm>
              <a:off x="2181" y="493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20" name="Rectangle 145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21" name="Rectangle 1455"/>
            <p:cNvSpPr>
              <a:spLocks noChangeArrowheads="1"/>
            </p:cNvSpPr>
            <p:nvPr/>
          </p:nvSpPr>
          <p:spPr bwMode="auto">
            <a:xfrm>
              <a:off x="1950" y="465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22" name="Rectangle 1456"/>
            <p:cNvSpPr>
              <a:spLocks noChangeArrowheads="1"/>
            </p:cNvSpPr>
            <p:nvPr/>
          </p:nvSpPr>
          <p:spPr bwMode="auto">
            <a:xfrm>
              <a:off x="1820" y="5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23" name="Rectangle 1457"/>
            <p:cNvSpPr>
              <a:spLocks noChangeArrowheads="1"/>
            </p:cNvSpPr>
            <p:nvPr/>
          </p:nvSpPr>
          <p:spPr bwMode="auto">
            <a:xfrm>
              <a:off x="1459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24" name="Rectangle 1458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25" name="Rectangle 1459"/>
            <p:cNvSpPr>
              <a:spLocks noChangeArrowheads="1"/>
            </p:cNvSpPr>
            <p:nvPr/>
          </p:nvSpPr>
          <p:spPr bwMode="auto">
            <a:xfrm>
              <a:off x="2092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26" name="Rectangle 146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27" name="Rectangle 1461"/>
            <p:cNvSpPr>
              <a:spLocks noChangeArrowheads="1"/>
            </p:cNvSpPr>
            <p:nvPr/>
          </p:nvSpPr>
          <p:spPr bwMode="auto">
            <a:xfrm>
              <a:off x="2418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28" name="Rectangle 1462"/>
            <p:cNvSpPr>
              <a:spLocks noChangeArrowheads="1"/>
            </p:cNvSpPr>
            <p:nvPr/>
          </p:nvSpPr>
          <p:spPr bwMode="auto">
            <a:xfrm>
              <a:off x="1459" y="519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29" name="Rectangle 1463"/>
            <p:cNvSpPr>
              <a:spLocks noChangeArrowheads="1"/>
            </p:cNvSpPr>
            <p:nvPr/>
          </p:nvSpPr>
          <p:spPr bwMode="auto">
            <a:xfrm>
              <a:off x="2472" y="417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30" name="Rectangle 1464"/>
            <p:cNvSpPr>
              <a:spLocks noChangeArrowheads="1"/>
            </p:cNvSpPr>
            <p:nvPr/>
          </p:nvSpPr>
          <p:spPr bwMode="auto">
            <a:xfrm>
              <a:off x="1654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31" name="Rectangle 1465"/>
            <p:cNvSpPr>
              <a:spLocks noChangeArrowheads="1"/>
            </p:cNvSpPr>
            <p:nvPr/>
          </p:nvSpPr>
          <p:spPr bwMode="auto">
            <a:xfrm>
              <a:off x="2460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32" name="Rectangle 1466"/>
            <p:cNvSpPr>
              <a:spLocks noChangeArrowheads="1"/>
            </p:cNvSpPr>
            <p:nvPr/>
          </p:nvSpPr>
          <p:spPr bwMode="auto">
            <a:xfrm>
              <a:off x="1660" y="512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33" name="Rectangle 1467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34" name="Rectangle 1468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35" name="Rectangle 1469"/>
            <p:cNvSpPr>
              <a:spLocks noChangeArrowheads="1"/>
            </p:cNvSpPr>
            <p:nvPr/>
          </p:nvSpPr>
          <p:spPr bwMode="auto">
            <a:xfrm>
              <a:off x="2454" y="402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36" name="Rectangle 1470"/>
            <p:cNvSpPr>
              <a:spLocks noChangeArrowheads="1"/>
            </p:cNvSpPr>
            <p:nvPr/>
          </p:nvSpPr>
          <p:spPr bwMode="auto">
            <a:xfrm>
              <a:off x="2158" y="497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37" name="Rectangle 1471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38" name="Rectangle 1472"/>
            <p:cNvSpPr>
              <a:spLocks noChangeArrowheads="1"/>
            </p:cNvSpPr>
            <p:nvPr/>
          </p:nvSpPr>
          <p:spPr bwMode="auto">
            <a:xfrm>
              <a:off x="2460" y="417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39" name="Rectangle 1473"/>
            <p:cNvSpPr>
              <a:spLocks noChangeArrowheads="1"/>
            </p:cNvSpPr>
            <p:nvPr/>
          </p:nvSpPr>
          <p:spPr bwMode="auto">
            <a:xfrm>
              <a:off x="2572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40" name="Rectangle 1474"/>
            <p:cNvSpPr>
              <a:spLocks noChangeArrowheads="1"/>
            </p:cNvSpPr>
            <p:nvPr/>
          </p:nvSpPr>
          <p:spPr bwMode="auto">
            <a:xfrm>
              <a:off x="1790" y="511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41" name="Rectangle 1475"/>
            <p:cNvSpPr>
              <a:spLocks noChangeArrowheads="1"/>
            </p:cNvSpPr>
            <p:nvPr/>
          </p:nvSpPr>
          <p:spPr bwMode="auto">
            <a:xfrm>
              <a:off x="2383" y="421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42" name="Rectangle 1476"/>
            <p:cNvSpPr>
              <a:spLocks noChangeArrowheads="1"/>
            </p:cNvSpPr>
            <p:nvPr/>
          </p:nvSpPr>
          <p:spPr bwMode="auto">
            <a:xfrm>
              <a:off x="1844" y="5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43" name="Rectangle 1477"/>
            <p:cNvSpPr>
              <a:spLocks noChangeArrowheads="1"/>
            </p:cNvSpPr>
            <p:nvPr/>
          </p:nvSpPr>
          <p:spPr bwMode="auto">
            <a:xfrm>
              <a:off x="2691" y="3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44" name="Rectangle 1478"/>
            <p:cNvSpPr>
              <a:spLocks noChangeArrowheads="1"/>
            </p:cNvSpPr>
            <p:nvPr/>
          </p:nvSpPr>
          <p:spPr bwMode="auto">
            <a:xfrm>
              <a:off x="1962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45" name="Rectangle 1479"/>
            <p:cNvSpPr>
              <a:spLocks noChangeArrowheads="1"/>
            </p:cNvSpPr>
            <p:nvPr/>
          </p:nvSpPr>
          <p:spPr bwMode="auto">
            <a:xfrm>
              <a:off x="1867" y="475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46" name="Rectangle 1480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47" name="Rectangle 1481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48" name="Rectangle 1482"/>
            <p:cNvSpPr>
              <a:spLocks noChangeArrowheads="1"/>
            </p:cNvSpPr>
            <p:nvPr/>
          </p:nvSpPr>
          <p:spPr bwMode="auto">
            <a:xfrm>
              <a:off x="1749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49" name="Rectangle 1483"/>
            <p:cNvSpPr>
              <a:spLocks noChangeArrowheads="1"/>
            </p:cNvSpPr>
            <p:nvPr/>
          </p:nvSpPr>
          <p:spPr bwMode="auto">
            <a:xfrm>
              <a:off x="2620" y="431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50" name="Rectangle 1484"/>
            <p:cNvSpPr>
              <a:spLocks noChangeArrowheads="1"/>
            </p:cNvSpPr>
            <p:nvPr/>
          </p:nvSpPr>
          <p:spPr bwMode="auto">
            <a:xfrm>
              <a:off x="2004" y="500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51" name="Rectangle 1485"/>
            <p:cNvSpPr>
              <a:spLocks noChangeArrowheads="1"/>
            </p:cNvSpPr>
            <p:nvPr/>
          </p:nvSpPr>
          <p:spPr bwMode="auto">
            <a:xfrm>
              <a:off x="1927" y="503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52" name="Rectangle 1486"/>
            <p:cNvSpPr>
              <a:spLocks noChangeArrowheads="1"/>
            </p:cNvSpPr>
            <p:nvPr/>
          </p:nvSpPr>
          <p:spPr bwMode="auto">
            <a:xfrm>
              <a:off x="2460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53" name="Rectangle 1487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54" name="Rectangle 1488"/>
            <p:cNvSpPr>
              <a:spLocks noChangeArrowheads="1"/>
            </p:cNvSpPr>
            <p:nvPr/>
          </p:nvSpPr>
          <p:spPr bwMode="auto">
            <a:xfrm>
              <a:off x="1921" y="5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55" name="Rectangle 1489"/>
            <p:cNvSpPr>
              <a:spLocks noChangeArrowheads="1"/>
            </p:cNvSpPr>
            <p:nvPr/>
          </p:nvSpPr>
          <p:spPr bwMode="auto">
            <a:xfrm>
              <a:off x="1832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56" name="Rectangle 1490"/>
            <p:cNvSpPr>
              <a:spLocks noChangeArrowheads="1"/>
            </p:cNvSpPr>
            <p:nvPr/>
          </p:nvSpPr>
          <p:spPr bwMode="auto">
            <a:xfrm>
              <a:off x="1927" y="5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57" name="Rectangle 1491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58" name="Rectangle 149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59" name="Rectangle 1493"/>
            <p:cNvSpPr>
              <a:spLocks noChangeArrowheads="1"/>
            </p:cNvSpPr>
            <p:nvPr/>
          </p:nvSpPr>
          <p:spPr bwMode="auto">
            <a:xfrm>
              <a:off x="1921" y="50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60" name="Rectangle 1494"/>
            <p:cNvSpPr>
              <a:spLocks noChangeArrowheads="1"/>
            </p:cNvSpPr>
            <p:nvPr/>
          </p:nvSpPr>
          <p:spPr bwMode="auto">
            <a:xfrm>
              <a:off x="1719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61" name="Rectangle 1495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62" name="Rectangle 1496"/>
            <p:cNvSpPr>
              <a:spLocks noChangeArrowheads="1"/>
            </p:cNvSpPr>
            <p:nvPr/>
          </p:nvSpPr>
          <p:spPr bwMode="auto">
            <a:xfrm>
              <a:off x="2685" y="3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63" name="Rectangle 1497"/>
            <p:cNvSpPr>
              <a:spLocks noChangeArrowheads="1"/>
            </p:cNvSpPr>
            <p:nvPr/>
          </p:nvSpPr>
          <p:spPr bwMode="auto">
            <a:xfrm>
              <a:off x="2472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64" name="Rectangle 1498"/>
            <p:cNvSpPr>
              <a:spLocks noChangeArrowheads="1"/>
            </p:cNvSpPr>
            <p:nvPr/>
          </p:nvSpPr>
          <p:spPr bwMode="auto">
            <a:xfrm>
              <a:off x="2584" y="448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65" name="Rectangle 1499"/>
            <p:cNvSpPr>
              <a:spLocks noChangeArrowheads="1"/>
            </p:cNvSpPr>
            <p:nvPr/>
          </p:nvSpPr>
          <p:spPr bwMode="auto">
            <a:xfrm>
              <a:off x="1879" y="471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66" name="Rectangle 1500"/>
            <p:cNvSpPr>
              <a:spLocks noChangeArrowheads="1"/>
            </p:cNvSpPr>
            <p:nvPr/>
          </p:nvSpPr>
          <p:spPr bwMode="auto">
            <a:xfrm>
              <a:off x="1844" y="476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67" name="Rectangle 1501"/>
            <p:cNvSpPr>
              <a:spLocks noChangeArrowheads="1"/>
            </p:cNvSpPr>
            <p:nvPr/>
          </p:nvSpPr>
          <p:spPr bwMode="auto">
            <a:xfrm>
              <a:off x="2158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68" name="Rectangle 1502"/>
            <p:cNvSpPr>
              <a:spLocks noChangeArrowheads="1"/>
            </p:cNvSpPr>
            <p:nvPr/>
          </p:nvSpPr>
          <p:spPr bwMode="auto">
            <a:xfrm>
              <a:off x="2169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69" name="Rectangle 1503"/>
            <p:cNvSpPr>
              <a:spLocks noChangeArrowheads="1"/>
            </p:cNvSpPr>
            <p:nvPr/>
          </p:nvSpPr>
          <p:spPr bwMode="auto">
            <a:xfrm>
              <a:off x="1826" y="5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70" name="Rectangle 1504"/>
            <p:cNvSpPr>
              <a:spLocks noChangeArrowheads="1"/>
            </p:cNvSpPr>
            <p:nvPr/>
          </p:nvSpPr>
          <p:spPr bwMode="auto">
            <a:xfrm>
              <a:off x="1938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71" name="Rectangle 1505"/>
            <p:cNvSpPr>
              <a:spLocks noChangeArrowheads="1"/>
            </p:cNvSpPr>
            <p:nvPr/>
          </p:nvSpPr>
          <p:spPr bwMode="auto">
            <a:xfrm>
              <a:off x="2400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72" name="Rectangle 1506"/>
            <p:cNvSpPr>
              <a:spLocks noChangeArrowheads="1"/>
            </p:cNvSpPr>
            <p:nvPr/>
          </p:nvSpPr>
          <p:spPr bwMode="auto">
            <a:xfrm>
              <a:off x="2750" y="3788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73" name="Rectangle 1507"/>
            <p:cNvSpPr>
              <a:spLocks noChangeArrowheads="1"/>
            </p:cNvSpPr>
            <p:nvPr/>
          </p:nvSpPr>
          <p:spPr bwMode="auto">
            <a:xfrm>
              <a:off x="1743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74" name="Rectangle 1508"/>
            <p:cNvSpPr>
              <a:spLocks noChangeArrowheads="1"/>
            </p:cNvSpPr>
            <p:nvPr/>
          </p:nvSpPr>
          <p:spPr bwMode="auto">
            <a:xfrm>
              <a:off x="2448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75" name="Rectangle 1509"/>
            <p:cNvSpPr>
              <a:spLocks noChangeArrowheads="1"/>
            </p:cNvSpPr>
            <p:nvPr/>
          </p:nvSpPr>
          <p:spPr bwMode="auto">
            <a:xfrm>
              <a:off x="1642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76" name="Rectangle 1510"/>
            <p:cNvSpPr>
              <a:spLocks noChangeArrowheads="1"/>
            </p:cNvSpPr>
            <p:nvPr/>
          </p:nvSpPr>
          <p:spPr bwMode="auto">
            <a:xfrm>
              <a:off x="1719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77" name="Rectangle 1511"/>
            <p:cNvSpPr>
              <a:spLocks noChangeArrowheads="1"/>
            </p:cNvSpPr>
            <p:nvPr/>
          </p:nvSpPr>
          <p:spPr bwMode="auto">
            <a:xfrm>
              <a:off x="2009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78" name="Rectangle 1512"/>
            <p:cNvSpPr>
              <a:spLocks noChangeArrowheads="1"/>
            </p:cNvSpPr>
            <p:nvPr/>
          </p:nvSpPr>
          <p:spPr bwMode="auto">
            <a:xfrm>
              <a:off x="1731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79" name="Rectangle 1513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80" name="Rectangle 1514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81" name="Rectangle 1515"/>
            <p:cNvSpPr>
              <a:spLocks noChangeArrowheads="1"/>
            </p:cNvSpPr>
            <p:nvPr/>
          </p:nvSpPr>
          <p:spPr bwMode="auto">
            <a:xfrm>
              <a:off x="1476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82" name="Rectangle 1516"/>
            <p:cNvSpPr>
              <a:spLocks noChangeArrowheads="1"/>
            </p:cNvSpPr>
            <p:nvPr/>
          </p:nvSpPr>
          <p:spPr bwMode="auto">
            <a:xfrm>
              <a:off x="2229" y="435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83" name="Rectangle 1517"/>
            <p:cNvSpPr>
              <a:spLocks noChangeArrowheads="1"/>
            </p:cNvSpPr>
            <p:nvPr/>
          </p:nvSpPr>
          <p:spPr bwMode="auto">
            <a:xfrm>
              <a:off x="2110" y="443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84" name="Rectangle 1518"/>
            <p:cNvSpPr>
              <a:spLocks noChangeArrowheads="1"/>
            </p:cNvSpPr>
            <p:nvPr/>
          </p:nvSpPr>
          <p:spPr bwMode="auto">
            <a:xfrm>
              <a:off x="2472" y="476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85" name="Rectangle 1519"/>
            <p:cNvSpPr>
              <a:spLocks noChangeArrowheads="1"/>
            </p:cNvSpPr>
            <p:nvPr/>
          </p:nvSpPr>
          <p:spPr bwMode="auto">
            <a:xfrm>
              <a:off x="1879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86" name="Rectangle 1520"/>
            <p:cNvSpPr>
              <a:spLocks noChangeArrowheads="1"/>
            </p:cNvSpPr>
            <p:nvPr/>
          </p:nvSpPr>
          <p:spPr bwMode="auto">
            <a:xfrm>
              <a:off x="2519" y="4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87" name="Rectangle 1521"/>
            <p:cNvSpPr>
              <a:spLocks noChangeArrowheads="1"/>
            </p:cNvSpPr>
            <p:nvPr/>
          </p:nvSpPr>
          <p:spPr bwMode="auto">
            <a:xfrm>
              <a:off x="166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88" name="Rectangle 1522"/>
            <p:cNvSpPr>
              <a:spLocks noChangeArrowheads="1"/>
            </p:cNvSpPr>
            <p:nvPr/>
          </p:nvSpPr>
          <p:spPr bwMode="auto">
            <a:xfrm>
              <a:off x="2649" y="392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89" name="Rectangle 1523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90" name="Rectangle 1524"/>
            <p:cNvSpPr>
              <a:spLocks noChangeArrowheads="1"/>
            </p:cNvSpPr>
            <p:nvPr/>
          </p:nvSpPr>
          <p:spPr bwMode="auto">
            <a:xfrm>
              <a:off x="2756" y="3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91" name="Rectangle 1525"/>
            <p:cNvSpPr>
              <a:spLocks noChangeArrowheads="1"/>
            </p:cNvSpPr>
            <p:nvPr/>
          </p:nvSpPr>
          <p:spPr bwMode="auto">
            <a:xfrm>
              <a:off x="1992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92" name="Rectangle 1526"/>
            <p:cNvSpPr>
              <a:spLocks noChangeArrowheads="1"/>
            </p:cNvSpPr>
            <p:nvPr/>
          </p:nvSpPr>
          <p:spPr bwMode="auto">
            <a:xfrm>
              <a:off x="1950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93" name="Rectangle 1527"/>
            <p:cNvSpPr>
              <a:spLocks noChangeArrowheads="1"/>
            </p:cNvSpPr>
            <p:nvPr/>
          </p:nvSpPr>
          <p:spPr bwMode="auto">
            <a:xfrm>
              <a:off x="2033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94" name="Rectangle 1528"/>
            <p:cNvSpPr>
              <a:spLocks noChangeArrowheads="1"/>
            </p:cNvSpPr>
            <p:nvPr/>
          </p:nvSpPr>
          <p:spPr bwMode="auto">
            <a:xfrm>
              <a:off x="2223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95" name="Rectangle 1529"/>
            <p:cNvSpPr>
              <a:spLocks noChangeArrowheads="1"/>
            </p:cNvSpPr>
            <p:nvPr/>
          </p:nvSpPr>
          <p:spPr bwMode="auto">
            <a:xfrm>
              <a:off x="1648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96" name="Rectangle 1530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97" name="Rectangle 1531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98" name="Rectangle 1532"/>
            <p:cNvSpPr>
              <a:spLocks noChangeArrowheads="1"/>
            </p:cNvSpPr>
            <p:nvPr/>
          </p:nvSpPr>
          <p:spPr bwMode="auto">
            <a:xfrm>
              <a:off x="1773" y="485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99" name="Rectangle 1533"/>
            <p:cNvSpPr>
              <a:spLocks noChangeArrowheads="1"/>
            </p:cNvSpPr>
            <p:nvPr/>
          </p:nvSpPr>
          <p:spPr bwMode="auto">
            <a:xfrm>
              <a:off x="2087" y="450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00" name="Rectangle 1534"/>
            <p:cNvSpPr>
              <a:spLocks noChangeArrowheads="1"/>
            </p:cNvSpPr>
            <p:nvPr/>
          </p:nvSpPr>
          <p:spPr bwMode="auto">
            <a:xfrm>
              <a:off x="1459" y="5147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01" name="Rectangle 1535"/>
            <p:cNvSpPr>
              <a:spLocks noChangeArrowheads="1"/>
            </p:cNvSpPr>
            <p:nvPr/>
          </p:nvSpPr>
          <p:spPr bwMode="auto">
            <a:xfrm>
              <a:off x="2448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02" name="Rectangle 1536"/>
            <p:cNvSpPr>
              <a:spLocks noChangeArrowheads="1"/>
            </p:cNvSpPr>
            <p:nvPr/>
          </p:nvSpPr>
          <p:spPr bwMode="auto">
            <a:xfrm>
              <a:off x="1465" y="518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03" name="Rectangle 1537"/>
            <p:cNvSpPr>
              <a:spLocks noChangeArrowheads="1"/>
            </p:cNvSpPr>
            <p:nvPr/>
          </p:nvSpPr>
          <p:spPr bwMode="auto">
            <a:xfrm>
              <a:off x="2483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04" name="Rectangle 1538"/>
            <p:cNvSpPr>
              <a:spLocks noChangeArrowheads="1"/>
            </p:cNvSpPr>
            <p:nvPr/>
          </p:nvSpPr>
          <p:spPr bwMode="auto">
            <a:xfrm>
              <a:off x="2442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05" name="Rectangle 1539"/>
            <p:cNvSpPr>
              <a:spLocks noChangeArrowheads="1"/>
            </p:cNvSpPr>
            <p:nvPr/>
          </p:nvSpPr>
          <p:spPr bwMode="auto">
            <a:xfrm>
              <a:off x="1838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06" name="Rectangle 1540"/>
            <p:cNvSpPr>
              <a:spLocks noChangeArrowheads="1"/>
            </p:cNvSpPr>
            <p:nvPr/>
          </p:nvSpPr>
          <p:spPr bwMode="auto">
            <a:xfrm>
              <a:off x="1867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07" name="Rectangle 1541"/>
            <p:cNvSpPr>
              <a:spLocks noChangeArrowheads="1"/>
            </p:cNvSpPr>
            <p:nvPr/>
          </p:nvSpPr>
          <p:spPr bwMode="auto">
            <a:xfrm>
              <a:off x="2377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08" name="Rectangle 1542"/>
            <p:cNvSpPr>
              <a:spLocks noChangeArrowheads="1"/>
            </p:cNvSpPr>
            <p:nvPr/>
          </p:nvSpPr>
          <p:spPr bwMode="auto">
            <a:xfrm>
              <a:off x="2294" y="488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09" name="Rectangle 1543"/>
            <p:cNvSpPr>
              <a:spLocks noChangeArrowheads="1"/>
            </p:cNvSpPr>
            <p:nvPr/>
          </p:nvSpPr>
          <p:spPr bwMode="auto">
            <a:xfrm>
              <a:off x="2513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10" name="Rectangle 1544"/>
            <p:cNvSpPr>
              <a:spLocks noChangeArrowheads="1"/>
            </p:cNvSpPr>
            <p:nvPr/>
          </p:nvSpPr>
          <p:spPr bwMode="auto">
            <a:xfrm>
              <a:off x="2472" y="475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11" name="Rectangle 1545"/>
            <p:cNvSpPr>
              <a:spLocks noChangeArrowheads="1"/>
            </p:cNvSpPr>
            <p:nvPr/>
          </p:nvSpPr>
          <p:spPr bwMode="auto">
            <a:xfrm>
              <a:off x="2531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12" name="Rectangle 1546"/>
            <p:cNvSpPr>
              <a:spLocks noChangeArrowheads="1"/>
            </p:cNvSpPr>
            <p:nvPr/>
          </p:nvSpPr>
          <p:spPr bwMode="auto">
            <a:xfrm>
              <a:off x="2631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13" name="Rectangle 1547"/>
            <p:cNvSpPr>
              <a:spLocks noChangeArrowheads="1"/>
            </p:cNvSpPr>
            <p:nvPr/>
          </p:nvSpPr>
          <p:spPr bwMode="auto">
            <a:xfrm>
              <a:off x="1773" y="5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14" name="Rectangle 1548"/>
            <p:cNvSpPr>
              <a:spLocks noChangeArrowheads="1"/>
            </p:cNvSpPr>
            <p:nvPr/>
          </p:nvSpPr>
          <p:spPr bwMode="auto">
            <a:xfrm>
              <a:off x="1601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15" name="Rectangle 1549"/>
            <p:cNvSpPr>
              <a:spLocks noChangeArrowheads="1"/>
            </p:cNvSpPr>
            <p:nvPr/>
          </p:nvSpPr>
          <p:spPr bwMode="auto">
            <a:xfrm>
              <a:off x="2477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16" name="Rectangle 1550"/>
            <p:cNvSpPr>
              <a:spLocks noChangeArrowheads="1"/>
            </p:cNvSpPr>
            <p:nvPr/>
          </p:nvSpPr>
          <p:spPr bwMode="auto">
            <a:xfrm>
              <a:off x="20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17" name="Rectangle 1551"/>
            <p:cNvSpPr>
              <a:spLocks noChangeArrowheads="1"/>
            </p:cNvSpPr>
            <p:nvPr/>
          </p:nvSpPr>
          <p:spPr bwMode="auto">
            <a:xfrm>
              <a:off x="1773" y="483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18" name="Rectangle 1552"/>
            <p:cNvSpPr>
              <a:spLocks noChangeArrowheads="1"/>
            </p:cNvSpPr>
            <p:nvPr/>
          </p:nvSpPr>
          <p:spPr bwMode="auto">
            <a:xfrm>
              <a:off x="1956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19" name="Rectangle 1553"/>
            <p:cNvSpPr>
              <a:spLocks noChangeArrowheads="1"/>
            </p:cNvSpPr>
            <p:nvPr/>
          </p:nvSpPr>
          <p:spPr bwMode="auto">
            <a:xfrm>
              <a:off x="2152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20" name="Rectangle 1554"/>
            <p:cNvSpPr>
              <a:spLocks noChangeArrowheads="1"/>
            </p:cNvSpPr>
            <p:nvPr/>
          </p:nvSpPr>
          <p:spPr bwMode="auto">
            <a:xfrm>
              <a:off x="2590" y="395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21" name="Rectangle 1555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22" name="Rectangle 1556"/>
            <p:cNvSpPr>
              <a:spLocks noChangeArrowheads="1"/>
            </p:cNvSpPr>
            <p:nvPr/>
          </p:nvSpPr>
          <p:spPr bwMode="auto">
            <a:xfrm>
              <a:off x="2081" y="49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23" name="Rectangle 1557"/>
            <p:cNvSpPr>
              <a:spLocks noChangeArrowheads="1"/>
            </p:cNvSpPr>
            <p:nvPr/>
          </p:nvSpPr>
          <p:spPr bwMode="auto">
            <a:xfrm>
              <a:off x="2152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24" name="Rectangle 1558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25" name="Rectangle 1559"/>
            <p:cNvSpPr>
              <a:spLocks noChangeArrowheads="1"/>
            </p:cNvSpPr>
            <p:nvPr/>
          </p:nvSpPr>
          <p:spPr bwMode="auto">
            <a:xfrm>
              <a:off x="2501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26" name="Rectangle 1560"/>
            <p:cNvSpPr>
              <a:spLocks noChangeArrowheads="1"/>
            </p:cNvSpPr>
            <p:nvPr/>
          </p:nvSpPr>
          <p:spPr bwMode="auto">
            <a:xfrm>
              <a:off x="2312" y="42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27" name="Rectangle 1561"/>
            <p:cNvSpPr>
              <a:spLocks noChangeArrowheads="1"/>
            </p:cNvSpPr>
            <p:nvPr/>
          </p:nvSpPr>
          <p:spPr bwMode="auto">
            <a:xfrm>
              <a:off x="1844" y="477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28" name="Rectangle 1562"/>
            <p:cNvSpPr>
              <a:spLocks noChangeArrowheads="1"/>
            </p:cNvSpPr>
            <p:nvPr/>
          </p:nvSpPr>
          <p:spPr bwMode="auto">
            <a:xfrm>
              <a:off x="1944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29" name="Rectangle 1563"/>
            <p:cNvSpPr>
              <a:spLocks noChangeArrowheads="1"/>
            </p:cNvSpPr>
            <p:nvPr/>
          </p:nvSpPr>
          <p:spPr bwMode="auto">
            <a:xfrm>
              <a:off x="1678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30" name="Rectangle 1564"/>
            <p:cNvSpPr>
              <a:spLocks noChangeArrowheads="1"/>
            </p:cNvSpPr>
            <p:nvPr/>
          </p:nvSpPr>
          <p:spPr bwMode="auto">
            <a:xfrm>
              <a:off x="2477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31" name="Rectangle 1565"/>
            <p:cNvSpPr>
              <a:spLocks noChangeArrowheads="1"/>
            </p:cNvSpPr>
            <p:nvPr/>
          </p:nvSpPr>
          <p:spPr bwMode="auto">
            <a:xfrm>
              <a:off x="1885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32" name="Rectangle 1566"/>
            <p:cNvSpPr>
              <a:spLocks noChangeArrowheads="1"/>
            </p:cNvSpPr>
            <p:nvPr/>
          </p:nvSpPr>
          <p:spPr bwMode="auto">
            <a:xfrm>
              <a:off x="1583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33" name="Rectangle 1567"/>
            <p:cNvSpPr>
              <a:spLocks noChangeArrowheads="1"/>
            </p:cNvSpPr>
            <p:nvPr/>
          </p:nvSpPr>
          <p:spPr bwMode="auto">
            <a:xfrm>
              <a:off x="2554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34" name="Rectangle 1568"/>
            <p:cNvSpPr>
              <a:spLocks noChangeArrowheads="1"/>
            </p:cNvSpPr>
            <p:nvPr/>
          </p:nvSpPr>
          <p:spPr bwMode="auto">
            <a:xfrm>
              <a:off x="188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35" name="Rectangle 1569"/>
            <p:cNvSpPr>
              <a:spLocks noChangeArrowheads="1"/>
            </p:cNvSpPr>
            <p:nvPr/>
          </p:nvSpPr>
          <p:spPr bwMode="auto">
            <a:xfrm>
              <a:off x="1761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36" name="Rectangle 1570"/>
            <p:cNvSpPr>
              <a:spLocks noChangeArrowheads="1"/>
            </p:cNvSpPr>
            <p:nvPr/>
          </p:nvSpPr>
          <p:spPr bwMode="auto">
            <a:xfrm>
              <a:off x="1678" y="5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37" name="Rectangle 1571"/>
            <p:cNvSpPr>
              <a:spLocks noChangeArrowheads="1"/>
            </p:cNvSpPr>
            <p:nvPr/>
          </p:nvSpPr>
          <p:spPr bwMode="auto">
            <a:xfrm>
              <a:off x="2205" y="490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38" name="Rectangle 1572"/>
            <p:cNvSpPr>
              <a:spLocks noChangeArrowheads="1"/>
            </p:cNvSpPr>
            <p:nvPr/>
          </p:nvSpPr>
          <p:spPr bwMode="auto">
            <a:xfrm>
              <a:off x="1879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39" name="Rectangle 1573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40" name="Rectangle 1574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41" name="Rectangle 1575"/>
            <p:cNvSpPr>
              <a:spLocks noChangeArrowheads="1"/>
            </p:cNvSpPr>
            <p:nvPr/>
          </p:nvSpPr>
          <p:spPr bwMode="auto">
            <a:xfrm>
              <a:off x="2472" y="411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42" name="Rectangle 1576"/>
            <p:cNvSpPr>
              <a:spLocks noChangeArrowheads="1"/>
            </p:cNvSpPr>
            <p:nvPr/>
          </p:nvSpPr>
          <p:spPr bwMode="auto">
            <a:xfrm>
              <a:off x="1784" y="482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43" name="Rectangle 1577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44" name="Rectangle 1578"/>
            <p:cNvSpPr>
              <a:spLocks noChangeArrowheads="1"/>
            </p:cNvSpPr>
            <p:nvPr/>
          </p:nvSpPr>
          <p:spPr bwMode="auto">
            <a:xfrm>
              <a:off x="1784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45" name="Rectangle 1579"/>
            <p:cNvSpPr>
              <a:spLocks noChangeArrowheads="1"/>
            </p:cNvSpPr>
            <p:nvPr/>
          </p:nvSpPr>
          <p:spPr bwMode="auto">
            <a:xfrm>
              <a:off x="1903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46" name="Rectangle 1580"/>
            <p:cNvSpPr>
              <a:spLocks noChangeArrowheads="1"/>
            </p:cNvSpPr>
            <p:nvPr/>
          </p:nvSpPr>
          <p:spPr bwMode="auto">
            <a:xfrm>
              <a:off x="1826" y="477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47" name="Rectangle 1581"/>
            <p:cNvSpPr>
              <a:spLocks noChangeArrowheads="1"/>
            </p:cNvSpPr>
            <p:nvPr/>
          </p:nvSpPr>
          <p:spPr bwMode="auto">
            <a:xfrm>
              <a:off x="1470" y="515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48" name="Rectangle 1582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49" name="Rectangle 1583"/>
            <p:cNvSpPr>
              <a:spLocks noChangeArrowheads="1"/>
            </p:cNvSpPr>
            <p:nvPr/>
          </p:nvSpPr>
          <p:spPr bwMode="auto">
            <a:xfrm>
              <a:off x="2329" y="485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50" name="Rectangle 1584"/>
            <p:cNvSpPr>
              <a:spLocks noChangeArrowheads="1"/>
            </p:cNvSpPr>
            <p:nvPr/>
          </p:nvSpPr>
          <p:spPr bwMode="auto">
            <a:xfrm>
              <a:off x="1571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51" name="Rectangle 1585"/>
            <p:cNvSpPr>
              <a:spLocks noChangeArrowheads="1"/>
            </p:cNvSpPr>
            <p:nvPr/>
          </p:nvSpPr>
          <p:spPr bwMode="auto">
            <a:xfrm>
              <a:off x="1595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52" name="Rectangle 1586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53" name="Rectangle 1587"/>
            <p:cNvSpPr>
              <a:spLocks noChangeArrowheads="1"/>
            </p:cNvSpPr>
            <p:nvPr/>
          </p:nvSpPr>
          <p:spPr bwMode="auto">
            <a:xfrm>
              <a:off x="1642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54" name="Rectangle 1588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55" name="Rectangle 1589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56" name="Rectangle 1590"/>
            <p:cNvSpPr>
              <a:spLocks noChangeArrowheads="1"/>
            </p:cNvSpPr>
            <p:nvPr/>
          </p:nvSpPr>
          <p:spPr bwMode="auto">
            <a:xfrm>
              <a:off x="2288" y="485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57" name="Rectangle 1591"/>
            <p:cNvSpPr>
              <a:spLocks noChangeArrowheads="1"/>
            </p:cNvSpPr>
            <p:nvPr/>
          </p:nvSpPr>
          <p:spPr bwMode="auto">
            <a:xfrm>
              <a:off x="2714" y="3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58" name="Rectangle 1592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59" name="Rectangle 1593"/>
            <p:cNvSpPr>
              <a:spLocks noChangeArrowheads="1"/>
            </p:cNvSpPr>
            <p:nvPr/>
          </p:nvSpPr>
          <p:spPr bwMode="auto">
            <a:xfrm>
              <a:off x="1980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60" name="Rectangle 1594"/>
            <p:cNvSpPr>
              <a:spLocks noChangeArrowheads="1"/>
            </p:cNvSpPr>
            <p:nvPr/>
          </p:nvSpPr>
          <p:spPr bwMode="auto">
            <a:xfrm>
              <a:off x="2122" y="458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61" name="Rectangle 1595"/>
            <p:cNvSpPr>
              <a:spLocks noChangeArrowheads="1"/>
            </p:cNvSpPr>
            <p:nvPr/>
          </p:nvSpPr>
          <p:spPr bwMode="auto">
            <a:xfrm>
              <a:off x="1838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62" name="Rectangle 1596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63" name="Rectangle 1597"/>
            <p:cNvSpPr>
              <a:spLocks noChangeArrowheads="1"/>
            </p:cNvSpPr>
            <p:nvPr/>
          </p:nvSpPr>
          <p:spPr bwMode="auto">
            <a:xfrm>
              <a:off x="1476" y="520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64" name="Rectangle 1598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65" name="Rectangle 1599"/>
            <p:cNvSpPr>
              <a:spLocks noChangeArrowheads="1"/>
            </p:cNvSpPr>
            <p:nvPr/>
          </p:nvSpPr>
          <p:spPr bwMode="auto">
            <a:xfrm>
              <a:off x="2483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66" name="Rectangle 1600"/>
            <p:cNvSpPr>
              <a:spLocks noChangeArrowheads="1"/>
            </p:cNvSpPr>
            <p:nvPr/>
          </p:nvSpPr>
          <p:spPr bwMode="auto">
            <a:xfrm>
              <a:off x="2075" y="500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67" name="Rectangle 1601"/>
            <p:cNvSpPr>
              <a:spLocks noChangeArrowheads="1"/>
            </p:cNvSpPr>
            <p:nvPr/>
          </p:nvSpPr>
          <p:spPr bwMode="auto">
            <a:xfrm>
              <a:off x="1974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68" name="Rectangle 1602"/>
            <p:cNvSpPr>
              <a:spLocks noChangeArrowheads="1"/>
            </p:cNvSpPr>
            <p:nvPr/>
          </p:nvSpPr>
          <p:spPr bwMode="auto">
            <a:xfrm>
              <a:off x="2472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69" name="Rectangle 1603"/>
            <p:cNvSpPr>
              <a:spLocks noChangeArrowheads="1"/>
            </p:cNvSpPr>
            <p:nvPr/>
          </p:nvSpPr>
          <p:spPr bwMode="auto">
            <a:xfrm>
              <a:off x="2477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70" name="Rectangle 1604"/>
            <p:cNvSpPr>
              <a:spLocks noChangeArrowheads="1"/>
            </p:cNvSpPr>
            <p:nvPr/>
          </p:nvSpPr>
          <p:spPr bwMode="auto">
            <a:xfrm>
              <a:off x="2235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71" name="Rectangle 1605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72" name="Rectangle 1606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73" name="Rectangle 1607"/>
            <p:cNvSpPr>
              <a:spLocks noChangeArrowheads="1"/>
            </p:cNvSpPr>
            <p:nvPr/>
          </p:nvSpPr>
          <p:spPr bwMode="auto">
            <a:xfrm>
              <a:off x="1767" y="5109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74" name="Rectangle 1608"/>
            <p:cNvSpPr>
              <a:spLocks noChangeArrowheads="1"/>
            </p:cNvSpPr>
            <p:nvPr/>
          </p:nvSpPr>
          <p:spPr bwMode="auto">
            <a:xfrm>
              <a:off x="2164" y="491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75" name="Rectangle 1609"/>
            <p:cNvSpPr>
              <a:spLocks noChangeArrowheads="1"/>
            </p:cNvSpPr>
            <p:nvPr/>
          </p:nvSpPr>
          <p:spPr bwMode="auto">
            <a:xfrm>
              <a:off x="1808" y="4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76" name="Rectangle 1610"/>
            <p:cNvSpPr>
              <a:spLocks noChangeArrowheads="1"/>
            </p:cNvSpPr>
            <p:nvPr/>
          </p:nvSpPr>
          <p:spPr bwMode="auto">
            <a:xfrm>
              <a:off x="2448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77" name="Rectangle 1611"/>
            <p:cNvSpPr>
              <a:spLocks noChangeArrowheads="1"/>
            </p:cNvSpPr>
            <p:nvPr/>
          </p:nvSpPr>
          <p:spPr bwMode="auto">
            <a:xfrm>
              <a:off x="1731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78" name="Rectangle 1612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79" name="Rectangle 1613"/>
            <p:cNvSpPr>
              <a:spLocks noChangeArrowheads="1"/>
            </p:cNvSpPr>
            <p:nvPr/>
          </p:nvSpPr>
          <p:spPr bwMode="auto">
            <a:xfrm>
              <a:off x="1666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80" name="Rectangle 1614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81" name="Rectangle 1615"/>
            <p:cNvSpPr>
              <a:spLocks noChangeArrowheads="1"/>
            </p:cNvSpPr>
            <p:nvPr/>
          </p:nvSpPr>
          <p:spPr bwMode="auto">
            <a:xfrm>
              <a:off x="2489" y="4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82" name="Rectangle 1616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83" name="Rectangle 1617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84" name="Rectangle 1618"/>
            <p:cNvSpPr>
              <a:spLocks noChangeArrowheads="1"/>
            </p:cNvSpPr>
            <p:nvPr/>
          </p:nvSpPr>
          <p:spPr bwMode="auto">
            <a:xfrm>
              <a:off x="1838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85" name="Rectangle 1619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86" name="Rectangle 1620"/>
            <p:cNvSpPr>
              <a:spLocks noChangeArrowheads="1"/>
            </p:cNvSpPr>
            <p:nvPr/>
          </p:nvSpPr>
          <p:spPr bwMode="auto">
            <a:xfrm>
              <a:off x="2454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87" name="Rectangle 1621"/>
            <p:cNvSpPr>
              <a:spLocks noChangeArrowheads="1"/>
            </p:cNvSpPr>
            <p:nvPr/>
          </p:nvSpPr>
          <p:spPr bwMode="auto">
            <a:xfrm>
              <a:off x="1453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88" name="Rectangle 1622"/>
            <p:cNvSpPr>
              <a:spLocks noChangeArrowheads="1"/>
            </p:cNvSpPr>
            <p:nvPr/>
          </p:nvSpPr>
          <p:spPr bwMode="auto">
            <a:xfrm>
              <a:off x="1755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89" name="Rectangle 1623"/>
            <p:cNvSpPr>
              <a:spLocks noChangeArrowheads="1"/>
            </p:cNvSpPr>
            <p:nvPr/>
          </p:nvSpPr>
          <p:spPr bwMode="auto">
            <a:xfrm>
              <a:off x="2015" y="500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93" name="Group 1624"/>
          <p:cNvGrpSpPr>
            <a:grpSpLocks/>
          </p:cNvGrpSpPr>
          <p:nvPr/>
        </p:nvGrpSpPr>
        <p:grpSpPr bwMode="auto">
          <a:xfrm>
            <a:off x="5662613" y="1611313"/>
            <a:ext cx="2155825" cy="2090737"/>
            <a:chOff x="1435" y="3800"/>
            <a:chExt cx="1303" cy="1403"/>
          </a:xfrm>
        </p:grpSpPr>
        <p:sp>
          <p:nvSpPr>
            <p:cNvPr id="75990" name="Rectangle 1625"/>
            <p:cNvSpPr>
              <a:spLocks noChangeArrowheads="1"/>
            </p:cNvSpPr>
            <p:nvPr/>
          </p:nvSpPr>
          <p:spPr bwMode="auto">
            <a:xfrm>
              <a:off x="2128" y="496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91" name="Rectangle 1626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92" name="Rectangle 1627"/>
            <p:cNvSpPr>
              <a:spLocks noChangeArrowheads="1"/>
            </p:cNvSpPr>
            <p:nvPr/>
          </p:nvSpPr>
          <p:spPr bwMode="auto">
            <a:xfrm>
              <a:off x="1832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93" name="Rectangle 1628"/>
            <p:cNvSpPr>
              <a:spLocks noChangeArrowheads="1"/>
            </p:cNvSpPr>
            <p:nvPr/>
          </p:nvSpPr>
          <p:spPr bwMode="auto">
            <a:xfrm>
              <a:off x="1619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94" name="Rectangle 1629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95" name="Rectangle 1630"/>
            <p:cNvSpPr>
              <a:spLocks noChangeArrowheads="1"/>
            </p:cNvSpPr>
            <p:nvPr/>
          </p:nvSpPr>
          <p:spPr bwMode="auto">
            <a:xfrm>
              <a:off x="1476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96" name="Rectangle 1631"/>
            <p:cNvSpPr>
              <a:spLocks noChangeArrowheads="1"/>
            </p:cNvSpPr>
            <p:nvPr/>
          </p:nvSpPr>
          <p:spPr bwMode="auto">
            <a:xfrm>
              <a:off x="1725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97" name="Rectangle 1632"/>
            <p:cNvSpPr>
              <a:spLocks noChangeArrowheads="1"/>
            </p:cNvSpPr>
            <p:nvPr/>
          </p:nvSpPr>
          <p:spPr bwMode="auto">
            <a:xfrm>
              <a:off x="2620" y="393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98" name="Rectangle 1633"/>
            <p:cNvSpPr>
              <a:spLocks noChangeArrowheads="1"/>
            </p:cNvSpPr>
            <p:nvPr/>
          </p:nvSpPr>
          <p:spPr bwMode="auto">
            <a:xfrm>
              <a:off x="1956" y="5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99" name="Rectangle 163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00" name="Rectangle 1635"/>
            <p:cNvSpPr>
              <a:spLocks noChangeArrowheads="1"/>
            </p:cNvSpPr>
            <p:nvPr/>
          </p:nvSpPr>
          <p:spPr bwMode="auto">
            <a:xfrm>
              <a:off x="1927" y="466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01" name="Rectangle 1636"/>
            <p:cNvSpPr>
              <a:spLocks noChangeArrowheads="1"/>
            </p:cNvSpPr>
            <p:nvPr/>
          </p:nvSpPr>
          <p:spPr bwMode="auto">
            <a:xfrm>
              <a:off x="2472" y="412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02" name="Rectangle 1637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03" name="Rectangle 1638"/>
            <p:cNvSpPr>
              <a:spLocks noChangeArrowheads="1"/>
            </p:cNvSpPr>
            <p:nvPr/>
          </p:nvSpPr>
          <p:spPr bwMode="auto">
            <a:xfrm>
              <a:off x="1885" y="504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04" name="Rectangle 1639"/>
            <p:cNvSpPr>
              <a:spLocks noChangeArrowheads="1"/>
            </p:cNvSpPr>
            <p:nvPr/>
          </p:nvSpPr>
          <p:spPr bwMode="auto">
            <a:xfrm>
              <a:off x="2454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05" name="Rectangle 1640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06" name="Rectangle 1641"/>
            <p:cNvSpPr>
              <a:spLocks noChangeArrowheads="1"/>
            </p:cNvSpPr>
            <p:nvPr/>
          </p:nvSpPr>
          <p:spPr bwMode="auto">
            <a:xfrm>
              <a:off x="2211" y="4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07" name="Rectangle 1642"/>
            <p:cNvSpPr>
              <a:spLocks noChangeArrowheads="1"/>
            </p:cNvSpPr>
            <p:nvPr/>
          </p:nvSpPr>
          <p:spPr bwMode="auto">
            <a:xfrm>
              <a:off x="2466" y="447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08" name="Rectangle 1643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09" name="Rectangle 1644"/>
            <p:cNvSpPr>
              <a:spLocks noChangeArrowheads="1"/>
            </p:cNvSpPr>
            <p:nvPr/>
          </p:nvSpPr>
          <p:spPr bwMode="auto">
            <a:xfrm>
              <a:off x="2193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10" name="Rectangle 1645"/>
            <p:cNvSpPr>
              <a:spLocks noChangeArrowheads="1"/>
            </p:cNvSpPr>
            <p:nvPr/>
          </p:nvSpPr>
          <p:spPr bwMode="auto">
            <a:xfrm>
              <a:off x="1832" y="478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11" name="Rectangle 1646"/>
            <p:cNvSpPr>
              <a:spLocks noChangeArrowheads="1"/>
            </p:cNvSpPr>
            <p:nvPr/>
          </p:nvSpPr>
          <p:spPr bwMode="auto">
            <a:xfrm>
              <a:off x="1737" y="5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12" name="Rectangle 1647"/>
            <p:cNvSpPr>
              <a:spLocks noChangeArrowheads="1"/>
            </p:cNvSpPr>
            <p:nvPr/>
          </p:nvSpPr>
          <p:spPr bwMode="auto">
            <a:xfrm>
              <a:off x="1879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13" name="Rectangle 1648"/>
            <p:cNvSpPr>
              <a:spLocks noChangeArrowheads="1"/>
            </p:cNvSpPr>
            <p:nvPr/>
          </p:nvSpPr>
          <p:spPr bwMode="auto">
            <a:xfrm>
              <a:off x="2193" y="488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14" name="Rectangle 1649"/>
            <p:cNvSpPr>
              <a:spLocks noChangeArrowheads="1"/>
            </p:cNvSpPr>
            <p:nvPr/>
          </p:nvSpPr>
          <p:spPr bwMode="auto">
            <a:xfrm>
              <a:off x="2140" y="449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15" name="Rectangle 1650"/>
            <p:cNvSpPr>
              <a:spLocks noChangeArrowheads="1"/>
            </p:cNvSpPr>
            <p:nvPr/>
          </p:nvSpPr>
          <p:spPr bwMode="auto">
            <a:xfrm>
              <a:off x="1850" y="5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16" name="Rectangle 1651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17" name="Rectangle 1652"/>
            <p:cNvSpPr>
              <a:spLocks noChangeArrowheads="1"/>
            </p:cNvSpPr>
            <p:nvPr/>
          </p:nvSpPr>
          <p:spPr bwMode="auto">
            <a:xfrm>
              <a:off x="1737" y="491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18" name="Rectangle 1653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19" name="Rectangle 1654"/>
            <p:cNvSpPr>
              <a:spLocks noChangeArrowheads="1"/>
            </p:cNvSpPr>
            <p:nvPr/>
          </p:nvSpPr>
          <p:spPr bwMode="auto">
            <a:xfrm>
              <a:off x="1915" y="504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20" name="Rectangle 1655"/>
            <p:cNvSpPr>
              <a:spLocks noChangeArrowheads="1"/>
            </p:cNvSpPr>
            <p:nvPr/>
          </p:nvSpPr>
          <p:spPr bwMode="auto">
            <a:xfrm>
              <a:off x="1915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21" name="Rectangle 1656"/>
            <p:cNvSpPr>
              <a:spLocks noChangeArrowheads="1"/>
            </p:cNvSpPr>
            <p:nvPr/>
          </p:nvSpPr>
          <p:spPr bwMode="auto">
            <a:xfrm>
              <a:off x="2075" y="502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22" name="Rectangle 1657"/>
            <p:cNvSpPr>
              <a:spLocks noChangeArrowheads="1"/>
            </p:cNvSpPr>
            <p:nvPr/>
          </p:nvSpPr>
          <p:spPr bwMode="auto">
            <a:xfrm>
              <a:off x="2158" y="495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23" name="Rectangle 1658"/>
            <p:cNvSpPr>
              <a:spLocks noChangeArrowheads="1"/>
            </p:cNvSpPr>
            <p:nvPr/>
          </p:nvSpPr>
          <p:spPr bwMode="auto">
            <a:xfrm>
              <a:off x="2620" y="3964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24" name="Rectangle 1659"/>
            <p:cNvSpPr>
              <a:spLocks noChangeArrowheads="1"/>
            </p:cNvSpPr>
            <p:nvPr/>
          </p:nvSpPr>
          <p:spPr bwMode="auto">
            <a:xfrm>
              <a:off x="2235" y="442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25" name="Rectangle 1660"/>
            <p:cNvSpPr>
              <a:spLocks noChangeArrowheads="1"/>
            </p:cNvSpPr>
            <p:nvPr/>
          </p:nvSpPr>
          <p:spPr bwMode="auto">
            <a:xfrm>
              <a:off x="1459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26" name="Rectangle 1661"/>
            <p:cNvSpPr>
              <a:spLocks noChangeArrowheads="1"/>
            </p:cNvSpPr>
            <p:nvPr/>
          </p:nvSpPr>
          <p:spPr bwMode="auto">
            <a:xfrm>
              <a:off x="2318" y="4178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27" name="Rectangle 1662"/>
            <p:cNvSpPr>
              <a:spLocks noChangeArrowheads="1"/>
            </p:cNvSpPr>
            <p:nvPr/>
          </p:nvSpPr>
          <p:spPr bwMode="auto">
            <a:xfrm>
              <a:off x="1696" y="511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28" name="Rectangle 1663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29" name="Rectangle 1664"/>
            <p:cNvSpPr>
              <a:spLocks noChangeArrowheads="1"/>
            </p:cNvSpPr>
            <p:nvPr/>
          </p:nvSpPr>
          <p:spPr bwMode="auto">
            <a:xfrm>
              <a:off x="2554" y="405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30" name="Rectangle 1665"/>
            <p:cNvSpPr>
              <a:spLocks noChangeArrowheads="1"/>
            </p:cNvSpPr>
            <p:nvPr/>
          </p:nvSpPr>
          <p:spPr bwMode="auto">
            <a:xfrm>
              <a:off x="2122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31" name="Rectangle 1666"/>
            <p:cNvSpPr>
              <a:spLocks noChangeArrowheads="1"/>
            </p:cNvSpPr>
            <p:nvPr/>
          </p:nvSpPr>
          <p:spPr bwMode="auto">
            <a:xfrm>
              <a:off x="2726" y="381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32" name="Rectangle 1667"/>
            <p:cNvSpPr>
              <a:spLocks noChangeArrowheads="1"/>
            </p:cNvSpPr>
            <p:nvPr/>
          </p:nvSpPr>
          <p:spPr bwMode="auto">
            <a:xfrm>
              <a:off x="1731" y="5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33" name="Rectangle 1668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34" name="Rectangle 1669"/>
            <p:cNvSpPr>
              <a:spLocks noChangeArrowheads="1"/>
            </p:cNvSpPr>
            <p:nvPr/>
          </p:nvSpPr>
          <p:spPr bwMode="auto">
            <a:xfrm>
              <a:off x="2519" y="3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35" name="Rectangle 1670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36" name="Rectangle 1671"/>
            <p:cNvSpPr>
              <a:spLocks noChangeArrowheads="1"/>
            </p:cNvSpPr>
            <p:nvPr/>
          </p:nvSpPr>
          <p:spPr bwMode="auto">
            <a:xfrm>
              <a:off x="2377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37" name="Rectangle 1672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38" name="Rectangle 1673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39" name="Rectangle 1674"/>
            <p:cNvSpPr>
              <a:spLocks noChangeArrowheads="1"/>
            </p:cNvSpPr>
            <p:nvPr/>
          </p:nvSpPr>
          <p:spPr bwMode="auto">
            <a:xfrm>
              <a:off x="2477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40" name="Rectangle 1675"/>
            <p:cNvSpPr>
              <a:spLocks noChangeArrowheads="1"/>
            </p:cNvSpPr>
            <p:nvPr/>
          </p:nvSpPr>
          <p:spPr bwMode="auto">
            <a:xfrm>
              <a:off x="2122" y="444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41" name="Rectangle 1676"/>
            <p:cNvSpPr>
              <a:spLocks noChangeArrowheads="1"/>
            </p:cNvSpPr>
            <p:nvPr/>
          </p:nvSpPr>
          <p:spPr bwMode="auto">
            <a:xfrm>
              <a:off x="2454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42" name="Rectangle 1677"/>
            <p:cNvSpPr>
              <a:spLocks noChangeArrowheads="1"/>
            </p:cNvSpPr>
            <p:nvPr/>
          </p:nvSpPr>
          <p:spPr bwMode="auto">
            <a:xfrm>
              <a:off x="1915" y="467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43" name="Rectangle 1678"/>
            <p:cNvSpPr>
              <a:spLocks noChangeArrowheads="1"/>
            </p:cNvSpPr>
            <p:nvPr/>
          </p:nvSpPr>
          <p:spPr bwMode="auto">
            <a:xfrm>
              <a:off x="2098" y="447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44" name="Rectangle 1679"/>
            <p:cNvSpPr>
              <a:spLocks noChangeArrowheads="1"/>
            </p:cNvSpPr>
            <p:nvPr/>
          </p:nvSpPr>
          <p:spPr bwMode="auto">
            <a:xfrm>
              <a:off x="2288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45" name="Rectangle 1680"/>
            <p:cNvSpPr>
              <a:spLocks noChangeArrowheads="1"/>
            </p:cNvSpPr>
            <p:nvPr/>
          </p:nvSpPr>
          <p:spPr bwMode="auto">
            <a:xfrm>
              <a:off x="1453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46" name="Rectangle 1681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47" name="Rectangle 1682"/>
            <p:cNvSpPr>
              <a:spLocks noChangeArrowheads="1"/>
            </p:cNvSpPr>
            <p:nvPr/>
          </p:nvSpPr>
          <p:spPr bwMode="auto">
            <a:xfrm>
              <a:off x="2620" y="475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48" name="Rectangle 1683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49" name="Rectangle 1684"/>
            <p:cNvSpPr>
              <a:spLocks noChangeArrowheads="1"/>
            </p:cNvSpPr>
            <p:nvPr/>
          </p:nvSpPr>
          <p:spPr bwMode="auto">
            <a:xfrm>
              <a:off x="2323" y="422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50" name="Rectangle 1685"/>
            <p:cNvSpPr>
              <a:spLocks noChangeArrowheads="1"/>
            </p:cNvSpPr>
            <p:nvPr/>
          </p:nvSpPr>
          <p:spPr bwMode="auto">
            <a:xfrm>
              <a:off x="2495" y="474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51" name="Rectangle 1686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52" name="Rectangle 1687"/>
            <p:cNvSpPr>
              <a:spLocks noChangeArrowheads="1"/>
            </p:cNvSpPr>
            <p:nvPr/>
          </p:nvSpPr>
          <p:spPr bwMode="auto">
            <a:xfrm>
              <a:off x="2477" y="4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53" name="Rectangle 1688"/>
            <p:cNvSpPr>
              <a:spLocks noChangeArrowheads="1"/>
            </p:cNvSpPr>
            <p:nvPr/>
          </p:nvSpPr>
          <p:spPr bwMode="auto">
            <a:xfrm>
              <a:off x="1968" y="462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54" name="Rectangle 1689"/>
            <p:cNvSpPr>
              <a:spLocks noChangeArrowheads="1"/>
            </p:cNvSpPr>
            <p:nvPr/>
          </p:nvSpPr>
          <p:spPr bwMode="auto">
            <a:xfrm>
              <a:off x="1435" y="493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55" name="Rectangle 1690"/>
            <p:cNvSpPr>
              <a:spLocks noChangeArrowheads="1"/>
            </p:cNvSpPr>
            <p:nvPr/>
          </p:nvSpPr>
          <p:spPr bwMode="auto">
            <a:xfrm>
              <a:off x="2483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56" name="Rectangle 1691"/>
            <p:cNvSpPr>
              <a:spLocks noChangeArrowheads="1"/>
            </p:cNvSpPr>
            <p:nvPr/>
          </p:nvSpPr>
          <p:spPr bwMode="auto">
            <a:xfrm>
              <a:off x="1879" y="507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57" name="Rectangle 1692"/>
            <p:cNvSpPr>
              <a:spLocks noChangeArrowheads="1"/>
            </p:cNvSpPr>
            <p:nvPr/>
          </p:nvSpPr>
          <p:spPr bwMode="auto">
            <a:xfrm>
              <a:off x="2472" y="405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58" name="Rectangle 1693"/>
            <p:cNvSpPr>
              <a:spLocks noChangeArrowheads="1"/>
            </p:cNvSpPr>
            <p:nvPr/>
          </p:nvSpPr>
          <p:spPr bwMode="auto">
            <a:xfrm>
              <a:off x="1938" y="466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59" name="Rectangle 1694"/>
            <p:cNvSpPr>
              <a:spLocks noChangeArrowheads="1"/>
            </p:cNvSpPr>
            <p:nvPr/>
          </p:nvSpPr>
          <p:spPr bwMode="auto">
            <a:xfrm>
              <a:off x="1974" y="497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60" name="Rectangle 1695"/>
            <p:cNvSpPr>
              <a:spLocks noChangeArrowheads="1"/>
            </p:cNvSpPr>
            <p:nvPr/>
          </p:nvSpPr>
          <p:spPr bwMode="auto">
            <a:xfrm>
              <a:off x="2460" y="405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61" name="Rectangle 1696"/>
            <p:cNvSpPr>
              <a:spLocks noChangeArrowheads="1"/>
            </p:cNvSpPr>
            <p:nvPr/>
          </p:nvSpPr>
          <p:spPr bwMode="auto">
            <a:xfrm>
              <a:off x="2667" y="424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62" name="Rectangle 1697"/>
            <p:cNvSpPr>
              <a:spLocks noChangeArrowheads="1"/>
            </p:cNvSpPr>
            <p:nvPr/>
          </p:nvSpPr>
          <p:spPr bwMode="auto">
            <a:xfrm>
              <a:off x="1897" y="468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63" name="Rectangle 1698"/>
            <p:cNvSpPr>
              <a:spLocks noChangeArrowheads="1"/>
            </p:cNvSpPr>
            <p:nvPr/>
          </p:nvSpPr>
          <p:spPr bwMode="auto">
            <a:xfrm>
              <a:off x="1909" y="469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64" name="Rectangle 1699"/>
            <p:cNvSpPr>
              <a:spLocks noChangeArrowheads="1"/>
            </p:cNvSpPr>
            <p:nvPr/>
          </p:nvSpPr>
          <p:spPr bwMode="auto">
            <a:xfrm>
              <a:off x="1909" y="470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65" name="Rectangle 1700"/>
            <p:cNvSpPr>
              <a:spLocks noChangeArrowheads="1"/>
            </p:cNvSpPr>
            <p:nvPr/>
          </p:nvSpPr>
          <p:spPr bwMode="auto">
            <a:xfrm>
              <a:off x="2466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66" name="Rectangle 1701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67" name="Rectangle 1702"/>
            <p:cNvSpPr>
              <a:spLocks noChangeArrowheads="1"/>
            </p:cNvSpPr>
            <p:nvPr/>
          </p:nvSpPr>
          <p:spPr bwMode="auto">
            <a:xfrm>
              <a:off x="2454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68" name="Rectangle 1703"/>
            <p:cNvSpPr>
              <a:spLocks noChangeArrowheads="1"/>
            </p:cNvSpPr>
            <p:nvPr/>
          </p:nvSpPr>
          <p:spPr bwMode="auto">
            <a:xfrm>
              <a:off x="2685" y="383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69" name="Rectangle 1704"/>
            <p:cNvSpPr>
              <a:spLocks noChangeArrowheads="1"/>
            </p:cNvSpPr>
            <p:nvPr/>
          </p:nvSpPr>
          <p:spPr bwMode="auto">
            <a:xfrm>
              <a:off x="2424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70" name="Rectangle 1705"/>
            <p:cNvSpPr>
              <a:spLocks noChangeArrowheads="1"/>
            </p:cNvSpPr>
            <p:nvPr/>
          </p:nvSpPr>
          <p:spPr bwMode="auto">
            <a:xfrm>
              <a:off x="1470" y="517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71" name="Rectangle 1706"/>
            <p:cNvSpPr>
              <a:spLocks noChangeArrowheads="1"/>
            </p:cNvSpPr>
            <p:nvPr/>
          </p:nvSpPr>
          <p:spPr bwMode="auto">
            <a:xfrm>
              <a:off x="1838" y="480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72" name="Rectangle 1707"/>
            <p:cNvSpPr>
              <a:spLocks noChangeArrowheads="1"/>
            </p:cNvSpPr>
            <p:nvPr/>
          </p:nvSpPr>
          <p:spPr bwMode="auto">
            <a:xfrm>
              <a:off x="2477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73" name="Rectangle 1708"/>
            <p:cNvSpPr>
              <a:spLocks noChangeArrowheads="1"/>
            </p:cNvSpPr>
            <p:nvPr/>
          </p:nvSpPr>
          <p:spPr bwMode="auto">
            <a:xfrm>
              <a:off x="2667" y="387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74" name="Rectangle 1709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75" name="Rectangle 1710"/>
            <p:cNvSpPr>
              <a:spLocks noChangeArrowheads="1"/>
            </p:cNvSpPr>
            <p:nvPr/>
          </p:nvSpPr>
          <p:spPr bwMode="auto">
            <a:xfrm>
              <a:off x="2483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76" name="Rectangle 1711"/>
            <p:cNvSpPr>
              <a:spLocks noChangeArrowheads="1"/>
            </p:cNvSpPr>
            <p:nvPr/>
          </p:nvSpPr>
          <p:spPr bwMode="auto">
            <a:xfrm>
              <a:off x="1470" y="516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77" name="Rectangle 1712"/>
            <p:cNvSpPr>
              <a:spLocks noChangeArrowheads="1"/>
            </p:cNvSpPr>
            <p:nvPr/>
          </p:nvSpPr>
          <p:spPr bwMode="auto">
            <a:xfrm>
              <a:off x="1778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78" name="Rectangle 1713"/>
            <p:cNvSpPr>
              <a:spLocks noChangeArrowheads="1"/>
            </p:cNvSpPr>
            <p:nvPr/>
          </p:nvSpPr>
          <p:spPr bwMode="auto">
            <a:xfrm>
              <a:off x="2341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79" name="Rectangle 1714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80" name="Rectangle 1715"/>
            <p:cNvSpPr>
              <a:spLocks noChangeArrowheads="1"/>
            </p:cNvSpPr>
            <p:nvPr/>
          </p:nvSpPr>
          <p:spPr bwMode="auto">
            <a:xfrm>
              <a:off x="2454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81" name="Rectangle 1716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82" name="Rectangle 1717"/>
            <p:cNvSpPr>
              <a:spLocks noChangeArrowheads="1"/>
            </p:cNvSpPr>
            <p:nvPr/>
          </p:nvSpPr>
          <p:spPr bwMode="auto">
            <a:xfrm>
              <a:off x="2027" y="4977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83" name="Rectangle 1718"/>
            <p:cNvSpPr>
              <a:spLocks noChangeArrowheads="1"/>
            </p:cNvSpPr>
            <p:nvPr/>
          </p:nvSpPr>
          <p:spPr bwMode="auto">
            <a:xfrm>
              <a:off x="1459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84" name="Rectangle 1719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85" name="Rectangle 1720"/>
            <p:cNvSpPr>
              <a:spLocks noChangeArrowheads="1"/>
            </p:cNvSpPr>
            <p:nvPr/>
          </p:nvSpPr>
          <p:spPr bwMode="auto">
            <a:xfrm>
              <a:off x="2211" y="438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86" name="Rectangle 1721"/>
            <p:cNvSpPr>
              <a:spLocks noChangeArrowheads="1"/>
            </p:cNvSpPr>
            <p:nvPr/>
          </p:nvSpPr>
          <p:spPr bwMode="auto">
            <a:xfrm>
              <a:off x="2614" y="380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87" name="Rectangle 1722"/>
            <p:cNvSpPr>
              <a:spLocks noChangeArrowheads="1"/>
            </p:cNvSpPr>
            <p:nvPr/>
          </p:nvSpPr>
          <p:spPr bwMode="auto">
            <a:xfrm>
              <a:off x="1909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88" name="Rectangle 1723"/>
            <p:cNvSpPr>
              <a:spLocks noChangeArrowheads="1"/>
            </p:cNvSpPr>
            <p:nvPr/>
          </p:nvSpPr>
          <p:spPr bwMode="auto">
            <a:xfrm>
              <a:off x="2205" y="4920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89" name="Rectangle 1724"/>
            <p:cNvSpPr>
              <a:spLocks noChangeArrowheads="1"/>
            </p:cNvSpPr>
            <p:nvPr/>
          </p:nvSpPr>
          <p:spPr bwMode="auto">
            <a:xfrm>
              <a:off x="1992" y="502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90" name="Rectangle 1725"/>
            <p:cNvSpPr>
              <a:spLocks noChangeArrowheads="1"/>
            </p:cNvSpPr>
            <p:nvPr/>
          </p:nvSpPr>
          <p:spPr bwMode="auto">
            <a:xfrm>
              <a:off x="2282" y="481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91" name="Rectangle 1726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92" name="Rectangle 1727"/>
            <p:cNvSpPr>
              <a:spLocks noChangeArrowheads="1"/>
            </p:cNvSpPr>
            <p:nvPr/>
          </p:nvSpPr>
          <p:spPr bwMode="auto">
            <a:xfrm>
              <a:off x="1648" y="5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93" name="Rectangle 1728"/>
            <p:cNvSpPr>
              <a:spLocks noChangeArrowheads="1"/>
            </p:cNvSpPr>
            <p:nvPr/>
          </p:nvSpPr>
          <p:spPr bwMode="auto">
            <a:xfrm>
              <a:off x="1459" y="513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94" name="Rectangle 1729"/>
            <p:cNvSpPr>
              <a:spLocks noChangeArrowheads="1"/>
            </p:cNvSpPr>
            <p:nvPr/>
          </p:nvSpPr>
          <p:spPr bwMode="auto">
            <a:xfrm>
              <a:off x="2454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95" name="Rectangle 1730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96" name="Rectangle 1731"/>
            <p:cNvSpPr>
              <a:spLocks noChangeArrowheads="1"/>
            </p:cNvSpPr>
            <p:nvPr/>
          </p:nvSpPr>
          <p:spPr bwMode="auto">
            <a:xfrm>
              <a:off x="2472" y="4077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97" name="Rectangle 1732"/>
            <p:cNvSpPr>
              <a:spLocks noChangeArrowheads="1"/>
            </p:cNvSpPr>
            <p:nvPr/>
          </p:nvSpPr>
          <p:spPr bwMode="auto">
            <a:xfrm>
              <a:off x="2466" y="407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98" name="Rectangle 1733"/>
            <p:cNvSpPr>
              <a:spLocks noChangeArrowheads="1"/>
            </p:cNvSpPr>
            <p:nvPr/>
          </p:nvSpPr>
          <p:spPr bwMode="auto">
            <a:xfrm>
              <a:off x="2483" y="407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99" name="Rectangle 1734"/>
            <p:cNvSpPr>
              <a:spLocks noChangeArrowheads="1"/>
            </p:cNvSpPr>
            <p:nvPr/>
          </p:nvSpPr>
          <p:spPr bwMode="auto">
            <a:xfrm>
              <a:off x="2460" y="410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00" name="Rectangle 1735"/>
            <p:cNvSpPr>
              <a:spLocks noChangeArrowheads="1"/>
            </p:cNvSpPr>
            <p:nvPr/>
          </p:nvSpPr>
          <p:spPr bwMode="auto">
            <a:xfrm>
              <a:off x="2454" y="406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01" name="Rectangle 1736"/>
            <p:cNvSpPr>
              <a:spLocks noChangeArrowheads="1"/>
            </p:cNvSpPr>
            <p:nvPr/>
          </p:nvSpPr>
          <p:spPr bwMode="auto">
            <a:xfrm>
              <a:off x="2241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02" name="Rectangle 1737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03" name="Rectangle 1738"/>
            <p:cNvSpPr>
              <a:spLocks noChangeArrowheads="1"/>
            </p:cNvSpPr>
            <p:nvPr/>
          </p:nvSpPr>
          <p:spPr bwMode="auto">
            <a:xfrm>
              <a:off x="2466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04" name="Rectangle 1739"/>
            <p:cNvSpPr>
              <a:spLocks noChangeArrowheads="1"/>
            </p:cNvSpPr>
            <p:nvPr/>
          </p:nvSpPr>
          <p:spPr bwMode="auto">
            <a:xfrm>
              <a:off x="1790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05" name="Rectangle 1740"/>
            <p:cNvSpPr>
              <a:spLocks noChangeArrowheads="1"/>
            </p:cNvSpPr>
            <p:nvPr/>
          </p:nvSpPr>
          <p:spPr bwMode="auto">
            <a:xfrm>
              <a:off x="1761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06" name="Rectangle 1741"/>
            <p:cNvSpPr>
              <a:spLocks noChangeArrowheads="1"/>
            </p:cNvSpPr>
            <p:nvPr/>
          </p:nvSpPr>
          <p:spPr bwMode="auto">
            <a:xfrm>
              <a:off x="1950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07" name="Rectangle 1742"/>
            <p:cNvSpPr>
              <a:spLocks noChangeArrowheads="1"/>
            </p:cNvSpPr>
            <p:nvPr/>
          </p:nvSpPr>
          <p:spPr bwMode="auto">
            <a:xfrm>
              <a:off x="1956" y="462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08" name="Rectangle 1743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09" name="Rectangle 1744"/>
            <p:cNvSpPr>
              <a:spLocks noChangeArrowheads="1"/>
            </p:cNvSpPr>
            <p:nvPr/>
          </p:nvSpPr>
          <p:spPr bwMode="auto">
            <a:xfrm>
              <a:off x="2460" y="410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10" name="Rectangle 1745"/>
            <p:cNvSpPr>
              <a:spLocks noChangeArrowheads="1"/>
            </p:cNvSpPr>
            <p:nvPr/>
          </p:nvSpPr>
          <p:spPr bwMode="auto">
            <a:xfrm>
              <a:off x="2087" y="4964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11" name="Rectangle 1746"/>
            <p:cNvSpPr>
              <a:spLocks noChangeArrowheads="1"/>
            </p:cNvSpPr>
            <p:nvPr/>
          </p:nvSpPr>
          <p:spPr bwMode="auto">
            <a:xfrm>
              <a:off x="1636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12" name="Rectangle 1747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13" name="Rectangle 1748"/>
            <p:cNvSpPr>
              <a:spLocks noChangeArrowheads="1"/>
            </p:cNvSpPr>
            <p:nvPr/>
          </p:nvSpPr>
          <p:spPr bwMode="auto">
            <a:xfrm>
              <a:off x="1773" y="487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14" name="Rectangle 1749"/>
            <p:cNvSpPr>
              <a:spLocks noChangeArrowheads="1"/>
            </p:cNvSpPr>
            <p:nvPr/>
          </p:nvSpPr>
          <p:spPr bwMode="auto">
            <a:xfrm>
              <a:off x="1465" y="5191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15" name="Rectangle 1750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16" name="Rectangle 1751"/>
            <p:cNvSpPr>
              <a:spLocks noChangeArrowheads="1"/>
            </p:cNvSpPr>
            <p:nvPr/>
          </p:nvSpPr>
          <p:spPr bwMode="auto">
            <a:xfrm>
              <a:off x="2448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17" name="Rectangle 1752"/>
            <p:cNvSpPr>
              <a:spLocks noChangeArrowheads="1"/>
            </p:cNvSpPr>
            <p:nvPr/>
          </p:nvSpPr>
          <p:spPr bwMode="auto">
            <a:xfrm>
              <a:off x="2460" y="4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18" name="Rectangle 1753"/>
            <p:cNvSpPr>
              <a:spLocks noChangeArrowheads="1"/>
            </p:cNvSpPr>
            <p:nvPr/>
          </p:nvSpPr>
          <p:spPr bwMode="auto">
            <a:xfrm>
              <a:off x="2460" y="40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19" name="Rectangle 1754"/>
            <p:cNvSpPr>
              <a:spLocks noChangeArrowheads="1"/>
            </p:cNvSpPr>
            <p:nvPr/>
          </p:nvSpPr>
          <p:spPr bwMode="auto">
            <a:xfrm>
              <a:off x="2252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20" name="Rectangle 1755"/>
            <p:cNvSpPr>
              <a:spLocks noChangeArrowheads="1"/>
            </p:cNvSpPr>
            <p:nvPr/>
          </p:nvSpPr>
          <p:spPr bwMode="auto">
            <a:xfrm>
              <a:off x="2554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21" name="Rectangle 1756"/>
            <p:cNvSpPr>
              <a:spLocks noChangeArrowheads="1"/>
            </p:cNvSpPr>
            <p:nvPr/>
          </p:nvSpPr>
          <p:spPr bwMode="auto">
            <a:xfrm>
              <a:off x="2300" y="4398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22" name="Rectangle 1757"/>
            <p:cNvSpPr>
              <a:spLocks noChangeArrowheads="1"/>
            </p:cNvSpPr>
            <p:nvPr/>
          </p:nvSpPr>
          <p:spPr bwMode="auto">
            <a:xfrm>
              <a:off x="1696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23" name="Rectangle 1758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24" name="Rectangle 1759"/>
            <p:cNvSpPr>
              <a:spLocks noChangeArrowheads="1"/>
            </p:cNvSpPr>
            <p:nvPr/>
          </p:nvSpPr>
          <p:spPr bwMode="auto">
            <a:xfrm>
              <a:off x="2460" y="411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25" name="Rectangle 1760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26" name="Rectangle 1761"/>
            <p:cNvSpPr>
              <a:spLocks noChangeArrowheads="1"/>
            </p:cNvSpPr>
            <p:nvPr/>
          </p:nvSpPr>
          <p:spPr bwMode="auto">
            <a:xfrm>
              <a:off x="2448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27" name="Rectangle 1762"/>
            <p:cNvSpPr>
              <a:spLocks noChangeArrowheads="1"/>
            </p:cNvSpPr>
            <p:nvPr/>
          </p:nvSpPr>
          <p:spPr bwMode="auto">
            <a:xfrm>
              <a:off x="2009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28" name="Rectangle 1763"/>
            <p:cNvSpPr>
              <a:spLocks noChangeArrowheads="1"/>
            </p:cNvSpPr>
            <p:nvPr/>
          </p:nvSpPr>
          <p:spPr bwMode="auto">
            <a:xfrm>
              <a:off x="1998" y="500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29" name="Rectangle 1764"/>
            <p:cNvSpPr>
              <a:spLocks noChangeArrowheads="1"/>
            </p:cNvSpPr>
            <p:nvPr/>
          </p:nvSpPr>
          <p:spPr bwMode="auto">
            <a:xfrm>
              <a:off x="2483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30" name="Rectangle 176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31" name="Rectangle 1766"/>
            <p:cNvSpPr>
              <a:spLocks noChangeArrowheads="1"/>
            </p:cNvSpPr>
            <p:nvPr/>
          </p:nvSpPr>
          <p:spPr bwMode="auto">
            <a:xfrm>
              <a:off x="2472" y="4096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32" name="Rectangle 1767"/>
            <p:cNvSpPr>
              <a:spLocks noChangeArrowheads="1"/>
            </p:cNvSpPr>
            <p:nvPr/>
          </p:nvSpPr>
          <p:spPr bwMode="auto">
            <a:xfrm>
              <a:off x="2246" y="492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33" name="Rectangle 1768"/>
            <p:cNvSpPr>
              <a:spLocks noChangeArrowheads="1"/>
            </p:cNvSpPr>
            <p:nvPr/>
          </p:nvSpPr>
          <p:spPr bwMode="auto">
            <a:xfrm>
              <a:off x="2092" y="449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34" name="Rectangle 1769"/>
            <p:cNvSpPr>
              <a:spLocks noChangeArrowheads="1"/>
            </p:cNvSpPr>
            <p:nvPr/>
          </p:nvSpPr>
          <p:spPr bwMode="auto">
            <a:xfrm>
              <a:off x="2246" y="4285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35" name="Rectangle 1770"/>
            <p:cNvSpPr>
              <a:spLocks noChangeArrowheads="1"/>
            </p:cNvSpPr>
            <p:nvPr/>
          </p:nvSpPr>
          <p:spPr bwMode="auto">
            <a:xfrm>
              <a:off x="2466" y="4083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36" name="Rectangle 1771"/>
            <p:cNvSpPr>
              <a:spLocks noChangeArrowheads="1"/>
            </p:cNvSpPr>
            <p:nvPr/>
          </p:nvSpPr>
          <p:spPr bwMode="auto">
            <a:xfrm>
              <a:off x="2460" y="4121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37" name="Rectangle 1772"/>
            <p:cNvSpPr>
              <a:spLocks noChangeArrowheads="1"/>
            </p:cNvSpPr>
            <p:nvPr/>
          </p:nvSpPr>
          <p:spPr bwMode="auto">
            <a:xfrm>
              <a:off x="1915" y="501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38" name="Rectangle 1773"/>
            <p:cNvSpPr>
              <a:spLocks noChangeArrowheads="1"/>
            </p:cNvSpPr>
            <p:nvPr/>
          </p:nvSpPr>
          <p:spPr bwMode="auto">
            <a:xfrm>
              <a:off x="1850" y="475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39" name="Rectangle 1774"/>
            <p:cNvSpPr>
              <a:spLocks noChangeArrowheads="1"/>
            </p:cNvSpPr>
            <p:nvPr/>
          </p:nvSpPr>
          <p:spPr bwMode="auto">
            <a:xfrm>
              <a:off x="2051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40" name="Rectangle 1775"/>
            <p:cNvSpPr>
              <a:spLocks noChangeArrowheads="1"/>
            </p:cNvSpPr>
            <p:nvPr/>
          </p:nvSpPr>
          <p:spPr bwMode="auto">
            <a:xfrm>
              <a:off x="2412" y="414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41" name="Rectangle 1776"/>
            <p:cNvSpPr>
              <a:spLocks noChangeArrowheads="1"/>
            </p:cNvSpPr>
            <p:nvPr/>
          </p:nvSpPr>
          <p:spPr bwMode="auto">
            <a:xfrm>
              <a:off x="2205" y="495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42" name="Rectangle 1777"/>
            <p:cNvSpPr>
              <a:spLocks noChangeArrowheads="1"/>
            </p:cNvSpPr>
            <p:nvPr/>
          </p:nvSpPr>
          <p:spPr bwMode="auto">
            <a:xfrm>
              <a:off x="2472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43" name="Rectangle 1778"/>
            <p:cNvSpPr>
              <a:spLocks noChangeArrowheads="1"/>
            </p:cNvSpPr>
            <p:nvPr/>
          </p:nvSpPr>
          <p:spPr bwMode="auto">
            <a:xfrm>
              <a:off x="1737" y="487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44" name="Rectangle 1779"/>
            <p:cNvSpPr>
              <a:spLocks noChangeArrowheads="1"/>
            </p:cNvSpPr>
            <p:nvPr/>
          </p:nvSpPr>
          <p:spPr bwMode="auto">
            <a:xfrm>
              <a:off x="1470" y="5153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45" name="Rectangle 1780"/>
            <p:cNvSpPr>
              <a:spLocks noChangeArrowheads="1"/>
            </p:cNvSpPr>
            <p:nvPr/>
          </p:nvSpPr>
          <p:spPr bwMode="auto">
            <a:xfrm>
              <a:off x="1465" y="5172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46" name="Rectangle 1781"/>
            <p:cNvSpPr>
              <a:spLocks noChangeArrowheads="1"/>
            </p:cNvSpPr>
            <p:nvPr/>
          </p:nvSpPr>
          <p:spPr bwMode="auto">
            <a:xfrm>
              <a:off x="2602" y="483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47" name="Rectangle 1782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48" name="Rectangle 1783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49" name="Rectangle 1784"/>
            <p:cNvSpPr>
              <a:spLocks noChangeArrowheads="1"/>
            </p:cNvSpPr>
            <p:nvPr/>
          </p:nvSpPr>
          <p:spPr bwMode="auto">
            <a:xfrm>
              <a:off x="2483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50" name="Rectangle 1785"/>
            <p:cNvSpPr>
              <a:spLocks noChangeArrowheads="1"/>
            </p:cNvSpPr>
            <p:nvPr/>
          </p:nvSpPr>
          <p:spPr bwMode="auto">
            <a:xfrm>
              <a:off x="2045" y="498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51" name="Rectangle 1786"/>
            <p:cNvSpPr>
              <a:spLocks noChangeArrowheads="1"/>
            </p:cNvSpPr>
            <p:nvPr/>
          </p:nvSpPr>
          <p:spPr bwMode="auto">
            <a:xfrm>
              <a:off x="2110" y="4996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52" name="Rectangle 1787"/>
            <p:cNvSpPr>
              <a:spLocks noChangeArrowheads="1"/>
            </p:cNvSpPr>
            <p:nvPr/>
          </p:nvSpPr>
          <p:spPr bwMode="auto">
            <a:xfrm>
              <a:off x="1873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53" name="Rectangle 1788"/>
            <p:cNvSpPr>
              <a:spLocks noChangeArrowheads="1"/>
            </p:cNvSpPr>
            <p:nvPr/>
          </p:nvSpPr>
          <p:spPr bwMode="auto">
            <a:xfrm>
              <a:off x="1465" y="5159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54" name="Rectangle 1789"/>
            <p:cNvSpPr>
              <a:spLocks noChangeArrowheads="1"/>
            </p:cNvSpPr>
            <p:nvPr/>
          </p:nvSpPr>
          <p:spPr bwMode="auto">
            <a:xfrm>
              <a:off x="2223" y="4379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55" name="Rectangle 1790"/>
            <p:cNvSpPr>
              <a:spLocks noChangeArrowheads="1"/>
            </p:cNvSpPr>
            <p:nvPr/>
          </p:nvSpPr>
          <p:spPr bwMode="auto">
            <a:xfrm>
              <a:off x="1583" y="5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56" name="Rectangle 1791"/>
            <p:cNvSpPr>
              <a:spLocks noChangeArrowheads="1"/>
            </p:cNvSpPr>
            <p:nvPr/>
          </p:nvSpPr>
          <p:spPr bwMode="auto">
            <a:xfrm>
              <a:off x="2466" y="4102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57" name="Rectangle 1792"/>
            <p:cNvSpPr>
              <a:spLocks noChangeArrowheads="1"/>
            </p:cNvSpPr>
            <p:nvPr/>
          </p:nvSpPr>
          <p:spPr bwMode="auto">
            <a:xfrm>
              <a:off x="1465" y="5140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58" name="Rectangle 1793"/>
            <p:cNvSpPr>
              <a:spLocks noChangeArrowheads="1"/>
            </p:cNvSpPr>
            <p:nvPr/>
          </p:nvSpPr>
          <p:spPr bwMode="auto">
            <a:xfrm>
              <a:off x="1470" y="5191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59" name="Rectangle 1794"/>
            <p:cNvSpPr>
              <a:spLocks noChangeArrowheads="1"/>
            </p:cNvSpPr>
            <p:nvPr/>
          </p:nvSpPr>
          <p:spPr bwMode="auto">
            <a:xfrm>
              <a:off x="1470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60" name="Rectangle 1795"/>
            <p:cNvSpPr>
              <a:spLocks noChangeArrowheads="1"/>
            </p:cNvSpPr>
            <p:nvPr/>
          </p:nvSpPr>
          <p:spPr bwMode="auto">
            <a:xfrm>
              <a:off x="2104" y="4492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61" name="Rectangle 1796"/>
            <p:cNvSpPr>
              <a:spLocks noChangeArrowheads="1"/>
            </p:cNvSpPr>
            <p:nvPr/>
          </p:nvSpPr>
          <p:spPr bwMode="auto">
            <a:xfrm>
              <a:off x="1820" y="479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62" name="Rectangle 1797"/>
            <p:cNvSpPr>
              <a:spLocks noChangeArrowheads="1"/>
            </p:cNvSpPr>
            <p:nvPr/>
          </p:nvSpPr>
          <p:spPr bwMode="auto">
            <a:xfrm>
              <a:off x="1459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63" name="Rectangle 1798"/>
            <p:cNvSpPr>
              <a:spLocks noChangeArrowheads="1"/>
            </p:cNvSpPr>
            <p:nvPr/>
          </p:nvSpPr>
          <p:spPr bwMode="auto">
            <a:xfrm>
              <a:off x="1749" y="490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64" name="Rectangle 1799"/>
            <p:cNvSpPr>
              <a:spLocks noChangeArrowheads="1"/>
            </p:cNvSpPr>
            <p:nvPr/>
          </p:nvSpPr>
          <p:spPr bwMode="auto">
            <a:xfrm>
              <a:off x="1660" y="498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65" name="Rectangle 1800"/>
            <p:cNvSpPr>
              <a:spLocks noChangeArrowheads="1"/>
            </p:cNvSpPr>
            <p:nvPr/>
          </p:nvSpPr>
          <p:spPr bwMode="auto">
            <a:xfrm>
              <a:off x="2146" y="4945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66" name="Rectangle 1801"/>
            <p:cNvSpPr>
              <a:spLocks noChangeArrowheads="1"/>
            </p:cNvSpPr>
            <p:nvPr/>
          </p:nvSpPr>
          <p:spPr bwMode="auto">
            <a:xfrm>
              <a:off x="2460" y="407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67" name="Rectangle 1802"/>
            <p:cNvSpPr>
              <a:spLocks noChangeArrowheads="1"/>
            </p:cNvSpPr>
            <p:nvPr/>
          </p:nvSpPr>
          <p:spPr bwMode="auto">
            <a:xfrm>
              <a:off x="1802" y="486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68" name="Rectangle 1803"/>
            <p:cNvSpPr>
              <a:spLocks noChangeArrowheads="1"/>
            </p:cNvSpPr>
            <p:nvPr/>
          </p:nvSpPr>
          <p:spPr bwMode="auto">
            <a:xfrm>
              <a:off x="1482" y="517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69" name="Rectangle 1804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70" name="Rectangle 1805"/>
            <p:cNvSpPr>
              <a:spLocks noChangeArrowheads="1"/>
            </p:cNvSpPr>
            <p:nvPr/>
          </p:nvSpPr>
          <p:spPr bwMode="auto">
            <a:xfrm>
              <a:off x="2466" y="4090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71" name="Rectangle 1806"/>
            <p:cNvSpPr>
              <a:spLocks noChangeArrowheads="1"/>
            </p:cNvSpPr>
            <p:nvPr/>
          </p:nvSpPr>
          <p:spPr bwMode="auto">
            <a:xfrm>
              <a:off x="2039" y="4517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72" name="Rectangle 1807"/>
            <p:cNvSpPr>
              <a:spLocks noChangeArrowheads="1"/>
            </p:cNvSpPr>
            <p:nvPr/>
          </p:nvSpPr>
          <p:spPr bwMode="auto">
            <a:xfrm>
              <a:off x="2531" y="4719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73" name="Rectangle 1808"/>
            <p:cNvSpPr>
              <a:spLocks noChangeArrowheads="1"/>
            </p:cNvSpPr>
            <p:nvPr/>
          </p:nvSpPr>
          <p:spPr bwMode="auto">
            <a:xfrm>
              <a:off x="2081" y="451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74" name="Rectangle 1809"/>
            <p:cNvSpPr>
              <a:spLocks noChangeArrowheads="1"/>
            </p:cNvSpPr>
            <p:nvPr/>
          </p:nvSpPr>
          <p:spPr bwMode="auto">
            <a:xfrm>
              <a:off x="2466" y="405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75" name="Rectangle 1810"/>
            <p:cNvSpPr>
              <a:spLocks noChangeArrowheads="1"/>
            </p:cNvSpPr>
            <p:nvPr/>
          </p:nvSpPr>
          <p:spPr bwMode="auto">
            <a:xfrm>
              <a:off x="1624" y="5033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76" name="Rectangle 1811"/>
            <p:cNvSpPr>
              <a:spLocks noChangeArrowheads="1"/>
            </p:cNvSpPr>
            <p:nvPr/>
          </p:nvSpPr>
          <p:spPr bwMode="auto">
            <a:xfrm>
              <a:off x="2466" y="4065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77" name="Rectangle 1812"/>
            <p:cNvSpPr>
              <a:spLocks noChangeArrowheads="1"/>
            </p:cNvSpPr>
            <p:nvPr/>
          </p:nvSpPr>
          <p:spPr bwMode="auto">
            <a:xfrm>
              <a:off x="1470" y="518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78" name="Rectangle 1813"/>
            <p:cNvSpPr>
              <a:spLocks noChangeArrowheads="1"/>
            </p:cNvSpPr>
            <p:nvPr/>
          </p:nvSpPr>
          <p:spPr bwMode="auto">
            <a:xfrm>
              <a:off x="2460" y="4090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79" name="Rectangle 1814"/>
            <p:cNvSpPr>
              <a:spLocks noChangeArrowheads="1"/>
            </p:cNvSpPr>
            <p:nvPr/>
          </p:nvSpPr>
          <p:spPr bwMode="auto">
            <a:xfrm>
              <a:off x="1832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80" name="Rectangle 1815"/>
            <p:cNvSpPr>
              <a:spLocks noChangeArrowheads="1"/>
            </p:cNvSpPr>
            <p:nvPr/>
          </p:nvSpPr>
          <p:spPr bwMode="auto">
            <a:xfrm>
              <a:off x="1465" y="5178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81" name="Rectangle 1816"/>
            <p:cNvSpPr>
              <a:spLocks noChangeArrowheads="1"/>
            </p:cNvSpPr>
            <p:nvPr/>
          </p:nvSpPr>
          <p:spPr bwMode="auto">
            <a:xfrm>
              <a:off x="1719" y="513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82" name="Rectangle 1817"/>
            <p:cNvSpPr>
              <a:spLocks noChangeArrowheads="1"/>
            </p:cNvSpPr>
            <p:nvPr/>
          </p:nvSpPr>
          <p:spPr bwMode="auto">
            <a:xfrm>
              <a:off x="1986" y="4624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83" name="Rectangle 1818"/>
            <p:cNvSpPr>
              <a:spLocks noChangeArrowheads="1"/>
            </p:cNvSpPr>
            <p:nvPr/>
          </p:nvSpPr>
          <p:spPr bwMode="auto">
            <a:xfrm>
              <a:off x="1678" y="509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84" name="Rectangle 1819"/>
            <p:cNvSpPr>
              <a:spLocks noChangeArrowheads="1"/>
            </p:cNvSpPr>
            <p:nvPr/>
          </p:nvSpPr>
          <p:spPr bwMode="auto">
            <a:xfrm>
              <a:off x="1465" y="5165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85" name="Rectangle 1820"/>
            <p:cNvSpPr>
              <a:spLocks noChangeArrowheads="1"/>
            </p:cNvSpPr>
            <p:nvPr/>
          </p:nvSpPr>
          <p:spPr bwMode="auto">
            <a:xfrm>
              <a:off x="2199" y="4366"/>
              <a:ext cx="1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86" name="Rectangle 1821"/>
            <p:cNvSpPr>
              <a:spLocks noChangeArrowheads="1"/>
            </p:cNvSpPr>
            <p:nvPr/>
          </p:nvSpPr>
          <p:spPr bwMode="auto">
            <a:xfrm>
              <a:off x="1850" y="5071"/>
              <a:ext cx="11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87" name="Rectangle 1822"/>
            <p:cNvSpPr>
              <a:spLocks noChangeArrowheads="1"/>
            </p:cNvSpPr>
            <p:nvPr/>
          </p:nvSpPr>
          <p:spPr bwMode="auto">
            <a:xfrm>
              <a:off x="1968" y="4612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88" name="Rectangle 1823"/>
            <p:cNvSpPr>
              <a:spLocks noChangeArrowheads="1"/>
            </p:cNvSpPr>
            <p:nvPr/>
          </p:nvSpPr>
          <p:spPr bwMode="auto">
            <a:xfrm>
              <a:off x="1465" y="5153"/>
              <a:ext cx="1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89" name="Rectangle 1824"/>
            <p:cNvSpPr>
              <a:spLocks noChangeArrowheads="1"/>
            </p:cNvSpPr>
            <p:nvPr/>
          </p:nvSpPr>
          <p:spPr bwMode="auto">
            <a:xfrm>
              <a:off x="1903" y="5084"/>
              <a:ext cx="1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794" name="Rectangle 1825"/>
          <p:cNvSpPr>
            <a:spLocks noChangeArrowheads="1"/>
          </p:cNvSpPr>
          <p:nvPr/>
        </p:nvSpPr>
        <p:spPr bwMode="auto">
          <a:xfrm>
            <a:off x="6731000" y="259715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795" name="Rectangle 1826"/>
          <p:cNvSpPr>
            <a:spLocks noChangeArrowheads="1"/>
          </p:cNvSpPr>
          <p:nvPr/>
        </p:nvSpPr>
        <p:spPr bwMode="auto">
          <a:xfrm>
            <a:off x="5719763" y="36830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796" name="Rectangle 1827"/>
          <p:cNvSpPr>
            <a:spLocks noChangeArrowheads="1"/>
          </p:cNvSpPr>
          <p:nvPr/>
        </p:nvSpPr>
        <p:spPr bwMode="auto">
          <a:xfrm>
            <a:off x="7358063" y="20621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797" name="Rectangle 1828"/>
          <p:cNvSpPr>
            <a:spLocks noChangeArrowheads="1"/>
          </p:cNvSpPr>
          <p:nvPr/>
        </p:nvSpPr>
        <p:spPr bwMode="auto">
          <a:xfrm>
            <a:off x="6672263" y="27654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798" name="Rectangle 1829"/>
          <p:cNvSpPr>
            <a:spLocks noChangeArrowheads="1"/>
          </p:cNvSpPr>
          <p:nvPr/>
        </p:nvSpPr>
        <p:spPr bwMode="auto">
          <a:xfrm>
            <a:off x="7132638" y="3233738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799" name="Rectangle 1830"/>
          <p:cNvSpPr>
            <a:spLocks noChangeArrowheads="1"/>
          </p:cNvSpPr>
          <p:nvPr/>
        </p:nvSpPr>
        <p:spPr bwMode="auto">
          <a:xfrm>
            <a:off x="7769225" y="15382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00" name="Rectangle 1831"/>
          <p:cNvSpPr>
            <a:spLocks noChangeArrowheads="1"/>
          </p:cNvSpPr>
          <p:nvPr/>
        </p:nvSpPr>
        <p:spPr bwMode="auto">
          <a:xfrm>
            <a:off x="7750175" y="16589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01" name="Rectangle 1832"/>
          <p:cNvSpPr>
            <a:spLocks noChangeArrowheads="1"/>
          </p:cNvSpPr>
          <p:nvPr/>
        </p:nvSpPr>
        <p:spPr bwMode="auto">
          <a:xfrm>
            <a:off x="6122988" y="354171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02" name="Rectangle 1833"/>
          <p:cNvSpPr>
            <a:spLocks noChangeArrowheads="1"/>
          </p:cNvSpPr>
          <p:nvPr/>
        </p:nvSpPr>
        <p:spPr bwMode="auto">
          <a:xfrm>
            <a:off x="6102350" y="3317875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03" name="Rectangle 1834"/>
          <p:cNvSpPr>
            <a:spLocks noChangeArrowheads="1"/>
          </p:cNvSpPr>
          <p:nvPr/>
        </p:nvSpPr>
        <p:spPr bwMode="auto">
          <a:xfrm>
            <a:off x="6376988" y="30273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04" name="Rectangle 1835"/>
          <p:cNvSpPr>
            <a:spLocks noChangeArrowheads="1"/>
          </p:cNvSpPr>
          <p:nvPr/>
        </p:nvSpPr>
        <p:spPr bwMode="auto">
          <a:xfrm>
            <a:off x="6289675" y="319563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05" name="Rectangle 1836"/>
          <p:cNvSpPr>
            <a:spLocks noChangeArrowheads="1"/>
          </p:cNvSpPr>
          <p:nvPr/>
        </p:nvSpPr>
        <p:spPr bwMode="auto">
          <a:xfrm>
            <a:off x="7358063" y="201612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06" name="Rectangle 1837"/>
          <p:cNvSpPr>
            <a:spLocks noChangeArrowheads="1"/>
          </p:cNvSpPr>
          <p:nvPr/>
        </p:nvSpPr>
        <p:spPr bwMode="auto">
          <a:xfrm>
            <a:off x="6604000" y="33734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07" name="Rectangle 1838"/>
          <p:cNvSpPr>
            <a:spLocks noChangeArrowheads="1"/>
          </p:cNvSpPr>
          <p:nvPr/>
        </p:nvSpPr>
        <p:spPr bwMode="auto">
          <a:xfrm>
            <a:off x="6357938" y="29892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08" name="Rectangle 1839"/>
          <p:cNvSpPr>
            <a:spLocks noChangeArrowheads="1"/>
          </p:cNvSpPr>
          <p:nvPr/>
        </p:nvSpPr>
        <p:spPr bwMode="auto">
          <a:xfrm>
            <a:off x="5711825" y="365601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09" name="Rectangle 1840"/>
          <p:cNvSpPr>
            <a:spLocks noChangeArrowheads="1"/>
          </p:cNvSpPr>
          <p:nvPr/>
        </p:nvSpPr>
        <p:spPr bwMode="auto">
          <a:xfrm>
            <a:off x="6721475" y="264318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10" name="Rectangle 1841"/>
          <p:cNvSpPr>
            <a:spLocks noChangeArrowheads="1"/>
          </p:cNvSpPr>
          <p:nvPr/>
        </p:nvSpPr>
        <p:spPr bwMode="auto">
          <a:xfrm>
            <a:off x="5711825" y="36083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11" name="Rectangle 1842"/>
          <p:cNvSpPr>
            <a:spLocks noChangeArrowheads="1"/>
          </p:cNvSpPr>
          <p:nvPr/>
        </p:nvSpPr>
        <p:spPr bwMode="auto">
          <a:xfrm>
            <a:off x="7369175" y="2006600"/>
            <a:ext cx="17463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12" name="Rectangle 1843"/>
          <p:cNvSpPr>
            <a:spLocks noChangeArrowheads="1"/>
          </p:cNvSpPr>
          <p:nvPr/>
        </p:nvSpPr>
        <p:spPr bwMode="auto">
          <a:xfrm>
            <a:off x="5719763" y="36449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13" name="Rectangle 1844"/>
          <p:cNvSpPr>
            <a:spLocks noChangeArrowheads="1"/>
          </p:cNvSpPr>
          <p:nvPr/>
        </p:nvSpPr>
        <p:spPr bwMode="auto">
          <a:xfrm>
            <a:off x="7543800" y="1901825"/>
            <a:ext cx="20638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14" name="Rectangle 1845"/>
          <p:cNvSpPr>
            <a:spLocks noChangeArrowheads="1"/>
          </p:cNvSpPr>
          <p:nvPr/>
        </p:nvSpPr>
        <p:spPr bwMode="auto">
          <a:xfrm>
            <a:off x="571182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15" name="Rectangle 1846"/>
          <p:cNvSpPr>
            <a:spLocks noChangeArrowheads="1"/>
          </p:cNvSpPr>
          <p:nvPr/>
        </p:nvSpPr>
        <p:spPr bwMode="auto">
          <a:xfrm>
            <a:off x="7378700" y="2062163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16" name="Rectangle 1847"/>
          <p:cNvSpPr>
            <a:spLocks noChangeArrowheads="1"/>
          </p:cNvSpPr>
          <p:nvPr/>
        </p:nvSpPr>
        <p:spPr bwMode="auto">
          <a:xfrm>
            <a:off x="5719763" y="36560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17" name="Rectangle 1848"/>
          <p:cNvSpPr>
            <a:spLocks noChangeArrowheads="1"/>
          </p:cNvSpPr>
          <p:nvPr/>
        </p:nvSpPr>
        <p:spPr bwMode="auto">
          <a:xfrm>
            <a:off x="5995988" y="33829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18" name="Rectangle 1849"/>
          <p:cNvSpPr>
            <a:spLocks noChangeArrowheads="1"/>
          </p:cNvSpPr>
          <p:nvPr/>
        </p:nvSpPr>
        <p:spPr bwMode="auto">
          <a:xfrm>
            <a:off x="7348538" y="205263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19" name="Rectangle 1850"/>
          <p:cNvSpPr>
            <a:spLocks noChangeArrowheads="1"/>
          </p:cNvSpPr>
          <p:nvPr/>
        </p:nvSpPr>
        <p:spPr bwMode="auto">
          <a:xfrm>
            <a:off x="7348538" y="20335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20" name="Rectangle 1851"/>
          <p:cNvSpPr>
            <a:spLocks noChangeArrowheads="1"/>
          </p:cNvSpPr>
          <p:nvPr/>
        </p:nvSpPr>
        <p:spPr bwMode="auto">
          <a:xfrm>
            <a:off x="7369175" y="207168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21" name="Rectangle 1852"/>
          <p:cNvSpPr>
            <a:spLocks noChangeArrowheads="1"/>
          </p:cNvSpPr>
          <p:nvPr/>
        </p:nvSpPr>
        <p:spPr bwMode="auto">
          <a:xfrm>
            <a:off x="5711825" y="365601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22" name="Rectangle 1853"/>
          <p:cNvSpPr>
            <a:spLocks noChangeArrowheads="1"/>
          </p:cNvSpPr>
          <p:nvPr/>
        </p:nvSpPr>
        <p:spPr bwMode="auto">
          <a:xfrm>
            <a:off x="6769100" y="327183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23" name="Rectangle 1854"/>
          <p:cNvSpPr>
            <a:spLocks noChangeArrowheads="1"/>
          </p:cNvSpPr>
          <p:nvPr/>
        </p:nvSpPr>
        <p:spPr bwMode="auto">
          <a:xfrm>
            <a:off x="7897813" y="28590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24" name="Rectangle 1855"/>
          <p:cNvSpPr>
            <a:spLocks noChangeArrowheads="1"/>
          </p:cNvSpPr>
          <p:nvPr/>
        </p:nvSpPr>
        <p:spPr bwMode="auto">
          <a:xfrm>
            <a:off x="6672263" y="33829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25" name="Rectangle 1856"/>
          <p:cNvSpPr>
            <a:spLocks noChangeArrowheads="1"/>
          </p:cNvSpPr>
          <p:nvPr/>
        </p:nvSpPr>
        <p:spPr bwMode="auto">
          <a:xfrm>
            <a:off x="7446963" y="1827213"/>
            <a:ext cx="19050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26" name="Rectangle 1857"/>
          <p:cNvSpPr>
            <a:spLocks noChangeArrowheads="1"/>
          </p:cNvSpPr>
          <p:nvPr/>
        </p:nvSpPr>
        <p:spPr bwMode="auto">
          <a:xfrm>
            <a:off x="571182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27" name="Rectangle 1858"/>
          <p:cNvSpPr>
            <a:spLocks noChangeArrowheads="1"/>
          </p:cNvSpPr>
          <p:nvPr/>
        </p:nvSpPr>
        <p:spPr bwMode="auto">
          <a:xfrm>
            <a:off x="5719763" y="36560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28" name="Rectangle 1859"/>
          <p:cNvSpPr>
            <a:spLocks noChangeArrowheads="1"/>
          </p:cNvSpPr>
          <p:nvPr/>
        </p:nvSpPr>
        <p:spPr bwMode="auto">
          <a:xfrm>
            <a:off x="7386638" y="20335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29" name="Rectangle 1860"/>
          <p:cNvSpPr>
            <a:spLocks noChangeArrowheads="1"/>
          </p:cNvSpPr>
          <p:nvPr/>
        </p:nvSpPr>
        <p:spPr bwMode="auto">
          <a:xfrm>
            <a:off x="7369175" y="207168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30" name="Rectangle 1861"/>
          <p:cNvSpPr>
            <a:spLocks noChangeArrowheads="1"/>
          </p:cNvSpPr>
          <p:nvPr/>
        </p:nvSpPr>
        <p:spPr bwMode="auto">
          <a:xfrm>
            <a:off x="6211888" y="320516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31" name="Rectangle 1862"/>
          <p:cNvSpPr>
            <a:spLocks noChangeArrowheads="1"/>
          </p:cNvSpPr>
          <p:nvPr/>
        </p:nvSpPr>
        <p:spPr bwMode="auto">
          <a:xfrm>
            <a:off x="6132513" y="33924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32" name="Rectangle 1863"/>
          <p:cNvSpPr>
            <a:spLocks noChangeArrowheads="1"/>
          </p:cNvSpPr>
          <p:nvPr/>
        </p:nvSpPr>
        <p:spPr bwMode="auto">
          <a:xfrm>
            <a:off x="7358063" y="20621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33" name="Rectangle 1864"/>
          <p:cNvSpPr>
            <a:spLocks noChangeArrowheads="1"/>
          </p:cNvSpPr>
          <p:nvPr/>
        </p:nvSpPr>
        <p:spPr bwMode="auto">
          <a:xfrm>
            <a:off x="6259513" y="352425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34" name="Rectangle 1865"/>
          <p:cNvSpPr>
            <a:spLocks noChangeArrowheads="1"/>
          </p:cNvSpPr>
          <p:nvPr/>
        </p:nvSpPr>
        <p:spPr bwMode="auto">
          <a:xfrm>
            <a:off x="6024563" y="355123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35" name="Rectangle 1866"/>
          <p:cNvSpPr>
            <a:spLocks noChangeArrowheads="1"/>
          </p:cNvSpPr>
          <p:nvPr/>
        </p:nvSpPr>
        <p:spPr bwMode="auto">
          <a:xfrm>
            <a:off x="6916738" y="33083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36" name="Rectangle 1867"/>
          <p:cNvSpPr>
            <a:spLocks noChangeArrowheads="1"/>
          </p:cNvSpPr>
          <p:nvPr/>
        </p:nvSpPr>
        <p:spPr bwMode="auto">
          <a:xfrm>
            <a:off x="7299325" y="31496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37" name="Rectangle 1868"/>
          <p:cNvSpPr>
            <a:spLocks noChangeArrowheads="1"/>
          </p:cNvSpPr>
          <p:nvPr/>
        </p:nvSpPr>
        <p:spPr bwMode="auto">
          <a:xfrm>
            <a:off x="5711825" y="3635375"/>
            <a:ext cx="19050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38" name="Rectangle 1869"/>
          <p:cNvSpPr>
            <a:spLocks noChangeArrowheads="1"/>
          </p:cNvSpPr>
          <p:nvPr/>
        </p:nvSpPr>
        <p:spPr bwMode="auto">
          <a:xfrm>
            <a:off x="7750175" y="1631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39" name="Rectangle 1870"/>
          <p:cNvSpPr>
            <a:spLocks noChangeArrowheads="1"/>
          </p:cNvSpPr>
          <p:nvPr/>
        </p:nvSpPr>
        <p:spPr bwMode="auto">
          <a:xfrm>
            <a:off x="7788275" y="162242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40" name="Rectangle 1871"/>
          <p:cNvSpPr>
            <a:spLocks noChangeArrowheads="1"/>
          </p:cNvSpPr>
          <p:nvPr/>
        </p:nvSpPr>
        <p:spPr bwMode="auto">
          <a:xfrm>
            <a:off x="5888038" y="354171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41" name="Rectangle 1872"/>
          <p:cNvSpPr>
            <a:spLocks noChangeArrowheads="1"/>
          </p:cNvSpPr>
          <p:nvPr/>
        </p:nvSpPr>
        <p:spPr bwMode="auto">
          <a:xfrm>
            <a:off x="6427788" y="30178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42" name="Rectangle 1873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43" name="Rectangle 1874"/>
          <p:cNvSpPr>
            <a:spLocks noChangeArrowheads="1"/>
          </p:cNvSpPr>
          <p:nvPr/>
        </p:nvSpPr>
        <p:spPr bwMode="auto">
          <a:xfrm>
            <a:off x="7651750" y="18557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44" name="Rectangle 1875"/>
          <p:cNvSpPr>
            <a:spLocks noChangeArrowheads="1"/>
          </p:cNvSpPr>
          <p:nvPr/>
        </p:nvSpPr>
        <p:spPr bwMode="auto">
          <a:xfrm>
            <a:off x="6437313" y="29051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45" name="Rectangle 1876"/>
          <p:cNvSpPr>
            <a:spLocks noChangeArrowheads="1"/>
          </p:cNvSpPr>
          <p:nvPr/>
        </p:nvSpPr>
        <p:spPr bwMode="auto">
          <a:xfrm>
            <a:off x="6584950" y="33924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46" name="Rectangle 1877"/>
          <p:cNvSpPr>
            <a:spLocks noChangeArrowheads="1"/>
          </p:cNvSpPr>
          <p:nvPr/>
        </p:nvSpPr>
        <p:spPr bwMode="auto">
          <a:xfrm>
            <a:off x="6505575" y="35052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47" name="Rectangle 1878"/>
          <p:cNvSpPr>
            <a:spLocks noChangeArrowheads="1"/>
          </p:cNvSpPr>
          <p:nvPr/>
        </p:nvSpPr>
        <p:spPr bwMode="auto">
          <a:xfrm>
            <a:off x="7651750" y="16398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48" name="Rectangle 1879"/>
          <p:cNvSpPr>
            <a:spLocks noChangeArrowheads="1"/>
          </p:cNvSpPr>
          <p:nvPr/>
        </p:nvSpPr>
        <p:spPr bwMode="auto">
          <a:xfrm>
            <a:off x="7318375" y="30924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49" name="Rectangle 1880"/>
          <p:cNvSpPr>
            <a:spLocks noChangeArrowheads="1"/>
          </p:cNvSpPr>
          <p:nvPr/>
        </p:nvSpPr>
        <p:spPr bwMode="auto">
          <a:xfrm>
            <a:off x="7358063" y="200660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50" name="Rectangle 1881"/>
          <p:cNvSpPr>
            <a:spLocks noChangeArrowheads="1"/>
          </p:cNvSpPr>
          <p:nvPr/>
        </p:nvSpPr>
        <p:spPr bwMode="auto">
          <a:xfrm>
            <a:off x="6711950" y="336550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51" name="Rectangle 1882"/>
          <p:cNvSpPr>
            <a:spLocks noChangeArrowheads="1"/>
          </p:cNvSpPr>
          <p:nvPr/>
        </p:nvSpPr>
        <p:spPr bwMode="auto">
          <a:xfrm>
            <a:off x="6172200" y="353377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52" name="Rectangle 1883"/>
          <p:cNvSpPr>
            <a:spLocks noChangeArrowheads="1"/>
          </p:cNvSpPr>
          <p:nvPr/>
        </p:nvSpPr>
        <p:spPr bwMode="auto">
          <a:xfrm>
            <a:off x="6102350" y="355123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53" name="Rectangle 1884"/>
          <p:cNvSpPr>
            <a:spLocks noChangeArrowheads="1"/>
          </p:cNvSpPr>
          <p:nvPr/>
        </p:nvSpPr>
        <p:spPr bwMode="auto">
          <a:xfrm>
            <a:off x="6524625" y="34861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54" name="Rectangle 1885"/>
          <p:cNvSpPr>
            <a:spLocks noChangeArrowheads="1"/>
          </p:cNvSpPr>
          <p:nvPr/>
        </p:nvSpPr>
        <p:spPr bwMode="auto">
          <a:xfrm>
            <a:off x="5719763" y="3635375"/>
            <a:ext cx="20637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55" name="Rectangle 1886"/>
          <p:cNvSpPr>
            <a:spLocks noChangeArrowheads="1"/>
          </p:cNvSpPr>
          <p:nvPr/>
        </p:nvSpPr>
        <p:spPr bwMode="auto">
          <a:xfrm>
            <a:off x="7064375" y="32607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56" name="Rectangle 1887"/>
          <p:cNvSpPr>
            <a:spLocks noChangeArrowheads="1"/>
          </p:cNvSpPr>
          <p:nvPr/>
        </p:nvSpPr>
        <p:spPr bwMode="auto">
          <a:xfrm>
            <a:off x="6956425" y="246538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57" name="Rectangle 1888"/>
          <p:cNvSpPr>
            <a:spLocks noChangeArrowheads="1"/>
          </p:cNvSpPr>
          <p:nvPr/>
        </p:nvSpPr>
        <p:spPr bwMode="auto">
          <a:xfrm>
            <a:off x="6427788" y="34861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58" name="Rectangle 1889"/>
          <p:cNvSpPr>
            <a:spLocks noChangeArrowheads="1"/>
          </p:cNvSpPr>
          <p:nvPr/>
        </p:nvSpPr>
        <p:spPr bwMode="auto">
          <a:xfrm>
            <a:off x="6838950" y="328930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59" name="Rectangle 1890"/>
          <p:cNvSpPr>
            <a:spLocks noChangeArrowheads="1"/>
          </p:cNvSpPr>
          <p:nvPr/>
        </p:nvSpPr>
        <p:spPr bwMode="auto">
          <a:xfrm>
            <a:off x="6397625" y="347662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60" name="Rectangle 1891"/>
          <p:cNvSpPr>
            <a:spLocks noChangeArrowheads="1"/>
          </p:cNvSpPr>
          <p:nvPr/>
        </p:nvSpPr>
        <p:spPr bwMode="auto">
          <a:xfrm>
            <a:off x="5702300" y="3683000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61" name="Rectangle 1892"/>
          <p:cNvSpPr>
            <a:spLocks noChangeArrowheads="1"/>
          </p:cNvSpPr>
          <p:nvPr/>
        </p:nvSpPr>
        <p:spPr bwMode="auto">
          <a:xfrm>
            <a:off x="6280150" y="310356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62" name="Rectangle 1893"/>
          <p:cNvSpPr>
            <a:spLocks noChangeArrowheads="1"/>
          </p:cNvSpPr>
          <p:nvPr/>
        </p:nvSpPr>
        <p:spPr bwMode="auto">
          <a:xfrm>
            <a:off x="7369175" y="1995488"/>
            <a:ext cx="17463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63" name="Rectangle 1894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64" name="Rectangle 1895"/>
          <p:cNvSpPr>
            <a:spLocks noChangeArrowheads="1"/>
          </p:cNvSpPr>
          <p:nvPr/>
        </p:nvSpPr>
        <p:spPr bwMode="auto">
          <a:xfrm>
            <a:off x="7358063" y="220345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65" name="Rectangle 1896"/>
          <p:cNvSpPr>
            <a:spLocks noChangeArrowheads="1"/>
          </p:cNvSpPr>
          <p:nvPr/>
        </p:nvSpPr>
        <p:spPr bwMode="auto">
          <a:xfrm>
            <a:off x="7358063" y="200660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66" name="Rectangle 1897"/>
          <p:cNvSpPr>
            <a:spLocks noChangeArrowheads="1"/>
          </p:cNvSpPr>
          <p:nvPr/>
        </p:nvSpPr>
        <p:spPr bwMode="auto">
          <a:xfrm>
            <a:off x="5719763" y="36830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67" name="Rectangle 1898"/>
          <p:cNvSpPr>
            <a:spLocks noChangeArrowheads="1"/>
          </p:cNvSpPr>
          <p:nvPr/>
        </p:nvSpPr>
        <p:spPr bwMode="auto">
          <a:xfrm>
            <a:off x="6249988" y="31861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68" name="Rectangle 1899"/>
          <p:cNvSpPr>
            <a:spLocks noChangeArrowheads="1"/>
          </p:cNvSpPr>
          <p:nvPr/>
        </p:nvSpPr>
        <p:spPr bwMode="auto">
          <a:xfrm>
            <a:off x="6456363" y="29702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69" name="Rectangle 1900"/>
          <p:cNvSpPr>
            <a:spLocks noChangeArrowheads="1"/>
          </p:cNvSpPr>
          <p:nvPr/>
        </p:nvSpPr>
        <p:spPr bwMode="auto">
          <a:xfrm>
            <a:off x="6651625" y="337343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70" name="Rectangle 1901"/>
          <p:cNvSpPr>
            <a:spLocks noChangeArrowheads="1"/>
          </p:cNvSpPr>
          <p:nvPr/>
        </p:nvSpPr>
        <p:spPr bwMode="auto">
          <a:xfrm>
            <a:off x="6192838" y="3635375"/>
            <a:ext cx="19050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71" name="Rectangle 1902"/>
          <p:cNvSpPr>
            <a:spLocks noChangeArrowheads="1"/>
          </p:cNvSpPr>
          <p:nvPr/>
        </p:nvSpPr>
        <p:spPr bwMode="auto">
          <a:xfrm>
            <a:off x="6524625" y="339248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72" name="Rectangle 1903"/>
          <p:cNvSpPr>
            <a:spLocks noChangeArrowheads="1"/>
          </p:cNvSpPr>
          <p:nvPr/>
        </p:nvSpPr>
        <p:spPr bwMode="auto">
          <a:xfrm>
            <a:off x="6240463" y="3495675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73" name="Rectangle 1904"/>
          <p:cNvSpPr>
            <a:spLocks noChangeArrowheads="1"/>
          </p:cNvSpPr>
          <p:nvPr/>
        </p:nvSpPr>
        <p:spPr bwMode="auto">
          <a:xfrm>
            <a:off x="6965950" y="3251200"/>
            <a:ext cx="20638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74" name="Rectangle 1905"/>
          <p:cNvSpPr>
            <a:spLocks noChangeArrowheads="1"/>
          </p:cNvSpPr>
          <p:nvPr/>
        </p:nvSpPr>
        <p:spPr bwMode="auto">
          <a:xfrm>
            <a:off x="7104063" y="319563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75" name="Rectangle 1906"/>
          <p:cNvSpPr>
            <a:spLocks noChangeArrowheads="1"/>
          </p:cNvSpPr>
          <p:nvPr/>
        </p:nvSpPr>
        <p:spPr bwMode="auto">
          <a:xfrm>
            <a:off x="6594475" y="337343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76" name="Rectangle 1907"/>
          <p:cNvSpPr>
            <a:spLocks noChangeArrowheads="1"/>
          </p:cNvSpPr>
          <p:nvPr/>
        </p:nvSpPr>
        <p:spPr bwMode="auto">
          <a:xfrm>
            <a:off x="7231063" y="217487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77" name="Rectangle 1908"/>
          <p:cNvSpPr>
            <a:spLocks noChangeArrowheads="1"/>
          </p:cNvSpPr>
          <p:nvPr/>
        </p:nvSpPr>
        <p:spPr bwMode="auto">
          <a:xfrm>
            <a:off x="7524750" y="311150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78" name="Rectangle 1909"/>
          <p:cNvSpPr>
            <a:spLocks noChangeArrowheads="1"/>
          </p:cNvSpPr>
          <p:nvPr/>
        </p:nvSpPr>
        <p:spPr bwMode="auto">
          <a:xfrm>
            <a:off x="5907088" y="349567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79" name="Rectangle 1910"/>
          <p:cNvSpPr>
            <a:spLocks noChangeArrowheads="1"/>
          </p:cNvSpPr>
          <p:nvPr/>
        </p:nvSpPr>
        <p:spPr bwMode="auto">
          <a:xfrm>
            <a:off x="7299325" y="300831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80" name="Rectangle 1911"/>
          <p:cNvSpPr>
            <a:spLocks noChangeArrowheads="1"/>
          </p:cNvSpPr>
          <p:nvPr/>
        </p:nvSpPr>
        <p:spPr bwMode="auto">
          <a:xfrm>
            <a:off x="7583488" y="1565275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81" name="Rectangle 1912"/>
          <p:cNvSpPr>
            <a:spLocks noChangeArrowheads="1"/>
          </p:cNvSpPr>
          <p:nvPr/>
        </p:nvSpPr>
        <p:spPr bwMode="auto">
          <a:xfrm>
            <a:off x="6084888" y="3589338"/>
            <a:ext cx="17462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82" name="Rectangle 1913"/>
          <p:cNvSpPr>
            <a:spLocks noChangeArrowheads="1"/>
          </p:cNvSpPr>
          <p:nvPr/>
        </p:nvSpPr>
        <p:spPr bwMode="auto">
          <a:xfrm>
            <a:off x="7369175" y="205263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83" name="Rectangle 1914"/>
          <p:cNvSpPr>
            <a:spLocks noChangeArrowheads="1"/>
          </p:cNvSpPr>
          <p:nvPr/>
        </p:nvSpPr>
        <p:spPr bwMode="auto">
          <a:xfrm>
            <a:off x="6691313" y="33829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84" name="Rectangle 1915"/>
          <p:cNvSpPr>
            <a:spLocks noChangeArrowheads="1"/>
          </p:cNvSpPr>
          <p:nvPr/>
        </p:nvSpPr>
        <p:spPr bwMode="auto">
          <a:xfrm>
            <a:off x="6877050" y="2597150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85" name="Rectangle 1916"/>
          <p:cNvSpPr>
            <a:spLocks noChangeArrowheads="1"/>
          </p:cNvSpPr>
          <p:nvPr/>
        </p:nvSpPr>
        <p:spPr bwMode="auto">
          <a:xfrm>
            <a:off x="5719763" y="3673475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86" name="Rectangle 1917"/>
          <p:cNvSpPr>
            <a:spLocks noChangeArrowheads="1"/>
          </p:cNvSpPr>
          <p:nvPr/>
        </p:nvSpPr>
        <p:spPr bwMode="auto">
          <a:xfrm>
            <a:off x="7486650" y="17811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87" name="Rectangle 1918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88" name="Rectangle 1919"/>
          <p:cNvSpPr>
            <a:spLocks noChangeArrowheads="1"/>
          </p:cNvSpPr>
          <p:nvPr/>
        </p:nvSpPr>
        <p:spPr bwMode="auto">
          <a:xfrm>
            <a:off x="571182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89" name="Rectangle 1920"/>
          <p:cNvSpPr>
            <a:spLocks noChangeArrowheads="1"/>
          </p:cNvSpPr>
          <p:nvPr/>
        </p:nvSpPr>
        <p:spPr bwMode="auto">
          <a:xfrm>
            <a:off x="7348538" y="20240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90" name="Rectangle 1921"/>
          <p:cNvSpPr>
            <a:spLocks noChangeArrowheads="1"/>
          </p:cNvSpPr>
          <p:nvPr/>
        </p:nvSpPr>
        <p:spPr bwMode="auto">
          <a:xfrm>
            <a:off x="7731125" y="28860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91" name="Rectangle 1922"/>
          <p:cNvSpPr>
            <a:spLocks noChangeArrowheads="1"/>
          </p:cNvSpPr>
          <p:nvPr/>
        </p:nvSpPr>
        <p:spPr bwMode="auto">
          <a:xfrm>
            <a:off x="5702300" y="3644900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92" name="Rectangle 1923"/>
          <p:cNvSpPr>
            <a:spLocks noChangeArrowheads="1"/>
          </p:cNvSpPr>
          <p:nvPr/>
        </p:nvSpPr>
        <p:spPr bwMode="auto">
          <a:xfrm>
            <a:off x="6742113" y="3308350"/>
            <a:ext cx="17462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93" name="Rectangle 1924"/>
          <p:cNvSpPr>
            <a:spLocks noChangeArrowheads="1"/>
          </p:cNvSpPr>
          <p:nvPr/>
        </p:nvSpPr>
        <p:spPr bwMode="auto">
          <a:xfrm>
            <a:off x="7358063" y="202406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94" name="Rectangle 1925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95" name="Rectangle 1926"/>
          <p:cNvSpPr>
            <a:spLocks noChangeArrowheads="1"/>
          </p:cNvSpPr>
          <p:nvPr/>
        </p:nvSpPr>
        <p:spPr bwMode="auto">
          <a:xfrm>
            <a:off x="5730875" y="36639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96" name="Rectangle 1927"/>
          <p:cNvSpPr>
            <a:spLocks noChangeArrowheads="1"/>
          </p:cNvSpPr>
          <p:nvPr/>
        </p:nvSpPr>
        <p:spPr bwMode="auto">
          <a:xfrm>
            <a:off x="5719763" y="36560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97" name="Rectangle 1928"/>
          <p:cNvSpPr>
            <a:spLocks noChangeArrowheads="1"/>
          </p:cNvSpPr>
          <p:nvPr/>
        </p:nvSpPr>
        <p:spPr bwMode="auto">
          <a:xfrm>
            <a:off x="6350000" y="299878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98" name="Rectangle 1929"/>
          <p:cNvSpPr>
            <a:spLocks noChangeArrowheads="1"/>
          </p:cNvSpPr>
          <p:nvPr/>
        </p:nvSpPr>
        <p:spPr bwMode="auto">
          <a:xfrm>
            <a:off x="7416800" y="20621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899" name="Rectangle 1930"/>
          <p:cNvSpPr>
            <a:spLocks noChangeArrowheads="1"/>
          </p:cNvSpPr>
          <p:nvPr/>
        </p:nvSpPr>
        <p:spPr bwMode="auto">
          <a:xfrm>
            <a:off x="6172200" y="3243263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00" name="Rectangle 1931"/>
          <p:cNvSpPr>
            <a:spLocks noChangeArrowheads="1"/>
          </p:cNvSpPr>
          <p:nvPr/>
        </p:nvSpPr>
        <p:spPr bwMode="auto">
          <a:xfrm>
            <a:off x="6907213" y="238125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01" name="Rectangle 1932"/>
          <p:cNvSpPr>
            <a:spLocks noChangeArrowheads="1"/>
          </p:cNvSpPr>
          <p:nvPr/>
        </p:nvSpPr>
        <p:spPr bwMode="auto">
          <a:xfrm>
            <a:off x="7004050" y="242887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02" name="Rectangle 1933"/>
          <p:cNvSpPr>
            <a:spLocks noChangeArrowheads="1"/>
          </p:cNvSpPr>
          <p:nvPr/>
        </p:nvSpPr>
        <p:spPr bwMode="auto">
          <a:xfrm>
            <a:off x="6946900" y="2454275"/>
            <a:ext cx="19050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03" name="Rectangle 1934"/>
          <p:cNvSpPr>
            <a:spLocks noChangeArrowheads="1"/>
          </p:cNvSpPr>
          <p:nvPr/>
        </p:nvSpPr>
        <p:spPr bwMode="auto">
          <a:xfrm>
            <a:off x="7358063" y="205263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04" name="Rectangle 1935"/>
          <p:cNvSpPr>
            <a:spLocks noChangeArrowheads="1"/>
          </p:cNvSpPr>
          <p:nvPr/>
        </p:nvSpPr>
        <p:spPr bwMode="auto">
          <a:xfrm>
            <a:off x="6731000" y="3382963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05" name="Rectangle 1936"/>
          <p:cNvSpPr>
            <a:spLocks noChangeArrowheads="1"/>
          </p:cNvSpPr>
          <p:nvPr/>
        </p:nvSpPr>
        <p:spPr bwMode="auto">
          <a:xfrm>
            <a:off x="5957888" y="3495675"/>
            <a:ext cx="17462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06" name="Rectangle 1937"/>
          <p:cNvSpPr>
            <a:spLocks noChangeArrowheads="1"/>
          </p:cNvSpPr>
          <p:nvPr/>
        </p:nvSpPr>
        <p:spPr bwMode="auto">
          <a:xfrm>
            <a:off x="5711825" y="36449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07" name="Rectangle 1938"/>
          <p:cNvSpPr>
            <a:spLocks noChangeArrowheads="1"/>
          </p:cNvSpPr>
          <p:nvPr/>
        </p:nvSpPr>
        <p:spPr bwMode="auto">
          <a:xfrm>
            <a:off x="6721475" y="2690813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08" name="Rectangle 1939"/>
          <p:cNvSpPr>
            <a:spLocks noChangeArrowheads="1"/>
          </p:cNvSpPr>
          <p:nvPr/>
        </p:nvSpPr>
        <p:spPr bwMode="auto">
          <a:xfrm>
            <a:off x="7358063" y="20812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09" name="Rectangle 1940"/>
          <p:cNvSpPr>
            <a:spLocks noChangeArrowheads="1"/>
          </p:cNvSpPr>
          <p:nvPr/>
        </p:nvSpPr>
        <p:spPr bwMode="auto">
          <a:xfrm>
            <a:off x="7691438" y="16033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10" name="Rectangle 1941"/>
          <p:cNvSpPr>
            <a:spLocks noChangeArrowheads="1"/>
          </p:cNvSpPr>
          <p:nvPr/>
        </p:nvSpPr>
        <p:spPr bwMode="auto">
          <a:xfrm>
            <a:off x="6799263" y="3279775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11" name="Rectangle 1942"/>
          <p:cNvSpPr>
            <a:spLocks noChangeArrowheads="1"/>
          </p:cNvSpPr>
          <p:nvPr/>
        </p:nvSpPr>
        <p:spPr bwMode="auto">
          <a:xfrm>
            <a:off x="6886575" y="2371725"/>
            <a:ext cx="206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12" name="Rectangle 1943"/>
          <p:cNvSpPr>
            <a:spLocks noChangeArrowheads="1"/>
          </p:cNvSpPr>
          <p:nvPr/>
        </p:nvSpPr>
        <p:spPr bwMode="auto">
          <a:xfrm>
            <a:off x="6289675" y="323373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13" name="Rectangle 1944"/>
          <p:cNvSpPr>
            <a:spLocks noChangeArrowheads="1"/>
          </p:cNvSpPr>
          <p:nvPr/>
        </p:nvSpPr>
        <p:spPr bwMode="auto">
          <a:xfrm>
            <a:off x="7369175" y="2062163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14" name="Rectangle 1945"/>
          <p:cNvSpPr>
            <a:spLocks noChangeArrowheads="1"/>
          </p:cNvSpPr>
          <p:nvPr/>
        </p:nvSpPr>
        <p:spPr bwMode="auto">
          <a:xfrm>
            <a:off x="7240588" y="2081213"/>
            <a:ext cx="19050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15" name="Rectangle 1946"/>
          <p:cNvSpPr>
            <a:spLocks noChangeArrowheads="1"/>
          </p:cNvSpPr>
          <p:nvPr/>
        </p:nvSpPr>
        <p:spPr bwMode="auto">
          <a:xfrm>
            <a:off x="7358063" y="201612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16" name="Rectangle 1947"/>
          <p:cNvSpPr>
            <a:spLocks noChangeArrowheads="1"/>
          </p:cNvSpPr>
          <p:nvPr/>
        </p:nvSpPr>
        <p:spPr bwMode="auto">
          <a:xfrm>
            <a:off x="7386638" y="20431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17" name="Rectangle 1948"/>
          <p:cNvSpPr>
            <a:spLocks noChangeArrowheads="1"/>
          </p:cNvSpPr>
          <p:nvPr/>
        </p:nvSpPr>
        <p:spPr bwMode="auto">
          <a:xfrm>
            <a:off x="7339013" y="20335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18" name="Rectangle 1949"/>
          <p:cNvSpPr>
            <a:spLocks noChangeArrowheads="1"/>
          </p:cNvSpPr>
          <p:nvPr/>
        </p:nvSpPr>
        <p:spPr bwMode="auto">
          <a:xfrm>
            <a:off x="7369175" y="1987550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19" name="Rectangle 1950"/>
          <p:cNvSpPr>
            <a:spLocks noChangeArrowheads="1"/>
          </p:cNvSpPr>
          <p:nvPr/>
        </p:nvSpPr>
        <p:spPr bwMode="auto">
          <a:xfrm>
            <a:off x="6102350" y="3608388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20" name="Rectangle 1951"/>
          <p:cNvSpPr>
            <a:spLocks noChangeArrowheads="1"/>
          </p:cNvSpPr>
          <p:nvPr/>
        </p:nvSpPr>
        <p:spPr bwMode="auto">
          <a:xfrm>
            <a:off x="6162675" y="31765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21" name="Rectangle 1952"/>
          <p:cNvSpPr>
            <a:spLocks noChangeArrowheads="1"/>
          </p:cNvSpPr>
          <p:nvPr/>
        </p:nvSpPr>
        <p:spPr bwMode="auto">
          <a:xfrm>
            <a:off x="5711825" y="36734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22" name="Rectangle 1953"/>
          <p:cNvSpPr>
            <a:spLocks noChangeArrowheads="1"/>
          </p:cNvSpPr>
          <p:nvPr/>
        </p:nvSpPr>
        <p:spPr bwMode="auto">
          <a:xfrm>
            <a:off x="6691313" y="324326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23" name="Rectangle 1954"/>
          <p:cNvSpPr>
            <a:spLocks noChangeArrowheads="1"/>
          </p:cNvSpPr>
          <p:nvPr/>
        </p:nvSpPr>
        <p:spPr bwMode="auto">
          <a:xfrm>
            <a:off x="5719763" y="36830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24" name="Rectangle 1955"/>
          <p:cNvSpPr>
            <a:spLocks noChangeArrowheads="1"/>
          </p:cNvSpPr>
          <p:nvPr/>
        </p:nvSpPr>
        <p:spPr bwMode="auto">
          <a:xfrm>
            <a:off x="6877050" y="2454275"/>
            <a:ext cx="20638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25" name="Rectangle 1956"/>
          <p:cNvSpPr>
            <a:spLocks noChangeArrowheads="1"/>
          </p:cNvSpPr>
          <p:nvPr/>
        </p:nvSpPr>
        <p:spPr bwMode="auto">
          <a:xfrm>
            <a:off x="7396163" y="3008313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26" name="Rectangle 1957"/>
          <p:cNvSpPr>
            <a:spLocks noChangeArrowheads="1"/>
          </p:cNvSpPr>
          <p:nvPr/>
        </p:nvSpPr>
        <p:spPr bwMode="auto">
          <a:xfrm>
            <a:off x="5719763" y="369252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27" name="Rectangle 1958"/>
          <p:cNvSpPr>
            <a:spLocks noChangeArrowheads="1"/>
          </p:cNvSpPr>
          <p:nvPr/>
        </p:nvSpPr>
        <p:spPr bwMode="auto">
          <a:xfrm>
            <a:off x="5719763" y="364490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28" name="Rectangle 1959"/>
          <p:cNvSpPr>
            <a:spLocks noChangeArrowheads="1"/>
          </p:cNvSpPr>
          <p:nvPr/>
        </p:nvSpPr>
        <p:spPr bwMode="auto">
          <a:xfrm>
            <a:off x="5719763" y="3663950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29" name="Rectangle 1960"/>
          <p:cNvSpPr>
            <a:spLocks noChangeArrowheads="1"/>
          </p:cNvSpPr>
          <p:nvPr/>
        </p:nvSpPr>
        <p:spPr bwMode="auto">
          <a:xfrm>
            <a:off x="5719763" y="3608388"/>
            <a:ext cx="20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30" name="Rectangle 1961"/>
          <p:cNvSpPr>
            <a:spLocks noChangeArrowheads="1"/>
          </p:cNvSpPr>
          <p:nvPr/>
        </p:nvSpPr>
        <p:spPr bwMode="auto">
          <a:xfrm>
            <a:off x="6075363" y="33543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31" name="Rectangle 1962"/>
          <p:cNvSpPr>
            <a:spLocks noChangeArrowheads="1"/>
          </p:cNvSpPr>
          <p:nvPr/>
        </p:nvSpPr>
        <p:spPr bwMode="auto">
          <a:xfrm>
            <a:off x="7369175" y="2090738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32" name="Rectangle 1963"/>
          <p:cNvSpPr>
            <a:spLocks noChangeArrowheads="1"/>
          </p:cNvSpPr>
          <p:nvPr/>
        </p:nvSpPr>
        <p:spPr bwMode="auto">
          <a:xfrm>
            <a:off x="7378700" y="2062163"/>
            <a:ext cx="17463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33" name="Rectangle 1964"/>
          <p:cNvSpPr>
            <a:spLocks noChangeArrowheads="1"/>
          </p:cNvSpPr>
          <p:nvPr/>
        </p:nvSpPr>
        <p:spPr bwMode="auto">
          <a:xfrm>
            <a:off x="7369175" y="2016125"/>
            <a:ext cx="17463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34" name="Rectangle 1965"/>
          <p:cNvSpPr>
            <a:spLocks noChangeArrowheads="1"/>
          </p:cNvSpPr>
          <p:nvPr/>
        </p:nvSpPr>
        <p:spPr bwMode="auto">
          <a:xfrm>
            <a:off x="6564313" y="3365500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35" name="Rectangle 1966"/>
          <p:cNvSpPr>
            <a:spLocks noChangeArrowheads="1"/>
          </p:cNvSpPr>
          <p:nvPr/>
        </p:nvSpPr>
        <p:spPr bwMode="auto">
          <a:xfrm>
            <a:off x="6505575" y="3495675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36" name="Rectangle 1967"/>
          <p:cNvSpPr>
            <a:spLocks noChangeArrowheads="1"/>
          </p:cNvSpPr>
          <p:nvPr/>
        </p:nvSpPr>
        <p:spPr bwMode="auto">
          <a:xfrm>
            <a:off x="7651750" y="1593850"/>
            <a:ext cx="1905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37" name="Rectangle 1968"/>
          <p:cNvSpPr>
            <a:spLocks noChangeArrowheads="1"/>
          </p:cNvSpPr>
          <p:nvPr/>
        </p:nvSpPr>
        <p:spPr bwMode="auto">
          <a:xfrm>
            <a:off x="7004050" y="33083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38" name="Rectangle 1969"/>
          <p:cNvSpPr>
            <a:spLocks noChangeArrowheads="1"/>
          </p:cNvSpPr>
          <p:nvPr/>
        </p:nvSpPr>
        <p:spPr bwMode="auto">
          <a:xfrm>
            <a:off x="7004050" y="3186113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39" name="Rectangle 1970"/>
          <p:cNvSpPr>
            <a:spLocks noChangeArrowheads="1"/>
          </p:cNvSpPr>
          <p:nvPr/>
        </p:nvSpPr>
        <p:spPr bwMode="auto">
          <a:xfrm>
            <a:off x="6721475" y="3440113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40" name="Rectangle 1971"/>
          <p:cNvSpPr>
            <a:spLocks noChangeArrowheads="1"/>
          </p:cNvSpPr>
          <p:nvPr/>
        </p:nvSpPr>
        <p:spPr bwMode="auto">
          <a:xfrm>
            <a:off x="7240588" y="2184400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41" name="Rectangle 1972"/>
          <p:cNvSpPr>
            <a:spLocks noChangeArrowheads="1"/>
          </p:cNvSpPr>
          <p:nvPr/>
        </p:nvSpPr>
        <p:spPr bwMode="auto">
          <a:xfrm>
            <a:off x="6259513" y="3495675"/>
            <a:ext cx="20637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42" name="Rectangle 1973"/>
          <p:cNvSpPr>
            <a:spLocks noChangeArrowheads="1"/>
          </p:cNvSpPr>
          <p:nvPr/>
        </p:nvSpPr>
        <p:spPr bwMode="auto">
          <a:xfrm>
            <a:off x="5730875" y="3673475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43" name="Rectangle 1974"/>
          <p:cNvSpPr>
            <a:spLocks noChangeArrowheads="1"/>
          </p:cNvSpPr>
          <p:nvPr/>
        </p:nvSpPr>
        <p:spPr bwMode="auto">
          <a:xfrm>
            <a:off x="7386638" y="2081213"/>
            <a:ext cx="20637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44" name="Rectangle 1975"/>
          <p:cNvSpPr>
            <a:spLocks noChangeArrowheads="1"/>
          </p:cNvSpPr>
          <p:nvPr/>
        </p:nvSpPr>
        <p:spPr bwMode="auto">
          <a:xfrm>
            <a:off x="5984875" y="3448050"/>
            <a:ext cx="2063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45" name="Rectangle 1976"/>
          <p:cNvSpPr>
            <a:spLocks noChangeArrowheads="1"/>
          </p:cNvSpPr>
          <p:nvPr/>
        </p:nvSpPr>
        <p:spPr bwMode="auto">
          <a:xfrm>
            <a:off x="6162675" y="3608388"/>
            <a:ext cx="190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46" name="Rectangle 1977"/>
          <p:cNvSpPr>
            <a:spLocks noChangeArrowheads="1"/>
          </p:cNvSpPr>
          <p:nvPr/>
        </p:nvSpPr>
        <p:spPr bwMode="auto">
          <a:xfrm>
            <a:off x="6172200" y="3233738"/>
            <a:ext cx="20638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5947" name="Group 1978"/>
          <p:cNvGrpSpPr>
            <a:grpSpLocks/>
          </p:cNvGrpSpPr>
          <p:nvPr/>
        </p:nvGrpSpPr>
        <p:grpSpPr bwMode="auto">
          <a:xfrm>
            <a:off x="5427663" y="1454150"/>
            <a:ext cx="114300" cy="2254250"/>
            <a:chOff x="1293" y="3694"/>
            <a:chExt cx="69" cy="1514"/>
          </a:xfrm>
        </p:grpSpPr>
        <p:sp>
          <p:nvSpPr>
            <p:cNvPr id="75981" name="Rectangle 1979"/>
            <p:cNvSpPr>
              <a:spLocks noChangeArrowheads="1"/>
            </p:cNvSpPr>
            <p:nvPr/>
          </p:nvSpPr>
          <p:spPr bwMode="auto">
            <a:xfrm>
              <a:off x="1327" y="5116"/>
              <a:ext cx="34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82" name="Rectangle 1980"/>
            <p:cNvSpPr>
              <a:spLocks noChangeArrowheads="1"/>
            </p:cNvSpPr>
            <p:nvPr/>
          </p:nvSpPr>
          <p:spPr bwMode="auto">
            <a:xfrm>
              <a:off x="1293" y="493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10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83" name="Rectangle 1981"/>
            <p:cNvSpPr>
              <a:spLocks noChangeArrowheads="1"/>
            </p:cNvSpPr>
            <p:nvPr/>
          </p:nvSpPr>
          <p:spPr bwMode="auto">
            <a:xfrm>
              <a:off x="1293" y="4757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20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84" name="Rectangle 1982"/>
            <p:cNvSpPr>
              <a:spLocks noChangeArrowheads="1"/>
            </p:cNvSpPr>
            <p:nvPr/>
          </p:nvSpPr>
          <p:spPr bwMode="auto">
            <a:xfrm>
              <a:off x="1293" y="4581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30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85" name="Rectangle 1983"/>
            <p:cNvSpPr>
              <a:spLocks noChangeArrowheads="1"/>
            </p:cNvSpPr>
            <p:nvPr/>
          </p:nvSpPr>
          <p:spPr bwMode="auto">
            <a:xfrm>
              <a:off x="1293" y="4406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40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86" name="Rectangle 1984"/>
            <p:cNvSpPr>
              <a:spLocks noChangeArrowheads="1"/>
            </p:cNvSpPr>
            <p:nvPr/>
          </p:nvSpPr>
          <p:spPr bwMode="auto">
            <a:xfrm>
              <a:off x="1293" y="422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50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87" name="Rectangle 1985"/>
            <p:cNvSpPr>
              <a:spLocks noChangeArrowheads="1"/>
            </p:cNvSpPr>
            <p:nvPr/>
          </p:nvSpPr>
          <p:spPr bwMode="auto">
            <a:xfrm>
              <a:off x="1293" y="4053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60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88" name="Rectangle 1986"/>
            <p:cNvSpPr>
              <a:spLocks noChangeArrowheads="1"/>
            </p:cNvSpPr>
            <p:nvPr/>
          </p:nvSpPr>
          <p:spPr bwMode="auto">
            <a:xfrm>
              <a:off x="1293" y="3870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70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89" name="Rectangle 1987"/>
            <p:cNvSpPr>
              <a:spLocks noChangeArrowheads="1"/>
            </p:cNvSpPr>
            <p:nvPr/>
          </p:nvSpPr>
          <p:spPr bwMode="auto">
            <a:xfrm>
              <a:off x="1293" y="3694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80</a:t>
              </a:r>
              <a:endParaRPr lang="de-DE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5948" name="Group 1988"/>
          <p:cNvGrpSpPr>
            <a:grpSpLocks/>
          </p:cNvGrpSpPr>
          <p:nvPr/>
        </p:nvGrpSpPr>
        <p:grpSpPr bwMode="auto">
          <a:xfrm>
            <a:off x="5711825" y="3844925"/>
            <a:ext cx="2298700" cy="136525"/>
            <a:chOff x="1465" y="5299"/>
            <a:chExt cx="1389" cy="92"/>
          </a:xfrm>
        </p:grpSpPr>
        <p:sp>
          <p:nvSpPr>
            <p:cNvPr id="75972" name="Rectangle 1989"/>
            <p:cNvSpPr>
              <a:spLocks noChangeArrowheads="1"/>
            </p:cNvSpPr>
            <p:nvPr/>
          </p:nvSpPr>
          <p:spPr bwMode="auto">
            <a:xfrm>
              <a:off x="1465" y="5299"/>
              <a:ext cx="35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73" name="Rectangle 1990"/>
            <p:cNvSpPr>
              <a:spLocks noChangeArrowheads="1"/>
            </p:cNvSpPr>
            <p:nvPr/>
          </p:nvSpPr>
          <p:spPr bwMode="auto">
            <a:xfrm>
              <a:off x="1612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10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74" name="Rectangle 1991"/>
            <p:cNvSpPr>
              <a:spLocks noChangeArrowheads="1"/>
            </p:cNvSpPr>
            <p:nvPr/>
          </p:nvSpPr>
          <p:spPr bwMode="auto">
            <a:xfrm>
              <a:off x="1784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20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75" name="Rectangle 1992"/>
            <p:cNvSpPr>
              <a:spLocks noChangeArrowheads="1"/>
            </p:cNvSpPr>
            <p:nvPr/>
          </p:nvSpPr>
          <p:spPr bwMode="auto">
            <a:xfrm>
              <a:off x="1951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30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76" name="Rectangle 1993"/>
            <p:cNvSpPr>
              <a:spLocks noChangeArrowheads="1"/>
            </p:cNvSpPr>
            <p:nvPr/>
          </p:nvSpPr>
          <p:spPr bwMode="auto">
            <a:xfrm>
              <a:off x="2116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40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77" name="Rectangle 1994"/>
            <p:cNvSpPr>
              <a:spLocks noChangeArrowheads="1"/>
            </p:cNvSpPr>
            <p:nvPr/>
          </p:nvSpPr>
          <p:spPr bwMode="auto">
            <a:xfrm>
              <a:off x="2281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50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78" name="Rectangle 1995"/>
            <p:cNvSpPr>
              <a:spLocks noChangeArrowheads="1"/>
            </p:cNvSpPr>
            <p:nvPr/>
          </p:nvSpPr>
          <p:spPr bwMode="auto">
            <a:xfrm>
              <a:off x="2454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60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79" name="Rectangle 1996"/>
            <p:cNvSpPr>
              <a:spLocks noChangeArrowheads="1"/>
            </p:cNvSpPr>
            <p:nvPr/>
          </p:nvSpPr>
          <p:spPr bwMode="auto">
            <a:xfrm>
              <a:off x="2620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70</a:t>
              </a:r>
              <a:endParaRPr lang="de-DE" sz="2400">
                <a:solidFill>
                  <a:srgbClr val="000000"/>
                </a:solidFill>
              </a:endParaRPr>
            </a:p>
          </p:txBody>
        </p:sp>
        <p:sp>
          <p:nvSpPr>
            <p:cNvPr id="75980" name="Rectangle 1997"/>
            <p:cNvSpPr>
              <a:spLocks noChangeArrowheads="1"/>
            </p:cNvSpPr>
            <p:nvPr/>
          </p:nvSpPr>
          <p:spPr bwMode="auto">
            <a:xfrm>
              <a:off x="2785" y="5299"/>
              <a:ext cx="69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>
                  <a:solidFill>
                    <a:srgbClr val="000000"/>
                  </a:solidFill>
                </a:rPr>
                <a:t>80</a:t>
              </a:r>
              <a:endParaRPr lang="de-DE" sz="2400">
                <a:solidFill>
                  <a:srgbClr val="000000"/>
                </a:solidFill>
              </a:endParaRPr>
            </a:p>
          </p:txBody>
        </p:sp>
      </p:grpSp>
      <p:sp>
        <p:nvSpPr>
          <p:cNvPr id="75949" name="Rectangle 1998"/>
          <p:cNvSpPr>
            <a:spLocks noChangeArrowheads="1"/>
          </p:cNvSpPr>
          <p:nvPr/>
        </p:nvSpPr>
        <p:spPr bwMode="auto">
          <a:xfrm rot="-5400000">
            <a:off x="4779963" y="2282825"/>
            <a:ext cx="923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1100">
                <a:solidFill>
                  <a:srgbClr val="000000"/>
                </a:solidFill>
              </a:rPr>
              <a:t>Ionization (keV)</a:t>
            </a: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75950" name="Rectangle 1999"/>
          <p:cNvSpPr>
            <a:spLocks noChangeArrowheads="1"/>
          </p:cNvSpPr>
          <p:nvPr/>
        </p:nvSpPr>
        <p:spPr bwMode="auto">
          <a:xfrm>
            <a:off x="6213475" y="4011613"/>
            <a:ext cx="11620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1100">
                <a:solidFill>
                  <a:srgbClr val="000000"/>
                </a:solidFill>
              </a:rPr>
              <a:t>Recoil Energy (keV)</a:t>
            </a: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75951" name="Rectangle 2000"/>
          <p:cNvSpPr>
            <a:spLocks noChangeArrowheads="1"/>
          </p:cNvSpPr>
          <p:nvPr/>
        </p:nvSpPr>
        <p:spPr bwMode="auto">
          <a:xfrm>
            <a:off x="5829300" y="1822450"/>
            <a:ext cx="1143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600">
                <a:solidFill>
                  <a:srgbClr val="000000"/>
                </a:solidFill>
              </a:rPr>
              <a:t>252</a:t>
            </a: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75952" name="Rectangle 2001"/>
          <p:cNvSpPr>
            <a:spLocks noChangeArrowheads="1"/>
          </p:cNvSpPr>
          <p:nvPr/>
        </p:nvSpPr>
        <p:spPr bwMode="auto">
          <a:xfrm>
            <a:off x="5946775" y="1830388"/>
            <a:ext cx="236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900">
                <a:solidFill>
                  <a:srgbClr val="000000"/>
                </a:solidFill>
              </a:rPr>
              <a:t>Cf + </a:t>
            </a: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75953" name="Rectangle 2002"/>
          <p:cNvSpPr>
            <a:spLocks noChangeArrowheads="1"/>
          </p:cNvSpPr>
          <p:nvPr/>
        </p:nvSpPr>
        <p:spPr bwMode="auto">
          <a:xfrm>
            <a:off x="6191250" y="1822450"/>
            <a:ext cx="1143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600">
                <a:solidFill>
                  <a:srgbClr val="000000"/>
                </a:solidFill>
              </a:rPr>
              <a:t>241</a:t>
            </a: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75954" name="Rectangle 2003"/>
          <p:cNvSpPr>
            <a:spLocks noChangeArrowheads="1"/>
          </p:cNvSpPr>
          <p:nvPr/>
        </p:nvSpPr>
        <p:spPr bwMode="auto">
          <a:xfrm>
            <a:off x="6307138" y="1830388"/>
            <a:ext cx="1714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sz="900">
                <a:solidFill>
                  <a:srgbClr val="000000"/>
                </a:solidFill>
              </a:rPr>
              <a:t>Am</a:t>
            </a: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75955" name="Text Box 2004"/>
          <p:cNvSpPr txBox="1">
            <a:spLocks noChangeArrowheads="1"/>
          </p:cNvSpPr>
          <p:nvPr/>
        </p:nvSpPr>
        <p:spPr bwMode="auto">
          <a:xfrm>
            <a:off x="6057900" y="3962400"/>
            <a:ext cx="16891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>
                <a:solidFill>
                  <a:srgbClr val="000000"/>
                </a:solidFill>
              </a:rPr>
              <a:t>Phononen [keV]</a:t>
            </a:r>
            <a:endParaRPr lang="de-DE" sz="2400">
              <a:solidFill>
                <a:srgbClr val="000086"/>
              </a:solidFill>
            </a:endParaRPr>
          </a:p>
        </p:txBody>
      </p:sp>
      <p:sp>
        <p:nvSpPr>
          <p:cNvPr id="75956" name="Text Box 2005"/>
          <p:cNvSpPr txBox="1">
            <a:spLocks noChangeArrowheads="1"/>
          </p:cNvSpPr>
          <p:nvPr/>
        </p:nvSpPr>
        <p:spPr bwMode="auto">
          <a:xfrm rot="-5400000">
            <a:off x="4654148" y="2411025"/>
            <a:ext cx="119936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200" dirty="0">
                <a:solidFill>
                  <a:srgbClr val="000000"/>
                </a:solidFill>
              </a:rPr>
              <a:t>Ionisation [</a:t>
            </a:r>
            <a:r>
              <a:rPr lang="de-DE" sz="1200" dirty="0" err="1">
                <a:solidFill>
                  <a:srgbClr val="000000"/>
                </a:solidFill>
              </a:rPr>
              <a:t>keV</a:t>
            </a:r>
            <a:r>
              <a:rPr lang="de-DE" sz="1200" dirty="0">
                <a:solidFill>
                  <a:srgbClr val="000000"/>
                </a:solidFill>
              </a:rPr>
              <a:t>]</a:t>
            </a:r>
            <a:endParaRPr lang="de-DE" sz="1200" dirty="0">
              <a:solidFill>
                <a:srgbClr val="000086"/>
              </a:solidFill>
            </a:endParaRPr>
          </a:p>
        </p:txBody>
      </p:sp>
      <p:sp>
        <p:nvSpPr>
          <p:cNvPr id="75957" name="Rectangle 2006"/>
          <p:cNvSpPr>
            <a:spLocks noChangeArrowheads="1"/>
          </p:cNvSpPr>
          <p:nvPr/>
        </p:nvSpPr>
        <p:spPr bwMode="auto">
          <a:xfrm>
            <a:off x="5678488" y="1687513"/>
            <a:ext cx="974725" cy="379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58" name="Text Box 2007"/>
          <p:cNvSpPr txBox="1">
            <a:spLocks noChangeArrowheads="1"/>
          </p:cNvSpPr>
          <p:nvPr/>
        </p:nvSpPr>
        <p:spPr bwMode="auto">
          <a:xfrm>
            <a:off x="6003925" y="1876425"/>
            <a:ext cx="393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4000">
                <a:solidFill>
                  <a:srgbClr val="000086"/>
                </a:solidFill>
                <a:latin typeface="Symbol" pitchFamily="18" charset="2"/>
              </a:rPr>
              <a:t>g</a:t>
            </a:r>
            <a:endParaRPr lang="de-DE" sz="2400">
              <a:solidFill>
                <a:srgbClr val="000086"/>
              </a:solidFill>
            </a:endParaRPr>
          </a:p>
        </p:txBody>
      </p:sp>
      <p:sp>
        <p:nvSpPr>
          <p:cNvPr id="75959" name="Text Box 2008"/>
          <p:cNvSpPr txBox="1">
            <a:spLocks noChangeArrowheads="1"/>
          </p:cNvSpPr>
          <p:nvPr/>
        </p:nvSpPr>
        <p:spPr bwMode="auto">
          <a:xfrm>
            <a:off x="8140700" y="1811338"/>
            <a:ext cx="463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4000">
                <a:solidFill>
                  <a:srgbClr val="000086"/>
                </a:solidFill>
                <a:latin typeface="Symbol" pitchFamily="18" charset="2"/>
              </a:rPr>
              <a:t>b</a:t>
            </a:r>
            <a:endParaRPr lang="de-DE" sz="2400">
              <a:solidFill>
                <a:srgbClr val="000086"/>
              </a:solidFill>
            </a:endParaRPr>
          </a:p>
        </p:txBody>
      </p:sp>
      <p:sp>
        <p:nvSpPr>
          <p:cNvPr id="75960" name="Line 2009"/>
          <p:cNvSpPr>
            <a:spLocks noChangeShapeType="1"/>
          </p:cNvSpPr>
          <p:nvPr/>
        </p:nvSpPr>
        <p:spPr bwMode="auto">
          <a:xfrm>
            <a:off x="6264275" y="2319338"/>
            <a:ext cx="388938" cy="1889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61" name="Line 2010"/>
          <p:cNvSpPr>
            <a:spLocks noChangeShapeType="1"/>
          </p:cNvSpPr>
          <p:nvPr/>
        </p:nvSpPr>
        <p:spPr bwMode="auto">
          <a:xfrm flipH="1">
            <a:off x="7302500" y="2128838"/>
            <a:ext cx="842963" cy="127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62" name="Line 2011"/>
          <p:cNvSpPr>
            <a:spLocks noChangeShapeType="1"/>
          </p:cNvSpPr>
          <p:nvPr/>
        </p:nvSpPr>
        <p:spPr bwMode="auto">
          <a:xfrm flipH="1">
            <a:off x="7367588" y="2192338"/>
            <a:ext cx="777875" cy="3794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63" name="Line 2012"/>
          <p:cNvSpPr>
            <a:spLocks noChangeShapeType="1"/>
          </p:cNvSpPr>
          <p:nvPr/>
        </p:nvSpPr>
        <p:spPr bwMode="auto">
          <a:xfrm flipH="1" flipV="1">
            <a:off x="7259637" y="3233738"/>
            <a:ext cx="334167" cy="1031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964" name="Text Box 2013"/>
          <p:cNvSpPr txBox="1">
            <a:spLocks noChangeArrowheads="1"/>
          </p:cNvSpPr>
          <p:nvPr/>
        </p:nvSpPr>
        <p:spPr bwMode="auto">
          <a:xfrm>
            <a:off x="5502268" y="1093788"/>
            <a:ext cx="2706703" cy="3693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DE" dirty="0"/>
              <a:t>CDMS </a:t>
            </a:r>
            <a:r>
              <a:rPr lang="de-DE" dirty="0" err="1"/>
              <a:t>and</a:t>
            </a:r>
            <a:r>
              <a:rPr lang="de-DE" dirty="0"/>
              <a:t> EDELWEISS</a:t>
            </a:r>
          </a:p>
        </p:txBody>
      </p:sp>
      <p:pic>
        <p:nvPicPr>
          <p:cNvPr id="75965" name="Picture 2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3875088"/>
            <a:ext cx="3019425" cy="27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966" name="Rectangle 2016"/>
          <p:cNvSpPr>
            <a:spLocks noChangeArrowheads="1"/>
          </p:cNvSpPr>
          <p:nvPr/>
        </p:nvSpPr>
        <p:spPr bwMode="auto">
          <a:xfrm>
            <a:off x="6234113" y="5356225"/>
            <a:ext cx="28511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69863" indent="-169863" eaLnBrk="0" hangingPunct="0">
              <a:lnSpc>
                <a:spcPct val="120000"/>
              </a:lnSpc>
            </a:pPr>
            <a:r>
              <a:rPr lang="en-US" altLang="en-US">
                <a:solidFill>
                  <a:srgbClr val="EC0027"/>
                </a:solidFill>
                <a:latin typeface="Arial Narrow Bold" charset="0"/>
              </a:rPr>
              <a:t>neutrons (external source)</a:t>
            </a:r>
            <a:endParaRPr lang="en-US" altLang="en-US" sz="1600">
              <a:solidFill>
                <a:srgbClr val="00CC99"/>
              </a:solidFill>
              <a:latin typeface="Arial Narrow Bold" charset="0"/>
            </a:endParaRPr>
          </a:p>
        </p:txBody>
      </p:sp>
      <p:sp>
        <p:nvSpPr>
          <p:cNvPr id="75967" name="Rectangle 2017"/>
          <p:cNvSpPr>
            <a:spLocks noChangeArrowheads="1"/>
          </p:cNvSpPr>
          <p:nvPr/>
        </p:nvSpPr>
        <p:spPr bwMode="auto">
          <a:xfrm>
            <a:off x="6254750" y="4237038"/>
            <a:ext cx="2864887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gammas (external source)</a:t>
            </a:r>
          </a:p>
        </p:txBody>
      </p:sp>
      <p:sp>
        <p:nvSpPr>
          <p:cNvPr id="75968" name="Rectangle 2018"/>
          <p:cNvSpPr>
            <a:spLocks noChangeArrowheads="1"/>
          </p:cNvSpPr>
          <p:nvPr/>
        </p:nvSpPr>
        <p:spPr bwMode="auto">
          <a:xfrm>
            <a:off x="6438900" y="6051550"/>
            <a:ext cx="22415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69863" indent="-169863" eaLnBrk="0" hangingPunct="0">
              <a:lnSpc>
                <a:spcPct val="120000"/>
              </a:lnSpc>
            </a:pPr>
            <a:r>
              <a:rPr lang="en-US" altLang="en-US" sz="1400">
                <a:solidFill>
                  <a:srgbClr val="000000"/>
                </a:solidFill>
                <a:latin typeface="Arial Narrow Bold" charset="0"/>
              </a:rPr>
              <a:t>Phonon Trigger Threshold</a:t>
            </a:r>
          </a:p>
        </p:txBody>
      </p:sp>
      <p:sp>
        <p:nvSpPr>
          <p:cNvPr id="2019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21" name="Text Box 40"/>
          <p:cNvSpPr txBox="1">
            <a:spLocks noChangeArrowheads="1"/>
          </p:cNvSpPr>
          <p:nvPr/>
        </p:nvSpPr>
        <p:spPr bwMode="auto">
          <a:xfrm>
            <a:off x="184150" y="5141937"/>
            <a:ext cx="4916488" cy="1465263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defPPr>
              <a:defRPr lang="en-GB"/>
            </a:defPPr>
            <a:lvl1pPr>
              <a:defRPr sz="2400">
                <a:solidFill>
                  <a:srgbClr val="00003E"/>
                </a:solidFill>
                <a:latin typeface="Arial" charset="0"/>
              </a:defRPr>
            </a:lvl1pPr>
          </a:lstStyle>
          <a:p>
            <a:r>
              <a:rPr lang="en-US" sz="1800" dirty="0"/>
              <a:t>EDELWEISS</a:t>
            </a:r>
          </a:p>
          <a:p>
            <a:r>
              <a:rPr lang="en-US" sz="1400" i="1" dirty="0"/>
              <a:t>Experience pour </a:t>
            </a:r>
            <a:r>
              <a:rPr lang="en-US" sz="1400" i="1" dirty="0" err="1"/>
              <a:t>DEtecter</a:t>
            </a:r>
            <a:r>
              <a:rPr lang="en-US" sz="1400" i="1" dirty="0"/>
              <a:t> Les Wimps En </a:t>
            </a:r>
            <a:r>
              <a:rPr lang="en-US" sz="1400" i="1" dirty="0" err="1"/>
              <a:t>SIte</a:t>
            </a:r>
            <a:r>
              <a:rPr lang="en-US" sz="1400" i="1" dirty="0"/>
              <a:t> </a:t>
            </a:r>
            <a:r>
              <a:rPr lang="en-US" sz="1400" i="1" dirty="0" err="1"/>
              <a:t>Souterrain</a:t>
            </a:r>
            <a:r>
              <a:rPr lang="en-US" sz="1400" i="1" dirty="0"/>
              <a:t> </a:t>
            </a:r>
          </a:p>
          <a:p>
            <a:r>
              <a:rPr lang="en-US" sz="1400" i="1" dirty="0" smtClean="0"/>
              <a:t>Paris, Lyon, Grenoble, </a:t>
            </a:r>
            <a:r>
              <a:rPr lang="en-US" sz="1400" i="1" dirty="0" err="1" smtClean="0"/>
              <a:t>Dubna</a:t>
            </a:r>
            <a:r>
              <a:rPr lang="en-US" sz="1400" i="1" dirty="0" smtClean="0"/>
              <a:t>, Karlsruhe, Oxford, Sheffield</a:t>
            </a:r>
            <a:endParaRPr lang="en-US" sz="1400" i="1" dirty="0"/>
          </a:p>
          <a:p>
            <a:r>
              <a:rPr lang="en-US" sz="1400" i="1" dirty="0"/>
              <a:t>          </a:t>
            </a:r>
          </a:p>
          <a:p>
            <a:r>
              <a:rPr lang="en-US" sz="1400" i="1" dirty="0"/>
              <a:t>charge + phonon </a:t>
            </a:r>
          </a:p>
          <a:p>
            <a:r>
              <a:rPr lang="en-US" sz="1400" i="1" dirty="0"/>
              <a:t>(semiconductors </a:t>
            </a:r>
            <a:r>
              <a:rPr lang="en-US" sz="1400" i="1" dirty="0" err="1"/>
              <a:t>Ge</a:t>
            </a:r>
            <a:r>
              <a:rPr lang="en-US" sz="1400" i="1" dirty="0"/>
              <a:t>, Si)</a:t>
            </a:r>
          </a:p>
        </p:txBody>
      </p:sp>
      <p:sp>
        <p:nvSpPr>
          <p:cNvPr id="2022" name="Text Box 41"/>
          <p:cNvSpPr txBox="1">
            <a:spLocks noChangeArrowheads="1"/>
          </p:cNvSpPr>
          <p:nvPr/>
        </p:nvSpPr>
        <p:spPr bwMode="auto">
          <a:xfrm>
            <a:off x="193675" y="3323084"/>
            <a:ext cx="4897438" cy="1527175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defPPr>
              <a:defRPr lang="en-GB"/>
            </a:defPPr>
            <a:lvl1pPr>
              <a:defRPr sz="2400">
                <a:solidFill>
                  <a:srgbClr val="00003E"/>
                </a:solidFill>
                <a:latin typeface="Arial" charset="0"/>
              </a:defRPr>
            </a:lvl1pPr>
          </a:lstStyle>
          <a:p>
            <a:r>
              <a:rPr lang="de-DE" sz="1800" dirty="0"/>
              <a:t>CDMS </a:t>
            </a:r>
            <a:br>
              <a:rPr lang="de-DE" sz="1800" dirty="0"/>
            </a:br>
            <a:r>
              <a:rPr lang="de-DE" sz="1400" i="1" dirty="0" err="1"/>
              <a:t>Cryogenic</a:t>
            </a:r>
            <a:r>
              <a:rPr lang="de-DE" sz="1400" i="1" dirty="0"/>
              <a:t> Dark Matter Search</a:t>
            </a:r>
            <a:r>
              <a:rPr lang="de-DE" sz="1400" i="1" noProof="1"/>
              <a:t> </a:t>
            </a:r>
          </a:p>
          <a:p>
            <a:r>
              <a:rPr lang="de-DE" sz="1400" i="1" dirty="0"/>
              <a:t>US </a:t>
            </a:r>
            <a:r>
              <a:rPr lang="de-DE" sz="1400" i="1" dirty="0" err="1"/>
              <a:t>Collaboration</a:t>
            </a:r>
            <a:endParaRPr lang="de-DE" sz="1400" i="1" noProof="1"/>
          </a:p>
          <a:p>
            <a:r>
              <a:rPr lang="de-DE" sz="1400" i="1" noProof="1"/>
              <a:t>          </a:t>
            </a:r>
          </a:p>
          <a:p>
            <a:r>
              <a:rPr lang="en-US" sz="1400" i="1" dirty="0"/>
              <a:t>charge + phonon</a:t>
            </a:r>
            <a:endParaRPr lang="en-US" sz="1400" i="1" noProof="1"/>
          </a:p>
          <a:p>
            <a:r>
              <a:rPr lang="en-US" sz="1400" i="1" noProof="1"/>
              <a:t>(</a:t>
            </a:r>
            <a:r>
              <a:rPr lang="de-DE" sz="1400" i="1" dirty="0" err="1"/>
              <a:t>semiconductors</a:t>
            </a:r>
            <a:r>
              <a:rPr lang="de-DE" sz="1400" i="1" noProof="1"/>
              <a:t> Ge, Si)</a:t>
            </a:r>
          </a:p>
        </p:txBody>
      </p:sp>
    </p:spTree>
    <p:extLst>
      <p:ext uri="{BB962C8B-B14F-4D97-AF65-F5344CB8AC3E}">
        <p14:creationId xmlns:p14="http://schemas.microsoft.com/office/powerpoint/2010/main" val="23932106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555875"/>
            <a:ext cx="4897438" cy="394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76994"/>
            <a:ext cx="3962400" cy="28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79512" y="3989735"/>
            <a:ext cx="2840842" cy="15696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de-DE" sz="1600" dirty="0" err="1"/>
              <a:t>ionisation-heat-measurement</a:t>
            </a:r>
            <a:endParaRPr lang="de-DE" sz="1600" dirty="0"/>
          </a:p>
          <a:p>
            <a:pPr algn="l"/>
            <a:r>
              <a:rPr lang="de-DE" sz="1600" dirty="0"/>
              <a:t>320g </a:t>
            </a:r>
            <a:r>
              <a:rPr lang="de-DE" sz="1600" dirty="0" err="1" smtClean="0"/>
              <a:t>Ge-Detector</a:t>
            </a:r>
            <a:endParaRPr lang="de-DE" sz="1600" dirty="0"/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Fréjus</a:t>
            </a:r>
            <a:r>
              <a:rPr lang="de-DE" sz="1600" dirty="0" smtClean="0"/>
              <a:t>-tunnel</a:t>
            </a:r>
            <a:endParaRPr lang="de-DE" sz="1600" dirty="0"/>
          </a:p>
          <a:p>
            <a:pPr algn="l"/>
            <a:endParaRPr lang="de-DE" sz="1600" dirty="0" smtClean="0"/>
          </a:p>
          <a:p>
            <a:pPr algn="l"/>
            <a:r>
              <a:rPr lang="de-DE" sz="1600" dirty="0" smtClean="0"/>
              <a:t>2001:  10kg-days</a:t>
            </a:r>
            <a:endParaRPr lang="de-DE" sz="16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EDELWEISS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112568" y="2516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Experience pour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DEtecter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Les Wimps </a:t>
            </a:r>
            <a:endParaRPr lang="en-US" sz="1400" i="1" dirty="0" smtClean="0">
              <a:solidFill>
                <a:srgbClr val="00003E"/>
              </a:solidFill>
              <a:latin typeface="Arial" charset="0"/>
            </a:endParaRPr>
          </a:p>
          <a:p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En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SIte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Souterrain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en-GB" sz="1400" i="1" dirty="0">
                <a:solidFill>
                  <a:srgbClr val="00003E"/>
                </a:solidFill>
                <a:latin typeface="Arial" charset="0"/>
              </a:rPr>
              <a:t>Paris, Lyon, Grenoble, </a:t>
            </a:r>
            <a:r>
              <a:rPr lang="en-GB" sz="1400" i="1" dirty="0" smtClean="0">
                <a:solidFill>
                  <a:srgbClr val="00003E"/>
                </a:solidFill>
                <a:latin typeface="Arial" charset="0"/>
              </a:rPr>
              <a:t>Karlsruhe, </a:t>
            </a:r>
            <a:r>
              <a:rPr lang="en-GB" sz="1400" i="1" dirty="0" err="1" smtClean="0">
                <a:solidFill>
                  <a:srgbClr val="00003E"/>
                </a:solidFill>
                <a:latin typeface="Arial" charset="0"/>
              </a:rPr>
              <a:t>Dubna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045807" y="1052736"/>
            <a:ext cx="16594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 dirty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EDELWEISS </a:t>
            </a:r>
            <a:r>
              <a:rPr lang="de-DE" b="1" dirty="0" smtClean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I</a:t>
            </a:r>
          </a:p>
          <a:p>
            <a:pPr eaLnBrk="1" hangingPunct="1"/>
            <a:r>
              <a:rPr lang="de-DE" sz="1400" dirty="0" err="1" smtClean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until</a:t>
            </a:r>
            <a:r>
              <a:rPr lang="de-DE" sz="1400" dirty="0" smtClean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 ~2003</a:t>
            </a:r>
            <a:endParaRPr lang="en-US" sz="1400" dirty="0">
              <a:solidFill>
                <a:srgbClr val="000066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174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9813"/>
            <a:ext cx="4806950" cy="5413375"/>
          </a:xfrm>
          <a:prstGeom prst="rect">
            <a:avLst/>
          </a:prstGeom>
          <a:effectLst>
            <a:outerShdw dist="762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2205038"/>
            <a:ext cx="26797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45807" y="1052736"/>
            <a:ext cx="17236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 dirty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EDELWEISS </a:t>
            </a:r>
            <a:r>
              <a:rPr lang="de-DE" b="1" dirty="0" smtClean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II</a:t>
            </a:r>
          </a:p>
          <a:p>
            <a:pPr eaLnBrk="1" hangingPunct="1"/>
            <a:r>
              <a:rPr lang="de-DE" sz="1400" dirty="0" err="1" smtClean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since</a:t>
            </a:r>
            <a:r>
              <a:rPr lang="de-DE" sz="1400" dirty="0" smtClean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 ~2007</a:t>
            </a:r>
            <a:endParaRPr lang="en-US" sz="1400" dirty="0">
              <a:solidFill>
                <a:srgbClr val="000066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EDELWEISS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Experience pour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DEtecter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Les Wimps </a:t>
            </a:r>
            <a:endParaRPr lang="en-US" sz="1400" i="1" dirty="0" smtClean="0">
              <a:solidFill>
                <a:srgbClr val="00003E"/>
              </a:solidFill>
              <a:latin typeface="Arial" charset="0"/>
            </a:endParaRPr>
          </a:p>
          <a:p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En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SIte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Souterrain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en-GB" sz="1200" i="1" dirty="0">
                <a:solidFill>
                  <a:srgbClr val="00003E"/>
                </a:solidFill>
                <a:latin typeface="Arial" charset="0"/>
              </a:rPr>
              <a:t>Paris, Lyon, Grenoble, </a:t>
            </a:r>
            <a:r>
              <a:rPr lang="en-GB" sz="1200" i="1" dirty="0" smtClean="0">
                <a:solidFill>
                  <a:srgbClr val="00003E"/>
                </a:solidFill>
                <a:latin typeface="Arial" charset="0"/>
              </a:rPr>
              <a:t>Karlsruhe, </a:t>
            </a:r>
            <a:r>
              <a:rPr lang="en-GB" sz="1200" i="1" dirty="0" err="1" smtClean="0">
                <a:solidFill>
                  <a:srgbClr val="00003E"/>
                </a:solidFill>
                <a:latin typeface="Arial" charset="0"/>
              </a:rPr>
              <a:t>Dubna</a:t>
            </a:r>
            <a:r>
              <a:rPr lang="en-GB" sz="1200" i="1" dirty="0" smtClean="0">
                <a:solidFill>
                  <a:srgbClr val="00003E"/>
                </a:solidFill>
                <a:latin typeface="Arial" charset="0"/>
              </a:rPr>
              <a:t>, Oxford, Sheffield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15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3616325"/>
            <a:ext cx="6424612" cy="355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1854"/>
            <a:ext cx="37592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990600" y="990600"/>
            <a:ext cx="166744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Frejus tunnel</a:t>
            </a:r>
            <a:endParaRPr lang="en-US" sz="200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50" name="Picture 6" descr="Nem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/>
          <a:stretch/>
        </p:blipFill>
        <p:spPr bwMode="auto">
          <a:xfrm>
            <a:off x="4114800" y="835763"/>
            <a:ext cx="2474913" cy="345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EDELWEISS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112568" y="2516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Experience pour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DEtecter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Les Wimps </a:t>
            </a:r>
            <a:endParaRPr lang="en-US" sz="1400" i="1" dirty="0" smtClean="0">
              <a:solidFill>
                <a:srgbClr val="00003E"/>
              </a:solidFill>
              <a:latin typeface="Arial" charset="0"/>
            </a:endParaRPr>
          </a:p>
          <a:p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En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SIte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Souterrain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en-GB" sz="1400" i="1" dirty="0">
                <a:solidFill>
                  <a:srgbClr val="00003E"/>
                </a:solidFill>
                <a:latin typeface="Arial" charset="0"/>
              </a:rPr>
              <a:t>Paris, Lyon, Grenoble, Karlsruhe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flipH="1" flipV="1">
            <a:off x="3048000" y="3124200"/>
            <a:ext cx="2133600" cy="182880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 type="none" w="med" len="med"/>
            <a:tailEnd type="arrow" w="med" len="med"/>
          </a:ln>
          <a:effectLst>
            <a:outerShdw blurRad="63500" dist="25400" dir="8100000" algn="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98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60151" y="1556792"/>
            <a:ext cx="8632329" cy="3525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52"/>
          <a:stretch>
            <a:fillRect/>
          </a:stretch>
        </p:blipFill>
        <p:spPr bwMode="auto">
          <a:xfrm>
            <a:off x="4427538" y="1628229"/>
            <a:ext cx="436245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2"/>
          <a:stretch>
            <a:fillRect/>
          </a:stretch>
        </p:blipFill>
        <p:spPr bwMode="auto">
          <a:xfrm>
            <a:off x="280988" y="1556792"/>
            <a:ext cx="4362450" cy="352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EDELWEISS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112568" y="2516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Experience pour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DEtecter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Les Wimps </a:t>
            </a:r>
            <a:endParaRPr lang="en-US" sz="1400" i="1" dirty="0" smtClean="0">
              <a:solidFill>
                <a:srgbClr val="00003E"/>
              </a:solidFill>
              <a:latin typeface="Arial" charset="0"/>
            </a:endParaRPr>
          </a:p>
          <a:p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En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SIte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Souterrain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en-GB" sz="1400" i="1" dirty="0">
                <a:solidFill>
                  <a:srgbClr val="00003E"/>
                </a:solidFill>
                <a:latin typeface="Arial" charset="0"/>
              </a:rPr>
              <a:t>Paris, Lyon, Grenoble, Karlsruhe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03648" y="5589240"/>
            <a:ext cx="6984776" cy="648072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10 kg day, background free =&gt; best limits at that time</a:t>
            </a:r>
          </a:p>
          <a:p>
            <a:pPr lvl="0" eaLnBrk="0" hangingPunct="0"/>
            <a:r>
              <a:rPr lang="de-DE" sz="16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&lt; 0.1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/ kg / d /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de-DE" sz="16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185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859338" y="1268413"/>
            <a:ext cx="4681537" cy="5329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219200"/>
            <a:ext cx="422751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46186" y="9525"/>
            <a:ext cx="5837981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Dark Matter </a:t>
            </a:r>
            <a:r>
              <a:rPr lang="de-DE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24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mostly</a:t>
            </a:r>
            <a:r>
              <a:rPr lang="de-DE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 NOT Baryons</a:t>
            </a:r>
            <a:endParaRPr lang="de-DE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381000" y="1462088"/>
            <a:ext cx="3506088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todays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ratio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between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neutron-and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proton-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density</a:t>
            </a:r>
            <a:endParaRPr lang="de-DE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	n/p-ratio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time </a:t>
            </a:r>
          </a:p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nuclei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formed</a:t>
            </a:r>
            <a:endParaRPr lang="de-DE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depends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baryon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p&amp;n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)-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density</a:t>
            </a:r>
            <a:endParaRPr lang="de-DE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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light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element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abundance</a:t>
            </a:r>
            <a:endParaRPr lang="de-DE" sz="1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>
                <a:solidFill>
                  <a:srgbClr val="000086"/>
                </a:solidFill>
              </a:rPr>
              <a:t>	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(He, D, 3He) 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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n/p-ratio</a:t>
            </a:r>
          </a:p>
          <a:p>
            <a:r>
              <a:rPr lang="de-DE" sz="800" dirty="0">
                <a:solidFill>
                  <a:srgbClr val="000086"/>
                </a:solidFill>
              </a:rPr>
              <a:t>  </a:t>
            </a:r>
          </a:p>
        </p:txBody>
      </p:sp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5626100"/>
            <a:ext cx="4033837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666750" y="6092825"/>
            <a:ext cx="73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>
                <a:solidFill>
                  <a:srgbClr val="000086"/>
                </a:solidFill>
              </a:rPr>
              <a:t>(0.01)</a:t>
            </a:r>
          </a:p>
        </p:txBody>
      </p:sp>
      <p:sp>
        <p:nvSpPr>
          <p:cNvPr id="12296" name="Text Box 10"/>
          <p:cNvSpPr txBox="1">
            <a:spLocks noChangeArrowheads="1"/>
          </p:cNvSpPr>
          <p:nvPr/>
        </p:nvSpPr>
        <p:spPr bwMode="auto">
          <a:xfrm>
            <a:off x="3657600" y="6092825"/>
            <a:ext cx="73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>
                <a:solidFill>
                  <a:srgbClr val="000086"/>
                </a:solidFill>
              </a:rPr>
              <a:t>(0.30)</a:t>
            </a:r>
          </a:p>
        </p:txBody>
      </p:sp>
      <p:grpSp>
        <p:nvGrpSpPr>
          <p:cNvPr id="12297" name="Group 11"/>
          <p:cNvGrpSpPr>
            <a:grpSpLocks/>
          </p:cNvGrpSpPr>
          <p:nvPr/>
        </p:nvGrpSpPr>
        <p:grpSpPr bwMode="auto">
          <a:xfrm>
            <a:off x="647700" y="4343400"/>
            <a:ext cx="4114800" cy="1219200"/>
            <a:chOff x="228" y="2688"/>
            <a:chExt cx="2592" cy="768"/>
          </a:xfrm>
        </p:grpSpPr>
        <p:sp>
          <p:nvSpPr>
            <p:cNvPr id="12299" name="Rectangle 12"/>
            <p:cNvSpPr>
              <a:spLocks noChangeArrowheads="1"/>
            </p:cNvSpPr>
            <p:nvPr/>
          </p:nvSpPr>
          <p:spPr bwMode="auto">
            <a:xfrm>
              <a:off x="228" y="2688"/>
              <a:ext cx="2592" cy="768"/>
            </a:xfrm>
            <a:prstGeom prst="rect">
              <a:avLst/>
            </a:prstGeom>
            <a:solidFill>
              <a:srgbClr val="7772D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300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3056"/>
              <a:ext cx="2436" cy="320"/>
            </a:xfrm>
            <a:prstGeom prst="rect">
              <a:avLst/>
            </a:prstGeom>
            <a:solidFill>
              <a:srgbClr val="625C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301" name="Text Box 14"/>
            <p:cNvSpPr txBox="1">
              <a:spLocks noChangeArrowheads="1"/>
            </p:cNvSpPr>
            <p:nvPr/>
          </p:nvSpPr>
          <p:spPr bwMode="auto">
            <a:xfrm>
              <a:off x="233" y="2736"/>
              <a:ext cx="198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sym typeface="ZapfDingbats" pitchFamily="82" charset="2"/>
                </a:rPr>
                <a:t>light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sym typeface="ZapfDingbats" pitchFamily="82" charset="2"/>
                </a:rPr>
                <a:t>elements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sym typeface="ZapfDingbats" pitchFamily="82" charset="2"/>
                </a:rPr>
                <a:t> </a:t>
              </a:r>
              <a:r>
                <a:rPr lang="de-DE" sz="2000" dirty="0">
                  <a:solidFill>
                    <a:srgbClr val="000086"/>
                  </a:solidFill>
                  <a:sym typeface="ZapfDingbats" pitchFamily="82" charset="2"/>
                </a:rPr>
                <a:t>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sym typeface="ZapfDingbats" pitchFamily="82" charset="2"/>
                </a:rPr>
                <a:t>baryon</a:t>
              </a:r>
              <a:r>
                <a:rPr lang="de-DE" sz="16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sym typeface="ZapfDingbats" pitchFamily="82" charset="2"/>
                </a:rPr>
                <a:t> </a:t>
              </a:r>
              <a:r>
                <a:rPr lang="de-DE" sz="1600" dirty="0" err="1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sym typeface="ZapfDingbats" pitchFamily="82" charset="2"/>
                </a:rPr>
                <a:t>density</a:t>
              </a:r>
              <a:endParaRPr lang="de-DE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6208713" y="1865313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/>
              <a:t>He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18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42"/>
                </a:solidFill>
              </a:rPr>
              <a:t> </a:t>
            </a:r>
          </a:p>
        </p:txBody>
      </p:sp>
      <p:pic>
        <p:nvPicPr>
          <p:cNvPr id="28677" name="Picture 25" descr="C:\Users\Josef\Documents\Vortraege-Poster\2011\ISAPP_Hdlbg\Vortrag\LimitPlot_22062011_165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-50800"/>
            <a:ext cx="39544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44016" y="908720"/>
            <a:ext cx="5940152" cy="5766867"/>
            <a:chOff x="31749" y="620688"/>
            <a:chExt cx="6340476" cy="6230962"/>
          </a:xfrm>
        </p:grpSpPr>
        <p:sp>
          <p:nvSpPr>
            <p:cNvPr id="2" name="Rechteck 1"/>
            <p:cNvSpPr/>
            <p:nvPr/>
          </p:nvSpPr>
          <p:spPr>
            <a:xfrm>
              <a:off x="31749" y="620688"/>
              <a:ext cx="6340476" cy="623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86" name="Gruppieren 23"/>
            <p:cNvGrpSpPr>
              <a:grpSpLocks/>
            </p:cNvGrpSpPr>
            <p:nvPr/>
          </p:nvGrpSpPr>
          <p:grpSpPr bwMode="auto">
            <a:xfrm>
              <a:off x="31750" y="908050"/>
              <a:ext cx="6340475" cy="5943600"/>
              <a:chOff x="209663" y="1014821"/>
              <a:chExt cx="6341164" cy="5943479"/>
            </a:xfrm>
          </p:grpSpPr>
          <p:pic>
            <p:nvPicPr>
              <p:cNvPr id="28707" name="Picture 24" descr="C:\Users\Josef\Documents\Vortraege-Poster\2011\ISAPP_Hdlbg\Vortrag\LimitPlot_22062011_16494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6" b="9094"/>
              <a:stretch>
                <a:fillRect/>
              </a:stretch>
            </p:blipFill>
            <p:spPr bwMode="auto">
              <a:xfrm>
                <a:off x="443978" y="1014821"/>
                <a:ext cx="6106849" cy="561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Textfeld 16"/>
              <p:cNvSpPr txBox="1">
                <a:spLocks noChangeArrowheads="1"/>
              </p:cNvSpPr>
              <p:nvPr/>
            </p:nvSpPr>
            <p:spPr bwMode="auto">
              <a:xfrm>
                <a:off x="4185785" y="6588968"/>
                <a:ext cx="22086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Mass / GeV/c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9" name="Textfeld 93"/>
              <p:cNvSpPr txBox="1">
                <a:spLocks noChangeArrowheads="1"/>
              </p:cNvSpPr>
              <p:nvPr/>
            </p:nvSpPr>
            <p:spPr bwMode="auto">
              <a:xfrm rot="-5400000">
                <a:off x="-1450599" y="2736507"/>
                <a:ext cx="3689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– Nucleon Cross Section / cm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710" name="Gruppieren 22"/>
              <p:cNvGrpSpPr>
                <a:grpSpLocks/>
              </p:cNvGrpSpPr>
              <p:nvPr/>
            </p:nvGrpSpPr>
            <p:grpSpPr bwMode="auto">
              <a:xfrm>
                <a:off x="4150585" y="1082251"/>
                <a:ext cx="2083065" cy="506440"/>
                <a:chOff x="6521383" y="1082251"/>
                <a:chExt cx="2083065" cy="506440"/>
              </a:xfrm>
            </p:grpSpPr>
            <p:grpSp>
              <p:nvGrpSpPr>
                <p:cNvPr id="28711" name="Gruppieren 20"/>
                <p:cNvGrpSpPr>
                  <a:grpSpLocks/>
                </p:cNvGrpSpPr>
                <p:nvPr/>
              </p:nvGrpSpPr>
              <p:grpSpPr bwMode="auto">
                <a:xfrm>
                  <a:off x="6521383" y="1118777"/>
                  <a:ext cx="2083065" cy="469914"/>
                  <a:chOff x="4150585" y="1118777"/>
                  <a:chExt cx="2083065" cy="469914"/>
                </a:xfrm>
              </p:grpSpPr>
              <p:sp>
                <p:nvSpPr>
                  <p:cNvPr id="18" name="Rechteck 17"/>
                  <p:cNvSpPr/>
                  <p:nvPr/>
                </p:nvSpPr>
                <p:spPr>
                  <a:xfrm>
                    <a:off x="4150266" y="1129119"/>
                    <a:ext cx="2083026" cy="4175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20" name="Gerade Verbindung 19"/>
                  <p:cNvCxnSpPr/>
                  <p:nvPr/>
                </p:nvCxnSpPr>
                <p:spPr>
                  <a:xfrm flipV="1">
                    <a:off x="6169785" y="1118007"/>
                    <a:ext cx="0" cy="4714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712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6989932" y="1082251"/>
                  <a:ext cx="1608133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http://dmtools.brown.edu</a:t>
                  </a:r>
                </a:p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Gaitskell,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Mandic</a:t>
                  </a:r>
                  <a:r>
                    <a:rPr lang="en-US" sz="1000" dirty="0">
                      <a:solidFill>
                        <a:srgbClr val="000000"/>
                      </a:solidFill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Filippini</a:t>
                  </a:r>
                  <a:endParaRPr lang="en-US" sz="1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uppieren 4"/>
          <p:cNvGrpSpPr/>
          <p:nvPr/>
        </p:nvGrpSpPr>
        <p:grpSpPr>
          <a:xfrm>
            <a:off x="6292848" y="908050"/>
            <a:ext cx="2725028" cy="5744998"/>
            <a:chOff x="6292848" y="908050"/>
            <a:chExt cx="2725028" cy="5744998"/>
          </a:xfrm>
        </p:grpSpPr>
        <p:sp>
          <p:nvSpPr>
            <p:cNvPr id="4" name="Rechteck 3"/>
            <p:cNvSpPr/>
            <p:nvPr/>
          </p:nvSpPr>
          <p:spPr>
            <a:xfrm>
              <a:off x="6292850" y="908720"/>
              <a:ext cx="2725026" cy="5744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74" name="Gruppieren 24"/>
            <p:cNvGrpSpPr>
              <a:grpSpLocks/>
            </p:cNvGrpSpPr>
            <p:nvPr/>
          </p:nvGrpSpPr>
          <p:grpSpPr bwMode="auto">
            <a:xfrm>
              <a:off x="6292850" y="4751388"/>
              <a:ext cx="2090738" cy="309562"/>
              <a:chOff x="10945050" y="8952693"/>
              <a:chExt cx="2090937" cy="308955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10945050" y="9009731"/>
                <a:ext cx="2090937" cy="251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40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33" r="84612" b="11749"/>
              <a:stretch>
                <a:fillRect/>
              </a:stretch>
            </p:blipFill>
            <p:spPr bwMode="auto">
              <a:xfrm>
                <a:off x="10954318" y="9048223"/>
                <a:ext cx="850881" cy="12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41" name="Textfeld 39"/>
              <p:cNvSpPr txBox="1">
                <a:spLocks noChangeArrowheads="1"/>
              </p:cNvSpPr>
              <p:nvPr/>
            </p:nvSpPr>
            <p:spPr bwMode="auto">
              <a:xfrm>
                <a:off x="11698799" y="8952693"/>
                <a:ext cx="6318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goal 1t projects </a:t>
                </a:r>
              </a:p>
            </p:txBody>
          </p:sp>
        </p:grpSp>
        <p:grpSp>
          <p:nvGrpSpPr>
            <p:cNvPr id="28678" name="Gruppieren 30"/>
            <p:cNvGrpSpPr>
              <a:grpSpLocks/>
            </p:cNvGrpSpPr>
            <p:nvPr/>
          </p:nvGrpSpPr>
          <p:grpSpPr bwMode="auto">
            <a:xfrm>
              <a:off x="6292850" y="908050"/>
              <a:ext cx="2090738" cy="284163"/>
              <a:chOff x="6084168" y="908720"/>
              <a:chExt cx="2090937" cy="284246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6084168" y="940479"/>
                <a:ext cx="2090937" cy="252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7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02" r="84612" b="70935"/>
              <a:stretch>
                <a:fillRect/>
              </a:stretch>
            </p:blipFill>
            <p:spPr bwMode="auto">
              <a:xfrm>
                <a:off x="6093009" y="956563"/>
                <a:ext cx="851735" cy="19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8" name="Textfeld 30"/>
              <p:cNvSpPr txBox="1">
                <a:spLocks noChangeArrowheads="1"/>
              </p:cNvSpPr>
              <p:nvPr/>
            </p:nvSpPr>
            <p:spPr bwMode="auto">
              <a:xfrm>
                <a:off x="6837917" y="908720"/>
                <a:ext cx="9578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Heidelberg Moscow 1996</a:t>
                </a:r>
              </a:p>
            </p:txBody>
          </p:sp>
        </p:grpSp>
        <p:grpSp>
          <p:nvGrpSpPr>
            <p:cNvPr id="28679" name="Gruppieren 28"/>
            <p:cNvGrpSpPr>
              <a:grpSpLocks/>
            </p:cNvGrpSpPr>
            <p:nvPr/>
          </p:nvGrpSpPr>
          <p:grpSpPr bwMode="auto">
            <a:xfrm>
              <a:off x="6292848" y="1290638"/>
              <a:ext cx="2702352" cy="496887"/>
              <a:chOff x="6084168" y="1322496"/>
              <a:chExt cx="2702610" cy="49588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6084168" y="1322496"/>
                <a:ext cx="2090937" cy="495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4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479" r="84612" b="60004"/>
              <a:stretch>
                <a:fillRect/>
              </a:stretch>
            </p:blipFill>
            <p:spPr bwMode="auto">
              <a:xfrm>
                <a:off x="6093436" y="1408693"/>
                <a:ext cx="850882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5" name="Textfeld 32"/>
              <p:cNvSpPr txBox="1">
                <a:spLocks noChangeArrowheads="1"/>
              </p:cNvSpPr>
              <p:nvPr/>
            </p:nvSpPr>
            <p:spPr bwMode="auto">
              <a:xfrm>
                <a:off x="6837917" y="1403822"/>
                <a:ext cx="1948861" cy="276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0000"/>
                    </a:solidFill>
                  </a:rPr>
                  <a:t>DAMA 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1998  </a:t>
                </a:r>
                <a:r>
                  <a:rPr lang="en-US" sz="1200" dirty="0">
                    <a:solidFill>
                      <a:srgbClr val="000000"/>
                    </a:solidFill>
                  </a:rPr>
                  <a:t>/ LIBRA 2008</a:t>
                </a:r>
              </a:p>
            </p:txBody>
          </p:sp>
        </p:grpSp>
        <p:grpSp>
          <p:nvGrpSpPr>
            <p:cNvPr id="28680" name="Gruppieren 27"/>
            <p:cNvGrpSpPr>
              <a:grpSpLocks/>
            </p:cNvGrpSpPr>
            <p:nvPr/>
          </p:nvGrpSpPr>
          <p:grpSpPr bwMode="auto">
            <a:xfrm>
              <a:off x="6292850" y="1773238"/>
              <a:ext cx="2090738" cy="276225"/>
              <a:chOff x="6081463" y="1772816"/>
              <a:chExt cx="2090937" cy="276999"/>
            </a:xfrm>
          </p:grpSpPr>
          <p:sp>
            <p:nvSpPr>
              <p:cNvPr id="60" name="Rechteck 59"/>
              <p:cNvSpPr/>
              <p:nvPr/>
            </p:nvSpPr>
            <p:spPr>
              <a:xfrm>
                <a:off x="6081463" y="1796695"/>
                <a:ext cx="2090937" cy="25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1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05" r="84612" b="57246"/>
              <a:stretch>
                <a:fillRect/>
              </a:stretch>
            </p:blipFill>
            <p:spPr bwMode="auto">
              <a:xfrm>
                <a:off x="6090731" y="1793672"/>
                <a:ext cx="850881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2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772816"/>
                <a:ext cx="5189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2000</a:t>
                </a:r>
              </a:p>
            </p:txBody>
          </p:sp>
        </p:grpSp>
        <p:grpSp>
          <p:nvGrpSpPr>
            <p:cNvPr id="28681" name="Gruppieren 26"/>
            <p:cNvGrpSpPr>
              <a:grpSpLocks/>
            </p:cNvGrpSpPr>
            <p:nvPr/>
          </p:nvGrpSpPr>
          <p:grpSpPr bwMode="auto">
            <a:xfrm>
              <a:off x="6292850" y="1957388"/>
              <a:ext cx="2090738" cy="292100"/>
              <a:chOff x="6081463" y="1988840"/>
              <a:chExt cx="2090937" cy="291911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6081463" y="2028501"/>
                <a:ext cx="2090937" cy="25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8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6090731" y="2093248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9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988840"/>
                <a:ext cx="73947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2002</a:t>
                </a:r>
              </a:p>
            </p:txBody>
          </p:sp>
        </p:grpSp>
        <p:grpSp>
          <p:nvGrpSpPr>
            <p:cNvPr id="28682" name="Gruppieren 25"/>
            <p:cNvGrpSpPr>
              <a:grpSpLocks/>
            </p:cNvGrpSpPr>
            <p:nvPr/>
          </p:nvGrpSpPr>
          <p:grpSpPr bwMode="auto">
            <a:xfrm>
              <a:off x="6292850" y="2357438"/>
              <a:ext cx="2090738" cy="279400"/>
              <a:chOff x="10945050" y="4941168"/>
              <a:chExt cx="2090937" cy="279475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10945050" y="4968162"/>
                <a:ext cx="2090937" cy="252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4" r="84612" b="46899"/>
              <a:stretch>
                <a:fillRect/>
              </a:stretch>
            </p:blipFill>
            <p:spPr bwMode="auto">
              <a:xfrm>
                <a:off x="10954318" y="4976014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6" name="Textfeld 32"/>
              <p:cNvSpPr txBox="1">
                <a:spLocks noChangeArrowheads="1"/>
              </p:cNvSpPr>
              <p:nvPr/>
            </p:nvSpPr>
            <p:spPr bwMode="auto">
              <a:xfrm>
                <a:off x="11698799" y="4941168"/>
                <a:ext cx="5872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CRESST 2009</a:t>
                </a:r>
              </a:p>
            </p:txBody>
          </p:sp>
        </p:grpSp>
        <p:grpSp>
          <p:nvGrpSpPr>
            <p:cNvPr id="28683" name="Gruppieren 11"/>
            <p:cNvGrpSpPr>
              <a:grpSpLocks/>
            </p:cNvGrpSpPr>
            <p:nvPr/>
          </p:nvGrpSpPr>
          <p:grpSpPr bwMode="auto">
            <a:xfrm>
              <a:off x="6292850" y="3238500"/>
              <a:ext cx="2090738" cy="284163"/>
              <a:chOff x="9146604" y="8655868"/>
              <a:chExt cx="3889383" cy="283840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9146604" y="8687582"/>
                <a:ext cx="3889383" cy="252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2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211" r="84612" b="31752"/>
              <a:stretch>
                <a:fillRect/>
              </a:stretch>
            </p:blipFill>
            <p:spPr bwMode="auto">
              <a:xfrm>
                <a:off x="9163844" y="8701275"/>
                <a:ext cx="1582737" cy="17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3" name="Textfeld 38"/>
              <p:cNvSpPr txBox="1">
                <a:spLocks noChangeArrowheads="1"/>
              </p:cNvSpPr>
              <p:nvPr/>
            </p:nvSpPr>
            <p:spPr bwMode="auto">
              <a:xfrm>
                <a:off x="10548664" y="8655868"/>
                <a:ext cx="10622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XENON 2011</a:t>
                </a:r>
              </a:p>
            </p:txBody>
          </p:sp>
        </p:grpSp>
        <p:grpSp>
          <p:nvGrpSpPr>
            <p:cNvPr id="28684" name="Gruppieren 10"/>
            <p:cNvGrpSpPr>
              <a:grpSpLocks/>
            </p:cNvGrpSpPr>
            <p:nvPr/>
          </p:nvGrpSpPr>
          <p:grpSpPr bwMode="auto">
            <a:xfrm>
              <a:off x="6292850" y="3013075"/>
              <a:ext cx="2090738" cy="276225"/>
              <a:chOff x="9146604" y="8206581"/>
              <a:chExt cx="3889383" cy="276999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9146604" y="8217725"/>
                <a:ext cx="3889383" cy="251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9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58" r="84612" b="36154"/>
              <a:stretch>
                <a:fillRect/>
              </a:stretch>
            </p:blipFill>
            <p:spPr bwMode="auto">
              <a:xfrm>
                <a:off x="9163844" y="8225631"/>
                <a:ext cx="1582737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0" name="Textfeld 37"/>
              <p:cNvSpPr txBox="1">
                <a:spLocks noChangeArrowheads="1"/>
              </p:cNvSpPr>
              <p:nvPr/>
            </p:nvSpPr>
            <p:spPr bwMode="auto">
              <a:xfrm>
                <a:off x="10548664" y="8206581"/>
                <a:ext cx="95962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2011</a:t>
                </a:r>
              </a:p>
            </p:txBody>
          </p:sp>
        </p:grpSp>
        <p:grpSp>
          <p:nvGrpSpPr>
            <p:cNvPr id="28685" name="Gruppieren 9"/>
            <p:cNvGrpSpPr>
              <a:grpSpLocks/>
            </p:cNvGrpSpPr>
            <p:nvPr/>
          </p:nvGrpSpPr>
          <p:grpSpPr bwMode="auto">
            <a:xfrm>
              <a:off x="6292850" y="2778125"/>
              <a:ext cx="2090738" cy="285750"/>
              <a:chOff x="9146604" y="7569293"/>
              <a:chExt cx="3889383" cy="286103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9146604" y="7602672"/>
                <a:ext cx="3889383" cy="2527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6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9163844" y="7686183"/>
                <a:ext cx="1582737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7" name="Textfeld 32"/>
              <p:cNvSpPr txBox="1">
                <a:spLocks noChangeArrowheads="1"/>
              </p:cNvSpPr>
              <p:nvPr/>
            </p:nvSpPr>
            <p:spPr bwMode="auto">
              <a:xfrm>
                <a:off x="10548664" y="7569293"/>
                <a:ext cx="13697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2011</a:t>
                </a:r>
              </a:p>
            </p:txBody>
          </p:sp>
        </p:grpSp>
        <p:grpSp>
          <p:nvGrpSpPr>
            <p:cNvPr id="28688" name="Gruppieren 29"/>
            <p:cNvGrpSpPr>
              <a:grpSpLocks/>
            </p:cNvGrpSpPr>
            <p:nvPr/>
          </p:nvGrpSpPr>
          <p:grpSpPr bwMode="auto">
            <a:xfrm>
              <a:off x="6292850" y="1141413"/>
              <a:ext cx="2090738" cy="277812"/>
              <a:chOff x="6084168" y="1157888"/>
              <a:chExt cx="2090937" cy="276999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6084168" y="1175299"/>
                <a:ext cx="2090937" cy="25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03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73" r="84612" b="66661"/>
              <a:stretch>
                <a:fillRect/>
              </a:stretch>
            </p:blipFill>
            <p:spPr bwMode="auto">
              <a:xfrm>
                <a:off x="6093436" y="1161281"/>
                <a:ext cx="850882" cy="1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Textfeld 31"/>
              <p:cNvSpPr txBox="1">
                <a:spLocks noChangeArrowheads="1"/>
              </p:cNvSpPr>
              <p:nvPr/>
            </p:nvSpPr>
            <p:spPr bwMode="auto">
              <a:xfrm>
                <a:off x="6837917" y="1157888"/>
                <a:ext cx="4827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IGEX 1998</a:t>
                </a:r>
              </a:p>
            </p:txBody>
          </p:sp>
        </p:grpSp>
        <p:grpSp>
          <p:nvGrpSpPr>
            <p:cNvPr id="28689" name="Gruppieren 28672"/>
            <p:cNvGrpSpPr>
              <a:grpSpLocks/>
            </p:cNvGrpSpPr>
            <p:nvPr/>
          </p:nvGrpSpPr>
          <p:grpSpPr bwMode="auto">
            <a:xfrm>
              <a:off x="6292850" y="5389563"/>
              <a:ext cx="2090738" cy="1238250"/>
              <a:chOff x="6300192" y="4967187"/>
              <a:chExt cx="2090937" cy="1238593"/>
            </a:xfrm>
          </p:grpSpPr>
          <p:grpSp>
            <p:nvGrpSpPr>
              <p:cNvPr id="28690" name="Gruppieren 13"/>
              <p:cNvGrpSpPr>
                <a:grpSpLocks/>
              </p:cNvGrpSpPr>
              <p:nvPr/>
            </p:nvGrpSpPr>
            <p:grpSpPr bwMode="auto">
              <a:xfrm>
                <a:off x="6300192" y="4967187"/>
                <a:ext cx="2090937" cy="495886"/>
                <a:chOff x="3635896" y="7901666"/>
                <a:chExt cx="3889383" cy="495886"/>
              </a:xfrm>
            </p:grpSpPr>
            <p:sp>
              <p:nvSpPr>
                <p:cNvPr id="87" name="Rechteck 86"/>
                <p:cNvSpPr/>
                <p:nvPr/>
              </p:nvSpPr>
              <p:spPr>
                <a:xfrm>
                  <a:off x="3635896" y="7901666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700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3" r="84612" b="25604"/>
                <a:stretch>
                  <a:fillRect/>
                </a:stretch>
              </p:blipFill>
              <p:spPr bwMode="auto">
                <a:xfrm>
                  <a:off x="3652787" y="8013284"/>
                  <a:ext cx="1582737" cy="274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01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7994233"/>
                  <a:ext cx="195438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MSSM 2001</a:t>
                  </a:r>
                </a:p>
              </p:txBody>
            </p:sp>
          </p:grpSp>
          <p:grpSp>
            <p:nvGrpSpPr>
              <p:cNvPr id="28691" name="Gruppieren 15"/>
              <p:cNvGrpSpPr>
                <a:grpSpLocks/>
              </p:cNvGrpSpPr>
              <p:nvPr/>
            </p:nvGrpSpPr>
            <p:grpSpPr bwMode="auto">
              <a:xfrm>
                <a:off x="6300192" y="5709894"/>
                <a:ext cx="2090937" cy="495886"/>
                <a:chOff x="3635896" y="9053794"/>
                <a:chExt cx="3889383" cy="495886"/>
              </a:xfrm>
            </p:grpSpPr>
            <p:sp>
              <p:nvSpPr>
                <p:cNvPr id="89" name="Rechteck 88"/>
                <p:cNvSpPr/>
                <p:nvPr/>
              </p:nvSpPr>
              <p:spPr>
                <a:xfrm>
                  <a:off x="3635896" y="9054243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7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554" r="84612" b="20557"/>
                <a:stretch>
                  <a:fillRect/>
                </a:stretch>
              </p:blipFill>
              <p:spPr bwMode="auto">
                <a:xfrm>
                  <a:off x="3652787" y="9191397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8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9115613"/>
                  <a:ext cx="182716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Trotta et al CMSSM 2008 </a:t>
                  </a:r>
                </a:p>
              </p:txBody>
            </p:sp>
          </p:grpSp>
          <p:grpSp>
            <p:nvGrpSpPr>
              <p:cNvPr id="28692" name="Gruppieren 14"/>
              <p:cNvGrpSpPr>
                <a:grpSpLocks/>
              </p:cNvGrpSpPr>
              <p:nvPr/>
            </p:nvGrpSpPr>
            <p:grpSpPr bwMode="auto">
              <a:xfrm>
                <a:off x="6300192" y="5338540"/>
                <a:ext cx="2090937" cy="495886"/>
                <a:chOff x="3635896" y="8477730"/>
                <a:chExt cx="3889383" cy="495886"/>
              </a:xfrm>
            </p:grpSpPr>
            <p:sp>
              <p:nvSpPr>
                <p:cNvPr id="88" name="Rechteck 87"/>
                <p:cNvSpPr/>
                <p:nvPr/>
              </p:nvSpPr>
              <p:spPr>
                <a:xfrm>
                  <a:off x="3635896" y="8477955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4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31" r="84612" b="15482"/>
                <a:stretch>
                  <a:fillRect/>
                </a:stretch>
              </p:blipFill>
              <p:spPr bwMode="auto">
                <a:xfrm>
                  <a:off x="3652787" y="8640961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5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8575581"/>
                  <a:ext cx="15119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2004 </a:t>
                  </a:r>
                </a:p>
              </p:txBody>
            </p:sp>
          </p:grpSp>
        </p:grp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6245036" y="2249488"/>
            <a:ext cx="2881973" cy="3103562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49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1006475" y="3254375"/>
            <a:ext cx="4575175" cy="3603625"/>
            <a:chOff x="2811" y="1987"/>
            <a:chExt cx="2882" cy="2270"/>
          </a:xfrm>
        </p:grpSpPr>
        <p:pic>
          <p:nvPicPr>
            <p:cNvPr id="6554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1" b="9375"/>
            <a:stretch>
              <a:fillRect/>
            </a:stretch>
          </p:blipFill>
          <p:spPr bwMode="auto">
            <a:xfrm>
              <a:off x="2811" y="1987"/>
              <a:ext cx="1701" cy="1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5547" name="Group 4"/>
            <p:cNvGrpSpPr>
              <a:grpSpLocks/>
            </p:cNvGrpSpPr>
            <p:nvPr/>
          </p:nvGrpSpPr>
          <p:grpSpPr bwMode="auto">
            <a:xfrm>
              <a:off x="3878" y="2840"/>
              <a:ext cx="1497" cy="967"/>
              <a:chOff x="3372" y="2002"/>
              <a:chExt cx="1889" cy="1285"/>
            </a:xfrm>
          </p:grpSpPr>
          <p:grpSp>
            <p:nvGrpSpPr>
              <p:cNvPr id="65557" name="Group 5"/>
              <p:cNvGrpSpPr>
                <a:grpSpLocks/>
              </p:cNvGrpSpPr>
              <p:nvPr/>
            </p:nvGrpSpPr>
            <p:grpSpPr bwMode="auto">
              <a:xfrm>
                <a:off x="3372" y="2002"/>
                <a:ext cx="1889" cy="1285"/>
                <a:chOff x="3372" y="2002"/>
                <a:chExt cx="1889" cy="1285"/>
              </a:xfrm>
            </p:grpSpPr>
            <p:pic>
              <p:nvPicPr>
                <p:cNvPr id="65559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2" y="2002"/>
                  <a:ext cx="1889" cy="1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33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65560" name="Group 7"/>
                <p:cNvGrpSpPr>
                  <a:grpSpLocks/>
                </p:cNvGrpSpPr>
                <p:nvPr/>
              </p:nvGrpSpPr>
              <p:grpSpPr bwMode="auto">
                <a:xfrm>
                  <a:off x="3662" y="2600"/>
                  <a:ext cx="1061" cy="632"/>
                  <a:chOff x="3662" y="2600"/>
                  <a:chExt cx="1061" cy="632"/>
                </a:xfrm>
              </p:grpSpPr>
              <p:pic>
                <p:nvPicPr>
                  <p:cNvPr id="65561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84" y="2600"/>
                    <a:ext cx="839" cy="632"/>
                  </a:xfrm>
                  <a:prstGeom prst="rect">
                    <a:avLst/>
                  </a:prstGeom>
                  <a:noFill/>
                  <a:ln w="28575">
                    <a:solidFill>
                      <a:schemeClr val="bg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5562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3662" y="2999"/>
                    <a:ext cx="89" cy="92"/>
                  </a:xfrm>
                  <a:prstGeom prst="rect">
                    <a:avLst/>
                  </a:prstGeom>
                  <a:noFill/>
                  <a:ln w="2857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24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65558" name="Line 10"/>
              <p:cNvSpPr>
                <a:spLocks noChangeShapeType="1"/>
              </p:cNvSpPr>
              <p:nvPr/>
            </p:nvSpPr>
            <p:spPr bwMode="auto">
              <a:xfrm flipV="1">
                <a:off x="3751" y="2600"/>
                <a:ext cx="133" cy="397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65548" name="Line 11"/>
            <p:cNvSpPr>
              <a:spLocks noChangeShapeType="1"/>
            </p:cNvSpPr>
            <p:nvPr/>
          </p:nvSpPr>
          <p:spPr bwMode="auto">
            <a:xfrm>
              <a:off x="4150" y="3657"/>
              <a:ext cx="105" cy="10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549" name="Oval 12"/>
            <p:cNvSpPr>
              <a:spLocks noChangeArrowheads="1"/>
            </p:cNvSpPr>
            <p:nvPr/>
          </p:nvSpPr>
          <p:spPr bwMode="auto">
            <a:xfrm>
              <a:off x="3243" y="2840"/>
              <a:ext cx="91" cy="9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550" name="Line 13"/>
            <p:cNvSpPr>
              <a:spLocks noChangeShapeType="1"/>
            </p:cNvSpPr>
            <p:nvPr/>
          </p:nvSpPr>
          <p:spPr bwMode="auto">
            <a:xfrm>
              <a:off x="3288" y="2840"/>
              <a:ext cx="58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551" name="Line 14"/>
            <p:cNvSpPr>
              <a:spLocks noChangeShapeType="1"/>
            </p:cNvSpPr>
            <p:nvPr/>
          </p:nvSpPr>
          <p:spPr bwMode="auto">
            <a:xfrm>
              <a:off x="3288" y="2931"/>
              <a:ext cx="590" cy="8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552" name="Line 15"/>
            <p:cNvSpPr>
              <a:spLocks noChangeShapeType="1"/>
            </p:cNvSpPr>
            <p:nvPr/>
          </p:nvSpPr>
          <p:spPr bwMode="auto">
            <a:xfrm flipV="1">
              <a:off x="4150" y="3566"/>
              <a:ext cx="408" cy="523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553" name="Text Box 16"/>
            <p:cNvSpPr txBox="1">
              <a:spLocks noChangeArrowheads="1"/>
            </p:cNvSpPr>
            <p:nvPr/>
          </p:nvSpPr>
          <p:spPr bwMode="auto">
            <a:xfrm>
              <a:off x="3424" y="4065"/>
              <a:ext cx="10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8000"/>
                  </a:solidFill>
                  <a:latin typeface="Arial Narrow" pitchFamily="34" charset="0"/>
                </a:rPr>
                <a:t>1 </a:t>
              </a:r>
              <a:r>
                <a:rPr lang="en-US" sz="1400" b="1">
                  <a:solidFill>
                    <a:srgbClr val="008000"/>
                  </a:solidFill>
                  <a:latin typeface="Symbol" pitchFamily="18" charset="2"/>
                </a:rPr>
                <a:t>m</a:t>
              </a:r>
              <a:r>
                <a:rPr lang="en-US" sz="1400" b="1">
                  <a:solidFill>
                    <a:srgbClr val="008000"/>
                  </a:solidFill>
                  <a:latin typeface="Arial Narrow" pitchFamily="34" charset="0"/>
                </a:rPr>
                <a:t> tungsten</a:t>
              </a:r>
              <a:endParaRPr lang="el-GR" sz="1400" b="1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65554" name="Line 17"/>
            <p:cNvSpPr>
              <a:spLocks noChangeShapeType="1"/>
            </p:cNvSpPr>
            <p:nvPr/>
          </p:nvSpPr>
          <p:spPr bwMode="auto">
            <a:xfrm flipH="1" flipV="1">
              <a:off x="4804" y="3521"/>
              <a:ext cx="117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555" name="Text Box 18"/>
            <p:cNvSpPr txBox="1">
              <a:spLocks noChangeArrowheads="1"/>
            </p:cNvSpPr>
            <p:nvPr/>
          </p:nvSpPr>
          <p:spPr bwMode="auto">
            <a:xfrm>
              <a:off x="4332" y="3974"/>
              <a:ext cx="136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0066"/>
                  </a:solidFill>
                  <a:latin typeface="Arial Narrow" pitchFamily="34" charset="0"/>
                </a:rPr>
                <a:t>380</a:t>
              </a:r>
              <a:r>
                <a:rPr lang="en-US" sz="1400" b="1">
                  <a:solidFill>
                    <a:srgbClr val="000066"/>
                  </a:solidFill>
                  <a:latin typeface="Symbol" pitchFamily="18" charset="2"/>
                </a:rPr>
                <a:t>m</a:t>
              </a:r>
              <a:r>
                <a:rPr lang="en-US" sz="1400" b="1">
                  <a:solidFill>
                    <a:srgbClr val="000066"/>
                  </a:solidFill>
                  <a:latin typeface="Arial Narrow" pitchFamily="34" charset="0"/>
                </a:rPr>
                <a:t> x 60</a:t>
              </a:r>
              <a:r>
                <a:rPr lang="en-US" sz="1400" b="1">
                  <a:solidFill>
                    <a:srgbClr val="000066"/>
                  </a:solidFill>
                  <a:latin typeface="Symbol" pitchFamily="18" charset="2"/>
                </a:rPr>
                <a:t>m</a:t>
              </a:r>
              <a:r>
                <a:rPr lang="en-US" sz="1400" b="1">
                  <a:solidFill>
                    <a:srgbClr val="000066"/>
                  </a:solidFill>
                  <a:latin typeface="Arial Narrow" pitchFamily="34" charset="0"/>
                </a:rPr>
                <a:t> aluminum fins</a:t>
              </a:r>
              <a:endParaRPr lang="el-GR" sz="1400" b="1">
                <a:solidFill>
                  <a:srgbClr val="000066"/>
                </a:solidFill>
                <a:latin typeface="Arial Narrow" pitchFamily="34" charset="0"/>
              </a:endParaRPr>
            </a:p>
          </p:txBody>
        </p:sp>
        <p:sp>
          <p:nvSpPr>
            <p:cNvPr id="65556" name="Line 19"/>
            <p:cNvSpPr>
              <a:spLocks noChangeShapeType="1"/>
            </p:cNvSpPr>
            <p:nvPr/>
          </p:nvSpPr>
          <p:spPr bwMode="auto">
            <a:xfrm flipV="1">
              <a:off x="4921" y="3612"/>
              <a:ext cx="269" cy="40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5539" name="Rectangle 20"/>
          <p:cNvSpPr>
            <a:spLocks noChangeArrowheads="1"/>
          </p:cNvSpPr>
          <p:nvPr/>
        </p:nvSpPr>
        <p:spPr bwMode="auto">
          <a:xfrm>
            <a:off x="457200" y="0"/>
            <a:ext cx="807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2000">
              <a:solidFill>
                <a:srgbClr val="FF0000"/>
              </a:solidFill>
              <a:latin typeface="Arial Narrow Bold" charset="0"/>
            </a:endParaRPr>
          </a:p>
        </p:txBody>
      </p:sp>
      <p:sp>
        <p:nvSpPr>
          <p:cNvPr id="65540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251147" y="-27384"/>
            <a:ext cx="9525000" cy="762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Phonon 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+ </a:t>
            </a:r>
            <a:r>
              <a:rPr lang="de-DE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Charge   </a:t>
            </a:r>
            <a:r>
              <a:rPr lang="de-DE" b="1" kern="1200" dirty="0" err="1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Surface</a:t>
            </a:r>
            <a:r>
              <a:rPr lang="de-DE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Problem</a:t>
            </a:r>
            <a:endParaRPr lang="de-DE" b="1" kern="1200" noProof="1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541" name="AutoShape 22"/>
          <p:cNvSpPr>
            <a:spLocks noChangeArrowheads="1"/>
          </p:cNvSpPr>
          <p:nvPr/>
        </p:nvSpPr>
        <p:spPr bwMode="auto">
          <a:xfrm>
            <a:off x="4243388" y="1557338"/>
            <a:ext cx="4187825" cy="2879725"/>
          </a:xfrm>
          <a:prstGeom prst="bevel">
            <a:avLst>
              <a:gd name="adj" fmla="val 2394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5542" name="Picture 23" descr="cdms__0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6"/>
          <a:stretch>
            <a:fillRect/>
          </a:stretch>
        </p:blipFill>
        <p:spPr bwMode="auto">
          <a:xfrm>
            <a:off x="4140200" y="1773238"/>
            <a:ext cx="415448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24"/>
          <p:cNvSpPr txBox="1">
            <a:spLocks noChangeArrowheads="1"/>
          </p:cNvSpPr>
          <p:nvPr/>
        </p:nvSpPr>
        <p:spPr bwMode="auto">
          <a:xfrm>
            <a:off x="539750" y="1589088"/>
            <a:ext cx="3587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1800"/>
                </a:solidFill>
              </a:rPr>
              <a:t>Problem: </a:t>
            </a:r>
          </a:p>
          <a:p>
            <a:pPr eaLnBrk="1" hangingPunct="1"/>
            <a:r>
              <a:rPr lang="en-US" sz="1800" b="1">
                <a:solidFill>
                  <a:srgbClr val="001800"/>
                </a:solidFill>
              </a:rPr>
              <a:t>surface events (electrons)</a:t>
            </a:r>
          </a:p>
          <a:p>
            <a:pPr eaLnBrk="1" hangingPunct="1"/>
            <a:r>
              <a:rPr lang="en-US" sz="1800">
                <a:solidFill>
                  <a:srgbClr val="001800"/>
                </a:solidFill>
              </a:rPr>
              <a:t>show reduced charge collection</a:t>
            </a:r>
          </a:p>
          <a:p>
            <a:pPr eaLnBrk="1" hangingPunct="1"/>
            <a:r>
              <a:rPr lang="en-US" sz="1800">
                <a:solidFill>
                  <a:srgbClr val="001800"/>
                </a:solidFill>
              </a:rPr>
              <a:t>=&gt; reach ‘down’ into signal region</a:t>
            </a:r>
          </a:p>
        </p:txBody>
      </p:sp>
      <p:sp>
        <p:nvSpPr>
          <p:cNvPr id="65544" name="Text Box 25"/>
          <p:cNvSpPr txBox="1">
            <a:spLocks noChangeArrowheads="1"/>
          </p:cNvSpPr>
          <p:nvPr/>
        </p:nvSpPr>
        <p:spPr bwMode="auto">
          <a:xfrm>
            <a:off x="5370513" y="4722813"/>
            <a:ext cx="34226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1800"/>
                </a:solidFill>
              </a:rPr>
              <a:t>Solution: </a:t>
            </a:r>
          </a:p>
          <a:p>
            <a:pPr eaLnBrk="1" hangingPunct="1"/>
            <a:r>
              <a:rPr lang="en-US" sz="1800">
                <a:solidFill>
                  <a:srgbClr val="001800"/>
                </a:solidFill>
              </a:rPr>
              <a:t>large area phonon sensors</a:t>
            </a:r>
          </a:p>
          <a:p>
            <a:pPr eaLnBrk="1" hangingPunct="1"/>
            <a:r>
              <a:rPr lang="en-US" sz="1800">
                <a:solidFill>
                  <a:srgbClr val="001800"/>
                </a:solidFill>
              </a:rPr>
              <a:t>=&gt; fast phonon read out </a:t>
            </a:r>
          </a:p>
          <a:p>
            <a:pPr eaLnBrk="1" hangingPunct="1"/>
            <a:r>
              <a:rPr lang="en-US" sz="1800">
                <a:solidFill>
                  <a:srgbClr val="001800"/>
                </a:solidFill>
              </a:rPr>
              <a:t>=&gt; recognize surface events by </a:t>
            </a:r>
            <a:br>
              <a:rPr lang="en-US" sz="1800">
                <a:solidFill>
                  <a:srgbClr val="001800"/>
                </a:solidFill>
              </a:rPr>
            </a:br>
            <a:r>
              <a:rPr lang="en-US" sz="1800">
                <a:solidFill>
                  <a:srgbClr val="001800"/>
                </a:solidFill>
              </a:rPr>
              <a:t>	phonon timing </a:t>
            </a:r>
          </a:p>
        </p:txBody>
      </p:sp>
      <p:sp>
        <p:nvSpPr>
          <p:cNvPr id="65545" name="Text Box 26"/>
          <p:cNvSpPr txBox="1">
            <a:spLocks noChangeArrowheads="1"/>
          </p:cNvSpPr>
          <p:nvPr/>
        </p:nvSpPr>
        <p:spPr bwMode="auto">
          <a:xfrm>
            <a:off x="755650" y="5535613"/>
            <a:ext cx="1263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1800"/>
                </a:solidFill>
              </a:rPr>
              <a:t>~ 300gr </a:t>
            </a:r>
          </a:p>
          <a:p>
            <a:pPr eaLnBrk="1" hangingPunct="1"/>
            <a:r>
              <a:rPr lang="en-US" sz="1800">
                <a:solidFill>
                  <a:srgbClr val="001800"/>
                </a:solidFill>
              </a:rPr>
              <a:t>Ge and Si </a:t>
            </a:r>
          </a:p>
          <a:p>
            <a:pPr eaLnBrk="1" hangingPunct="1"/>
            <a:r>
              <a:rPr lang="en-US" sz="1800">
                <a:solidFill>
                  <a:srgbClr val="001800"/>
                </a:solidFill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2351503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/>
          <p:cNvSpPr>
            <a:spLocks noChangeArrowheads="1"/>
          </p:cNvSpPr>
          <p:nvPr/>
        </p:nvSpPr>
        <p:spPr bwMode="auto">
          <a:xfrm>
            <a:off x="4595813" y="1685925"/>
            <a:ext cx="4187825" cy="3168650"/>
          </a:xfrm>
          <a:prstGeom prst="bevel">
            <a:avLst>
              <a:gd name="adj" fmla="val 2394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6563" name="Picture 3" descr="cdms__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2635250"/>
            <a:ext cx="32988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727575" y="1858963"/>
            <a:ext cx="3754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1800"/>
                </a:solidFill>
              </a:rPr>
              <a:t>neutron source =&gt; recoils for calibration</a:t>
            </a:r>
          </a:p>
        </p:txBody>
      </p:sp>
      <p:sp>
        <p:nvSpPr>
          <p:cNvPr id="66565" name="Freeform 5"/>
          <p:cNvSpPr>
            <a:spLocks/>
          </p:cNvSpPr>
          <p:nvPr/>
        </p:nvSpPr>
        <p:spPr bwMode="auto">
          <a:xfrm>
            <a:off x="7307263" y="2203450"/>
            <a:ext cx="733425" cy="1728788"/>
          </a:xfrm>
          <a:custGeom>
            <a:avLst/>
            <a:gdLst>
              <a:gd name="T0" fmla="*/ 2147483647 w 462"/>
              <a:gd name="T1" fmla="*/ 0 h 1089"/>
              <a:gd name="T2" fmla="*/ 2147483647 w 462"/>
              <a:gd name="T3" fmla="*/ 2147483647 h 1089"/>
              <a:gd name="T4" fmla="*/ 0 w 462"/>
              <a:gd name="T5" fmla="*/ 2147483647 h 1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2" h="1089">
                <a:moveTo>
                  <a:pt x="318" y="0"/>
                </a:moveTo>
                <a:cubicBezTo>
                  <a:pt x="390" y="22"/>
                  <a:pt x="462" y="45"/>
                  <a:pt x="409" y="227"/>
                </a:cubicBezTo>
                <a:cubicBezTo>
                  <a:pt x="356" y="409"/>
                  <a:pt x="68" y="945"/>
                  <a:pt x="0" y="1089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500563" y="5156200"/>
            <a:ext cx="394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1800"/>
                </a:solidFill>
              </a:rPr>
              <a:t>additional timing cut =&gt; ‘clean’ region</a:t>
            </a:r>
          </a:p>
        </p:txBody>
      </p:sp>
      <p:sp>
        <p:nvSpPr>
          <p:cNvPr id="66567" name="AutoShape 7"/>
          <p:cNvSpPr>
            <a:spLocks/>
          </p:cNvSpPr>
          <p:nvPr/>
        </p:nvSpPr>
        <p:spPr bwMode="auto">
          <a:xfrm rot="5400000">
            <a:off x="7343775" y="4257676"/>
            <a:ext cx="217487" cy="1439862"/>
          </a:xfrm>
          <a:prstGeom prst="rightBrace">
            <a:avLst>
              <a:gd name="adj1" fmla="val 5517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6569" name="Group 9"/>
          <p:cNvGrpSpPr>
            <a:grpSpLocks/>
          </p:cNvGrpSpPr>
          <p:nvPr/>
        </p:nvGrpSpPr>
        <p:grpSpPr bwMode="auto">
          <a:xfrm>
            <a:off x="107950" y="1700213"/>
            <a:ext cx="4291013" cy="3168650"/>
            <a:chOff x="68" y="1071"/>
            <a:chExt cx="2703" cy="1996"/>
          </a:xfrm>
        </p:grpSpPr>
        <p:grpSp>
          <p:nvGrpSpPr>
            <p:cNvPr id="66573" name="Group 10"/>
            <p:cNvGrpSpPr>
              <a:grpSpLocks/>
            </p:cNvGrpSpPr>
            <p:nvPr/>
          </p:nvGrpSpPr>
          <p:grpSpPr bwMode="auto">
            <a:xfrm>
              <a:off x="68" y="1071"/>
              <a:ext cx="2703" cy="1996"/>
              <a:chOff x="267" y="1706"/>
              <a:chExt cx="3021" cy="2268"/>
            </a:xfrm>
          </p:grpSpPr>
          <p:sp>
            <p:nvSpPr>
              <p:cNvPr id="66575" name="AutoShape 11"/>
              <p:cNvSpPr>
                <a:spLocks noChangeArrowheads="1"/>
              </p:cNvSpPr>
              <p:nvPr/>
            </p:nvSpPr>
            <p:spPr bwMode="auto">
              <a:xfrm>
                <a:off x="340" y="1706"/>
                <a:ext cx="2948" cy="2268"/>
              </a:xfrm>
              <a:prstGeom prst="bevel">
                <a:avLst>
                  <a:gd name="adj" fmla="val 2394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66576" name="Picture 12" descr="cdms__016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" y="1742"/>
                <a:ext cx="2925" cy="2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6574" name="Rectangle 13"/>
            <p:cNvSpPr>
              <a:spLocks noChangeArrowheads="1"/>
            </p:cNvSpPr>
            <p:nvPr/>
          </p:nvSpPr>
          <p:spPr bwMode="auto">
            <a:xfrm>
              <a:off x="204" y="1117"/>
              <a:ext cx="2430" cy="2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6570" name="Line 14"/>
          <p:cNvSpPr>
            <a:spLocks noChangeShapeType="1"/>
          </p:cNvSpPr>
          <p:nvPr/>
        </p:nvSpPr>
        <p:spPr bwMode="auto">
          <a:xfrm flipH="1">
            <a:off x="4211638" y="2924175"/>
            <a:ext cx="1728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571" name="Line 15"/>
          <p:cNvSpPr>
            <a:spLocks noChangeShapeType="1"/>
          </p:cNvSpPr>
          <p:nvPr/>
        </p:nvSpPr>
        <p:spPr bwMode="auto">
          <a:xfrm flipH="1">
            <a:off x="1474788" y="4003675"/>
            <a:ext cx="518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572" name="Line 16"/>
          <p:cNvSpPr>
            <a:spLocks noChangeShapeType="1"/>
          </p:cNvSpPr>
          <p:nvPr/>
        </p:nvSpPr>
        <p:spPr bwMode="auto">
          <a:xfrm flipH="1">
            <a:off x="2266950" y="3500438"/>
            <a:ext cx="410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112568" y="10932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Cryogenic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 Dark Matter Search</a:t>
            </a:r>
            <a:r>
              <a:rPr lang="de-DE" sz="1400" i="1" noProof="1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US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Collaboration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74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5" r="51137"/>
          <a:stretch>
            <a:fillRect/>
          </a:stretch>
        </p:blipFill>
        <p:spPr bwMode="auto">
          <a:xfrm>
            <a:off x="611188" y="1773238"/>
            <a:ext cx="4060825" cy="39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8" t="20755"/>
          <a:stretch>
            <a:fillRect/>
          </a:stretch>
        </p:blipFill>
        <p:spPr bwMode="auto">
          <a:xfrm>
            <a:off x="4800600" y="1773238"/>
            <a:ext cx="4343400" cy="39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1863446" y="1091129"/>
            <a:ext cx="51876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ionisation yield and </a:t>
            </a:r>
            <a:r>
              <a:rPr lang="en-GB" sz="24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phonon-</a:t>
            </a:r>
            <a:r>
              <a:rPr lang="en-GB" sz="2400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risetime</a:t>
            </a:r>
            <a:r>
              <a:rPr lang="en-GB" sz="24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24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2411413" y="4832350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before risetime cut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6804025" y="4833938"/>
            <a:ext cx="173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after risetime cut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112568" y="10932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Cryogenic</a:t>
            </a:r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 Dark Matter Search</a:t>
            </a:r>
            <a:r>
              <a:rPr lang="de-DE" sz="1400" i="1" noProof="1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de-DE" sz="1400" i="1" dirty="0">
                <a:solidFill>
                  <a:srgbClr val="00003E"/>
                </a:solidFill>
                <a:latin typeface="Arial" charset="0"/>
              </a:rPr>
              <a:t>US </a:t>
            </a:r>
            <a:r>
              <a:rPr lang="de-DE" sz="1400" i="1" dirty="0" err="1">
                <a:solidFill>
                  <a:srgbClr val="00003E"/>
                </a:solidFill>
                <a:latin typeface="Arial" charset="0"/>
              </a:rPr>
              <a:t>Collaboration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9751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2750" y="34114"/>
            <a:ext cx="7489825" cy="6477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CDMS</a:t>
            </a:r>
            <a:r>
              <a:rPr lang="de-DE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de-DE" b="1" i="1" kern="1200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result</a:t>
            </a:r>
            <a:r>
              <a:rPr lang="de-DE" b="1" i="1" kern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b="1" i="1" kern="12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de-DE" b="1" i="1" kern="12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Dec</a:t>
            </a:r>
            <a:r>
              <a:rPr lang="de-DE" b="1" i="1" kern="12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2009</a:t>
            </a:r>
          </a:p>
        </p:txBody>
      </p:sp>
      <p:pic>
        <p:nvPicPr>
          <p:cNvPr id="67587" name="Picture 3" descr="cdms_18022010_1912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1" t="10405" r="8156" b="20503"/>
          <a:stretch>
            <a:fillRect/>
          </a:stretch>
        </p:blipFill>
        <p:spPr bwMode="auto">
          <a:xfrm>
            <a:off x="5003800" y="938213"/>
            <a:ext cx="3028950" cy="34559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Exclusion_Blank_1537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36625"/>
            <a:ext cx="3146425" cy="34575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501900" y="4262438"/>
            <a:ext cx="658019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raw exposure 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spectrum-averaged equivalent exposure </a:t>
            </a:r>
            <a:r>
              <a:rPr lang="en-US" sz="1400" dirty="0">
                <a:solidFill>
                  <a:srgbClr val="000000"/>
                </a:solidFill>
              </a:rPr>
              <a:t>@ 60 </a:t>
            </a:r>
            <a:r>
              <a:rPr lang="en-US" sz="1400" dirty="0" err="1">
                <a:solidFill>
                  <a:srgbClr val="000000"/>
                </a:solidFill>
              </a:rPr>
              <a:t>GeV</a:t>
            </a:r>
            <a:endParaRPr lang="en-US" sz="14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probability of observing two or more background </a:t>
            </a:r>
            <a:r>
              <a:rPr lang="en-US" sz="1800" dirty="0" smtClean="0">
                <a:solidFill>
                  <a:srgbClr val="000000"/>
                </a:solidFill>
              </a:rPr>
              <a:t>events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endParaRPr lang="en-US" sz="18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upper </a:t>
            </a:r>
            <a:r>
              <a:rPr lang="en-US" sz="1800" dirty="0">
                <a:solidFill>
                  <a:srgbClr val="000000"/>
                </a:solidFill>
              </a:rPr>
              <a:t>limit on spin-independent cross-section </a:t>
            </a:r>
            <a:r>
              <a:rPr lang="en-US" sz="1400" dirty="0">
                <a:solidFill>
                  <a:srgbClr val="000000"/>
                </a:solidFill>
              </a:rPr>
              <a:t>@ 70 </a:t>
            </a:r>
            <a:r>
              <a:rPr lang="en-US" sz="1400" dirty="0" err="1">
                <a:solidFill>
                  <a:srgbClr val="000000"/>
                </a:solidFill>
              </a:rPr>
              <a:t>GeV</a:t>
            </a:r>
            <a:r>
              <a:rPr lang="en-US" sz="1400" dirty="0">
                <a:solidFill>
                  <a:srgbClr val="000000"/>
                </a:solidFill>
              </a:rPr>
              <a:t>, 90% CL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831062" y="4264025"/>
            <a:ext cx="168353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612 </a:t>
            </a:r>
            <a:r>
              <a:rPr lang="en-US" sz="1800" dirty="0" smtClean="0">
                <a:solidFill>
                  <a:srgbClr val="000000"/>
                </a:solidFill>
              </a:rPr>
              <a:t>  </a:t>
            </a:r>
            <a:r>
              <a:rPr lang="en-US" sz="1800" dirty="0">
                <a:solidFill>
                  <a:srgbClr val="000000"/>
                </a:solidFill>
              </a:rPr>
              <a:t>kg-days</a:t>
            </a:r>
          </a:p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194.1 kg-days</a:t>
            </a:r>
          </a:p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23%</a:t>
            </a:r>
          </a:p>
          <a:p>
            <a:pPr algn="r" eaLnBrk="1" hangingPunct="1"/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3,8 </a:t>
            </a:r>
            <a:r>
              <a:rPr lang="en-US" sz="1800" dirty="0">
                <a:solidFill>
                  <a:srgbClr val="000000"/>
                </a:solidFill>
              </a:rPr>
              <a:t>x 10</a:t>
            </a:r>
            <a:r>
              <a:rPr lang="en-US" sz="1800" baseline="30000" dirty="0">
                <a:solidFill>
                  <a:srgbClr val="000000"/>
                </a:solidFill>
              </a:rPr>
              <a:t>-44</a:t>
            </a:r>
            <a:r>
              <a:rPr lang="en-US" sz="1800" dirty="0">
                <a:solidFill>
                  <a:srgbClr val="000000"/>
                </a:solidFill>
              </a:rPr>
              <a:t> cm</a:t>
            </a:r>
            <a:r>
              <a:rPr lang="en-US" sz="1800" baseline="30000" dirty="0">
                <a:solidFill>
                  <a:srgbClr val="000000"/>
                </a:solidFill>
              </a:rPr>
              <a:t>2</a:t>
            </a:r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0824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4016" y="1700808"/>
            <a:ext cx="8748464" cy="3600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829816" y="5888360"/>
            <a:ext cx="1905000" cy="457200"/>
          </a:xfrm>
        </p:spPr>
        <p:txBody>
          <a:bodyPr/>
          <a:lstStyle/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</p:txBody>
      </p:sp>
      <p:grpSp>
        <p:nvGrpSpPr>
          <p:cNvPr id="89093" name="Group 4"/>
          <p:cNvGrpSpPr>
            <a:grpSpLocks/>
          </p:cNvGrpSpPr>
          <p:nvPr/>
        </p:nvGrpSpPr>
        <p:grpSpPr bwMode="auto">
          <a:xfrm>
            <a:off x="4355654" y="1895798"/>
            <a:ext cx="4392612" cy="3260725"/>
            <a:chOff x="2917" y="1104"/>
            <a:chExt cx="2367" cy="1617"/>
          </a:xfrm>
          <a:effectLst/>
        </p:grpSpPr>
        <p:pic>
          <p:nvPicPr>
            <p:cNvPr id="8909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504"/>
            <a:stretch>
              <a:fillRect/>
            </a:stretch>
          </p:blipFill>
          <p:spPr bwMode="auto">
            <a:xfrm>
              <a:off x="2933" y="1104"/>
              <a:ext cx="2351" cy="1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09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43"/>
            <a:stretch>
              <a:fillRect/>
            </a:stretch>
          </p:blipFill>
          <p:spPr bwMode="auto">
            <a:xfrm>
              <a:off x="2917" y="2333"/>
              <a:ext cx="2351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EDELWEISS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112568" y="2516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Experience pour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DEtecter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Les Wimps </a:t>
            </a:r>
            <a:endParaRPr lang="en-US" sz="1400" i="1" dirty="0" smtClean="0">
              <a:solidFill>
                <a:srgbClr val="00003E"/>
              </a:solidFill>
              <a:latin typeface="Arial" charset="0"/>
            </a:endParaRPr>
          </a:p>
          <a:p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En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SIte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Souterrain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en-GB" sz="1400" i="1" dirty="0">
                <a:solidFill>
                  <a:srgbClr val="00003E"/>
                </a:solidFill>
                <a:latin typeface="Arial" charset="0"/>
              </a:rPr>
              <a:t>Paris, Lyon, Grenoble, Karlsruhe</a:t>
            </a:r>
            <a:endParaRPr lang="de-DE" sz="1400" i="1" noProof="1">
              <a:solidFill>
                <a:srgbClr val="00003E"/>
              </a:solidFill>
              <a:latin typeface="Arial" charset="0"/>
            </a:endParaRPr>
          </a:p>
        </p:txBody>
      </p:sp>
      <p:pic>
        <p:nvPicPr>
          <p:cNvPr id="11" name="Picture 3" descr="Suzuki_23042009_17455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3" t="22057" r="2750" b="49880"/>
          <a:stretch/>
        </p:blipFill>
        <p:spPr bwMode="auto">
          <a:xfrm>
            <a:off x="251520" y="2347965"/>
            <a:ext cx="4478447" cy="230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7008" y="5877272"/>
            <a:ext cx="8316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24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tructured charge read out electrodes – modulated potential</a:t>
            </a:r>
            <a:endParaRPr lang="en-GB" sz="24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257508" y="34114"/>
            <a:ext cx="793591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EDELWEISS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InterDigit</a:t>
            </a:r>
            <a:r>
              <a:rPr lang="en-US" sz="24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Detectors – Surface Events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51520" y="1196752"/>
            <a:ext cx="8424936" cy="5184576"/>
            <a:chOff x="251520" y="1196752"/>
            <a:chExt cx="8424936" cy="5184576"/>
          </a:xfrm>
        </p:grpSpPr>
        <p:sp>
          <p:nvSpPr>
            <p:cNvPr id="2" name="Rechteck 1"/>
            <p:cNvSpPr/>
            <p:nvPr/>
          </p:nvSpPr>
          <p:spPr>
            <a:xfrm>
              <a:off x="395536" y="1196752"/>
              <a:ext cx="8280920" cy="5184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611" name="Picture 3" descr="Suzuki_23042009_17455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9" t="22931" r="8268" b="13979"/>
            <a:stretch/>
          </p:blipFill>
          <p:spPr bwMode="auto">
            <a:xfrm>
              <a:off x="251520" y="1412776"/>
              <a:ext cx="8424936" cy="470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8684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395492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 dirty="0">
                <a:solidFill>
                  <a:srgbClr val="002E00"/>
                </a:solidFill>
              </a:rPr>
              <a:t>presently running 10 x 400 g ID </a:t>
            </a:r>
          </a:p>
          <a:p>
            <a:pPr eaLnBrk="1" hangingPunct="1">
              <a:buFontTx/>
              <a:buChar char="•"/>
            </a:pPr>
            <a:r>
              <a:rPr lang="en-US" sz="1800" dirty="0">
                <a:solidFill>
                  <a:srgbClr val="002E00"/>
                </a:solidFill>
              </a:rPr>
              <a:t>several 100 </a:t>
            </a:r>
            <a:r>
              <a:rPr lang="en-US" sz="1800" dirty="0" err="1">
                <a:solidFill>
                  <a:srgbClr val="002E00"/>
                </a:solidFill>
              </a:rPr>
              <a:t>kgd</a:t>
            </a:r>
            <a:r>
              <a:rPr lang="en-US" sz="1800" dirty="0">
                <a:solidFill>
                  <a:srgbClr val="002E00"/>
                </a:solidFill>
              </a:rPr>
              <a:t> already collected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solidFill>
                  <a:srgbClr val="002E00"/>
                </a:solidFill>
              </a:rPr>
              <a:t> </a:t>
            </a:r>
            <a:endParaRPr lang="en-US" sz="1800" dirty="0">
              <a:solidFill>
                <a:srgbClr val="002E00"/>
              </a:solidFill>
            </a:endParaRPr>
          </a:p>
          <a:p>
            <a:pPr eaLnBrk="1" hangingPunct="1">
              <a:buFont typeface="Symbol" pitchFamily="18" charset="2"/>
              <a:buNone/>
            </a:pPr>
            <a:r>
              <a:rPr lang="en-US" sz="1800" b="1" dirty="0">
                <a:solidFill>
                  <a:srgbClr val="002E00"/>
                </a:solidFill>
              </a:rPr>
              <a:t>	</a:t>
            </a:r>
          </a:p>
          <a:p>
            <a:pPr eaLnBrk="1" hangingPunct="1"/>
            <a:endParaRPr lang="en-US" sz="1800" b="1" dirty="0">
              <a:solidFill>
                <a:srgbClr val="002E00"/>
              </a:solidFill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628900" y="5157788"/>
            <a:ext cx="64071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raw exposure (400 g detectors)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effective exposure (160g </a:t>
            </a:r>
            <a:r>
              <a:rPr lang="en-US" sz="1800" dirty="0" err="1">
                <a:solidFill>
                  <a:srgbClr val="000000"/>
                </a:solidFill>
              </a:rPr>
              <a:t>fid.vol</a:t>
            </a:r>
            <a:r>
              <a:rPr lang="en-US" sz="1800" dirty="0">
                <a:solidFill>
                  <a:srgbClr val="000000"/>
                </a:solidFill>
              </a:rPr>
              <a:t> per detector + cuts)</a:t>
            </a: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upper limit on spin-independent cross-section </a:t>
            </a:r>
            <a:r>
              <a:rPr lang="en-US" sz="1400" dirty="0">
                <a:solidFill>
                  <a:srgbClr val="000000"/>
                </a:solidFill>
              </a:rPr>
              <a:t>@ </a:t>
            </a:r>
            <a:r>
              <a:rPr lang="en-US" sz="1400" dirty="0" smtClean="0">
                <a:solidFill>
                  <a:srgbClr val="000000"/>
                </a:solidFill>
              </a:rPr>
              <a:t>85 </a:t>
            </a:r>
            <a:r>
              <a:rPr lang="en-US" sz="1400" dirty="0" err="1">
                <a:solidFill>
                  <a:srgbClr val="000000"/>
                </a:solidFill>
              </a:rPr>
              <a:t>GeV</a:t>
            </a:r>
            <a:r>
              <a:rPr lang="en-US" sz="1400" dirty="0">
                <a:solidFill>
                  <a:srgbClr val="000000"/>
                </a:solidFill>
              </a:rPr>
              <a:t>, 90% CL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347318" y="5159375"/>
            <a:ext cx="229428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~3500 </a:t>
            </a:r>
            <a:r>
              <a:rPr lang="en-US" sz="1800" dirty="0">
                <a:solidFill>
                  <a:srgbClr val="000000"/>
                </a:solidFill>
              </a:rPr>
              <a:t>detector-days</a:t>
            </a: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384 </a:t>
            </a:r>
            <a:r>
              <a:rPr lang="en-US" sz="1800" dirty="0">
                <a:solidFill>
                  <a:srgbClr val="000000"/>
                </a:solidFill>
              </a:rPr>
              <a:t>kg-days</a:t>
            </a:r>
          </a:p>
          <a:p>
            <a:pPr algn="r" eaLnBrk="1" hangingPunct="1"/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4.4 x10</a:t>
            </a:r>
            <a:r>
              <a:rPr lang="en-US" sz="1800" baseline="30000" dirty="0" smtClean="0">
                <a:solidFill>
                  <a:srgbClr val="000000"/>
                </a:solidFill>
              </a:rPr>
              <a:t>-44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cm</a:t>
            </a:r>
            <a:r>
              <a:rPr lang="en-US" sz="1800" baseline="30000" dirty="0">
                <a:solidFill>
                  <a:srgbClr val="000000"/>
                </a:solidFill>
              </a:rPr>
              <a:t>2</a:t>
            </a:r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endParaRPr lang="en-US" sz="18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EDELWEISS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Charge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Experience pour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DEtecter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Les Wimps </a:t>
            </a:r>
            <a:endParaRPr lang="en-US" sz="1400" i="1" dirty="0" smtClean="0">
              <a:solidFill>
                <a:srgbClr val="00003E"/>
              </a:solidFill>
              <a:latin typeface="Arial" charset="0"/>
            </a:endParaRPr>
          </a:p>
          <a:p>
            <a:r>
              <a:rPr lang="en-US" sz="1400" i="1" dirty="0" smtClean="0">
                <a:solidFill>
                  <a:srgbClr val="00003E"/>
                </a:solidFill>
                <a:latin typeface="Arial" charset="0"/>
              </a:rPr>
              <a:t>En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SIte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  <a:r>
              <a:rPr lang="en-US" sz="1400" i="1" dirty="0" err="1">
                <a:solidFill>
                  <a:srgbClr val="00003E"/>
                </a:solidFill>
                <a:latin typeface="Arial" charset="0"/>
              </a:rPr>
              <a:t>Souterrain</a:t>
            </a: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 </a:t>
            </a:r>
          </a:p>
          <a:p>
            <a:r>
              <a:rPr lang="en-GB" sz="1200" i="1" dirty="0">
                <a:solidFill>
                  <a:srgbClr val="00003E"/>
                </a:solidFill>
                <a:latin typeface="Arial" charset="0"/>
              </a:rPr>
              <a:t>Paris, Lyon, Grenoble, </a:t>
            </a:r>
            <a:r>
              <a:rPr lang="en-GB" sz="1200" i="1" dirty="0" smtClean="0">
                <a:solidFill>
                  <a:srgbClr val="00003E"/>
                </a:solidFill>
                <a:latin typeface="Arial" charset="0"/>
              </a:rPr>
              <a:t>Karlsruhe, </a:t>
            </a:r>
            <a:r>
              <a:rPr lang="en-GB" sz="1200" i="1" dirty="0" err="1" smtClean="0">
                <a:solidFill>
                  <a:srgbClr val="00003E"/>
                </a:solidFill>
                <a:latin typeface="Arial" charset="0"/>
              </a:rPr>
              <a:t>Dubna</a:t>
            </a:r>
            <a:r>
              <a:rPr lang="en-GB" sz="1200" i="1" dirty="0" smtClean="0">
                <a:solidFill>
                  <a:srgbClr val="00003E"/>
                </a:solidFill>
                <a:latin typeface="Arial" charset="0"/>
              </a:rPr>
              <a:t>, Oxford, Sheffield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26512" y="2461546"/>
            <a:ext cx="7685848" cy="2918812"/>
            <a:chOff x="126512" y="2461546"/>
            <a:chExt cx="7685848" cy="29188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1187" name="Picture 3" descr="C:\Users\Josef\Documents\Vortraege-Poster\2011\ISAPP_Hdlbg\Vortrag\Capture_04072011_1836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0"/>
            <a:stretch/>
          </p:blipFill>
          <p:spPr bwMode="auto">
            <a:xfrm>
              <a:off x="4385762" y="2461546"/>
              <a:ext cx="3426598" cy="2918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186" name="Picture 2" descr="C:\Users\Josef\Documents\Vortraege-Poster\2011\ISAPP_Hdlbg\Vortrag\Capture_04072011_183615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3"/>
            <a:stretch/>
          </p:blipFill>
          <p:spPr bwMode="auto">
            <a:xfrm>
              <a:off x="126512" y="2461546"/>
              <a:ext cx="4445611" cy="2918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42" name="Text Box 10"/>
            <p:cNvSpPr txBox="1">
              <a:spLocks noChangeArrowheads="1"/>
            </p:cNvSpPr>
            <p:nvPr/>
          </p:nvSpPr>
          <p:spPr bwMode="auto">
            <a:xfrm>
              <a:off x="3117557" y="4581128"/>
              <a:ext cx="114217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i="1" dirty="0" smtClean="0">
                  <a:solidFill>
                    <a:srgbClr val="000000"/>
                  </a:solidFill>
                </a:rPr>
                <a:t>Mar 2011</a:t>
              </a:r>
              <a:endParaRPr lang="en-US" sz="1800" i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69640" name="Picture 8" descr="capture_1235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908050"/>
            <a:ext cx="23241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9" descr="detect_zoom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BDC8CC"/>
              </a:clrFrom>
              <a:clrTo>
                <a:srgbClr val="BDC8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836613"/>
            <a:ext cx="20891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7345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18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42"/>
                </a:solidFill>
              </a:rPr>
              <a:t> </a:t>
            </a:r>
          </a:p>
        </p:txBody>
      </p:sp>
      <p:pic>
        <p:nvPicPr>
          <p:cNvPr id="28677" name="Picture 25" descr="C:\Users\Josef\Documents\Vortraege-Poster\2011\ISAPP_Hdlbg\Vortrag\LimitPlot_22062011_165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-50800"/>
            <a:ext cx="39544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44016" y="908720"/>
            <a:ext cx="5940152" cy="5766867"/>
            <a:chOff x="31749" y="620688"/>
            <a:chExt cx="6340476" cy="6230962"/>
          </a:xfrm>
        </p:grpSpPr>
        <p:sp>
          <p:nvSpPr>
            <p:cNvPr id="2" name="Rechteck 1"/>
            <p:cNvSpPr/>
            <p:nvPr/>
          </p:nvSpPr>
          <p:spPr>
            <a:xfrm>
              <a:off x="31749" y="620688"/>
              <a:ext cx="6340476" cy="623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86" name="Gruppieren 23"/>
            <p:cNvGrpSpPr>
              <a:grpSpLocks/>
            </p:cNvGrpSpPr>
            <p:nvPr/>
          </p:nvGrpSpPr>
          <p:grpSpPr bwMode="auto">
            <a:xfrm>
              <a:off x="31750" y="908050"/>
              <a:ext cx="6340475" cy="5943600"/>
              <a:chOff x="209663" y="1014821"/>
              <a:chExt cx="6341164" cy="5943479"/>
            </a:xfrm>
          </p:grpSpPr>
          <p:pic>
            <p:nvPicPr>
              <p:cNvPr id="28707" name="Picture 24" descr="C:\Users\Josef\Documents\Vortraege-Poster\2011\ISAPP_Hdlbg\Vortrag\LimitPlot_22062011_16494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6" b="9094"/>
              <a:stretch>
                <a:fillRect/>
              </a:stretch>
            </p:blipFill>
            <p:spPr bwMode="auto">
              <a:xfrm>
                <a:off x="443978" y="1014821"/>
                <a:ext cx="6106849" cy="561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Textfeld 16"/>
              <p:cNvSpPr txBox="1">
                <a:spLocks noChangeArrowheads="1"/>
              </p:cNvSpPr>
              <p:nvPr/>
            </p:nvSpPr>
            <p:spPr bwMode="auto">
              <a:xfrm>
                <a:off x="4185785" y="6588968"/>
                <a:ext cx="22086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Mass / GeV/c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9" name="Textfeld 93"/>
              <p:cNvSpPr txBox="1">
                <a:spLocks noChangeArrowheads="1"/>
              </p:cNvSpPr>
              <p:nvPr/>
            </p:nvSpPr>
            <p:spPr bwMode="auto">
              <a:xfrm rot="-5400000">
                <a:off x="-1450599" y="2736507"/>
                <a:ext cx="3689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0000"/>
                    </a:solidFill>
                  </a:rPr>
                  <a:t>WIMP – Nucleon Cross Section / cm</a:t>
                </a:r>
                <a:r>
                  <a:rPr lang="en-US" baseline="30000">
                    <a:solidFill>
                      <a:srgbClr val="000000"/>
                    </a:solidFill>
                  </a:rPr>
                  <a:t>2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710" name="Gruppieren 22"/>
              <p:cNvGrpSpPr>
                <a:grpSpLocks/>
              </p:cNvGrpSpPr>
              <p:nvPr/>
            </p:nvGrpSpPr>
            <p:grpSpPr bwMode="auto">
              <a:xfrm>
                <a:off x="4150585" y="1082251"/>
                <a:ext cx="2083065" cy="506440"/>
                <a:chOff x="6521383" y="1082251"/>
                <a:chExt cx="2083065" cy="506440"/>
              </a:xfrm>
            </p:grpSpPr>
            <p:grpSp>
              <p:nvGrpSpPr>
                <p:cNvPr id="28711" name="Gruppieren 20"/>
                <p:cNvGrpSpPr>
                  <a:grpSpLocks/>
                </p:cNvGrpSpPr>
                <p:nvPr/>
              </p:nvGrpSpPr>
              <p:grpSpPr bwMode="auto">
                <a:xfrm>
                  <a:off x="6521383" y="1118777"/>
                  <a:ext cx="2083065" cy="469914"/>
                  <a:chOff x="4150585" y="1118777"/>
                  <a:chExt cx="2083065" cy="469914"/>
                </a:xfrm>
              </p:grpSpPr>
              <p:sp>
                <p:nvSpPr>
                  <p:cNvPr id="18" name="Rechteck 17"/>
                  <p:cNvSpPr/>
                  <p:nvPr/>
                </p:nvSpPr>
                <p:spPr>
                  <a:xfrm>
                    <a:off x="4150266" y="1129119"/>
                    <a:ext cx="2083026" cy="4175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20" name="Gerade Verbindung 19"/>
                  <p:cNvCxnSpPr/>
                  <p:nvPr/>
                </p:nvCxnSpPr>
                <p:spPr>
                  <a:xfrm flipV="1">
                    <a:off x="6169785" y="1118007"/>
                    <a:ext cx="0" cy="4714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712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6989932" y="1082251"/>
                  <a:ext cx="1608133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http://dmtools.brown.edu</a:t>
                  </a:r>
                </a:p>
                <a:p>
                  <a:pPr eaLnBrk="1" hangingPunct="1"/>
                  <a:r>
                    <a:rPr lang="en-US" sz="1000" dirty="0">
                      <a:solidFill>
                        <a:srgbClr val="000000"/>
                      </a:solidFill>
                    </a:rPr>
                    <a:t>Gaitskell,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Mandic</a:t>
                  </a:r>
                  <a:r>
                    <a:rPr lang="en-US" sz="1000" dirty="0">
                      <a:solidFill>
                        <a:srgbClr val="000000"/>
                      </a:solidFill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</a:rPr>
                    <a:t>Filippini</a:t>
                  </a:r>
                  <a:endParaRPr lang="en-US" sz="1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uppieren 4"/>
          <p:cNvGrpSpPr/>
          <p:nvPr/>
        </p:nvGrpSpPr>
        <p:grpSpPr>
          <a:xfrm>
            <a:off x="6292848" y="908050"/>
            <a:ext cx="2725028" cy="5744998"/>
            <a:chOff x="6292848" y="908050"/>
            <a:chExt cx="2725028" cy="5744998"/>
          </a:xfrm>
        </p:grpSpPr>
        <p:sp>
          <p:nvSpPr>
            <p:cNvPr id="4" name="Rechteck 3"/>
            <p:cNvSpPr/>
            <p:nvPr/>
          </p:nvSpPr>
          <p:spPr>
            <a:xfrm>
              <a:off x="6292850" y="908720"/>
              <a:ext cx="2725026" cy="5744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674" name="Gruppieren 24"/>
            <p:cNvGrpSpPr>
              <a:grpSpLocks/>
            </p:cNvGrpSpPr>
            <p:nvPr/>
          </p:nvGrpSpPr>
          <p:grpSpPr bwMode="auto">
            <a:xfrm>
              <a:off x="6292850" y="4751388"/>
              <a:ext cx="2090738" cy="309562"/>
              <a:chOff x="10945050" y="8952693"/>
              <a:chExt cx="2090937" cy="308955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10945050" y="9009731"/>
                <a:ext cx="2090937" cy="251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40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33" r="84612" b="11749"/>
              <a:stretch>
                <a:fillRect/>
              </a:stretch>
            </p:blipFill>
            <p:spPr bwMode="auto">
              <a:xfrm>
                <a:off x="10954318" y="9048223"/>
                <a:ext cx="850881" cy="128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41" name="Textfeld 39"/>
              <p:cNvSpPr txBox="1">
                <a:spLocks noChangeArrowheads="1"/>
              </p:cNvSpPr>
              <p:nvPr/>
            </p:nvSpPr>
            <p:spPr bwMode="auto">
              <a:xfrm>
                <a:off x="11698799" y="8952693"/>
                <a:ext cx="6318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goal 1t projects </a:t>
                </a:r>
              </a:p>
            </p:txBody>
          </p:sp>
        </p:grpSp>
        <p:grpSp>
          <p:nvGrpSpPr>
            <p:cNvPr id="28678" name="Gruppieren 30"/>
            <p:cNvGrpSpPr>
              <a:grpSpLocks/>
            </p:cNvGrpSpPr>
            <p:nvPr/>
          </p:nvGrpSpPr>
          <p:grpSpPr bwMode="auto">
            <a:xfrm>
              <a:off x="6292850" y="908050"/>
              <a:ext cx="2090738" cy="284163"/>
              <a:chOff x="6084168" y="908720"/>
              <a:chExt cx="2090937" cy="284246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6084168" y="940479"/>
                <a:ext cx="2090937" cy="252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7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02" r="84612" b="70935"/>
              <a:stretch>
                <a:fillRect/>
              </a:stretch>
            </p:blipFill>
            <p:spPr bwMode="auto">
              <a:xfrm>
                <a:off x="6093009" y="956563"/>
                <a:ext cx="851735" cy="19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8" name="Textfeld 30"/>
              <p:cNvSpPr txBox="1">
                <a:spLocks noChangeArrowheads="1"/>
              </p:cNvSpPr>
              <p:nvPr/>
            </p:nvSpPr>
            <p:spPr bwMode="auto">
              <a:xfrm>
                <a:off x="6837917" y="908720"/>
                <a:ext cx="9578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Heidelberg Moscow 1996</a:t>
                </a:r>
              </a:p>
            </p:txBody>
          </p:sp>
        </p:grpSp>
        <p:grpSp>
          <p:nvGrpSpPr>
            <p:cNvPr id="28679" name="Gruppieren 28"/>
            <p:cNvGrpSpPr>
              <a:grpSpLocks/>
            </p:cNvGrpSpPr>
            <p:nvPr/>
          </p:nvGrpSpPr>
          <p:grpSpPr bwMode="auto">
            <a:xfrm>
              <a:off x="6292848" y="1290638"/>
              <a:ext cx="2702352" cy="496887"/>
              <a:chOff x="6084168" y="1322496"/>
              <a:chExt cx="2702610" cy="49588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6084168" y="1322496"/>
                <a:ext cx="2090937" cy="495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4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479" r="84612" b="60004"/>
              <a:stretch>
                <a:fillRect/>
              </a:stretch>
            </p:blipFill>
            <p:spPr bwMode="auto">
              <a:xfrm>
                <a:off x="6093436" y="1408693"/>
                <a:ext cx="850882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5" name="Textfeld 32"/>
              <p:cNvSpPr txBox="1">
                <a:spLocks noChangeArrowheads="1"/>
              </p:cNvSpPr>
              <p:nvPr/>
            </p:nvSpPr>
            <p:spPr bwMode="auto">
              <a:xfrm>
                <a:off x="6837917" y="1403822"/>
                <a:ext cx="1948861" cy="276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0000"/>
                    </a:solidFill>
                  </a:rPr>
                  <a:t>DAMA 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1998  </a:t>
                </a:r>
                <a:r>
                  <a:rPr lang="en-US" sz="1200" dirty="0">
                    <a:solidFill>
                      <a:srgbClr val="000000"/>
                    </a:solidFill>
                  </a:rPr>
                  <a:t>/ LIBRA 2008</a:t>
                </a:r>
              </a:p>
            </p:txBody>
          </p:sp>
        </p:grpSp>
        <p:grpSp>
          <p:nvGrpSpPr>
            <p:cNvPr id="28680" name="Gruppieren 27"/>
            <p:cNvGrpSpPr>
              <a:grpSpLocks/>
            </p:cNvGrpSpPr>
            <p:nvPr/>
          </p:nvGrpSpPr>
          <p:grpSpPr bwMode="auto">
            <a:xfrm>
              <a:off x="6292850" y="1773238"/>
              <a:ext cx="2090738" cy="276225"/>
              <a:chOff x="6081463" y="1772816"/>
              <a:chExt cx="2090937" cy="276999"/>
            </a:xfrm>
          </p:grpSpPr>
          <p:sp>
            <p:nvSpPr>
              <p:cNvPr id="60" name="Rechteck 59"/>
              <p:cNvSpPr/>
              <p:nvPr/>
            </p:nvSpPr>
            <p:spPr>
              <a:xfrm>
                <a:off x="6081463" y="1796695"/>
                <a:ext cx="2090937" cy="25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31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05" r="84612" b="57246"/>
              <a:stretch>
                <a:fillRect/>
              </a:stretch>
            </p:blipFill>
            <p:spPr bwMode="auto">
              <a:xfrm>
                <a:off x="6090731" y="1793672"/>
                <a:ext cx="850881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2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772816"/>
                <a:ext cx="5189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2000</a:t>
                </a:r>
              </a:p>
            </p:txBody>
          </p:sp>
        </p:grpSp>
        <p:grpSp>
          <p:nvGrpSpPr>
            <p:cNvPr id="28681" name="Gruppieren 26"/>
            <p:cNvGrpSpPr>
              <a:grpSpLocks/>
            </p:cNvGrpSpPr>
            <p:nvPr/>
          </p:nvGrpSpPr>
          <p:grpSpPr bwMode="auto">
            <a:xfrm>
              <a:off x="6292850" y="1957388"/>
              <a:ext cx="2090738" cy="292100"/>
              <a:chOff x="6081463" y="1988840"/>
              <a:chExt cx="2090937" cy="291911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6081463" y="2028501"/>
                <a:ext cx="2090937" cy="25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8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6090731" y="2093248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9" name="Textfeld 32"/>
              <p:cNvSpPr txBox="1">
                <a:spLocks noChangeArrowheads="1"/>
              </p:cNvSpPr>
              <p:nvPr/>
            </p:nvSpPr>
            <p:spPr bwMode="auto">
              <a:xfrm>
                <a:off x="6835212" y="1988840"/>
                <a:ext cx="73947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2002</a:t>
                </a:r>
              </a:p>
            </p:txBody>
          </p:sp>
        </p:grpSp>
        <p:grpSp>
          <p:nvGrpSpPr>
            <p:cNvPr id="28682" name="Gruppieren 25"/>
            <p:cNvGrpSpPr>
              <a:grpSpLocks/>
            </p:cNvGrpSpPr>
            <p:nvPr/>
          </p:nvGrpSpPr>
          <p:grpSpPr bwMode="auto">
            <a:xfrm>
              <a:off x="6292850" y="2357438"/>
              <a:ext cx="2090738" cy="279400"/>
              <a:chOff x="10945050" y="4941168"/>
              <a:chExt cx="2090937" cy="279475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10945050" y="4968162"/>
                <a:ext cx="2090937" cy="252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5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4" r="84612" b="46899"/>
              <a:stretch>
                <a:fillRect/>
              </a:stretch>
            </p:blipFill>
            <p:spPr bwMode="auto">
              <a:xfrm>
                <a:off x="10954318" y="4976014"/>
                <a:ext cx="850881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6" name="Textfeld 32"/>
              <p:cNvSpPr txBox="1">
                <a:spLocks noChangeArrowheads="1"/>
              </p:cNvSpPr>
              <p:nvPr/>
            </p:nvSpPr>
            <p:spPr bwMode="auto">
              <a:xfrm>
                <a:off x="11698799" y="4941168"/>
                <a:ext cx="5872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CRESST 2009</a:t>
                </a:r>
              </a:p>
            </p:txBody>
          </p:sp>
        </p:grpSp>
        <p:grpSp>
          <p:nvGrpSpPr>
            <p:cNvPr id="28683" name="Gruppieren 11"/>
            <p:cNvGrpSpPr>
              <a:grpSpLocks/>
            </p:cNvGrpSpPr>
            <p:nvPr/>
          </p:nvGrpSpPr>
          <p:grpSpPr bwMode="auto">
            <a:xfrm>
              <a:off x="6292850" y="3238500"/>
              <a:ext cx="2090738" cy="284163"/>
              <a:chOff x="9146604" y="8655868"/>
              <a:chExt cx="3889383" cy="283840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9146604" y="8687582"/>
                <a:ext cx="3889383" cy="252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22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211" r="84612" b="31752"/>
              <a:stretch>
                <a:fillRect/>
              </a:stretch>
            </p:blipFill>
            <p:spPr bwMode="auto">
              <a:xfrm>
                <a:off x="9163844" y="8701275"/>
                <a:ext cx="1582737" cy="17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3" name="Textfeld 38"/>
              <p:cNvSpPr txBox="1">
                <a:spLocks noChangeArrowheads="1"/>
              </p:cNvSpPr>
              <p:nvPr/>
            </p:nvSpPr>
            <p:spPr bwMode="auto">
              <a:xfrm>
                <a:off x="10548664" y="8655868"/>
                <a:ext cx="10622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XENON 2011</a:t>
                </a:r>
              </a:p>
            </p:txBody>
          </p:sp>
        </p:grpSp>
        <p:grpSp>
          <p:nvGrpSpPr>
            <p:cNvPr id="28684" name="Gruppieren 10"/>
            <p:cNvGrpSpPr>
              <a:grpSpLocks/>
            </p:cNvGrpSpPr>
            <p:nvPr/>
          </p:nvGrpSpPr>
          <p:grpSpPr bwMode="auto">
            <a:xfrm>
              <a:off x="6292850" y="3013075"/>
              <a:ext cx="2090738" cy="276225"/>
              <a:chOff x="9146604" y="8206581"/>
              <a:chExt cx="3889383" cy="276999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9146604" y="8217725"/>
                <a:ext cx="3889383" cy="251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9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58" r="84612" b="36154"/>
              <a:stretch>
                <a:fillRect/>
              </a:stretch>
            </p:blipFill>
            <p:spPr bwMode="auto">
              <a:xfrm>
                <a:off x="9163844" y="8225631"/>
                <a:ext cx="1582737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0" name="Textfeld 37"/>
              <p:cNvSpPr txBox="1">
                <a:spLocks noChangeArrowheads="1"/>
              </p:cNvSpPr>
              <p:nvPr/>
            </p:nvSpPr>
            <p:spPr bwMode="auto">
              <a:xfrm>
                <a:off x="10548664" y="8206581"/>
                <a:ext cx="95962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CDMS 2011</a:t>
                </a:r>
              </a:p>
            </p:txBody>
          </p:sp>
        </p:grpSp>
        <p:grpSp>
          <p:nvGrpSpPr>
            <p:cNvPr id="28685" name="Gruppieren 9"/>
            <p:cNvGrpSpPr>
              <a:grpSpLocks/>
            </p:cNvGrpSpPr>
            <p:nvPr/>
          </p:nvGrpSpPr>
          <p:grpSpPr bwMode="auto">
            <a:xfrm>
              <a:off x="6292850" y="2778125"/>
              <a:ext cx="2090738" cy="285750"/>
              <a:chOff x="9146604" y="7569293"/>
              <a:chExt cx="3889383" cy="286103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9146604" y="7602672"/>
                <a:ext cx="3889383" cy="2527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16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05" r="84612" b="50349"/>
              <a:stretch>
                <a:fillRect/>
              </a:stretch>
            </p:blipFill>
            <p:spPr bwMode="auto">
              <a:xfrm>
                <a:off x="9163844" y="7686183"/>
                <a:ext cx="1582737" cy="161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7" name="Textfeld 32"/>
              <p:cNvSpPr txBox="1">
                <a:spLocks noChangeArrowheads="1"/>
              </p:cNvSpPr>
              <p:nvPr/>
            </p:nvSpPr>
            <p:spPr bwMode="auto">
              <a:xfrm>
                <a:off x="10548664" y="7569293"/>
                <a:ext cx="13697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EDELWEISS 2011</a:t>
                </a:r>
              </a:p>
            </p:txBody>
          </p:sp>
        </p:grpSp>
        <p:grpSp>
          <p:nvGrpSpPr>
            <p:cNvPr id="28688" name="Gruppieren 29"/>
            <p:cNvGrpSpPr>
              <a:grpSpLocks/>
            </p:cNvGrpSpPr>
            <p:nvPr/>
          </p:nvGrpSpPr>
          <p:grpSpPr bwMode="auto">
            <a:xfrm>
              <a:off x="6292850" y="1141413"/>
              <a:ext cx="2090738" cy="277812"/>
              <a:chOff x="6084168" y="1157888"/>
              <a:chExt cx="2090937" cy="276999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6084168" y="1175299"/>
                <a:ext cx="2090937" cy="25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703" name="Picture 25" descr="C:\Users\Josef\Documents\Vortraege-Poster\2011\ISAPP_Hdlbg\Vortrag\LimitPlot_22062011_16504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73" r="84612" b="66661"/>
              <a:stretch>
                <a:fillRect/>
              </a:stretch>
            </p:blipFill>
            <p:spPr bwMode="auto">
              <a:xfrm>
                <a:off x="6093436" y="1161281"/>
                <a:ext cx="850882" cy="1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Textfeld 31"/>
              <p:cNvSpPr txBox="1">
                <a:spLocks noChangeArrowheads="1"/>
              </p:cNvSpPr>
              <p:nvPr/>
            </p:nvSpPr>
            <p:spPr bwMode="auto">
              <a:xfrm>
                <a:off x="6837917" y="1157888"/>
                <a:ext cx="4827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</a:rPr>
                  <a:t>IGEX 1998</a:t>
                </a:r>
              </a:p>
            </p:txBody>
          </p:sp>
        </p:grpSp>
        <p:grpSp>
          <p:nvGrpSpPr>
            <p:cNvPr id="28689" name="Gruppieren 28672"/>
            <p:cNvGrpSpPr>
              <a:grpSpLocks/>
            </p:cNvGrpSpPr>
            <p:nvPr/>
          </p:nvGrpSpPr>
          <p:grpSpPr bwMode="auto">
            <a:xfrm>
              <a:off x="6292850" y="5389563"/>
              <a:ext cx="2090738" cy="1238250"/>
              <a:chOff x="6300192" y="4967187"/>
              <a:chExt cx="2090937" cy="1238593"/>
            </a:xfrm>
          </p:grpSpPr>
          <p:grpSp>
            <p:nvGrpSpPr>
              <p:cNvPr id="28690" name="Gruppieren 13"/>
              <p:cNvGrpSpPr>
                <a:grpSpLocks/>
              </p:cNvGrpSpPr>
              <p:nvPr/>
            </p:nvGrpSpPr>
            <p:grpSpPr bwMode="auto">
              <a:xfrm>
                <a:off x="6300192" y="4967187"/>
                <a:ext cx="2090937" cy="495886"/>
                <a:chOff x="3635896" y="7901666"/>
                <a:chExt cx="3889383" cy="495886"/>
              </a:xfrm>
            </p:grpSpPr>
            <p:sp>
              <p:nvSpPr>
                <p:cNvPr id="87" name="Rechteck 86"/>
                <p:cNvSpPr/>
                <p:nvPr/>
              </p:nvSpPr>
              <p:spPr>
                <a:xfrm>
                  <a:off x="3635896" y="7901666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700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3" r="84612" b="25604"/>
                <a:stretch>
                  <a:fillRect/>
                </a:stretch>
              </p:blipFill>
              <p:spPr bwMode="auto">
                <a:xfrm>
                  <a:off x="3652787" y="8013284"/>
                  <a:ext cx="1582737" cy="274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01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7994233"/>
                  <a:ext cx="195438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MSSM 2001</a:t>
                  </a:r>
                </a:p>
              </p:txBody>
            </p:sp>
          </p:grpSp>
          <p:grpSp>
            <p:nvGrpSpPr>
              <p:cNvPr id="28691" name="Gruppieren 15"/>
              <p:cNvGrpSpPr>
                <a:grpSpLocks/>
              </p:cNvGrpSpPr>
              <p:nvPr/>
            </p:nvGrpSpPr>
            <p:grpSpPr bwMode="auto">
              <a:xfrm>
                <a:off x="6300192" y="5709894"/>
                <a:ext cx="2090937" cy="495886"/>
                <a:chOff x="3635896" y="9053794"/>
                <a:chExt cx="3889383" cy="495886"/>
              </a:xfrm>
            </p:grpSpPr>
            <p:sp>
              <p:nvSpPr>
                <p:cNvPr id="89" name="Rechteck 88"/>
                <p:cNvSpPr/>
                <p:nvPr/>
              </p:nvSpPr>
              <p:spPr>
                <a:xfrm>
                  <a:off x="3635896" y="9054243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7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554" r="84612" b="20557"/>
                <a:stretch>
                  <a:fillRect/>
                </a:stretch>
              </p:blipFill>
              <p:spPr bwMode="auto">
                <a:xfrm>
                  <a:off x="3652787" y="9191397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8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9115613"/>
                  <a:ext cx="182716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Trotta et al CMSSM 2008 </a:t>
                  </a:r>
                </a:p>
              </p:txBody>
            </p:sp>
          </p:grpSp>
          <p:grpSp>
            <p:nvGrpSpPr>
              <p:cNvPr id="28692" name="Gruppieren 14"/>
              <p:cNvGrpSpPr>
                <a:grpSpLocks/>
              </p:cNvGrpSpPr>
              <p:nvPr/>
            </p:nvGrpSpPr>
            <p:grpSpPr bwMode="auto">
              <a:xfrm>
                <a:off x="6300192" y="5338540"/>
                <a:ext cx="2090937" cy="495886"/>
                <a:chOff x="3635896" y="8477730"/>
                <a:chExt cx="3889383" cy="495886"/>
              </a:xfrm>
            </p:grpSpPr>
            <p:sp>
              <p:nvSpPr>
                <p:cNvPr id="88" name="Rechteck 87"/>
                <p:cNvSpPr/>
                <p:nvPr/>
              </p:nvSpPr>
              <p:spPr>
                <a:xfrm>
                  <a:off x="3635896" y="8477955"/>
                  <a:ext cx="3889383" cy="495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8694" name="Picture 25" descr="C:\Users\Josef\Documents\Vortraege-Poster\2011\ISAPP_Hdlbg\Vortrag\LimitPlot_22062011_165048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31" r="84612" b="15482"/>
                <a:stretch>
                  <a:fillRect/>
                </a:stretch>
              </p:blipFill>
              <p:spPr bwMode="auto">
                <a:xfrm>
                  <a:off x="3652787" y="8640961"/>
                  <a:ext cx="1582737" cy="216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5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035449" y="8575581"/>
                  <a:ext cx="15119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</a:rPr>
                    <a:t>Baltz, Gondolo 2004 </a:t>
                  </a:r>
                </a:p>
              </p:txBody>
            </p:sp>
          </p:grpSp>
        </p:grp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6245036" y="3270250"/>
            <a:ext cx="2881973" cy="2082799"/>
          </a:xfrm>
          <a:prstGeom prst="rect">
            <a:avLst/>
          </a:prstGeom>
          <a:solidFill>
            <a:srgbClr val="BDB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eaLnBrk="0" hangingPunct="0"/>
            <a:r>
              <a:rPr lang="de-DE" sz="16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~ 0.001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cts</a:t>
            </a:r>
            <a:r>
              <a:rPr lang="de-DE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/ kg / d / </a:t>
            </a:r>
            <a:r>
              <a:rPr lang="de-DE" sz="16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de-DE" sz="16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302117" y="2249488"/>
            <a:ext cx="2230323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96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4868537" y="3065641"/>
            <a:ext cx="3657600" cy="1524000"/>
            <a:chOff x="3264" y="1872"/>
            <a:chExt cx="2304" cy="960"/>
          </a:xfrm>
        </p:grpSpPr>
        <p:grpSp>
          <p:nvGrpSpPr>
            <p:cNvPr id="7173" name="Group 7"/>
            <p:cNvGrpSpPr>
              <a:grpSpLocks/>
            </p:cNvGrpSpPr>
            <p:nvPr/>
          </p:nvGrpSpPr>
          <p:grpSpPr bwMode="auto">
            <a:xfrm>
              <a:off x="3974" y="2072"/>
              <a:ext cx="830" cy="760"/>
              <a:chOff x="3828" y="1032"/>
              <a:chExt cx="1500" cy="1560"/>
            </a:xfrm>
          </p:grpSpPr>
          <p:sp>
            <p:nvSpPr>
              <p:cNvPr id="7178" name="Oval 8"/>
              <p:cNvSpPr>
                <a:spLocks noChangeArrowheads="1"/>
              </p:cNvSpPr>
              <p:nvPr/>
            </p:nvSpPr>
            <p:spPr bwMode="auto">
              <a:xfrm>
                <a:off x="3828" y="15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Oval 9"/>
              <p:cNvSpPr>
                <a:spLocks noChangeArrowheads="1"/>
              </p:cNvSpPr>
              <p:nvPr/>
            </p:nvSpPr>
            <p:spPr bwMode="auto">
              <a:xfrm>
                <a:off x="4224" y="201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Oval 10"/>
              <p:cNvSpPr>
                <a:spLocks noChangeArrowheads="1"/>
              </p:cNvSpPr>
              <p:nvPr/>
            </p:nvSpPr>
            <p:spPr bwMode="auto">
              <a:xfrm>
                <a:off x="4656" y="1200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Oval 11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Oval 12"/>
              <p:cNvSpPr>
                <a:spLocks noChangeArrowheads="1"/>
              </p:cNvSpPr>
              <p:nvPr/>
            </p:nvSpPr>
            <p:spPr bwMode="auto">
              <a:xfrm>
                <a:off x="3876" y="128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Oval 13"/>
              <p:cNvSpPr>
                <a:spLocks noChangeArrowheads="1"/>
              </p:cNvSpPr>
              <p:nvPr/>
            </p:nvSpPr>
            <p:spPr bwMode="auto">
              <a:xfrm>
                <a:off x="4416" y="10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Oval 14"/>
              <p:cNvSpPr>
                <a:spLocks noChangeArrowheads="1"/>
              </p:cNvSpPr>
              <p:nvPr/>
            </p:nvSpPr>
            <p:spPr bwMode="auto">
              <a:xfrm>
                <a:off x="3996" y="189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5" name="Oval 15"/>
              <p:cNvSpPr>
                <a:spLocks noChangeArrowheads="1"/>
              </p:cNvSpPr>
              <p:nvPr/>
            </p:nvSpPr>
            <p:spPr bwMode="auto">
              <a:xfrm>
                <a:off x="4752" y="148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Oval 16"/>
              <p:cNvSpPr>
                <a:spLocks noChangeArrowheads="1"/>
              </p:cNvSpPr>
              <p:nvPr/>
            </p:nvSpPr>
            <p:spPr bwMode="auto">
              <a:xfrm>
                <a:off x="4488" y="19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Oval 17"/>
              <p:cNvSpPr>
                <a:spLocks noChangeArrowheads="1"/>
              </p:cNvSpPr>
              <p:nvPr/>
            </p:nvSpPr>
            <p:spPr bwMode="auto">
              <a:xfrm>
                <a:off x="4704" y="1728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Oval 18"/>
              <p:cNvSpPr>
                <a:spLocks noChangeArrowheads="1"/>
              </p:cNvSpPr>
              <p:nvPr/>
            </p:nvSpPr>
            <p:spPr bwMode="auto">
              <a:xfrm>
                <a:off x="4224" y="1344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Oval 19"/>
              <p:cNvSpPr>
                <a:spLocks noChangeArrowheads="1"/>
              </p:cNvSpPr>
              <p:nvPr/>
            </p:nvSpPr>
            <p:spPr bwMode="auto">
              <a:xfrm>
                <a:off x="4608" y="1536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CDD7E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Oval 20"/>
              <p:cNvSpPr>
                <a:spLocks noChangeArrowheads="1"/>
              </p:cNvSpPr>
              <p:nvPr/>
            </p:nvSpPr>
            <p:spPr bwMode="auto">
              <a:xfrm>
                <a:off x="4272" y="163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4" name="Freeform 21"/>
            <p:cNvSpPr>
              <a:spLocks/>
            </p:cNvSpPr>
            <p:nvPr/>
          </p:nvSpPr>
          <p:spPr bwMode="auto">
            <a:xfrm>
              <a:off x="4811" y="2016"/>
              <a:ext cx="757" cy="720"/>
            </a:xfrm>
            <a:custGeom>
              <a:avLst/>
              <a:gdLst>
                <a:gd name="T0" fmla="*/ 555 w 832"/>
                <a:gd name="T1" fmla="*/ 0 h 864"/>
                <a:gd name="T2" fmla="*/ 13 w 832"/>
                <a:gd name="T3" fmla="*/ 278 h 864"/>
                <a:gd name="T4" fmla="*/ 627 w 832"/>
                <a:gd name="T5" fmla="*/ 50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2" h="864">
                  <a:moveTo>
                    <a:pt x="736" y="0"/>
                  </a:moveTo>
                  <a:cubicBezTo>
                    <a:pt x="368" y="168"/>
                    <a:pt x="0" y="336"/>
                    <a:pt x="16" y="480"/>
                  </a:cubicBezTo>
                  <a:cubicBezTo>
                    <a:pt x="32" y="624"/>
                    <a:pt x="432" y="744"/>
                    <a:pt x="832" y="8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22"/>
            <p:cNvSpPr>
              <a:spLocks noChangeArrowheads="1"/>
            </p:cNvSpPr>
            <p:nvPr/>
          </p:nvSpPr>
          <p:spPr bwMode="auto">
            <a:xfrm>
              <a:off x="4924" y="2032"/>
              <a:ext cx="513" cy="480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Text Box 23"/>
            <p:cNvSpPr txBox="1">
              <a:spLocks noChangeArrowheads="1"/>
            </p:cNvSpPr>
            <p:nvPr/>
          </p:nvSpPr>
          <p:spPr bwMode="auto">
            <a:xfrm>
              <a:off x="5022" y="1872"/>
              <a:ext cx="35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5400">
                  <a:solidFill>
                    <a:srgbClr val="000086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7177" name="AutoShape 24"/>
            <p:cNvSpPr>
              <a:spLocks noChangeArrowheads="1"/>
            </p:cNvSpPr>
            <p:nvPr/>
          </p:nvSpPr>
          <p:spPr bwMode="auto">
            <a:xfrm rot="-779881">
              <a:off x="3264" y="2552"/>
              <a:ext cx="655" cy="160"/>
            </a:xfrm>
            <a:prstGeom prst="leftArrow">
              <a:avLst>
                <a:gd name="adj1" fmla="val 50000"/>
                <a:gd name="adj2" fmla="val 102344"/>
              </a:avLst>
            </a:prstGeom>
            <a:gradFill rotWithShape="0">
              <a:gsLst>
                <a:gs pos="0">
                  <a:srgbClr val="DEF7FC"/>
                </a:gs>
                <a:gs pos="100000">
                  <a:srgbClr val="BDBDF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245741" y="159023"/>
            <a:ext cx="5644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Search for Particle Dark Matter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62030" y="980728"/>
            <a:ext cx="782778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		- Physics beyond the </a:t>
            </a:r>
            <a:r>
              <a:rPr lang="en-US" dirty="0" err="1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Standardmodel</a:t>
            </a:r>
            <a:endParaRPr lang="en-US" dirty="0" smtClean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Direct Searches		- Basics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Detection Methods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Ionisation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early DM projects, 2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dirty="0">
                <a:solidFill>
                  <a:srgbClr val="000048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   Exp.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Scintillation	DAMA / LIBRA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	- </a:t>
            </a:r>
            <a:r>
              <a:rPr lang="en-US" dirty="0" err="1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Calorimetry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CRESST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The Background Challenge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Phonon		- CDMS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</a:t>
            </a:r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EDELWEISS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Light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Phonon		- CRESST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Charge - Light		- XENON</a:t>
            </a: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	- other Xenon and Argon projects</a:t>
            </a:r>
          </a:p>
          <a:p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Superheated Droplets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Dark Matter – Status – Future - Summary</a:t>
            </a:r>
            <a:r>
              <a:rPr lang="en-US" dirty="0" smtClean="0">
                <a:solidFill>
                  <a:srgbClr val="000048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solidFill>
                <a:srgbClr val="00004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08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3"/>
          <p:cNvSpPr>
            <a:spLocks noGrp="1" noChangeArrowheads="1"/>
          </p:cNvSpPr>
          <p:nvPr>
            <p:ph type="title"/>
          </p:nvPr>
        </p:nvSpPr>
        <p:spPr>
          <a:xfrm>
            <a:off x="236538" y="154732"/>
            <a:ext cx="7772400" cy="457200"/>
          </a:xfrm>
          <a:noFill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rgbClr val="21004C"/>
                </a:solidFill>
                <a:latin typeface="Arial" charset="0"/>
              </a:rPr>
              <a:t>Formation </a:t>
            </a:r>
            <a:r>
              <a:rPr lang="de-DE" dirty="0" err="1" smtClean="0">
                <a:solidFill>
                  <a:srgbClr val="21004C"/>
                </a:solidFill>
                <a:latin typeface="Arial" charset="0"/>
              </a:rPr>
              <a:t>of</a:t>
            </a:r>
            <a:r>
              <a:rPr lang="de-DE" dirty="0" smtClean="0">
                <a:solidFill>
                  <a:srgbClr val="21004C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rgbClr val="21004C"/>
                </a:solidFill>
                <a:latin typeface="Arial" charset="0"/>
              </a:rPr>
              <a:t>Structure</a:t>
            </a:r>
            <a:r>
              <a:rPr lang="de-DE" dirty="0" smtClean="0">
                <a:solidFill>
                  <a:srgbClr val="21004C"/>
                </a:solidFill>
                <a:latin typeface="Arial" charset="0"/>
              </a:rPr>
              <a:t> in </a:t>
            </a:r>
            <a:r>
              <a:rPr lang="de-DE" dirty="0" err="1" smtClean="0">
                <a:solidFill>
                  <a:srgbClr val="21004C"/>
                </a:solidFill>
                <a:latin typeface="Arial" charset="0"/>
              </a:rPr>
              <a:t>the</a:t>
            </a:r>
            <a:r>
              <a:rPr lang="de-DE" dirty="0" smtClean="0">
                <a:solidFill>
                  <a:srgbClr val="21004C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rgbClr val="21004C"/>
                </a:solidFill>
                <a:latin typeface="Arial" charset="0"/>
              </a:rPr>
              <a:t>Universe</a:t>
            </a:r>
            <a:endParaRPr lang="en-US" dirty="0" smtClean="0">
              <a:solidFill>
                <a:srgbClr val="21004C"/>
              </a:solidFill>
              <a:latin typeface="Arial" charset="0"/>
            </a:endParaRPr>
          </a:p>
        </p:txBody>
      </p:sp>
      <p:grpSp>
        <p:nvGrpSpPr>
          <p:cNvPr id="21507" name="Group 31"/>
          <p:cNvGrpSpPr>
            <a:grpSpLocks/>
          </p:cNvGrpSpPr>
          <p:nvPr/>
        </p:nvGrpSpPr>
        <p:grpSpPr bwMode="auto">
          <a:xfrm>
            <a:off x="1835150" y="1341438"/>
            <a:ext cx="4651375" cy="4811712"/>
            <a:chOff x="576" y="592"/>
            <a:chExt cx="3692" cy="3692"/>
          </a:xfrm>
        </p:grpSpPr>
        <p:sp>
          <p:nvSpPr>
            <p:cNvPr id="21642" name="Freeform 24"/>
            <p:cNvSpPr>
              <a:spLocks/>
            </p:cNvSpPr>
            <p:nvPr/>
          </p:nvSpPr>
          <p:spPr bwMode="auto">
            <a:xfrm>
              <a:off x="576" y="1005"/>
              <a:ext cx="3692" cy="2865"/>
            </a:xfrm>
            <a:custGeom>
              <a:avLst/>
              <a:gdLst>
                <a:gd name="T0" fmla="*/ 300 w 3692"/>
                <a:gd name="T1" fmla="*/ 424 h 2865"/>
                <a:gd name="T2" fmla="*/ 428 w 3692"/>
                <a:gd name="T3" fmla="*/ 598 h 2865"/>
                <a:gd name="T4" fmla="*/ 309 w 3692"/>
                <a:gd name="T5" fmla="*/ 826 h 2865"/>
                <a:gd name="T6" fmla="*/ 162 w 3692"/>
                <a:gd name="T7" fmla="*/ 954 h 2865"/>
                <a:gd name="T8" fmla="*/ 89 w 3692"/>
                <a:gd name="T9" fmla="*/ 1027 h 2865"/>
                <a:gd name="T10" fmla="*/ 7 w 3692"/>
                <a:gd name="T11" fmla="*/ 1192 h 2865"/>
                <a:gd name="T12" fmla="*/ 89 w 3692"/>
                <a:gd name="T13" fmla="*/ 1448 h 2865"/>
                <a:gd name="T14" fmla="*/ 245 w 3692"/>
                <a:gd name="T15" fmla="*/ 1612 h 2865"/>
                <a:gd name="T16" fmla="*/ 263 w 3692"/>
                <a:gd name="T17" fmla="*/ 2015 h 2865"/>
                <a:gd name="T18" fmla="*/ 345 w 3692"/>
                <a:gd name="T19" fmla="*/ 2161 h 2865"/>
                <a:gd name="T20" fmla="*/ 400 w 3692"/>
                <a:gd name="T21" fmla="*/ 2243 h 2865"/>
                <a:gd name="T22" fmla="*/ 510 w 3692"/>
                <a:gd name="T23" fmla="*/ 2572 h 2865"/>
                <a:gd name="T24" fmla="*/ 1159 w 3692"/>
                <a:gd name="T25" fmla="*/ 2719 h 2865"/>
                <a:gd name="T26" fmla="*/ 1342 w 3692"/>
                <a:gd name="T27" fmla="*/ 2572 h 2865"/>
                <a:gd name="T28" fmla="*/ 1516 w 3692"/>
                <a:gd name="T29" fmla="*/ 2426 h 2865"/>
                <a:gd name="T30" fmla="*/ 1781 w 3692"/>
                <a:gd name="T31" fmla="*/ 2481 h 2865"/>
                <a:gd name="T32" fmla="*/ 1927 w 3692"/>
                <a:gd name="T33" fmla="*/ 2710 h 2865"/>
                <a:gd name="T34" fmla="*/ 2009 w 3692"/>
                <a:gd name="T35" fmla="*/ 2774 h 2865"/>
                <a:gd name="T36" fmla="*/ 2210 w 3692"/>
                <a:gd name="T37" fmla="*/ 2865 h 2865"/>
                <a:gd name="T38" fmla="*/ 2366 w 3692"/>
                <a:gd name="T39" fmla="*/ 2774 h 2865"/>
                <a:gd name="T40" fmla="*/ 2476 w 3692"/>
                <a:gd name="T41" fmla="*/ 2454 h 2865"/>
                <a:gd name="T42" fmla="*/ 2567 w 3692"/>
                <a:gd name="T43" fmla="*/ 2252 h 2865"/>
                <a:gd name="T44" fmla="*/ 3335 w 3692"/>
                <a:gd name="T45" fmla="*/ 2216 h 2865"/>
                <a:gd name="T46" fmla="*/ 3673 w 3692"/>
                <a:gd name="T47" fmla="*/ 1978 h 2865"/>
                <a:gd name="T48" fmla="*/ 3591 w 3692"/>
                <a:gd name="T49" fmla="*/ 1832 h 2865"/>
                <a:gd name="T50" fmla="*/ 3399 w 3692"/>
                <a:gd name="T51" fmla="*/ 1676 h 2865"/>
                <a:gd name="T52" fmla="*/ 3207 w 3692"/>
                <a:gd name="T53" fmla="*/ 1210 h 2865"/>
                <a:gd name="T54" fmla="*/ 3298 w 3692"/>
                <a:gd name="T55" fmla="*/ 1100 h 2865"/>
                <a:gd name="T56" fmla="*/ 3344 w 3692"/>
                <a:gd name="T57" fmla="*/ 1018 h 2865"/>
                <a:gd name="T58" fmla="*/ 3244 w 3692"/>
                <a:gd name="T59" fmla="*/ 817 h 2865"/>
                <a:gd name="T60" fmla="*/ 2878 w 3692"/>
                <a:gd name="T61" fmla="*/ 799 h 2865"/>
                <a:gd name="T62" fmla="*/ 2695 w 3692"/>
                <a:gd name="T63" fmla="*/ 835 h 2865"/>
                <a:gd name="T64" fmla="*/ 2677 w 3692"/>
                <a:gd name="T65" fmla="*/ 534 h 2865"/>
                <a:gd name="T66" fmla="*/ 2631 w 3692"/>
                <a:gd name="T67" fmla="*/ 268 h 2865"/>
                <a:gd name="T68" fmla="*/ 2412 w 3692"/>
                <a:gd name="T69" fmla="*/ 195 h 2865"/>
                <a:gd name="T70" fmla="*/ 2028 w 3692"/>
                <a:gd name="T71" fmla="*/ 378 h 2865"/>
                <a:gd name="T72" fmla="*/ 1881 w 3692"/>
                <a:gd name="T73" fmla="*/ 460 h 2865"/>
                <a:gd name="T74" fmla="*/ 1580 w 3692"/>
                <a:gd name="T75" fmla="*/ 470 h 2865"/>
                <a:gd name="T76" fmla="*/ 1452 w 3692"/>
                <a:gd name="T77" fmla="*/ 360 h 2865"/>
                <a:gd name="T78" fmla="*/ 1260 w 3692"/>
                <a:gd name="T79" fmla="*/ 214 h 2865"/>
                <a:gd name="T80" fmla="*/ 1132 w 3692"/>
                <a:gd name="T81" fmla="*/ 95 h 2865"/>
                <a:gd name="T82" fmla="*/ 921 w 3692"/>
                <a:gd name="T83" fmla="*/ 3 h 2865"/>
                <a:gd name="T84" fmla="*/ 665 w 3692"/>
                <a:gd name="T85" fmla="*/ 31 h 2865"/>
                <a:gd name="T86" fmla="*/ 464 w 3692"/>
                <a:gd name="T87" fmla="*/ 95 h 2865"/>
                <a:gd name="T88" fmla="*/ 354 w 3692"/>
                <a:gd name="T89" fmla="*/ 140 h 2865"/>
                <a:gd name="T90" fmla="*/ 263 w 3692"/>
                <a:gd name="T91" fmla="*/ 259 h 286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692" h="2865">
                  <a:moveTo>
                    <a:pt x="263" y="259"/>
                  </a:moveTo>
                  <a:cubicBezTo>
                    <a:pt x="238" y="335"/>
                    <a:pt x="240" y="367"/>
                    <a:pt x="300" y="424"/>
                  </a:cubicBezTo>
                  <a:cubicBezTo>
                    <a:pt x="322" y="468"/>
                    <a:pt x="329" y="475"/>
                    <a:pt x="373" y="497"/>
                  </a:cubicBezTo>
                  <a:cubicBezTo>
                    <a:pt x="386" y="535"/>
                    <a:pt x="414" y="559"/>
                    <a:pt x="428" y="598"/>
                  </a:cubicBezTo>
                  <a:cubicBezTo>
                    <a:pt x="420" y="643"/>
                    <a:pt x="416" y="678"/>
                    <a:pt x="391" y="716"/>
                  </a:cubicBezTo>
                  <a:cubicBezTo>
                    <a:pt x="377" y="772"/>
                    <a:pt x="354" y="792"/>
                    <a:pt x="309" y="826"/>
                  </a:cubicBezTo>
                  <a:cubicBezTo>
                    <a:pt x="294" y="873"/>
                    <a:pt x="281" y="861"/>
                    <a:pt x="245" y="890"/>
                  </a:cubicBezTo>
                  <a:cubicBezTo>
                    <a:pt x="158" y="960"/>
                    <a:pt x="224" y="934"/>
                    <a:pt x="162" y="954"/>
                  </a:cubicBezTo>
                  <a:cubicBezTo>
                    <a:pt x="144" y="972"/>
                    <a:pt x="126" y="991"/>
                    <a:pt x="108" y="1009"/>
                  </a:cubicBezTo>
                  <a:cubicBezTo>
                    <a:pt x="102" y="1015"/>
                    <a:pt x="89" y="1027"/>
                    <a:pt x="89" y="1027"/>
                  </a:cubicBezTo>
                  <a:cubicBezTo>
                    <a:pt x="76" y="1079"/>
                    <a:pt x="69" y="1067"/>
                    <a:pt x="34" y="1100"/>
                  </a:cubicBezTo>
                  <a:cubicBezTo>
                    <a:pt x="12" y="1167"/>
                    <a:pt x="21" y="1136"/>
                    <a:pt x="7" y="1192"/>
                  </a:cubicBezTo>
                  <a:cubicBezTo>
                    <a:pt x="11" y="1251"/>
                    <a:pt x="0" y="1322"/>
                    <a:pt x="44" y="1366"/>
                  </a:cubicBezTo>
                  <a:cubicBezTo>
                    <a:pt x="66" y="1432"/>
                    <a:pt x="34" y="1344"/>
                    <a:pt x="89" y="1448"/>
                  </a:cubicBezTo>
                  <a:cubicBezTo>
                    <a:pt x="119" y="1506"/>
                    <a:pt x="131" y="1553"/>
                    <a:pt x="199" y="1576"/>
                  </a:cubicBezTo>
                  <a:cubicBezTo>
                    <a:pt x="236" y="1632"/>
                    <a:pt x="194" y="1581"/>
                    <a:pt x="245" y="1612"/>
                  </a:cubicBezTo>
                  <a:cubicBezTo>
                    <a:pt x="262" y="1622"/>
                    <a:pt x="274" y="1638"/>
                    <a:pt x="290" y="1649"/>
                  </a:cubicBezTo>
                  <a:cubicBezTo>
                    <a:pt x="348" y="1761"/>
                    <a:pt x="317" y="1905"/>
                    <a:pt x="263" y="2015"/>
                  </a:cubicBezTo>
                  <a:cubicBezTo>
                    <a:pt x="270" y="2063"/>
                    <a:pt x="262" y="2074"/>
                    <a:pt x="290" y="2106"/>
                  </a:cubicBezTo>
                  <a:cubicBezTo>
                    <a:pt x="307" y="2125"/>
                    <a:pt x="327" y="2143"/>
                    <a:pt x="345" y="2161"/>
                  </a:cubicBezTo>
                  <a:cubicBezTo>
                    <a:pt x="354" y="2170"/>
                    <a:pt x="373" y="2188"/>
                    <a:pt x="373" y="2188"/>
                  </a:cubicBezTo>
                  <a:cubicBezTo>
                    <a:pt x="379" y="2207"/>
                    <a:pt x="398" y="2223"/>
                    <a:pt x="400" y="2243"/>
                  </a:cubicBezTo>
                  <a:cubicBezTo>
                    <a:pt x="408" y="2319"/>
                    <a:pt x="401" y="2396"/>
                    <a:pt x="409" y="2472"/>
                  </a:cubicBezTo>
                  <a:cubicBezTo>
                    <a:pt x="414" y="2521"/>
                    <a:pt x="478" y="2546"/>
                    <a:pt x="510" y="2572"/>
                  </a:cubicBezTo>
                  <a:cubicBezTo>
                    <a:pt x="619" y="2660"/>
                    <a:pt x="756" y="2709"/>
                    <a:pt x="894" y="2728"/>
                  </a:cubicBezTo>
                  <a:cubicBezTo>
                    <a:pt x="980" y="2757"/>
                    <a:pt x="1073" y="2740"/>
                    <a:pt x="1159" y="2719"/>
                  </a:cubicBezTo>
                  <a:cubicBezTo>
                    <a:pt x="1189" y="2673"/>
                    <a:pt x="1258" y="2650"/>
                    <a:pt x="1305" y="2618"/>
                  </a:cubicBezTo>
                  <a:cubicBezTo>
                    <a:pt x="1338" y="2596"/>
                    <a:pt x="1312" y="2603"/>
                    <a:pt x="1342" y="2572"/>
                  </a:cubicBezTo>
                  <a:cubicBezTo>
                    <a:pt x="1371" y="2542"/>
                    <a:pt x="1410" y="2518"/>
                    <a:pt x="1442" y="2490"/>
                  </a:cubicBezTo>
                  <a:cubicBezTo>
                    <a:pt x="1524" y="2418"/>
                    <a:pt x="1455" y="2465"/>
                    <a:pt x="1516" y="2426"/>
                  </a:cubicBezTo>
                  <a:cubicBezTo>
                    <a:pt x="1551" y="2379"/>
                    <a:pt x="1553" y="2396"/>
                    <a:pt x="1589" y="2362"/>
                  </a:cubicBezTo>
                  <a:cubicBezTo>
                    <a:pt x="1664" y="2392"/>
                    <a:pt x="1718" y="2435"/>
                    <a:pt x="1781" y="2481"/>
                  </a:cubicBezTo>
                  <a:cubicBezTo>
                    <a:pt x="1790" y="2509"/>
                    <a:pt x="1815" y="2552"/>
                    <a:pt x="1836" y="2572"/>
                  </a:cubicBezTo>
                  <a:cubicBezTo>
                    <a:pt x="1849" y="2613"/>
                    <a:pt x="1893" y="2680"/>
                    <a:pt x="1927" y="2710"/>
                  </a:cubicBezTo>
                  <a:cubicBezTo>
                    <a:pt x="1943" y="2725"/>
                    <a:pt x="1967" y="2730"/>
                    <a:pt x="1982" y="2746"/>
                  </a:cubicBezTo>
                  <a:cubicBezTo>
                    <a:pt x="1991" y="2755"/>
                    <a:pt x="1998" y="2767"/>
                    <a:pt x="2009" y="2774"/>
                  </a:cubicBezTo>
                  <a:cubicBezTo>
                    <a:pt x="2028" y="2787"/>
                    <a:pt x="2053" y="2790"/>
                    <a:pt x="2073" y="2801"/>
                  </a:cubicBezTo>
                  <a:cubicBezTo>
                    <a:pt x="2120" y="2828"/>
                    <a:pt x="2156" y="2854"/>
                    <a:pt x="2210" y="2865"/>
                  </a:cubicBezTo>
                  <a:cubicBezTo>
                    <a:pt x="2238" y="2856"/>
                    <a:pt x="2273" y="2859"/>
                    <a:pt x="2293" y="2838"/>
                  </a:cubicBezTo>
                  <a:cubicBezTo>
                    <a:pt x="2412" y="2717"/>
                    <a:pt x="2286" y="2838"/>
                    <a:pt x="2366" y="2774"/>
                  </a:cubicBezTo>
                  <a:cubicBezTo>
                    <a:pt x="2416" y="2733"/>
                    <a:pt x="2459" y="2662"/>
                    <a:pt x="2494" y="2609"/>
                  </a:cubicBezTo>
                  <a:cubicBezTo>
                    <a:pt x="2513" y="2530"/>
                    <a:pt x="2521" y="2521"/>
                    <a:pt x="2476" y="2454"/>
                  </a:cubicBezTo>
                  <a:cubicBezTo>
                    <a:pt x="2479" y="2408"/>
                    <a:pt x="2470" y="2360"/>
                    <a:pt x="2485" y="2316"/>
                  </a:cubicBezTo>
                  <a:cubicBezTo>
                    <a:pt x="2489" y="2304"/>
                    <a:pt x="2537" y="2253"/>
                    <a:pt x="2567" y="2252"/>
                  </a:cubicBezTo>
                  <a:cubicBezTo>
                    <a:pt x="2777" y="2246"/>
                    <a:pt x="2988" y="2246"/>
                    <a:pt x="3198" y="2243"/>
                  </a:cubicBezTo>
                  <a:cubicBezTo>
                    <a:pt x="3245" y="2227"/>
                    <a:pt x="3285" y="2222"/>
                    <a:pt x="3335" y="2216"/>
                  </a:cubicBezTo>
                  <a:cubicBezTo>
                    <a:pt x="3453" y="2177"/>
                    <a:pt x="3521" y="2118"/>
                    <a:pt x="3618" y="2051"/>
                  </a:cubicBezTo>
                  <a:cubicBezTo>
                    <a:pt x="3642" y="2034"/>
                    <a:pt x="3659" y="1999"/>
                    <a:pt x="3673" y="1978"/>
                  </a:cubicBezTo>
                  <a:cubicBezTo>
                    <a:pt x="3679" y="1969"/>
                    <a:pt x="3692" y="1951"/>
                    <a:pt x="3692" y="1951"/>
                  </a:cubicBezTo>
                  <a:cubicBezTo>
                    <a:pt x="3678" y="1898"/>
                    <a:pt x="3645" y="1850"/>
                    <a:pt x="3591" y="1832"/>
                  </a:cubicBezTo>
                  <a:cubicBezTo>
                    <a:pt x="3536" y="1777"/>
                    <a:pt x="3547" y="1796"/>
                    <a:pt x="3490" y="1759"/>
                  </a:cubicBezTo>
                  <a:cubicBezTo>
                    <a:pt x="3467" y="1724"/>
                    <a:pt x="3433" y="1700"/>
                    <a:pt x="3399" y="1676"/>
                  </a:cubicBezTo>
                  <a:cubicBezTo>
                    <a:pt x="3344" y="1566"/>
                    <a:pt x="3248" y="1486"/>
                    <a:pt x="3180" y="1384"/>
                  </a:cubicBezTo>
                  <a:cubicBezTo>
                    <a:pt x="3181" y="1369"/>
                    <a:pt x="3180" y="1242"/>
                    <a:pt x="3207" y="1210"/>
                  </a:cubicBezTo>
                  <a:cubicBezTo>
                    <a:pt x="3233" y="1179"/>
                    <a:pt x="3259" y="1174"/>
                    <a:pt x="3280" y="1137"/>
                  </a:cubicBezTo>
                  <a:cubicBezTo>
                    <a:pt x="3287" y="1125"/>
                    <a:pt x="3293" y="1113"/>
                    <a:pt x="3298" y="1100"/>
                  </a:cubicBezTo>
                  <a:cubicBezTo>
                    <a:pt x="3302" y="1091"/>
                    <a:pt x="3303" y="1081"/>
                    <a:pt x="3308" y="1073"/>
                  </a:cubicBezTo>
                  <a:cubicBezTo>
                    <a:pt x="3319" y="1054"/>
                    <a:pt x="3344" y="1018"/>
                    <a:pt x="3344" y="1018"/>
                  </a:cubicBezTo>
                  <a:cubicBezTo>
                    <a:pt x="3353" y="962"/>
                    <a:pt x="3376" y="877"/>
                    <a:pt x="3308" y="854"/>
                  </a:cubicBezTo>
                  <a:cubicBezTo>
                    <a:pt x="3247" y="793"/>
                    <a:pt x="3316" y="852"/>
                    <a:pt x="3244" y="817"/>
                  </a:cubicBezTo>
                  <a:cubicBezTo>
                    <a:pt x="3226" y="808"/>
                    <a:pt x="3214" y="791"/>
                    <a:pt x="3198" y="780"/>
                  </a:cubicBezTo>
                  <a:cubicBezTo>
                    <a:pt x="3149" y="783"/>
                    <a:pt x="2946" y="792"/>
                    <a:pt x="2878" y="799"/>
                  </a:cubicBezTo>
                  <a:cubicBezTo>
                    <a:pt x="2841" y="803"/>
                    <a:pt x="2804" y="810"/>
                    <a:pt x="2768" y="817"/>
                  </a:cubicBezTo>
                  <a:cubicBezTo>
                    <a:pt x="2743" y="822"/>
                    <a:pt x="2695" y="835"/>
                    <a:pt x="2695" y="835"/>
                  </a:cubicBezTo>
                  <a:cubicBezTo>
                    <a:pt x="2625" y="818"/>
                    <a:pt x="2602" y="821"/>
                    <a:pt x="2585" y="753"/>
                  </a:cubicBezTo>
                  <a:cubicBezTo>
                    <a:pt x="2598" y="664"/>
                    <a:pt x="2636" y="611"/>
                    <a:pt x="2677" y="534"/>
                  </a:cubicBezTo>
                  <a:cubicBezTo>
                    <a:pt x="2695" y="443"/>
                    <a:pt x="2699" y="401"/>
                    <a:pt x="2668" y="305"/>
                  </a:cubicBezTo>
                  <a:cubicBezTo>
                    <a:pt x="2663" y="288"/>
                    <a:pt x="2643" y="281"/>
                    <a:pt x="2631" y="268"/>
                  </a:cubicBezTo>
                  <a:cubicBezTo>
                    <a:pt x="2615" y="220"/>
                    <a:pt x="2598" y="198"/>
                    <a:pt x="2549" y="186"/>
                  </a:cubicBezTo>
                  <a:cubicBezTo>
                    <a:pt x="2503" y="189"/>
                    <a:pt x="2457" y="190"/>
                    <a:pt x="2412" y="195"/>
                  </a:cubicBezTo>
                  <a:cubicBezTo>
                    <a:pt x="2371" y="199"/>
                    <a:pt x="2300" y="236"/>
                    <a:pt x="2256" y="250"/>
                  </a:cubicBezTo>
                  <a:cubicBezTo>
                    <a:pt x="2197" y="311"/>
                    <a:pt x="2102" y="341"/>
                    <a:pt x="2028" y="378"/>
                  </a:cubicBezTo>
                  <a:cubicBezTo>
                    <a:pt x="2020" y="382"/>
                    <a:pt x="2016" y="391"/>
                    <a:pt x="2009" y="396"/>
                  </a:cubicBezTo>
                  <a:cubicBezTo>
                    <a:pt x="1969" y="420"/>
                    <a:pt x="1926" y="445"/>
                    <a:pt x="1881" y="460"/>
                  </a:cubicBezTo>
                  <a:cubicBezTo>
                    <a:pt x="1859" y="483"/>
                    <a:pt x="1835" y="489"/>
                    <a:pt x="1808" y="506"/>
                  </a:cubicBezTo>
                  <a:cubicBezTo>
                    <a:pt x="1742" y="502"/>
                    <a:pt x="1644" y="513"/>
                    <a:pt x="1580" y="470"/>
                  </a:cubicBezTo>
                  <a:cubicBezTo>
                    <a:pt x="1551" y="450"/>
                    <a:pt x="1531" y="418"/>
                    <a:pt x="1506" y="396"/>
                  </a:cubicBezTo>
                  <a:cubicBezTo>
                    <a:pt x="1490" y="382"/>
                    <a:pt x="1467" y="375"/>
                    <a:pt x="1452" y="360"/>
                  </a:cubicBezTo>
                  <a:cubicBezTo>
                    <a:pt x="1408" y="316"/>
                    <a:pt x="1376" y="270"/>
                    <a:pt x="1314" y="250"/>
                  </a:cubicBezTo>
                  <a:cubicBezTo>
                    <a:pt x="1243" y="179"/>
                    <a:pt x="1327" y="255"/>
                    <a:pt x="1260" y="214"/>
                  </a:cubicBezTo>
                  <a:cubicBezTo>
                    <a:pt x="1222" y="191"/>
                    <a:pt x="1249" y="168"/>
                    <a:pt x="1196" y="150"/>
                  </a:cubicBezTo>
                  <a:cubicBezTo>
                    <a:pt x="1172" y="126"/>
                    <a:pt x="1166" y="106"/>
                    <a:pt x="1132" y="95"/>
                  </a:cubicBezTo>
                  <a:cubicBezTo>
                    <a:pt x="1086" y="49"/>
                    <a:pt x="1029" y="26"/>
                    <a:pt x="967" y="12"/>
                  </a:cubicBezTo>
                  <a:cubicBezTo>
                    <a:pt x="869" y="48"/>
                    <a:pt x="1006" y="7"/>
                    <a:pt x="921" y="3"/>
                  </a:cubicBezTo>
                  <a:cubicBezTo>
                    <a:pt x="857" y="0"/>
                    <a:pt x="793" y="9"/>
                    <a:pt x="729" y="12"/>
                  </a:cubicBezTo>
                  <a:cubicBezTo>
                    <a:pt x="724" y="13"/>
                    <a:pt x="673" y="27"/>
                    <a:pt x="665" y="31"/>
                  </a:cubicBezTo>
                  <a:cubicBezTo>
                    <a:pt x="655" y="36"/>
                    <a:pt x="648" y="45"/>
                    <a:pt x="638" y="49"/>
                  </a:cubicBezTo>
                  <a:cubicBezTo>
                    <a:pt x="583" y="69"/>
                    <a:pt x="520" y="77"/>
                    <a:pt x="464" y="95"/>
                  </a:cubicBezTo>
                  <a:cubicBezTo>
                    <a:pt x="452" y="104"/>
                    <a:pt x="442" y="116"/>
                    <a:pt x="428" y="122"/>
                  </a:cubicBezTo>
                  <a:cubicBezTo>
                    <a:pt x="405" y="132"/>
                    <a:pt x="354" y="140"/>
                    <a:pt x="354" y="140"/>
                  </a:cubicBezTo>
                  <a:cubicBezTo>
                    <a:pt x="328" y="158"/>
                    <a:pt x="304" y="165"/>
                    <a:pt x="281" y="186"/>
                  </a:cubicBezTo>
                  <a:cubicBezTo>
                    <a:pt x="272" y="205"/>
                    <a:pt x="244" y="240"/>
                    <a:pt x="263" y="259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131313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3" name="Freeform 25"/>
            <p:cNvSpPr>
              <a:spLocks/>
            </p:cNvSpPr>
            <p:nvPr/>
          </p:nvSpPr>
          <p:spPr bwMode="auto">
            <a:xfrm rot="3223180">
              <a:off x="577" y="1005"/>
              <a:ext cx="3692" cy="2865"/>
            </a:xfrm>
            <a:custGeom>
              <a:avLst/>
              <a:gdLst>
                <a:gd name="T0" fmla="*/ 300 w 3692"/>
                <a:gd name="T1" fmla="*/ 424 h 2865"/>
                <a:gd name="T2" fmla="*/ 428 w 3692"/>
                <a:gd name="T3" fmla="*/ 598 h 2865"/>
                <a:gd name="T4" fmla="*/ 309 w 3692"/>
                <a:gd name="T5" fmla="*/ 826 h 2865"/>
                <a:gd name="T6" fmla="*/ 162 w 3692"/>
                <a:gd name="T7" fmla="*/ 954 h 2865"/>
                <a:gd name="T8" fmla="*/ 89 w 3692"/>
                <a:gd name="T9" fmla="*/ 1027 h 2865"/>
                <a:gd name="T10" fmla="*/ 7 w 3692"/>
                <a:gd name="T11" fmla="*/ 1192 h 2865"/>
                <a:gd name="T12" fmla="*/ 89 w 3692"/>
                <a:gd name="T13" fmla="*/ 1448 h 2865"/>
                <a:gd name="T14" fmla="*/ 245 w 3692"/>
                <a:gd name="T15" fmla="*/ 1612 h 2865"/>
                <a:gd name="T16" fmla="*/ 263 w 3692"/>
                <a:gd name="T17" fmla="*/ 2015 h 2865"/>
                <a:gd name="T18" fmla="*/ 345 w 3692"/>
                <a:gd name="T19" fmla="*/ 2161 h 2865"/>
                <a:gd name="T20" fmla="*/ 400 w 3692"/>
                <a:gd name="T21" fmla="*/ 2243 h 2865"/>
                <a:gd name="T22" fmla="*/ 510 w 3692"/>
                <a:gd name="T23" fmla="*/ 2572 h 2865"/>
                <a:gd name="T24" fmla="*/ 1159 w 3692"/>
                <a:gd name="T25" fmla="*/ 2719 h 2865"/>
                <a:gd name="T26" fmla="*/ 1342 w 3692"/>
                <a:gd name="T27" fmla="*/ 2572 h 2865"/>
                <a:gd name="T28" fmla="*/ 1516 w 3692"/>
                <a:gd name="T29" fmla="*/ 2426 h 2865"/>
                <a:gd name="T30" fmla="*/ 1781 w 3692"/>
                <a:gd name="T31" fmla="*/ 2481 h 2865"/>
                <a:gd name="T32" fmla="*/ 1927 w 3692"/>
                <a:gd name="T33" fmla="*/ 2710 h 2865"/>
                <a:gd name="T34" fmla="*/ 2009 w 3692"/>
                <a:gd name="T35" fmla="*/ 2774 h 2865"/>
                <a:gd name="T36" fmla="*/ 2210 w 3692"/>
                <a:gd name="T37" fmla="*/ 2865 h 2865"/>
                <a:gd name="T38" fmla="*/ 2366 w 3692"/>
                <a:gd name="T39" fmla="*/ 2774 h 2865"/>
                <a:gd name="T40" fmla="*/ 2476 w 3692"/>
                <a:gd name="T41" fmla="*/ 2454 h 2865"/>
                <a:gd name="T42" fmla="*/ 2567 w 3692"/>
                <a:gd name="T43" fmla="*/ 2252 h 2865"/>
                <a:gd name="T44" fmla="*/ 3335 w 3692"/>
                <a:gd name="T45" fmla="*/ 2216 h 2865"/>
                <a:gd name="T46" fmla="*/ 3673 w 3692"/>
                <a:gd name="T47" fmla="*/ 1978 h 2865"/>
                <a:gd name="T48" fmla="*/ 3591 w 3692"/>
                <a:gd name="T49" fmla="*/ 1832 h 2865"/>
                <a:gd name="T50" fmla="*/ 3399 w 3692"/>
                <a:gd name="T51" fmla="*/ 1676 h 2865"/>
                <a:gd name="T52" fmla="*/ 3207 w 3692"/>
                <a:gd name="T53" fmla="*/ 1210 h 2865"/>
                <a:gd name="T54" fmla="*/ 3298 w 3692"/>
                <a:gd name="T55" fmla="*/ 1100 h 2865"/>
                <a:gd name="T56" fmla="*/ 3344 w 3692"/>
                <a:gd name="T57" fmla="*/ 1018 h 2865"/>
                <a:gd name="T58" fmla="*/ 3244 w 3692"/>
                <a:gd name="T59" fmla="*/ 817 h 2865"/>
                <a:gd name="T60" fmla="*/ 2878 w 3692"/>
                <a:gd name="T61" fmla="*/ 799 h 2865"/>
                <a:gd name="T62" fmla="*/ 2695 w 3692"/>
                <a:gd name="T63" fmla="*/ 835 h 2865"/>
                <a:gd name="T64" fmla="*/ 2677 w 3692"/>
                <a:gd name="T65" fmla="*/ 534 h 2865"/>
                <a:gd name="T66" fmla="*/ 2631 w 3692"/>
                <a:gd name="T67" fmla="*/ 268 h 2865"/>
                <a:gd name="T68" fmla="*/ 2412 w 3692"/>
                <a:gd name="T69" fmla="*/ 195 h 2865"/>
                <a:gd name="T70" fmla="*/ 2028 w 3692"/>
                <a:gd name="T71" fmla="*/ 378 h 2865"/>
                <a:gd name="T72" fmla="*/ 1881 w 3692"/>
                <a:gd name="T73" fmla="*/ 460 h 2865"/>
                <a:gd name="T74" fmla="*/ 1580 w 3692"/>
                <a:gd name="T75" fmla="*/ 470 h 2865"/>
                <a:gd name="T76" fmla="*/ 1452 w 3692"/>
                <a:gd name="T77" fmla="*/ 360 h 2865"/>
                <a:gd name="T78" fmla="*/ 1260 w 3692"/>
                <a:gd name="T79" fmla="*/ 214 h 2865"/>
                <a:gd name="T80" fmla="*/ 1132 w 3692"/>
                <a:gd name="T81" fmla="*/ 95 h 2865"/>
                <a:gd name="T82" fmla="*/ 921 w 3692"/>
                <a:gd name="T83" fmla="*/ 3 h 2865"/>
                <a:gd name="T84" fmla="*/ 665 w 3692"/>
                <a:gd name="T85" fmla="*/ 31 h 2865"/>
                <a:gd name="T86" fmla="*/ 464 w 3692"/>
                <a:gd name="T87" fmla="*/ 95 h 2865"/>
                <a:gd name="T88" fmla="*/ 354 w 3692"/>
                <a:gd name="T89" fmla="*/ 140 h 2865"/>
                <a:gd name="T90" fmla="*/ 263 w 3692"/>
                <a:gd name="T91" fmla="*/ 259 h 286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692" h="2865">
                  <a:moveTo>
                    <a:pt x="263" y="259"/>
                  </a:moveTo>
                  <a:cubicBezTo>
                    <a:pt x="238" y="335"/>
                    <a:pt x="240" y="367"/>
                    <a:pt x="300" y="424"/>
                  </a:cubicBezTo>
                  <a:cubicBezTo>
                    <a:pt x="322" y="468"/>
                    <a:pt x="329" y="475"/>
                    <a:pt x="373" y="497"/>
                  </a:cubicBezTo>
                  <a:cubicBezTo>
                    <a:pt x="386" y="535"/>
                    <a:pt x="414" y="559"/>
                    <a:pt x="428" y="598"/>
                  </a:cubicBezTo>
                  <a:cubicBezTo>
                    <a:pt x="420" y="643"/>
                    <a:pt x="416" y="678"/>
                    <a:pt x="391" y="716"/>
                  </a:cubicBezTo>
                  <a:cubicBezTo>
                    <a:pt x="377" y="772"/>
                    <a:pt x="354" y="792"/>
                    <a:pt x="309" y="826"/>
                  </a:cubicBezTo>
                  <a:cubicBezTo>
                    <a:pt x="294" y="873"/>
                    <a:pt x="281" y="861"/>
                    <a:pt x="245" y="890"/>
                  </a:cubicBezTo>
                  <a:cubicBezTo>
                    <a:pt x="158" y="960"/>
                    <a:pt x="224" y="934"/>
                    <a:pt x="162" y="954"/>
                  </a:cubicBezTo>
                  <a:cubicBezTo>
                    <a:pt x="144" y="972"/>
                    <a:pt x="126" y="991"/>
                    <a:pt x="108" y="1009"/>
                  </a:cubicBezTo>
                  <a:cubicBezTo>
                    <a:pt x="102" y="1015"/>
                    <a:pt x="89" y="1027"/>
                    <a:pt x="89" y="1027"/>
                  </a:cubicBezTo>
                  <a:cubicBezTo>
                    <a:pt x="76" y="1079"/>
                    <a:pt x="69" y="1067"/>
                    <a:pt x="34" y="1100"/>
                  </a:cubicBezTo>
                  <a:cubicBezTo>
                    <a:pt x="12" y="1167"/>
                    <a:pt x="21" y="1136"/>
                    <a:pt x="7" y="1192"/>
                  </a:cubicBezTo>
                  <a:cubicBezTo>
                    <a:pt x="11" y="1251"/>
                    <a:pt x="0" y="1322"/>
                    <a:pt x="44" y="1366"/>
                  </a:cubicBezTo>
                  <a:cubicBezTo>
                    <a:pt x="66" y="1432"/>
                    <a:pt x="34" y="1344"/>
                    <a:pt x="89" y="1448"/>
                  </a:cubicBezTo>
                  <a:cubicBezTo>
                    <a:pt x="119" y="1506"/>
                    <a:pt x="131" y="1553"/>
                    <a:pt x="199" y="1576"/>
                  </a:cubicBezTo>
                  <a:cubicBezTo>
                    <a:pt x="236" y="1632"/>
                    <a:pt x="194" y="1581"/>
                    <a:pt x="245" y="1612"/>
                  </a:cubicBezTo>
                  <a:cubicBezTo>
                    <a:pt x="262" y="1622"/>
                    <a:pt x="274" y="1638"/>
                    <a:pt x="290" y="1649"/>
                  </a:cubicBezTo>
                  <a:cubicBezTo>
                    <a:pt x="348" y="1761"/>
                    <a:pt x="317" y="1905"/>
                    <a:pt x="263" y="2015"/>
                  </a:cubicBezTo>
                  <a:cubicBezTo>
                    <a:pt x="270" y="2063"/>
                    <a:pt x="262" y="2074"/>
                    <a:pt x="290" y="2106"/>
                  </a:cubicBezTo>
                  <a:cubicBezTo>
                    <a:pt x="307" y="2125"/>
                    <a:pt x="327" y="2143"/>
                    <a:pt x="345" y="2161"/>
                  </a:cubicBezTo>
                  <a:cubicBezTo>
                    <a:pt x="354" y="2170"/>
                    <a:pt x="373" y="2188"/>
                    <a:pt x="373" y="2188"/>
                  </a:cubicBezTo>
                  <a:cubicBezTo>
                    <a:pt x="379" y="2207"/>
                    <a:pt x="398" y="2223"/>
                    <a:pt x="400" y="2243"/>
                  </a:cubicBezTo>
                  <a:cubicBezTo>
                    <a:pt x="408" y="2319"/>
                    <a:pt x="401" y="2396"/>
                    <a:pt x="409" y="2472"/>
                  </a:cubicBezTo>
                  <a:cubicBezTo>
                    <a:pt x="414" y="2521"/>
                    <a:pt x="478" y="2546"/>
                    <a:pt x="510" y="2572"/>
                  </a:cubicBezTo>
                  <a:cubicBezTo>
                    <a:pt x="619" y="2660"/>
                    <a:pt x="756" y="2709"/>
                    <a:pt x="894" y="2728"/>
                  </a:cubicBezTo>
                  <a:cubicBezTo>
                    <a:pt x="980" y="2757"/>
                    <a:pt x="1073" y="2740"/>
                    <a:pt x="1159" y="2719"/>
                  </a:cubicBezTo>
                  <a:cubicBezTo>
                    <a:pt x="1189" y="2673"/>
                    <a:pt x="1258" y="2650"/>
                    <a:pt x="1305" y="2618"/>
                  </a:cubicBezTo>
                  <a:cubicBezTo>
                    <a:pt x="1338" y="2596"/>
                    <a:pt x="1312" y="2603"/>
                    <a:pt x="1342" y="2572"/>
                  </a:cubicBezTo>
                  <a:cubicBezTo>
                    <a:pt x="1371" y="2542"/>
                    <a:pt x="1410" y="2518"/>
                    <a:pt x="1442" y="2490"/>
                  </a:cubicBezTo>
                  <a:cubicBezTo>
                    <a:pt x="1524" y="2418"/>
                    <a:pt x="1455" y="2465"/>
                    <a:pt x="1516" y="2426"/>
                  </a:cubicBezTo>
                  <a:cubicBezTo>
                    <a:pt x="1551" y="2379"/>
                    <a:pt x="1553" y="2396"/>
                    <a:pt x="1589" y="2362"/>
                  </a:cubicBezTo>
                  <a:cubicBezTo>
                    <a:pt x="1664" y="2392"/>
                    <a:pt x="1718" y="2435"/>
                    <a:pt x="1781" y="2481"/>
                  </a:cubicBezTo>
                  <a:cubicBezTo>
                    <a:pt x="1790" y="2509"/>
                    <a:pt x="1815" y="2552"/>
                    <a:pt x="1836" y="2572"/>
                  </a:cubicBezTo>
                  <a:cubicBezTo>
                    <a:pt x="1849" y="2613"/>
                    <a:pt x="1893" y="2680"/>
                    <a:pt x="1927" y="2710"/>
                  </a:cubicBezTo>
                  <a:cubicBezTo>
                    <a:pt x="1943" y="2725"/>
                    <a:pt x="1967" y="2730"/>
                    <a:pt x="1982" y="2746"/>
                  </a:cubicBezTo>
                  <a:cubicBezTo>
                    <a:pt x="1991" y="2755"/>
                    <a:pt x="1998" y="2767"/>
                    <a:pt x="2009" y="2774"/>
                  </a:cubicBezTo>
                  <a:cubicBezTo>
                    <a:pt x="2028" y="2787"/>
                    <a:pt x="2053" y="2790"/>
                    <a:pt x="2073" y="2801"/>
                  </a:cubicBezTo>
                  <a:cubicBezTo>
                    <a:pt x="2120" y="2828"/>
                    <a:pt x="2156" y="2854"/>
                    <a:pt x="2210" y="2865"/>
                  </a:cubicBezTo>
                  <a:cubicBezTo>
                    <a:pt x="2238" y="2856"/>
                    <a:pt x="2273" y="2859"/>
                    <a:pt x="2293" y="2838"/>
                  </a:cubicBezTo>
                  <a:cubicBezTo>
                    <a:pt x="2412" y="2717"/>
                    <a:pt x="2286" y="2838"/>
                    <a:pt x="2366" y="2774"/>
                  </a:cubicBezTo>
                  <a:cubicBezTo>
                    <a:pt x="2416" y="2733"/>
                    <a:pt x="2459" y="2662"/>
                    <a:pt x="2494" y="2609"/>
                  </a:cubicBezTo>
                  <a:cubicBezTo>
                    <a:pt x="2513" y="2530"/>
                    <a:pt x="2521" y="2521"/>
                    <a:pt x="2476" y="2454"/>
                  </a:cubicBezTo>
                  <a:cubicBezTo>
                    <a:pt x="2479" y="2408"/>
                    <a:pt x="2470" y="2360"/>
                    <a:pt x="2485" y="2316"/>
                  </a:cubicBezTo>
                  <a:cubicBezTo>
                    <a:pt x="2489" y="2304"/>
                    <a:pt x="2537" y="2253"/>
                    <a:pt x="2567" y="2252"/>
                  </a:cubicBezTo>
                  <a:cubicBezTo>
                    <a:pt x="2777" y="2246"/>
                    <a:pt x="2988" y="2246"/>
                    <a:pt x="3198" y="2243"/>
                  </a:cubicBezTo>
                  <a:cubicBezTo>
                    <a:pt x="3245" y="2227"/>
                    <a:pt x="3285" y="2222"/>
                    <a:pt x="3335" y="2216"/>
                  </a:cubicBezTo>
                  <a:cubicBezTo>
                    <a:pt x="3453" y="2177"/>
                    <a:pt x="3521" y="2118"/>
                    <a:pt x="3618" y="2051"/>
                  </a:cubicBezTo>
                  <a:cubicBezTo>
                    <a:pt x="3642" y="2034"/>
                    <a:pt x="3659" y="1999"/>
                    <a:pt x="3673" y="1978"/>
                  </a:cubicBezTo>
                  <a:cubicBezTo>
                    <a:pt x="3679" y="1969"/>
                    <a:pt x="3692" y="1951"/>
                    <a:pt x="3692" y="1951"/>
                  </a:cubicBezTo>
                  <a:cubicBezTo>
                    <a:pt x="3678" y="1898"/>
                    <a:pt x="3645" y="1850"/>
                    <a:pt x="3591" y="1832"/>
                  </a:cubicBezTo>
                  <a:cubicBezTo>
                    <a:pt x="3536" y="1777"/>
                    <a:pt x="3547" y="1796"/>
                    <a:pt x="3490" y="1759"/>
                  </a:cubicBezTo>
                  <a:cubicBezTo>
                    <a:pt x="3467" y="1724"/>
                    <a:pt x="3433" y="1700"/>
                    <a:pt x="3399" y="1676"/>
                  </a:cubicBezTo>
                  <a:cubicBezTo>
                    <a:pt x="3344" y="1566"/>
                    <a:pt x="3248" y="1486"/>
                    <a:pt x="3180" y="1384"/>
                  </a:cubicBezTo>
                  <a:cubicBezTo>
                    <a:pt x="3181" y="1369"/>
                    <a:pt x="3180" y="1242"/>
                    <a:pt x="3207" y="1210"/>
                  </a:cubicBezTo>
                  <a:cubicBezTo>
                    <a:pt x="3233" y="1179"/>
                    <a:pt x="3259" y="1174"/>
                    <a:pt x="3280" y="1137"/>
                  </a:cubicBezTo>
                  <a:cubicBezTo>
                    <a:pt x="3287" y="1125"/>
                    <a:pt x="3293" y="1113"/>
                    <a:pt x="3298" y="1100"/>
                  </a:cubicBezTo>
                  <a:cubicBezTo>
                    <a:pt x="3302" y="1091"/>
                    <a:pt x="3303" y="1081"/>
                    <a:pt x="3308" y="1073"/>
                  </a:cubicBezTo>
                  <a:cubicBezTo>
                    <a:pt x="3319" y="1054"/>
                    <a:pt x="3344" y="1018"/>
                    <a:pt x="3344" y="1018"/>
                  </a:cubicBezTo>
                  <a:cubicBezTo>
                    <a:pt x="3353" y="962"/>
                    <a:pt x="3376" y="877"/>
                    <a:pt x="3308" y="854"/>
                  </a:cubicBezTo>
                  <a:cubicBezTo>
                    <a:pt x="3247" y="793"/>
                    <a:pt x="3316" y="852"/>
                    <a:pt x="3244" y="817"/>
                  </a:cubicBezTo>
                  <a:cubicBezTo>
                    <a:pt x="3226" y="808"/>
                    <a:pt x="3214" y="791"/>
                    <a:pt x="3198" y="780"/>
                  </a:cubicBezTo>
                  <a:cubicBezTo>
                    <a:pt x="3149" y="783"/>
                    <a:pt x="2946" y="792"/>
                    <a:pt x="2878" y="799"/>
                  </a:cubicBezTo>
                  <a:cubicBezTo>
                    <a:pt x="2841" y="803"/>
                    <a:pt x="2804" y="810"/>
                    <a:pt x="2768" y="817"/>
                  </a:cubicBezTo>
                  <a:cubicBezTo>
                    <a:pt x="2743" y="822"/>
                    <a:pt x="2695" y="835"/>
                    <a:pt x="2695" y="835"/>
                  </a:cubicBezTo>
                  <a:cubicBezTo>
                    <a:pt x="2625" y="818"/>
                    <a:pt x="2602" y="821"/>
                    <a:pt x="2585" y="753"/>
                  </a:cubicBezTo>
                  <a:cubicBezTo>
                    <a:pt x="2598" y="664"/>
                    <a:pt x="2636" y="611"/>
                    <a:pt x="2677" y="534"/>
                  </a:cubicBezTo>
                  <a:cubicBezTo>
                    <a:pt x="2695" y="443"/>
                    <a:pt x="2699" y="401"/>
                    <a:pt x="2668" y="305"/>
                  </a:cubicBezTo>
                  <a:cubicBezTo>
                    <a:pt x="2663" y="288"/>
                    <a:pt x="2643" y="281"/>
                    <a:pt x="2631" y="268"/>
                  </a:cubicBezTo>
                  <a:cubicBezTo>
                    <a:pt x="2615" y="220"/>
                    <a:pt x="2598" y="198"/>
                    <a:pt x="2549" y="186"/>
                  </a:cubicBezTo>
                  <a:cubicBezTo>
                    <a:pt x="2503" y="189"/>
                    <a:pt x="2457" y="190"/>
                    <a:pt x="2412" y="195"/>
                  </a:cubicBezTo>
                  <a:cubicBezTo>
                    <a:pt x="2371" y="199"/>
                    <a:pt x="2300" y="236"/>
                    <a:pt x="2256" y="250"/>
                  </a:cubicBezTo>
                  <a:cubicBezTo>
                    <a:pt x="2197" y="311"/>
                    <a:pt x="2102" y="341"/>
                    <a:pt x="2028" y="378"/>
                  </a:cubicBezTo>
                  <a:cubicBezTo>
                    <a:pt x="2020" y="382"/>
                    <a:pt x="2016" y="391"/>
                    <a:pt x="2009" y="396"/>
                  </a:cubicBezTo>
                  <a:cubicBezTo>
                    <a:pt x="1969" y="420"/>
                    <a:pt x="1926" y="445"/>
                    <a:pt x="1881" y="460"/>
                  </a:cubicBezTo>
                  <a:cubicBezTo>
                    <a:pt x="1859" y="483"/>
                    <a:pt x="1835" y="489"/>
                    <a:pt x="1808" y="506"/>
                  </a:cubicBezTo>
                  <a:cubicBezTo>
                    <a:pt x="1742" y="502"/>
                    <a:pt x="1644" y="513"/>
                    <a:pt x="1580" y="470"/>
                  </a:cubicBezTo>
                  <a:cubicBezTo>
                    <a:pt x="1551" y="450"/>
                    <a:pt x="1531" y="418"/>
                    <a:pt x="1506" y="396"/>
                  </a:cubicBezTo>
                  <a:cubicBezTo>
                    <a:pt x="1490" y="382"/>
                    <a:pt x="1467" y="375"/>
                    <a:pt x="1452" y="360"/>
                  </a:cubicBezTo>
                  <a:cubicBezTo>
                    <a:pt x="1408" y="316"/>
                    <a:pt x="1376" y="270"/>
                    <a:pt x="1314" y="250"/>
                  </a:cubicBezTo>
                  <a:cubicBezTo>
                    <a:pt x="1243" y="179"/>
                    <a:pt x="1327" y="255"/>
                    <a:pt x="1260" y="214"/>
                  </a:cubicBezTo>
                  <a:cubicBezTo>
                    <a:pt x="1222" y="191"/>
                    <a:pt x="1249" y="168"/>
                    <a:pt x="1196" y="150"/>
                  </a:cubicBezTo>
                  <a:cubicBezTo>
                    <a:pt x="1172" y="126"/>
                    <a:pt x="1166" y="106"/>
                    <a:pt x="1132" y="95"/>
                  </a:cubicBezTo>
                  <a:cubicBezTo>
                    <a:pt x="1086" y="49"/>
                    <a:pt x="1029" y="26"/>
                    <a:pt x="967" y="12"/>
                  </a:cubicBezTo>
                  <a:cubicBezTo>
                    <a:pt x="869" y="48"/>
                    <a:pt x="1006" y="7"/>
                    <a:pt x="921" y="3"/>
                  </a:cubicBezTo>
                  <a:cubicBezTo>
                    <a:pt x="857" y="0"/>
                    <a:pt x="793" y="9"/>
                    <a:pt x="729" y="12"/>
                  </a:cubicBezTo>
                  <a:cubicBezTo>
                    <a:pt x="724" y="13"/>
                    <a:pt x="673" y="27"/>
                    <a:pt x="665" y="31"/>
                  </a:cubicBezTo>
                  <a:cubicBezTo>
                    <a:pt x="655" y="36"/>
                    <a:pt x="648" y="45"/>
                    <a:pt x="638" y="49"/>
                  </a:cubicBezTo>
                  <a:cubicBezTo>
                    <a:pt x="583" y="69"/>
                    <a:pt x="520" y="77"/>
                    <a:pt x="464" y="95"/>
                  </a:cubicBezTo>
                  <a:cubicBezTo>
                    <a:pt x="452" y="104"/>
                    <a:pt x="442" y="116"/>
                    <a:pt x="428" y="122"/>
                  </a:cubicBezTo>
                  <a:cubicBezTo>
                    <a:pt x="405" y="132"/>
                    <a:pt x="354" y="140"/>
                    <a:pt x="354" y="140"/>
                  </a:cubicBezTo>
                  <a:cubicBezTo>
                    <a:pt x="328" y="158"/>
                    <a:pt x="304" y="165"/>
                    <a:pt x="281" y="186"/>
                  </a:cubicBezTo>
                  <a:cubicBezTo>
                    <a:pt x="272" y="205"/>
                    <a:pt x="244" y="240"/>
                    <a:pt x="263" y="259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131313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4" name="Freeform 26"/>
            <p:cNvSpPr>
              <a:spLocks/>
            </p:cNvSpPr>
            <p:nvPr/>
          </p:nvSpPr>
          <p:spPr bwMode="auto">
            <a:xfrm rot="6697649">
              <a:off x="577" y="1005"/>
              <a:ext cx="3692" cy="2865"/>
            </a:xfrm>
            <a:custGeom>
              <a:avLst/>
              <a:gdLst>
                <a:gd name="T0" fmla="*/ 300 w 3692"/>
                <a:gd name="T1" fmla="*/ 424 h 2865"/>
                <a:gd name="T2" fmla="*/ 428 w 3692"/>
                <a:gd name="T3" fmla="*/ 598 h 2865"/>
                <a:gd name="T4" fmla="*/ 309 w 3692"/>
                <a:gd name="T5" fmla="*/ 826 h 2865"/>
                <a:gd name="T6" fmla="*/ 162 w 3692"/>
                <a:gd name="T7" fmla="*/ 954 h 2865"/>
                <a:gd name="T8" fmla="*/ 89 w 3692"/>
                <a:gd name="T9" fmla="*/ 1027 h 2865"/>
                <a:gd name="T10" fmla="*/ 7 w 3692"/>
                <a:gd name="T11" fmla="*/ 1192 h 2865"/>
                <a:gd name="T12" fmla="*/ 89 w 3692"/>
                <a:gd name="T13" fmla="*/ 1448 h 2865"/>
                <a:gd name="T14" fmla="*/ 245 w 3692"/>
                <a:gd name="T15" fmla="*/ 1612 h 2865"/>
                <a:gd name="T16" fmla="*/ 263 w 3692"/>
                <a:gd name="T17" fmla="*/ 2015 h 2865"/>
                <a:gd name="T18" fmla="*/ 345 w 3692"/>
                <a:gd name="T19" fmla="*/ 2161 h 2865"/>
                <a:gd name="T20" fmla="*/ 400 w 3692"/>
                <a:gd name="T21" fmla="*/ 2243 h 2865"/>
                <a:gd name="T22" fmla="*/ 510 w 3692"/>
                <a:gd name="T23" fmla="*/ 2572 h 2865"/>
                <a:gd name="T24" fmla="*/ 1159 w 3692"/>
                <a:gd name="T25" fmla="*/ 2719 h 2865"/>
                <a:gd name="T26" fmla="*/ 1342 w 3692"/>
                <a:gd name="T27" fmla="*/ 2572 h 2865"/>
                <a:gd name="T28" fmla="*/ 1516 w 3692"/>
                <a:gd name="T29" fmla="*/ 2426 h 2865"/>
                <a:gd name="T30" fmla="*/ 1781 w 3692"/>
                <a:gd name="T31" fmla="*/ 2481 h 2865"/>
                <a:gd name="T32" fmla="*/ 1927 w 3692"/>
                <a:gd name="T33" fmla="*/ 2710 h 2865"/>
                <a:gd name="T34" fmla="*/ 2009 w 3692"/>
                <a:gd name="T35" fmla="*/ 2774 h 2865"/>
                <a:gd name="T36" fmla="*/ 2210 w 3692"/>
                <a:gd name="T37" fmla="*/ 2865 h 2865"/>
                <a:gd name="T38" fmla="*/ 2366 w 3692"/>
                <a:gd name="T39" fmla="*/ 2774 h 2865"/>
                <a:gd name="T40" fmla="*/ 2476 w 3692"/>
                <a:gd name="T41" fmla="*/ 2454 h 2865"/>
                <a:gd name="T42" fmla="*/ 2567 w 3692"/>
                <a:gd name="T43" fmla="*/ 2252 h 2865"/>
                <a:gd name="T44" fmla="*/ 3335 w 3692"/>
                <a:gd name="T45" fmla="*/ 2216 h 2865"/>
                <a:gd name="T46" fmla="*/ 3673 w 3692"/>
                <a:gd name="T47" fmla="*/ 1978 h 2865"/>
                <a:gd name="T48" fmla="*/ 3591 w 3692"/>
                <a:gd name="T49" fmla="*/ 1832 h 2865"/>
                <a:gd name="T50" fmla="*/ 3399 w 3692"/>
                <a:gd name="T51" fmla="*/ 1676 h 2865"/>
                <a:gd name="T52" fmla="*/ 3207 w 3692"/>
                <a:gd name="T53" fmla="*/ 1210 h 2865"/>
                <a:gd name="T54" fmla="*/ 3298 w 3692"/>
                <a:gd name="T55" fmla="*/ 1100 h 2865"/>
                <a:gd name="T56" fmla="*/ 3344 w 3692"/>
                <a:gd name="T57" fmla="*/ 1018 h 2865"/>
                <a:gd name="T58" fmla="*/ 3244 w 3692"/>
                <a:gd name="T59" fmla="*/ 817 h 2865"/>
                <a:gd name="T60" fmla="*/ 2878 w 3692"/>
                <a:gd name="T61" fmla="*/ 799 h 2865"/>
                <a:gd name="T62" fmla="*/ 2695 w 3692"/>
                <a:gd name="T63" fmla="*/ 835 h 2865"/>
                <a:gd name="T64" fmla="*/ 2677 w 3692"/>
                <a:gd name="T65" fmla="*/ 534 h 2865"/>
                <a:gd name="T66" fmla="*/ 2631 w 3692"/>
                <a:gd name="T67" fmla="*/ 268 h 2865"/>
                <a:gd name="T68" fmla="*/ 2412 w 3692"/>
                <a:gd name="T69" fmla="*/ 195 h 2865"/>
                <a:gd name="T70" fmla="*/ 2028 w 3692"/>
                <a:gd name="T71" fmla="*/ 378 h 2865"/>
                <a:gd name="T72" fmla="*/ 1881 w 3692"/>
                <a:gd name="T73" fmla="*/ 460 h 2865"/>
                <a:gd name="T74" fmla="*/ 1580 w 3692"/>
                <a:gd name="T75" fmla="*/ 470 h 2865"/>
                <a:gd name="T76" fmla="*/ 1452 w 3692"/>
                <a:gd name="T77" fmla="*/ 360 h 2865"/>
                <a:gd name="T78" fmla="*/ 1260 w 3692"/>
                <a:gd name="T79" fmla="*/ 214 h 2865"/>
                <a:gd name="T80" fmla="*/ 1132 w 3692"/>
                <a:gd name="T81" fmla="*/ 95 h 2865"/>
                <a:gd name="T82" fmla="*/ 921 w 3692"/>
                <a:gd name="T83" fmla="*/ 3 h 2865"/>
                <a:gd name="T84" fmla="*/ 665 w 3692"/>
                <a:gd name="T85" fmla="*/ 31 h 2865"/>
                <a:gd name="T86" fmla="*/ 464 w 3692"/>
                <a:gd name="T87" fmla="*/ 95 h 2865"/>
                <a:gd name="T88" fmla="*/ 354 w 3692"/>
                <a:gd name="T89" fmla="*/ 140 h 2865"/>
                <a:gd name="T90" fmla="*/ 263 w 3692"/>
                <a:gd name="T91" fmla="*/ 259 h 286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692" h="2865">
                  <a:moveTo>
                    <a:pt x="263" y="259"/>
                  </a:moveTo>
                  <a:cubicBezTo>
                    <a:pt x="238" y="335"/>
                    <a:pt x="240" y="367"/>
                    <a:pt x="300" y="424"/>
                  </a:cubicBezTo>
                  <a:cubicBezTo>
                    <a:pt x="322" y="468"/>
                    <a:pt x="329" y="475"/>
                    <a:pt x="373" y="497"/>
                  </a:cubicBezTo>
                  <a:cubicBezTo>
                    <a:pt x="386" y="535"/>
                    <a:pt x="414" y="559"/>
                    <a:pt x="428" y="598"/>
                  </a:cubicBezTo>
                  <a:cubicBezTo>
                    <a:pt x="420" y="643"/>
                    <a:pt x="416" y="678"/>
                    <a:pt x="391" y="716"/>
                  </a:cubicBezTo>
                  <a:cubicBezTo>
                    <a:pt x="377" y="772"/>
                    <a:pt x="354" y="792"/>
                    <a:pt x="309" y="826"/>
                  </a:cubicBezTo>
                  <a:cubicBezTo>
                    <a:pt x="294" y="873"/>
                    <a:pt x="281" y="861"/>
                    <a:pt x="245" y="890"/>
                  </a:cubicBezTo>
                  <a:cubicBezTo>
                    <a:pt x="158" y="960"/>
                    <a:pt x="224" y="934"/>
                    <a:pt x="162" y="954"/>
                  </a:cubicBezTo>
                  <a:cubicBezTo>
                    <a:pt x="144" y="972"/>
                    <a:pt x="126" y="991"/>
                    <a:pt x="108" y="1009"/>
                  </a:cubicBezTo>
                  <a:cubicBezTo>
                    <a:pt x="102" y="1015"/>
                    <a:pt x="89" y="1027"/>
                    <a:pt x="89" y="1027"/>
                  </a:cubicBezTo>
                  <a:cubicBezTo>
                    <a:pt x="76" y="1079"/>
                    <a:pt x="69" y="1067"/>
                    <a:pt x="34" y="1100"/>
                  </a:cubicBezTo>
                  <a:cubicBezTo>
                    <a:pt x="12" y="1167"/>
                    <a:pt x="21" y="1136"/>
                    <a:pt x="7" y="1192"/>
                  </a:cubicBezTo>
                  <a:cubicBezTo>
                    <a:pt x="11" y="1251"/>
                    <a:pt x="0" y="1322"/>
                    <a:pt x="44" y="1366"/>
                  </a:cubicBezTo>
                  <a:cubicBezTo>
                    <a:pt x="66" y="1432"/>
                    <a:pt x="34" y="1344"/>
                    <a:pt x="89" y="1448"/>
                  </a:cubicBezTo>
                  <a:cubicBezTo>
                    <a:pt x="119" y="1506"/>
                    <a:pt x="131" y="1553"/>
                    <a:pt x="199" y="1576"/>
                  </a:cubicBezTo>
                  <a:cubicBezTo>
                    <a:pt x="236" y="1632"/>
                    <a:pt x="194" y="1581"/>
                    <a:pt x="245" y="1612"/>
                  </a:cubicBezTo>
                  <a:cubicBezTo>
                    <a:pt x="262" y="1622"/>
                    <a:pt x="274" y="1638"/>
                    <a:pt x="290" y="1649"/>
                  </a:cubicBezTo>
                  <a:cubicBezTo>
                    <a:pt x="348" y="1761"/>
                    <a:pt x="317" y="1905"/>
                    <a:pt x="263" y="2015"/>
                  </a:cubicBezTo>
                  <a:cubicBezTo>
                    <a:pt x="270" y="2063"/>
                    <a:pt x="262" y="2074"/>
                    <a:pt x="290" y="2106"/>
                  </a:cubicBezTo>
                  <a:cubicBezTo>
                    <a:pt x="307" y="2125"/>
                    <a:pt x="327" y="2143"/>
                    <a:pt x="345" y="2161"/>
                  </a:cubicBezTo>
                  <a:cubicBezTo>
                    <a:pt x="354" y="2170"/>
                    <a:pt x="373" y="2188"/>
                    <a:pt x="373" y="2188"/>
                  </a:cubicBezTo>
                  <a:cubicBezTo>
                    <a:pt x="379" y="2207"/>
                    <a:pt x="398" y="2223"/>
                    <a:pt x="400" y="2243"/>
                  </a:cubicBezTo>
                  <a:cubicBezTo>
                    <a:pt x="408" y="2319"/>
                    <a:pt x="401" y="2396"/>
                    <a:pt x="409" y="2472"/>
                  </a:cubicBezTo>
                  <a:cubicBezTo>
                    <a:pt x="414" y="2521"/>
                    <a:pt x="478" y="2546"/>
                    <a:pt x="510" y="2572"/>
                  </a:cubicBezTo>
                  <a:cubicBezTo>
                    <a:pt x="619" y="2660"/>
                    <a:pt x="756" y="2709"/>
                    <a:pt x="894" y="2728"/>
                  </a:cubicBezTo>
                  <a:cubicBezTo>
                    <a:pt x="980" y="2757"/>
                    <a:pt x="1073" y="2740"/>
                    <a:pt x="1159" y="2719"/>
                  </a:cubicBezTo>
                  <a:cubicBezTo>
                    <a:pt x="1189" y="2673"/>
                    <a:pt x="1258" y="2650"/>
                    <a:pt x="1305" y="2618"/>
                  </a:cubicBezTo>
                  <a:cubicBezTo>
                    <a:pt x="1338" y="2596"/>
                    <a:pt x="1312" y="2603"/>
                    <a:pt x="1342" y="2572"/>
                  </a:cubicBezTo>
                  <a:cubicBezTo>
                    <a:pt x="1371" y="2542"/>
                    <a:pt x="1410" y="2518"/>
                    <a:pt x="1442" y="2490"/>
                  </a:cubicBezTo>
                  <a:cubicBezTo>
                    <a:pt x="1524" y="2418"/>
                    <a:pt x="1455" y="2465"/>
                    <a:pt x="1516" y="2426"/>
                  </a:cubicBezTo>
                  <a:cubicBezTo>
                    <a:pt x="1551" y="2379"/>
                    <a:pt x="1553" y="2396"/>
                    <a:pt x="1589" y="2362"/>
                  </a:cubicBezTo>
                  <a:cubicBezTo>
                    <a:pt x="1664" y="2392"/>
                    <a:pt x="1718" y="2435"/>
                    <a:pt x="1781" y="2481"/>
                  </a:cubicBezTo>
                  <a:cubicBezTo>
                    <a:pt x="1790" y="2509"/>
                    <a:pt x="1815" y="2552"/>
                    <a:pt x="1836" y="2572"/>
                  </a:cubicBezTo>
                  <a:cubicBezTo>
                    <a:pt x="1849" y="2613"/>
                    <a:pt x="1893" y="2680"/>
                    <a:pt x="1927" y="2710"/>
                  </a:cubicBezTo>
                  <a:cubicBezTo>
                    <a:pt x="1943" y="2725"/>
                    <a:pt x="1967" y="2730"/>
                    <a:pt x="1982" y="2746"/>
                  </a:cubicBezTo>
                  <a:cubicBezTo>
                    <a:pt x="1991" y="2755"/>
                    <a:pt x="1998" y="2767"/>
                    <a:pt x="2009" y="2774"/>
                  </a:cubicBezTo>
                  <a:cubicBezTo>
                    <a:pt x="2028" y="2787"/>
                    <a:pt x="2053" y="2790"/>
                    <a:pt x="2073" y="2801"/>
                  </a:cubicBezTo>
                  <a:cubicBezTo>
                    <a:pt x="2120" y="2828"/>
                    <a:pt x="2156" y="2854"/>
                    <a:pt x="2210" y="2865"/>
                  </a:cubicBezTo>
                  <a:cubicBezTo>
                    <a:pt x="2238" y="2856"/>
                    <a:pt x="2273" y="2859"/>
                    <a:pt x="2293" y="2838"/>
                  </a:cubicBezTo>
                  <a:cubicBezTo>
                    <a:pt x="2412" y="2717"/>
                    <a:pt x="2286" y="2838"/>
                    <a:pt x="2366" y="2774"/>
                  </a:cubicBezTo>
                  <a:cubicBezTo>
                    <a:pt x="2416" y="2733"/>
                    <a:pt x="2459" y="2662"/>
                    <a:pt x="2494" y="2609"/>
                  </a:cubicBezTo>
                  <a:cubicBezTo>
                    <a:pt x="2513" y="2530"/>
                    <a:pt x="2521" y="2521"/>
                    <a:pt x="2476" y="2454"/>
                  </a:cubicBezTo>
                  <a:cubicBezTo>
                    <a:pt x="2479" y="2408"/>
                    <a:pt x="2470" y="2360"/>
                    <a:pt x="2485" y="2316"/>
                  </a:cubicBezTo>
                  <a:cubicBezTo>
                    <a:pt x="2489" y="2304"/>
                    <a:pt x="2537" y="2253"/>
                    <a:pt x="2567" y="2252"/>
                  </a:cubicBezTo>
                  <a:cubicBezTo>
                    <a:pt x="2777" y="2246"/>
                    <a:pt x="2988" y="2246"/>
                    <a:pt x="3198" y="2243"/>
                  </a:cubicBezTo>
                  <a:cubicBezTo>
                    <a:pt x="3245" y="2227"/>
                    <a:pt x="3285" y="2222"/>
                    <a:pt x="3335" y="2216"/>
                  </a:cubicBezTo>
                  <a:cubicBezTo>
                    <a:pt x="3453" y="2177"/>
                    <a:pt x="3521" y="2118"/>
                    <a:pt x="3618" y="2051"/>
                  </a:cubicBezTo>
                  <a:cubicBezTo>
                    <a:pt x="3642" y="2034"/>
                    <a:pt x="3659" y="1999"/>
                    <a:pt x="3673" y="1978"/>
                  </a:cubicBezTo>
                  <a:cubicBezTo>
                    <a:pt x="3679" y="1969"/>
                    <a:pt x="3692" y="1951"/>
                    <a:pt x="3692" y="1951"/>
                  </a:cubicBezTo>
                  <a:cubicBezTo>
                    <a:pt x="3678" y="1898"/>
                    <a:pt x="3645" y="1850"/>
                    <a:pt x="3591" y="1832"/>
                  </a:cubicBezTo>
                  <a:cubicBezTo>
                    <a:pt x="3536" y="1777"/>
                    <a:pt x="3547" y="1796"/>
                    <a:pt x="3490" y="1759"/>
                  </a:cubicBezTo>
                  <a:cubicBezTo>
                    <a:pt x="3467" y="1724"/>
                    <a:pt x="3433" y="1700"/>
                    <a:pt x="3399" y="1676"/>
                  </a:cubicBezTo>
                  <a:cubicBezTo>
                    <a:pt x="3344" y="1566"/>
                    <a:pt x="3248" y="1486"/>
                    <a:pt x="3180" y="1384"/>
                  </a:cubicBezTo>
                  <a:cubicBezTo>
                    <a:pt x="3181" y="1369"/>
                    <a:pt x="3180" y="1242"/>
                    <a:pt x="3207" y="1210"/>
                  </a:cubicBezTo>
                  <a:cubicBezTo>
                    <a:pt x="3233" y="1179"/>
                    <a:pt x="3259" y="1174"/>
                    <a:pt x="3280" y="1137"/>
                  </a:cubicBezTo>
                  <a:cubicBezTo>
                    <a:pt x="3287" y="1125"/>
                    <a:pt x="3293" y="1113"/>
                    <a:pt x="3298" y="1100"/>
                  </a:cubicBezTo>
                  <a:cubicBezTo>
                    <a:pt x="3302" y="1091"/>
                    <a:pt x="3303" y="1081"/>
                    <a:pt x="3308" y="1073"/>
                  </a:cubicBezTo>
                  <a:cubicBezTo>
                    <a:pt x="3319" y="1054"/>
                    <a:pt x="3344" y="1018"/>
                    <a:pt x="3344" y="1018"/>
                  </a:cubicBezTo>
                  <a:cubicBezTo>
                    <a:pt x="3353" y="962"/>
                    <a:pt x="3376" y="877"/>
                    <a:pt x="3308" y="854"/>
                  </a:cubicBezTo>
                  <a:cubicBezTo>
                    <a:pt x="3247" y="793"/>
                    <a:pt x="3316" y="852"/>
                    <a:pt x="3244" y="817"/>
                  </a:cubicBezTo>
                  <a:cubicBezTo>
                    <a:pt x="3226" y="808"/>
                    <a:pt x="3214" y="791"/>
                    <a:pt x="3198" y="780"/>
                  </a:cubicBezTo>
                  <a:cubicBezTo>
                    <a:pt x="3149" y="783"/>
                    <a:pt x="2946" y="792"/>
                    <a:pt x="2878" y="799"/>
                  </a:cubicBezTo>
                  <a:cubicBezTo>
                    <a:pt x="2841" y="803"/>
                    <a:pt x="2804" y="810"/>
                    <a:pt x="2768" y="817"/>
                  </a:cubicBezTo>
                  <a:cubicBezTo>
                    <a:pt x="2743" y="822"/>
                    <a:pt x="2695" y="835"/>
                    <a:pt x="2695" y="835"/>
                  </a:cubicBezTo>
                  <a:cubicBezTo>
                    <a:pt x="2625" y="818"/>
                    <a:pt x="2602" y="821"/>
                    <a:pt x="2585" y="753"/>
                  </a:cubicBezTo>
                  <a:cubicBezTo>
                    <a:pt x="2598" y="664"/>
                    <a:pt x="2636" y="611"/>
                    <a:pt x="2677" y="534"/>
                  </a:cubicBezTo>
                  <a:cubicBezTo>
                    <a:pt x="2695" y="443"/>
                    <a:pt x="2699" y="401"/>
                    <a:pt x="2668" y="305"/>
                  </a:cubicBezTo>
                  <a:cubicBezTo>
                    <a:pt x="2663" y="288"/>
                    <a:pt x="2643" y="281"/>
                    <a:pt x="2631" y="268"/>
                  </a:cubicBezTo>
                  <a:cubicBezTo>
                    <a:pt x="2615" y="220"/>
                    <a:pt x="2598" y="198"/>
                    <a:pt x="2549" y="186"/>
                  </a:cubicBezTo>
                  <a:cubicBezTo>
                    <a:pt x="2503" y="189"/>
                    <a:pt x="2457" y="190"/>
                    <a:pt x="2412" y="195"/>
                  </a:cubicBezTo>
                  <a:cubicBezTo>
                    <a:pt x="2371" y="199"/>
                    <a:pt x="2300" y="236"/>
                    <a:pt x="2256" y="250"/>
                  </a:cubicBezTo>
                  <a:cubicBezTo>
                    <a:pt x="2197" y="311"/>
                    <a:pt x="2102" y="341"/>
                    <a:pt x="2028" y="378"/>
                  </a:cubicBezTo>
                  <a:cubicBezTo>
                    <a:pt x="2020" y="382"/>
                    <a:pt x="2016" y="391"/>
                    <a:pt x="2009" y="396"/>
                  </a:cubicBezTo>
                  <a:cubicBezTo>
                    <a:pt x="1969" y="420"/>
                    <a:pt x="1926" y="445"/>
                    <a:pt x="1881" y="460"/>
                  </a:cubicBezTo>
                  <a:cubicBezTo>
                    <a:pt x="1859" y="483"/>
                    <a:pt x="1835" y="489"/>
                    <a:pt x="1808" y="506"/>
                  </a:cubicBezTo>
                  <a:cubicBezTo>
                    <a:pt x="1742" y="502"/>
                    <a:pt x="1644" y="513"/>
                    <a:pt x="1580" y="470"/>
                  </a:cubicBezTo>
                  <a:cubicBezTo>
                    <a:pt x="1551" y="450"/>
                    <a:pt x="1531" y="418"/>
                    <a:pt x="1506" y="396"/>
                  </a:cubicBezTo>
                  <a:cubicBezTo>
                    <a:pt x="1490" y="382"/>
                    <a:pt x="1467" y="375"/>
                    <a:pt x="1452" y="360"/>
                  </a:cubicBezTo>
                  <a:cubicBezTo>
                    <a:pt x="1408" y="316"/>
                    <a:pt x="1376" y="270"/>
                    <a:pt x="1314" y="250"/>
                  </a:cubicBezTo>
                  <a:cubicBezTo>
                    <a:pt x="1243" y="179"/>
                    <a:pt x="1327" y="255"/>
                    <a:pt x="1260" y="214"/>
                  </a:cubicBezTo>
                  <a:cubicBezTo>
                    <a:pt x="1222" y="191"/>
                    <a:pt x="1249" y="168"/>
                    <a:pt x="1196" y="150"/>
                  </a:cubicBezTo>
                  <a:cubicBezTo>
                    <a:pt x="1172" y="126"/>
                    <a:pt x="1166" y="106"/>
                    <a:pt x="1132" y="95"/>
                  </a:cubicBezTo>
                  <a:cubicBezTo>
                    <a:pt x="1086" y="49"/>
                    <a:pt x="1029" y="26"/>
                    <a:pt x="967" y="12"/>
                  </a:cubicBezTo>
                  <a:cubicBezTo>
                    <a:pt x="869" y="48"/>
                    <a:pt x="1006" y="7"/>
                    <a:pt x="921" y="3"/>
                  </a:cubicBezTo>
                  <a:cubicBezTo>
                    <a:pt x="857" y="0"/>
                    <a:pt x="793" y="9"/>
                    <a:pt x="729" y="12"/>
                  </a:cubicBezTo>
                  <a:cubicBezTo>
                    <a:pt x="724" y="13"/>
                    <a:pt x="673" y="27"/>
                    <a:pt x="665" y="31"/>
                  </a:cubicBezTo>
                  <a:cubicBezTo>
                    <a:pt x="655" y="36"/>
                    <a:pt x="648" y="45"/>
                    <a:pt x="638" y="49"/>
                  </a:cubicBezTo>
                  <a:cubicBezTo>
                    <a:pt x="583" y="69"/>
                    <a:pt x="520" y="77"/>
                    <a:pt x="464" y="95"/>
                  </a:cubicBezTo>
                  <a:cubicBezTo>
                    <a:pt x="452" y="104"/>
                    <a:pt x="442" y="116"/>
                    <a:pt x="428" y="122"/>
                  </a:cubicBezTo>
                  <a:cubicBezTo>
                    <a:pt x="405" y="132"/>
                    <a:pt x="354" y="140"/>
                    <a:pt x="354" y="140"/>
                  </a:cubicBezTo>
                  <a:cubicBezTo>
                    <a:pt x="328" y="158"/>
                    <a:pt x="304" y="165"/>
                    <a:pt x="281" y="186"/>
                  </a:cubicBezTo>
                  <a:cubicBezTo>
                    <a:pt x="272" y="205"/>
                    <a:pt x="244" y="240"/>
                    <a:pt x="263" y="259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131313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08" name="Text Box 29"/>
          <p:cNvSpPr txBox="1">
            <a:spLocks noChangeArrowheads="1"/>
          </p:cNvSpPr>
          <p:nvPr/>
        </p:nvSpPr>
        <p:spPr bwMode="auto">
          <a:xfrm>
            <a:off x="323850" y="1628775"/>
            <a:ext cx="176202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280145"/>
                </a:solidFill>
              </a:rPr>
              <a:t>an </a:t>
            </a:r>
            <a:r>
              <a:rPr lang="en-US" sz="1800" dirty="0" err="1" smtClean="0">
                <a:solidFill>
                  <a:srgbClr val="280145"/>
                </a:solidFill>
              </a:rPr>
              <a:t>overdense</a:t>
            </a:r>
            <a:r>
              <a:rPr lang="en-US" sz="1800" dirty="0" smtClean="0">
                <a:solidFill>
                  <a:srgbClr val="280145"/>
                </a:solidFill>
              </a:rPr>
              <a:t> </a:t>
            </a:r>
            <a:endParaRPr lang="en-US" sz="1800" dirty="0">
              <a:solidFill>
                <a:srgbClr val="280145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1800" dirty="0">
                <a:solidFill>
                  <a:srgbClr val="280145"/>
                </a:solidFill>
              </a:rPr>
              <a:t>c</a:t>
            </a:r>
            <a:r>
              <a:rPr lang="en-US" sz="1800" dirty="0" smtClean="0">
                <a:solidFill>
                  <a:srgbClr val="280145"/>
                </a:solidFill>
              </a:rPr>
              <a:t>loud collapses</a:t>
            </a:r>
          </a:p>
          <a:p>
            <a:pPr eaLnBrk="1" hangingPunct="1"/>
            <a:r>
              <a:rPr lang="en-US" sz="1800" dirty="0">
                <a:solidFill>
                  <a:srgbClr val="280145"/>
                </a:solidFill>
              </a:rPr>
              <a:t>b</a:t>
            </a:r>
            <a:r>
              <a:rPr lang="en-US" sz="1800" dirty="0" smtClean="0">
                <a:solidFill>
                  <a:srgbClr val="280145"/>
                </a:solidFill>
              </a:rPr>
              <a:t>y Gravity</a:t>
            </a:r>
            <a:endParaRPr lang="en-US" sz="1800" dirty="0">
              <a:solidFill>
                <a:srgbClr val="280145"/>
              </a:solidFill>
            </a:endParaRPr>
          </a:p>
        </p:txBody>
      </p:sp>
      <p:sp>
        <p:nvSpPr>
          <p:cNvPr id="21509" name="Text Box 30"/>
          <p:cNvSpPr txBox="1">
            <a:spLocks noChangeArrowheads="1"/>
          </p:cNvSpPr>
          <p:nvPr/>
        </p:nvSpPr>
        <p:spPr bwMode="auto">
          <a:xfrm>
            <a:off x="323850" y="3644900"/>
            <a:ext cx="144142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80145"/>
                </a:solidFill>
              </a:rPr>
              <a:t>t</a:t>
            </a:r>
            <a:r>
              <a:rPr lang="en-US" sz="1800" dirty="0" smtClean="0">
                <a:solidFill>
                  <a:srgbClr val="280145"/>
                </a:solidFill>
              </a:rPr>
              <a:t>ime </a:t>
            </a:r>
          </a:p>
          <a:p>
            <a:pPr eaLnBrk="1" hangingPunct="1"/>
            <a:r>
              <a:rPr lang="en-US" sz="1800" dirty="0" smtClean="0">
                <a:solidFill>
                  <a:srgbClr val="280145"/>
                </a:solidFill>
              </a:rPr>
              <a:t>Scale </a:t>
            </a:r>
          </a:p>
          <a:p>
            <a:pPr eaLnBrk="1" hangingPunct="1"/>
            <a:r>
              <a:rPr lang="en-US" sz="1800" dirty="0">
                <a:solidFill>
                  <a:srgbClr val="280145"/>
                </a:solidFill>
              </a:rPr>
              <a:t>f</a:t>
            </a:r>
            <a:r>
              <a:rPr lang="en-US" sz="1800" dirty="0" smtClean="0">
                <a:solidFill>
                  <a:srgbClr val="280145"/>
                </a:solidFill>
              </a:rPr>
              <a:t>or </a:t>
            </a:r>
          </a:p>
          <a:p>
            <a:pPr eaLnBrk="1" hangingPunct="1"/>
            <a:r>
              <a:rPr lang="en-US" sz="1800" dirty="0" smtClean="0">
                <a:solidFill>
                  <a:srgbClr val="280145"/>
                </a:solidFill>
              </a:rPr>
              <a:t>collapse</a:t>
            </a:r>
            <a:endParaRPr lang="en-US" sz="1800" dirty="0">
              <a:solidFill>
                <a:srgbClr val="280145"/>
              </a:solidFill>
            </a:endParaRPr>
          </a:p>
          <a:p>
            <a:pPr eaLnBrk="1" hangingPunct="1"/>
            <a:endParaRPr lang="en-US" sz="1800" dirty="0">
              <a:solidFill>
                <a:srgbClr val="280145"/>
              </a:solidFill>
            </a:endParaRPr>
          </a:p>
          <a:p>
            <a:pPr eaLnBrk="1" hangingPunct="1"/>
            <a:r>
              <a:rPr lang="en-US" sz="1800" i="1" dirty="0">
                <a:solidFill>
                  <a:srgbClr val="280145"/>
                </a:solidFill>
              </a:rPr>
              <a:t>f</a:t>
            </a:r>
            <a:r>
              <a:rPr lang="en-US" sz="1800" i="1" dirty="0" smtClean="0">
                <a:solidFill>
                  <a:srgbClr val="280145"/>
                </a:solidFill>
              </a:rPr>
              <a:t>ree fall time</a:t>
            </a:r>
            <a:endParaRPr lang="en-US" sz="1800" i="1" dirty="0">
              <a:latin typeface="Times New Roman" pitchFamily="18" charset="0"/>
            </a:endParaRPr>
          </a:p>
        </p:txBody>
      </p:sp>
      <p:grpSp>
        <p:nvGrpSpPr>
          <p:cNvPr id="277539" name="Group 35"/>
          <p:cNvGrpSpPr>
            <a:grpSpLocks/>
          </p:cNvGrpSpPr>
          <p:nvPr/>
        </p:nvGrpSpPr>
        <p:grpSpPr bwMode="auto">
          <a:xfrm>
            <a:off x="6069020" y="1820863"/>
            <a:ext cx="2463803" cy="4144965"/>
            <a:chOff x="3823" y="1372"/>
            <a:chExt cx="1552" cy="2611"/>
          </a:xfrm>
        </p:grpSpPr>
        <p:sp>
          <p:nvSpPr>
            <p:cNvPr id="21640" name="Text Box 32"/>
            <p:cNvSpPr txBox="1">
              <a:spLocks noChangeArrowheads="1"/>
            </p:cNvSpPr>
            <p:nvPr/>
          </p:nvSpPr>
          <p:spPr bwMode="auto">
            <a:xfrm>
              <a:off x="4087" y="1372"/>
              <a:ext cx="1288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800" dirty="0" smtClean="0">
                  <a:solidFill>
                    <a:srgbClr val="280145"/>
                  </a:solidFill>
                </a:rPr>
                <a:t>if sound travels</a:t>
              </a:r>
            </a:p>
            <a:p>
              <a:pPr algn="r" eaLnBrk="1" hangingPunct="1"/>
              <a:r>
                <a:rPr lang="en-US" sz="1800" dirty="0">
                  <a:solidFill>
                    <a:srgbClr val="280145"/>
                  </a:solidFill>
                </a:rPr>
                <a:t>t</a:t>
              </a:r>
              <a:r>
                <a:rPr lang="en-US" sz="1800" dirty="0" smtClean="0">
                  <a:solidFill>
                    <a:srgbClr val="280145"/>
                  </a:solidFill>
                </a:rPr>
                <a:t>hrough cloud </a:t>
              </a:r>
            </a:p>
            <a:p>
              <a:pPr algn="r" eaLnBrk="1" hangingPunct="1"/>
              <a:r>
                <a:rPr lang="en-US" sz="1800" dirty="0">
                  <a:solidFill>
                    <a:srgbClr val="280145"/>
                  </a:solidFill>
                </a:rPr>
                <a:t>f</a:t>
              </a:r>
              <a:r>
                <a:rPr lang="en-US" sz="1800" dirty="0" smtClean="0">
                  <a:solidFill>
                    <a:srgbClr val="280145"/>
                  </a:solidFill>
                </a:rPr>
                <a:t>aster </a:t>
              </a:r>
            </a:p>
            <a:p>
              <a:pPr algn="r" eaLnBrk="1" hangingPunct="1"/>
              <a:r>
                <a:rPr lang="en-US" sz="1800" dirty="0">
                  <a:solidFill>
                    <a:srgbClr val="280145"/>
                  </a:solidFill>
                </a:rPr>
                <a:t>t</a:t>
              </a:r>
              <a:r>
                <a:rPr lang="en-US" sz="1800" dirty="0" smtClean="0">
                  <a:solidFill>
                    <a:srgbClr val="280145"/>
                  </a:solidFill>
                </a:rPr>
                <a:t>han collapse time</a:t>
              </a:r>
            </a:p>
          </p:txBody>
        </p:sp>
        <p:sp>
          <p:nvSpPr>
            <p:cNvPr id="21641" name="Text Box 33"/>
            <p:cNvSpPr txBox="1">
              <a:spLocks noChangeArrowheads="1"/>
            </p:cNvSpPr>
            <p:nvPr/>
          </p:nvSpPr>
          <p:spPr bwMode="auto">
            <a:xfrm>
              <a:off x="3823" y="2296"/>
              <a:ext cx="1552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85750" indent="-285750" algn="r" eaLnBrk="1" hangingPunct="1">
                <a:buFont typeface="Symbol"/>
                <a:buChar char="Þ"/>
              </a:pPr>
              <a:r>
                <a:rPr lang="en-US" sz="1800" dirty="0" smtClean="0">
                  <a:solidFill>
                    <a:srgbClr val="280145"/>
                  </a:solidFill>
                </a:rPr>
                <a:t>Oscillations,</a:t>
              </a:r>
            </a:p>
            <a:p>
              <a:pPr algn="r" eaLnBrk="1" hangingPunct="1"/>
              <a:r>
                <a:rPr lang="en-US" sz="1800" dirty="0" smtClean="0">
                  <a:solidFill>
                    <a:srgbClr val="280145"/>
                  </a:solidFill>
                </a:rPr>
                <a:t> but not collapse</a:t>
              </a:r>
              <a:endParaRPr lang="en-US" sz="1800" dirty="0">
                <a:solidFill>
                  <a:srgbClr val="280145"/>
                </a:solidFill>
              </a:endParaRPr>
            </a:p>
            <a:p>
              <a:pPr algn="r" eaLnBrk="1" hangingPunct="1"/>
              <a:endParaRPr lang="en-US" sz="1800" dirty="0">
                <a:solidFill>
                  <a:srgbClr val="280145"/>
                </a:solidFill>
              </a:endParaRPr>
            </a:p>
            <a:p>
              <a:pPr algn="r" eaLnBrk="1" hangingPunct="1">
                <a:buFont typeface="Symbol" pitchFamily="18" charset="2"/>
                <a:buChar char="Þ"/>
              </a:pPr>
              <a:r>
                <a:rPr lang="en-US" sz="1800" dirty="0">
                  <a:solidFill>
                    <a:srgbClr val="280145"/>
                  </a:solidFill>
                </a:rPr>
                <a:t> </a:t>
              </a:r>
              <a:r>
                <a:rPr lang="en-US" sz="1800" dirty="0" smtClean="0">
                  <a:solidFill>
                    <a:srgbClr val="280145"/>
                  </a:solidFill>
                </a:rPr>
                <a:t>structure formation </a:t>
              </a:r>
            </a:p>
            <a:p>
              <a:pPr algn="r" eaLnBrk="1" hangingPunct="1"/>
              <a:r>
                <a:rPr lang="en-US" sz="1800" dirty="0">
                  <a:solidFill>
                    <a:srgbClr val="280145"/>
                  </a:solidFill>
                </a:rPr>
                <a:t>needs a </a:t>
              </a:r>
              <a:r>
                <a:rPr lang="en-US" sz="1800" dirty="0" smtClean="0">
                  <a:solidFill>
                    <a:srgbClr val="280145"/>
                  </a:solidFill>
                </a:rPr>
                <a:t>minimum </a:t>
              </a:r>
            </a:p>
            <a:p>
              <a:pPr algn="r" eaLnBrk="1" hangingPunct="1"/>
              <a:r>
                <a:rPr lang="en-US" sz="1800" dirty="0" smtClean="0">
                  <a:solidFill>
                    <a:srgbClr val="280145"/>
                  </a:solidFill>
                </a:rPr>
                <a:t>cloud </a:t>
              </a:r>
              <a:r>
                <a:rPr lang="en-US" sz="1800" dirty="0">
                  <a:solidFill>
                    <a:srgbClr val="280145"/>
                  </a:solidFill>
                </a:rPr>
                <a:t>size</a:t>
              </a:r>
            </a:p>
            <a:p>
              <a:pPr algn="r" eaLnBrk="1" hangingPunct="1"/>
              <a:endParaRPr lang="en-US" sz="1800" i="1" dirty="0">
                <a:solidFill>
                  <a:srgbClr val="280145"/>
                </a:solidFill>
              </a:endParaRPr>
            </a:p>
            <a:p>
              <a:pPr algn="r" eaLnBrk="1" hangingPunct="1"/>
              <a:r>
                <a:rPr lang="en-US" sz="1800" i="1" dirty="0" smtClean="0">
                  <a:solidFill>
                    <a:srgbClr val="280145"/>
                  </a:solidFill>
                </a:rPr>
                <a:t>Jeans mass</a:t>
              </a:r>
              <a:endParaRPr lang="en-US" sz="1400" i="1" dirty="0">
                <a:solidFill>
                  <a:srgbClr val="280145"/>
                </a:solidFill>
              </a:endParaRPr>
            </a:p>
            <a:p>
              <a:pPr algn="r" eaLnBrk="1" hangingPunct="1">
                <a:buFont typeface="Symbol" pitchFamily="18" charset="2"/>
                <a:buNone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277538" name="Text Box 34"/>
          <p:cNvSpPr txBox="1">
            <a:spLocks noChangeArrowheads="1"/>
          </p:cNvSpPr>
          <p:nvPr/>
        </p:nvSpPr>
        <p:spPr bwMode="auto">
          <a:xfrm>
            <a:off x="1444625" y="5943600"/>
            <a:ext cx="72474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280145"/>
                </a:solidFill>
              </a:rPr>
              <a:t>a</a:t>
            </a:r>
            <a:r>
              <a:rPr lang="en-US" sz="2000" dirty="0" smtClean="0">
                <a:solidFill>
                  <a:srgbClr val="280145"/>
                </a:solidFill>
              </a:rPr>
              <a:t>s lighter particles making up a cloud, </a:t>
            </a:r>
            <a:endParaRPr lang="en-US" sz="2000" dirty="0">
              <a:solidFill>
                <a:srgbClr val="280145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280145"/>
                </a:solidFill>
              </a:rPr>
              <a:t>as larger is Jeans mass, as more are small scales suppressed</a:t>
            </a:r>
            <a:endParaRPr lang="en-US" sz="2000" dirty="0">
              <a:solidFill>
                <a:srgbClr val="280145"/>
              </a:solidFill>
            </a:endParaRPr>
          </a:p>
        </p:txBody>
      </p:sp>
      <p:grpSp>
        <p:nvGrpSpPr>
          <p:cNvPr id="21512" name="Group 56"/>
          <p:cNvGrpSpPr>
            <a:grpSpLocks/>
          </p:cNvGrpSpPr>
          <p:nvPr/>
        </p:nvGrpSpPr>
        <p:grpSpPr bwMode="auto">
          <a:xfrm>
            <a:off x="3278188" y="3500438"/>
            <a:ext cx="862012" cy="935037"/>
            <a:chOff x="2019" y="2296"/>
            <a:chExt cx="543" cy="589"/>
          </a:xfrm>
        </p:grpSpPr>
        <p:grpSp>
          <p:nvGrpSpPr>
            <p:cNvPr id="21620" name="Group 45"/>
            <p:cNvGrpSpPr>
              <a:grpSpLocks/>
            </p:cNvGrpSpPr>
            <p:nvPr/>
          </p:nvGrpSpPr>
          <p:grpSpPr bwMode="auto">
            <a:xfrm>
              <a:off x="2109" y="2614"/>
              <a:ext cx="453" cy="271"/>
              <a:chOff x="2109" y="2614"/>
              <a:chExt cx="453" cy="271"/>
            </a:xfrm>
          </p:grpSpPr>
          <p:sp>
            <p:nvSpPr>
              <p:cNvPr id="21631" name="Oval 36"/>
              <p:cNvSpPr>
                <a:spLocks noChangeArrowheads="1"/>
              </p:cNvSpPr>
              <p:nvPr/>
            </p:nvSpPr>
            <p:spPr bwMode="auto">
              <a:xfrm>
                <a:off x="2109" y="2750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32" name="Oval 37"/>
              <p:cNvSpPr>
                <a:spLocks noChangeArrowheads="1"/>
              </p:cNvSpPr>
              <p:nvPr/>
            </p:nvSpPr>
            <p:spPr bwMode="auto">
              <a:xfrm>
                <a:off x="2245" y="2750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33" name="Oval 38"/>
              <p:cNvSpPr>
                <a:spLocks noChangeArrowheads="1"/>
              </p:cNvSpPr>
              <p:nvPr/>
            </p:nvSpPr>
            <p:spPr bwMode="auto">
              <a:xfrm>
                <a:off x="2200" y="2614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34" name="Oval 39"/>
              <p:cNvSpPr>
                <a:spLocks noChangeArrowheads="1"/>
              </p:cNvSpPr>
              <p:nvPr/>
            </p:nvSpPr>
            <p:spPr bwMode="auto">
              <a:xfrm>
                <a:off x="2291" y="2614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1635" name="Group 44"/>
              <p:cNvGrpSpPr>
                <a:grpSpLocks/>
              </p:cNvGrpSpPr>
              <p:nvPr/>
            </p:nvGrpSpPr>
            <p:grpSpPr bwMode="auto">
              <a:xfrm rot="-2647115">
                <a:off x="2336" y="2704"/>
                <a:ext cx="226" cy="181"/>
                <a:chOff x="2336" y="2704"/>
                <a:chExt cx="226" cy="181"/>
              </a:xfrm>
            </p:grpSpPr>
            <p:sp>
              <p:nvSpPr>
                <p:cNvPr id="21636" name="Oval 40"/>
                <p:cNvSpPr>
                  <a:spLocks noChangeArrowheads="1"/>
                </p:cNvSpPr>
                <p:nvPr/>
              </p:nvSpPr>
              <p:spPr bwMode="auto">
                <a:xfrm>
                  <a:off x="2336" y="284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37" name="Oval 41"/>
                <p:cNvSpPr>
                  <a:spLocks noChangeArrowheads="1"/>
                </p:cNvSpPr>
                <p:nvPr/>
              </p:nvSpPr>
              <p:spPr bwMode="auto">
                <a:xfrm>
                  <a:off x="2472" y="284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38" name="Oval 42"/>
                <p:cNvSpPr>
                  <a:spLocks noChangeArrowheads="1"/>
                </p:cNvSpPr>
                <p:nvPr/>
              </p:nvSpPr>
              <p:spPr bwMode="auto">
                <a:xfrm>
                  <a:off x="2427" y="270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39" name="Oval 43"/>
                <p:cNvSpPr>
                  <a:spLocks noChangeArrowheads="1"/>
                </p:cNvSpPr>
                <p:nvPr/>
              </p:nvSpPr>
              <p:spPr bwMode="auto">
                <a:xfrm>
                  <a:off x="2517" y="2749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621" name="Group 46"/>
            <p:cNvGrpSpPr>
              <a:grpSpLocks/>
            </p:cNvGrpSpPr>
            <p:nvPr/>
          </p:nvGrpSpPr>
          <p:grpSpPr bwMode="auto">
            <a:xfrm rot="-1366639">
              <a:off x="2019" y="2296"/>
              <a:ext cx="453" cy="271"/>
              <a:chOff x="2109" y="2614"/>
              <a:chExt cx="453" cy="271"/>
            </a:xfrm>
          </p:grpSpPr>
          <p:sp>
            <p:nvSpPr>
              <p:cNvPr id="21622" name="Oval 47"/>
              <p:cNvSpPr>
                <a:spLocks noChangeArrowheads="1"/>
              </p:cNvSpPr>
              <p:nvPr/>
            </p:nvSpPr>
            <p:spPr bwMode="auto">
              <a:xfrm>
                <a:off x="2109" y="2750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23" name="Oval 48"/>
              <p:cNvSpPr>
                <a:spLocks noChangeArrowheads="1"/>
              </p:cNvSpPr>
              <p:nvPr/>
            </p:nvSpPr>
            <p:spPr bwMode="auto">
              <a:xfrm>
                <a:off x="2245" y="2750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24" name="Oval 49"/>
              <p:cNvSpPr>
                <a:spLocks noChangeArrowheads="1"/>
              </p:cNvSpPr>
              <p:nvPr/>
            </p:nvSpPr>
            <p:spPr bwMode="auto">
              <a:xfrm>
                <a:off x="2200" y="2614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25" name="Oval 50"/>
              <p:cNvSpPr>
                <a:spLocks noChangeArrowheads="1"/>
              </p:cNvSpPr>
              <p:nvPr/>
            </p:nvSpPr>
            <p:spPr bwMode="auto">
              <a:xfrm>
                <a:off x="2291" y="2614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1626" name="Group 51"/>
              <p:cNvGrpSpPr>
                <a:grpSpLocks/>
              </p:cNvGrpSpPr>
              <p:nvPr/>
            </p:nvGrpSpPr>
            <p:grpSpPr bwMode="auto">
              <a:xfrm rot="-2647115">
                <a:off x="2336" y="2704"/>
                <a:ext cx="226" cy="181"/>
                <a:chOff x="2336" y="2704"/>
                <a:chExt cx="226" cy="181"/>
              </a:xfrm>
            </p:grpSpPr>
            <p:sp>
              <p:nvSpPr>
                <p:cNvPr id="21627" name="Oval 52"/>
                <p:cNvSpPr>
                  <a:spLocks noChangeArrowheads="1"/>
                </p:cNvSpPr>
                <p:nvPr/>
              </p:nvSpPr>
              <p:spPr bwMode="auto">
                <a:xfrm>
                  <a:off x="2336" y="284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28" name="Oval 53"/>
                <p:cNvSpPr>
                  <a:spLocks noChangeArrowheads="1"/>
                </p:cNvSpPr>
                <p:nvPr/>
              </p:nvSpPr>
              <p:spPr bwMode="auto">
                <a:xfrm>
                  <a:off x="2472" y="284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29" name="Oval 54"/>
                <p:cNvSpPr>
                  <a:spLocks noChangeArrowheads="1"/>
                </p:cNvSpPr>
                <p:nvPr/>
              </p:nvSpPr>
              <p:spPr bwMode="auto">
                <a:xfrm>
                  <a:off x="2427" y="270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30" name="Oval 55"/>
                <p:cNvSpPr>
                  <a:spLocks noChangeArrowheads="1"/>
                </p:cNvSpPr>
                <p:nvPr/>
              </p:nvSpPr>
              <p:spPr bwMode="auto">
                <a:xfrm>
                  <a:off x="2517" y="2749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513" name="Group 57"/>
          <p:cNvGrpSpPr>
            <a:grpSpLocks/>
          </p:cNvGrpSpPr>
          <p:nvPr/>
        </p:nvGrpSpPr>
        <p:grpSpPr bwMode="auto">
          <a:xfrm rot="2256520">
            <a:off x="3995738" y="3646488"/>
            <a:ext cx="862012" cy="935037"/>
            <a:chOff x="2019" y="2296"/>
            <a:chExt cx="543" cy="589"/>
          </a:xfrm>
        </p:grpSpPr>
        <p:grpSp>
          <p:nvGrpSpPr>
            <p:cNvPr id="21600" name="Group 58"/>
            <p:cNvGrpSpPr>
              <a:grpSpLocks/>
            </p:cNvGrpSpPr>
            <p:nvPr/>
          </p:nvGrpSpPr>
          <p:grpSpPr bwMode="auto">
            <a:xfrm>
              <a:off x="2109" y="2614"/>
              <a:ext cx="453" cy="271"/>
              <a:chOff x="2109" y="2614"/>
              <a:chExt cx="453" cy="271"/>
            </a:xfrm>
          </p:grpSpPr>
          <p:sp>
            <p:nvSpPr>
              <p:cNvPr id="21611" name="Oval 59"/>
              <p:cNvSpPr>
                <a:spLocks noChangeArrowheads="1"/>
              </p:cNvSpPr>
              <p:nvPr/>
            </p:nvSpPr>
            <p:spPr bwMode="auto">
              <a:xfrm>
                <a:off x="2109" y="2750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12" name="Oval 60"/>
              <p:cNvSpPr>
                <a:spLocks noChangeArrowheads="1"/>
              </p:cNvSpPr>
              <p:nvPr/>
            </p:nvSpPr>
            <p:spPr bwMode="auto">
              <a:xfrm>
                <a:off x="2245" y="2750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13" name="Oval 61"/>
              <p:cNvSpPr>
                <a:spLocks noChangeArrowheads="1"/>
              </p:cNvSpPr>
              <p:nvPr/>
            </p:nvSpPr>
            <p:spPr bwMode="auto">
              <a:xfrm>
                <a:off x="2200" y="2614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14" name="Oval 62"/>
              <p:cNvSpPr>
                <a:spLocks noChangeArrowheads="1"/>
              </p:cNvSpPr>
              <p:nvPr/>
            </p:nvSpPr>
            <p:spPr bwMode="auto">
              <a:xfrm>
                <a:off x="2291" y="2614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1615" name="Group 63"/>
              <p:cNvGrpSpPr>
                <a:grpSpLocks/>
              </p:cNvGrpSpPr>
              <p:nvPr/>
            </p:nvGrpSpPr>
            <p:grpSpPr bwMode="auto">
              <a:xfrm rot="-2647115">
                <a:off x="2336" y="2704"/>
                <a:ext cx="226" cy="181"/>
                <a:chOff x="2336" y="2704"/>
                <a:chExt cx="226" cy="181"/>
              </a:xfrm>
            </p:grpSpPr>
            <p:sp>
              <p:nvSpPr>
                <p:cNvPr id="21616" name="Oval 64"/>
                <p:cNvSpPr>
                  <a:spLocks noChangeArrowheads="1"/>
                </p:cNvSpPr>
                <p:nvPr/>
              </p:nvSpPr>
              <p:spPr bwMode="auto">
                <a:xfrm>
                  <a:off x="2336" y="284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17" name="Oval 65"/>
                <p:cNvSpPr>
                  <a:spLocks noChangeArrowheads="1"/>
                </p:cNvSpPr>
                <p:nvPr/>
              </p:nvSpPr>
              <p:spPr bwMode="auto">
                <a:xfrm>
                  <a:off x="2472" y="284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18" name="Oval 66"/>
                <p:cNvSpPr>
                  <a:spLocks noChangeArrowheads="1"/>
                </p:cNvSpPr>
                <p:nvPr/>
              </p:nvSpPr>
              <p:spPr bwMode="auto">
                <a:xfrm>
                  <a:off x="2427" y="270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19" name="Oval 67"/>
                <p:cNvSpPr>
                  <a:spLocks noChangeArrowheads="1"/>
                </p:cNvSpPr>
                <p:nvPr/>
              </p:nvSpPr>
              <p:spPr bwMode="auto">
                <a:xfrm>
                  <a:off x="2517" y="2749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601" name="Group 68"/>
            <p:cNvGrpSpPr>
              <a:grpSpLocks/>
            </p:cNvGrpSpPr>
            <p:nvPr/>
          </p:nvGrpSpPr>
          <p:grpSpPr bwMode="auto">
            <a:xfrm rot="-1366639">
              <a:off x="2019" y="2296"/>
              <a:ext cx="453" cy="271"/>
              <a:chOff x="2109" y="2614"/>
              <a:chExt cx="453" cy="271"/>
            </a:xfrm>
          </p:grpSpPr>
          <p:sp>
            <p:nvSpPr>
              <p:cNvPr id="21602" name="Oval 69"/>
              <p:cNvSpPr>
                <a:spLocks noChangeArrowheads="1"/>
              </p:cNvSpPr>
              <p:nvPr/>
            </p:nvSpPr>
            <p:spPr bwMode="auto">
              <a:xfrm>
                <a:off x="2109" y="2750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03" name="Oval 70"/>
              <p:cNvSpPr>
                <a:spLocks noChangeArrowheads="1"/>
              </p:cNvSpPr>
              <p:nvPr/>
            </p:nvSpPr>
            <p:spPr bwMode="auto">
              <a:xfrm>
                <a:off x="2245" y="2750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04" name="Oval 71"/>
              <p:cNvSpPr>
                <a:spLocks noChangeArrowheads="1"/>
              </p:cNvSpPr>
              <p:nvPr/>
            </p:nvSpPr>
            <p:spPr bwMode="auto">
              <a:xfrm>
                <a:off x="2200" y="2614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05" name="Oval 72"/>
              <p:cNvSpPr>
                <a:spLocks noChangeArrowheads="1"/>
              </p:cNvSpPr>
              <p:nvPr/>
            </p:nvSpPr>
            <p:spPr bwMode="auto">
              <a:xfrm>
                <a:off x="2291" y="2614"/>
                <a:ext cx="45" cy="45"/>
              </a:xfrm>
              <a:prstGeom prst="ellipse">
                <a:avLst/>
              </a:prstGeom>
              <a:solidFill>
                <a:srgbClr val="B1CAF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1606" name="Group 73"/>
              <p:cNvGrpSpPr>
                <a:grpSpLocks/>
              </p:cNvGrpSpPr>
              <p:nvPr/>
            </p:nvGrpSpPr>
            <p:grpSpPr bwMode="auto">
              <a:xfrm rot="-2647115">
                <a:off x="2336" y="2704"/>
                <a:ext cx="226" cy="181"/>
                <a:chOff x="2336" y="2704"/>
                <a:chExt cx="226" cy="181"/>
              </a:xfrm>
            </p:grpSpPr>
            <p:sp>
              <p:nvSpPr>
                <p:cNvPr id="21607" name="Oval 74"/>
                <p:cNvSpPr>
                  <a:spLocks noChangeArrowheads="1"/>
                </p:cNvSpPr>
                <p:nvPr/>
              </p:nvSpPr>
              <p:spPr bwMode="auto">
                <a:xfrm>
                  <a:off x="2336" y="284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08" name="Oval 75"/>
                <p:cNvSpPr>
                  <a:spLocks noChangeArrowheads="1"/>
                </p:cNvSpPr>
                <p:nvPr/>
              </p:nvSpPr>
              <p:spPr bwMode="auto">
                <a:xfrm>
                  <a:off x="2472" y="284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09" name="Oval 76"/>
                <p:cNvSpPr>
                  <a:spLocks noChangeArrowheads="1"/>
                </p:cNvSpPr>
                <p:nvPr/>
              </p:nvSpPr>
              <p:spPr bwMode="auto">
                <a:xfrm>
                  <a:off x="2427" y="270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10" name="Oval 77"/>
                <p:cNvSpPr>
                  <a:spLocks noChangeArrowheads="1"/>
                </p:cNvSpPr>
                <p:nvPr/>
              </p:nvSpPr>
              <p:spPr bwMode="auto">
                <a:xfrm>
                  <a:off x="2517" y="2749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514" name="Group 120"/>
          <p:cNvGrpSpPr>
            <a:grpSpLocks/>
          </p:cNvGrpSpPr>
          <p:nvPr/>
        </p:nvGrpSpPr>
        <p:grpSpPr bwMode="auto">
          <a:xfrm rot="-785438">
            <a:off x="2847975" y="2779713"/>
            <a:ext cx="1652588" cy="936625"/>
            <a:chOff x="1794" y="1570"/>
            <a:chExt cx="1041" cy="590"/>
          </a:xfrm>
        </p:grpSpPr>
        <p:grpSp>
          <p:nvGrpSpPr>
            <p:cNvPr id="21558" name="Group 78"/>
            <p:cNvGrpSpPr>
              <a:grpSpLocks/>
            </p:cNvGrpSpPr>
            <p:nvPr/>
          </p:nvGrpSpPr>
          <p:grpSpPr bwMode="auto">
            <a:xfrm>
              <a:off x="1794" y="1570"/>
              <a:ext cx="543" cy="589"/>
              <a:chOff x="2019" y="2296"/>
              <a:chExt cx="543" cy="589"/>
            </a:xfrm>
          </p:grpSpPr>
          <p:grpSp>
            <p:nvGrpSpPr>
              <p:cNvPr id="21580" name="Group 79"/>
              <p:cNvGrpSpPr>
                <a:grpSpLocks/>
              </p:cNvGrpSpPr>
              <p:nvPr/>
            </p:nvGrpSpPr>
            <p:grpSpPr bwMode="auto">
              <a:xfrm>
                <a:off x="2109" y="2614"/>
                <a:ext cx="453" cy="271"/>
                <a:chOff x="2109" y="2614"/>
                <a:chExt cx="453" cy="271"/>
              </a:xfrm>
            </p:grpSpPr>
            <p:sp>
              <p:nvSpPr>
                <p:cNvPr id="21591" name="Oval 80"/>
                <p:cNvSpPr>
                  <a:spLocks noChangeArrowheads="1"/>
                </p:cNvSpPr>
                <p:nvPr/>
              </p:nvSpPr>
              <p:spPr bwMode="auto">
                <a:xfrm>
                  <a:off x="2109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92" name="Oval 81"/>
                <p:cNvSpPr>
                  <a:spLocks noChangeArrowheads="1"/>
                </p:cNvSpPr>
                <p:nvPr/>
              </p:nvSpPr>
              <p:spPr bwMode="auto">
                <a:xfrm>
                  <a:off x="2245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93" name="Oval 82"/>
                <p:cNvSpPr>
                  <a:spLocks noChangeArrowheads="1"/>
                </p:cNvSpPr>
                <p:nvPr/>
              </p:nvSpPr>
              <p:spPr bwMode="auto">
                <a:xfrm>
                  <a:off x="2200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94" name="Oval 83"/>
                <p:cNvSpPr>
                  <a:spLocks noChangeArrowheads="1"/>
                </p:cNvSpPr>
                <p:nvPr/>
              </p:nvSpPr>
              <p:spPr bwMode="auto">
                <a:xfrm>
                  <a:off x="2291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595" name="Group 84"/>
                <p:cNvGrpSpPr>
                  <a:grpSpLocks/>
                </p:cNvGrpSpPr>
                <p:nvPr/>
              </p:nvGrpSpPr>
              <p:grpSpPr bwMode="auto">
                <a:xfrm rot="-2647115">
                  <a:off x="2336" y="2704"/>
                  <a:ext cx="226" cy="181"/>
                  <a:chOff x="2336" y="2704"/>
                  <a:chExt cx="226" cy="181"/>
                </a:xfrm>
              </p:grpSpPr>
              <p:sp>
                <p:nvSpPr>
                  <p:cNvPr id="21596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97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98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427" y="2704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99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2749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81" name="Group 89"/>
              <p:cNvGrpSpPr>
                <a:grpSpLocks/>
              </p:cNvGrpSpPr>
              <p:nvPr/>
            </p:nvGrpSpPr>
            <p:grpSpPr bwMode="auto">
              <a:xfrm rot="-1366639">
                <a:off x="2019" y="2296"/>
                <a:ext cx="453" cy="271"/>
                <a:chOff x="2109" y="2614"/>
                <a:chExt cx="453" cy="271"/>
              </a:xfrm>
            </p:grpSpPr>
            <p:sp>
              <p:nvSpPr>
                <p:cNvPr id="21582" name="Oval 90"/>
                <p:cNvSpPr>
                  <a:spLocks noChangeArrowheads="1"/>
                </p:cNvSpPr>
                <p:nvPr/>
              </p:nvSpPr>
              <p:spPr bwMode="auto">
                <a:xfrm>
                  <a:off x="2109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83" name="Oval 91"/>
                <p:cNvSpPr>
                  <a:spLocks noChangeArrowheads="1"/>
                </p:cNvSpPr>
                <p:nvPr/>
              </p:nvSpPr>
              <p:spPr bwMode="auto">
                <a:xfrm>
                  <a:off x="2245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84" name="Oval 92"/>
                <p:cNvSpPr>
                  <a:spLocks noChangeArrowheads="1"/>
                </p:cNvSpPr>
                <p:nvPr/>
              </p:nvSpPr>
              <p:spPr bwMode="auto">
                <a:xfrm>
                  <a:off x="2200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85" name="Oval 93"/>
                <p:cNvSpPr>
                  <a:spLocks noChangeArrowheads="1"/>
                </p:cNvSpPr>
                <p:nvPr/>
              </p:nvSpPr>
              <p:spPr bwMode="auto">
                <a:xfrm>
                  <a:off x="2291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586" name="Group 94"/>
                <p:cNvGrpSpPr>
                  <a:grpSpLocks/>
                </p:cNvGrpSpPr>
                <p:nvPr/>
              </p:nvGrpSpPr>
              <p:grpSpPr bwMode="auto">
                <a:xfrm rot="-2647115">
                  <a:off x="2336" y="2704"/>
                  <a:ext cx="226" cy="181"/>
                  <a:chOff x="2336" y="2704"/>
                  <a:chExt cx="226" cy="181"/>
                </a:xfrm>
              </p:grpSpPr>
              <p:sp>
                <p:nvSpPr>
                  <p:cNvPr id="21587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88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89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2427" y="2704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90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2749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1559" name="Group 99"/>
            <p:cNvGrpSpPr>
              <a:grpSpLocks/>
            </p:cNvGrpSpPr>
            <p:nvPr/>
          </p:nvGrpSpPr>
          <p:grpSpPr bwMode="auto">
            <a:xfrm rot="2256520">
              <a:off x="2292" y="1571"/>
              <a:ext cx="543" cy="589"/>
              <a:chOff x="2019" y="2296"/>
              <a:chExt cx="543" cy="589"/>
            </a:xfrm>
          </p:grpSpPr>
          <p:grpSp>
            <p:nvGrpSpPr>
              <p:cNvPr id="21560" name="Group 100"/>
              <p:cNvGrpSpPr>
                <a:grpSpLocks/>
              </p:cNvGrpSpPr>
              <p:nvPr/>
            </p:nvGrpSpPr>
            <p:grpSpPr bwMode="auto">
              <a:xfrm>
                <a:off x="2109" y="2614"/>
                <a:ext cx="453" cy="271"/>
                <a:chOff x="2109" y="2614"/>
                <a:chExt cx="453" cy="271"/>
              </a:xfrm>
            </p:grpSpPr>
            <p:sp>
              <p:nvSpPr>
                <p:cNvPr id="21571" name="Oval 101"/>
                <p:cNvSpPr>
                  <a:spLocks noChangeArrowheads="1"/>
                </p:cNvSpPr>
                <p:nvPr/>
              </p:nvSpPr>
              <p:spPr bwMode="auto">
                <a:xfrm>
                  <a:off x="2109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72" name="Oval 102"/>
                <p:cNvSpPr>
                  <a:spLocks noChangeArrowheads="1"/>
                </p:cNvSpPr>
                <p:nvPr/>
              </p:nvSpPr>
              <p:spPr bwMode="auto">
                <a:xfrm>
                  <a:off x="2245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73" name="Oval 103"/>
                <p:cNvSpPr>
                  <a:spLocks noChangeArrowheads="1"/>
                </p:cNvSpPr>
                <p:nvPr/>
              </p:nvSpPr>
              <p:spPr bwMode="auto">
                <a:xfrm>
                  <a:off x="2200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74" name="Oval 104"/>
                <p:cNvSpPr>
                  <a:spLocks noChangeArrowheads="1"/>
                </p:cNvSpPr>
                <p:nvPr/>
              </p:nvSpPr>
              <p:spPr bwMode="auto">
                <a:xfrm>
                  <a:off x="2291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575" name="Group 105"/>
                <p:cNvGrpSpPr>
                  <a:grpSpLocks/>
                </p:cNvGrpSpPr>
                <p:nvPr/>
              </p:nvGrpSpPr>
              <p:grpSpPr bwMode="auto">
                <a:xfrm rot="-2647115">
                  <a:off x="2336" y="2704"/>
                  <a:ext cx="226" cy="181"/>
                  <a:chOff x="2336" y="2704"/>
                  <a:chExt cx="226" cy="181"/>
                </a:xfrm>
              </p:grpSpPr>
              <p:sp>
                <p:nvSpPr>
                  <p:cNvPr id="2157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77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78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2427" y="2704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79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2749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61" name="Group 110"/>
              <p:cNvGrpSpPr>
                <a:grpSpLocks/>
              </p:cNvGrpSpPr>
              <p:nvPr/>
            </p:nvGrpSpPr>
            <p:grpSpPr bwMode="auto">
              <a:xfrm rot="-1366639">
                <a:off x="2019" y="2296"/>
                <a:ext cx="453" cy="271"/>
                <a:chOff x="2109" y="2614"/>
                <a:chExt cx="453" cy="271"/>
              </a:xfrm>
            </p:grpSpPr>
            <p:sp>
              <p:nvSpPr>
                <p:cNvPr id="21562" name="Oval 111"/>
                <p:cNvSpPr>
                  <a:spLocks noChangeArrowheads="1"/>
                </p:cNvSpPr>
                <p:nvPr/>
              </p:nvSpPr>
              <p:spPr bwMode="auto">
                <a:xfrm>
                  <a:off x="2109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63" name="Oval 112"/>
                <p:cNvSpPr>
                  <a:spLocks noChangeArrowheads="1"/>
                </p:cNvSpPr>
                <p:nvPr/>
              </p:nvSpPr>
              <p:spPr bwMode="auto">
                <a:xfrm>
                  <a:off x="2245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64" name="Oval 113"/>
                <p:cNvSpPr>
                  <a:spLocks noChangeArrowheads="1"/>
                </p:cNvSpPr>
                <p:nvPr/>
              </p:nvSpPr>
              <p:spPr bwMode="auto">
                <a:xfrm>
                  <a:off x="2200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65" name="Oval 114"/>
                <p:cNvSpPr>
                  <a:spLocks noChangeArrowheads="1"/>
                </p:cNvSpPr>
                <p:nvPr/>
              </p:nvSpPr>
              <p:spPr bwMode="auto">
                <a:xfrm>
                  <a:off x="2291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566" name="Group 115"/>
                <p:cNvGrpSpPr>
                  <a:grpSpLocks/>
                </p:cNvGrpSpPr>
                <p:nvPr/>
              </p:nvGrpSpPr>
              <p:grpSpPr bwMode="auto">
                <a:xfrm rot="-2647115">
                  <a:off x="2336" y="2704"/>
                  <a:ext cx="226" cy="181"/>
                  <a:chOff x="2336" y="2704"/>
                  <a:chExt cx="226" cy="181"/>
                </a:xfrm>
              </p:grpSpPr>
              <p:sp>
                <p:nvSpPr>
                  <p:cNvPr id="21567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68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69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2427" y="2704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70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2749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21515" name="Group 121"/>
          <p:cNvGrpSpPr>
            <a:grpSpLocks/>
          </p:cNvGrpSpPr>
          <p:nvPr/>
        </p:nvGrpSpPr>
        <p:grpSpPr bwMode="auto">
          <a:xfrm rot="-6441271">
            <a:off x="3853657" y="3210719"/>
            <a:ext cx="1652587" cy="936625"/>
            <a:chOff x="1794" y="1570"/>
            <a:chExt cx="1041" cy="590"/>
          </a:xfrm>
        </p:grpSpPr>
        <p:grpSp>
          <p:nvGrpSpPr>
            <p:cNvPr id="21516" name="Group 122"/>
            <p:cNvGrpSpPr>
              <a:grpSpLocks/>
            </p:cNvGrpSpPr>
            <p:nvPr/>
          </p:nvGrpSpPr>
          <p:grpSpPr bwMode="auto">
            <a:xfrm>
              <a:off x="1794" y="1570"/>
              <a:ext cx="543" cy="589"/>
              <a:chOff x="2019" y="2296"/>
              <a:chExt cx="543" cy="589"/>
            </a:xfrm>
          </p:grpSpPr>
          <p:grpSp>
            <p:nvGrpSpPr>
              <p:cNvPr id="21538" name="Group 123"/>
              <p:cNvGrpSpPr>
                <a:grpSpLocks/>
              </p:cNvGrpSpPr>
              <p:nvPr/>
            </p:nvGrpSpPr>
            <p:grpSpPr bwMode="auto">
              <a:xfrm>
                <a:off x="2109" y="2614"/>
                <a:ext cx="453" cy="271"/>
                <a:chOff x="2109" y="2614"/>
                <a:chExt cx="453" cy="271"/>
              </a:xfrm>
            </p:grpSpPr>
            <p:sp>
              <p:nvSpPr>
                <p:cNvPr id="21549" name="Oval 124"/>
                <p:cNvSpPr>
                  <a:spLocks noChangeArrowheads="1"/>
                </p:cNvSpPr>
                <p:nvPr/>
              </p:nvSpPr>
              <p:spPr bwMode="auto">
                <a:xfrm>
                  <a:off x="2109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50" name="Oval 125"/>
                <p:cNvSpPr>
                  <a:spLocks noChangeArrowheads="1"/>
                </p:cNvSpPr>
                <p:nvPr/>
              </p:nvSpPr>
              <p:spPr bwMode="auto">
                <a:xfrm>
                  <a:off x="2245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51" name="Oval 126"/>
                <p:cNvSpPr>
                  <a:spLocks noChangeArrowheads="1"/>
                </p:cNvSpPr>
                <p:nvPr/>
              </p:nvSpPr>
              <p:spPr bwMode="auto">
                <a:xfrm>
                  <a:off x="2200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52" name="Oval 127"/>
                <p:cNvSpPr>
                  <a:spLocks noChangeArrowheads="1"/>
                </p:cNvSpPr>
                <p:nvPr/>
              </p:nvSpPr>
              <p:spPr bwMode="auto">
                <a:xfrm>
                  <a:off x="2291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553" name="Group 128"/>
                <p:cNvGrpSpPr>
                  <a:grpSpLocks/>
                </p:cNvGrpSpPr>
                <p:nvPr/>
              </p:nvGrpSpPr>
              <p:grpSpPr bwMode="auto">
                <a:xfrm rot="-2647115">
                  <a:off x="2336" y="2704"/>
                  <a:ext cx="226" cy="181"/>
                  <a:chOff x="2336" y="2704"/>
                  <a:chExt cx="226" cy="181"/>
                </a:xfrm>
              </p:grpSpPr>
              <p:sp>
                <p:nvSpPr>
                  <p:cNvPr id="21554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55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56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2427" y="2704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57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2749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39" name="Group 133"/>
              <p:cNvGrpSpPr>
                <a:grpSpLocks/>
              </p:cNvGrpSpPr>
              <p:nvPr/>
            </p:nvGrpSpPr>
            <p:grpSpPr bwMode="auto">
              <a:xfrm rot="-1366639">
                <a:off x="2019" y="2296"/>
                <a:ext cx="453" cy="271"/>
                <a:chOff x="2109" y="2614"/>
                <a:chExt cx="453" cy="271"/>
              </a:xfrm>
            </p:grpSpPr>
            <p:sp>
              <p:nvSpPr>
                <p:cNvPr id="21540" name="Oval 134"/>
                <p:cNvSpPr>
                  <a:spLocks noChangeArrowheads="1"/>
                </p:cNvSpPr>
                <p:nvPr/>
              </p:nvSpPr>
              <p:spPr bwMode="auto">
                <a:xfrm>
                  <a:off x="2109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41" name="Oval 135"/>
                <p:cNvSpPr>
                  <a:spLocks noChangeArrowheads="1"/>
                </p:cNvSpPr>
                <p:nvPr/>
              </p:nvSpPr>
              <p:spPr bwMode="auto">
                <a:xfrm>
                  <a:off x="2245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42" name="Oval 136"/>
                <p:cNvSpPr>
                  <a:spLocks noChangeArrowheads="1"/>
                </p:cNvSpPr>
                <p:nvPr/>
              </p:nvSpPr>
              <p:spPr bwMode="auto">
                <a:xfrm>
                  <a:off x="2200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43" name="Oval 137"/>
                <p:cNvSpPr>
                  <a:spLocks noChangeArrowheads="1"/>
                </p:cNvSpPr>
                <p:nvPr/>
              </p:nvSpPr>
              <p:spPr bwMode="auto">
                <a:xfrm>
                  <a:off x="2291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544" name="Group 138"/>
                <p:cNvGrpSpPr>
                  <a:grpSpLocks/>
                </p:cNvGrpSpPr>
                <p:nvPr/>
              </p:nvGrpSpPr>
              <p:grpSpPr bwMode="auto">
                <a:xfrm rot="-2647115">
                  <a:off x="2336" y="2704"/>
                  <a:ext cx="226" cy="181"/>
                  <a:chOff x="2336" y="2704"/>
                  <a:chExt cx="226" cy="181"/>
                </a:xfrm>
              </p:grpSpPr>
              <p:sp>
                <p:nvSpPr>
                  <p:cNvPr id="21545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46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47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2427" y="2704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48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2749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1517" name="Group 143"/>
            <p:cNvGrpSpPr>
              <a:grpSpLocks/>
            </p:cNvGrpSpPr>
            <p:nvPr/>
          </p:nvGrpSpPr>
          <p:grpSpPr bwMode="auto">
            <a:xfrm rot="2256520">
              <a:off x="2292" y="1571"/>
              <a:ext cx="543" cy="589"/>
              <a:chOff x="2019" y="2296"/>
              <a:chExt cx="543" cy="589"/>
            </a:xfrm>
          </p:grpSpPr>
          <p:grpSp>
            <p:nvGrpSpPr>
              <p:cNvPr id="21518" name="Group 144"/>
              <p:cNvGrpSpPr>
                <a:grpSpLocks/>
              </p:cNvGrpSpPr>
              <p:nvPr/>
            </p:nvGrpSpPr>
            <p:grpSpPr bwMode="auto">
              <a:xfrm>
                <a:off x="2109" y="2614"/>
                <a:ext cx="453" cy="271"/>
                <a:chOff x="2109" y="2614"/>
                <a:chExt cx="453" cy="271"/>
              </a:xfrm>
            </p:grpSpPr>
            <p:sp>
              <p:nvSpPr>
                <p:cNvPr id="21529" name="Oval 145"/>
                <p:cNvSpPr>
                  <a:spLocks noChangeArrowheads="1"/>
                </p:cNvSpPr>
                <p:nvPr/>
              </p:nvSpPr>
              <p:spPr bwMode="auto">
                <a:xfrm>
                  <a:off x="2109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30" name="Oval 146"/>
                <p:cNvSpPr>
                  <a:spLocks noChangeArrowheads="1"/>
                </p:cNvSpPr>
                <p:nvPr/>
              </p:nvSpPr>
              <p:spPr bwMode="auto">
                <a:xfrm>
                  <a:off x="2245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31" name="Oval 147"/>
                <p:cNvSpPr>
                  <a:spLocks noChangeArrowheads="1"/>
                </p:cNvSpPr>
                <p:nvPr/>
              </p:nvSpPr>
              <p:spPr bwMode="auto">
                <a:xfrm>
                  <a:off x="2200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32" name="Oval 148"/>
                <p:cNvSpPr>
                  <a:spLocks noChangeArrowheads="1"/>
                </p:cNvSpPr>
                <p:nvPr/>
              </p:nvSpPr>
              <p:spPr bwMode="auto">
                <a:xfrm>
                  <a:off x="2291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533" name="Group 149"/>
                <p:cNvGrpSpPr>
                  <a:grpSpLocks/>
                </p:cNvGrpSpPr>
                <p:nvPr/>
              </p:nvGrpSpPr>
              <p:grpSpPr bwMode="auto">
                <a:xfrm rot="-2647115">
                  <a:off x="2336" y="2704"/>
                  <a:ext cx="226" cy="181"/>
                  <a:chOff x="2336" y="2704"/>
                  <a:chExt cx="226" cy="181"/>
                </a:xfrm>
              </p:grpSpPr>
              <p:sp>
                <p:nvSpPr>
                  <p:cNvPr id="21534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35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36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2427" y="2704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37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2749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19" name="Group 154"/>
              <p:cNvGrpSpPr>
                <a:grpSpLocks/>
              </p:cNvGrpSpPr>
              <p:nvPr/>
            </p:nvGrpSpPr>
            <p:grpSpPr bwMode="auto">
              <a:xfrm rot="-1366639">
                <a:off x="2019" y="2296"/>
                <a:ext cx="453" cy="271"/>
                <a:chOff x="2109" y="2614"/>
                <a:chExt cx="453" cy="271"/>
              </a:xfrm>
            </p:grpSpPr>
            <p:sp>
              <p:nvSpPr>
                <p:cNvPr id="21520" name="Oval 155"/>
                <p:cNvSpPr>
                  <a:spLocks noChangeArrowheads="1"/>
                </p:cNvSpPr>
                <p:nvPr/>
              </p:nvSpPr>
              <p:spPr bwMode="auto">
                <a:xfrm>
                  <a:off x="2109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21" name="Oval 156"/>
                <p:cNvSpPr>
                  <a:spLocks noChangeArrowheads="1"/>
                </p:cNvSpPr>
                <p:nvPr/>
              </p:nvSpPr>
              <p:spPr bwMode="auto">
                <a:xfrm>
                  <a:off x="2245" y="2750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22" name="Oval 157"/>
                <p:cNvSpPr>
                  <a:spLocks noChangeArrowheads="1"/>
                </p:cNvSpPr>
                <p:nvPr/>
              </p:nvSpPr>
              <p:spPr bwMode="auto">
                <a:xfrm>
                  <a:off x="2200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23" name="Oval 158"/>
                <p:cNvSpPr>
                  <a:spLocks noChangeArrowheads="1"/>
                </p:cNvSpPr>
                <p:nvPr/>
              </p:nvSpPr>
              <p:spPr bwMode="auto">
                <a:xfrm>
                  <a:off x="2291" y="2614"/>
                  <a:ext cx="45" cy="45"/>
                </a:xfrm>
                <a:prstGeom prst="ellipse">
                  <a:avLst/>
                </a:prstGeom>
                <a:solidFill>
                  <a:srgbClr val="B1CAF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524" name="Group 159"/>
                <p:cNvGrpSpPr>
                  <a:grpSpLocks/>
                </p:cNvGrpSpPr>
                <p:nvPr/>
              </p:nvGrpSpPr>
              <p:grpSpPr bwMode="auto">
                <a:xfrm rot="-2647115">
                  <a:off x="2336" y="2704"/>
                  <a:ext cx="226" cy="181"/>
                  <a:chOff x="2336" y="2704"/>
                  <a:chExt cx="226" cy="181"/>
                </a:xfrm>
              </p:grpSpPr>
              <p:sp>
                <p:nvSpPr>
                  <p:cNvPr id="21525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26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840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27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2427" y="2704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28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2749"/>
                    <a:ext cx="45" cy="45"/>
                  </a:xfrm>
                  <a:prstGeom prst="ellipse">
                    <a:avLst/>
                  </a:prstGeom>
                  <a:solidFill>
                    <a:srgbClr val="B1CAFD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81412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3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88900" y="1341438"/>
            <a:ext cx="8893175" cy="5327650"/>
          </a:xfrm>
          <a:prstGeom prst="bevel">
            <a:avLst>
              <a:gd name="adj" fmla="val 1958"/>
            </a:avLst>
          </a:prstGeom>
          <a:solidFill>
            <a:schemeClr val="bg1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60623" y="432470"/>
            <a:ext cx="7772400" cy="457200"/>
          </a:xfrm>
        </p:spPr>
        <p:txBody>
          <a:bodyPr/>
          <a:lstStyle/>
          <a:p>
            <a:pPr algn="ctr" eaLnBrk="1" hangingPunct="1"/>
            <a:r>
              <a:rPr lang="en-US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Recoil Recognition by Combination of </a:t>
            </a:r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Channels</a:t>
            </a:r>
            <a:r>
              <a:rPr lang="en-US" sz="1000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600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i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- making good use of quenching - </a:t>
            </a:r>
            <a:endParaRPr lang="en-US" sz="2000" i="1" kern="1200" dirty="0">
              <a:solidFill>
                <a:srgbClr val="0000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412875"/>
            <a:ext cx="7961313" cy="475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03263" y="4959350"/>
            <a:ext cx="1584325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084388" y="5111750"/>
            <a:ext cx="792162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870700" y="4306888"/>
            <a:ext cx="1727200" cy="935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727450" y="1557338"/>
            <a:ext cx="1295400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8265" name="Text Box 9"/>
          <p:cNvSpPr txBox="1">
            <a:spLocks noChangeArrowheads="1"/>
          </p:cNvSpPr>
          <p:nvPr/>
        </p:nvSpPr>
        <p:spPr bwMode="auto">
          <a:xfrm>
            <a:off x="395288" y="1939925"/>
            <a:ext cx="2689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Cryogenic Charge / Phonon</a:t>
            </a:r>
          </a:p>
        </p:txBody>
      </p:sp>
      <p:sp>
        <p:nvSpPr>
          <p:cNvPr id="608266" name="Text Box 10"/>
          <p:cNvSpPr txBox="1">
            <a:spLocks noChangeArrowheads="1"/>
          </p:cNvSpPr>
          <p:nvPr/>
        </p:nvSpPr>
        <p:spPr bwMode="auto">
          <a:xfrm>
            <a:off x="5924550" y="1930400"/>
            <a:ext cx="246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Cryogenic Light / Phonon</a:t>
            </a:r>
          </a:p>
        </p:txBody>
      </p:sp>
      <p:sp>
        <p:nvSpPr>
          <p:cNvPr id="608267" name="Text Box 11"/>
          <p:cNvSpPr txBox="1">
            <a:spLocks noChangeArrowheads="1"/>
          </p:cNvSpPr>
          <p:nvPr/>
        </p:nvSpPr>
        <p:spPr bwMode="auto">
          <a:xfrm>
            <a:off x="3106738" y="6092825"/>
            <a:ext cx="307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000066"/>
                </a:solidFill>
                <a:latin typeface="Arial" pitchFamily="34" charset="0"/>
              </a:rPr>
              <a:t>Liquid Noble Gas Light / Charge</a:t>
            </a:r>
          </a:p>
        </p:txBody>
      </p:sp>
      <p:sp>
        <p:nvSpPr>
          <p:cNvPr id="26636" name="Freeform 12"/>
          <p:cNvSpPr>
            <a:spLocks/>
          </p:cNvSpPr>
          <p:nvPr/>
        </p:nvSpPr>
        <p:spPr bwMode="auto">
          <a:xfrm>
            <a:off x="684213" y="2565400"/>
            <a:ext cx="3167062" cy="1368425"/>
          </a:xfrm>
          <a:custGeom>
            <a:avLst/>
            <a:gdLst>
              <a:gd name="T0" fmla="*/ 71437 w 1995"/>
              <a:gd name="T1" fmla="*/ 0 h 862"/>
              <a:gd name="T2" fmla="*/ 2735262 w 1995"/>
              <a:gd name="T3" fmla="*/ 0 h 862"/>
              <a:gd name="T4" fmla="*/ 3095625 w 1995"/>
              <a:gd name="T5" fmla="*/ 287338 h 862"/>
              <a:gd name="T6" fmla="*/ 3167062 w 1995"/>
              <a:gd name="T7" fmla="*/ 1368425 h 862"/>
              <a:gd name="T8" fmla="*/ 1079500 w 1995"/>
              <a:gd name="T9" fmla="*/ 1368425 h 862"/>
              <a:gd name="T10" fmla="*/ 0 w 1995"/>
              <a:gd name="T11" fmla="*/ 576263 h 8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95" h="862">
                <a:moveTo>
                  <a:pt x="45" y="0"/>
                </a:moveTo>
                <a:lnTo>
                  <a:pt x="1723" y="0"/>
                </a:lnTo>
                <a:lnTo>
                  <a:pt x="1950" y="181"/>
                </a:lnTo>
                <a:lnTo>
                  <a:pt x="1995" y="862"/>
                </a:lnTo>
                <a:lnTo>
                  <a:pt x="680" y="862"/>
                </a:lnTo>
                <a:lnTo>
                  <a:pt x="0" y="363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5148263" y="2420938"/>
            <a:ext cx="3168650" cy="1584325"/>
          </a:xfrm>
          <a:custGeom>
            <a:avLst/>
            <a:gdLst>
              <a:gd name="T0" fmla="*/ 0 w 1996"/>
              <a:gd name="T1" fmla="*/ 144463 h 998"/>
              <a:gd name="T2" fmla="*/ 71438 w 1996"/>
              <a:gd name="T3" fmla="*/ 1584325 h 998"/>
              <a:gd name="T4" fmla="*/ 3168650 w 1996"/>
              <a:gd name="T5" fmla="*/ 1584325 h 998"/>
              <a:gd name="T6" fmla="*/ 2952750 w 1996"/>
              <a:gd name="T7" fmla="*/ 0 h 998"/>
              <a:gd name="T8" fmla="*/ 287338 w 1996"/>
              <a:gd name="T9" fmla="*/ 144463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96" h="998">
                <a:moveTo>
                  <a:pt x="0" y="91"/>
                </a:moveTo>
                <a:lnTo>
                  <a:pt x="45" y="998"/>
                </a:lnTo>
                <a:lnTo>
                  <a:pt x="1996" y="998"/>
                </a:lnTo>
                <a:lnTo>
                  <a:pt x="1860" y="0"/>
                </a:lnTo>
                <a:lnTo>
                  <a:pt x="181" y="9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6638" name="Group 14"/>
          <p:cNvGrpSpPr>
            <a:grpSpLocks/>
          </p:cNvGrpSpPr>
          <p:nvPr/>
        </p:nvGrpSpPr>
        <p:grpSpPr bwMode="auto">
          <a:xfrm>
            <a:off x="-36513" y="2466652"/>
            <a:ext cx="9186863" cy="1322388"/>
            <a:chOff x="-23" y="1457"/>
            <a:chExt cx="5787" cy="833"/>
          </a:xfrm>
        </p:grpSpPr>
        <p:pic>
          <p:nvPicPr>
            <p:cNvPr id="26646" name="Picture 1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69" r="61116" b="45494"/>
            <a:stretch>
              <a:fillRect/>
            </a:stretch>
          </p:blipFill>
          <p:spPr bwMode="auto">
            <a:xfrm>
              <a:off x="-23" y="1457"/>
              <a:ext cx="1950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47" name="Picture 1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69" t="27269" b="45494"/>
            <a:stretch>
              <a:fillRect/>
            </a:stretch>
          </p:blipFill>
          <p:spPr bwMode="auto">
            <a:xfrm>
              <a:off x="3606" y="1474"/>
              <a:ext cx="215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8273" name="Group 17"/>
          <p:cNvGrpSpPr>
            <a:grpSpLocks/>
          </p:cNvGrpSpPr>
          <p:nvPr/>
        </p:nvGrpSpPr>
        <p:grpSpPr bwMode="auto">
          <a:xfrm>
            <a:off x="250825" y="2205038"/>
            <a:ext cx="8424863" cy="3963987"/>
            <a:chOff x="158" y="1389"/>
            <a:chExt cx="5307" cy="2497"/>
          </a:xfrm>
        </p:grpSpPr>
        <p:sp>
          <p:nvSpPr>
            <p:cNvPr id="26643" name="Freeform 18"/>
            <p:cNvSpPr>
              <a:spLocks/>
            </p:cNvSpPr>
            <p:nvPr/>
          </p:nvSpPr>
          <p:spPr bwMode="auto">
            <a:xfrm>
              <a:off x="2154" y="2931"/>
              <a:ext cx="2177" cy="955"/>
            </a:xfrm>
            <a:custGeom>
              <a:avLst/>
              <a:gdLst>
                <a:gd name="T0" fmla="*/ 0 w 2177"/>
                <a:gd name="T1" fmla="*/ 0 h 1043"/>
                <a:gd name="T2" fmla="*/ 91 w 2177"/>
                <a:gd name="T3" fmla="*/ 1043 h 1043"/>
                <a:gd name="T4" fmla="*/ 2177 w 2177"/>
                <a:gd name="T5" fmla="*/ 907 h 1043"/>
                <a:gd name="T6" fmla="*/ 2041 w 2177"/>
                <a:gd name="T7" fmla="*/ 318 h 1043"/>
                <a:gd name="T8" fmla="*/ 1134 w 2177"/>
                <a:gd name="T9" fmla="*/ 363 h 1043"/>
                <a:gd name="T10" fmla="*/ 1043 w 2177"/>
                <a:gd name="T11" fmla="*/ 0 h 1043"/>
                <a:gd name="T12" fmla="*/ 680 w 2177"/>
                <a:gd name="T13" fmla="*/ 0 h 10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77" h="1043">
                  <a:moveTo>
                    <a:pt x="0" y="0"/>
                  </a:moveTo>
                  <a:lnTo>
                    <a:pt x="91" y="1043"/>
                  </a:lnTo>
                  <a:lnTo>
                    <a:pt x="2177" y="907"/>
                  </a:lnTo>
                  <a:lnTo>
                    <a:pt x="2041" y="318"/>
                  </a:lnTo>
                  <a:lnTo>
                    <a:pt x="1134" y="363"/>
                  </a:lnTo>
                  <a:lnTo>
                    <a:pt x="1043" y="0"/>
                  </a:lnTo>
                  <a:lnTo>
                    <a:pt x="68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4" name="Freeform 19"/>
            <p:cNvSpPr>
              <a:spLocks/>
            </p:cNvSpPr>
            <p:nvPr/>
          </p:nvSpPr>
          <p:spPr bwMode="auto">
            <a:xfrm>
              <a:off x="158" y="1480"/>
              <a:ext cx="1995" cy="862"/>
            </a:xfrm>
            <a:custGeom>
              <a:avLst/>
              <a:gdLst>
                <a:gd name="T0" fmla="*/ 45 w 1995"/>
                <a:gd name="T1" fmla="*/ 0 h 862"/>
                <a:gd name="T2" fmla="*/ 1723 w 1995"/>
                <a:gd name="T3" fmla="*/ 0 h 862"/>
                <a:gd name="T4" fmla="*/ 1950 w 1995"/>
                <a:gd name="T5" fmla="*/ 181 h 862"/>
                <a:gd name="T6" fmla="*/ 1995 w 1995"/>
                <a:gd name="T7" fmla="*/ 862 h 862"/>
                <a:gd name="T8" fmla="*/ 680 w 1995"/>
                <a:gd name="T9" fmla="*/ 862 h 862"/>
                <a:gd name="T10" fmla="*/ 0 w 1995"/>
                <a:gd name="T11" fmla="*/ 363 h 8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95" h="862">
                  <a:moveTo>
                    <a:pt x="45" y="0"/>
                  </a:moveTo>
                  <a:lnTo>
                    <a:pt x="1723" y="0"/>
                  </a:lnTo>
                  <a:lnTo>
                    <a:pt x="1950" y="181"/>
                  </a:lnTo>
                  <a:lnTo>
                    <a:pt x="1995" y="862"/>
                  </a:lnTo>
                  <a:lnTo>
                    <a:pt x="680" y="862"/>
                  </a:lnTo>
                  <a:lnTo>
                    <a:pt x="0" y="36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5" name="Freeform 20"/>
            <p:cNvSpPr>
              <a:spLocks/>
            </p:cNvSpPr>
            <p:nvPr/>
          </p:nvSpPr>
          <p:spPr bwMode="auto">
            <a:xfrm>
              <a:off x="3469" y="1389"/>
              <a:ext cx="1996" cy="998"/>
            </a:xfrm>
            <a:custGeom>
              <a:avLst/>
              <a:gdLst>
                <a:gd name="T0" fmla="*/ 0 w 1996"/>
                <a:gd name="T1" fmla="*/ 91 h 998"/>
                <a:gd name="T2" fmla="*/ 45 w 1996"/>
                <a:gd name="T3" fmla="*/ 998 h 998"/>
                <a:gd name="T4" fmla="*/ 1996 w 1996"/>
                <a:gd name="T5" fmla="*/ 998 h 998"/>
                <a:gd name="T6" fmla="*/ 1860 w 1996"/>
                <a:gd name="T7" fmla="*/ 0 h 998"/>
                <a:gd name="T8" fmla="*/ 181 w 1996"/>
                <a:gd name="T9" fmla="*/ 91 h 9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96" h="998">
                  <a:moveTo>
                    <a:pt x="0" y="91"/>
                  </a:moveTo>
                  <a:lnTo>
                    <a:pt x="45" y="998"/>
                  </a:lnTo>
                  <a:lnTo>
                    <a:pt x="1996" y="998"/>
                  </a:lnTo>
                  <a:lnTo>
                    <a:pt x="1860" y="0"/>
                  </a:lnTo>
                  <a:lnTo>
                    <a:pt x="181" y="9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08277" name="Group 21"/>
          <p:cNvGrpSpPr>
            <a:grpSpLocks/>
          </p:cNvGrpSpPr>
          <p:nvPr/>
        </p:nvGrpSpPr>
        <p:grpSpPr bwMode="auto">
          <a:xfrm>
            <a:off x="2827338" y="3208338"/>
            <a:ext cx="3095625" cy="1276350"/>
            <a:chOff x="1805" y="2045"/>
            <a:chExt cx="1950" cy="804"/>
          </a:xfrm>
        </p:grpSpPr>
        <p:sp>
          <p:nvSpPr>
            <p:cNvPr id="26641" name="Oval 22"/>
            <p:cNvSpPr>
              <a:spLocks noChangeArrowheads="1"/>
            </p:cNvSpPr>
            <p:nvPr/>
          </p:nvSpPr>
          <p:spPr bwMode="auto">
            <a:xfrm>
              <a:off x="1805" y="2045"/>
              <a:ext cx="1950" cy="804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2" name="Text Box 23"/>
            <p:cNvSpPr txBox="1">
              <a:spLocks noChangeArrowheads="1"/>
            </p:cNvSpPr>
            <p:nvPr/>
          </p:nvSpPr>
          <p:spPr bwMode="auto">
            <a:xfrm>
              <a:off x="1830" y="2069"/>
              <a:ext cx="189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radioactive 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background can be rejected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=&gt; highly improved </a:t>
              </a:r>
            </a:p>
            <a:p>
              <a:pPr algn="ctr" eaLnBrk="1" hangingPunct="1">
                <a:buFont typeface="Symbol" pitchFamily="18" charset="2"/>
                <a:buNone/>
              </a:pPr>
              <a:r>
                <a:rPr lang="en-US">
                  <a:solidFill>
                    <a:srgbClr val="FFFFFF"/>
                  </a:solidFill>
                  <a:latin typeface="Arial" pitchFamily="34" charset="0"/>
                </a:rPr>
                <a:t>sensitivity</a:t>
              </a:r>
            </a:p>
          </p:txBody>
        </p:sp>
      </p:grpSp>
      <p:sp>
        <p:nvSpPr>
          <p:cNvPr id="25" name="Rechteck 24"/>
          <p:cNvSpPr/>
          <p:nvPr/>
        </p:nvSpPr>
        <p:spPr>
          <a:xfrm>
            <a:off x="323528" y="-277316"/>
            <a:ext cx="288727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 rot="2629009" flipH="1">
            <a:off x="3403600" y="2895600"/>
            <a:ext cx="4378325" cy="1439863"/>
          </a:xfrm>
          <a:prstGeom prst="rect">
            <a:avLst/>
          </a:prstGeom>
          <a:noFill/>
          <a:ln w="57150">
            <a:solidFill>
              <a:srgbClr val="4C00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79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1" name="Group 3"/>
          <p:cNvGrpSpPr>
            <a:grpSpLocks/>
          </p:cNvGrpSpPr>
          <p:nvPr/>
        </p:nvGrpSpPr>
        <p:grpSpPr bwMode="auto">
          <a:xfrm>
            <a:off x="5167313" y="1520825"/>
            <a:ext cx="3581400" cy="5076825"/>
            <a:chOff x="3168" y="960"/>
            <a:chExt cx="1985" cy="3054"/>
          </a:xfrm>
        </p:grpSpPr>
        <p:sp>
          <p:nvSpPr>
            <p:cNvPr id="63527" name="Rectangle 4"/>
            <p:cNvSpPr>
              <a:spLocks noChangeArrowheads="1"/>
            </p:cNvSpPr>
            <p:nvPr/>
          </p:nvSpPr>
          <p:spPr bwMode="auto">
            <a:xfrm>
              <a:off x="3464" y="2596"/>
              <a:ext cx="1496" cy="1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28" name="Rectangle 5"/>
            <p:cNvSpPr>
              <a:spLocks noChangeArrowheads="1"/>
            </p:cNvSpPr>
            <p:nvPr/>
          </p:nvSpPr>
          <p:spPr bwMode="auto">
            <a:xfrm>
              <a:off x="3460" y="1088"/>
              <a:ext cx="1496" cy="1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63529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960"/>
              <a:ext cx="1985" cy="3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58087" name="Group 7"/>
          <p:cNvGrpSpPr>
            <a:grpSpLocks/>
          </p:cNvGrpSpPr>
          <p:nvPr/>
        </p:nvGrpSpPr>
        <p:grpSpPr bwMode="auto">
          <a:xfrm>
            <a:off x="433388" y="1268413"/>
            <a:ext cx="4462462" cy="3732212"/>
            <a:chOff x="182" y="799"/>
            <a:chExt cx="2811" cy="2351"/>
          </a:xfrm>
        </p:grpSpPr>
        <p:sp>
          <p:nvSpPr>
            <p:cNvPr id="63496" name="Text Box 8"/>
            <p:cNvSpPr txBox="1">
              <a:spLocks noChangeArrowheads="1"/>
            </p:cNvSpPr>
            <p:nvPr/>
          </p:nvSpPr>
          <p:spPr bwMode="auto">
            <a:xfrm>
              <a:off x="1429" y="859"/>
              <a:ext cx="15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3300"/>
                  </a:solidFill>
                </a:rPr>
                <a:t>CRESST II - Detectors</a:t>
              </a:r>
            </a:p>
          </p:txBody>
        </p:sp>
        <p:sp>
          <p:nvSpPr>
            <p:cNvPr id="63497" name="Freeform 9"/>
            <p:cNvSpPr>
              <a:spLocks noChangeAspect="1"/>
            </p:cNvSpPr>
            <p:nvPr/>
          </p:nvSpPr>
          <p:spPr bwMode="auto">
            <a:xfrm>
              <a:off x="350" y="1542"/>
              <a:ext cx="478" cy="526"/>
            </a:xfrm>
            <a:custGeom>
              <a:avLst/>
              <a:gdLst>
                <a:gd name="T0" fmla="*/ 288 w 610"/>
                <a:gd name="T1" fmla="*/ 780 h 426"/>
                <a:gd name="T2" fmla="*/ 273 w 610"/>
                <a:gd name="T3" fmla="*/ 721 h 426"/>
                <a:gd name="T4" fmla="*/ 269 w 610"/>
                <a:gd name="T5" fmla="*/ 675 h 426"/>
                <a:gd name="T6" fmla="*/ 245 w 610"/>
                <a:gd name="T7" fmla="*/ 647 h 426"/>
                <a:gd name="T8" fmla="*/ 208 w 610"/>
                <a:gd name="T9" fmla="*/ 661 h 426"/>
                <a:gd name="T10" fmla="*/ 184 w 610"/>
                <a:gd name="T11" fmla="*/ 540 h 426"/>
                <a:gd name="T12" fmla="*/ 158 w 610"/>
                <a:gd name="T13" fmla="*/ 465 h 426"/>
                <a:gd name="T14" fmla="*/ 92 w 610"/>
                <a:gd name="T15" fmla="*/ 344 h 426"/>
                <a:gd name="T16" fmla="*/ 65 w 610"/>
                <a:gd name="T17" fmla="*/ 299 h 426"/>
                <a:gd name="T18" fmla="*/ 30 w 610"/>
                <a:gd name="T19" fmla="*/ 178 h 426"/>
                <a:gd name="T20" fmla="*/ 19 w 610"/>
                <a:gd name="T21" fmla="*/ 73 h 426"/>
                <a:gd name="T22" fmla="*/ 3 w 610"/>
                <a:gd name="T23" fmla="*/ 14 h 4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0" h="426">
                  <a:moveTo>
                    <a:pt x="599" y="415"/>
                  </a:moveTo>
                  <a:cubicBezTo>
                    <a:pt x="578" y="351"/>
                    <a:pt x="610" y="426"/>
                    <a:pt x="567" y="383"/>
                  </a:cubicBezTo>
                  <a:cubicBezTo>
                    <a:pt x="561" y="377"/>
                    <a:pt x="566" y="364"/>
                    <a:pt x="559" y="359"/>
                  </a:cubicBezTo>
                  <a:cubicBezTo>
                    <a:pt x="545" y="349"/>
                    <a:pt x="511" y="343"/>
                    <a:pt x="511" y="343"/>
                  </a:cubicBezTo>
                  <a:cubicBezTo>
                    <a:pt x="453" y="362"/>
                    <a:pt x="479" y="363"/>
                    <a:pt x="431" y="351"/>
                  </a:cubicBezTo>
                  <a:cubicBezTo>
                    <a:pt x="390" y="324"/>
                    <a:pt x="405" y="315"/>
                    <a:pt x="383" y="287"/>
                  </a:cubicBezTo>
                  <a:cubicBezTo>
                    <a:pt x="369" y="269"/>
                    <a:pt x="347" y="258"/>
                    <a:pt x="327" y="247"/>
                  </a:cubicBezTo>
                  <a:cubicBezTo>
                    <a:pt x="284" y="223"/>
                    <a:pt x="235" y="205"/>
                    <a:pt x="191" y="183"/>
                  </a:cubicBezTo>
                  <a:cubicBezTo>
                    <a:pt x="156" y="166"/>
                    <a:pt x="174" y="187"/>
                    <a:pt x="135" y="159"/>
                  </a:cubicBezTo>
                  <a:cubicBezTo>
                    <a:pt x="111" y="142"/>
                    <a:pt x="84" y="116"/>
                    <a:pt x="63" y="95"/>
                  </a:cubicBezTo>
                  <a:cubicBezTo>
                    <a:pt x="57" y="71"/>
                    <a:pt x="57" y="57"/>
                    <a:pt x="39" y="39"/>
                  </a:cubicBezTo>
                  <a:cubicBezTo>
                    <a:pt x="0" y="0"/>
                    <a:pt x="25" y="44"/>
                    <a:pt x="7" y="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498" name="AutoShape 10"/>
            <p:cNvSpPr>
              <a:spLocks noChangeAspect="1" noChangeArrowheads="1"/>
            </p:cNvSpPr>
            <p:nvPr/>
          </p:nvSpPr>
          <p:spPr bwMode="auto">
            <a:xfrm>
              <a:off x="649" y="1535"/>
              <a:ext cx="1285" cy="1299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04737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499" name="Rectangle 11"/>
            <p:cNvSpPr>
              <a:spLocks noChangeAspect="1" noChangeArrowheads="1"/>
            </p:cNvSpPr>
            <p:nvPr/>
          </p:nvSpPr>
          <p:spPr bwMode="auto">
            <a:xfrm>
              <a:off x="839" y="1746"/>
              <a:ext cx="898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00" name="Rectangle 12"/>
            <p:cNvSpPr>
              <a:spLocks noChangeAspect="1" noChangeArrowheads="1"/>
            </p:cNvSpPr>
            <p:nvPr/>
          </p:nvSpPr>
          <p:spPr bwMode="auto">
            <a:xfrm>
              <a:off x="1880" y="1756"/>
              <a:ext cx="122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01" name="Rectangle 13"/>
            <p:cNvSpPr>
              <a:spLocks noChangeAspect="1" noChangeArrowheads="1"/>
            </p:cNvSpPr>
            <p:nvPr/>
          </p:nvSpPr>
          <p:spPr bwMode="auto">
            <a:xfrm>
              <a:off x="812" y="1981"/>
              <a:ext cx="41" cy="408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02" name="Rectangle 14"/>
            <p:cNvSpPr>
              <a:spLocks noChangeAspect="1" noChangeArrowheads="1"/>
            </p:cNvSpPr>
            <p:nvPr/>
          </p:nvSpPr>
          <p:spPr bwMode="auto">
            <a:xfrm>
              <a:off x="2002" y="1981"/>
              <a:ext cx="41" cy="408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03" name="Freeform 15"/>
            <p:cNvSpPr>
              <a:spLocks noChangeAspect="1"/>
            </p:cNvSpPr>
            <p:nvPr/>
          </p:nvSpPr>
          <p:spPr bwMode="auto">
            <a:xfrm rot="-579225">
              <a:off x="1383" y="1969"/>
              <a:ext cx="449" cy="63"/>
            </a:xfrm>
            <a:custGeom>
              <a:avLst/>
              <a:gdLst>
                <a:gd name="T0" fmla="*/ 0 w 3264"/>
                <a:gd name="T1" fmla="*/ 1 h 520"/>
                <a:gd name="T2" fmla="*/ 1 w 3264"/>
                <a:gd name="T3" fmla="*/ 0 h 520"/>
                <a:gd name="T4" fmla="*/ 1 w 3264"/>
                <a:gd name="T5" fmla="*/ 1 h 520"/>
                <a:gd name="T6" fmla="*/ 2 w 3264"/>
                <a:gd name="T7" fmla="*/ 0 h 520"/>
                <a:gd name="T8" fmla="*/ 2 w 3264"/>
                <a:gd name="T9" fmla="*/ 1 h 520"/>
                <a:gd name="T10" fmla="*/ 3 w 3264"/>
                <a:gd name="T11" fmla="*/ 0 h 520"/>
                <a:gd name="T12" fmla="*/ 3 w 3264"/>
                <a:gd name="T13" fmla="*/ 1 h 520"/>
                <a:gd name="T14" fmla="*/ 4 w 3264"/>
                <a:gd name="T15" fmla="*/ 0 h 520"/>
                <a:gd name="T16" fmla="*/ 5 w 3264"/>
                <a:gd name="T17" fmla="*/ 1 h 520"/>
                <a:gd name="T18" fmla="*/ 5 w 3264"/>
                <a:gd name="T19" fmla="*/ 0 h 520"/>
                <a:gd name="T20" fmla="*/ 6 w 3264"/>
                <a:gd name="T21" fmla="*/ 1 h 520"/>
                <a:gd name="T22" fmla="*/ 6 w 3264"/>
                <a:gd name="T23" fmla="*/ 0 h 520"/>
                <a:gd name="T24" fmla="*/ 7 w 3264"/>
                <a:gd name="T25" fmla="*/ 1 h 520"/>
                <a:gd name="T26" fmla="*/ 8 w 3264"/>
                <a:gd name="T27" fmla="*/ 0 h 520"/>
                <a:gd name="T28" fmla="*/ 9 w 3264"/>
                <a:gd name="T29" fmla="*/ 0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pattFill prst="ltUpDiag">
                <a:fgClr>
                  <a:srgbClr val="FF9933"/>
                </a:fgClr>
                <a:bgClr>
                  <a:srgbClr val="FFFF00"/>
                </a:bgClr>
              </a:patt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04" name="Freeform 16"/>
            <p:cNvSpPr>
              <a:spLocks noChangeAspect="1"/>
            </p:cNvSpPr>
            <p:nvPr/>
          </p:nvSpPr>
          <p:spPr bwMode="auto">
            <a:xfrm rot="3353722">
              <a:off x="1272" y="2415"/>
              <a:ext cx="530" cy="90"/>
            </a:xfrm>
            <a:custGeom>
              <a:avLst/>
              <a:gdLst>
                <a:gd name="T0" fmla="*/ 0 w 3264"/>
                <a:gd name="T1" fmla="*/ 2 h 520"/>
                <a:gd name="T2" fmla="*/ 1 w 3264"/>
                <a:gd name="T3" fmla="*/ 0 h 520"/>
                <a:gd name="T4" fmla="*/ 2 w 3264"/>
                <a:gd name="T5" fmla="*/ 2 h 520"/>
                <a:gd name="T6" fmla="*/ 3 w 3264"/>
                <a:gd name="T7" fmla="*/ 0 h 520"/>
                <a:gd name="T8" fmla="*/ 4 w 3264"/>
                <a:gd name="T9" fmla="*/ 2 h 520"/>
                <a:gd name="T10" fmla="*/ 5 w 3264"/>
                <a:gd name="T11" fmla="*/ 0 h 520"/>
                <a:gd name="T12" fmla="*/ 5 w 3264"/>
                <a:gd name="T13" fmla="*/ 2 h 520"/>
                <a:gd name="T14" fmla="*/ 6 w 3264"/>
                <a:gd name="T15" fmla="*/ 0 h 520"/>
                <a:gd name="T16" fmla="*/ 7 w 3264"/>
                <a:gd name="T17" fmla="*/ 2 h 520"/>
                <a:gd name="T18" fmla="*/ 9 w 3264"/>
                <a:gd name="T19" fmla="*/ 0 h 520"/>
                <a:gd name="T20" fmla="*/ 9 w 3264"/>
                <a:gd name="T21" fmla="*/ 2 h 520"/>
                <a:gd name="T22" fmla="*/ 11 w 3264"/>
                <a:gd name="T23" fmla="*/ 0 h 520"/>
                <a:gd name="T24" fmla="*/ 12 w 3264"/>
                <a:gd name="T25" fmla="*/ 2 h 520"/>
                <a:gd name="T26" fmla="*/ 13 w 3264"/>
                <a:gd name="T27" fmla="*/ 2 h 520"/>
                <a:gd name="T28" fmla="*/ 14 w 3264"/>
                <a:gd name="T29" fmla="*/ 2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pattFill prst="ltUpDiag">
                <a:fgClr>
                  <a:srgbClr val="FF9933"/>
                </a:fgClr>
                <a:bgClr>
                  <a:srgbClr val="FFFF00"/>
                </a:bgClr>
              </a:patt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05" name="Freeform 17"/>
            <p:cNvSpPr>
              <a:spLocks noChangeAspect="1"/>
            </p:cNvSpPr>
            <p:nvPr/>
          </p:nvSpPr>
          <p:spPr bwMode="auto">
            <a:xfrm rot="6049729">
              <a:off x="909" y="2387"/>
              <a:ext cx="653" cy="104"/>
            </a:xfrm>
            <a:custGeom>
              <a:avLst/>
              <a:gdLst>
                <a:gd name="T0" fmla="*/ 0 w 3264"/>
                <a:gd name="T1" fmla="*/ 4 h 520"/>
                <a:gd name="T2" fmla="*/ 2 w 3264"/>
                <a:gd name="T3" fmla="*/ 0 h 520"/>
                <a:gd name="T4" fmla="*/ 3 w 3264"/>
                <a:gd name="T5" fmla="*/ 4 h 520"/>
                <a:gd name="T6" fmla="*/ 5 w 3264"/>
                <a:gd name="T7" fmla="*/ 0 h 520"/>
                <a:gd name="T8" fmla="*/ 7 w 3264"/>
                <a:gd name="T9" fmla="*/ 4 h 520"/>
                <a:gd name="T10" fmla="*/ 9 w 3264"/>
                <a:gd name="T11" fmla="*/ 0 h 520"/>
                <a:gd name="T12" fmla="*/ 10 w 3264"/>
                <a:gd name="T13" fmla="*/ 4 h 520"/>
                <a:gd name="T14" fmla="*/ 12 w 3264"/>
                <a:gd name="T15" fmla="*/ 0 h 520"/>
                <a:gd name="T16" fmla="*/ 14 w 3264"/>
                <a:gd name="T17" fmla="*/ 4 h 520"/>
                <a:gd name="T18" fmla="*/ 16 w 3264"/>
                <a:gd name="T19" fmla="*/ 0 h 520"/>
                <a:gd name="T20" fmla="*/ 18 w 3264"/>
                <a:gd name="T21" fmla="*/ 4 h 520"/>
                <a:gd name="T22" fmla="*/ 20 w 3264"/>
                <a:gd name="T23" fmla="*/ 0 h 520"/>
                <a:gd name="T24" fmla="*/ 22 w 3264"/>
                <a:gd name="T25" fmla="*/ 4 h 520"/>
                <a:gd name="T26" fmla="*/ 23 w 3264"/>
                <a:gd name="T27" fmla="*/ 2 h 520"/>
                <a:gd name="T28" fmla="*/ 26 w 3264"/>
                <a:gd name="T29" fmla="*/ 2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pattFill prst="ltUpDiag">
                <a:fgClr>
                  <a:srgbClr val="FF9933"/>
                </a:fgClr>
                <a:bgClr>
                  <a:srgbClr val="FFFF00"/>
                </a:bgClr>
              </a:patt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06" name="Freeform 18"/>
            <p:cNvSpPr>
              <a:spLocks noChangeAspect="1"/>
            </p:cNvSpPr>
            <p:nvPr/>
          </p:nvSpPr>
          <p:spPr bwMode="auto">
            <a:xfrm rot="12267745" flipH="1">
              <a:off x="1329" y="2154"/>
              <a:ext cx="531" cy="82"/>
            </a:xfrm>
            <a:custGeom>
              <a:avLst/>
              <a:gdLst>
                <a:gd name="T0" fmla="*/ 0 w 3264"/>
                <a:gd name="T1" fmla="*/ 2 h 520"/>
                <a:gd name="T2" fmla="*/ 1 w 3264"/>
                <a:gd name="T3" fmla="*/ 0 h 520"/>
                <a:gd name="T4" fmla="*/ 2 w 3264"/>
                <a:gd name="T5" fmla="*/ 2 h 520"/>
                <a:gd name="T6" fmla="*/ 3 w 3264"/>
                <a:gd name="T7" fmla="*/ 0 h 520"/>
                <a:gd name="T8" fmla="*/ 4 w 3264"/>
                <a:gd name="T9" fmla="*/ 2 h 520"/>
                <a:gd name="T10" fmla="*/ 5 w 3264"/>
                <a:gd name="T11" fmla="*/ 0 h 520"/>
                <a:gd name="T12" fmla="*/ 5 w 3264"/>
                <a:gd name="T13" fmla="*/ 2 h 520"/>
                <a:gd name="T14" fmla="*/ 7 w 3264"/>
                <a:gd name="T15" fmla="*/ 0 h 520"/>
                <a:gd name="T16" fmla="*/ 7 w 3264"/>
                <a:gd name="T17" fmla="*/ 2 h 520"/>
                <a:gd name="T18" fmla="*/ 9 w 3264"/>
                <a:gd name="T19" fmla="*/ 0 h 520"/>
                <a:gd name="T20" fmla="*/ 9 w 3264"/>
                <a:gd name="T21" fmla="*/ 2 h 520"/>
                <a:gd name="T22" fmla="*/ 11 w 3264"/>
                <a:gd name="T23" fmla="*/ 0 h 520"/>
                <a:gd name="T24" fmla="*/ 12 w 3264"/>
                <a:gd name="T25" fmla="*/ 2 h 520"/>
                <a:gd name="T26" fmla="*/ 13 w 3264"/>
                <a:gd name="T27" fmla="*/ 1 h 520"/>
                <a:gd name="T28" fmla="*/ 14 w 3264"/>
                <a:gd name="T29" fmla="*/ 1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pattFill prst="ltUpDiag">
                <a:fgClr>
                  <a:srgbClr val="FF9933"/>
                </a:fgClr>
                <a:bgClr>
                  <a:srgbClr val="FFFF00"/>
                </a:bgClr>
              </a:patt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07" name="Freeform 19"/>
            <p:cNvSpPr>
              <a:spLocks noChangeAspect="1"/>
            </p:cNvSpPr>
            <p:nvPr/>
          </p:nvSpPr>
          <p:spPr bwMode="auto">
            <a:xfrm rot="8510538">
              <a:off x="963" y="2113"/>
              <a:ext cx="407" cy="92"/>
            </a:xfrm>
            <a:custGeom>
              <a:avLst/>
              <a:gdLst>
                <a:gd name="T0" fmla="*/ 0 w 3264"/>
                <a:gd name="T1" fmla="*/ 3 h 520"/>
                <a:gd name="T2" fmla="*/ 0 w 3264"/>
                <a:gd name="T3" fmla="*/ 0 h 520"/>
                <a:gd name="T4" fmla="*/ 1 w 3264"/>
                <a:gd name="T5" fmla="*/ 3 h 520"/>
                <a:gd name="T6" fmla="*/ 1 w 3264"/>
                <a:gd name="T7" fmla="*/ 0 h 520"/>
                <a:gd name="T8" fmla="*/ 2 w 3264"/>
                <a:gd name="T9" fmla="*/ 3 h 520"/>
                <a:gd name="T10" fmla="*/ 2 w 3264"/>
                <a:gd name="T11" fmla="*/ 0 h 520"/>
                <a:gd name="T12" fmla="*/ 2 w 3264"/>
                <a:gd name="T13" fmla="*/ 3 h 520"/>
                <a:gd name="T14" fmla="*/ 3 w 3264"/>
                <a:gd name="T15" fmla="*/ 0 h 520"/>
                <a:gd name="T16" fmla="*/ 3 w 3264"/>
                <a:gd name="T17" fmla="*/ 3 h 520"/>
                <a:gd name="T18" fmla="*/ 4 w 3264"/>
                <a:gd name="T19" fmla="*/ 0 h 520"/>
                <a:gd name="T20" fmla="*/ 4 w 3264"/>
                <a:gd name="T21" fmla="*/ 3 h 520"/>
                <a:gd name="T22" fmla="*/ 5 w 3264"/>
                <a:gd name="T23" fmla="*/ 0 h 520"/>
                <a:gd name="T24" fmla="*/ 5 w 3264"/>
                <a:gd name="T25" fmla="*/ 3 h 520"/>
                <a:gd name="T26" fmla="*/ 6 w 3264"/>
                <a:gd name="T27" fmla="*/ 2 h 520"/>
                <a:gd name="T28" fmla="*/ 6 w 3264"/>
                <a:gd name="T29" fmla="*/ 2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pattFill prst="ltUpDiag">
                <a:fgClr>
                  <a:srgbClr val="FF9933"/>
                </a:fgClr>
                <a:bgClr>
                  <a:srgbClr val="FFFF00"/>
                </a:bgClr>
              </a:patt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08" name="Freeform 20"/>
            <p:cNvSpPr>
              <a:spLocks noChangeAspect="1"/>
            </p:cNvSpPr>
            <p:nvPr/>
          </p:nvSpPr>
          <p:spPr bwMode="auto">
            <a:xfrm rot="-7550045">
              <a:off x="859" y="1726"/>
              <a:ext cx="531" cy="82"/>
            </a:xfrm>
            <a:custGeom>
              <a:avLst/>
              <a:gdLst>
                <a:gd name="T0" fmla="*/ 0 w 3264"/>
                <a:gd name="T1" fmla="*/ 2 h 520"/>
                <a:gd name="T2" fmla="*/ 1 w 3264"/>
                <a:gd name="T3" fmla="*/ 0 h 520"/>
                <a:gd name="T4" fmla="*/ 2 w 3264"/>
                <a:gd name="T5" fmla="*/ 2 h 520"/>
                <a:gd name="T6" fmla="*/ 3 w 3264"/>
                <a:gd name="T7" fmla="*/ 0 h 520"/>
                <a:gd name="T8" fmla="*/ 4 w 3264"/>
                <a:gd name="T9" fmla="*/ 2 h 520"/>
                <a:gd name="T10" fmla="*/ 5 w 3264"/>
                <a:gd name="T11" fmla="*/ 0 h 520"/>
                <a:gd name="T12" fmla="*/ 5 w 3264"/>
                <a:gd name="T13" fmla="*/ 2 h 520"/>
                <a:gd name="T14" fmla="*/ 7 w 3264"/>
                <a:gd name="T15" fmla="*/ 0 h 520"/>
                <a:gd name="T16" fmla="*/ 7 w 3264"/>
                <a:gd name="T17" fmla="*/ 2 h 520"/>
                <a:gd name="T18" fmla="*/ 9 w 3264"/>
                <a:gd name="T19" fmla="*/ 0 h 520"/>
                <a:gd name="T20" fmla="*/ 9 w 3264"/>
                <a:gd name="T21" fmla="*/ 2 h 520"/>
                <a:gd name="T22" fmla="*/ 11 w 3264"/>
                <a:gd name="T23" fmla="*/ 0 h 520"/>
                <a:gd name="T24" fmla="*/ 12 w 3264"/>
                <a:gd name="T25" fmla="*/ 2 h 520"/>
                <a:gd name="T26" fmla="*/ 13 w 3264"/>
                <a:gd name="T27" fmla="*/ 1 h 520"/>
                <a:gd name="T28" fmla="*/ 14 w 3264"/>
                <a:gd name="T29" fmla="*/ 1 h 5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4" h="520">
                  <a:moveTo>
                    <a:pt x="0" y="480"/>
                  </a:moveTo>
                  <a:cubicBezTo>
                    <a:pt x="64" y="240"/>
                    <a:pt x="128" y="0"/>
                    <a:pt x="192" y="0"/>
                  </a:cubicBezTo>
                  <a:cubicBezTo>
                    <a:pt x="256" y="0"/>
                    <a:pt x="312" y="480"/>
                    <a:pt x="384" y="480"/>
                  </a:cubicBezTo>
                  <a:cubicBezTo>
                    <a:pt x="456" y="480"/>
                    <a:pt x="552" y="0"/>
                    <a:pt x="624" y="0"/>
                  </a:cubicBezTo>
                  <a:cubicBezTo>
                    <a:pt x="696" y="0"/>
                    <a:pt x="736" y="472"/>
                    <a:pt x="816" y="480"/>
                  </a:cubicBezTo>
                  <a:cubicBezTo>
                    <a:pt x="896" y="488"/>
                    <a:pt x="1032" y="48"/>
                    <a:pt x="1104" y="48"/>
                  </a:cubicBezTo>
                  <a:cubicBezTo>
                    <a:pt x="1176" y="48"/>
                    <a:pt x="1176" y="480"/>
                    <a:pt x="1248" y="480"/>
                  </a:cubicBezTo>
                  <a:cubicBezTo>
                    <a:pt x="1320" y="480"/>
                    <a:pt x="1456" y="48"/>
                    <a:pt x="1536" y="48"/>
                  </a:cubicBezTo>
                  <a:cubicBezTo>
                    <a:pt x="1616" y="48"/>
                    <a:pt x="1648" y="480"/>
                    <a:pt x="1728" y="480"/>
                  </a:cubicBezTo>
                  <a:cubicBezTo>
                    <a:pt x="1808" y="480"/>
                    <a:pt x="1936" y="48"/>
                    <a:pt x="2016" y="48"/>
                  </a:cubicBezTo>
                  <a:cubicBezTo>
                    <a:pt x="2096" y="48"/>
                    <a:pt x="2136" y="480"/>
                    <a:pt x="2208" y="480"/>
                  </a:cubicBezTo>
                  <a:cubicBezTo>
                    <a:pt x="2280" y="480"/>
                    <a:pt x="2368" y="48"/>
                    <a:pt x="2448" y="48"/>
                  </a:cubicBezTo>
                  <a:cubicBezTo>
                    <a:pt x="2528" y="48"/>
                    <a:pt x="2608" y="440"/>
                    <a:pt x="2688" y="480"/>
                  </a:cubicBezTo>
                  <a:cubicBezTo>
                    <a:pt x="2768" y="520"/>
                    <a:pt x="2832" y="320"/>
                    <a:pt x="2928" y="288"/>
                  </a:cubicBezTo>
                  <a:cubicBezTo>
                    <a:pt x="3024" y="256"/>
                    <a:pt x="3208" y="288"/>
                    <a:pt x="3264" y="288"/>
                  </a:cubicBezTo>
                </a:path>
              </a:pathLst>
            </a:custGeom>
            <a:noFill/>
            <a:ln w="28575" cap="flat" cmpd="sng">
              <a:pattFill prst="ltUpDiag">
                <a:fgClr>
                  <a:srgbClr val="FF9933"/>
                </a:fgClr>
                <a:bgClr>
                  <a:srgbClr val="FFFF00"/>
                </a:bgClr>
              </a:patt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09" name="Freeform 21"/>
            <p:cNvSpPr>
              <a:spLocks noChangeAspect="1"/>
            </p:cNvSpPr>
            <p:nvPr/>
          </p:nvSpPr>
          <p:spPr bwMode="auto">
            <a:xfrm>
              <a:off x="356" y="2326"/>
              <a:ext cx="456" cy="229"/>
            </a:xfrm>
            <a:custGeom>
              <a:avLst/>
              <a:gdLst>
                <a:gd name="T0" fmla="*/ 330 w 536"/>
                <a:gd name="T1" fmla="*/ 28 h 270"/>
                <a:gd name="T2" fmla="*/ 182 w 536"/>
                <a:gd name="T3" fmla="*/ 8 h 270"/>
                <a:gd name="T4" fmla="*/ 157 w 536"/>
                <a:gd name="T5" fmla="*/ 18 h 270"/>
                <a:gd name="T6" fmla="*/ 128 w 536"/>
                <a:gd name="T7" fmla="*/ 38 h 270"/>
                <a:gd name="T8" fmla="*/ 109 w 536"/>
                <a:gd name="T9" fmla="*/ 67 h 270"/>
                <a:gd name="T10" fmla="*/ 99 w 536"/>
                <a:gd name="T11" fmla="*/ 82 h 270"/>
                <a:gd name="T12" fmla="*/ 69 w 536"/>
                <a:gd name="T13" fmla="*/ 135 h 270"/>
                <a:gd name="T14" fmla="*/ 49 w 536"/>
                <a:gd name="T15" fmla="*/ 165 h 270"/>
                <a:gd name="T16" fmla="*/ 0 w 536"/>
                <a:gd name="T17" fmla="*/ 150 h 2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6" h="270">
                  <a:moveTo>
                    <a:pt x="536" y="46"/>
                  </a:moveTo>
                  <a:cubicBezTo>
                    <a:pt x="456" y="26"/>
                    <a:pt x="378" y="24"/>
                    <a:pt x="296" y="14"/>
                  </a:cubicBezTo>
                  <a:cubicBezTo>
                    <a:pt x="253" y="0"/>
                    <a:pt x="287" y="3"/>
                    <a:pt x="256" y="30"/>
                  </a:cubicBezTo>
                  <a:cubicBezTo>
                    <a:pt x="242" y="43"/>
                    <a:pt x="208" y="62"/>
                    <a:pt x="208" y="62"/>
                  </a:cubicBezTo>
                  <a:cubicBezTo>
                    <a:pt x="197" y="78"/>
                    <a:pt x="187" y="94"/>
                    <a:pt x="176" y="110"/>
                  </a:cubicBezTo>
                  <a:cubicBezTo>
                    <a:pt x="171" y="118"/>
                    <a:pt x="160" y="134"/>
                    <a:pt x="160" y="134"/>
                  </a:cubicBezTo>
                  <a:cubicBezTo>
                    <a:pt x="150" y="182"/>
                    <a:pt x="140" y="185"/>
                    <a:pt x="112" y="222"/>
                  </a:cubicBezTo>
                  <a:cubicBezTo>
                    <a:pt x="100" y="237"/>
                    <a:pt x="80" y="270"/>
                    <a:pt x="80" y="270"/>
                  </a:cubicBezTo>
                  <a:cubicBezTo>
                    <a:pt x="54" y="266"/>
                    <a:pt x="20" y="266"/>
                    <a:pt x="0" y="2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10" name="Freeform 22"/>
            <p:cNvSpPr>
              <a:spLocks noChangeAspect="1"/>
            </p:cNvSpPr>
            <p:nvPr/>
          </p:nvSpPr>
          <p:spPr bwMode="auto">
            <a:xfrm>
              <a:off x="2036" y="2344"/>
              <a:ext cx="300" cy="272"/>
            </a:xfrm>
            <a:custGeom>
              <a:avLst/>
              <a:gdLst>
                <a:gd name="T0" fmla="*/ 0 w 352"/>
                <a:gd name="T1" fmla="*/ 5 h 320"/>
                <a:gd name="T2" fmla="*/ 65 w 352"/>
                <a:gd name="T3" fmla="*/ 10 h 320"/>
                <a:gd name="T4" fmla="*/ 84 w 352"/>
                <a:gd name="T5" fmla="*/ 49 h 320"/>
                <a:gd name="T6" fmla="*/ 178 w 352"/>
                <a:gd name="T7" fmla="*/ 186 h 320"/>
                <a:gd name="T8" fmla="*/ 218 w 352"/>
                <a:gd name="T9" fmla="*/ 196 h 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2" h="320">
                  <a:moveTo>
                    <a:pt x="0" y="8"/>
                  </a:moveTo>
                  <a:cubicBezTo>
                    <a:pt x="35" y="11"/>
                    <a:pt x="73" y="0"/>
                    <a:pt x="104" y="16"/>
                  </a:cubicBezTo>
                  <a:cubicBezTo>
                    <a:pt x="125" y="27"/>
                    <a:pt x="136" y="80"/>
                    <a:pt x="136" y="80"/>
                  </a:cubicBezTo>
                  <a:cubicBezTo>
                    <a:pt x="155" y="173"/>
                    <a:pt x="185" y="278"/>
                    <a:pt x="288" y="304"/>
                  </a:cubicBezTo>
                  <a:cubicBezTo>
                    <a:pt x="307" y="309"/>
                    <a:pt x="332" y="320"/>
                    <a:pt x="352" y="3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11" name="Freeform 23"/>
            <p:cNvSpPr>
              <a:spLocks noChangeAspect="1"/>
            </p:cNvSpPr>
            <p:nvPr/>
          </p:nvSpPr>
          <p:spPr bwMode="auto">
            <a:xfrm>
              <a:off x="2050" y="1807"/>
              <a:ext cx="143" cy="259"/>
            </a:xfrm>
            <a:custGeom>
              <a:avLst/>
              <a:gdLst>
                <a:gd name="T0" fmla="*/ 0 w 168"/>
                <a:gd name="T1" fmla="*/ 188 h 304"/>
                <a:gd name="T2" fmla="*/ 69 w 168"/>
                <a:gd name="T3" fmla="*/ 148 h 304"/>
                <a:gd name="T4" fmla="*/ 104 w 168"/>
                <a:gd name="T5" fmla="*/ 0 h 3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" h="304">
                  <a:moveTo>
                    <a:pt x="0" y="304"/>
                  </a:moveTo>
                  <a:cubicBezTo>
                    <a:pt x="39" y="284"/>
                    <a:pt x="70" y="254"/>
                    <a:pt x="112" y="240"/>
                  </a:cubicBezTo>
                  <a:cubicBezTo>
                    <a:pt x="115" y="175"/>
                    <a:pt x="84" y="42"/>
                    <a:pt x="16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12" name="Text Box 24"/>
            <p:cNvSpPr txBox="1">
              <a:spLocks noChangeAspect="1" noChangeArrowheads="1"/>
            </p:cNvSpPr>
            <p:nvPr/>
          </p:nvSpPr>
          <p:spPr bwMode="auto">
            <a:xfrm>
              <a:off x="182" y="1393"/>
              <a:ext cx="6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3300"/>
                  </a:solidFill>
                </a:rPr>
                <a:t>Thermometer</a:t>
              </a:r>
            </a:p>
          </p:txBody>
        </p:sp>
        <p:sp>
          <p:nvSpPr>
            <p:cNvPr id="63513" name="Text Box 25"/>
            <p:cNvSpPr txBox="1">
              <a:spLocks noChangeAspect="1" noChangeArrowheads="1"/>
            </p:cNvSpPr>
            <p:nvPr/>
          </p:nvSpPr>
          <p:spPr bwMode="auto">
            <a:xfrm>
              <a:off x="2145" y="2086"/>
              <a:ext cx="6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3300"/>
                  </a:solidFill>
                </a:rPr>
                <a:t>Thermometer</a:t>
              </a:r>
            </a:p>
          </p:txBody>
        </p:sp>
        <p:sp>
          <p:nvSpPr>
            <p:cNvPr id="63514" name="Text Box 26"/>
            <p:cNvSpPr txBox="1">
              <a:spLocks noChangeAspect="1" noChangeArrowheads="1"/>
            </p:cNvSpPr>
            <p:nvPr/>
          </p:nvSpPr>
          <p:spPr bwMode="auto">
            <a:xfrm>
              <a:off x="268" y="2862"/>
              <a:ext cx="8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rgbClr val="003300"/>
                  </a:solidFill>
                </a:rPr>
                <a:t>Absorber CaWO</a:t>
              </a:r>
              <a:r>
                <a:rPr lang="en-US" sz="1200" baseline="-25000">
                  <a:solidFill>
                    <a:srgbClr val="003300"/>
                  </a:solidFill>
                </a:rPr>
                <a:t>4</a:t>
              </a:r>
              <a:endParaRPr lang="en-US" sz="1200">
                <a:solidFill>
                  <a:srgbClr val="003300"/>
                </a:solidFill>
              </a:endParaRPr>
            </a:p>
            <a:p>
              <a:pPr algn="ctr" eaLnBrk="1" hangingPunct="1"/>
              <a:r>
                <a:rPr lang="en-US" sz="1200">
                  <a:solidFill>
                    <a:srgbClr val="003300"/>
                  </a:solidFill>
                </a:rPr>
                <a:t>Phonon-Detector</a:t>
              </a:r>
            </a:p>
          </p:txBody>
        </p:sp>
        <p:sp>
          <p:nvSpPr>
            <p:cNvPr id="63515" name="Text Box 27"/>
            <p:cNvSpPr txBox="1">
              <a:spLocks noChangeAspect="1" noChangeArrowheads="1"/>
            </p:cNvSpPr>
            <p:nvPr/>
          </p:nvSpPr>
          <p:spPr bwMode="auto">
            <a:xfrm>
              <a:off x="1210" y="2942"/>
              <a:ext cx="65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3300"/>
                  </a:solidFill>
                </a:rPr>
                <a:t>reflecting foil</a:t>
              </a:r>
            </a:p>
          </p:txBody>
        </p:sp>
        <p:sp>
          <p:nvSpPr>
            <p:cNvPr id="63516" name="Text Box 28"/>
            <p:cNvSpPr txBox="1">
              <a:spLocks noChangeAspect="1" noChangeArrowheads="1"/>
            </p:cNvSpPr>
            <p:nvPr/>
          </p:nvSpPr>
          <p:spPr bwMode="auto">
            <a:xfrm>
              <a:off x="1846" y="2658"/>
              <a:ext cx="90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rgbClr val="003300"/>
                  </a:solidFill>
                </a:rPr>
                <a:t>Licht Detector</a:t>
              </a:r>
            </a:p>
            <a:p>
              <a:pPr algn="ctr" eaLnBrk="1" hangingPunct="1"/>
              <a:r>
                <a:rPr lang="en-US" sz="1200">
                  <a:solidFill>
                    <a:srgbClr val="003300"/>
                  </a:solidFill>
                </a:rPr>
                <a:t>(low T calorimeter)</a:t>
              </a:r>
            </a:p>
          </p:txBody>
        </p:sp>
        <p:sp>
          <p:nvSpPr>
            <p:cNvPr id="63517" name="Line 29"/>
            <p:cNvSpPr>
              <a:spLocks noChangeAspect="1" noChangeShapeType="1"/>
            </p:cNvSpPr>
            <p:nvPr/>
          </p:nvSpPr>
          <p:spPr bwMode="auto">
            <a:xfrm flipV="1">
              <a:off x="717" y="2521"/>
              <a:ext cx="245" cy="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18" name="Line 30"/>
            <p:cNvSpPr>
              <a:spLocks noChangeAspect="1" noChangeShapeType="1"/>
            </p:cNvSpPr>
            <p:nvPr/>
          </p:nvSpPr>
          <p:spPr bwMode="auto">
            <a:xfrm flipH="1" flipV="1">
              <a:off x="1982" y="2521"/>
              <a:ext cx="122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19" name="Line 31"/>
            <p:cNvSpPr>
              <a:spLocks noChangeAspect="1" noChangeShapeType="1"/>
            </p:cNvSpPr>
            <p:nvPr/>
          </p:nvSpPr>
          <p:spPr bwMode="auto">
            <a:xfrm flipH="1">
              <a:off x="2064" y="2154"/>
              <a:ext cx="122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20" name="Line 32"/>
            <p:cNvSpPr>
              <a:spLocks noChangeAspect="1" noChangeShapeType="1"/>
            </p:cNvSpPr>
            <p:nvPr/>
          </p:nvSpPr>
          <p:spPr bwMode="auto">
            <a:xfrm flipH="1" flipV="1">
              <a:off x="1737" y="2848"/>
              <a:ext cx="41" cy="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21" name="Oval 33"/>
            <p:cNvSpPr>
              <a:spLocks noChangeAspect="1" noChangeArrowheads="1"/>
            </p:cNvSpPr>
            <p:nvPr/>
          </p:nvSpPr>
          <p:spPr bwMode="auto">
            <a:xfrm>
              <a:off x="762" y="857"/>
              <a:ext cx="286" cy="258"/>
            </a:xfrm>
            <a:prstGeom prst="ellipse">
              <a:avLst/>
            </a:prstGeom>
            <a:gradFill rotWithShape="0">
              <a:gsLst>
                <a:gs pos="0">
                  <a:srgbClr val="D8DFE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22" name="Text Box 34"/>
            <p:cNvSpPr txBox="1">
              <a:spLocks noChangeAspect="1" noChangeArrowheads="1"/>
            </p:cNvSpPr>
            <p:nvPr/>
          </p:nvSpPr>
          <p:spPr bwMode="auto">
            <a:xfrm>
              <a:off x="804" y="799"/>
              <a:ext cx="23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800">
                  <a:solidFill>
                    <a:srgbClr val="003300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63523" name="Line 35"/>
            <p:cNvSpPr>
              <a:spLocks noChangeAspect="1" noChangeShapeType="1"/>
            </p:cNvSpPr>
            <p:nvPr/>
          </p:nvSpPr>
          <p:spPr bwMode="auto">
            <a:xfrm>
              <a:off x="966" y="1166"/>
              <a:ext cx="363" cy="90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24" name="Line 36"/>
            <p:cNvSpPr>
              <a:spLocks noChangeAspect="1" noChangeShapeType="1"/>
            </p:cNvSpPr>
            <p:nvPr/>
          </p:nvSpPr>
          <p:spPr bwMode="auto">
            <a:xfrm flipV="1">
              <a:off x="1411" y="1370"/>
              <a:ext cx="820" cy="66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25" name="Oval 37"/>
            <p:cNvSpPr>
              <a:spLocks noChangeAspect="1" noChangeArrowheads="1"/>
            </p:cNvSpPr>
            <p:nvPr/>
          </p:nvSpPr>
          <p:spPr bwMode="auto">
            <a:xfrm>
              <a:off x="1275" y="1957"/>
              <a:ext cx="163" cy="163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526" name="Text Box 38"/>
            <p:cNvSpPr txBox="1">
              <a:spLocks noChangeAspect="1" noChangeArrowheads="1"/>
            </p:cNvSpPr>
            <p:nvPr/>
          </p:nvSpPr>
          <p:spPr bwMode="auto">
            <a:xfrm>
              <a:off x="1434" y="1067"/>
              <a:ext cx="143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3300"/>
                  </a:solidFill>
                </a:rPr>
                <a:t>simultaneous Light and</a:t>
              </a:r>
            </a:p>
            <a:p>
              <a:pPr eaLnBrk="1" hangingPunct="1"/>
              <a:r>
                <a:rPr lang="en-US" sz="1600">
                  <a:solidFill>
                    <a:srgbClr val="003300"/>
                  </a:solidFill>
                </a:rPr>
                <a:t>Phonon</a:t>
              </a:r>
            </a:p>
          </p:txBody>
        </p:sp>
      </p:grpSp>
      <p:sp>
        <p:nvSpPr>
          <p:cNvPr id="63493" name="Text Box 39"/>
          <p:cNvSpPr txBox="1">
            <a:spLocks noChangeArrowheads="1"/>
          </p:cNvSpPr>
          <p:nvPr/>
        </p:nvSpPr>
        <p:spPr bwMode="auto">
          <a:xfrm>
            <a:off x="179388" y="5065713"/>
            <a:ext cx="4924425" cy="1525587"/>
          </a:xfrm>
          <a:prstGeom prst="rect">
            <a:avLst/>
          </a:prstGeom>
          <a:solidFill>
            <a:srgbClr val="D7D0DE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defPPr>
              <a:defRPr lang="en-GB"/>
            </a:defPPr>
            <a:lvl1pPr>
              <a:defRPr sz="2400">
                <a:solidFill>
                  <a:srgbClr val="00003E"/>
                </a:solidFill>
                <a:latin typeface="Arial" charset="0"/>
              </a:defRPr>
            </a:lvl1pPr>
          </a:lstStyle>
          <a:p>
            <a:r>
              <a:rPr lang="en-US" sz="1800" dirty="0"/>
              <a:t>CRESST</a:t>
            </a:r>
          </a:p>
          <a:p>
            <a:r>
              <a:rPr lang="en-US" sz="1400" i="1" dirty="0"/>
              <a:t>Cryogenic Rare Event Search with </a:t>
            </a:r>
            <a:br>
              <a:rPr lang="en-US" sz="1400" i="1" dirty="0"/>
            </a:br>
            <a:r>
              <a:rPr lang="en-US" sz="1400" i="1" dirty="0"/>
              <a:t>Superconducting Thermometers</a:t>
            </a:r>
          </a:p>
          <a:p>
            <a:endParaRPr lang="en-US" sz="1400" i="1" dirty="0"/>
          </a:p>
          <a:p>
            <a:r>
              <a:rPr lang="en-US" sz="1400" i="1" dirty="0"/>
              <a:t>Max-Planck-</a:t>
            </a:r>
            <a:r>
              <a:rPr lang="en-US" sz="1400" i="1" dirty="0" err="1"/>
              <a:t>Institut</a:t>
            </a:r>
            <a:r>
              <a:rPr lang="en-US" sz="1400" i="1" dirty="0"/>
              <a:t> </a:t>
            </a:r>
            <a:r>
              <a:rPr lang="en-US" sz="1400" i="1" dirty="0" err="1"/>
              <a:t>München</a:t>
            </a:r>
            <a:r>
              <a:rPr lang="en-US" sz="1400" i="1" dirty="0"/>
              <a:t>, TU </a:t>
            </a:r>
            <a:r>
              <a:rPr lang="en-US" sz="1400" i="1" dirty="0" err="1"/>
              <a:t>München</a:t>
            </a:r>
            <a:r>
              <a:rPr lang="en-US" sz="1400" i="1" dirty="0"/>
              <a:t> </a:t>
            </a:r>
          </a:p>
          <a:p>
            <a:r>
              <a:rPr lang="en-US" sz="1400" i="1" dirty="0" err="1"/>
              <a:t>Universität</a:t>
            </a:r>
            <a:r>
              <a:rPr lang="en-US" sz="1400" i="1" dirty="0"/>
              <a:t> </a:t>
            </a:r>
            <a:r>
              <a:rPr lang="en-US" sz="1400" i="1" dirty="0" err="1"/>
              <a:t>Tübingen</a:t>
            </a:r>
            <a:r>
              <a:rPr lang="en-US" sz="1400" i="1" dirty="0"/>
              <a:t>, Oxford University, Gran </a:t>
            </a:r>
            <a:r>
              <a:rPr lang="en-US" sz="1400" i="1" dirty="0" err="1"/>
              <a:t>Sasso</a:t>
            </a:r>
            <a:r>
              <a:rPr lang="en-US" sz="1400" i="1" dirty="0"/>
              <a:t> </a:t>
            </a: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3214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NEUTRON_12_5K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27488"/>
            <a:ext cx="30480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 descr="PHOTON_12_5KE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65288"/>
            <a:ext cx="30480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609600" y="2122488"/>
            <a:ext cx="3962400" cy="3200400"/>
            <a:chOff x="1968" y="816"/>
            <a:chExt cx="2256" cy="1632"/>
          </a:xfrm>
        </p:grpSpPr>
        <p:sp>
          <p:nvSpPr>
            <p:cNvPr id="72712" name="Rectangle 5"/>
            <p:cNvSpPr>
              <a:spLocks noChangeArrowheads="1"/>
            </p:cNvSpPr>
            <p:nvPr/>
          </p:nvSpPr>
          <p:spPr bwMode="auto">
            <a:xfrm>
              <a:off x="2300" y="950"/>
              <a:ext cx="1700" cy="1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2713" name="Picture 6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969"/>
            <a:stretch>
              <a:fillRect/>
            </a:stretch>
          </p:blipFill>
          <p:spPr bwMode="auto">
            <a:xfrm>
              <a:off x="1968" y="816"/>
              <a:ext cx="2256" cy="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709" name="Line 7"/>
          <p:cNvSpPr>
            <a:spLocks noChangeShapeType="1"/>
          </p:cNvSpPr>
          <p:nvPr/>
        </p:nvSpPr>
        <p:spPr bwMode="auto">
          <a:xfrm flipH="1">
            <a:off x="3048000" y="2732088"/>
            <a:ext cx="2590800" cy="533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710" name="Line 8"/>
          <p:cNvSpPr>
            <a:spLocks noChangeShapeType="1"/>
          </p:cNvSpPr>
          <p:nvPr/>
        </p:nvSpPr>
        <p:spPr bwMode="auto">
          <a:xfrm flipH="1" flipV="1">
            <a:off x="3124200" y="4637088"/>
            <a:ext cx="2514600" cy="7620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47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RESST_detector_whiteBG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82850"/>
            <a:ext cx="540067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DAISY_ALP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44852" r="15123" b="4646"/>
          <a:stretch>
            <a:fillRect/>
          </a:stretch>
        </p:blipFill>
        <p:spPr bwMode="auto">
          <a:xfrm>
            <a:off x="238748" y="980728"/>
            <a:ext cx="4392613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239838" y="1498600"/>
            <a:ext cx="309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109913" y="1714500"/>
            <a:ext cx="376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  <a:latin typeface="Symbol" pitchFamily="18" charset="2"/>
              </a:rPr>
              <a:t>a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3398838" y="257175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6535738" y="1719263"/>
            <a:ext cx="1211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1800"/>
                </a:solidFill>
              </a:rPr>
              <a:t>CaWO</a:t>
            </a:r>
            <a:r>
              <a:rPr lang="de-DE" baseline="-25000">
                <a:solidFill>
                  <a:srgbClr val="001800"/>
                </a:solidFill>
              </a:rPr>
              <a:t>4</a:t>
            </a:r>
            <a:endParaRPr lang="de-DE">
              <a:solidFill>
                <a:srgbClr val="0018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2" r="10803"/>
          <a:stretch/>
        </p:blipFill>
        <p:spPr bwMode="auto">
          <a:xfrm>
            <a:off x="238748" y="3789040"/>
            <a:ext cx="1915400" cy="264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3298031" y="4149080"/>
            <a:ext cx="337865" cy="36004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Gerade Verbindung 3"/>
          <p:cNvCxnSpPr>
            <a:stCxn id="2" idx="1"/>
          </p:cNvCxnSpPr>
          <p:nvPr/>
        </p:nvCxnSpPr>
        <p:spPr>
          <a:xfrm flipH="1" flipV="1">
            <a:off x="2154148" y="3789040"/>
            <a:ext cx="1193362" cy="41276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>
            <a:stCxn id="2" idx="5"/>
          </p:cNvCxnSpPr>
          <p:nvPr/>
        </p:nvCxnSpPr>
        <p:spPr>
          <a:xfrm flipH="1">
            <a:off x="2154148" y="4456393"/>
            <a:ext cx="1432269" cy="19747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9391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20060321_Italia%20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447800"/>
            <a:ext cx="6842125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81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609600" y="836613"/>
          <a:ext cx="4533900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10" name="Dokument" r:id="rId3" imgW="5715000" imgH="3541776" progId="Word.Document.8">
                  <p:embed/>
                </p:oleObj>
              </mc:Choice>
              <mc:Fallback>
                <p:oleObj name="Dokument" r:id="rId3" imgW="5715000" imgH="3541776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36613"/>
                        <a:ext cx="4533900" cy="280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331" name="Picture 3" descr="lngs_halls"/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5710" r="16418"/>
          <a:stretch>
            <a:fillRect/>
          </a:stretch>
        </p:blipFill>
        <p:spPr bwMode="auto">
          <a:xfrm>
            <a:off x="3962400" y="3810000"/>
            <a:ext cx="44958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0"/>
            <a:ext cx="249713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519458" y="4448175"/>
            <a:ext cx="2409634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Gran </a:t>
            </a:r>
            <a:r>
              <a:rPr lang="en-US" sz="2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Sasso</a:t>
            </a:r>
            <a:r>
              <a:rPr lang="en-US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Lab</a:t>
            </a:r>
          </a:p>
          <a:p>
            <a:pPr algn="ctr"/>
            <a:r>
              <a:rPr lang="en-US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at least</a:t>
            </a:r>
          </a:p>
          <a:p>
            <a:pPr algn="ctr"/>
            <a:r>
              <a:rPr lang="en-US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1.5km </a:t>
            </a:r>
          </a:p>
          <a:p>
            <a:pPr algn="ctr"/>
            <a:r>
              <a:rPr lang="en-US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of rock coverage</a:t>
            </a:r>
          </a:p>
          <a:p>
            <a:pPr algn="ctr"/>
            <a:r>
              <a:rPr lang="en-US" sz="16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in all directions</a:t>
            </a:r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 flipH="1">
            <a:off x="1924050" y="4829175"/>
            <a:ext cx="1019175" cy="552450"/>
          </a:xfrm>
          <a:prstGeom prst="line">
            <a:avLst/>
          </a:prstGeom>
          <a:noFill/>
          <a:ln w="9525">
            <a:solidFill>
              <a:srgbClr val="1D306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5262563" y="1409700"/>
            <a:ext cx="348845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sz="14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GB" sz="1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Max Planck Inst. for Physics  Munich</a:t>
            </a:r>
          </a:p>
          <a:p>
            <a:pPr eaLnBrk="1" hangingPunct="1"/>
            <a:r>
              <a:rPr lang="en-GB" sz="1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Technical University Munich</a:t>
            </a:r>
          </a:p>
          <a:p>
            <a:pPr eaLnBrk="1" hangingPunct="1"/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Eberhard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Karls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Universiy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Tübingen</a:t>
            </a:r>
            <a:endParaRPr lang="en-GB" sz="14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GB" sz="1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University of Oxford, UK</a:t>
            </a:r>
          </a:p>
          <a:p>
            <a:pPr eaLnBrk="1" hangingPunct="1"/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Laboratori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Nazionali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del Gran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Sasso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Italy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57353" y="899195"/>
            <a:ext cx="8535128" cy="56261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471488" y="875184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de-DE" sz="2400" dirty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CRESST </a:t>
            </a:r>
            <a:r>
              <a:rPr lang="de-DE" sz="2400" dirty="0" err="1" smtClean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Cryostat</a:t>
            </a:r>
            <a:endParaRPr lang="de-DE" sz="2400" dirty="0">
              <a:solidFill>
                <a:srgbClr val="000066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701675" y="1584325"/>
            <a:ext cx="3479800" cy="4724400"/>
            <a:chOff x="1408" y="384"/>
            <a:chExt cx="2912" cy="3840"/>
          </a:xfrm>
        </p:grpSpPr>
        <p:pic>
          <p:nvPicPr>
            <p:cNvPr id="100368" name="Picture 4" descr="dilution_fridge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3" r="3448"/>
            <a:stretch>
              <a:fillRect/>
            </a:stretch>
          </p:blipFill>
          <p:spPr bwMode="auto">
            <a:xfrm>
              <a:off x="1408" y="960"/>
              <a:ext cx="2912" cy="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369" name="Picture 5" descr="dilution_fridgec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9" t="1219" r="66579" b="84146"/>
            <a:stretch>
              <a:fillRect/>
            </a:stretch>
          </p:blipFill>
          <p:spPr bwMode="auto">
            <a:xfrm>
              <a:off x="1696" y="384"/>
              <a:ext cx="720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0370" name="Line 6"/>
            <p:cNvSpPr>
              <a:spLocks noChangeShapeType="1"/>
            </p:cNvSpPr>
            <p:nvPr/>
          </p:nvSpPr>
          <p:spPr bwMode="auto">
            <a:xfrm flipV="1">
              <a:off x="1878" y="76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71" name="Line 7"/>
            <p:cNvSpPr>
              <a:spLocks noChangeShapeType="1"/>
            </p:cNvSpPr>
            <p:nvPr/>
          </p:nvSpPr>
          <p:spPr bwMode="auto">
            <a:xfrm flipV="1">
              <a:off x="2270" y="76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356" name="Text Box 8"/>
          <p:cNvSpPr txBox="1">
            <a:spLocks noChangeArrowheads="1"/>
          </p:cNvSpPr>
          <p:nvPr/>
        </p:nvSpPr>
        <p:spPr bwMode="auto">
          <a:xfrm>
            <a:off x="2153428" y="2193925"/>
            <a:ext cx="1447832" cy="307777"/>
          </a:xfrm>
          <a:prstGeom prst="rect">
            <a:avLst/>
          </a:prstGeom>
          <a:solidFill>
            <a:schemeClr val="bg1"/>
          </a:solidFill>
          <a:extLst/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de-DE" sz="1400"/>
              <a:t>liquid nitrogene </a:t>
            </a:r>
          </a:p>
        </p:txBody>
      </p:sp>
      <p:sp>
        <p:nvSpPr>
          <p:cNvPr id="100357" name="Text Box 9"/>
          <p:cNvSpPr txBox="1">
            <a:spLocks noChangeArrowheads="1"/>
          </p:cNvSpPr>
          <p:nvPr/>
        </p:nvSpPr>
        <p:spPr bwMode="auto">
          <a:xfrm>
            <a:off x="2162492" y="2613025"/>
            <a:ext cx="1378904" cy="307777"/>
          </a:xfrm>
          <a:prstGeom prst="rect">
            <a:avLst/>
          </a:prstGeom>
          <a:solidFill>
            <a:schemeClr val="bg1"/>
          </a:solidFill>
          <a:extLst/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de-DE" sz="1400"/>
              <a:t>liquid helium    </a:t>
            </a:r>
          </a:p>
        </p:txBody>
      </p:sp>
      <p:sp>
        <p:nvSpPr>
          <p:cNvPr id="100358" name="Text Box 10"/>
          <p:cNvSpPr txBox="1">
            <a:spLocks noChangeArrowheads="1"/>
          </p:cNvSpPr>
          <p:nvPr/>
        </p:nvSpPr>
        <p:spPr bwMode="auto">
          <a:xfrm>
            <a:off x="2146910" y="3279775"/>
            <a:ext cx="1646605" cy="307777"/>
          </a:xfrm>
          <a:prstGeom prst="rect">
            <a:avLst/>
          </a:prstGeom>
          <a:solidFill>
            <a:schemeClr val="bg1"/>
          </a:solidFill>
          <a:extLst/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de-DE" sz="1400"/>
              <a:t>mixing chamber    </a:t>
            </a:r>
          </a:p>
        </p:txBody>
      </p:sp>
      <p:sp>
        <p:nvSpPr>
          <p:cNvPr id="100359" name="Text Box 11"/>
          <p:cNvSpPr txBox="1">
            <a:spLocks noChangeArrowheads="1"/>
          </p:cNvSpPr>
          <p:nvPr/>
        </p:nvSpPr>
        <p:spPr bwMode="auto">
          <a:xfrm>
            <a:off x="2151958" y="3641725"/>
            <a:ext cx="1915909" cy="307777"/>
          </a:xfrm>
          <a:prstGeom prst="rect">
            <a:avLst/>
          </a:prstGeom>
          <a:solidFill>
            <a:schemeClr val="bg1"/>
          </a:solidFill>
          <a:extLst/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de-DE" sz="1400"/>
              <a:t>internal lead shielding</a:t>
            </a:r>
          </a:p>
        </p:txBody>
      </p:sp>
      <p:sp>
        <p:nvSpPr>
          <p:cNvPr id="100360" name="Text Box 12"/>
          <p:cNvSpPr txBox="1">
            <a:spLocks noChangeArrowheads="1"/>
          </p:cNvSpPr>
          <p:nvPr/>
        </p:nvSpPr>
        <p:spPr bwMode="auto">
          <a:xfrm>
            <a:off x="2144334" y="4098925"/>
            <a:ext cx="2015295" cy="307777"/>
          </a:xfrm>
          <a:prstGeom prst="rect">
            <a:avLst/>
          </a:prstGeom>
          <a:solidFill>
            <a:schemeClr val="bg1"/>
          </a:solidFill>
          <a:extLst/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de-DE" sz="1400"/>
              <a:t>external lead shielding </a:t>
            </a:r>
          </a:p>
        </p:txBody>
      </p:sp>
      <p:sp>
        <p:nvSpPr>
          <p:cNvPr id="100361" name="Text Box 13"/>
          <p:cNvSpPr txBox="1">
            <a:spLocks noChangeArrowheads="1"/>
          </p:cNvSpPr>
          <p:nvPr/>
        </p:nvSpPr>
        <p:spPr bwMode="auto">
          <a:xfrm>
            <a:off x="2137985" y="4448175"/>
            <a:ext cx="1686679" cy="307777"/>
          </a:xfrm>
          <a:prstGeom prst="rect">
            <a:avLst/>
          </a:prstGeom>
          <a:solidFill>
            <a:schemeClr val="bg1"/>
          </a:solidFill>
          <a:extLst/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de-DE" sz="1400"/>
              <a:t>copper shielding    </a:t>
            </a:r>
          </a:p>
        </p:txBody>
      </p:sp>
      <p:sp>
        <p:nvSpPr>
          <p:cNvPr id="100362" name="Text Box 14"/>
          <p:cNvSpPr txBox="1">
            <a:spLocks noChangeArrowheads="1"/>
          </p:cNvSpPr>
          <p:nvPr/>
        </p:nvSpPr>
        <p:spPr bwMode="auto">
          <a:xfrm>
            <a:off x="2122044" y="4732338"/>
            <a:ext cx="1864613" cy="307777"/>
          </a:xfrm>
          <a:prstGeom prst="rect">
            <a:avLst/>
          </a:prstGeom>
          <a:solidFill>
            <a:schemeClr val="bg1"/>
          </a:solidFill>
          <a:extLst/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de-DE" sz="1400"/>
              <a:t>detectors                   </a:t>
            </a:r>
          </a:p>
        </p:txBody>
      </p:sp>
      <p:sp>
        <p:nvSpPr>
          <p:cNvPr id="100363" name="Text Box 15"/>
          <p:cNvSpPr txBox="1">
            <a:spLocks noChangeArrowheads="1"/>
          </p:cNvSpPr>
          <p:nvPr/>
        </p:nvSpPr>
        <p:spPr bwMode="auto">
          <a:xfrm>
            <a:off x="2155306" y="5157788"/>
            <a:ext cx="2044149" cy="523220"/>
          </a:xfrm>
          <a:prstGeom prst="rect">
            <a:avLst/>
          </a:prstGeom>
          <a:solidFill>
            <a:schemeClr val="bg1"/>
          </a:solidFill>
          <a:extLst/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de-DE" sz="1400"/>
              <a:t>volume for experiments</a:t>
            </a:r>
          </a:p>
          <a:p>
            <a:pPr algn="r"/>
            <a:r>
              <a:rPr lang="de-DE" sz="1400"/>
              <a:t>(up to 100 liters)</a:t>
            </a:r>
          </a:p>
        </p:txBody>
      </p:sp>
      <p:sp>
        <p:nvSpPr>
          <p:cNvPr id="100364" name="Text Box 16"/>
          <p:cNvSpPr txBox="1">
            <a:spLocks noChangeArrowheads="1"/>
          </p:cNvSpPr>
          <p:nvPr/>
        </p:nvSpPr>
        <p:spPr bwMode="auto">
          <a:xfrm>
            <a:off x="1870546" y="1546225"/>
            <a:ext cx="1675459" cy="307777"/>
          </a:xfrm>
          <a:prstGeom prst="rect">
            <a:avLst/>
          </a:prstGeom>
          <a:solidFill>
            <a:schemeClr val="bg1"/>
          </a:solidFill>
          <a:extLst/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de-DE" sz="1400" dirty="0" err="1"/>
              <a:t>dilution</a:t>
            </a:r>
            <a:r>
              <a:rPr lang="de-DE" sz="1400" dirty="0"/>
              <a:t> </a:t>
            </a:r>
            <a:r>
              <a:rPr lang="de-DE" sz="1400" dirty="0" err="1"/>
              <a:t>refrigerator</a:t>
            </a:r>
            <a:endParaRPr lang="de-DE" sz="1400" dirty="0"/>
          </a:p>
        </p:txBody>
      </p:sp>
      <p:sp>
        <p:nvSpPr>
          <p:cNvPr id="100365" name="Text Box 17"/>
          <p:cNvSpPr txBox="1">
            <a:spLocks noChangeArrowheads="1"/>
          </p:cNvSpPr>
          <p:nvPr/>
        </p:nvSpPr>
        <p:spPr bwMode="auto">
          <a:xfrm>
            <a:off x="5135497" y="1739900"/>
            <a:ext cx="3188693" cy="1169551"/>
          </a:xfrm>
          <a:prstGeom prst="rect">
            <a:avLst/>
          </a:prstGeom>
          <a:solidFill>
            <a:schemeClr val="bg1"/>
          </a:solidFill>
          <a:extLst/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de-DE" sz="1400"/>
              <a:t>experimental volume - Cold Box: </a:t>
            </a:r>
          </a:p>
          <a:p>
            <a:pPr algn="r"/>
            <a:r>
              <a:rPr lang="de-DE" sz="1400"/>
              <a:t> shielded (14cm Cu + 20cm Pb)</a:t>
            </a:r>
          </a:p>
          <a:p>
            <a:pPr algn="r"/>
            <a:r>
              <a:rPr lang="de-DE" sz="1400"/>
              <a:t> cold finger passing through shielding </a:t>
            </a:r>
          </a:p>
          <a:p>
            <a:pPr algn="r"/>
            <a:endParaRPr lang="de-DE" sz="1400"/>
          </a:p>
          <a:p>
            <a:pPr algn="r"/>
            <a:endParaRPr lang="de-DE" sz="1400"/>
          </a:p>
        </p:txBody>
      </p:sp>
      <p:sp>
        <p:nvSpPr>
          <p:cNvPr id="100366" name="Text Box 18"/>
          <p:cNvSpPr txBox="1">
            <a:spLocks noChangeArrowheads="1"/>
          </p:cNvSpPr>
          <p:nvPr/>
        </p:nvSpPr>
        <p:spPr bwMode="auto">
          <a:xfrm>
            <a:off x="4499903" y="3827463"/>
            <a:ext cx="3597460" cy="22159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eaLnBrk="0" hangingPunct="0">
              <a:defRPr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/>
              <a:t>Box </a:t>
            </a:r>
            <a:r>
              <a:rPr lang="de-DE" dirty="0" err="1"/>
              <a:t>made</a:t>
            </a:r>
            <a:r>
              <a:rPr lang="de-DE" dirty="0"/>
              <a:t> out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special</a:t>
            </a:r>
            <a:endParaRPr lang="de-DE" dirty="0"/>
          </a:p>
          <a:p>
            <a:pPr algn="l"/>
            <a:r>
              <a:rPr lang="de-DE" dirty="0"/>
              <a:t> </a:t>
            </a:r>
            <a:r>
              <a:rPr lang="de-DE" dirty="0" err="1"/>
              <a:t>radio</a:t>
            </a:r>
            <a:r>
              <a:rPr lang="de-DE" dirty="0"/>
              <a:t> pure </a:t>
            </a:r>
            <a:r>
              <a:rPr lang="de-DE" dirty="0" err="1"/>
              <a:t>copper</a:t>
            </a:r>
            <a:endParaRPr lang="de-DE" dirty="0"/>
          </a:p>
          <a:p>
            <a:pPr lvl="1"/>
            <a:r>
              <a:rPr lang="de-DE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stored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underground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(10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m.w.e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.)</a:t>
            </a:r>
          </a:p>
          <a:p>
            <a:pPr lvl="1"/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electropolished</a:t>
            </a:r>
            <a:endParaRPr lang="de-DE" sz="14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transport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storage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in </a:t>
            </a:r>
            <a:b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nitrogene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(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radon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!)</a:t>
            </a:r>
          </a:p>
          <a:p>
            <a:pPr lvl="1"/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installation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mounting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Gran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Sasso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in clean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room</a:t>
            </a:r>
            <a:endParaRPr lang="de-DE" sz="14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vacuum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seals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: high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purity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de-DE" sz="14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 descr="von_Sued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r="25122" b="4167"/>
          <a:stretch>
            <a:fillRect/>
          </a:stretch>
        </p:blipFill>
        <p:spPr bwMode="auto">
          <a:xfrm>
            <a:off x="4133850" y="2159000"/>
            <a:ext cx="41910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0" name="Group 4"/>
          <p:cNvGrpSpPr>
            <a:grpSpLocks/>
          </p:cNvGrpSpPr>
          <p:nvPr/>
        </p:nvGrpSpPr>
        <p:grpSpPr bwMode="auto">
          <a:xfrm>
            <a:off x="-9525" y="1219200"/>
            <a:ext cx="4114800" cy="5638800"/>
            <a:chOff x="-6" y="768"/>
            <a:chExt cx="2592" cy="3552"/>
          </a:xfrm>
        </p:grpSpPr>
        <p:sp>
          <p:nvSpPr>
            <p:cNvPr id="75783" name="Rectangle 5"/>
            <p:cNvSpPr>
              <a:spLocks noChangeArrowheads="1"/>
            </p:cNvSpPr>
            <p:nvPr/>
          </p:nvSpPr>
          <p:spPr bwMode="auto">
            <a:xfrm>
              <a:off x="-6" y="768"/>
              <a:ext cx="2592" cy="355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5784" name="Picture 6" descr="Hut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" y="1519"/>
              <a:ext cx="2592" cy="2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649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-9525" y="1219200"/>
            <a:ext cx="4114800" cy="5638800"/>
            <a:chOff x="-6" y="768"/>
            <a:chExt cx="2592" cy="3552"/>
          </a:xfrm>
        </p:grpSpPr>
        <p:sp>
          <p:nvSpPr>
            <p:cNvPr id="76807" name="Rectangle 3"/>
            <p:cNvSpPr>
              <a:spLocks noChangeArrowheads="1"/>
            </p:cNvSpPr>
            <p:nvPr/>
          </p:nvSpPr>
          <p:spPr bwMode="auto">
            <a:xfrm>
              <a:off x="-6" y="768"/>
              <a:ext cx="2592" cy="355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6808" name="Picture 4" descr="Hut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" y="1519"/>
              <a:ext cx="2592" cy="2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6804" name="Picture 6" descr="CRESST_Kryostat_Abschirmung"/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6" b="3125"/>
          <a:stretch>
            <a:fillRect/>
          </a:stretch>
        </p:blipFill>
        <p:spPr bwMode="auto">
          <a:xfrm>
            <a:off x="2701925" y="1371600"/>
            <a:ext cx="2708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Line 8"/>
          <p:cNvSpPr>
            <a:spLocks noChangeShapeType="1"/>
          </p:cNvSpPr>
          <p:nvPr/>
        </p:nvSpPr>
        <p:spPr bwMode="auto">
          <a:xfrm flipH="1">
            <a:off x="1066800" y="5029200"/>
            <a:ext cx="34290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680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12875"/>
            <a:ext cx="2559050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549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-9525" y="1219200"/>
            <a:ext cx="4114800" cy="56388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7827" name="Picture 3" descr="Hut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411413"/>
            <a:ext cx="4114800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8" name="Picture 5" descr="all_deckels_no_topfs_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r="4811"/>
          <a:stretch>
            <a:fillRect/>
          </a:stretch>
        </p:blipFill>
        <p:spPr bwMode="auto">
          <a:xfrm>
            <a:off x="5410200" y="2438400"/>
            <a:ext cx="2743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6" descr="all_deckels_no_topfs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371600"/>
            <a:ext cx="3086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Line 7"/>
          <p:cNvSpPr>
            <a:spLocks noChangeShapeType="1"/>
          </p:cNvSpPr>
          <p:nvPr/>
        </p:nvSpPr>
        <p:spPr bwMode="auto">
          <a:xfrm flipH="1">
            <a:off x="1066800" y="3657600"/>
            <a:ext cx="2743200" cy="1828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0151" y="137195"/>
            <a:ext cx="9525000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CRESST   </a:t>
            </a:r>
            <a:r>
              <a:rPr lang="en-US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Phonon + Light</a:t>
            </a:r>
            <a:endParaRPr lang="en-US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112568" y="25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Cryogenic Rare Event Search with </a:t>
            </a:r>
            <a:br>
              <a:rPr lang="en-US" sz="1400" i="1" dirty="0">
                <a:solidFill>
                  <a:srgbClr val="00003E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3E"/>
                </a:solidFill>
                <a:latin typeface="Arial" charset="0"/>
              </a:rPr>
              <a:t>Superconducting Thermometers</a:t>
            </a:r>
          </a:p>
          <a:p>
            <a:r>
              <a:rPr lang="en-GB" sz="1200" i="1" noProof="1" smtClean="0">
                <a:solidFill>
                  <a:srgbClr val="00003E"/>
                </a:solidFill>
                <a:latin typeface="Arial" charset="0"/>
              </a:rPr>
              <a:t>Munich, Tübingen, Oxford, Gran Sasso</a:t>
            </a:r>
            <a:endParaRPr lang="de-DE" sz="1200" i="1" noProof="1">
              <a:solidFill>
                <a:srgbClr val="00003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031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1.6|3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6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afis Master">
  <a:themeElements>
    <a:clrScheme name="">
      <a:dk1>
        <a:srgbClr val="000080"/>
      </a:dk1>
      <a:lt1>
        <a:srgbClr val="FFFFFF"/>
      </a:lt1>
      <a:dk2>
        <a:srgbClr val="000000"/>
      </a:dk2>
      <a:lt2>
        <a:srgbClr val="FFE440"/>
      </a:lt2>
      <a:accent1>
        <a:srgbClr val="FF8000"/>
      </a:accent1>
      <a:accent2>
        <a:srgbClr val="802000"/>
      </a:accent2>
      <a:accent3>
        <a:srgbClr val="AAAAAA"/>
      </a:accent3>
      <a:accent4>
        <a:srgbClr val="DADADA"/>
      </a:accent4>
      <a:accent5>
        <a:srgbClr val="FFC0AA"/>
      </a:accent5>
      <a:accent6>
        <a:srgbClr val="731C00"/>
      </a:accent6>
      <a:hlink>
        <a:srgbClr val="00C6FF"/>
      </a:hlink>
      <a:folHlink>
        <a:srgbClr val="8080FF"/>
      </a:folHlink>
    </a:clrScheme>
    <a:fontScheme name="Rafis Master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afis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fis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fis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fis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fis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fis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is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is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is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is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is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is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is Master 13">
        <a:dk1>
          <a:srgbClr val="000080"/>
        </a:dk1>
        <a:lt1>
          <a:srgbClr val="FFFFFF"/>
        </a:lt1>
        <a:dk2>
          <a:srgbClr val="000000"/>
        </a:dk2>
        <a:lt2>
          <a:srgbClr val="FF8000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00FF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is Master 14">
        <a:dk1>
          <a:srgbClr val="004000"/>
        </a:dk1>
        <a:lt1>
          <a:srgbClr val="FFFFC6"/>
        </a:lt1>
        <a:dk2>
          <a:srgbClr val="000000"/>
        </a:dk2>
        <a:lt2>
          <a:srgbClr val="FF8000"/>
        </a:lt2>
        <a:accent1>
          <a:srgbClr val="00FF00"/>
        </a:accent1>
        <a:accent2>
          <a:srgbClr val="FF0000"/>
        </a:accent2>
        <a:accent3>
          <a:srgbClr val="AAAAAA"/>
        </a:accent3>
        <a:accent4>
          <a:srgbClr val="DADAA9"/>
        </a:accent4>
        <a:accent5>
          <a:srgbClr val="AAFFAA"/>
        </a:accent5>
        <a:accent6>
          <a:srgbClr val="E70000"/>
        </a:accent6>
        <a:hlink>
          <a:srgbClr val="0000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is Master 15">
        <a:dk1>
          <a:srgbClr val="004000"/>
        </a:dk1>
        <a:lt1>
          <a:srgbClr val="FFFFC6"/>
        </a:lt1>
        <a:dk2>
          <a:srgbClr val="000000"/>
        </a:dk2>
        <a:lt2>
          <a:srgbClr val="FF8000"/>
        </a:lt2>
        <a:accent1>
          <a:srgbClr val="00FF00"/>
        </a:accent1>
        <a:accent2>
          <a:srgbClr val="FF0000"/>
        </a:accent2>
        <a:accent3>
          <a:srgbClr val="AAAAAA"/>
        </a:accent3>
        <a:accent4>
          <a:srgbClr val="DADAA9"/>
        </a:accent4>
        <a:accent5>
          <a:srgbClr val="AAFFAA"/>
        </a:accent5>
        <a:accent6>
          <a:srgbClr val="E70000"/>
        </a:accent6>
        <a:hlink>
          <a:srgbClr val="0000FF"/>
        </a:hlink>
        <a:folHlink>
          <a:srgbClr val="000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is Master 16">
        <a:dk1>
          <a:srgbClr val="808080"/>
        </a:dk1>
        <a:lt1>
          <a:srgbClr val="FFFFC0"/>
        </a:lt1>
        <a:dk2>
          <a:srgbClr val="000000"/>
        </a:dk2>
        <a:lt2>
          <a:srgbClr val="FFC000"/>
        </a:lt2>
        <a:accent1>
          <a:srgbClr val="00FF00"/>
        </a:accent1>
        <a:accent2>
          <a:srgbClr val="FF0000"/>
        </a:accent2>
        <a:accent3>
          <a:srgbClr val="AAAAAA"/>
        </a:accent3>
        <a:accent4>
          <a:srgbClr val="DADAA4"/>
        </a:accent4>
        <a:accent5>
          <a:srgbClr val="AAFFAA"/>
        </a:accent5>
        <a:accent6>
          <a:srgbClr val="E70000"/>
        </a:accent6>
        <a:hlink>
          <a:srgbClr val="0000FF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Blank Presentation">
  <a:themeElements>
    <a:clrScheme name="8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Blank Presentation">
      <a:majorFont>
        <a:latin typeface="Arial"/>
        <a:ea typeface="MS PGothic"/>
        <a:cs typeface="Arial"/>
      </a:majorFont>
      <a:minorFont>
        <a:latin typeface="Arial"/>
        <a:ea typeface="MS PGothic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5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6909</Words>
  <Application>Microsoft Office PowerPoint</Application>
  <PresentationFormat>Bildschirmpräsentation (4:3)</PresentationFormat>
  <Paragraphs>2479</Paragraphs>
  <Slides>152</Slides>
  <Notes>85</Notes>
  <HiddenSlides>36</HiddenSlides>
  <MMClips>0</MMClips>
  <ScaleCrop>false</ScaleCrop>
  <HeadingPairs>
    <vt:vector size="6" baseType="variant">
      <vt:variant>
        <vt:lpstr>Design</vt:lpstr>
      </vt:variant>
      <vt:variant>
        <vt:i4>13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152</vt:i4>
      </vt:variant>
    </vt:vector>
  </HeadingPairs>
  <TitlesOfParts>
    <vt:vector size="168" baseType="lpstr">
      <vt:lpstr>Standarddesign</vt:lpstr>
      <vt:lpstr>1_Standarddesign</vt:lpstr>
      <vt:lpstr>Rafis Master</vt:lpstr>
      <vt:lpstr>8_Blank Presentation</vt:lpstr>
      <vt:lpstr>7_Standarddesign</vt:lpstr>
      <vt:lpstr>6_Standarddesign</vt:lpstr>
      <vt:lpstr>11_Standarddesign</vt:lpstr>
      <vt:lpstr>12_Standarddesign</vt:lpstr>
      <vt:lpstr>15_Standarddesign</vt:lpstr>
      <vt:lpstr>16_Standarddesign</vt:lpstr>
      <vt:lpstr>2_Standarddesign</vt:lpstr>
      <vt:lpstr>3_Standarddesign</vt:lpstr>
      <vt:lpstr>4_Standarddesign</vt:lpstr>
      <vt:lpstr>CorelPhotoPaint.Image.9</vt:lpstr>
      <vt:lpstr>Dokument</vt:lpstr>
      <vt:lpstr>CorelDRAW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Formation of Structure in the Universe</vt:lpstr>
      <vt:lpstr>PowerPoint-Präsentation</vt:lpstr>
      <vt:lpstr>Dark Matter – Standardmodel is running out of Particles </vt:lpstr>
      <vt:lpstr>PowerPoint-Präsentation</vt:lpstr>
      <vt:lpstr>Elementary Particles in the early Universe – Thermal Relics</vt:lpstr>
      <vt:lpstr>PowerPoint-Präsentation</vt:lpstr>
      <vt:lpstr>WIMP Detection</vt:lpstr>
      <vt:lpstr>WIMP Indirect Detection</vt:lpstr>
      <vt:lpstr>PowerPoint-Präsentation</vt:lpstr>
      <vt:lpstr> High Energy g-Rays from the Galactic Center, or high energy gamma background</vt:lpstr>
      <vt:lpstr>PowerPoint-Präsentation</vt:lpstr>
      <vt:lpstr>WIMP recoil spectrum</vt:lpstr>
      <vt:lpstr>Direct WIMP Search - Sensitivity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WIMP recoil  - Signal Quenching</vt:lpstr>
      <vt:lpstr>Calorimetry – measure total energy (heat- or phonon- signal)</vt:lpstr>
      <vt:lpstr>Calorimeters – Phase Transition Thermometers</vt:lpstr>
      <vt:lpstr>Calorimetry – measure total energy (heat- or phonon- signal)</vt:lpstr>
      <vt:lpstr>Calorimetry – measure total energy (heat- or phonon- signal)</vt:lpstr>
      <vt:lpstr> </vt:lpstr>
      <vt:lpstr>PowerPoint-Präsentation</vt:lpstr>
      <vt:lpstr>Direct WIMP Search - Sensitivity</vt:lpstr>
      <vt:lpstr>PowerPoint-Präsentation</vt:lpstr>
      <vt:lpstr>PowerPoint-Präsentation</vt:lpstr>
      <vt:lpstr>PowerPoint-Präsentation</vt:lpstr>
      <vt:lpstr>Background - Examples</vt:lpstr>
      <vt:lpstr>Background - Examples</vt:lpstr>
      <vt:lpstr>Background - Examples</vt:lpstr>
      <vt:lpstr>Background - Examples</vt:lpstr>
      <vt:lpstr>Background - Examples</vt:lpstr>
      <vt:lpstr>PowerPoint-Präsentation</vt:lpstr>
      <vt:lpstr>PowerPoint-Präsentation</vt:lpstr>
      <vt:lpstr>PowerPoint-Präsentation</vt:lpstr>
      <vt:lpstr>PowerPoint-Präsentation</vt:lpstr>
      <vt:lpstr>WIMP Direct Detection - Underground Laboratory</vt:lpstr>
      <vt:lpstr>PowerPoint-Präsentation</vt:lpstr>
      <vt:lpstr>PowerPoint-Präsentation</vt:lpstr>
      <vt:lpstr>Quenching of WIMP recoil spectrum</vt:lpstr>
      <vt:lpstr>PowerPoint-Präsentation</vt:lpstr>
      <vt:lpstr>Recoil Recognition by Combination of Channels      - making good use of quenching - </vt:lpstr>
      <vt:lpstr>PowerPoint-Präsentation</vt:lpstr>
      <vt:lpstr>PowerPoint-Präsentation</vt:lpstr>
      <vt:lpstr>Recoil Recognition by Combination of Channels      - making good use of quenching - </vt:lpstr>
      <vt:lpstr>Calorimetry – measure total energy (heat- or phonon- signal)</vt:lpstr>
      <vt:lpstr>PowerPoint-Präsentation</vt:lpstr>
      <vt:lpstr>PowerPoint-Präsentation</vt:lpstr>
      <vt:lpstr>PowerPoint-Präsentation</vt:lpstr>
      <vt:lpstr>.. not just temperature,   but non equilibrium  phonon read out  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Phonon + Charge   Surface Problem</vt:lpstr>
      <vt:lpstr>PowerPoint-Präsentation</vt:lpstr>
      <vt:lpstr>PowerPoint-Präsentation</vt:lpstr>
      <vt:lpstr>CDMS   result  - Dec 2009</vt:lpstr>
      <vt:lpstr>PowerPoint-Präsentation</vt:lpstr>
      <vt:lpstr>PowerPoint-Präsentation</vt:lpstr>
      <vt:lpstr>PowerPoint-Präsentation</vt:lpstr>
      <vt:lpstr> </vt:lpstr>
      <vt:lpstr>PowerPoint-Präsentation</vt:lpstr>
      <vt:lpstr>Recoil Recognition by Combination of Channels      - making good use of quenching -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CRESST – 66 channel SQUID system and detectors</vt:lpstr>
      <vt:lpstr>PowerPoint-Präsentation</vt:lpstr>
      <vt:lpstr>PowerPoint-Präsentation</vt:lpstr>
      <vt:lpstr>neutron shield   PE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Ereignisse im  O-Band ?</vt:lpstr>
      <vt:lpstr> </vt:lpstr>
      <vt:lpstr>PowerPoint-Präsentation</vt:lpstr>
      <vt:lpstr> </vt:lpstr>
      <vt:lpstr>Multi-Target: W-band quite clean !</vt:lpstr>
      <vt:lpstr>Inelastic Dark Matter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Eberhard Karls Universität Tübingen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Jochum Josef</dc:creator>
  <cp:lastModifiedBy>Josef</cp:lastModifiedBy>
  <cp:revision>387</cp:revision>
  <dcterms:created xsi:type="dcterms:W3CDTF">2004-10-07T13:26:13Z</dcterms:created>
  <dcterms:modified xsi:type="dcterms:W3CDTF">2011-07-10T19:50:52Z</dcterms:modified>
</cp:coreProperties>
</file>