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2.xml" ContentType="application/vnd.openxmlformats-officedocument.presentationml.notesSlide+xml"/>
  <Override PartName="/ppt/tags/tag4.xml" ContentType="application/vnd.openxmlformats-officedocument.presentationml.tags+xml"/>
  <Override PartName="/ppt/notesSlides/notesSlide43.xml" ContentType="application/vnd.openxmlformats-officedocument.presentationml.notesSlide+xml"/>
  <Override PartName="/ppt/tags/tag5.xml" ContentType="application/vnd.openxmlformats-officedocument.presentationml.tags+xml"/>
  <Override PartName="/ppt/notesSlides/notesSlide44.xml" ContentType="application/vnd.openxmlformats-officedocument.presentationml.notesSlide+xml"/>
  <Override PartName="/ppt/tags/tag6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notesSlides/notesSlide47.xml" ContentType="application/vnd.openxmlformats-officedocument.presentationml.notesSlide+xml"/>
  <Override PartName="/ppt/tags/tag8.xml" ContentType="application/vnd.openxmlformats-officedocument.presentationml.tags+xml"/>
  <Override PartName="/ppt/notesSlides/notesSlide48.xml" ContentType="application/vnd.openxmlformats-officedocument.presentationml.notesSlide+xml"/>
  <Override PartName="/ppt/tags/tag9.xml" ContentType="application/vnd.openxmlformats-officedocument.presentationml.tags+xml"/>
  <Override PartName="/ppt/notesSlides/notesSlide49.xml" ContentType="application/vnd.openxmlformats-officedocument.presentationml.notesSlide+xml"/>
  <Override PartName="/ppt/tags/tag10.xml" ContentType="application/vnd.openxmlformats-officedocument.presentationml.tags+xml"/>
  <Override PartName="/ppt/notesSlides/notesSlide50.xml" ContentType="application/vnd.openxmlformats-officedocument.presentationml.notesSlide+xml"/>
  <Override PartName="/ppt/tags/tag11.xml" ContentType="application/vnd.openxmlformats-officedocument.presentationml.tags+xml"/>
  <Override PartName="/ppt/notesSlides/notesSlide51.xml" ContentType="application/vnd.openxmlformats-officedocument.presentationml.notesSlide+xml"/>
  <Override PartName="/ppt/tags/tag12.xml" ContentType="application/vnd.openxmlformats-officedocument.presentationml.tags+xml"/>
  <Override PartName="/ppt/notesSlides/notesSlide52.xml" ContentType="application/vnd.openxmlformats-officedocument.presentationml.notesSlide+xml"/>
  <Override PartName="/ppt/tags/tag13.xml" ContentType="application/vnd.openxmlformats-officedocument.presentationml.tags+xml"/>
  <Override PartName="/ppt/notesSlides/notesSlide53.xml" ContentType="application/vnd.openxmlformats-officedocument.presentationml.notesSlide+xml"/>
  <Override PartName="/ppt/tags/tag14.xml" ContentType="application/vnd.openxmlformats-officedocument.presentationml.tags+xml"/>
  <Override PartName="/ppt/notesSlides/notesSlide54.xml" ContentType="application/vnd.openxmlformats-officedocument.presentationml.notesSlide+xml"/>
  <Override PartName="/ppt/tags/tag15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16.xml" ContentType="application/vnd.openxmlformats-officedocument.presentationml.tags+xml"/>
  <Override PartName="/ppt/notesSlides/notesSlide57.xml" ContentType="application/vnd.openxmlformats-officedocument.presentationml.notesSlide+xml"/>
  <Override PartName="/ppt/tags/tag17.xml" ContentType="application/vnd.openxmlformats-officedocument.presentationml.tags+xml"/>
  <Override PartName="/ppt/notesSlides/notesSlide58.xml" ContentType="application/vnd.openxmlformats-officedocument.presentationml.notesSlide+xml"/>
  <Override PartName="/ppt/tags/tag18.xml" ContentType="application/vnd.openxmlformats-officedocument.presentationml.tags+xml"/>
  <Override PartName="/ppt/notesSlides/notesSlide59.xml" ContentType="application/vnd.openxmlformats-officedocument.presentationml.notesSlide+xml"/>
  <Override PartName="/ppt/tags/tag19.xml" ContentType="application/vnd.openxmlformats-officedocument.presentationml.tags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4" r:id="rId1"/>
  </p:sldMasterIdLst>
  <p:notesMasterIdLst>
    <p:notesMasterId r:id="rId78"/>
  </p:notesMasterIdLst>
  <p:handoutMasterIdLst>
    <p:handoutMasterId r:id="rId79"/>
  </p:handoutMasterIdLst>
  <p:sldIdLst>
    <p:sldId id="296" r:id="rId2"/>
    <p:sldId id="301" r:id="rId3"/>
    <p:sldId id="298" r:id="rId4"/>
    <p:sldId id="499" r:id="rId5"/>
    <p:sldId id="500" r:id="rId6"/>
    <p:sldId id="501" r:id="rId7"/>
    <p:sldId id="502" r:id="rId8"/>
    <p:sldId id="503" r:id="rId9"/>
    <p:sldId id="504" r:id="rId10"/>
    <p:sldId id="495" r:id="rId11"/>
    <p:sldId id="508" r:id="rId12"/>
    <p:sldId id="509" r:id="rId13"/>
    <p:sldId id="510" r:id="rId14"/>
    <p:sldId id="511" r:id="rId15"/>
    <p:sldId id="512" r:id="rId16"/>
    <p:sldId id="496" r:id="rId17"/>
    <p:sldId id="513" r:id="rId18"/>
    <p:sldId id="536" r:id="rId19"/>
    <p:sldId id="514" r:id="rId20"/>
    <p:sldId id="520" r:id="rId21"/>
    <p:sldId id="515" r:id="rId22"/>
    <p:sldId id="497" r:id="rId23"/>
    <p:sldId id="516" r:id="rId24"/>
    <p:sldId id="517" r:id="rId25"/>
    <p:sldId id="518" r:id="rId26"/>
    <p:sldId id="519" r:id="rId27"/>
    <p:sldId id="505" r:id="rId28"/>
    <p:sldId id="482" r:id="rId29"/>
    <p:sldId id="522" r:id="rId30"/>
    <p:sldId id="523" r:id="rId31"/>
    <p:sldId id="481" r:id="rId32"/>
    <p:sldId id="483" r:id="rId33"/>
    <p:sldId id="524" r:id="rId34"/>
    <p:sldId id="525" r:id="rId35"/>
    <p:sldId id="484" r:id="rId36"/>
    <p:sldId id="485" r:id="rId37"/>
    <p:sldId id="487" r:id="rId38"/>
    <p:sldId id="488" r:id="rId39"/>
    <p:sldId id="489" r:id="rId40"/>
    <p:sldId id="490" r:id="rId41"/>
    <p:sldId id="491" r:id="rId42"/>
    <p:sldId id="492" r:id="rId43"/>
    <p:sldId id="506" r:id="rId44"/>
    <p:sldId id="411" r:id="rId45"/>
    <p:sldId id="534" r:id="rId46"/>
    <p:sldId id="535" r:id="rId47"/>
    <p:sldId id="526" r:id="rId48"/>
    <p:sldId id="469" r:id="rId49"/>
    <p:sldId id="471" r:id="rId50"/>
    <p:sldId id="527" r:id="rId51"/>
    <p:sldId id="528" r:id="rId52"/>
    <p:sldId id="529" r:id="rId53"/>
    <p:sldId id="530" r:id="rId54"/>
    <p:sldId id="480" r:id="rId55"/>
    <p:sldId id="532" r:id="rId56"/>
    <p:sldId id="473" r:id="rId57"/>
    <p:sldId id="417" r:id="rId58"/>
    <p:sldId id="418" r:id="rId59"/>
    <p:sldId id="475" r:id="rId60"/>
    <p:sldId id="476" r:id="rId61"/>
    <p:sldId id="423" r:id="rId62"/>
    <p:sldId id="424" r:id="rId63"/>
    <p:sldId id="425" r:id="rId64"/>
    <p:sldId id="432" r:id="rId65"/>
    <p:sldId id="477" r:id="rId66"/>
    <p:sldId id="478" r:id="rId67"/>
    <p:sldId id="479" r:id="rId68"/>
    <p:sldId id="435" r:id="rId69"/>
    <p:sldId id="453" r:id="rId70"/>
    <p:sldId id="439" r:id="rId71"/>
    <p:sldId id="440" r:id="rId72"/>
    <p:sldId id="507" r:id="rId73"/>
    <p:sldId id="537" r:id="rId74"/>
    <p:sldId id="538" r:id="rId75"/>
    <p:sldId id="539" r:id="rId76"/>
    <p:sldId id="540" r:id="rId77"/>
  </p:sldIdLst>
  <p:sldSz cx="9144000" cy="6858000" type="screen4x3"/>
  <p:notesSz cx="6797675" cy="9928225"/>
  <p:custDataLst>
    <p:tags r:id="rId80"/>
  </p:custDataLst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34" userDrawn="1">
          <p15:clr>
            <a:srgbClr val="A4A3A4"/>
          </p15:clr>
        </p15:guide>
        <p15:guide id="2" pos="3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E0406"/>
    <a:srgbClr val="E94945"/>
    <a:srgbClr val="0402DF"/>
    <a:srgbClr val="D70E02"/>
    <a:srgbClr val="FF5750"/>
    <a:srgbClr val="1718F5"/>
    <a:srgbClr val="000685"/>
    <a:srgbClr val="FFFF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3" autoAdjust="0"/>
    <p:restoredTop sz="95411" autoAdjust="0"/>
  </p:normalViewPr>
  <p:slideViewPr>
    <p:cSldViewPr snapToGrid="0" snapToObjects="1" showGuides="1">
      <p:cViewPr varScale="1">
        <p:scale>
          <a:sx n="82" d="100"/>
          <a:sy n="82" d="100"/>
        </p:scale>
        <p:origin x="773" y="58"/>
      </p:cViewPr>
      <p:guideLst>
        <p:guide orient="horz" pos="3634"/>
        <p:guide pos="3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02B65EA6-BF5B-A140-8968-2802CBE5A98E}" type="datetime1">
              <a:rPr lang="de-DE"/>
              <a:pPr>
                <a:defRPr/>
              </a:pPr>
              <a:t>05.06.2019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CDC65DEF-D2D9-8F47-B651-F9786E2D61A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7701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33B8FD22-CA29-7343-8D69-4324C02B485A}" type="datetime1">
              <a:rPr lang="de-DE"/>
              <a:pPr>
                <a:defRPr/>
              </a:pPr>
              <a:t>05.06.2019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1038" y="4716463"/>
            <a:ext cx="5435600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 Neue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 Neue" charset="0"/>
              </a:defRPr>
            </a:lvl1pPr>
          </a:lstStyle>
          <a:p>
            <a:pPr>
              <a:defRPr/>
            </a:pPr>
            <a:fld id="{E0F5DBF4-BDA5-704C-B0E0-DABACE4729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355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 Neue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688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4440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010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8912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057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256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3885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131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589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9187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327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8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694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2866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558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305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60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435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939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17085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2961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3225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80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48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155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8724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8857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29589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52699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8669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2117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5247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9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7140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6522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015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49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8094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7164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7262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53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2838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2150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59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016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62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3721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64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438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03221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66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28157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67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95296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68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04570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69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08159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70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04967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71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06429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10138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73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91349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74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31185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75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8704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9009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A3521-2BAB-422B-B422-5B2C597154A3}" type="slidenum">
              <a:rPr lang="de-DE" altLang="en-US"/>
              <a:pPr/>
              <a:t>76</a:t>
            </a:fld>
            <a:endParaRPr lang="de-DE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007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2231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323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F5DBF4-BDA5-704C-B0E0-DABACE4729B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55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M3NeT_Titl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pic>
        <p:nvPicPr>
          <p:cNvPr id="14" name="Picture 17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ecap_logo_big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234" y="5728499"/>
            <a:ext cx="1608344" cy="58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944" y="888457"/>
            <a:ext cx="8135937" cy="1619794"/>
          </a:xfrm>
        </p:spPr>
        <p:txBody>
          <a:bodyPr/>
          <a:lstStyle>
            <a:lvl1pPr>
              <a:lnSpc>
                <a:spcPts val="4200"/>
              </a:lnSpc>
              <a:defRPr sz="360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27944" y="3402013"/>
            <a:ext cx="4073470" cy="107950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baseline="0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 smtClean="0"/>
              <a:t>Conference</a:t>
            </a:r>
          </a:p>
          <a:p>
            <a:pPr lvl="0"/>
            <a:r>
              <a:rPr lang="en-US" dirty="0" smtClean="0"/>
              <a:t>Name</a:t>
            </a:r>
          </a:p>
          <a:p>
            <a:pPr lvl="0"/>
            <a:r>
              <a:rPr lang="en-US" dirty="0" smtClean="0"/>
              <a:t>Address,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1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8783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963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6400" y="3247200"/>
            <a:ext cx="8136000" cy="900000"/>
          </a:xfrm>
        </p:spPr>
        <p:txBody>
          <a:bodyPr>
            <a:normAutofit/>
          </a:bodyPr>
          <a:lstStyle>
            <a:lvl1pPr algn="l">
              <a:lnSpc>
                <a:spcPts val="3400"/>
              </a:lnSpc>
              <a:defRPr sz="2800" b="1" cap="none"/>
            </a:lvl1pPr>
          </a:lstStyle>
          <a:p>
            <a:r>
              <a:rPr lang="x-none" smtClean="0"/>
              <a:t>Click to edit Master title style</a:t>
            </a:r>
            <a:endParaRPr lang="de-DE" dirty="0"/>
          </a:p>
        </p:txBody>
      </p:sp>
      <p:pic>
        <p:nvPicPr>
          <p:cNvPr id="5" name="Picture 4" descr="Unterkapitel_KM3Ne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000" cy="20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45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half" idx="1"/>
          </p:nvPr>
        </p:nvSpPr>
        <p:spPr>
          <a:xfrm>
            <a:off x="626400" y="1701800"/>
            <a:ext cx="3960000" cy="4706200"/>
          </a:xfrm>
        </p:spPr>
        <p:txBody>
          <a:bodyPr/>
          <a:lstStyle>
            <a:lvl1pPr marL="277200">
              <a:lnSpc>
                <a:spcPts val="2400"/>
              </a:lnSpc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802400" y="1701800"/>
            <a:ext cx="3960000" cy="4706200"/>
          </a:xfrm>
        </p:spPr>
        <p:txBody>
          <a:bodyPr/>
          <a:lstStyle>
            <a:lvl1pPr marL="27720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8E2CC-F545-6D4A-9BB4-86E10266AA1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15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676400"/>
            <a:ext cx="5486400" cy="42751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951538"/>
            <a:ext cx="5486400" cy="457200"/>
          </a:xfrm>
        </p:spPr>
        <p:txBody>
          <a:bodyPr/>
          <a:lstStyle>
            <a:lvl1pPr marL="0" indent="0">
              <a:lnSpc>
                <a:spcPts val="17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46AAA-E222-CF4F-ABC6-85394CA414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/>
          </a:p>
        </p:txBody>
      </p:sp>
      <p:pic>
        <p:nvPicPr>
          <p:cNvPr id="9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07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BF8EB-E541-DB4B-8809-0345F747949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7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0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7" descr="ecap_logo_big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2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Zusammenfa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6"/>
          <p:cNvCxnSpPr/>
          <p:nvPr/>
        </p:nvCxnSpPr>
        <p:spPr>
          <a:xfrm flipH="1">
            <a:off x="627063" y="863600"/>
            <a:ext cx="8135937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Picture 7" descr="ecap_logo_bi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207963"/>
            <a:ext cx="15128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x-none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7063" y="1651000"/>
            <a:ext cx="8135937" cy="4757738"/>
          </a:xfrm>
        </p:spPr>
        <p:txBody>
          <a:bodyPr/>
          <a:lstStyle>
            <a:lvl1pPr marL="277200">
              <a:defRPr/>
            </a:lvl1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de-DE" dirty="0" smtClean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D1606-B9C1-D44E-A2C4-3729A0CF2A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Picture 6" descr="BMBF-Gef-Logo.bmp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667500" y="5445126"/>
            <a:ext cx="2095500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4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MBF-Gef-Logo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6"/>
          <a:stretch>
            <a:fillRect/>
          </a:stretch>
        </p:blipFill>
        <p:spPr bwMode="auto">
          <a:xfrm>
            <a:off x="676867" y="5508625"/>
            <a:ext cx="20955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Logo_FAU_DinA4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754688"/>
            <a:ext cx="2755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M3NeT_Titl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"/>
            <a:ext cx="9162000" cy="4880292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 userDrawn="1"/>
        </p:nvSpPr>
        <p:spPr bwMode="auto">
          <a:xfrm>
            <a:off x="619125" y="887413"/>
            <a:ext cx="81359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200"/>
              </a:lnSpc>
            </a:pP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Vielen Dank für </a:t>
            </a:r>
            <a:b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</a:br>
            <a:r>
              <a:rPr lang="de-DE" sz="3600" b="1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Ihre Aufmerksamkeit</a:t>
            </a:r>
            <a:endParaRPr lang="de-DE" sz="3600" b="1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2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627063" y="1083198"/>
            <a:ext cx="813593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7063" y="1651000"/>
            <a:ext cx="8135937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7063" y="6408738"/>
            <a:ext cx="7149776" cy="4492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969696"/>
                </a:solidFill>
                <a:latin typeface="Helvetica Neue"/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2150" y="6408738"/>
            <a:ext cx="450850" cy="449262"/>
          </a:xfrm>
          <a:prstGeom prst="rect">
            <a:avLst/>
          </a:prstGeom>
        </p:spPr>
        <p:txBody>
          <a:bodyPr vert="horz" wrap="square" lIns="9144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969696"/>
                </a:solidFill>
                <a:latin typeface="Helvetica Neue" charset="0"/>
                <a:cs typeface="Arial" charset="0"/>
              </a:defRPr>
            </a:lvl1pPr>
          </a:lstStyle>
          <a:p>
            <a:pPr>
              <a:defRPr/>
            </a:pPr>
            <a:fld id="{AAAA4870-6BA5-2240-82F3-AD56ED42D7C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02" r:id="rId2"/>
    <p:sldLayoutId id="2147484119" r:id="rId3"/>
    <p:sldLayoutId id="2147484106" r:id="rId4"/>
    <p:sldLayoutId id="2147484107" r:id="rId5"/>
    <p:sldLayoutId id="2147484108" r:id="rId6"/>
    <p:sldLayoutId id="2147484110" r:id="rId7"/>
    <p:sldLayoutId id="2147484120" r:id="rId8"/>
    <p:sldLayoutId id="2147484111" r:id="rId9"/>
    <p:sldLayoutId id="2147484121" r:id="rId10"/>
  </p:sldLayoutIdLst>
  <p:hf hdr="0" dt="0"/>
  <p:txStyles>
    <p:titleStyle>
      <a:lvl1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rgbClr val="003366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2pPr>
      <a:lvl3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3pPr>
      <a:lvl4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4pPr>
      <a:lvl5pPr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Arial" charset="0"/>
          <a:ea typeface="ＭＳ Ｐゴシック" charset="0"/>
          <a:cs typeface="Arial" charset="0"/>
        </a:defRPr>
      </a:lvl5pPr>
      <a:lvl6pPr marL="4572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rgbClr val="003366"/>
          </a:solidFill>
          <a:latin typeface="Helvetica Neue" charset="0"/>
          <a:ea typeface="ＭＳ Ｐゴシック" charset="0"/>
          <a:cs typeface="ＭＳ Ｐゴシック" charset="0"/>
        </a:defRPr>
      </a:lvl9pPr>
    </p:titleStyle>
    <p:bodyStyle>
      <a:lvl1pPr marL="236538" indent="-276225" algn="l" defTabSz="457200" rtl="0" eaLnBrk="1" fontAlgn="base" hangingPunct="1">
        <a:lnSpc>
          <a:spcPts val="2400"/>
        </a:lnSpc>
        <a:spcBef>
          <a:spcPts val="475"/>
        </a:spcBef>
        <a:spcAft>
          <a:spcPct val="0"/>
        </a:spcAft>
        <a:buClr>
          <a:srgbClr val="003366"/>
        </a:buClr>
        <a:buSzPct val="100000"/>
        <a:buFont typeface="Lucida Grande" charset="0"/>
        <a:buChar char="●"/>
        <a:defRPr sz="20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50888" indent="-276225" algn="l" defTabSz="457200" rtl="0" eaLnBrk="1" fontAlgn="base" hangingPunct="1">
        <a:lnSpc>
          <a:spcPts val="2200"/>
        </a:lnSpc>
        <a:spcBef>
          <a:spcPts val="438"/>
        </a:spcBef>
        <a:spcAft>
          <a:spcPct val="0"/>
        </a:spcAft>
        <a:buClr>
          <a:srgbClr val="003366"/>
        </a:buClr>
        <a:buSzPct val="80000"/>
        <a:buFont typeface="Lucida Grande" charset="0"/>
        <a:buChar char="●"/>
        <a:defRPr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marL="12017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marL="1443038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marL="1655763" indent="-215900" algn="l" defTabSz="457200" rtl="0" eaLnBrk="1" fontAlgn="base" hangingPunct="1">
        <a:lnSpc>
          <a:spcPts val="2000"/>
        </a:lnSpc>
        <a:spcBef>
          <a:spcPts val="388"/>
        </a:spcBef>
        <a:spcAft>
          <a:spcPct val="0"/>
        </a:spcAft>
        <a:buClr>
          <a:srgbClr val="003366"/>
        </a:buClr>
        <a:buSzPct val="64000"/>
        <a:buFont typeface="Lucida Grande" charset="0"/>
        <a:buChar char="●"/>
        <a:defRPr sz="1600" kern="1200">
          <a:solidFill>
            <a:schemeClr val="tx1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1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2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72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11.jpg"/><Relationship Id="rId5" Type="http://schemas.openxmlformats.org/officeDocument/2006/relationships/image" Target="../media/image71.png"/><Relationship Id="rId4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15.PNG"/><Relationship Id="rId5" Type="http://schemas.openxmlformats.org/officeDocument/2006/relationships/image" Target="../media/image71.png"/><Relationship Id="rId4" Type="http://schemas.openxmlformats.org/officeDocument/2006/relationships/image" Target="../media/image114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16.png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17.PNG"/><Relationship Id="rId4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18.jpg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19.jpg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 bwMode="auto">
          <a:xfrm>
            <a:off x="634239" y="2845838"/>
            <a:ext cx="5421328" cy="132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Uli Katz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Erlangen Centre for Astroparticle Physics</a:t>
            </a: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Friedrich-Alexander University of Erlangen-</a:t>
            </a:r>
            <a:r>
              <a:rPr lang="en-GB" sz="1800" dirty="0" err="1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Nürnberg</a:t>
            </a:r>
            <a:endParaRPr lang="en-GB" sz="1800" dirty="0" smtClean="0">
              <a:solidFill>
                <a:schemeClr val="bg1"/>
              </a:solidFill>
              <a:latin typeface="Helvetica Neue" charset="0"/>
              <a:cs typeface="Arial" charset="0"/>
            </a:endParaRPr>
          </a:p>
          <a:p>
            <a:pPr eaLnBrk="1" hangingPunct="1">
              <a:lnSpc>
                <a:spcPts val="2200"/>
              </a:lnSpc>
              <a:buClr>
                <a:srgbClr val="003366"/>
              </a:buClr>
              <a:buSzPct val="100000"/>
              <a:buFont typeface="Lucida Grande" charset="0"/>
              <a:buNone/>
            </a:pPr>
            <a:r>
              <a:rPr lang="en-GB" sz="1800" dirty="0">
                <a:solidFill>
                  <a:schemeClr val="bg1"/>
                </a:solidFill>
                <a:latin typeface="Helvetica Neue" charset="0"/>
                <a:cs typeface="Arial" charset="0"/>
              </a:rPr>
              <a:t>4</a:t>
            </a:r>
            <a:r>
              <a:rPr lang="en-GB" sz="1800" dirty="0" smtClean="0">
                <a:solidFill>
                  <a:schemeClr val="bg1"/>
                </a:solidFill>
                <a:latin typeface="Helvetica Neue" charset="0"/>
                <a:cs typeface="Arial" charset="0"/>
              </a:rPr>
              <a:t> June 2019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34239" y="1293132"/>
            <a:ext cx="8677469" cy="155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600" dirty="0" smtClean="0">
                <a:solidFill>
                  <a:schemeClr val="bg1"/>
                </a:solidFill>
              </a:rPr>
              <a:t>The High-Energy Universe:</a:t>
            </a:r>
            <a:br>
              <a:rPr lang="en-GB" sz="3600" dirty="0" smtClean="0">
                <a:solidFill>
                  <a:schemeClr val="bg1"/>
                </a:solidFill>
              </a:rPr>
            </a:br>
            <a:r>
              <a:rPr lang="en-GB" sz="3600" dirty="0" smtClean="0">
                <a:solidFill>
                  <a:schemeClr val="bg1"/>
                </a:solidFill>
              </a:rPr>
              <a:t>Experiments</a:t>
            </a:r>
            <a:endParaRPr lang="de-DE" sz="3600" dirty="0">
              <a:solidFill>
                <a:schemeClr val="bg1"/>
              </a:solidFill>
              <a:latin typeface="Helvetica Neue" charset="0"/>
              <a:cs typeface="Arial" charset="0"/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 bwMode="auto">
          <a:xfrm>
            <a:off x="373224" y="292359"/>
            <a:ext cx="8425543" cy="29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</a:rPr>
              <a:t>ISAPP 2019, Heidelberg, 28 May – </a:t>
            </a:r>
            <a:r>
              <a:rPr lang="en-GB" sz="1800" dirty="0">
                <a:solidFill>
                  <a:schemeClr val="bg1"/>
                </a:solidFill>
              </a:rPr>
              <a:t>4</a:t>
            </a:r>
            <a:r>
              <a:rPr lang="en-GB" sz="1800" dirty="0" smtClean="0">
                <a:solidFill>
                  <a:schemeClr val="bg1"/>
                </a:solidFill>
              </a:rPr>
              <a:t> June 2019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Some hybrids with Cherenkov detectors</a:t>
            </a:r>
            <a:endParaRPr lang="en-US" alt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3142" y="979084"/>
            <a:ext cx="9010858" cy="5356063"/>
            <a:chOff x="58054" y="970236"/>
            <a:chExt cx="9010858" cy="53560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59" y="970236"/>
              <a:ext cx="8733453" cy="5356063"/>
            </a:xfrm>
            <a:prstGeom prst="rect">
              <a:avLst/>
            </a:prstGeom>
          </p:spPr>
        </p:pic>
        <p:sp>
          <p:nvSpPr>
            <p:cNvPr id="14" name="Rectangular Callout 13"/>
            <p:cNvSpPr/>
            <p:nvPr/>
          </p:nvSpPr>
          <p:spPr>
            <a:xfrm rot="16200000">
              <a:off x="877825" y="3238788"/>
              <a:ext cx="1241942" cy="2881480"/>
            </a:xfrm>
            <a:prstGeom prst="wedgeRectCallout">
              <a:avLst>
                <a:gd name="adj1" fmla="val -3323"/>
                <a:gd name="adj2" fmla="val 60107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ular Callout 14"/>
            <p:cNvSpPr/>
            <p:nvPr/>
          </p:nvSpPr>
          <p:spPr>
            <a:xfrm rot="16200000">
              <a:off x="4089223" y="2375186"/>
              <a:ext cx="1085825" cy="2980355"/>
            </a:xfrm>
            <a:prstGeom prst="wedgeRectCallout">
              <a:avLst>
                <a:gd name="adj1" fmla="val 140256"/>
                <a:gd name="adj2" fmla="val -78230"/>
              </a:avLst>
            </a:prstGeom>
            <a:solidFill>
              <a:schemeClr val="bg1">
                <a:alpha val="90000"/>
              </a:schemeClr>
            </a:solidFill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054" y="4100170"/>
              <a:ext cx="28814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u="sng" dirty="0" smtClean="0"/>
                <a:t>Pierre Auger Observatory</a:t>
              </a:r>
              <a:br>
                <a:rPr lang="en-GB" sz="1800" u="sng" dirty="0" smtClean="0"/>
              </a:br>
              <a:r>
                <a:rPr lang="en-GB" sz="1800" u="sng" dirty="0" smtClean="0"/>
                <a:t>(2008 – )</a:t>
              </a:r>
            </a:p>
            <a:p>
              <a:r>
                <a:rPr lang="en-GB" sz="1800" dirty="0" smtClean="0"/>
                <a:t>Fluorescence telescopes, Cherenkov detector array</a:t>
              </a:r>
              <a:endParaRPr lang="en-GB" sz="1800" dirty="0"/>
            </a:p>
          </p:txBody>
        </p:sp>
      </p:grpSp>
      <p:sp>
        <p:nvSpPr>
          <p:cNvPr id="18" name="Rectangular Callout 17"/>
          <p:cNvSpPr/>
          <p:nvPr/>
        </p:nvSpPr>
        <p:spPr>
          <a:xfrm rot="16200000">
            <a:off x="7053670" y="907351"/>
            <a:ext cx="957237" cy="3092796"/>
          </a:xfrm>
          <a:prstGeom prst="wedgeRectCallout">
            <a:avLst>
              <a:gd name="adj1" fmla="val 35280"/>
              <a:gd name="adj2" fmla="val -83650"/>
            </a:avLst>
          </a:prstGeom>
          <a:solidFill>
            <a:schemeClr val="bg1">
              <a:alpha val="90000"/>
            </a:schemeClr>
          </a:solidFill>
          <a:ln w="158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227426" y="3412546"/>
            <a:ext cx="28814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/>
              <a:t>Telescope Array (2007 – )</a:t>
            </a:r>
          </a:p>
          <a:p>
            <a:r>
              <a:rPr lang="en-GB" sz="1800" dirty="0" smtClean="0"/>
              <a:t>Fluorescence telescopes, Scintillator detector array</a:t>
            </a:r>
            <a:endParaRPr lang="en-GB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5985890" y="2009039"/>
            <a:ext cx="3279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 smtClean="0"/>
              <a:t>KASCADE (1996-2013)</a:t>
            </a:r>
          </a:p>
          <a:p>
            <a:r>
              <a:rPr lang="en-GB" sz="1800" u="sng" dirty="0" smtClean="0"/>
              <a:t>KASCADE-Grande (2000-13)</a:t>
            </a:r>
          </a:p>
          <a:p>
            <a:r>
              <a:rPr lang="en-GB" sz="1800" dirty="0" smtClean="0"/>
              <a:t>Central detector + array</a:t>
            </a:r>
            <a:endParaRPr lang="en-GB" sz="1800" dirty="0"/>
          </a:p>
        </p:txBody>
      </p:sp>
      <p:sp>
        <p:nvSpPr>
          <p:cNvPr id="3" name="Rectangle 2"/>
          <p:cNvSpPr/>
          <p:nvPr/>
        </p:nvSpPr>
        <p:spPr>
          <a:xfrm>
            <a:off x="410546" y="925595"/>
            <a:ext cx="2816880" cy="1239108"/>
          </a:xfrm>
          <a:prstGeom prst="rect">
            <a:avLst/>
          </a:prstGeom>
          <a:solidFill>
            <a:schemeClr val="bg1"/>
          </a:solidFill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8" y="1005508"/>
            <a:ext cx="841233" cy="114480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48882" y="1041778"/>
            <a:ext cx="191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u="sng" dirty="0" smtClean="0"/>
              <a:t>AMS-02 (2011 –)</a:t>
            </a:r>
          </a:p>
          <a:p>
            <a:pPr algn="ctr"/>
            <a:r>
              <a:rPr lang="en-GB" sz="1800" dirty="0"/>
              <a:t>o</a:t>
            </a:r>
            <a:r>
              <a:rPr lang="en-GB" sz="1800" dirty="0" smtClean="0"/>
              <a:t>n ISS</a:t>
            </a:r>
            <a:br>
              <a:rPr lang="en-GB" sz="1800" dirty="0" smtClean="0"/>
            </a:br>
            <a:r>
              <a:rPr lang="en-GB" sz="1800" dirty="0" smtClean="0"/>
              <a:t>space station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0813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Alpha Magnetic Spectrometer (AMS)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99" y="904257"/>
            <a:ext cx="5982462" cy="37330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17" y="904257"/>
            <a:ext cx="4750375" cy="525394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78694" y="4887848"/>
            <a:ext cx="4581330" cy="1410315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Particle physics detector on ISS (tracker, calorimeter, PID)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Launched May 2011</a:t>
            </a:r>
            <a:endParaRPr lang="en-GB" altLang="de-DE" sz="2400" dirty="0"/>
          </a:p>
        </p:txBody>
      </p:sp>
    </p:spTree>
    <p:extLst>
      <p:ext uri="{BB962C8B-B14F-4D97-AF65-F5344CB8AC3E}">
        <p14:creationId xmlns:p14="http://schemas.microsoft.com/office/powerpoint/2010/main" val="164687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AMS: new results, new questions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11" y="1052391"/>
            <a:ext cx="3953659" cy="2463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10" y="3568800"/>
            <a:ext cx="4055191" cy="2988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11" y="903949"/>
            <a:ext cx="4192722" cy="27552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4" y="3604304"/>
            <a:ext cx="4083563" cy="28562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6153" y="2461098"/>
            <a:ext cx="176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3x10</a:t>
            </a:r>
            <a:r>
              <a:rPr lang="en-GB" sz="2000" baseline="30000" dirty="0" smtClean="0"/>
              <a:t>8</a:t>
            </a:r>
            <a:r>
              <a:rPr lang="en-GB" sz="2000" dirty="0" smtClean="0"/>
              <a:t> protons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566153" y="5216314"/>
            <a:ext cx="1976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5</a:t>
            </a:r>
            <a:r>
              <a:rPr lang="en-GB" sz="2000" dirty="0" smtClean="0"/>
              <a:t>x10</a:t>
            </a:r>
            <a:r>
              <a:rPr lang="en-GB" sz="2000" baseline="30000" dirty="0" smtClean="0"/>
              <a:t>7</a:t>
            </a:r>
            <a:r>
              <a:rPr lang="en-GB" sz="2000" dirty="0" smtClean="0"/>
              <a:t> He nuclei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609616" y="2657269"/>
            <a:ext cx="2576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Antiproton/proto ratio</a:t>
            </a:r>
            <a:endParaRPr lang="en-GB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0591" y="5616424"/>
            <a:ext cx="1673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10</a:t>
            </a:r>
            <a:r>
              <a:rPr lang="en-GB" sz="2000" baseline="30000" dirty="0" smtClean="0"/>
              <a:t>7</a:t>
            </a:r>
            <a:r>
              <a:rPr lang="en-GB" sz="2000" dirty="0" smtClean="0"/>
              <a:t> e</a:t>
            </a:r>
            <a:r>
              <a:rPr lang="en-GB" sz="2000" baseline="30000" dirty="0" smtClean="0"/>
              <a:t>-</a:t>
            </a:r>
            <a:r>
              <a:rPr lang="en-GB" sz="2000" dirty="0" smtClean="0"/>
              <a:t> and e</a:t>
            </a:r>
            <a:r>
              <a:rPr lang="en-GB" sz="2000" baseline="30000" dirty="0" smtClean="0"/>
              <a:t>+</a:t>
            </a:r>
            <a:endParaRPr lang="en-GB" sz="2000" baseline="30000" dirty="0"/>
          </a:p>
        </p:txBody>
      </p:sp>
      <p:sp>
        <p:nvSpPr>
          <p:cNvPr id="14" name="Oval 13"/>
          <p:cNvSpPr/>
          <p:nvPr/>
        </p:nvSpPr>
        <p:spPr>
          <a:xfrm>
            <a:off x="3366863" y="1792494"/>
            <a:ext cx="1228950" cy="1279523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741269" y="3770245"/>
            <a:ext cx="2141190" cy="1670141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2985143" y="4093297"/>
            <a:ext cx="1610669" cy="1279523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5359938" y="1032436"/>
            <a:ext cx="3025302" cy="1279523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60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KASCADE and KASCADE-Grande arrays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83" y="1006780"/>
            <a:ext cx="9803392" cy="5331974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539002" y="2403405"/>
            <a:ext cx="1546295" cy="287704"/>
          </a:xfrm>
          <a:prstGeom prst="rect">
            <a:avLst/>
          </a:prstGeom>
          <a:solidFill>
            <a:schemeClr val="tx1">
              <a:alpha val="19000"/>
            </a:schemeClr>
          </a:solidFill>
          <a:effectLst/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4013" algn="l"/>
              </a:tabLst>
            </a:pPr>
            <a:r>
              <a:rPr lang="en-GB" altLang="de-DE" dirty="0" smtClean="0">
                <a:solidFill>
                  <a:schemeClr val="bg1"/>
                </a:solidFill>
              </a:rPr>
              <a:t>KASCADE</a:t>
            </a:r>
            <a:endParaRPr lang="en-GB" altLang="de-DE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76" y="3750907"/>
            <a:ext cx="3247860" cy="2501867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517812" y="5745163"/>
            <a:ext cx="3790533" cy="471748"/>
          </a:xfrm>
          <a:prstGeom prst="rect">
            <a:avLst/>
          </a:prstGeom>
          <a:solidFill>
            <a:schemeClr val="tx1">
              <a:alpha val="49000"/>
            </a:schemeClr>
          </a:solidFill>
          <a:effectLst/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4013" algn="l"/>
              </a:tabLst>
            </a:pPr>
            <a:r>
              <a:rPr lang="en-GB" altLang="de-DE" dirty="0" smtClean="0">
                <a:solidFill>
                  <a:schemeClr val="bg1"/>
                </a:solidFill>
              </a:rPr>
              <a:t>KASCADE e/µ detector station</a:t>
            </a:r>
            <a:endParaRPr lang="en-GB" altLang="de-DE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112" y="5737220"/>
            <a:ext cx="5009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●  </a:t>
            </a:r>
            <a:r>
              <a:rPr lang="en-GB" sz="2000" dirty="0" smtClean="0">
                <a:solidFill>
                  <a:schemeClr val="bg1"/>
                </a:solidFill>
              </a:rPr>
              <a:t>KASCADE-Grande scintillator detectors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5547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Extended air showers</a:t>
            </a:r>
            <a:endParaRPr lang="en-US" alt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289042" y="1286898"/>
            <a:ext cx="513184" cy="1007706"/>
          </a:xfrm>
          <a:prstGeom prst="straightConnector1">
            <a:avLst/>
          </a:prstGeom>
          <a:ln>
            <a:solidFill>
              <a:srgbClr val="008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Isosceles Triangle 6"/>
          <p:cNvSpPr/>
          <p:nvPr/>
        </p:nvSpPr>
        <p:spPr>
          <a:xfrm rot="1567031">
            <a:off x="1380715" y="2101103"/>
            <a:ext cx="2117715" cy="3951327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07789" y="5383068"/>
            <a:ext cx="3269893" cy="97971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777310" y="5497536"/>
            <a:ext cx="307910" cy="346891"/>
          </a:xfrm>
          <a:prstGeom prst="rect">
            <a:avLst/>
          </a:prstGeom>
          <a:solidFill>
            <a:srgbClr val="000685"/>
          </a:solidFill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138671" y="5745162"/>
            <a:ext cx="307910" cy="346891"/>
          </a:xfrm>
          <a:prstGeom prst="rect">
            <a:avLst/>
          </a:prstGeom>
          <a:solidFill>
            <a:srgbClr val="000685"/>
          </a:solidFill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493406" y="5497536"/>
            <a:ext cx="307910" cy="346891"/>
          </a:xfrm>
          <a:prstGeom prst="rect">
            <a:avLst/>
          </a:prstGeom>
          <a:solidFill>
            <a:srgbClr val="000685"/>
          </a:solidFill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851454" y="5745163"/>
            <a:ext cx="307910" cy="346891"/>
          </a:xfrm>
          <a:prstGeom prst="rect">
            <a:avLst/>
          </a:prstGeom>
          <a:solidFill>
            <a:srgbClr val="000685"/>
          </a:solidFill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09502" y="5497536"/>
            <a:ext cx="307910" cy="346891"/>
          </a:xfrm>
          <a:prstGeom prst="rect">
            <a:avLst/>
          </a:prstGeom>
          <a:solidFill>
            <a:srgbClr val="000685"/>
          </a:solidFill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676261" y="5497536"/>
            <a:ext cx="1642188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05061" y="4897371"/>
            <a:ext cx="3717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Measurement on ground</a:t>
            </a:r>
          </a:p>
          <a:p>
            <a:r>
              <a:rPr lang="en-GB" dirty="0"/>
              <a:t>Direction from timing</a:t>
            </a:r>
          </a:p>
          <a:p>
            <a:r>
              <a:rPr lang="en-GB" dirty="0" smtClean="0"/>
              <a:t>Separate e/µ </a:t>
            </a:r>
            <a:r>
              <a:rPr lang="en-GB" dirty="0" smtClean="0"/>
              <a:t>components</a:t>
            </a:r>
            <a:endParaRPr lang="en-GB" dirty="0" smtClean="0"/>
          </a:p>
        </p:txBody>
      </p:sp>
      <p:sp>
        <p:nvSpPr>
          <p:cNvPr id="18" name="Right Brace 17"/>
          <p:cNvSpPr/>
          <p:nvPr/>
        </p:nvSpPr>
        <p:spPr>
          <a:xfrm>
            <a:off x="4804970" y="2565918"/>
            <a:ext cx="457794" cy="273387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505061" y="2872111"/>
            <a:ext cx="33970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Model/simulate EAS</a:t>
            </a:r>
            <a:br>
              <a:rPr lang="en-GB" dirty="0" smtClean="0"/>
            </a:br>
            <a:r>
              <a:rPr lang="en-GB" dirty="0" smtClean="0"/>
              <a:t>to derive properties of</a:t>
            </a:r>
            <a:br>
              <a:rPr lang="en-GB" dirty="0" smtClean="0"/>
            </a:br>
            <a:r>
              <a:rPr lang="en-GB" dirty="0" smtClean="0"/>
              <a:t>primary (E, θ, Z/A) from</a:t>
            </a:r>
            <a:br>
              <a:rPr lang="en-GB" dirty="0" smtClean="0"/>
            </a:br>
            <a:r>
              <a:rPr lang="en-GB" dirty="0" smtClean="0"/>
              <a:t>measurement result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862873" y="2169618"/>
            <a:ext cx="1642188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05061" y="1722305"/>
            <a:ext cx="31630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Primary interaction in </a:t>
            </a:r>
            <a:br>
              <a:rPr lang="en-GB" dirty="0" smtClean="0"/>
            </a:br>
            <a:r>
              <a:rPr lang="en-GB" dirty="0" smtClean="0"/>
              <a:t>atmosphere</a:t>
            </a:r>
          </a:p>
        </p:txBody>
      </p:sp>
    </p:spTree>
    <p:extLst>
      <p:ext uri="{BB962C8B-B14F-4D97-AF65-F5344CB8AC3E}">
        <p14:creationId xmlns:p14="http://schemas.microsoft.com/office/powerpoint/2010/main" val="17573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Impact of EAS simulations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27063" y="5192009"/>
            <a:ext cx="8339655" cy="859712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354013" algn="l"/>
              </a:tabLst>
            </a:pPr>
            <a:r>
              <a:rPr lang="en-GB" altLang="de-DE" dirty="0" smtClean="0"/>
              <a:t>EAS modelling not fully understood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Systematic uncertainty on results, in particular chemical composition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Tuning to LHC data helped but did not really solve the problem </a:t>
            </a:r>
            <a:endParaRPr lang="en-GB" alt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" t="12534" r="623" b="-573"/>
          <a:stretch/>
        </p:blipFill>
        <p:spPr>
          <a:xfrm>
            <a:off x="867748" y="908934"/>
            <a:ext cx="7309758" cy="417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Pierre Auger Observatory 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520458" y="4804366"/>
            <a:ext cx="5075855" cy="1587101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1600 water tanks, 3000 km</a:t>
            </a:r>
            <a:r>
              <a:rPr lang="en-GB" altLang="de-DE" baseline="30000" dirty="0" smtClean="0"/>
              <a:t>2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24 fluorescence telescopes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Radio array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Upgrade to </a:t>
            </a:r>
            <a:r>
              <a:rPr lang="en-GB" altLang="de-DE" dirty="0" err="1" smtClean="0"/>
              <a:t>AugerPrime</a:t>
            </a:r>
            <a:r>
              <a:rPr lang="en-GB" altLang="de-DE" dirty="0" smtClean="0"/>
              <a:t> ongoing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8" y="954797"/>
            <a:ext cx="3233369" cy="30998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04" y="954797"/>
            <a:ext cx="4294735" cy="36354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9" y="4088781"/>
            <a:ext cx="3233369" cy="24169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37985" y="4804366"/>
            <a:ext cx="1225015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Hybrid</a:t>
            </a:r>
          </a:p>
          <a:p>
            <a:pPr algn="ctr"/>
            <a:r>
              <a:rPr lang="en-GB" sz="2000" dirty="0" smtClean="0"/>
              <a:t>detection</a:t>
            </a:r>
            <a:endParaRPr lang="en-GB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014305" y="1548882"/>
            <a:ext cx="0" cy="2901820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128099" y="2799737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60 km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Cherenkov detector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4" y="982547"/>
            <a:ext cx="8008683" cy="5334277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27231" y="2518406"/>
            <a:ext cx="3620825" cy="184832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Calibration signal:</a:t>
            </a:r>
            <a:br>
              <a:rPr lang="en-GB" altLang="de-DE" dirty="0" smtClean="0"/>
            </a:br>
            <a:r>
              <a:rPr lang="en-GB" altLang="de-DE" dirty="0" smtClean="0"/>
              <a:t>Single vertical muons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Measures amplitude,</a:t>
            </a:r>
            <a:br>
              <a:rPr lang="en-GB" altLang="de-DE" dirty="0" smtClean="0"/>
            </a:br>
            <a:r>
              <a:rPr lang="en-GB" altLang="de-DE" dirty="0" smtClean="0"/>
              <a:t>wave form (</a:t>
            </a:r>
            <a:r>
              <a:rPr lang="en-GB" altLang="de-DE" dirty="0" smtClean="0">
                <a:sym typeface="Wingdings" panose="05000000000000000000" pitchFamily="2" charset="2"/>
              </a:rPr>
              <a:t> time profile)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>
                <a:sym typeface="Wingdings" panose="05000000000000000000" pitchFamily="2" charset="2"/>
              </a:rPr>
              <a:t>All communication by radio</a:t>
            </a:r>
            <a:endParaRPr lang="en-GB" altLang="de-DE" dirty="0"/>
          </a:p>
        </p:txBody>
      </p:sp>
    </p:spTree>
    <p:extLst>
      <p:ext uri="{BB962C8B-B14F-4D97-AF65-F5344CB8AC3E}">
        <p14:creationId xmlns:p14="http://schemas.microsoft.com/office/powerpoint/2010/main" val="23771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Cherenkov detectors in astroparticle physics                                RICH 2018, Moscow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Cherenkov radiation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" y="4432159"/>
            <a:ext cx="8324872" cy="1884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28641"/>
          <a:stretch/>
        </p:blipFill>
        <p:spPr>
          <a:xfrm>
            <a:off x="84908" y="993063"/>
            <a:ext cx="6294537" cy="2972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18" y="1664637"/>
            <a:ext cx="3066475" cy="17876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3224" y="2351314"/>
            <a:ext cx="1259633" cy="251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73223" y="3200400"/>
            <a:ext cx="2939747" cy="7610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672232" y="3544241"/>
            <a:ext cx="2121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42°for water/ice</a:t>
            </a:r>
            <a:br>
              <a:rPr lang="en-GB" sz="2000" dirty="0" smtClean="0"/>
            </a:br>
            <a:r>
              <a:rPr lang="en-GB" sz="2000" dirty="0" smtClean="0"/>
              <a:t>  1°for air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318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Cherenkov signal and shower age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75136" y="4669705"/>
            <a:ext cx="8768864" cy="1154273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Electronic component “takes longer” than muon component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Electronic component dies out sooner </a:t>
            </a:r>
            <a:r>
              <a:rPr lang="en-GB" altLang="de-DE" dirty="0" smtClean="0">
                <a:sym typeface="Wingdings" panose="05000000000000000000" pitchFamily="2" charset="2"/>
              </a:rPr>
              <a:t> not present for inclined showers</a:t>
            </a:r>
            <a:endParaRPr lang="en-GB" altLang="de-DE" dirty="0">
              <a:sym typeface="Wingdings" panose="05000000000000000000" pitchFamily="2" charset="2"/>
            </a:endParaRP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>
                <a:sym typeface="Wingdings" panose="05000000000000000000" pitchFamily="2" charset="2"/>
              </a:rPr>
              <a:t>Inclined shower with e component = neutrino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02" y="987858"/>
            <a:ext cx="4744296" cy="341737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505061" y="1082351"/>
            <a:ext cx="27992" cy="332288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519057" y="4405235"/>
            <a:ext cx="3438331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594157" y="446051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t</a:t>
            </a:r>
            <a:endParaRPr lang="en-GB" sz="1800" dirty="0"/>
          </a:p>
        </p:txBody>
      </p:sp>
      <p:sp>
        <p:nvSpPr>
          <p:cNvPr id="14" name="Freeform 13"/>
          <p:cNvSpPr/>
          <p:nvPr/>
        </p:nvSpPr>
        <p:spPr>
          <a:xfrm>
            <a:off x="5505061" y="1379706"/>
            <a:ext cx="1296955" cy="3025529"/>
          </a:xfrm>
          <a:custGeom>
            <a:avLst/>
            <a:gdLst>
              <a:gd name="connsiteX0" fmla="*/ 0 w 1296955"/>
              <a:gd name="connsiteY0" fmla="*/ 2997537 h 3025529"/>
              <a:gd name="connsiteX1" fmla="*/ 121298 w 1296955"/>
              <a:gd name="connsiteY1" fmla="*/ 1448655 h 3025529"/>
              <a:gd name="connsiteX2" fmla="*/ 438539 w 1296955"/>
              <a:gd name="connsiteY2" fmla="*/ 114378 h 3025529"/>
              <a:gd name="connsiteX3" fmla="*/ 793102 w 1296955"/>
              <a:gd name="connsiteY3" fmla="*/ 207684 h 3025529"/>
              <a:gd name="connsiteX4" fmla="*/ 895739 w 1296955"/>
              <a:gd name="connsiteY4" fmla="*/ 1318027 h 3025529"/>
              <a:gd name="connsiteX5" fmla="*/ 1054359 w 1296955"/>
              <a:gd name="connsiteY5" fmla="*/ 2540337 h 3025529"/>
              <a:gd name="connsiteX6" fmla="*/ 1296955 w 1296955"/>
              <a:gd name="connsiteY6" fmla="*/ 3025529 h 302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6955" h="3025529">
                <a:moveTo>
                  <a:pt x="0" y="2997537"/>
                </a:moveTo>
                <a:cubicBezTo>
                  <a:pt x="24104" y="2463359"/>
                  <a:pt x="48208" y="1929181"/>
                  <a:pt x="121298" y="1448655"/>
                </a:cubicBezTo>
                <a:cubicBezTo>
                  <a:pt x="194388" y="968129"/>
                  <a:pt x="326572" y="321206"/>
                  <a:pt x="438539" y="114378"/>
                </a:cubicBezTo>
                <a:cubicBezTo>
                  <a:pt x="550506" y="-92450"/>
                  <a:pt x="716902" y="7076"/>
                  <a:pt x="793102" y="207684"/>
                </a:cubicBezTo>
                <a:cubicBezTo>
                  <a:pt x="869302" y="408292"/>
                  <a:pt x="852196" y="929251"/>
                  <a:pt x="895739" y="1318027"/>
                </a:cubicBezTo>
                <a:cubicBezTo>
                  <a:pt x="939282" y="1706802"/>
                  <a:pt x="987490" y="2255753"/>
                  <a:pt x="1054359" y="2540337"/>
                </a:cubicBezTo>
                <a:cubicBezTo>
                  <a:pt x="1121228" y="2824921"/>
                  <a:pt x="1209091" y="2925225"/>
                  <a:pt x="1296955" y="3025529"/>
                </a:cubicBezTo>
              </a:path>
            </a:pathLst>
          </a:custGeom>
          <a:noFill/>
          <a:ln w="28575">
            <a:solidFill>
              <a:srgbClr val="1718F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 14"/>
          <p:cNvSpPr/>
          <p:nvPr/>
        </p:nvSpPr>
        <p:spPr>
          <a:xfrm>
            <a:off x="6475444" y="2705308"/>
            <a:ext cx="2287555" cy="1593481"/>
          </a:xfrm>
          <a:custGeom>
            <a:avLst/>
            <a:gdLst>
              <a:gd name="connsiteX0" fmla="*/ 0 w 2504218"/>
              <a:gd name="connsiteY0" fmla="*/ 803001 h 1593481"/>
              <a:gd name="connsiteX1" fmla="*/ 298580 w 2504218"/>
              <a:gd name="connsiteY1" fmla="*/ 9899 h 1593481"/>
              <a:gd name="connsiteX2" fmla="*/ 475861 w 2504218"/>
              <a:gd name="connsiteY2" fmla="*/ 429777 h 1593481"/>
              <a:gd name="connsiteX3" fmla="*/ 597159 w 2504218"/>
              <a:gd name="connsiteY3" fmla="*/ 569 h 1593481"/>
              <a:gd name="connsiteX4" fmla="*/ 895739 w 2504218"/>
              <a:gd name="connsiteY4" fmla="*/ 541744 h 1593481"/>
              <a:gd name="connsiteX5" fmla="*/ 1063690 w 2504218"/>
              <a:gd name="connsiteY5" fmla="*/ 308479 h 1593481"/>
              <a:gd name="connsiteX6" fmla="*/ 1334278 w 2504218"/>
              <a:gd name="connsiteY6" fmla="*/ 989614 h 1593481"/>
              <a:gd name="connsiteX7" fmla="*/ 1502229 w 2504218"/>
              <a:gd name="connsiteY7" fmla="*/ 523083 h 1593481"/>
              <a:gd name="connsiteX8" fmla="*/ 1716833 w 2504218"/>
              <a:gd name="connsiteY8" fmla="*/ 886977 h 1593481"/>
              <a:gd name="connsiteX9" fmla="*/ 1912776 w 2504218"/>
              <a:gd name="connsiteY9" fmla="*/ 19230 h 1593481"/>
              <a:gd name="connsiteX10" fmla="*/ 2006082 w 2504218"/>
              <a:gd name="connsiteY10" fmla="*/ 784340 h 1593481"/>
              <a:gd name="connsiteX11" fmla="*/ 2220686 w 2504218"/>
              <a:gd name="connsiteY11" fmla="*/ 737687 h 1593481"/>
              <a:gd name="connsiteX12" fmla="*/ 2481943 w 2504218"/>
              <a:gd name="connsiteY12" fmla="*/ 1502797 h 1593481"/>
              <a:gd name="connsiteX13" fmla="*/ 2472612 w 2504218"/>
              <a:gd name="connsiteY13" fmla="*/ 1549450 h 1593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04218" h="1593481">
                <a:moveTo>
                  <a:pt x="0" y="803001"/>
                </a:moveTo>
                <a:cubicBezTo>
                  <a:pt x="109635" y="437552"/>
                  <a:pt x="219270" y="72103"/>
                  <a:pt x="298580" y="9899"/>
                </a:cubicBezTo>
                <a:cubicBezTo>
                  <a:pt x="377890" y="-52305"/>
                  <a:pt x="426098" y="431332"/>
                  <a:pt x="475861" y="429777"/>
                </a:cubicBezTo>
                <a:cubicBezTo>
                  <a:pt x="525624" y="428222"/>
                  <a:pt x="527179" y="-18092"/>
                  <a:pt x="597159" y="569"/>
                </a:cubicBezTo>
                <a:cubicBezTo>
                  <a:pt x="667139" y="19230"/>
                  <a:pt x="817984" y="490426"/>
                  <a:pt x="895739" y="541744"/>
                </a:cubicBezTo>
                <a:cubicBezTo>
                  <a:pt x="973494" y="593062"/>
                  <a:pt x="990600" y="233834"/>
                  <a:pt x="1063690" y="308479"/>
                </a:cubicBezTo>
                <a:cubicBezTo>
                  <a:pt x="1136780" y="383124"/>
                  <a:pt x="1261188" y="953847"/>
                  <a:pt x="1334278" y="989614"/>
                </a:cubicBezTo>
                <a:cubicBezTo>
                  <a:pt x="1407368" y="1025381"/>
                  <a:pt x="1438470" y="540189"/>
                  <a:pt x="1502229" y="523083"/>
                </a:cubicBezTo>
                <a:cubicBezTo>
                  <a:pt x="1565988" y="505977"/>
                  <a:pt x="1648409" y="970952"/>
                  <a:pt x="1716833" y="886977"/>
                </a:cubicBezTo>
                <a:cubicBezTo>
                  <a:pt x="1785257" y="803002"/>
                  <a:pt x="1864568" y="36336"/>
                  <a:pt x="1912776" y="19230"/>
                </a:cubicBezTo>
                <a:cubicBezTo>
                  <a:pt x="1960984" y="2124"/>
                  <a:pt x="1954764" y="664597"/>
                  <a:pt x="2006082" y="784340"/>
                </a:cubicBezTo>
                <a:cubicBezTo>
                  <a:pt x="2057400" y="904083"/>
                  <a:pt x="2141376" y="617944"/>
                  <a:pt x="2220686" y="737687"/>
                </a:cubicBezTo>
                <a:cubicBezTo>
                  <a:pt x="2299996" y="857430"/>
                  <a:pt x="2439955" y="1367503"/>
                  <a:pt x="2481943" y="1502797"/>
                </a:cubicBezTo>
                <a:cubicBezTo>
                  <a:pt x="2523931" y="1638091"/>
                  <a:pt x="2498271" y="1593770"/>
                  <a:pt x="2472612" y="1549450"/>
                </a:cubicBezTo>
              </a:path>
            </a:pathLst>
          </a:custGeom>
          <a:noFill/>
          <a:ln w="25400">
            <a:solidFill>
              <a:srgbClr val="D70E0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5874267" y="2234881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402DF"/>
                </a:solidFill>
              </a:rPr>
              <a:t>µ</a:t>
            </a:r>
            <a:endParaRPr lang="en-GB" dirty="0">
              <a:solidFill>
                <a:srgbClr val="0402D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5767" y="332005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EE0406"/>
                </a:solidFill>
              </a:rPr>
              <a:t>e</a:t>
            </a:r>
            <a:endParaRPr lang="en-GB" dirty="0">
              <a:solidFill>
                <a:srgbClr val="EE04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2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plan for the next 90 minutes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95313" y="1551605"/>
            <a:ext cx="8281988" cy="362108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Introduction – The high-energy Universe and </a:t>
            </a:r>
            <a:br>
              <a:rPr lang="en-GB" altLang="de-DE" sz="2400" dirty="0" smtClean="0"/>
            </a:br>
            <a:r>
              <a:rPr lang="en-GB" altLang="de-DE" sz="2400" dirty="0" smtClean="0"/>
              <a:t>how we measure/observe it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Some selected experiments and results</a:t>
            </a:r>
          </a:p>
          <a:p>
            <a:pPr marL="868363" lvl="1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200" dirty="0" smtClean="0"/>
              <a:t>Cosmic-ray experiments</a:t>
            </a:r>
          </a:p>
          <a:p>
            <a:pPr marL="868363" lvl="1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200" dirty="0" smtClean="0"/>
              <a:t>Gamma-ray observatories</a:t>
            </a:r>
          </a:p>
          <a:p>
            <a:pPr marL="868363" lvl="1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200" dirty="0" smtClean="0"/>
              <a:t>Neutrino telescopes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Where are we with multi-messenger observations?</a:t>
            </a:r>
            <a:endParaRPr lang="en-GB" altLang="de-DE" sz="2400" dirty="0"/>
          </a:p>
        </p:txBody>
      </p:sp>
    </p:spTree>
    <p:extLst>
      <p:ext uri="{BB962C8B-B14F-4D97-AF65-F5344CB8AC3E}">
        <p14:creationId xmlns:p14="http://schemas.microsoft.com/office/powerpoint/2010/main" val="3914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fluorescence detectors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27063" y="5094205"/>
            <a:ext cx="8427389" cy="1395241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24 </a:t>
            </a:r>
            <a:r>
              <a:rPr lang="en-GB" altLang="de-DE" dirty="0"/>
              <a:t>tel</a:t>
            </a:r>
            <a:r>
              <a:rPr lang="en-GB" altLang="de-DE" dirty="0" smtClean="0"/>
              <a:t>escopes + 3 high-elevation telescopes for low E  </a:t>
            </a:r>
            <a:r>
              <a:rPr lang="en-GB" altLang="de-DE" dirty="0"/>
              <a:t>(HEAT</a:t>
            </a:r>
            <a:r>
              <a:rPr lang="en-GB" altLang="de-DE" dirty="0" smtClean="0"/>
              <a:t>)</a:t>
            </a:r>
            <a:br>
              <a:rPr lang="en-GB" altLang="de-DE" dirty="0" smtClean="0"/>
            </a:br>
            <a:r>
              <a:rPr lang="en-GB" altLang="de-DE" dirty="0" smtClean="0"/>
              <a:t>Record the fluorescence light of N</a:t>
            </a:r>
            <a:r>
              <a:rPr lang="en-GB" altLang="de-DE" baseline="-25000" dirty="0" smtClean="0"/>
              <a:t>2</a:t>
            </a:r>
            <a:r>
              <a:rPr lang="en-GB" altLang="de-DE" dirty="0" smtClean="0"/>
              <a:t> molecules excited in the EAS</a:t>
            </a:r>
          </a:p>
          <a:p>
            <a:pPr marL="354013" indent="-35401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dirty="0" smtClean="0"/>
              <a:t>Each camera equipped with 440 PMTs</a:t>
            </a:r>
          </a:p>
          <a:p>
            <a:pPr marL="354013" indent="-35401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dirty="0" smtClean="0"/>
              <a:t>Calibration requires monitoring of atmosphere</a:t>
            </a:r>
            <a:endParaRPr lang="en-GB" dirty="0"/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endParaRPr lang="en-GB" alt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568" y="1117580"/>
            <a:ext cx="6465047" cy="405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854" y="1117580"/>
            <a:ext cx="3836146" cy="37265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76505" y="517936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628"/>
            <a:ext cx="3815825" cy="28563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7584" y="1712223"/>
            <a:ext cx="2151551" cy="1200329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About 10 µs</a:t>
            </a:r>
            <a:br>
              <a:rPr lang="en-GB" dirty="0" smtClean="0"/>
            </a:br>
            <a:r>
              <a:rPr lang="en-GB" dirty="0" smtClean="0"/>
              <a:t>from early (</a:t>
            </a:r>
            <a:r>
              <a:rPr lang="en-GB" sz="2000" dirty="0" smtClean="0">
                <a:solidFill>
                  <a:srgbClr val="7030A0"/>
                </a:solidFill>
              </a:rPr>
              <a:t>●</a:t>
            </a:r>
            <a:r>
              <a:rPr lang="en-GB" dirty="0" smtClean="0"/>
              <a:t>)</a:t>
            </a:r>
            <a:br>
              <a:rPr lang="en-GB" dirty="0" smtClean="0"/>
            </a:br>
            <a:r>
              <a:rPr lang="en-GB" dirty="0" smtClean="0"/>
              <a:t>to late (</a:t>
            </a:r>
            <a:r>
              <a:rPr lang="en-GB" sz="2000" dirty="0">
                <a:solidFill>
                  <a:srgbClr val="FF0000"/>
                </a:solidFill>
              </a:rPr>
              <a:t>●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89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Hybrid events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30289" y="5012492"/>
            <a:ext cx="8281988" cy="1434191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Stereoscopic measurement </a:t>
            </a:r>
            <a:r>
              <a:rPr lang="en-GB" altLang="de-DE" dirty="0" smtClean="0">
                <a:sym typeface="Wingdings" panose="05000000000000000000" pitchFamily="2" charset="2"/>
              </a:rPr>
              <a:t> high resolution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>
                <a:sym typeface="Wingdings" panose="05000000000000000000" pitchFamily="2" charset="2"/>
              </a:rPr>
              <a:t>Two independent energy measurements  cross-calibration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>
                <a:sym typeface="Wingdings" panose="05000000000000000000" pitchFamily="2" charset="2"/>
              </a:rPr>
              <a:t>Fluorescence telescopes have duty cycle of ~10%, but are essential</a:t>
            </a:r>
            <a:endParaRPr lang="en-GB" alt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92" y="914401"/>
            <a:ext cx="7332583" cy="41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/>
              <a:t>Key results: Energy spectrum, anisotropy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530273" y="1365537"/>
            <a:ext cx="3417784" cy="5043201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Cosmic ray spectrum up to 10</a:t>
            </a:r>
            <a:r>
              <a:rPr lang="en-GB" altLang="de-DE" baseline="30000" dirty="0" smtClean="0"/>
              <a:t>20.2</a:t>
            </a:r>
            <a:r>
              <a:rPr lang="en-GB" altLang="de-DE" dirty="0" smtClean="0"/>
              <a:t> eV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/>
              <a:t>Discovery of large-scale anisotropy of cosmic- ray arrival directions</a:t>
            </a:r>
            <a:br>
              <a:rPr lang="en-GB" altLang="de-DE" dirty="0" smtClean="0"/>
            </a:br>
            <a:r>
              <a:rPr lang="en-GB" altLang="de-DE" dirty="0" smtClean="0">
                <a:sym typeface="Wingdings" panose="05000000000000000000" pitchFamily="2" charset="2"/>
              </a:rPr>
              <a:t> UHECRs do not come from Galactic centre</a:t>
            </a: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r>
              <a:rPr lang="en-GB" altLang="de-DE" dirty="0" smtClean="0">
                <a:sym typeface="Wingdings" panose="05000000000000000000" pitchFamily="2" charset="2"/>
              </a:rPr>
              <a:t>Open questions:</a:t>
            </a:r>
          </a:p>
          <a:p>
            <a:pPr marL="871537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1800" dirty="0" smtClean="0">
                <a:sym typeface="Wingdings" panose="05000000000000000000" pitchFamily="2" charset="2"/>
              </a:rPr>
              <a:t>Chemical composition?</a:t>
            </a:r>
          </a:p>
          <a:p>
            <a:pPr marL="871537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1800" dirty="0" smtClean="0">
                <a:sym typeface="Wingdings" panose="05000000000000000000" pitchFamily="2" charset="2"/>
              </a:rPr>
              <a:t>Origin of anisotropy?</a:t>
            </a:r>
          </a:p>
          <a:p>
            <a:pPr marL="871537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1800" dirty="0" smtClean="0">
                <a:sym typeface="Wingdings" panose="05000000000000000000" pitchFamily="2" charset="2"/>
              </a:rPr>
              <a:t>CR astronomy?</a:t>
            </a:r>
          </a:p>
          <a:p>
            <a:pPr marL="871537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1800" dirty="0" smtClean="0">
                <a:sym typeface="Wingdings" panose="05000000000000000000" pitchFamily="2" charset="2"/>
              </a:rPr>
              <a:t>GZK photons?</a:t>
            </a:r>
          </a:p>
          <a:p>
            <a:pPr marL="871537" lvl="1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447675" algn="l"/>
              </a:tabLst>
            </a:pPr>
            <a:r>
              <a:rPr lang="en-GB" altLang="de-DE" sz="1800" dirty="0" smtClean="0">
                <a:sym typeface="Wingdings" panose="05000000000000000000" pitchFamily="2" charset="2"/>
              </a:rPr>
              <a:t>Neutrinos?</a:t>
            </a:r>
            <a:r>
              <a:rPr lang="en-GB" altLang="de-DE" dirty="0" smtClean="0">
                <a:sym typeface="Wingdings" panose="05000000000000000000" pitchFamily="2" charset="2"/>
              </a:rPr>
              <a:t/>
            </a:r>
            <a:br>
              <a:rPr lang="en-GB" altLang="de-DE" dirty="0" smtClean="0">
                <a:sym typeface="Wingdings" panose="05000000000000000000" pitchFamily="2" charset="2"/>
              </a:rPr>
            </a:br>
            <a:endParaRPr lang="en-GB" altLang="de-DE" dirty="0" smtClean="0">
              <a:sym typeface="Wingdings" panose="05000000000000000000" pitchFamily="2" charset="2"/>
            </a:endParaRPr>
          </a:p>
          <a:p>
            <a:pPr marL="357187" indent="-3429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tabLst>
                <a:tab pos="447675" algn="l"/>
              </a:tabLst>
            </a:pPr>
            <a:endParaRPr lang="en-GB" altLang="de-DE" dirty="0" smtClean="0">
              <a:sym typeface="Wingdings" panose="05000000000000000000" pitchFamily="2" charset="2"/>
            </a:endParaRPr>
          </a:p>
          <a:p>
            <a:pPr marL="447675" indent="-433388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447675" algn="l"/>
              </a:tabLst>
            </a:pPr>
            <a:endParaRPr lang="en-GB" altLang="de-DE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228"/>
            <a:ext cx="5636732" cy="25755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" y="886061"/>
            <a:ext cx="5327222" cy="30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Chemical composition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90" y="873624"/>
            <a:ext cx="4498717" cy="3131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 b="2896"/>
          <a:stretch/>
        </p:blipFill>
        <p:spPr>
          <a:xfrm>
            <a:off x="867238" y="2878321"/>
            <a:ext cx="7670337" cy="3656554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22514" y="1082350"/>
            <a:ext cx="4105470" cy="1922107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Shower profile depends on </a:t>
            </a:r>
            <a:br>
              <a:rPr lang="en-GB" altLang="de-DE" dirty="0" smtClean="0"/>
            </a:br>
            <a:r>
              <a:rPr lang="en-GB" altLang="de-DE" dirty="0" smtClean="0"/>
              <a:t>nuclear mass: heavier </a:t>
            </a:r>
            <a:r>
              <a:rPr lang="en-GB" altLang="de-DE" dirty="0" smtClean="0">
                <a:sym typeface="Wingdings" panose="05000000000000000000" pitchFamily="2" charset="2"/>
              </a:rPr>
              <a:t>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more primary interactions 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less deep, less fluctuations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>
                <a:sym typeface="Wingdings" panose="05000000000000000000" pitchFamily="2" charset="2"/>
              </a:rPr>
              <a:t>Trend towards heavy nuclei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at E &gt;10</a:t>
            </a:r>
            <a:r>
              <a:rPr lang="en-GB" altLang="de-DE" baseline="30000" dirty="0" smtClean="0">
                <a:sym typeface="Wingdings" panose="05000000000000000000" pitchFamily="2" charset="2"/>
              </a:rPr>
              <a:t>18</a:t>
            </a:r>
            <a:r>
              <a:rPr lang="en-GB" altLang="de-DE" dirty="0" smtClean="0">
                <a:sym typeface="Wingdings" panose="05000000000000000000" pitchFamily="2" charset="2"/>
              </a:rPr>
              <a:t> eV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endParaRPr lang="en-GB" altLang="de-DE" dirty="0"/>
          </a:p>
        </p:txBody>
      </p:sp>
    </p:spTree>
    <p:extLst>
      <p:ext uri="{BB962C8B-B14F-4D97-AF65-F5344CB8AC3E}">
        <p14:creationId xmlns:p14="http://schemas.microsoft.com/office/powerpoint/2010/main" val="270258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err="1" smtClean="0"/>
              <a:t>AugerPrime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55587" y="1134451"/>
            <a:ext cx="8281988" cy="362108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Cherenkov detectors</a:t>
            </a:r>
            <a:r>
              <a:rPr lang="en-GB" altLang="de-DE" sz="2400" dirty="0"/>
              <a:t/>
            </a:r>
            <a:br>
              <a:rPr lang="en-GB" altLang="de-DE" sz="2400" dirty="0"/>
            </a:br>
            <a:r>
              <a:rPr lang="en-GB" altLang="de-DE" sz="2400" dirty="0" smtClean="0"/>
              <a:t>equipped with additional</a:t>
            </a:r>
            <a:br>
              <a:rPr lang="en-GB" altLang="de-DE" sz="2400" dirty="0" smtClean="0"/>
            </a:br>
            <a:r>
              <a:rPr lang="en-GB" altLang="de-DE" sz="2400" dirty="0" smtClean="0"/>
              <a:t>scintillator panels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Improved electronics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A further photomultiplier</a:t>
            </a:r>
            <a:br>
              <a:rPr lang="en-GB" altLang="de-DE" sz="2400" dirty="0" smtClean="0"/>
            </a:br>
            <a:r>
              <a:rPr lang="en-GB" altLang="de-DE" sz="2400" dirty="0" smtClean="0"/>
              <a:t>(to avoid saturation)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err="1" smtClean="0"/>
              <a:t>Radioantennas</a:t>
            </a:r>
            <a:endParaRPr lang="en-GB" altLang="de-DE" sz="2400" dirty="0" smtClean="0"/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Under construction for</a:t>
            </a:r>
            <a:br>
              <a:rPr lang="en-GB" altLang="de-DE" sz="2400" dirty="0" smtClean="0"/>
            </a:br>
            <a:r>
              <a:rPr lang="en-GB" altLang="de-DE" sz="2400" dirty="0" smtClean="0"/>
              <a:t>full Auger observatory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Main goal:</a:t>
            </a:r>
            <a:br>
              <a:rPr lang="en-GB" altLang="de-DE" sz="2400" dirty="0" smtClean="0"/>
            </a:br>
            <a:r>
              <a:rPr lang="en-GB" altLang="de-DE" sz="2400" dirty="0" smtClean="0"/>
              <a:t>Better e/µ separation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r="8"/>
          <a:stretch/>
        </p:blipFill>
        <p:spPr>
          <a:xfrm>
            <a:off x="4068000" y="1217030"/>
            <a:ext cx="5076000" cy="455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2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Telescope Array (TA)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85" y="904952"/>
            <a:ext cx="7661632" cy="5430534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12759" y="1009153"/>
            <a:ext cx="4153968" cy="137015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500 scintillator detector stations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3 Fluorescence telescope sites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700 km</a:t>
            </a:r>
            <a:r>
              <a:rPr lang="en-GB" altLang="de-DE" baseline="30000" dirty="0" smtClean="0"/>
              <a:t>2</a:t>
            </a:r>
            <a:endParaRPr lang="en-GB" alt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248077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Two key results by TA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988827" y="1022633"/>
            <a:ext cx="2931237" cy="1188723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High- hot spot in Northern sky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Significance 3.4</a:t>
            </a:r>
            <a:r>
              <a:rPr lang="el-GR" altLang="de-DE" dirty="0" smtClean="0"/>
              <a:t>σ</a:t>
            </a:r>
            <a:endParaRPr lang="en-GB" alt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" y="893008"/>
            <a:ext cx="5543097" cy="29404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37" y="2575250"/>
            <a:ext cx="5225141" cy="3918856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95313" y="4032229"/>
            <a:ext cx="3515956" cy="2012615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Chemical composition at</a:t>
            </a:r>
            <a:br>
              <a:rPr lang="en-GB" altLang="de-DE" dirty="0" smtClean="0"/>
            </a:br>
            <a:r>
              <a:rPr lang="en-GB" altLang="de-DE" dirty="0" smtClean="0"/>
              <a:t>highest energies more</a:t>
            </a:r>
            <a:br>
              <a:rPr lang="en-GB" altLang="de-DE" dirty="0" smtClean="0"/>
            </a:br>
            <a:r>
              <a:rPr lang="en-GB" altLang="de-DE" dirty="0" smtClean="0"/>
              <a:t>proton-like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Difference to Auger:</a:t>
            </a:r>
            <a:br>
              <a:rPr lang="en-GB" altLang="de-DE" dirty="0" smtClean="0"/>
            </a:br>
            <a:r>
              <a:rPr lang="en-GB" altLang="de-DE" dirty="0" smtClean="0"/>
              <a:t>Detector effect or</a:t>
            </a:r>
            <a:br>
              <a:rPr lang="en-GB" altLang="de-DE" dirty="0" smtClean="0"/>
            </a:br>
            <a:r>
              <a:rPr lang="en-GB" altLang="de-DE" dirty="0" smtClean="0"/>
              <a:t>astrophysics?</a:t>
            </a:r>
            <a:endParaRPr lang="en-GB" altLang="de-DE" dirty="0"/>
          </a:p>
        </p:txBody>
      </p:sp>
    </p:spTree>
    <p:extLst>
      <p:ext uri="{BB962C8B-B14F-4D97-AF65-F5344CB8AC3E}">
        <p14:creationId xmlns:p14="http://schemas.microsoft.com/office/powerpoint/2010/main" val="181174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Gamma-ray observatories</a:t>
            </a:r>
            <a:r>
              <a:rPr lang="en-US" altLang="de-DE" dirty="0" smtClean="0"/>
              <a:t/>
            </a:r>
            <a:br>
              <a:rPr lang="en-US" altLang="de-DE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2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grpSp>
        <p:nvGrpSpPr>
          <p:cNvPr id="25" name="Group 24"/>
          <p:cNvGrpSpPr/>
          <p:nvPr/>
        </p:nvGrpSpPr>
        <p:grpSpPr>
          <a:xfrm>
            <a:off x="20422" y="1136344"/>
            <a:ext cx="8991055" cy="5356063"/>
            <a:chOff x="31592" y="1052675"/>
            <a:chExt cx="8991055" cy="5356063"/>
          </a:xfrm>
        </p:grpSpPr>
        <p:grpSp>
          <p:nvGrpSpPr>
            <p:cNvPr id="22" name="Group 21"/>
            <p:cNvGrpSpPr/>
            <p:nvPr/>
          </p:nvGrpSpPr>
          <p:grpSpPr>
            <a:xfrm>
              <a:off x="31592" y="1052675"/>
              <a:ext cx="8991055" cy="5356063"/>
              <a:chOff x="127387" y="2103597"/>
              <a:chExt cx="8991055" cy="5356063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27387" y="2103597"/>
                <a:ext cx="8991055" cy="5356063"/>
                <a:chOff x="77857" y="916746"/>
                <a:chExt cx="8991055" cy="5356063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459" y="916746"/>
                  <a:ext cx="8733453" cy="5356063"/>
                </a:xfrm>
                <a:prstGeom prst="rect">
                  <a:avLst/>
                </a:prstGeom>
              </p:spPr>
            </p:pic>
            <p:sp>
              <p:nvSpPr>
                <p:cNvPr id="3" name="Rectangular Callout 2"/>
                <p:cNvSpPr/>
                <p:nvPr/>
              </p:nvSpPr>
              <p:spPr>
                <a:xfrm rot="16200000">
                  <a:off x="2324769" y="3679288"/>
                  <a:ext cx="1456588" cy="3456711"/>
                </a:xfrm>
                <a:prstGeom prst="wedgeRectCallout">
                  <a:avLst>
                    <a:gd name="adj1" fmla="val 185834"/>
                    <a:gd name="adj2" fmla="val 36530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ular Callout 8"/>
                <p:cNvSpPr/>
                <p:nvPr/>
              </p:nvSpPr>
              <p:spPr>
                <a:xfrm rot="16200000">
                  <a:off x="4639800" y="187844"/>
                  <a:ext cx="1451686" cy="2980355"/>
                </a:xfrm>
                <a:prstGeom prst="wedgeRectCallout">
                  <a:avLst>
                    <a:gd name="adj1" fmla="val -70285"/>
                    <a:gd name="adj2" fmla="val -35683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" name="Rectangular Callout 9"/>
                <p:cNvSpPr/>
                <p:nvPr/>
              </p:nvSpPr>
              <p:spPr>
                <a:xfrm rot="16200000">
                  <a:off x="5891599" y="3919918"/>
                  <a:ext cx="1451686" cy="2980355"/>
                </a:xfrm>
                <a:prstGeom prst="wedgeRectCallout">
                  <a:avLst>
                    <a:gd name="adj1" fmla="val 74989"/>
                    <a:gd name="adj2" fmla="val -50684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Rectangular Callout 10"/>
                <p:cNvSpPr/>
                <p:nvPr/>
              </p:nvSpPr>
              <p:spPr>
                <a:xfrm rot="16200000">
                  <a:off x="842192" y="2113546"/>
                  <a:ext cx="1451686" cy="2980355"/>
                </a:xfrm>
                <a:prstGeom prst="wedgeRectCallout">
                  <a:avLst>
                    <a:gd name="adj1" fmla="val 69915"/>
                    <a:gd name="adj2" fmla="val 22753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74298" y="988053"/>
                  <a:ext cx="948524" cy="1305541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833" y="3008286"/>
                  <a:ext cx="1190874" cy="119087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47093" y="4843327"/>
                  <a:ext cx="1229509" cy="1082320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7207" y="4972645"/>
                  <a:ext cx="1323751" cy="869995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5050146" y="1176826"/>
                  <a:ext cx="115929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MAGIC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2004 –</a:t>
                  </a:r>
                </a:p>
                <a:p>
                  <a:r>
                    <a:rPr lang="en-GB" sz="1800" dirty="0" smtClean="0"/>
                    <a:t>La Palma</a:t>
                  </a:r>
                  <a:endParaRPr lang="en-GB" sz="18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626668" y="4968384"/>
                  <a:ext cx="1095172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H.E.S.S.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2003 –</a:t>
                  </a:r>
                </a:p>
                <a:p>
                  <a:r>
                    <a:rPr lang="en-GB" sz="1800" dirty="0" smtClean="0"/>
                    <a:t>Namibia</a:t>
                  </a:r>
                  <a:endParaRPr lang="en-GB" sz="18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457599" y="3008173"/>
                  <a:ext cx="1505540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Veritas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2007 – </a:t>
                  </a:r>
                </a:p>
                <a:p>
                  <a:r>
                    <a:rPr lang="en-GB" sz="1800" dirty="0" smtClean="0"/>
                    <a:t>Arizona/USA</a:t>
                  </a:r>
                  <a:endParaRPr lang="en-GB" sz="18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971968" y="4845944"/>
                  <a:ext cx="1826806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800" u="sng" dirty="0" smtClean="0"/>
                    <a:t>CTA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~2021 – </a:t>
                  </a:r>
                </a:p>
                <a:p>
                  <a:r>
                    <a:rPr lang="en-GB" sz="1800" dirty="0" smtClean="0"/>
                    <a:t>Chile/</a:t>
                  </a:r>
                  <a:r>
                    <a:rPr lang="en-GB" sz="1800" dirty="0" err="1" smtClean="0"/>
                    <a:t>Paranal</a:t>
                  </a:r>
                  <a:r>
                    <a:rPr lang="en-GB" sz="1800" dirty="0" smtClean="0"/>
                    <a:t> + La Palma</a:t>
                  </a:r>
                  <a:endParaRPr lang="en-GB" sz="1800" dirty="0"/>
                </a:p>
              </p:txBody>
            </p:sp>
          </p:grpSp>
          <p:sp>
            <p:nvSpPr>
              <p:cNvPr id="16" name="Isosceles Triangle 15"/>
              <p:cNvSpPr/>
              <p:nvPr/>
            </p:nvSpPr>
            <p:spPr>
              <a:xfrm rot="8931388">
                <a:off x="2527898" y="5659842"/>
                <a:ext cx="745324" cy="233692"/>
              </a:xfrm>
              <a:prstGeom prst="triangle">
                <a:avLst>
                  <a:gd name="adj" fmla="val 44455"/>
                </a:avLst>
              </a:prstGeom>
              <a:solidFill>
                <a:schemeClr val="bg1">
                  <a:alpha val="90000"/>
                </a:schemeClr>
              </a:solidFill>
              <a:ln w="127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Parallelogram 16"/>
            <p:cNvSpPr/>
            <p:nvPr/>
          </p:nvSpPr>
          <p:spPr>
            <a:xfrm rot="10800000">
              <a:off x="2396174" y="4789502"/>
              <a:ext cx="505819" cy="45719"/>
            </a:xfrm>
            <a:prstGeom prst="parallelogram">
              <a:avLst>
                <a:gd name="adj" fmla="val 119619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Footer Placeholder 2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IACT world map 2018</a:t>
            </a:r>
            <a:endParaRPr lang="en-US" altLang="en-US" dirty="0"/>
          </a:p>
        </p:txBody>
      </p:sp>
      <p:sp>
        <p:nvSpPr>
          <p:cNvPr id="27" name="Rectangle 26"/>
          <p:cNvSpPr/>
          <p:nvPr/>
        </p:nvSpPr>
        <p:spPr>
          <a:xfrm>
            <a:off x="-23285" y="1047154"/>
            <a:ext cx="2816880" cy="1239108"/>
          </a:xfrm>
          <a:prstGeom prst="rect">
            <a:avLst/>
          </a:prstGeom>
          <a:solidFill>
            <a:schemeClr val="bg1"/>
          </a:solidFill>
          <a:ln w="2222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" y="1136974"/>
            <a:ext cx="1228566" cy="108029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30937" y="1166747"/>
            <a:ext cx="14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u="sng" dirty="0" smtClean="0"/>
              <a:t>Fermi-LAT</a:t>
            </a:r>
            <a:br>
              <a:rPr lang="en-GB" sz="1800" u="sng" dirty="0" smtClean="0"/>
            </a:br>
            <a:r>
              <a:rPr lang="en-GB" sz="1800" dirty="0" smtClean="0"/>
              <a:t>2008 – </a:t>
            </a:r>
          </a:p>
          <a:p>
            <a:r>
              <a:rPr lang="en-GB" sz="1800" dirty="0" smtClean="0"/>
              <a:t>(on satellite)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07584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Fermi Large Area Telescope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6995" y="4186448"/>
            <a:ext cx="8961690" cy="2034696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Energy range 20 MeV – some 100 GeV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Field of view &gt; 2.4 </a:t>
            </a:r>
            <a:r>
              <a:rPr lang="en-GB" altLang="de-DE" dirty="0" err="1" smtClean="0"/>
              <a:t>sr</a:t>
            </a:r>
            <a:endParaRPr lang="en-GB" altLang="de-DE" dirty="0" smtClean="0"/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Observes full sky ever 3 hours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Huge collection of results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Indispensable for detecting and following up transient gamma-ray sources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90" y="957720"/>
            <a:ext cx="3594749" cy="2942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5" y="1201446"/>
            <a:ext cx="4879200" cy="279740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097763" y="1800808"/>
            <a:ext cx="1931437" cy="933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15707" y="1334859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16 towers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8776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Introduction – </a:t>
            </a:r>
            <a:r>
              <a:rPr lang="en-GB" altLang="de-DE" dirty="0"/>
              <a:t>The high-energy Universe and </a:t>
            </a:r>
            <a:r>
              <a:rPr lang="en-GB" altLang="de-DE" dirty="0" smtClean="0"/>
              <a:t>how </a:t>
            </a:r>
            <a:r>
              <a:rPr lang="en-GB" altLang="de-DE" dirty="0"/>
              <a:t>we measure/observe it</a:t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6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Fermi-LAT sky map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19125" y="5369352"/>
            <a:ext cx="8474042" cy="1039385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Huge number of sources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Diffuse emission (e.g. from “Fermi bubbles”)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But: Running out of statistics beyond some 100 GeV </a:t>
            </a:r>
            <a:r>
              <a:rPr lang="en-GB" altLang="de-DE" dirty="0" smtClean="0">
                <a:sym typeface="Wingdings" panose="05000000000000000000" pitchFamily="2" charset="2"/>
              </a:rPr>
              <a:t></a:t>
            </a:r>
            <a:r>
              <a:rPr lang="en-GB" altLang="de-DE" dirty="0" smtClean="0"/>
              <a:t> IACTs</a:t>
            </a:r>
            <a:endParaRPr lang="en-GB" altLang="de-D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3" y="955838"/>
            <a:ext cx="7977834" cy="42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3" b="7355"/>
          <a:stretch/>
        </p:blipFill>
        <p:spPr>
          <a:xfrm>
            <a:off x="214313" y="942391"/>
            <a:ext cx="8763000" cy="557136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Imaging Atmospheric Cherenkov Telescopes</a:t>
            </a:r>
            <a:br>
              <a:rPr lang="en-US" altLang="en-US" dirty="0" smtClean="0"/>
            </a:br>
            <a:r>
              <a:rPr lang="en-US" altLang="en-US" dirty="0" smtClean="0"/>
              <a:t>(IACTs)</a:t>
            </a:r>
            <a:endParaRPr lang="en-US" altLang="en-US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5177063" y="1983699"/>
            <a:ext cx="1198563" cy="831423"/>
          </a:xfrm>
          <a:prstGeom prst="wedgeRoundRectCallout">
            <a:avLst>
              <a:gd name="adj1" fmla="val 131793"/>
              <a:gd name="adj2" fmla="val -17558"/>
              <a:gd name="adj3" fmla="val 16667"/>
            </a:avLst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Source position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036905" y="3440013"/>
            <a:ext cx="1912775" cy="758911"/>
          </a:xfrm>
          <a:prstGeom prst="wedgeRoundRectCallout">
            <a:avLst>
              <a:gd name="adj1" fmla="val 40123"/>
              <a:gd name="adj2" fmla="val -211837"/>
              <a:gd name="adj3" fmla="val 16667"/>
            </a:avLst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Small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GB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(early shower)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993293" y="4312525"/>
            <a:ext cx="1912775" cy="687166"/>
          </a:xfrm>
          <a:prstGeom prst="wedgeRoundRectCallout">
            <a:avLst>
              <a:gd name="adj1" fmla="val 24512"/>
              <a:gd name="adj2" fmla="val -367918"/>
              <a:gd name="adj3" fmla="val 16667"/>
            </a:avLst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Large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GB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(late shower)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717" y="6181537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High elevation to reduce atmospheric absorption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3410" y="5393075"/>
            <a:ext cx="3560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Direction and gamma/hadron </a:t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separation from geometry.</a:t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Energy from intensity. 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Example: The H.E.S.S. telescope in Namibia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13" name="TextBox 12"/>
          <p:cNvSpPr txBox="1"/>
          <p:nvPr/>
        </p:nvSpPr>
        <p:spPr>
          <a:xfrm>
            <a:off x="6405064" y="4788654"/>
            <a:ext cx="2662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Energy range: </a:t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100 GeV – some PeV</a:t>
            </a:r>
          </a:p>
          <a:p>
            <a:pPr algn="ctr"/>
            <a:r>
              <a:rPr lang="en-GB" sz="2000" dirty="0" smtClean="0">
                <a:solidFill>
                  <a:schemeClr val="bg1"/>
                </a:solidFill>
              </a:rPr>
              <a:t>(“high-energy”, HE)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5" name="image10.png" descr="image10.png"/>
          <p:cNvPicPr>
            <a:picLocks noChangeAspect="1"/>
          </p:cNvPicPr>
          <p:nvPr/>
        </p:nvPicPr>
        <p:blipFill>
          <a:blip r:embed="rId2">
            <a:extLst/>
          </a:blip>
          <a:srcRect t="8273"/>
          <a:stretch>
            <a:fillRect/>
          </a:stretch>
        </p:blipFill>
        <p:spPr>
          <a:xfrm>
            <a:off x="-1" y="924128"/>
            <a:ext cx="9144001" cy="557244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4x 100 m2 mirror area (since 2003) energy threshold ~ 100 GeV…"/>
          <p:cNvSpPr txBox="1">
            <a:spLocks/>
          </p:cNvSpPr>
          <p:nvPr/>
        </p:nvSpPr>
        <p:spPr bwMode="auto">
          <a:xfrm>
            <a:off x="131564" y="1296458"/>
            <a:ext cx="7714132" cy="311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Font typeface="Lucida Grande" charset="0"/>
              <a:buChar char="•"/>
              <a:defRPr sz="2700" b="1">
                <a:solidFill>
                  <a:srgbClr val="FFFFFF"/>
                </a:solidFill>
              </a:defRPr>
            </a:pPr>
            <a:r>
              <a:rPr lang="en-GB" sz="2400" b="1" dirty="0" smtClean="0">
                <a:solidFill>
                  <a:srgbClr val="FFFFFF"/>
                </a:solidFill>
              </a:rPr>
              <a:t>4x 100 m</a:t>
            </a:r>
            <a:r>
              <a:rPr lang="en-GB" sz="2400" b="1" baseline="30000" dirty="0" smtClean="0">
                <a:solidFill>
                  <a:srgbClr val="FFFFFF"/>
                </a:solidFill>
              </a:rPr>
              <a:t>2</a:t>
            </a:r>
            <a:r>
              <a:rPr lang="en-GB" sz="2400" b="1" dirty="0" smtClean="0">
                <a:solidFill>
                  <a:srgbClr val="FFFFFF"/>
                </a:solidFill>
              </a:rPr>
              <a:t> mirror area (since 2003)</a:t>
            </a:r>
            <a:br>
              <a:rPr lang="en-GB" sz="2400" b="1" dirty="0" smtClean="0">
                <a:solidFill>
                  <a:srgbClr val="FFFFFF"/>
                </a:solidFill>
              </a:rPr>
            </a:br>
            <a:r>
              <a:rPr lang="en-GB" sz="2400" b="1" dirty="0" smtClean="0">
                <a:solidFill>
                  <a:srgbClr val="FFFFFF"/>
                </a:solidFill>
              </a:rPr>
              <a:t>energy threshold ~ 100 GeV</a:t>
            </a:r>
          </a:p>
          <a:p>
            <a:pPr marL="228600" indent="-228600">
              <a:buFont typeface="Lucida Grande" charset="0"/>
              <a:buChar char="•"/>
              <a:defRPr sz="2700" b="1">
                <a:solidFill>
                  <a:srgbClr val="FFFFFF"/>
                </a:solidFill>
              </a:defRPr>
            </a:pPr>
            <a:r>
              <a:rPr lang="en-GB" sz="2400" b="1" dirty="0" smtClean="0">
                <a:solidFill>
                  <a:srgbClr val="FFFFFF"/>
                </a:solidFill>
              </a:rPr>
              <a:t>1x 600 m</a:t>
            </a:r>
            <a:r>
              <a:rPr lang="en-GB" sz="2400" b="1" baseline="30000" dirty="0" smtClean="0">
                <a:solidFill>
                  <a:srgbClr val="FFFFFF"/>
                </a:solidFill>
              </a:rPr>
              <a:t>2</a:t>
            </a:r>
            <a:r>
              <a:rPr lang="en-GB" sz="2400" b="1" dirty="0" smtClean="0">
                <a:solidFill>
                  <a:srgbClr val="FFFFFF"/>
                </a:solidFill>
              </a:rPr>
              <a:t> mirror area (since 2012)</a:t>
            </a:r>
            <a:br>
              <a:rPr lang="en-GB" sz="2400" b="1" dirty="0" smtClean="0">
                <a:solidFill>
                  <a:srgbClr val="FFFFFF"/>
                </a:solidFill>
              </a:rPr>
            </a:br>
            <a:r>
              <a:rPr lang="en-GB" sz="2400" b="1" dirty="0" smtClean="0">
                <a:solidFill>
                  <a:srgbClr val="FFFFFF"/>
                </a:solidFill>
              </a:rPr>
              <a:t>energy threshold ~ 50 GeV</a:t>
            </a:r>
            <a:endParaRPr lang="en-GB" sz="2400" b="1" dirty="0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76868" y="4788658"/>
            <a:ext cx="6419268" cy="558288"/>
            <a:chOff x="2247900" y="7221835"/>
            <a:chExt cx="9441260" cy="931720"/>
          </a:xfrm>
        </p:grpSpPr>
        <p:sp>
          <p:nvSpPr>
            <p:cNvPr id="19" name="Line"/>
            <p:cNvSpPr/>
            <p:nvPr/>
          </p:nvSpPr>
          <p:spPr>
            <a:xfrm flipV="1">
              <a:off x="2247900" y="7221835"/>
              <a:ext cx="9441260" cy="817265"/>
            </a:xfrm>
            <a:prstGeom prst="line">
              <a:avLst/>
            </a:prstGeom>
            <a:ln w="63500">
              <a:solidFill>
                <a:srgbClr val="FF0000"/>
              </a:solidFill>
              <a:miter lim="400000"/>
              <a:headEnd type="triangle"/>
              <a:tailEnd type="triangle"/>
            </a:ln>
          </p:spPr>
          <p:txBody>
            <a:bodyPr lIns="50800" tIns="50800" rIns="50800" bIns="50800" anchor="ctr"/>
            <a:lstStyle/>
            <a:p>
              <a:pPr algn="ctr">
                <a:spcBef>
                  <a:spcPts val="0"/>
                </a:spcBef>
                <a:defRPr sz="2400" i="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/>
            </a:p>
          </p:txBody>
        </p:sp>
        <p:sp>
          <p:nvSpPr>
            <p:cNvPr id="20" name="120 m"/>
            <p:cNvSpPr txBox="1"/>
            <p:nvPr/>
          </p:nvSpPr>
          <p:spPr>
            <a:xfrm>
              <a:off x="6801686" y="7630468"/>
              <a:ext cx="1146253" cy="523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b="1" i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/>
                <a:t>120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8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Example: The large H.E.S.S. telescope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298055" y="3361676"/>
            <a:ext cx="3575357" cy="2967135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Steel frame, total weight 580t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“Alt-</a:t>
            </a:r>
            <a:r>
              <a:rPr lang="en-GB" altLang="de-DE" dirty="0" err="1" smtClean="0"/>
              <a:t>az</a:t>
            </a:r>
            <a:r>
              <a:rPr lang="en-GB" altLang="de-DE" dirty="0" smtClean="0"/>
              <a:t> mount” (telescope can be pointed to any direction within minutes)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Faceted mirror, 614 m</a:t>
            </a:r>
            <a:r>
              <a:rPr lang="en-GB" altLang="de-DE" baseline="30000" dirty="0" smtClean="0"/>
              <a:t>2</a:t>
            </a:r>
            <a:r>
              <a:rPr lang="en-GB" altLang="de-DE" dirty="0" smtClean="0"/>
              <a:t>, focal length 36 m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Facets are focused to </a:t>
            </a:r>
            <a:br>
              <a:rPr lang="en-GB" altLang="de-DE" dirty="0" smtClean="0"/>
            </a:br>
            <a:r>
              <a:rPr lang="en-GB" altLang="de-DE" dirty="0" smtClean="0"/>
              <a:t>within 1 </a:t>
            </a:r>
            <a:r>
              <a:rPr lang="en-GB" altLang="de-DE" dirty="0" err="1" smtClean="0"/>
              <a:t>arcmin</a:t>
            </a:r>
            <a:endParaRPr lang="en-GB" altLang="de-DE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6" y="943174"/>
            <a:ext cx="4582701" cy="5392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69" y="1025230"/>
            <a:ext cx="3076040" cy="213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H.E.S.S. camera (small telescopes)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554892"/>
            <a:ext cx="3265714" cy="3574953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960 pixel, each one photomultiplier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Dynamic range: </a:t>
            </a:r>
            <a:br>
              <a:rPr lang="en-GB" altLang="de-DE" dirty="0" smtClean="0"/>
            </a:br>
            <a:r>
              <a:rPr lang="en-GB" altLang="de-DE" dirty="0" smtClean="0"/>
              <a:t>1-2000 photons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Overall 5°field of view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Electronics integrated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dirty="0" smtClean="0"/>
              <a:t>Trigger uses coincident hits inside 8x8 pixel sectors; coincidence window ~1.5 ns</a:t>
            </a:r>
            <a:br>
              <a:rPr lang="en-GB" altLang="de-DE" dirty="0" smtClean="0"/>
            </a:br>
            <a:r>
              <a:rPr lang="en-GB" altLang="de-DE" dirty="0" smtClean="0"/>
              <a:t>(Note: Night-sky background </a:t>
            </a:r>
            <a:br>
              <a:rPr lang="en-GB" altLang="de-DE" dirty="0" smtClean="0"/>
            </a:br>
            <a:r>
              <a:rPr lang="en-GB" altLang="de-DE" dirty="0" smtClean="0"/>
              <a:t>~100 MHz/pixel)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45" y="1443384"/>
            <a:ext cx="5750282" cy="432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image86.jpeg" descr="image86.jpeg"/>
          <p:cNvPicPr>
            <a:picLocks noChangeAspect="1"/>
          </p:cNvPicPr>
          <p:nvPr/>
        </p:nvPicPr>
        <p:blipFill>
          <a:blip r:embed="rId2">
            <a:extLst/>
          </a:blip>
          <a:srcRect r="4760"/>
          <a:stretch>
            <a:fillRect/>
          </a:stretch>
        </p:blipFill>
        <p:spPr>
          <a:xfrm>
            <a:off x="0" y="-6879"/>
            <a:ext cx="9183253" cy="6864879"/>
          </a:xfrm>
          <a:prstGeom prst="rect">
            <a:avLst/>
          </a:prstGeom>
          <a:ln w="12700">
            <a:miter lim="400000"/>
          </a:ln>
        </p:spPr>
      </p:pic>
      <p:sp>
        <p:nvSpPr>
          <p:cNvPr id="538" name="H.E.S.S. survey of the inner Galaxy"/>
          <p:cNvSpPr txBox="1">
            <a:spLocks noGrp="1"/>
          </p:cNvSpPr>
          <p:nvPr>
            <p:ph type="title" idx="4294967295"/>
          </p:nvPr>
        </p:nvSpPr>
        <p:spPr>
          <a:xfrm>
            <a:off x="766658" y="136245"/>
            <a:ext cx="6556980" cy="538014"/>
          </a:xfrm>
          <a:prstGeom prst="rect">
            <a:avLst/>
          </a:prstGeom>
        </p:spPr>
        <p:txBody>
          <a:bodyPr vert="horz" wrap="square" lIns="32906" tIns="32906" rIns="32906" bIns="32906" numCol="1" anchor="ctr" anchorCtr="0" compatLnSpc="1">
            <a:prstTxWarp prst="textNoShape">
              <a:avLst/>
            </a:prstTxWarp>
          </a:bodyPr>
          <a:lstStyle>
            <a:lvl1pPr defTabSz="579888">
              <a:lnSpc>
                <a:spcPts val="3400"/>
              </a:lnSpc>
              <a:spcBef>
                <a:spcPts val="0"/>
              </a:spcBef>
              <a:defRPr sz="3400" b="1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/>
              <a:t>H.E.S.S. survey of the inner Galaxy</a:t>
            </a:r>
          </a:p>
        </p:txBody>
      </p:sp>
      <p:sp>
        <p:nvSpPr>
          <p:cNvPr id="539" name="H.E.S.S. legacy project:…"/>
          <p:cNvSpPr txBox="1">
            <a:spLocks noGrp="1"/>
          </p:cNvSpPr>
          <p:nvPr>
            <p:ph type="body" sz="quarter" idx="4294967295"/>
          </p:nvPr>
        </p:nvSpPr>
        <p:spPr>
          <a:xfrm>
            <a:off x="3258766" y="4088968"/>
            <a:ext cx="5885234" cy="119681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60363" indent="-360363" defTabSz="315876">
              <a:lnSpc>
                <a:spcPts val="2200"/>
              </a:lnSpc>
              <a:spcBef>
                <a:spcPts val="422"/>
              </a:spcBef>
              <a:buSzTx/>
              <a:buNone/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H.E.S.S. legacy project:</a:t>
            </a:r>
          </a:p>
          <a:p>
            <a:pPr marL="360363" indent="-360363" defTabSz="315876">
              <a:lnSpc>
                <a:spcPts val="2200"/>
              </a:lnSpc>
              <a:spcBef>
                <a:spcPts val="422"/>
              </a:spcBef>
              <a:buFontTx/>
              <a:buChar char="•"/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3000 h of observations (2004-2013)</a:t>
            </a:r>
          </a:p>
          <a:p>
            <a:pPr marL="360363" indent="-360363" defTabSz="315876">
              <a:lnSpc>
                <a:spcPts val="2200"/>
              </a:lnSpc>
              <a:spcBef>
                <a:spcPts val="422"/>
              </a:spcBef>
              <a:buFontTx/>
              <a:buChar char="•"/>
              <a:defRPr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/>
              <a:t>survey maps, catalog, population studies</a:t>
            </a:r>
          </a:p>
        </p:txBody>
      </p:sp>
      <p:sp>
        <p:nvSpPr>
          <p:cNvPr id="540" name="Line"/>
          <p:cNvSpPr/>
          <p:nvPr/>
        </p:nvSpPr>
        <p:spPr>
          <a:xfrm flipV="1">
            <a:off x="544711" y="576488"/>
            <a:ext cx="6978795" cy="3182910"/>
          </a:xfrm>
          <a:prstGeom prst="line">
            <a:avLst/>
          </a:prstGeom>
          <a:ln w="63500">
            <a:solidFill>
              <a:srgbClr val="FF0000"/>
            </a:solidFill>
            <a:miter lim="400000"/>
            <a:headEnd type="triangle"/>
            <a:tailEnd type="triangle"/>
          </a:ln>
        </p:spPr>
        <p:txBody>
          <a:bodyPr lIns="35719" tIns="35719" rIns="35719" bIns="35719" anchor="ctr"/>
          <a:lstStyle/>
          <a:p>
            <a:pPr algn="ctr">
              <a:spcBef>
                <a:spcPts val="0"/>
              </a:spcBef>
              <a:defRPr sz="2400" i="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1687"/>
          </a:p>
        </p:txBody>
      </p:sp>
      <p:sp>
        <p:nvSpPr>
          <p:cNvPr id="541" name="Galactic Plane"/>
          <p:cNvSpPr txBox="1"/>
          <p:nvPr/>
        </p:nvSpPr>
        <p:spPr>
          <a:xfrm rot="20160114">
            <a:off x="5352212" y="807457"/>
            <a:ext cx="154689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 i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Galactic Plane</a:t>
            </a:r>
          </a:p>
        </p:txBody>
      </p:sp>
      <p:sp>
        <p:nvSpPr>
          <p:cNvPr id="542" name="Line"/>
          <p:cNvSpPr/>
          <p:nvPr/>
        </p:nvSpPr>
        <p:spPr>
          <a:xfrm flipV="1">
            <a:off x="4210663" y="2328223"/>
            <a:ext cx="1" cy="1196811"/>
          </a:xfrm>
          <a:prstGeom prst="line">
            <a:avLst/>
          </a:prstGeom>
          <a:ln w="63500">
            <a:solidFill>
              <a:srgbClr val="FF00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>
              <a:spcBef>
                <a:spcPts val="0"/>
              </a:spcBef>
              <a:defRPr sz="2400" i="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1687"/>
          </a:p>
        </p:txBody>
      </p:sp>
      <p:sp>
        <p:nvSpPr>
          <p:cNvPr id="543" name="Galactic Centre"/>
          <p:cNvSpPr txBox="1"/>
          <p:nvPr/>
        </p:nvSpPr>
        <p:spPr>
          <a:xfrm>
            <a:off x="4262946" y="3263121"/>
            <a:ext cx="1655903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 i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87"/>
              <a:t>Galactic Centre</a:t>
            </a:r>
          </a:p>
        </p:txBody>
      </p:sp>
      <p:sp>
        <p:nvSpPr>
          <p:cNvPr id="544" name="H.E.S.S. Coll. (2018):…"/>
          <p:cNvSpPr/>
          <p:nvPr/>
        </p:nvSpPr>
        <p:spPr>
          <a:xfrm>
            <a:off x="4045148" y="5248957"/>
            <a:ext cx="4273755" cy="732786"/>
          </a:xfrm>
          <a:prstGeom prst="rect">
            <a:avLst/>
          </a:prstGeom>
          <a:gradFill>
            <a:gsLst>
              <a:gs pos="0">
                <a:srgbClr val="B929AA"/>
              </a:gs>
              <a:gs pos="100000">
                <a:srgbClr val="942192"/>
              </a:gs>
            </a:gsLst>
            <a:lin ang="16200000"/>
          </a:gradFill>
          <a:ln w="3175">
            <a:miter lim="400000"/>
          </a:ln>
          <a:effectLst>
            <a:outerShdw blurRad="2286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1476" tIns="41476" rIns="41476" bIns="41476">
            <a:spAutoFit/>
          </a:bodyPr>
          <a:lstStyle/>
          <a:p>
            <a:pPr defTabSz="407719">
              <a:spcBef>
                <a:spcPts val="0"/>
              </a:spcBef>
              <a:defRPr sz="2000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6" dirty="0"/>
              <a:t>H.E.S.S. Coll. (2018):</a:t>
            </a:r>
          </a:p>
          <a:p>
            <a:pPr defTabSz="407719">
              <a:spcBef>
                <a:spcPts val="0"/>
              </a:spcBef>
              <a:defRPr sz="2000" i="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6" dirty="0"/>
              <a:t>Astron. &amp; </a:t>
            </a:r>
            <a:r>
              <a:rPr sz="1406" dirty="0" err="1"/>
              <a:t>Astrophys</a:t>
            </a:r>
            <a:r>
              <a:rPr sz="1406" dirty="0"/>
              <a:t>. Special Issue 612 (2018) on</a:t>
            </a:r>
            <a:br>
              <a:rPr sz="1406" dirty="0"/>
            </a:br>
            <a:r>
              <a:rPr sz="1406" dirty="0"/>
              <a:t>“15 years of H.E.S.S. observations of the Milky Way”</a:t>
            </a: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627063" y="6408738"/>
            <a:ext cx="7149776" cy="44926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GB" sz="1000" dirty="0" smtClean="0">
                <a:solidFill>
                  <a:schemeClr val="bg1"/>
                </a:solidFill>
                <a:latin typeface="Helvetica Neue"/>
                <a:cs typeface="Segoe UI Semilight" panose="020B0402040204020203" pitchFamily="34" charset="0"/>
              </a:rPr>
              <a:t>U. Katz: Cherenkov detectors in astroparticle physics                                RICH 2018, Moscow</a:t>
            </a:r>
            <a:endParaRPr lang="de-DE" sz="1000" dirty="0">
              <a:solidFill>
                <a:schemeClr val="bg1"/>
              </a:solidFill>
              <a:latin typeface="Helvetica Neue"/>
              <a:cs typeface="Segoe UI Semilight" panose="020B0402040204020203" pitchFamily="34" charset="0"/>
            </a:endParaRPr>
          </a:p>
        </p:txBody>
      </p:sp>
      <p:sp>
        <p:nvSpPr>
          <p:cNvPr id="5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6619" y="6465094"/>
            <a:ext cx="497634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bg1"/>
                </a:solidFill>
              </a:rPr>
              <a:t>35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3" name="Picture 721" descr="Picture 72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982" y="4011046"/>
            <a:ext cx="2966936" cy="2916213"/>
          </a:xfrm>
          <a:prstGeom prst="rect">
            <a:avLst/>
          </a:prstGeom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9304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MAGIC on La Palma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651"/>
            <a:ext cx="5551649" cy="2804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6" b="15395"/>
          <a:stretch/>
        </p:blipFill>
        <p:spPr>
          <a:xfrm>
            <a:off x="0" y="1038828"/>
            <a:ext cx="9176030" cy="2592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04470" y="5825114"/>
            <a:ext cx="269748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Astron.Astrophys</a:t>
            </a: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585 (2016) A133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34269" y="4096139"/>
            <a:ext cx="29065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Detection of pulsed </a:t>
            </a:r>
          </a:p>
          <a:p>
            <a:pPr algn="ctr"/>
            <a:r>
              <a:rPr lang="en-GB" dirty="0" smtClean="0"/>
              <a:t>TeV gamma-ray </a:t>
            </a:r>
            <a:br>
              <a:rPr lang="en-GB" dirty="0" smtClean="0"/>
            </a:br>
            <a:r>
              <a:rPr lang="en-GB" dirty="0" smtClean="0"/>
              <a:t>emission from Crab</a:t>
            </a:r>
            <a:br>
              <a:rPr lang="en-GB" dirty="0" smtClean="0"/>
            </a:br>
            <a:r>
              <a:rPr lang="en-GB" dirty="0" smtClean="0"/>
              <a:t>(2015)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26757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future: Cherenkov Telescope Array (CTA)</a:t>
            </a:r>
            <a:endParaRPr lang="en-US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84665" y="889565"/>
            <a:ext cx="9228667" cy="5617459"/>
            <a:chOff x="-84665" y="889565"/>
            <a:chExt cx="9228667" cy="56174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027659"/>
              <a:ext cx="9144000" cy="54793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" y="5164909"/>
              <a:ext cx="302999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Layout optimized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using detailed 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simulations –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tens of millions CPU-h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-84665" y="889565"/>
              <a:ext cx="9228667" cy="281716"/>
              <a:chOff x="-84666" y="1259217"/>
              <a:chExt cx="9228667" cy="28171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" y="1267178"/>
                <a:ext cx="9144000" cy="273755"/>
                <a:chOff x="0" y="1267178"/>
                <a:chExt cx="9586755" cy="273755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0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1924909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82662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751535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766184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-84666" y="1259217"/>
                <a:ext cx="84176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1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 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endParaRPr lang="en-US" sz="1200" b="1" dirty="0">
                  <a:solidFill>
                    <a:srgbClr val="00204E"/>
                  </a:solidFill>
                  <a:latin typeface="Verdana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 flipH="1">
              <a:off x="3702907" y="1225146"/>
              <a:ext cx="1669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10 </a:t>
              </a:r>
              <a:r>
                <a:rPr lang="en-US" sz="1800" dirty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g </a:t>
              </a:r>
              <a:r>
                <a:rPr lang="en-US" sz="1800" dirty="0">
                  <a:solidFill>
                    <a:schemeClr val="bg1"/>
                  </a:solidFill>
                </a:rPr>
                <a:t>/ h </a:t>
              </a:r>
              <a:r>
                <a:rPr lang="en-US" sz="1800" dirty="0" smtClean="0">
                  <a:solidFill>
                    <a:schemeClr val="bg1"/>
                  </a:solidFill>
                </a:rPr>
                <a:t>/ km</a:t>
              </a:r>
              <a:r>
                <a:rPr lang="en-US" sz="1800" baseline="30000" dirty="0" smtClean="0">
                  <a:solidFill>
                    <a:schemeClr val="bg1"/>
                  </a:solidFill>
                </a:rPr>
                <a:t>2</a:t>
              </a:r>
              <a:endParaRPr lang="en-US" sz="18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83119" y="1225146"/>
              <a:ext cx="1949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1000</a:t>
              </a:r>
              <a:r>
                <a:rPr lang="en-US" sz="2000" dirty="0">
                  <a:solidFill>
                    <a:schemeClr val="bg1"/>
                  </a:solidFill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g </a:t>
              </a:r>
              <a:r>
                <a:rPr lang="en-US" sz="2000" dirty="0">
                  <a:solidFill>
                    <a:schemeClr val="bg1"/>
                  </a:solidFill>
                </a:rPr>
                <a:t>/ </a:t>
              </a:r>
              <a:r>
                <a:rPr lang="en-US" sz="2000" dirty="0" smtClean="0">
                  <a:solidFill>
                    <a:schemeClr val="bg1"/>
                  </a:solidFill>
                </a:rPr>
                <a:t>h / </a:t>
              </a:r>
              <a:r>
                <a:rPr lang="en-US" sz="2000" dirty="0">
                  <a:solidFill>
                    <a:schemeClr val="bg1"/>
                  </a:solidFill>
                </a:rPr>
                <a:t>km</a:t>
              </a:r>
              <a:r>
                <a:rPr lang="en-US" sz="2000" baseline="30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7391110" y="1225146"/>
              <a:ext cx="1669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0.1 </a:t>
              </a:r>
              <a:r>
                <a:rPr lang="en-US" sz="1800" dirty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g </a:t>
              </a:r>
              <a:r>
                <a:rPr lang="en-US" sz="1800" dirty="0">
                  <a:solidFill>
                    <a:schemeClr val="bg1"/>
                  </a:solidFill>
                </a:rPr>
                <a:t>/ h </a:t>
              </a:r>
              <a:r>
                <a:rPr lang="en-US" sz="1800" dirty="0" smtClean="0">
                  <a:solidFill>
                    <a:schemeClr val="bg1"/>
                  </a:solidFill>
                </a:rPr>
                <a:t>/ km</a:t>
              </a:r>
              <a:r>
                <a:rPr lang="en-US" sz="1800" baseline="30000" dirty="0" smtClean="0">
                  <a:solidFill>
                    <a:schemeClr val="bg1"/>
                  </a:solidFill>
                </a:rPr>
                <a:t>2</a:t>
              </a:r>
              <a:endParaRPr lang="en-US" sz="18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818347" y="5318796"/>
              <a:ext cx="332565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Southern array</a:t>
              </a:r>
            </a:p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of Cherenkov telescopes</a:t>
              </a:r>
            </a:p>
            <a:p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prstClr val="white"/>
                  </a:solidFill>
                  <a:latin typeface="Verdana" charset="0"/>
                </a:rPr>
                <a:t>- about 3 km across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84667" y="936512"/>
            <a:ext cx="9849175" cy="5756788"/>
            <a:chOff x="-84666" y="906899"/>
            <a:chExt cx="9849175" cy="575678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44993"/>
              <a:ext cx="9144000" cy="5479365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4218902" y="3573292"/>
              <a:ext cx="1065675" cy="656967"/>
            </a:xfrm>
            <a:prstGeom prst="ellipse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2640" y="1559196"/>
              <a:ext cx="4452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Arial"/>
                  <a:cs typeface="Arial"/>
                </a:rPr>
                <a:t>4 x 23 m ∅ Large Size Telescopes (LST)</a:t>
              </a:r>
            </a:p>
          </p:txBody>
        </p:sp>
        <p:pic>
          <p:nvPicPr>
            <p:cNvPr id="26" name="Picture 25" descr="LST.png"/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9270" y="1319309"/>
              <a:ext cx="4185239" cy="5344378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-84666" y="906899"/>
              <a:ext cx="9228667" cy="281716"/>
              <a:chOff x="-84666" y="1259217"/>
              <a:chExt cx="9228667" cy="28171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" y="1267178"/>
                <a:ext cx="9144000" cy="273755"/>
                <a:chOff x="0" y="1267178"/>
                <a:chExt cx="9586755" cy="273755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0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924909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382662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5751535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766184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-84666" y="1259217"/>
                <a:ext cx="84176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1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 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endParaRPr lang="en-US" sz="1200" b="1" dirty="0">
                  <a:solidFill>
                    <a:srgbClr val="00204E"/>
                  </a:solidFill>
                  <a:latin typeface="Verdana" charset="0"/>
                </a:endParaRP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522111" y="1315614"/>
              <a:ext cx="3113676" cy="0"/>
            </a:xfrm>
            <a:prstGeom prst="line">
              <a:avLst/>
            </a:prstGeom>
            <a:ln w="1524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-76541" y="921221"/>
            <a:ext cx="9228667" cy="5744458"/>
            <a:chOff x="-84666" y="1259217"/>
            <a:chExt cx="9228667" cy="574445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397311"/>
              <a:ext cx="9144000" cy="5479365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2211158" y="2687877"/>
              <a:ext cx="5081162" cy="3132433"/>
            </a:xfrm>
            <a:prstGeom prst="ellipse">
              <a:avLst/>
            </a:prstGeom>
            <a:solidFill>
              <a:schemeClr val="accent3">
                <a:alpha val="4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218902" y="3925610"/>
              <a:ext cx="1065675" cy="656967"/>
            </a:xfrm>
            <a:prstGeom prst="ellipse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9" name="Picture 38" descr="MST.png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8062" y="3379450"/>
              <a:ext cx="1891269" cy="362422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262640" y="1911514"/>
              <a:ext cx="6363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Arial"/>
                  <a:cs typeface="Arial"/>
                </a:rPr>
                <a:t>25 x 12 m ∅ Medium Size Telescopes (MST)     (North: 15)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-84666" y="1259217"/>
              <a:ext cx="9228667" cy="281716"/>
              <a:chOff x="-84666" y="1259217"/>
              <a:chExt cx="9228667" cy="281716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" y="1267178"/>
                <a:ext cx="9144000" cy="273755"/>
                <a:chOff x="0" y="1267178"/>
                <a:chExt cx="9586755" cy="273755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0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1924909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382662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751535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766184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-84666" y="1259217"/>
                <a:ext cx="84176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1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 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endParaRPr lang="en-US" sz="1200" b="1" dirty="0">
                  <a:solidFill>
                    <a:srgbClr val="00204E"/>
                  </a:solidFill>
                  <a:latin typeface="Verdana" charset="0"/>
                </a:endParaRP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1839062" y="1667932"/>
              <a:ext cx="3646845" cy="0"/>
            </a:xfrm>
            <a:prstGeom prst="line">
              <a:avLst/>
            </a:prstGeom>
            <a:ln w="152400" cmpd="sng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-76541" y="916504"/>
            <a:ext cx="9500557" cy="5870231"/>
            <a:chOff x="-84666" y="1259217"/>
            <a:chExt cx="9500557" cy="58702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397311"/>
              <a:ext cx="9144000" cy="5479365"/>
            </a:xfrm>
            <a:prstGeom prst="rect">
              <a:avLst/>
            </a:prstGeom>
          </p:spPr>
        </p:pic>
        <p:sp>
          <p:nvSpPr>
            <p:cNvPr id="52" name="Oval 51"/>
            <p:cNvSpPr/>
            <p:nvPr/>
          </p:nvSpPr>
          <p:spPr>
            <a:xfrm>
              <a:off x="87588" y="1378739"/>
              <a:ext cx="9328303" cy="5750709"/>
            </a:xfrm>
            <a:prstGeom prst="ellipse">
              <a:avLst/>
            </a:prstGeom>
            <a:solidFill>
              <a:srgbClr val="3366FF">
                <a:alpha val="2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2211158" y="2687877"/>
              <a:ext cx="5081162" cy="3132433"/>
            </a:xfrm>
            <a:prstGeom prst="ellipse">
              <a:avLst/>
            </a:prstGeom>
            <a:solidFill>
              <a:schemeClr val="accent3">
                <a:alpha val="4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218902" y="3925610"/>
              <a:ext cx="1065675" cy="656967"/>
            </a:xfrm>
            <a:prstGeom prst="ellipse">
              <a:avLst/>
            </a:prstGeom>
            <a:solidFill>
              <a:srgbClr val="FF0000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7588" y="4696925"/>
              <a:ext cx="510909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Compared to current instruments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up to 10 x better sensitivity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over 4 decades coverage in energy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much larger field of view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better resolution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up to 400 x increased survey speed</a:t>
              </a:r>
            </a:p>
            <a:p>
              <a:pPr marL="342900" indent="-342900" defTabSz="9144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§"/>
              </a:pPr>
              <a:endParaRPr lang="en-US" sz="2000" dirty="0">
                <a:solidFill>
                  <a:srgbClr val="FFFFFF"/>
                </a:solidFill>
                <a:latin typeface="Verdana" charset="0"/>
              </a:endParaRPr>
            </a:p>
          </p:txBody>
        </p:sp>
        <p:pic>
          <p:nvPicPr>
            <p:cNvPr id="56" name="Picture 55" descr="SSTs_labels.png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1773" y="5616222"/>
              <a:ext cx="2554111" cy="1190655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62640" y="1911514"/>
              <a:ext cx="63630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Arial"/>
                  <a:cs typeface="Arial"/>
                </a:rPr>
                <a:t>70 x 4 m ∅ Small Size Telescopes (SST)       (South only)</a:t>
              </a: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-84666" y="1259217"/>
              <a:ext cx="9228667" cy="281716"/>
              <a:chOff x="-84666" y="1259217"/>
              <a:chExt cx="9228667" cy="281716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1" y="1267178"/>
                <a:ext cx="9144000" cy="273755"/>
                <a:chOff x="0" y="1267178"/>
                <a:chExt cx="9586755" cy="273755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0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1924909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382662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5751535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7661846" y="1267178"/>
                  <a:ext cx="1924909" cy="273755"/>
                </a:xfrm>
                <a:prstGeom prst="rect">
                  <a:avLst/>
                </a:prstGeom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tx1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000" b="1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>
                <a:off x="-84666" y="1259217"/>
                <a:ext cx="84176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GeV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1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 10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r>
                  <a:rPr lang="en-US" sz="1200" b="1" dirty="0">
                    <a:solidFill>
                      <a:srgbClr val="00204E"/>
                    </a:solidFill>
                    <a:latin typeface="Verdana" charset="0"/>
                  </a:rPr>
                  <a:t>                         100 </a:t>
                </a:r>
                <a:r>
                  <a:rPr lang="en-US" sz="1200" b="1" dirty="0" err="1">
                    <a:solidFill>
                      <a:srgbClr val="00204E"/>
                    </a:solidFill>
                    <a:latin typeface="Verdana" charset="0"/>
                  </a:rPr>
                  <a:t>TeV</a:t>
                </a:r>
                <a:endParaRPr lang="en-US" sz="1200" b="1" dirty="0">
                  <a:solidFill>
                    <a:srgbClr val="00204E"/>
                  </a:solidFill>
                  <a:latin typeface="Verdana" charset="0"/>
                </a:endParaRPr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4638350" y="1667932"/>
              <a:ext cx="3646845" cy="0"/>
            </a:xfrm>
            <a:prstGeom prst="line">
              <a:avLst/>
            </a:prstGeom>
            <a:ln w="1524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338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CTA sites</a:t>
            </a:r>
            <a:endParaRPr lang="en-US" alt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7E517CE-A899-2947-AB38-5DEA109D83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" y="3139924"/>
            <a:ext cx="8994710" cy="32688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3FEDB7-77DC-4540-A963-205E66837AD4}"/>
              </a:ext>
            </a:extLst>
          </p:cNvPr>
          <p:cNvSpPr txBox="1"/>
          <p:nvPr/>
        </p:nvSpPr>
        <p:spPr>
          <a:xfrm>
            <a:off x="312056" y="3286924"/>
            <a:ext cx="30096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CTA South (Chile)</a:t>
            </a:r>
          </a:p>
          <a:p>
            <a:r>
              <a:rPr lang="de-DE" sz="2000" dirty="0">
                <a:solidFill>
                  <a:schemeClr val="bg1"/>
                </a:solidFill>
              </a:rPr>
              <a:t>4 LST, 25 MST, 70 SST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3B0FEF6-A51B-7F40-9FDE-5C6B30AB4F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4" y="972301"/>
            <a:ext cx="8994710" cy="21676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7E77456-CF68-1C49-89A7-77A0E54EE21D}"/>
              </a:ext>
            </a:extLst>
          </p:cNvPr>
          <p:cNvSpPr txBox="1"/>
          <p:nvPr/>
        </p:nvSpPr>
        <p:spPr>
          <a:xfrm>
            <a:off x="312056" y="972302"/>
            <a:ext cx="3210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CTA North (La Palma)</a:t>
            </a:r>
          </a:p>
          <a:p>
            <a:r>
              <a:rPr lang="de-DE" sz="2000" dirty="0">
                <a:solidFill>
                  <a:schemeClr val="bg1"/>
                </a:solidFill>
              </a:rPr>
              <a:t>4 LST, 15 MST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CTA sensitivity (steady sources)</a:t>
            </a:r>
            <a:endParaRPr lang="en-US" altLang="en-US" dirty="0"/>
          </a:p>
        </p:txBody>
      </p:sp>
      <p:pic>
        <p:nvPicPr>
          <p:cNvPr id="9" name="Picture 2" descr="https://www.cta-observatory.org/wp-content/uploads/2018/03/CTA-Performance-prod3b-v1-Comparison-DifferentialSensitivity-OtherInstruments.png">
            <a:extLst>
              <a:ext uri="{FF2B5EF4-FFF2-40B4-BE49-F238E27FC236}">
                <a16:creationId xmlns="" xmlns:a16="http://schemas.microsoft.com/office/drawing/2014/main" id="{E282C4ED-F609-7046-9ADD-8346CF76E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715" y="887660"/>
            <a:ext cx="8484432" cy="54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4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Cosmic rays and their energies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994251"/>
            <a:ext cx="8167687" cy="5456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3037" y="2463282"/>
            <a:ext cx="3041779" cy="214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458686" y="3004457"/>
            <a:ext cx="2170923" cy="363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752531" y="1101014"/>
            <a:ext cx="0" cy="2775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1984372" y="3108470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LHC beam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8686" y="4435073"/>
            <a:ext cx="42564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Chemical composition?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What causes suppression?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Transition galactic-extragalactic?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4823926" y="1101012"/>
            <a:ext cx="0" cy="27756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76619" y="1348457"/>
            <a:ext cx="323838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Power law with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Non-thermal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171760" y="2757635"/>
            <a:ext cx="1802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LHC </a:t>
            </a:r>
            <a:r>
              <a:rPr lang="en-GB" sz="1600" b="1" dirty="0" err="1" smtClean="0">
                <a:solidFill>
                  <a:srgbClr val="FF0000"/>
                </a:solidFill>
              </a:rPr>
              <a:t>cms</a:t>
            </a:r>
            <a:r>
              <a:rPr lang="en-GB" sz="1600" b="1" dirty="0" smtClean="0">
                <a:solidFill>
                  <a:srgbClr val="FF0000"/>
                </a:solidFill>
              </a:rPr>
              <a:t> energy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8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7" grpId="0" animBg="1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Larger acceptance: Timing arrays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7" y="973868"/>
            <a:ext cx="3783764" cy="39169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8072" y="4711141"/>
            <a:ext cx="4466719" cy="845523"/>
            <a:chOff x="644356" y="5268686"/>
            <a:chExt cx="4466719" cy="845523"/>
          </a:xfrm>
        </p:grpSpPr>
        <p:sp>
          <p:nvSpPr>
            <p:cNvPr id="3" name="Rectangle 2"/>
            <p:cNvSpPr/>
            <p:nvPr/>
          </p:nvSpPr>
          <p:spPr>
            <a:xfrm>
              <a:off x="1141444" y="5282682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40766" y="5295123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20278" y="5296516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80522" y="5268686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15538" y="5318693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44356" y="5539112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388636" y="5540133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236167" y="5563622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02287" y="5568821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49818" y="5569923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41444" y="5832491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40765" y="5838712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80521" y="5863716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20278" y="5871613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5538" y="5863716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41105" y="5537719"/>
              <a:ext cx="261257" cy="24259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28196" y="5684330"/>
            <a:ext cx="4416595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Array of ground-based detectors, </a:t>
            </a:r>
          </a:p>
          <a:p>
            <a:pPr algn="ctr"/>
            <a:r>
              <a:rPr lang="en-GB" sz="2000" dirty="0" smtClean="0"/>
              <a:t>ns-timing (precision, synchronisation)</a:t>
            </a:r>
            <a:endParaRPr lang="en-GB" sz="2000" dirty="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931404" y="1169811"/>
            <a:ext cx="4109959" cy="5016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For UHE gamma-ray and cosmic-ray detection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Shower must “survive”</a:t>
            </a:r>
            <a:br>
              <a:rPr lang="en-GB" altLang="en-US" dirty="0" smtClean="0"/>
            </a:br>
            <a:r>
              <a:rPr lang="en-GB" altLang="en-US" dirty="0" smtClean="0">
                <a:sym typeface="Wingdings" panose="05000000000000000000" pitchFamily="2" charset="2"/>
              </a:rPr>
              <a:t> (very) high altitude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sym typeface="Wingdings" panose="05000000000000000000" pitchFamily="2" charset="2"/>
              </a:rPr>
              <a:t>Measurements:</a:t>
            </a:r>
          </a:p>
          <a:p>
            <a:pPr marL="8165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altLang="en-US" sz="2000" dirty="0" smtClean="0"/>
              <a:t>Direction from timing</a:t>
            </a:r>
          </a:p>
          <a:p>
            <a:pPr marL="8165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altLang="en-US" sz="2000" dirty="0" smtClean="0"/>
              <a:t>Energy from footprint size</a:t>
            </a:r>
          </a:p>
          <a:p>
            <a:pPr marL="816588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altLang="en-US" sz="2000" dirty="0" smtClean="0"/>
              <a:t>Gamma/hadron separation from shower geometry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Often combined with additional</a:t>
            </a:r>
            <a:br>
              <a:rPr lang="en-GB" altLang="en-US" dirty="0" smtClean="0"/>
            </a:br>
            <a:r>
              <a:rPr lang="en-GB" altLang="en-US" dirty="0" smtClean="0"/>
              <a:t>detector elements (telescopes, muon chambers, radio antennas)</a:t>
            </a:r>
            <a:br>
              <a:rPr lang="en-GB" altLang="en-US" dirty="0" smtClean="0"/>
            </a:br>
            <a:r>
              <a:rPr lang="en-GB" altLang="en-US" dirty="0" smtClean="0">
                <a:sym typeface="Wingdings" panose="05000000000000000000" pitchFamily="2" charset="2"/>
              </a:rPr>
              <a:t> hybrid detectors</a:t>
            </a:r>
            <a:r>
              <a:rPr lang="en-GB" alt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287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Example: The HAWC detector</a:t>
            </a:r>
            <a:endParaRPr lang="en-US" altLang="en-US" dirty="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34821" y="4721290"/>
            <a:ext cx="8704898" cy="1747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4100m altitude, near Puebla, Mexico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300 water tanks, 200.000 litres each, observed by 4 PMTs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Direction resolution ~0.1°for </a:t>
            </a:r>
            <a:r>
              <a:rPr lang="en-GB" altLang="en-US" dirty="0" err="1" smtClean="0"/>
              <a:t>E</a:t>
            </a:r>
            <a:r>
              <a:rPr lang="en-GB" altLang="en-US" b="1" baseline="-25000" dirty="0" err="1" smtClean="0">
                <a:latin typeface="Symbol" panose="05050102010706020507" pitchFamily="18" charset="2"/>
              </a:rPr>
              <a:t>g</a:t>
            </a:r>
            <a:r>
              <a:rPr lang="en-GB" altLang="en-US" dirty="0" smtClean="0"/>
              <a:t>&gt;10TeV, good gamma/hadron separation, duty cycle close to 100%.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Wide field of view, but less sensitive than IACTs for any given direction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alt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1" y="974645"/>
            <a:ext cx="6386512" cy="35253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" b="-331"/>
          <a:stretch/>
        </p:blipFill>
        <p:spPr>
          <a:xfrm>
            <a:off x="6550090" y="936000"/>
            <a:ext cx="2593910" cy="3564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48882" y="3993502"/>
            <a:ext cx="697627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50m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147665" y="3629608"/>
            <a:ext cx="2112817" cy="727788"/>
          </a:xfrm>
          <a:prstGeom prst="straightConnector1">
            <a:avLst/>
          </a:prstGeom>
          <a:ln w="508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650183" y="4405439"/>
            <a:ext cx="2391180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496959" y="4437432"/>
            <a:ext cx="768159" cy="400110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7.3m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0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A recent HAWC result</a:t>
            </a:r>
            <a:endParaRPr lang="en-US" altLang="en-US" dirty="0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6585201" y="1612644"/>
            <a:ext cx="2383276" cy="47960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Extended TeV gamma-ray emission from two pulsars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Topology constrains positron diffusion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Observed positron excess unlikely to come from these pulsars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6" y="1413429"/>
            <a:ext cx="6141689" cy="405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de-DE" dirty="0" smtClean="0"/>
              <a:t>Neutrino </a:t>
            </a:r>
            <a:r>
              <a:rPr lang="de-DE" dirty="0" err="1" smtClean="0"/>
              <a:t>telescopes</a:t>
            </a: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HE neutrino telescope world map 2018</a:t>
            </a:r>
            <a:endParaRPr lang="en-US" alt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31116" y="866181"/>
            <a:ext cx="8929393" cy="5356063"/>
            <a:chOff x="95312" y="1052675"/>
            <a:chExt cx="8929393" cy="5356063"/>
          </a:xfrm>
        </p:grpSpPr>
        <p:grpSp>
          <p:nvGrpSpPr>
            <p:cNvPr id="22" name="Group 21"/>
            <p:cNvGrpSpPr/>
            <p:nvPr/>
          </p:nvGrpSpPr>
          <p:grpSpPr>
            <a:xfrm>
              <a:off x="95312" y="1052675"/>
              <a:ext cx="8929393" cy="5356063"/>
              <a:chOff x="191107" y="2103597"/>
              <a:chExt cx="8929393" cy="5356063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91107" y="2103597"/>
                <a:ext cx="8929393" cy="5356063"/>
                <a:chOff x="141577" y="916746"/>
                <a:chExt cx="8929393" cy="5356063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459" y="916746"/>
                  <a:ext cx="8733453" cy="5356063"/>
                </a:xfrm>
                <a:prstGeom prst="rect">
                  <a:avLst/>
                </a:prstGeom>
              </p:spPr>
            </p:pic>
            <p:sp>
              <p:nvSpPr>
                <p:cNvPr id="3" name="Rectangular Callout 2"/>
                <p:cNvSpPr/>
                <p:nvPr/>
              </p:nvSpPr>
              <p:spPr>
                <a:xfrm rot="16200000">
                  <a:off x="1438471" y="3417578"/>
                  <a:ext cx="1511680" cy="4105467"/>
                </a:xfrm>
                <a:prstGeom prst="wedgeRectCallout">
                  <a:avLst>
                    <a:gd name="adj1" fmla="val -50464"/>
                    <a:gd name="adj2" fmla="val 61457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ular Callout 8"/>
                <p:cNvSpPr/>
                <p:nvPr/>
              </p:nvSpPr>
              <p:spPr>
                <a:xfrm rot="16200000">
                  <a:off x="1501223" y="569416"/>
                  <a:ext cx="1451686" cy="2980355"/>
                </a:xfrm>
                <a:prstGeom prst="wedgeRectCallout">
                  <a:avLst>
                    <a:gd name="adj1" fmla="val -19358"/>
                    <a:gd name="adj2" fmla="val 87693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0" name="Rectangular Callout 9"/>
                <p:cNvSpPr/>
                <p:nvPr/>
              </p:nvSpPr>
              <p:spPr>
                <a:xfrm rot="16200000">
                  <a:off x="2204129" y="2173503"/>
                  <a:ext cx="1451686" cy="2980355"/>
                </a:xfrm>
                <a:prstGeom prst="wedgeRectCallout">
                  <a:avLst>
                    <a:gd name="adj1" fmla="val 79009"/>
                    <a:gd name="adj2" fmla="val 72039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Rectangular Callout 10"/>
                <p:cNvSpPr/>
                <p:nvPr/>
              </p:nvSpPr>
              <p:spPr>
                <a:xfrm rot="16200000">
                  <a:off x="6854950" y="1825938"/>
                  <a:ext cx="1451686" cy="2980355"/>
                </a:xfrm>
                <a:prstGeom prst="wedgeRectCallout">
                  <a:avLst>
                    <a:gd name="adj1" fmla="val 96979"/>
                    <a:gd name="adj2" fmla="val -26892"/>
                  </a:avLst>
                </a:prstGeom>
                <a:solidFill>
                  <a:schemeClr val="bg1">
                    <a:alpha val="90000"/>
                  </a:schemeClr>
                </a:solidFill>
                <a:ln w="158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352" y="1362552"/>
                  <a:ext cx="1305541" cy="1305541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9464" y="2720678"/>
                  <a:ext cx="1267981" cy="1190874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476" t="7446" r="6819" b="4096"/>
                <a:stretch/>
              </p:blipFill>
              <p:spPr>
                <a:xfrm>
                  <a:off x="192597" y="4761909"/>
                  <a:ext cx="1229509" cy="1379449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09095" y="2984416"/>
                  <a:ext cx="1323751" cy="1323751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2247734" y="1412559"/>
                  <a:ext cx="146706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ANTARES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water</a:t>
                  </a:r>
                </a:p>
                <a:p>
                  <a:r>
                    <a:rPr lang="en-GB" sz="1800" dirty="0" smtClean="0"/>
                    <a:t>0.01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2008 – 2019</a:t>
                  </a:r>
                  <a:endParaRPr lang="en-GB" sz="1800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7589020" y="2668093"/>
                  <a:ext cx="1479892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Baikal/GVD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water</a:t>
                  </a:r>
                </a:p>
                <a:p>
                  <a:r>
                    <a:rPr lang="en-GB" sz="1800" dirty="0"/>
                    <a:t>~</a:t>
                  </a:r>
                  <a:r>
                    <a:rPr lang="en-GB" sz="1800" dirty="0" smtClean="0"/>
                    <a:t>1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Construction</a:t>
                  </a:r>
                  <a:endParaRPr lang="en-GB" sz="1800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2832846" y="3066408"/>
                  <a:ext cx="160973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KM3NeT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water</a:t>
                  </a:r>
                </a:p>
                <a:p>
                  <a:r>
                    <a:rPr lang="en-GB" sz="1800" dirty="0" smtClean="0"/>
                    <a:t>1 + 0.006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Construction</a:t>
                  </a:r>
                  <a:endParaRPr lang="en-GB" sz="18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1380225" y="4748827"/>
                  <a:ext cx="112934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u="sng" dirty="0" smtClean="0"/>
                    <a:t>IceCube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ice</a:t>
                  </a:r>
                </a:p>
                <a:p>
                  <a:r>
                    <a:rPr lang="en-GB" sz="1800" dirty="0"/>
                    <a:t>1</a:t>
                  </a:r>
                  <a:r>
                    <a:rPr lang="en-GB" sz="1800" dirty="0" smtClean="0"/>
                    <a:t>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2011 – </a:t>
                  </a:r>
                  <a:endParaRPr lang="en-GB" sz="1800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415668" y="4748826"/>
                  <a:ext cx="1898674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800" u="sng" dirty="0" smtClean="0"/>
                    <a:t>IceCube-Gen2</a:t>
                  </a:r>
                  <a:br>
                    <a:rPr lang="en-GB" sz="1800" u="sng" dirty="0" smtClean="0"/>
                  </a:br>
                  <a:r>
                    <a:rPr lang="en-GB" sz="1800" dirty="0" smtClean="0"/>
                    <a:t>Deep ice</a:t>
                  </a:r>
                </a:p>
                <a:p>
                  <a:r>
                    <a:rPr lang="en-GB" sz="1800" dirty="0" smtClean="0"/>
                    <a:t>~10  km</a:t>
                  </a:r>
                  <a:r>
                    <a:rPr lang="en-GB" sz="1800" baseline="30000" dirty="0" smtClean="0"/>
                    <a:t>3</a:t>
                  </a:r>
                </a:p>
                <a:p>
                  <a:r>
                    <a:rPr lang="en-GB" sz="1800" dirty="0" smtClean="0"/>
                    <a:t>Projected, 1</a:t>
                  </a:r>
                  <a:r>
                    <a:rPr lang="en-GB" sz="1800" baseline="30000" dirty="0" smtClean="0"/>
                    <a:t>st</a:t>
                  </a:r>
                  <a:r>
                    <a:rPr lang="en-GB" sz="1800" dirty="0" smtClean="0"/>
                    <a:t> </a:t>
                  </a:r>
                  <a:br>
                    <a:rPr lang="en-GB" sz="1800" dirty="0" smtClean="0"/>
                  </a:br>
                  <a:r>
                    <a:rPr lang="en-GB" sz="1800" dirty="0" smtClean="0"/>
                    <a:t>phase imminent</a:t>
                  </a:r>
                  <a:endParaRPr lang="en-GB" sz="1800" dirty="0"/>
                </a:p>
              </p:txBody>
            </p:sp>
          </p:grpSp>
          <p:sp>
            <p:nvSpPr>
              <p:cNvPr id="16" name="Isosceles Triangle 15"/>
              <p:cNvSpPr/>
              <p:nvPr/>
            </p:nvSpPr>
            <p:spPr>
              <a:xfrm rot="8931388">
                <a:off x="4349447" y="3700700"/>
                <a:ext cx="625390" cy="118500"/>
              </a:xfrm>
              <a:prstGeom prst="triangle">
                <a:avLst>
                  <a:gd name="adj" fmla="val 44455"/>
                </a:avLst>
              </a:prstGeom>
              <a:solidFill>
                <a:schemeClr val="bg1">
                  <a:alpha val="90000"/>
                </a:schemeClr>
              </a:solidFill>
              <a:ln w="12700"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Parallelogram 16"/>
            <p:cNvSpPr/>
            <p:nvPr/>
          </p:nvSpPr>
          <p:spPr>
            <a:xfrm rot="20598008">
              <a:off x="4255688" y="2757705"/>
              <a:ext cx="407972" cy="47078"/>
            </a:xfrm>
            <a:prstGeom prst="parallelogram">
              <a:avLst>
                <a:gd name="adj" fmla="val 119619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Footer Placeholder 2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7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Astronomy an the Era of ANTARES, IceCube and KM3NeT                                  Mondello, 28 May 2018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How does a neutrino telescope work?</a:t>
            </a:r>
            <a:endParaRPr lang="en-US" alt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2913" y="1217612"/>
            <a:ext cx="6161087" cy="45958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4300" y="1157289"/>
            <a:ext cx="3768725" cy="525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Neutrino interacts in the </a:t>
            </a:r>
            <a:br>
              <a:rPr lang="en-GB" altLang="en-US" dirty="0" smtClean="0"/>
            </a:br>
            <a:r>
              <a:rPr lang="en-GB" altLang="en-US" dirty="0" smtClean="0"/>
              <a:t>(vicinity of the) telescope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Charged </a:t>
            </a:r>
            <a:r>
              <a:rPr lang="en-GB" altLang="en-US" dirty="0" err="1" smtClean="0"/>
              <a:t>secondaries</a:t>
            </a:r>
            <a:r>
              <a:rPr lang="en-GB" altLang="en-US" dirty="0" smtClean="0"/>
              <a:t> cross the detector volume (water or ice) and stimulate Cherenkov emission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Recorded by a 3D-array of photo-sensors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“Traditional” channel:</a:t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r>
              <a:rPr lang="en-GB" altLang="en-US" dirty="0" smtClean="0"/>
              <a:t>Cascades from almost all other reaction channels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Energy range :</a:t>
            </a:r>
            <a:br>
              <a:rPr lang="en-GB" altLang="en-US" dirty="0" smtClean="0"/>
            </a:br>
            <a:r>
              <a:rPr lang="en-GB" altLang="en-US" dirty="0" smtClean="0"/>
              <a:t>10(0) GeV – some PeV</a:t>
            </a:r>
            <a:endParaRPr lang="en-GB" altLang="en-US" dirty="0"/>
          </a:p>
        </p:txBody>
      </p:sp>
      <p:pic>
        <p:nvPicPr>
          <p:cNvPr id="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1" y="4487404"/>
            <a:ext cx="23082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75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Astronomy an the Era of ANTARES, IceCube and KM3NeT                                  Mondello, 28 May 2018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23174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What a neutrino telescope sees</a:t>
            </a:r>
            <a:endParaRPr lang="en-US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84163" y="964979"/>
            <a:ext cx="5159375" cy="5361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6990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Atmospheric neutrinos from cosmic-ray interactions in atmosphere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/>
              <a:t>r</a:t>
            </a:r>
            <a:r>
              <a:rPr lang="en-GB" altLang="en-US" sz="2000" dirty="0" smtClean="0"/>
              <a:t>educible only if accompanying </a:t>
            </a:r>
            <a:br>
              <a:rPr lang="en-GB" altLang="en-US" sz="2000" dirty="0" smtClean="0"/>
            </a:br>
            <a:r>
              <a:rPr lang="en-GB" altLang="en-US" sz="2000" dirty="0" smtClean="0"/>
              <a:t>muons measured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important calibration source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>
                <a:solidFill>
                  <a:srgbClr val="008000"/>
                </a:solidFill>
              </a:rPr>
              <a:t>allow us to study oscillations</a:t>
            </a:r>
          </a:p>
          <a:p>
            <a:pPr marL="469900" indent="-46990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Atmospheric muons from cosmic-ray interactions in atmosphere above NT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penetrate to NT</a:t>
            </a:r>
          </a:p>
          <a:p>
            <a:pPr marL="908050" lvl="1" indent="-436563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exceed neutrino event rate by </a:t>
            </a:r>
            <a:br>
              <a:rPr lang="en-GB" altLang="en-US" sz="2000" dirty="0" smtClean="0"/>
            </a:br>
            <a:r>
              <a:rPr lang="en-GB" altLang="en-US" sz="2000" dirty="0" smtClean="0"/>
              <a:t>several orders of magnitude</a:t>
            </a:r>
            <a:r>
              <a:rPr lang="en-GB" altLang="en-US" sz="1600" dirty="0" smtClean="0"/>
              <a:t> </a:t>
            </a:r>
          </a:p>
          <a:p>
            <a:pPr marL="469900" indent="-46990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Sea water: light from K40 decays and bioluminescence</a:t>
            </a:r>
            <a:br>
              <a:rPr lang="en-GB" altLang="en-US" dirty="0" smtClean="0"/>
            </a:br>
            <a:endParaRPr lang="en-GB" altLang="en-US" dirty="0" smtClean="0"/>
          </a:p>
          <a:p>
            <a:pPr marL="0" indent="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354013" algn="l"/>
              </a:tabLst>
            </a:pPr>
            <a:r>
              <a:rPr lang="en-GB" altLang="en-US" dirty="0" smtClean="0">
                <a:sym typeface="Wingdings" panose="05000000000000000000" pitchFamily="2" charset="2"/>
              </a:rPr>
              <a:t> Sensitivity depends on source position</a:t>
            </a:r>
            <a:br>
              <a:rPr lang="en-GB" altLang="en-US" dirty="0" smtClean="0">
                <a:sym typeface="Wingdings" panose="05000000000000000000" pitchFamily="2" charset="2"/>
              </a:rPr>
            </a:br>
            <a:r>
              <a:rPr lang="en-GB" altLang="en-US" dirty="0" smtClean="0">
                <a:sym typeface="Wingdings" panose="05000000000000000000" pitchFamily="2" charset="2"/>
              </a:rPr>
              <a:t>	and neutrino energy spectrum!</a:t>
            </a:r>
            <a:endParaRPr lang="en-GB" altLang="en-US" dirty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5397500" y="1968001"/>
            <a:ext cx="2951163" cy="2951162"/>
          </a:xfrm>
          <a:prstGeom prst="ellipse">
            <a:avLst/>
          </a:prstGeom>
          <a:solidFill>
            <a:srgbClr val="66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5900738" y="2471238"/>
            <a:ext cx="1943100" cy="19431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7137400" y="2672851"/>
            <a:ext cx="292100" cy="29051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6307138" y="4749301"/>
            <a:ext cx="360362" cy="1136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583363" y="4555626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6710363" y="2949076"/>
            <a:ext cx="512762" cy="1608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4979988" y="2880813"/>
            <a:ext cx="2189162" cy="21351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7278688" y="996451"/>
            <a:ext cx="14287" cy="1122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7180263" y="2050551"/>
            <a:ext cx="207962" cy="236537"/>
          </a:xfrm>
          <a:prstGeom prst="irregularSeal1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2000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7280275" y="2272801"/>
            <a:ext cx="0" cy="3889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2000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6437313" y="5131888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367588" y="4801688"/>
            <a:ext cx="16818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2000" b="1">
                <a:solidFill>
                  <a:srgbClr val="008080"/>
                </a:solidFill>
              </a:rPr>
              <a:t>Atmosphere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6065838" y="2876051"/>
            <a:ext cx="8402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Earth</a:t>
            </a: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300913" y="2166438"/>
            <a:ext cx="3321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chemeClr val="accent2"/>
                </a:solidFill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059363" y="4346076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7275513" y="1247276"/>
            <a:ext cx="3417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p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6970713" y="3612651"/>
            <a:ext cx="3177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7367588" y="2653801"/>
            <a:ext cx="52770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000" b="1"/>
              <a:t>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887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solidFill>
                  <a:schemeClr val="tx1"/>
                </a:solidFill>
              </a:rPr>
              <a:t>U. Katz: Neutrino Astronomy an the Era of ANTARES, IceCube and KM3NeT                                  Mondello, 28 May 2018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IceCube: A km</a:t>
            </a:r>
            <a:r>
              <a:rPr lang="en-US" altLang="en-US" baseline="30000" dirty="0">
                <a:solidFill>
                  <a:schemeClr val="bg1"/>
                </a:solidFill>
              </a:rPr>
              <a:t>3</a:t>
            </a:r>
            <a:r>
              <a:rPr lang="en-US" altLang="en-US" dirty="0">
                <a:solidFill>
                  <a:schemeClr val="bg1"/>
                </a:solidFill>
              </a:rPr>
              <a:t> detector in the Antarctic ice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8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IceCube: </a:t>
            </a:r>
            <a:r>
              <a:rPr lang="en-US" altLang="en-US" dirty="0"/>
              <a:t>M</a:t>
            </a:r>
            <a:r>
              <a:rPr lang="en-US" altLang="en-US" dirty="0" smtClean="0"/>
              <a:t>ost sensitive v telescope to date</a:t>
            </a:r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919570"/>
            <a:ext cx="6543675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7313" y="995046"/>
            <a:ext cx="3706812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77200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86 strings altogether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125 m horizontal spacing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17 m vertical distance </a:t>
            </a:r>
            <a:br>
              <a:rPr lang="en-GB" altLang="en-US" sz="2000" dirty="0" smtClean="0"/>
            </a:br>
            <a:r>
              <a:rPr lang="en-GB" altLang="en-US" sz="2000" dirty="0" smtClean="0"/>
              <a:t>between Optical Modules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 km</a:t>
            </a:r>
            <a:r>
              <a:rPr lang="en-GB" altLang="en-US" sz="2000" baseline="30000" dirty="0" smtClean="0"/>
              <a:t>3</a:t>
            </a:r>
            <a:r>
              <a:rPr lang="en-GB" altLang="en-US" sz="2000" dirty="0" smtClean="0"/>
              <a:t>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volume, depth 2450m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Deep Core</a:t>
            </a:r>
          </a:p>
          <a:p>
            <a:pPr marL="785813" lvl="1" indent="-342900">
              <a:lnSpc>
                <a:spcPct val="95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densely instrumented </a:t>
            </a:r>
            <a:br>
              <a:rPr lang="en-GB" altLang="en-US" sz="2000" dirty="0" smtClean="0"/>
            </a:br>
            <a:r>
              <a:rPr lang="en-GB" altLang="en-US" sz="2000" dirty="0" smtClean="0"/>
              <a:t>region in clearest ice 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Completed in Dec. 2010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Extremely stable and </a:t>
            </a:r>
            <a:br>
              <a:rPr lang="en-GB" altLang="en-US" dirty="0" smtClean="0"/>
            </a:br>
            <a:r>
              <a:rPr lang="en-GB" altLang="en-US" dirty="0" smtClean="0"/>
              <a:t>efficient operation since then</a:t>
            </a:r>
            <a:endParaRPr lang="en-GB" alt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r="14485"/>
          <a:stretch>
            <a:fillRect/>
          </a:stretch>
        </p:blipFill>
        <p:spPr bwMode="auto">
          <a:xfrm>
            <a:off x="7361238" y="4523195"/>
            <a:ext cx="1782762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6040438" y="4608920"/>
            <a:ext cx="2259012" cy="166687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013450" y="4635907"/>
            <a:ext cx="1758950" cy="1566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0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1340"/>
            <a:ext cx="9144000" cy="6879340"/>
            <a:chOff x="0" y="-21339"/>
            <a:chExt cx="9144000" cy="6879340"/>
          </a:xfrm>
        </p:grpSpPr>
        <p:pic>
          <p:nvPicPr>
            <p:cNvPr id="23" name="Picture 22" descr="8-Event_Scal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339"/>
              <a:ext cx="9144000" cy="687934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830641" y="6107439"/>
              <a:ext cx="2137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Big Bird, 2.0 PeV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</a:rPr>
              <a:t>A first glimpse at cosmic </a:t>
            </a:r>
            <a:r>
              <a:rPr lang="en-US" altLang="en-US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r>
              <a:rPr lang="en-US" altLang="en-US" dirty="0" smtClean="0">
                <a:solidFill>
                  <a:schemeClr val="bg1"/>
                </a:solidFill>
              </a:rPr>
              <a:t>’s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6934740" y="130875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chemeClr val="bg1"/>
                </a:solidFill>
              </a:rPr>
              <a:t>By Francis </a:t>
            </a:r>
            <a:r>
              <a:rPr lang="en-GB" sz="1800" dirty="0" err="1" smtClean="0">
                <a:solidFill>
                  <a:schemeClr val="bg1"/>
                </a:solidFill>
              </a:rPr>
              <a:t>Halzen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>
          <a:xfrm>
            <a:off x="270588" y="4882343"/>
            <a:ext cx="5644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2013: Discovery of HE cosmic neutrinos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2018: First neutrino source</a:t>
            </a:r>
            <a:endParaRPr lang="en-GB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652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The perimeter of this lecture</a:t>
            </a:r>
            <a:endParaRPr lang="en-US" alt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95313" y="1502017"/>
            <a:ext cx="8281988" cy="3621088"/>
          </a:xfrm>
          <a:prstGeom prst="rect">
            <a:avLst/>
          </a:prstGeom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Messenger particles: </a:t>
            </a:r>
          </a:p>
          <a:p>
            <a:pPr marL="868363" lvl="1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200" dirty="0" smtClean="0">
                <a:solidFill>
                  <a:srgbClr val="008000"/>
                </a:solidFill>
              </a:rPr>
              <a:t>Cosmic rays (protons, nuclei)</a:t>
            </a:r>
          </a:p>
          <a:p>
            <a:pPr marL="868363" lvl="1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200" dirty="0" smtClean="0">
                <a:solidFill>
                  <a:srgbClr val="C00000"/>
                </a:solidFill>
              </a:rPr>
              <a:t>Gamma rays</a:t>
            </a:r>
          </a:p>
          <a:p>
            <a:pPr marL="868363" lvl="1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200" dirty="0" smtClean="0">
                <a:solidFill>
                  <a:srgbClr val="000685"/>
                </a:solidFill>
              </a:rPr>
              <a:t>Neutrinos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Energy per messenger particle: 10 GeV … some 10</a:t>
            </a:r>
            <a:r>
              <a:rPr lang="en-GB" altLang="de-DE" sz="2400" baseline="30000" dirty="0" smtClean="0"/>
              <a:t>20</a:t>
            </a:r>
            <a:r>
              <a:rPr lang="en-GB" altLang="de-DE" sz="2400" dirty="0" smtClean="0"/>
              <a:t> eV</a:t>
            </a:r>
          </a:p>
          <a:p>
            <a:pPr marL="354013" indent="-35401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</a:pPr>
            <a:r>
              <a:rPr lang="en-GB" altLang="de-DE" sz="2400" dirty="0" smtClean="0"/>
              <a:t>Selected experiments </a:t>
            </a:r>
            <a:r>
              <a:rPr lang="en-GB" altLang="de-DE" sz="2400" dirty="0"/>
              <a:t>a</a:t>
            </a:r>
            <a:r>
              <a:rPr lang="en-GB" altLang="de-DE" sz="2400" dirty="0" smtClean="0"/>
              <a:t>nd results</a:t>
            </a:r>
          </a:p>
        </p:txBody>
      </p:sp>
      <p:sp>
        <p:nvSpPr>
          <p:cNvPr id="3" name="Oval 2"/>
          <p:cNvSpPr/>
          <p:nvPr/>
        </p:nvSpPr>
        <p:spPr>
          <a:xfrm>
            <a:off x="6811347" y="3144416"/>
            <a:ext cx="1951653" cy="793102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088" y="4025204"/>
            <a:ext cx="1691501" cy="239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Astronomy an the Era of ANTARES, IceCube and KM3NeT                                  Mondello, 28 May 2018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mtClean="0"/>
              <a:t>Systematic search for such events …</a:t>
            </a:r>
            <a:endParaRPr lang="en-US" alt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06" y="1073020"/>
            <a:ext cx="4359442" cy="526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52372" y="1362995"/>
            <a:ext cx="3767378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Select events interacting</a:t>
            </a:r>
            <a:br>
              <a:rPr lang="en-US" sz="2000" dirty="0" smtClean="0"/>
            </a:br>
            <a:r>
              <a:rPr lang="en-US" sz="2000" dirty="0" smtClean="0"/>
              <a:t>inside the detector only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N</a:t>
            </a:r>
            <a:r>
              <a:rPr lang="en-US" sz="2000" dirty="0" smtClean="0"/>
              <a:t>o light in the veto region</a:t>
            </a:r>
            <a:endParaRPr lang="en-US" sz="2000" dirty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V</a:t>
            </a:r>
            <a:r>
              <a:rPr lang="en-US" sz="2000" dirty="0" smtClean="0"/>
              <a:t>eto for atmospheric</a:t>
            </a:r>
            <a:br>
              <a:rPr lang="en-US" sz="2000" dirty="0" smtClean="0"/>
            </a:br>
            <a:r>
              <a:rPr lang="en-US" sz="2000" dirty="0" smtClean="0"/>
              <a:t>muons and neutrinos</a:t>
            </a:r>
            <a:br>
              <a:rPr lang="en-US" sz="2000" dirty="0" smtClean="0"/>
            </a:br>
            <a:r>
              <a:rPr lang="en-US" sz="2000" dirty="0" smtClean="0"/>
              <a:t>(which are typically </a:t>
            </a:r>
            <a:br>
              <a:rPr lang="en-US" sz="2000" dirty="0" smtClean="0"/>
            </a:br>
            <a:r>
              <a:rPr lang="en-US" sz="2000" dirty="0" smtClean="0"/>
              <a:t>accompanied by muons)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nergy </a:t>
            </a:r>
            <a:r>
              <a:rPr lang="en-US" sz="2000" dirty="0"/>
              <a:t>measurement: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total </a:t>
            </a:r>
            <a:r>
              <a:rPr lang="en-US" sz="2000" dirty="0"/>
              <a:t>absorption </a:t>
            </a:r>
            <a:r>
              <a:rPr lang="en-US" sz="2000" dirty="0" smtClean="0"/>
              <a:t>calorimetry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 	“High-energy starting </a:t>
            </a:r>
            <a:br>
              <a:rPr lang="en-US" sz="2000" dirty="0" smtClean="0">
                <a:sym typeface="Wingdings" panose="05000000000000000000" pitchFamily="2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 	events” (HESE)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US" sz="2000" dirty="0" smtClean="0">
                <a:sym typeface="Wingdings" panose="05000000000000000000" pitchFamily="2" charset="2"/>
              </a:rPr>
              <a:t>Meanwhile further analyses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9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Where do they come from?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Astronomy an the Era of ANTARES, IceCube and KM3NeT                                  Mondello, 28 May 2018</a:t>
            </a:r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22" y="875911"/>
            <a:ext cx="7327351" cy="4579594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16469" y="5281127"/>
            <a:ext cx="806260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80 events, expected background 25.2/15.6 atmospheric µ/v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No significant clustering or correlation with Galactic Plane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More events from Southern than from Northern sky 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54563" y="1017036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HESE 6 years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2487095" y="1318311"/>
            <a:ext cx="6389137" cy="3916558"/>
            <a:chOff x="2487095" y="1247868"/>
            <a:chExt cx="6389137" cy="39165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095" y="1247868"/>
              <a:ext cx="4292083" cy="3916558"/>
            </a:xfrm>
            <a:prstGeom prst="rect">
              <a:avLst/>
            </a:prstGeom>
          </p:spPr>
        </p:pic>
        <p:sp>
          <p:nvSpPr>
            <p:cNvPr id="17" name="Rectangular Callout 16"/>
            <p:cNvSpPr/>
            <p:nvPr/>
          </p:nvSpPr>
          <p:spPr>
            <a:xfrm>
              <a:off x="7112536" y="3530143"/>
              <a:ext cx="1763696" cy="1237799"/>
            </a:xfrm>
            <a:prstGeom prst="wedgeRectCallout">
              <a:avLst>
                <a:gd name="adj1" fmla="val -97067"/>
                <a:gd name="adj2" fmla="val -11881"/>
              </a:avLst>
            </a:prstGeom>
            <a:solidFill>
              <a:schemeClr val="bg1"/>
            </a:solidFill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Absorption in Earth above some 10 TeV</a:t>
              </a:r>
              <a:endParaRPr lang="en-GB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705272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What is their energy spectrum?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Astronomy an the Era of ANTARES, IceCube and KM3NeT                                  Mondello, 28 May 2018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69" y="933062"/>
            <a:ext cx="6018247" cy="5374485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16469" y="1482465"/>
            <a:ext cx="2839239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Extending to PeV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Consistent with </a:t>
            </a:r>
            <a:br>
              <a:rPr lang="en-US" sz="2000" dirty="0" smtClean="0"/>
            </a:br>
            <a:r>
              <a:rPr lang="en-US" sz="2000" dirty="0" smtClean="0"/>
              <a:t>power-law energy</a:t>
            </a:r>
            <a:br>
              <a:rPr lang="en-US" sz="2000" dirty="0" smtClean="0"/>
            </a:br>
            <a:r>
              <a:rPr lang="en-US" sz="2000" dirty="0" smtClean="0"/>
              <a:t>spectrum ~E</a:t>
            </a:r>
            <a:r>
              <a:rPr lang="en-US" sz="2000" baseline="30000" dirty="0" smtClean="0"/>
              <a:t>-2.9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No clear candidate</a:t>
            </a:r>
            <a:br>
              <a:rPr lang="en-US" sz="2000" dirty="0" smtClean="0"/>
            </a:br>
            <a:r>
              <a:rPr lang="en-US" sz="2000" dirty="0" smtClean="0"/>
              <a:t>events for Glashow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resonance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 err="1" smtClean="0"/>
              <a:t>v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+ 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 panose="05000000000000000000" pitchFamily="2" charset="2"/>
              </a:rPr>
              <a:t> W)</a:t>
            </a:r>
            <a:endParaRPr lang="en-US" sz="2000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49087" y="4191739"/>
            <a:ext cx="18342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59668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0"/>
            <a:ext cx="8001000" cy="566497"/>
          </a:xfrm>
        </p:spPr>
        <p:txBody>
          <a:bodyPr/>
          <a:lstStyle/>
          <a:p>
            <a:r>
              <a:rPr lang="en-US" altLang="en-US" dirty="0" smtClean="0"/>
              <a:t>Trough-going muons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Astronomy an the Era of ANTARES, IceCube and KM3NeT                                  Mondello, 28 May 2018</a:t>
            </a:r>
            <a:endParaRPr lang="de-DE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515048" y="1233397"/>
            <a:ext cx="3758080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Analysis of up-going </a:t>
            </a:r>
            <a:br>
              <a:rPr lang="en-US" sz="2000" dirty="0" smtClean="0"/>
            </a:br>
            <a:r>
              <a:rPr lang="en-US" sz="2000" dirty="0" smtClean="0"/>
              <a:t>muons (2009-2017)</a:t>
            </a:r>
            <a:br>
              <a:rPr lang="en-US" sz="2000" dirty="0" smtClean="0"/>
            </a:br>
            <a:r>
              <a:rPr lang="en-US" sz="2000" dirty="0" smtClean="0">
                <a:sym typeface="Wingdings" panose="05000000000000000000" pitchFamily="2" charset="2"/>
              </a:rPr>
              <a:t> Northern sky</a:t>
            </a:r>
            <a:endParaRPr lang="en-US" sz="2000" dirty="0" smtClean="0"/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Consistent with </a:t>
            </a:r>
            <a:br>
              <a:rPr lang="en-US" sz="2000" dirty="0" smtClean="0"/>
            </a:br>
            <a:r>
              <a:rPr lang="en-US" sz="2000" dirty="0" smtClean="0"/>
              <a:t>power-law energy</a:t>
            </a:r>
            <a:br>
              <a:rPr lang="en-US" sz="2000" dirty="0" smtClean="0"/>
            </a:br>
            <a:r>
              <a:rPr lang="en-US" sz="2000" dirty="0" smtClean="0"/>
              <a:t>spectrum ~E</a:t>
            </a:r>
            <a:r>
              <a:rPr lang="en-US" sz="2000" baseline="30000" dirty="0" smtClean="0"/>
              <a:t>-2.2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Some tension between</a:t>
            </a:r>
            <a:br>
              <a:rPr lang="en-US" sz="2000" dirty="0" smtClean="0"/>
            </a:br>
            <a:r>
              <a:rPr lang="en-US" sz="2000" dirty="0" smtClean="0"/>
              <a:t>HESE and v</a:t>
            </a:r>
            <a:r>
              <a:rPr lang="en-US" sz="2000" baseline="-25000" dirty="0" smtClean="0"/>
              <a:t>µ</a:t>
            </a:r>
            <a:r>
              <a:rPr lang="en-US" sz="2000" dirty="0" smtClean="0"/>
              <a:t> spectra</a:t>
            </a:r>
          </a:p>
          <a:p>
            <a:pPr marL="719138" lvl="1" indent="-271463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/>
              <a:t>Difference between North</a:t>
            </a:r>
            <a:br>
              <a:rPr lang="en-US" sz="1800" dirty="0" smtClean="0"/>
            </a:br>
            <a:r>
              <a:rPr lang="en-US" sz="1800" dirty="0" smtClean="0"/>
              <a:t>and South? </a:t>
            </a:r>
            <a:br>
              <a:rPr lang="en-US" sz="1800" dirty="0" smtClean="0"/>
            </a:br>
            <a:r>
              <a:rPr lang="en-US" sz="1800" dirty="0" smtClean="0"/>
              <a:t>Multi-component spectrum?</a:t>
            </a:r>
          </a:p>
          <a:p>
            <a:pPr marL="719138" lvl="1" indent="-271463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/>
              <a:t>Systematics (background, </a:t>
            </a:r>
            <a:br>
              <a:rPr lang="en-US" sz="1800" dirty="0" smtClean="0"/>
            </a:br>
            <a:r>
              <a:rPr lang="en-US" sz="1800" dirty="0" smtClean="0"/>
              <a:t>energy reconstruction, …)?</a:t>
            </a:r>
            <a:endParaRPr lang="en-US" dirty="0"/>
          </a:p>
          <a:p>
            <a:pPr marL="719138" lvl="1" indent="-271463" defTabSz="914400" eaLnBrk="1" hangingPunct="1">
              <a:spcBef>
                <a:spcPts val="600"/>
              </a:spcBef>
              <a:spcAft>
                <a:spcPts val="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/>
              <a:t>Statistical fluctuation?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52" y="718457"/>
            <a:ext cx="4710047" cy="3051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25" y="3764859"/>
            <a:ext cx="4730620" cy="275903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619383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2" y="346083"/>
            <a:ext cx="8135937" cy="360362"/>
          </a:xfrm>
        </p:spPr>
        <p:txBody>
          <a:bodyPr/>
          <a:lstStyle/>
          <a:p>
            <a:r>
              <a:rPr lang="en-US" dirty="0" smtClean="0"/>
              <a:t>Currently taking data: ANTARES 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1177925" y="937437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1136650" y="5980924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7" name="Picture 10" descr="antares_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59" y="967054"/>
            <a:ext cx="6708710" cy="518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/>
          <p:cNvSpPr txBox="1">
            <a:spLocks noChangeArrowheads="1"/>
          </p:cNvSpPr>
          <p:nvPr/>
        </p:nvSpPr>
        <p:spPr>
          <a:xfrm>
            <a:off x="5542384" y="1053554"/>
            <a:ext cx="3601616" cy="488473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None/>
            </a:pPr>
            <a:r>
              <a:rPr lang="en-GB" altLang="en-US" u="sng" dirty="0" smtClean="0"/>
              <a:t>The first deep-sea v telescope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Installed near Toulon at a depth of 2475m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12 strings with 25 storeys </a:t>
            </a:r>
            <a:r>
              <a:rPr lang="en-GB" altLang="en-US" dirty="0" smtClean="0"/>
              <a:t>each, 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/>
              <a:t>I</a:t>
            </a:r>
            <a:r>
              <a:rPr lang="en-GB" altLang="en-US" dirty="0" smtClean="0"/>
              <a:t>nstrumented volume ~0.01km</a:t>
            </a:r>
            <a:r>
              <a:rPr lang="en-GB" altLang="en-US" baseline="30000" dirty="0" smtClean="0"/>
              <a:t>3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Data taking in full configuration since 2008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Proof of principle of deep-sea </a:t>
            </a:r>
            <a:r>
              <a:rPr lang="en-GB" altLang="en-US" dirty="0" smtClean="0">
                <a:latin typeface="Symbol" panose="05050102010706020507" pitchFamily="18" charset="2"/>
              </a:rPr>
              <a:t>n</a:t>
            </a:r>
            <a:r>
              <a:rPr lang="en-GB" altLang="en-US" dirty="0" smtClean="0"/>
              <a:t> telescope</a:t>
            </a:r>
          </a:p>
          <a:p>
            <a:pPr marL="342900" indent="-342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Lots of results – but (too) small for cosmic neutrinos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525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" y="891917"/>
            <a:ext cx="4602703" cy="293363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U. Katz: Neutrino Astronomy an the Era of ANTARES, IceCube and KM3NeT                                  Mondello, 28 May 2018</a:t>
            </a:r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0"/>
            <a:ext cx="8001000" cy="56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Does ANTARES see a signal?</a:t>
            </a:r>
            <a:endParaRPr lang="en-US" altLang="en-US" dirty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548648" y="4088845"/>
            <a:ext cx="3454183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Indication of a signal in</a:t>
            </a:r>
            <a:br>
              <a:rPr lang="en-US" sz="2000" dirty="0" smtClean="0"/>
            </a:br>
            <a:r>
              <a:rPr lang="en-US" sz="2000" dirty="0" smtClean="0"/>
              <a:t>track- and shower-like</a:t>
            </a:r>
            <a:br>
              <a:rPr lang="en-US" sz="2000" dirty="0" smtClean="0"/>
            </a:br>
            <a:r>
              <a:rPr lang="en-US" sz="2000" dirty="0" smtClean="0"/>
              <a:t>event samples</a:t>
            </a:r>
          </a:p>
          <a:p>
            <a:pPr marL="457200" indent="-457200" defTabSz="914400" eaLnBrk="1" fontAlgn="base" hangingPunct="1">
              <a:spcBef>
                <a:spcPts val="600"/>
              </a:spcBef>
              <a:spcAft>
                <a:spcPts val="1200"/>
              </a:spcAft>
              <a:buClr>
                <a:srgbClr val="002554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/>
              <a:t>Consistent with IceCube</a:t>
            </a:r>
            <a:br>
              <a:rPr lang="en-US" sz="2000" dirty="0" smtClean="0"/>
            </a:br>
            <a:r>
              <a:rPr lang="en-US" sz="2000" dirty="0" smtClean="0"/>
              <a:t>findings 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6" y="3753648"/>
            <a:ext cx="4478693" cy="2997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43" y="911140"/>
            <a:ext cx="4703257" cy="291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5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5" y="346083"/>
            <a:ext cx="7923244" cy="360362"/>
          </a:xfrm>
        </p:spPr>
        <p:txBody>
          <a:bodyPr/>
          <a:lstStyle/>
          <a:p>
            <a:r>
              <a:rPr lang="en-GB" dirty="0" smtClean="0"/>
              <a:t>The Baikal GVD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sp>
        <p:nvSpPr>
          <p:cNvPr id="10" name="Rectangle 9"/>
          <p:cNvSpPr/>
          <p:nvPr/>
        </p:nvSpPr>
        <p:spPr>
          <a:xfrm rot="16200000">
            <a:off x="2132084" y="3192627"/>
            <a:ext cx="3594981" cy="3261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134" y="1026269"/>
            <a:ext cx="2144575" cy="33006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635214" y="4252917"/>
            <a:ext cx="1792546" cy="2762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700 m</a:t>
            </a:r>
            <a:endParaRPr lang="en-GB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379" y="905958"/>
            <a:ext cx="3757068" cy="3300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80930" y="994174"/>
            <a:ext cx="447701" cy="31145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23936" y="4111569"/>
            <a:ext cx="1859512" cy="340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120 m</a:t>
            </a:r>
            <a:endParaRPr lang="en-GB" sz="1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84329" y="4108734"/>
            <a:ext cx="1859512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59507" y="4249702"/>
            <a:ext cx="3481177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39755" y="4583058"/>
            <a:ext cx="8048753" cy="156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Project to construct a </a:t>
            </a:r>
            <a:r>
              <a:rPr lang="en-GB" altLang="en-US" dirty="0" err="1" smtClean="0">
                <a:sym typeface="Wingdings" panose="05000000000000000000" pitchFamily="2" charset="2"/>
              </a:rPr>
              <a:t>Gigaton</a:t>
            </a:r>
            <a:r>
              <a:rPr lang="en-GB" altLang="en-US" dirty="0" smtClean="0">
                <a:sym typeface="Wingdings" panose="05000000000000000000" pitchFamily="2" charset="2"/>
              </a:rPr>
              <a:t> (=km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  <a:r>
              <a:rPr lang="en-GB" altLang="en-US" dirty="0" smtClean="0">
                <a:sym typeface="Wingdings" panose="05000000000000000000" pitchFamily="2" charset="2"/>
              </a:rPr>
              <a:t>) detector in Lake Baikal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Phase 1 (GVD-1): 8 clusters (see figure), 0.4 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>
                <a:sym typeface="Wingdings" panose="05000000000000000000" pitchFamily="2" charset="2"/>
              </a:rPr>
              <a:t>3</a:t>
            </a:r>
            <a:r>
              <a:rPr lang="en-GB" altLang="en-US" dirty="0" smtClean="0">
                <a:sym typeface="Wingdings" panose="05000000000000000000" pitchFamily="2" charset="2"/>
              </a:rPr>
              <a:t> clusters operational, 1-2 more clusters to be deployed per season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Commissioning, calibration, sensitivity studies in progress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Final goal: 27 clusters, 1.5 km</a:t>
            </a:r>
            <a:r>
              <a:rPr lang="en-GB" altLang="en-US" baseline="30000" dirty="0" smtClean="0">
                <a:sym typeface="Wingdings" panose="05000000000000000000" pitchFamily="2" charset="2"/>
              </a:rPr>
              <a:t>3</a:t>
            </a:r>
            <a:endParaRPr lang="en-GB" altLang="en-US" baseline="30000" dirty="0"/>
          </a:p>
        </p:txBody>
      </p:sp>
      <p:sp>
        <p:nvSpPr>
          <p:cNvPr id="16" name="Rectangle 15"/>
          <p:cNvSpPr/>
          <p:nvPr/>
        </p:nvSpPr>
        <p:spPr>
          <a:xfrm>
            <a:off x="3929575" y="1480008"/>
            <a:ext cx="272376" cy="2275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4008198" y="1452462"/>
            <a:ext cx="365989" cy="2230079"/>
            <a:chOff x="4043841" y="1514616"/>
            <a:chExt cx="365989" cy="2230079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4043841" y="1514616"/>
              <a:ext cx="0" cy="22300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rot="5400000">
              <a:off x="3843653" y="2544668"/>
              <a:ext cx="793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5</a:t>
              </a:r>
              <a:r>
                <a:rPr lang="en-GB" sz="1600" dirty="0" smtClean="0"/>
                <a:t>25 m</a:t>
              </a:r>
              <a:endParaRPr lang="en-GB" sz="16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52746" y="971920"/>
            <a:ext cx="4482317" cy="1631216"/>
          </a:xfrm>
          <a:prstGeom prst="rect">
            <a:avLst/>
          </a:prstGeom>
          <a:solidFill>
            <a:schemeClr val="bg1">
              <a:alpha val="83000"/>
            </a:schemeClr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First results from 2016+17 data:</a:t>
            </a:r>
          </a:p>
          <a:p>
            <a:r>
              <a:rPr lang="en-GB" sz="2000" dirty="0" smtClean="0">
                <a:sym typeface="Wingdings" panose="05000000000000000000" pitchFamily="2" charset="2"/>
              </a:rPr>
              <a:t> Understanding atmospheric muons</a:t>
            </a:r>
            <a:br>
              <a:rPr lang="en-GB" sz="2000" dirty="0" smtClean="0">
                <a:sym typeface="Wingdings" panose="05000000000000000000" pitchFamily="2" charset="2"/>
              </a:rPr>
            </a:br>
            <a:r>
              <a:rPr lang="en-GB" sz="2000" dirty="0" smtClean="0">
                <a:sym typeface="Wingdings" panose="05000000000000000000" pitchFamily="2" charset="2"/>
              </a:rPr>
              <a:t> Seeing atmospheric neutrinos</a:t>
            </a:r>
            <a:endParaRPr lang="en-GB" sz="2000" dirty="0" smtClean="0"/>
          </a:p>
          <a:p>
            <a:r>
              <a:rPr lang="en-GB" sz="2000" dirty="0" smtClean="0">
                <a:sym typeface="Wingdings" panose="05000000000000000000" pitchFamily="2" charset="2"/>
              </a:rPr>
              <a:t> Limits on v flux from </a:t>
            </a:r>
            <a:r>
              <a:rPr lang="en-GB" altLang="en-US" sz="2000" dirty="0" smtClean="0">
                <a:sym typeface="Wingdings" panose="05000000000000000000" pitchFamily="2" charset="2"/>
              </a:rPr>
              <a:t>GW170817</a:t>
            </a:r>
            <a:br>
              <a:rPr lang="en-GB" altLang="en-US" sz="2000" dirty="0" smtClean="0">
                <a:sym typeface="Wingdings" panose="05000000000000000000" pitchFamily="2" charset="2"/>
              </a:rPr>
            </a:br>
            <a:r>
              <a:rPr lang="en-GB" altLang="en-US" sz="2000" dirty="0" smtClean="0">
                <a:sym typeface="Wingdings" panose="05000000000000000000" pitchFamily="2" charset="2"/>
              </a:rPr>
              <a:t> A</a:t>
            </a:r>
            <a:r>
              <a:rPr lang="en-GB" sz="2000" dirty="0" smtClean="0">
                <a:sym typeface="Wingdings" panose="05000000000000000000" pitchFamily="2" charset="2"/>
              </a:rPr>
              <a:t> 157 TeV cascade event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3981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5" y="346083"/>
            <a:ext cx="7923244" cy="360362"/>
          </a:xfrm>
        </p:spPr>
        <p:txBody>
          <a:bodyPr/>
          <a:lstStyle/>
          <a:p>
            <a:r>
              <a:rPr lang="en-GB" dirty="0" smtClean="0"/>
              <a:t>GVD construction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7063" y="4993085"/>
            <a:ext cx="8367647" cy="114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Deployment in winter from frozen surface of Lake Baikal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Maintenance &amp; repair operations possible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10-inch Hamamatsu PMTs, in situ digitisation, data transfer via Ethernet</a:t>
            </a:r>
            <a:endParaRPr lang="en-GB" alt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" y="935369"/>
            <a:ext cx="5238214" cy="3561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39"/>
          <a:stretch/>
        </p:blipFill>
        <p:spPr>
          <a:xfrm>
            <a:off x="4729128" y="935369"/>
            <a:ext cx="4414872" cy="355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55" y="346083"/>
            <a:ext cx="7923244" cy="360362"/>
          </a:xfrm>
        </p:spPr>
        <p:txBody>
          <a:bodyPr/>
          <a:lstStyle/>
          <a:p>
            <a:r>
              <a:rPr lang="en-GB" dirty="0" smtClean="0"/>
              <a:t>GVD: first data analysed, first v’s …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17553" y="1214187"/>
            <a:ext cx="8367647" cy="114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en-GB" altLang="en-US" sz="1800" dirty="0"/>
          </a:p>
        </p:txBody>
      </p:sp>
      <p:pic>
        <p:nvPicPr>
          <p:cNvPr id="7" name="Image1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29061" y="2099275"/>
            <a:ext cx="7036724" cy="4407526"/>
          </a:xfrm>
          <a:prstGeom prst="rect">
            <a:avLst/>
          </a:prstGeom>
          <a:effectLst/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27063" y="1003551"/>
            <a:ext cx="8048753" cy="156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2016 data: select atmospheric muons (</a:t>
            </a:r>
            <a:r>
              <a:rPr lang="en-GB" altLang="en-US" dirty="0" smtClean="0">
                <a:cs typeface="Arial" panose="020B0604020202020204" pitchFamily="34" charset="0"/>
                <a:sym typeface="Wingdings" panose="05000000000000000000" pitchFamily="2" charset="2"/>
              </a:rPr>
              <a:t>≥</a:t>
            </a:r>
            <a:r>
              <a:rPr lang="en-GB" altLang="en-US" dirty="0" smtClean="0">
                <a:sym typeface="Wingdings" panose="05000000000000000000" pitchFamily="2" charset="2"/>
              </a:rPr>
              <a:t>6 OMs at </a:t>
            </a:r>
            <a:r>
              <a:rPr lang="en-GB" altLang="en-US" dirty="0" smtClean="0">
                <a:cs typeface="Arial" panose="020B0604020202020204" pitchFamily="34" charset="0"/>
                <a:sym typeface="Wingdings" panose="05000000000000000000" pitchFamily="2" charset="2"/>
              </a:rPr>
              <a:t>≥3 strings)</a:t>
            </a:r>
            <a:endParaRPr lang="en-GB" altLang="en-US" dirty="0" smtClean="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Apply quality cuts and boosted decision tree for v/µ separation 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… and observe first neutrinos!</a:t>
            </a:r>
            <a:endParaRPr lang="en-GB" alt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048555" y="3293567"/>
            <a:ext cx="2095445" cy="1477328"/>
            <a:chOff x="7165785" y="3265714"/>
            <a:chExt cx="2095445" cy="1477328"/>
          </a:xfrm>
        </p:grpSpPr>
        <p:sp>
          <p:nvSpPr>
            <p:cNvPr id="3" name="TextBox 2"/>
            <p:cNvSpPr txBox="1"/>
            <p:nvPr/>
          </p:nvSpPr>
          <p:spPr>
            <a:xfrm>
              <a:off x="7165785" y="3265714"/>
              <a:ext cx="209544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0000FF"/>
                  </a:solidFill>
                </a:rPr>
                <a:t> - -</a:t>
              </a:r>
              <a:r>
                <a:rPr lang="en-GB" sz="1800" dirty="0" smtClean="0"/>
                <a:t>	Atm. µ </a:t>
              </a:r>
              <a:br>
                <a:rPr lang="en-GB" sz="1800" dirty="0" smtClean="0"/>
              </a:br>
              <a:r>
                <a:rPr lang="en-GB" sz="1800" dirty="0" smtClean="0"/>
                <a:t>	simulation</a:t>
              </a:r>
              <a:br>
                <a:rPr lang="en-GB" sz="1800" dirty="0" smtClean="0"/>
              </a:br>
              <a:r>
                <a:rPr lang="en-GB" sz="1800" dirty="0" smtClean="0"/>
                <a:t>	After detector </a:t>
              </a:r>
              <a:br>
                <a:rPr lang="en-GB" sz="1800" dirty="0" smtClean="0"/>
              </a:br>
              <a:r>
                <a:rPr lang="en-GB" sz="1800" dirty="0" smtClean="0"/>
                <a:t>	response</a:t>
              </a:r>
            </a:p>
            <a:p>
              <a:r>
                <a:rPr lang="en-GB" sz="1800" dirty="0" smtClean="0">
                  <a:sym typeface="Symbol" panose="05050102010706020507" pitchFamily="18" charset="2"/>
                </a:rPr>
                <a:t>  </a:t>
              </a:r>
              <a:r>
                <a:rPr lang="en-GB" sz="1800" dirty="0" smtClean="0"/>
                <a:t>	Data</a:t>
              </a:r>
              <a:endParaRPr lang="en-GB" sz="180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296539" y="3964234"/>
              <a:ext cx="24259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Down Arrow 13"/>
          <p:cNvSpPr/>
          <p:nvPr/>
        </p:nvSpPr>
        <p:spPr>
          <a:xfrm>
            <a:off x="6640908" y="2233903"/>
            <a:ext cx="213282" cy="366657"/>
          </a:xfrm>
          <a:prstGeom prst="downArrow">
            <a:avLst>
              <a:gd name="adj1" fmla="val 50000"/>
              <a:gd name="adj2" fmla="val 76788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 rot="10800000">
            <a:off x="899315" y="2200067"/>
            <a:ext cx="213282" cy="366657"/>
          </a:xfrm>
          <a:prstGeom prst="downArrow">
            <a:avLst>
              <a:gd name="adj1" fmla="val 50000"/>
              <a:gd name="adj2" fmla="val 76788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7734" y="2145776"/>
            <a:ext cx="5106976" cy="436102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20229" y="2101604"/>
            <a:ext cx="5558753" cy="4407527"/>
            <a:chOff x="8382" y="2013241"/>
            <a:chExt cx="5558753" cy="4407527"/>
          </a:xfrm>
        </p:grpSpPr>
        <p:sp>
          <p:nvSpPr>
            <p:cNvPr id="21" name="Down Arrow 20"/>
            <p:cNvSpPr/>
            <p:nvPr/>
          </p:nvSpPr>
          <p:spPr>
            <a:xfrm rot="10800000">
              <a:off x="899315" y="2200067"/>
              <a:ext cx="213282" cy="366657"/>
            </a:xfrm>
            <a:prstGeom prst="downArrow">
              <a:avLst>
                <a:gd name="adj1" fmla="val 50000"/>
                <a:gd name="adj2" fmla="val 76788"/>
              </a:avLst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Рисунок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" y="2013241"/>
              <a:ext cx="5558753" cy="440752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333137" y="3146324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dirty="0" smtClean="0"/>
                <a:t>З3</a:t>
              </a:r>
              <a:r>
                <a:rPr lang="en-US" sz="1800" dirty="0" smtClean="0"/>
                <a:t>.1 live-days</a:t>
              </a:r>
            </a:p>
            <a:p>
              <a:r>
                <a:rPr lang="en-US" sz="1800" dirty="0" smtClean="0"/>
                <a:t>23 selected events</a:t>
              </a:r>
              <a:endParaRPr lang="ru-RU" sz="1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55284" y="2222598"/>
              <a:ext cx="1726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</a:rPr>
                <a:t>Preliminary</a:t>
              </a:r>
              <a:endParaRPr lang="ru-RU" i="1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69683" y="2302595"/>
              <a:ext cx="1647378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d</a:t>
              </a:r>
              <a:r>
                <a:rPr lang="en-GB" sz="1600" b="1" dirty="0" smtClean="0"/>
                <a:t>ata</a:t>
              </a:r>
            </a:p>
            <a:p>
              <a:r>
                <a:rPr lang="en-GB" sz="1600" b="1" dirty="0"/>
                <a:t>a</a:t>
              </a:r>
              <a:r>
                <a:rPr lang="en-GB" sz="1600" b="1" dirty="0" smtClean="0"/>
                <a:t>tm. muons</a:t>
              </a:r>
            </a:p>
            <a:p>
              <a:r>
                <a:rPr lang="en-GB" sz="1600" b="1" dirty="0"/>
                <a:t>a</a:t>
              </a:r>
              <a:r>
                <a:rPr lang="en-GB" sz="1600" b="1" dirty="0" smtClean="0"/>
                <a:t>tm. neutrinos</a:t>
              </a:r>
              <a:endParaRPr lang="en-GB" sz="1600" b="1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5382983" y="2302595"/>
              <a:ext cx="0" cy="830997"/>
            </a:xfrm>
            <a:prstGeom prst="line">
              <a:avLst/>
            </a:prstGeom>
            <a:ln w="222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0015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554813" y="151961"/>
            <a:ext cx="8001000" cy="519844"/>
          </a:xfrm>
        </p:spPr>
        <p:txBody>
          <a:bodyPr/>
          <a:lstStyle/>
          <a:p>
            <a:r>
              <a:rPr lang="en-US" dirty="0" smtClean="0"/>
              <a:t>The future in the Mediterranean: KM3NeT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3" y="911067"/>
            <a:ext cx="8814816" cy="527304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730621" y="3457774"/>
            <a:ext cx="4297838" cy="2009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31 3’’-PMTs per optical module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18 modules per string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115 DUs per building block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ARCA: 2 blocks for v astronomy</a:t>
            </a:r>
          </a:p>
          <a:p>
            <a:pPr marL="342900" indent="-3429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/>
              <a:t>ORCA: 1 block for v oscillations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98669" y="5466892"/>
            <a:ext cx="4161742" cy="707886"/>
            <a:chOff x="113589" y="5603180"/>
            <a:chExt cx="4161742" cy="707886"/>
          </a:xfrm>
        </p:grpSpPr>
        <p:sp>
          <p:nvSpPr>
            <p:cNvPr id="11" name="Right Arrow 10"/>
            <p:cNvSpPr/>
            <p:nvPr/>
          </p:nvSpPr>
          <p:spPr>
            <a:xfrm>
              <a:off x="113589" y="5826492"/>
              <a:ext cx="4161742" cy="325853"/>
            </a:xfrm>
            <a:prstGeom prst="rightArrow">
              <a:avLst>
                <a:gd name="adj1" fmla="val 50000"/>
                <a:gd name="adj2" fmla="val 66666"/>
              </a:avLst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67951" y="5603180"/>
              <a:ext cx="1653017" cy="70788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/>
                <a:t>Deployment</a:t>
              </a:r>
              <a:br>
                <a:rPr lang="en-GB" sz="2000" b="1" dirty="0" smtClean="0"/>
              </a:br>
              <a:r>
                <a:rPr lang="en-GB" sz="2000" b="1" dirty="0" smtClean="0"/>
                <a:t>2018-21</a:t>
              </a:r>
              <a:endParaRPr lang="en-GB" sz="20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90080794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Measuring cosmic particles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2" y="934564"/>
            <a:ext cx="8135937" cy="55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/>
              <a:t>The KM3NeT Digital Optical Module</a:t>
            </a:r>
            <a:endParaRPr lang="en-US" alt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4294967295"/>
          </p:nvPr>
        </p:nvSpPr>
        <p:spPr>
          <a:xfrm>
            <a:off x="396690" y="1078338"/>
            <a:ext cx="5649913" cy="5313363"/>
          </a:xfrm>
        </p:spPr>
        <p:txBody>
          <a:bodyPr lIns="91440" tIns="45720" rIns="91440" bIns="45720">
            <a:normAutofit/>
          </a:bodyPr>
          <a:lstStyle/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31 3-inch PMTs  in 17-inch glass sphere (cathode area ~3x10-inch PMTs)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Front-end electronics, digitisation, </a:t>
            </a:r>
            <a:br>
              <a:rPr lang="en-GB" altLang="en-US" sz="2000" dirty="0" smtClean="0"/>
            </a:br>
            <a:r>
              <a:rPr lang="en-GB" altLang="en-US" sz="2000" dirty="0" smtClean="0"/>
              <a:t>optical signal </a:t>
            </a:r>
            <a:r>
              <a:rPr lang="en-GB" altLang="en-US" sz="2000" dirty="0" smtClean="0">
                <a:sym typeface="Wingdings" panose="05000000000000000000" pitchFamily="2" charset="2"/>
              </a:rPr>
              <a:t> glass fibre</a:t>
            </a:r>
            <a:endParaRPr lang="en-GB" altLang="en-US" sz="2000" dirty="0" smtClean="0"/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Single penetrator</a:t>
            </a:r>
          </a:p>
          <a:p>
            <a:pPr marL="216000" indent="-2160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Advantages:</a:t>
            </a:r>
            <a:r>
              <a:rPr lang="en-GB" altLang="en-US" dirty="0" smtClean="0"/>
              <a:t> 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Increased photocathode area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1-vs-2 photo-electron separation </a:t>
            </a:r>
            <a:br>
              <a:rPr lang="en-GB" altLang="en-US" sz="2000" dirty="0" smtClean="0"/>
            </a:br>
            <a:r>
              <a:rPr lang="en-GB" altLang="en-US" sz="2000" dirty="0" smtClean="0">
                <a:sym typeface="Wingdings" panose="05000000000000000000" pitchFamily="2" charset="2"/>
              </a:rPr>
              <a:t> better </a:t>
            </a:r>
            <a:r>
              <a:rPr lang="en-GB" altLang="en-US" sz="2000" dirty="0" smtClean="0"/>
              <a:t>detection of coincidences 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Directionality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Cost / photocathode area</a:t>
            </a:r>
          </a:p>
          <a:p>
            <a:pPr marL="447675" lvl="1" indent="-269875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 dirty="0" smtClean="0"/>
              <a:t>Minimal number of penetrations</a:t>
            </a:r>
            <a:br>
              <a:rPr lang="en-GB" altLang="en-US" sz="2000" dirty="0" smtClean="0"/>
            </a:br>
            <a:r>
              <a:rPr lang="en-GB" altLang="en-US" sz="2000" dirty="0" smtClean="0">
                <a:sym typeface="Wingdings" panose="05000000000000000000" pitchFamily="2" charset="2"/>
              </a:rPr>
              <a:t> r</a:t>
            </a:r>
            <a:r>
              <a:rPr lang="en-GB" altLang="en-US" sz="2000" dirty="0" smtClean="0"/>
              <a:t>educed risk </a:t>
            </a:r>
            <a:endParaRPr lang="en-GB" altLang="en-US" sz="1600" dirty="0"/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0612" y="1690734"/>
            <a:ext cx="3952759" cy="408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29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KM3NeT Deployment</a:t>
            </a:r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9" y="997990"/>
            <a:ext cx="4092049" cy="5458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24" y="997989"/>
            <a:ext cx="3066028" cy="54587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5565" y="1665680"/>
            <a:ext cx="164660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ym typeface="Wingdings" panose="05000000000000000000" pitchFamily="2" charset="2"/>
              </a:rPr>
              <a:t> </a:t>
            </a:r>
            <a:r>
              <a:rPr lang="en-GB" sz="2000" dirty="0" smtClean="0"/>
              <a:t>Deploy </a:t>
            </a:r>
            <a:br>
              <a:rPr lang="en-GB" sz="2000" dirty="0" smtClean="0"/>
            </a:br>
            <a:r>
              <a:rPr lang="en-GB" sz="2000" dirty="0" smtClean="0"/>
              <a:t>to</a:t>
            </a:r>
            <a:r>
              <a:rPr lang="en-GB" sz="2000" dirty="0"/>
              <a:t> </a:t>
            </a:r>
            <a:r>
              <a:rPr lang="en-GB" sz="2000" dirty="0" smtClean="0"/>
              <a:t>sea bed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Release</a:t>
            </a:r>
            <a:br>
              <a:rPr lang="en-GB" sz="2000" dirty="0" smtClean="0"/>
            </a:br>
            <a:r>
              <a:rPr lang="en-GB" sz="2000" dirty="0" smtClean="0"/>
              <a:t>by ROV</a:t>
            </a:r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Unfurl </a:t>
            </a:r>
            <a:r>
              <a:rPr lang="en-GB" sz="2000" dirty="0" smtClean="0">
                <a:sym typeface="Wingdings" panose="05000000000000000000" pitchFamily="2" charset="2"/>
              </a:rPr>
              <a:t></a:t>
            </a:r>
            <a:endParaRPr lang="en-GB" sz="2000" dirty="0" smtClean="0"/>
          </a:p>
          <a:p>
            <a:pPr marL="263525" indent="-263525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Collect</a:t>
            </a:r>
            <a:br>
              <a:rPr lang="en-GB" sz="2000" dirty="0" smtClean="0"/>
            </a:br>
            <a:r>
              <a:rPr lang="en-GB" sz="2000" dirty="0" smtClean="0"/>
              <a:t>frame</a:t>
            </a:r>
            <a:endParaRPr lang="en-GB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03" y="198853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8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GB" altLang="en-US" dirty="0"/>
              <a:t>KM3NeT 2.0 = ARCA and ORCA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27" y="3509705"/>
            <a:ext cx="3138547" cy="3044889"/>
          </a:xfrm>
          <a:prstGeom prst="rect">
            <a:avLst/>
          </a:prstGeom>
        </p:spPr>
      </p:pic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1177925" y="909444"/>
            <a:ext cx="0" cy="50847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>
            <a:off x="1136650" y="5952931"/>
            <a:ext cx="800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268" y="896841"/>
            <a:ext cx="3089752" cy="28714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543" y="877694"/>
            <a:ext cx="3089752" cy="28714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8171" y="1024788"/>
            <a:ext cx="12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ARCA =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95082" y="2818310"/>
            <a:ext cx="1999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36 m</a:t>
            </a:r>
            <a:endParaRPr lang="en-GB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78171" y="3958453"/>
            <a:ext cx="1321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ORCA =</a:t>
            </a:r>
            <a:endParaRPr lang="en-GB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95082" y="5620451"/>
            <a:ext cx="1856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Vertical DOM </a:t>
            </a:r>
            <a:br>
              <a:rPr lang="en-GB" sz="2000" dirty="0" smtClean="0"/>
            </a:br>
            <a:r>
              <a:rPr lang="en-GB" sz="2000" dirty="0" smtClean="0"/>
              <a:t>distance = </a:t>
            </a:r>
            <a:r>
              <a:rPr lang="en-GB" sz="2000" dirty="0"/>
              <a:t>9</a:t>
            </a:r>
            <a:r>
              <a:rPr lang="en-GB" sz="2000" dirty="0" smtClean="0"/>
              <a:t> m</a:t>
            </a:r>
            <a:endParaRPr lang="en-GB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82179" y="1518574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Astroparticle</a:t>
            </a:r>
            <a:r>
              <a:rPr lang="en-GB" sz="2000" dirty="0" smtClean="0"/>
              <a:t>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78522" y="4308946"/>
            <a:ext cx="19367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Oscillation </a:t>
            </a:r>
          </a:p>
          <a:p>
            <a:r>
              <a:rPr lang="en-GB" sz="2000" dirty="0" smtClean="0"/>
              <a:t>Research with</a:t>
            </a:r>
          </a:p>
          <a:p>
            <a:r>
              <a:rPr lang="en-GB" sz="2000" dirty="0" err="1" smtClean="0"/>
              <a:t>Cosmics</a:t>
            </a:r>
            <a:r>
              <a:rPr lang="en-GB" sz="2000" dirty="0" smtClean="0"/>
              <a:t> in the </a:t>
            </a:r>
          </a:p>
          <a:p>
            <a:r>
              <a:rPr lang="en-GB" sz="2000" dirty="0" smtClean="0"/>
              <a:t>Abyss</a:t>
            </a:r>
            <a:endParaRPr lang="en-GB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5559298" y="1951679"/>
            <a:ext cx="54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/>
              <a:t>+</a:t>
            </a:r>
            <a:endParaRPr lang="en-GB" sz="48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59324" y="1605717"/>
            <a:ext cx="5592770" cy="3267653"/>
            <a:chOff x="3259324" y="1605717"/>
            <a:chExt cx="5592770" cy="3267653"/>
          </a:xfrm>
        </p:grpSpPr>
        <p:sp>
          <p:nvSpPr>
            <p:cNvPr id="17" name="Oval 16"/>
            <p:cNvSpPr/>
            <p:nvPr/>
          </p:nvSpPr>
          <p:spPr>
            <a:xfrm>
              <a:off x="3259324" y="1605717"/>
              <a:ext cx="952107" cy="84400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369733" y="4425793"/>
              <a:ext cx="476404" cy="44757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71415" y="3925766"/>
              <a:ext cx="3180679" cy="4616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Phase 1 (fully funded)</a:t>
              </a:r>
              <a:endParaRPr lang="en-GB" dirty="0"/>
            </a:p>
          </p:txBody>
        </p:sp>
        <p:cxnSp>
          <p:nvCxnSpPr>
            <p:cNvPr id="7" name="Straight Arrow Connector 6"/>
            <p:cNvCxnSpPr>
              <a:endCxn id="17" idx="5"/>
            </p:cNvCxnSpPr>
            <p:nvPr/>
          </p:nvCxnSpPr>
          <p:spPr>
            <a:xfrm flipH="1" flipV="1">
              <a:off x="4071998" y="2326122"/>
              <a:ext cx="1599417" cy="15996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826604" y="4376855"/>
              <a:ext cx="1828793" cy="2400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0161" y="5178809"/>
            <a:ext cx="3408497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KM3NeT 2.0 Letter of Intent:</a:t>
            </a:r>
            <a:r>
              <a:rPr lang="en-GB" sz="2000" dirty="0">
                <a:solidFill>
                  <a:srgbClr val="0000FF"/>
                </a:solidFill>
              </a:rPr>
              <a:t/>
            </a:r>
            <a:br>
              <a:rPr lang="en-GB" sz="2000" dirty="0">
                <a:solidFill>
                  <a:srgbClr val="0000FF"/>
                </a:solidFill>
              </a:rPr>
            </a:br>
            <a:r>
              <a:rPr lang="en-GB" sz="2000" dirty="0" smtClean="0">
                <a:solidFill>
                  <a:srgbClr val="0000FF"/>
                </a:solidFill>
              </a:rPr>
              <a:t>arXiv:1601.07459 and</a:t>
            </a:r>
            <a:br>
              <a:rPr lang="en-GB" sz="2000" dirty="0" smtClean="0">
                <a:solidFill>
                  <a:srgbClr val="0000FF"/>
                </a:solidFill>
              </a:rPr>
            </a:br>
            <a:r>
              <a:rPr lang="en-GB" sz="2000" dirty="0" err="1" smtClean="0">
                <a:solidFill>
                  <a:srgbClr val="0000FF"/>
                </a:solidFill>
              </a:rPr>
              <a:t>J.Phys</a:t>
            </a:r>
            <a:r>
              <a:rPr lang="en-GB" sz="2000" dirty="0" smtClean="0">
                <a:solidFill>
                  <a:srgbClr val="0000FF"/>
                </a:solidFill>
              </a:rPr>
              <a:t>. 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43 (2016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084001 </a:t>
            </a:r>
          </a:p>
        </p:txBody>
      </p:sp>
      <p:sp>
        <p:nvSpPr>
          <p:cNvPr id="3" name="TextBox 2"/>
          <p:cNvSpPr txBox="1"/>
          <p:nvPr/>
        </p:nvSpPr>
        <p:spPr>
          <a:xfrm rot="19406206">
            <a:off x="4159876" y="1503722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500m</a:t>
            </a:r>
            <a:endParaRPr lang="en-GB" sz="2000" dirty="0"/>
          </a:p>
        </p:txBody>
      </p:sp>
      <p:sp>
        <p:nvSpPr>
          <p:cNvPr id="33" name="TextBox 32"/>
          <p:cNvSpPr txBox="1"/>
          <p:nvPr/>
        </p:nvSpPr>
        <p:spPr>
          <a:xfrm rot="19406206">
            <a:off x="7658147" y="1551311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500m</a:t>
            </a:r>
            <a:endParaRPr lang="en-GB" sz="2000" dirty="0"/>
          </a:p>
        </p:txBody>
      </p:sp>
      <p:sp>
        <p:nvSpPr>
          <p:cNvPr id="34" name="TextBox 33"/>
          <p:cNvSpPr txBox="1"/>
          <p:nvPr/>
        </p:nvSpPr>
        <p:spPr>
          <a:xfrm rot="18463781">
            <a:off x="4193212" y="4673314"/>
            <a:ext cx="843227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107m</a:t>
            </a:r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95202" y="4849208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8000"/>
                </a:solidFill>
              </a:rPr>
              <a:t>See below</a:t>
            </a:r>
            <a:endParaRPr lang="en-GB" sz="20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9149" y="4400892"/>
            <a:ext cx="3490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Phase 2 partially funded</a:t>
            </a:r>
            <a:endParaRPr lang="en-GB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03" y="198853"/>
            <a:ext cx="585267" cy="58526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17689" y="2809885"/>
            <a:ext cx="6708034" cy="1439613"/>
            <a:chOff x="1517689" y="2809885"/>
            <a:chExt cx="6708034" cy="1439613"/>
          </a:xfrm>
        </p:grpSpPr>
        <p:sp>
          <p:nvSpPr>
            <p:cNvPr id="10" name="Rectangle 9"/>
            <p:cNvSpPr/>
            <p:nvPr/>
          </p:nvSpPr>
          <p:spPr>
            <a:xfrm>
              <a:off x="1517689" y="2809885"/>
              <a:ext cx="6708034" cy="1439613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ight Arrow 35"/>
            <p:cNvSpPr/>
            <p:nvPr/>
          </p:nvSpPr>
          <p:spPr>
            <a:xfrm>
              <a:off x="1723321" y="3333517"/>
              <a:ext cx="6389644" cy="315292"/>
            </a:xfrm>
            <a:prstGeom prst="rightArrow">
              <a:avLst>
                <a:gd name="adj1" fmla="val 50000"/>
                <a:gd name="adj2" fmla="val 66666"/>
              </a:avLst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246716" y="3026115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008000"/>
                  </a:solidFill>
                </a:rPr>
                <a:t>time</a:t>
              </a:r>
              <a:endParaRPr lang="en-GB" sz="1800" b="1" dirty="0">
                <a:solidFill>
                  <a:srgbClr val="008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642715" y="2973015"/>
              <a:ext cx="1653017" cy="101566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/>
                <a:t>Phase 1</a:t>
              </a:r>
              <a:br>
                <a:rPr lang="en-GB" sz="2000" b="1" dirty="0" smtClean="0"/>
              </a:br>
              <a:r>
                <a:rPr lang="en-GB" sz="2000" b="1" dirty="0" smtClean="0"/>
                <a:t>Deployment</a:t>
              </a:r>
              <a:br>
                <a:rPr lang="en-GB" sz="2000" b="1" dirty="0" smtClean="0"/>
              </a:br>
              <a:r>
                <a:rPr lang="en-GB" sz="2000" b="1" dirty="0" smtClean="0"/>
                <a:t>2018-19</a:t>
              </a:r>
              <a:endParaRPr lang="en-GB" sz="20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955421" y="3000070"/>
              <a:ext cx="1653017" cy="101566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/>
                <a:t>KM3NeT 2.0</a:t>
              </a:r>
              <a:br>
                <a:rPr lang="en-GB" sz="2000" b="1" dirty="0" smtClean="0"/>
              </a:br>
              <a:r>
                <a:rPr lang="en-GB" sz="2000" b="1" dirty="0" smtClean="0"/>
                <a:t>Deployment</a:t>
              </a:r>
              <a:br>
                <a:rPr lang="en-GB" sz="2000" b="1" dirty="0" smtClean="0"/>
              </a:br>
              <a:r>
                <a:rPr lang="en-GB" sz="2000" b="1" dirty="0" smtClean="0"/>
                <a:t>2019-21</a:t>
              </a:r>
              <a:endParaRPr lang="en-GB" sz="20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986587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63" y="383402"/>
            <a:ext cx="8135937" cy="360362"/>
          </a:xfrm>
        </p:spPr>
        <p:txBody>
          <a:bodyPr/>
          <a:lstStyle/>
          <a:p>
            <a:r>
              <a:rPr lang="en-GB" dirty="0" smtClean="0"/>
              <a:t>KM3NeT status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579928" y="1086865"/>
            <a:ext cx="4724154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800" b="1" dirty="0" smtClean="0"/>
              <a:t>ARCA</a:t>
            </a:r>
            <a:endParaRPr lang="en-GB" sz="1800" dirty="0" smtClean="0"/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3 strings deployed Dec 2015 </a:t>
            </a:r>
            <a:r>
              <a:rPr lang="en-GB" sz="1800" dirty="0"/>
              <a:t>&amp;</a:t>
            </a:r>
            <a:r>
              <a:rPr lang="en-GB" sz="1800" dirty="0" smtClean="0"/>
              <a:t> May 2016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/>
              <a:t>2 out of 3 operated, string #3 with short in power system, recovered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ym typeface="Wingdings" panose="05000000000000000000" pitchFamily="2" charset="2"/>
              </a:rPr>
              <a:t>Attempt to power the 2 deployed strings later this year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ym typeface="Wingdings" panose="05000000000000000000" pitchFamily="2" charset="2"/>
              </a:rPr>
              <a:t>Full restoration of sea-bed network by mid-2019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800" b="1" dirty="0" smtClean="0">
                <a:sym typeface="Wingdings" panose="05000000000000000000" pitchFamily="2" charset="2"/>
              </a:rPr>
              <a:t>ORCA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GB" sz="1800" dirty="0" smtClean="0">
                <a:sym typeface="Wingdings" panose="05000000000000000000" pitchFamily="2" charset="2"/>
              </a:rPr>
              <a:t>Successful deployment &amp; operation of first string (Sept 2017)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GB" sz="1800" dirty="0" smtClean="0">
                <a:sym typeface="Wingdings" panose="05000000000000000000" pitchFamily="2" charset="2"/>
              </a:rPr>
              <a:t>Cable problem, replacement in summer  2018, resume operations thereafter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800" b="1" dirty="0" smtClean="0">
                <a:sym typeface="Wingdings" panose="05000000000000000000" pitchFamily="2" charset="2"/>
              </a:rPr>
              <a:t>Construction</a:t>
            </a:r>
            <a:endParaRPr lang="en-GB" sz="1800" b="1" dirty="0">
              <a:sym typeface="Wingdings" panose="05000000000000000000" pitchFamily="2" charset="2"/>
            </a:endParaRP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GB" sz="1800" dirty="0" smtClean="0">
                <a:sym typeface="Wingdings" panose="05000000000000000000" pitchFamily="2" charset="2"/>
              </a:rPr>
              <a:t>DOM and DU assembly proceeding</a:t>
            </a:r>
          </a:p>
          <a:p>
            <a:pPr marL="342900" indent="-3429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895350" algn="l"/>
              </a:tabLst>
            </a:pPr>
            <a:r>
              <a:rPr lang="en-GB" sz="1800" dirty="0">
                <a:sym typeface="Wingdings" panose="05000000000000000000" pitchFamily="2" charset="2"/>
              </a:rPr>
              <a:t>D</a:t>
            </a:r>
            <a:r>
              <a:rPr lang="en-GB" sz="1800" dirty="0" smtClean="0">
                <a:sym typeface="Wingdings" panose="05000000000000000000" pitchFamily="2" charset="2"/>
              </a:rPr>
              <a:t>eployment after repairs, consistent with schedule on previous slide</a:t>
            </a:r>
            <a:endParaRPr lang="en-GB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316453" y="499621"/>
            <a:ext cx="3955517" cy="8262044"/>
            <a:chOff x="-708426" y="0"/>
            <a:chExt cx="7071202" cy="10170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10"/>
            <a:stretch/>
          </p:blipFill>
          <p:spPr>
            <a:xfrm>
              <a:off x="-708426" y="0"/>
              <a:ext cx="7071202" cy="3312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66" b="-91966"/>
            <a:stretch/>
          </p:blipFill>
          <p:spPr>
            <a:xfrm>
              <a:off x="-708426" y="3312000"/>
              <a:ext cx="7071202" cy="685800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53" y="3533370"/>
            <a:ext cx="3858772" cy="29334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90648" y="1220615"/>
            <a:ext cx="19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Atmospheric muons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2895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" y="1597935"/>
            <a:ext cx="4529034" cy="3309969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627063" y="270587"/>
            <a:ext cx="8546841" cy="485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dirty="0" smtClean="0"/>
              <a:t>KM3NeT/ARCA angular resolutions</a:t>
            </a:r>
            <a:endParaRPr lang="en-GB" alt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1739" r="6910" b="731"/>
          <a:stretch/>
        </p:blipFill>
        <p:spPr>
          <a:xfrm>
            <a:off x="4531822" y="1566703"/>
            <a:ext cx="4687210" cy="337816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72110" y="977648"/>
            <a:ext cx="6013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Track-like events:						Cascades:</a:t>
            </a:r>
            <a:endParaRPr lang="en-GB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6636281" y="2571371"/>
            <a:ext cx="2520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latin typeface="Symbol" panose="05050102010706020507" pitchFamily="18" charset="2"/>
              </a:rPr>
              <a:t>n</a:t>
            </a:r>
            <a:r>
              <a:rPr lang="en-GB" sz="2000" baseline="-25000" dirty="0" smtClean="0"/>
              <a:t>e</a:t>
            </a:r>
            <a:r>
              <a:rPr lang="en-GB" sz="2000" dirty="0" smtClean="0"/>
              <a:t> CC events</a:t>
            </a:r>
            <a:br>
              <a:rPr lang="en-GB" sz="2000" dirty="0" smtClean="0"/>
            </a:br>
            <a:r>
              <a:rPr lang="en-GB" sz="2000" dirty="0" smtClean="0"/>
              <a:t>with containment cut</a:t>
            </a:r>
            <a:endParaRPr lang="en-GB" sz="2000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518474" y="3630177"/>
            <a:ext cx="3950656" cy="0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014479" y="4061420"/>
            <a:ext cx="4025826" cy="10959"/>
          </a:xfrm>
          <a:prstGeom prst="line">
            <a:avLst/>
          </a:prstGeom>
          <a:ln w="349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587840" y="3214451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0.1°</a:t>
            </a:r>
            <a:endParaRPr lang="en-GB" sz="20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8616948" y="3672269"/>
            <a:ext cx="429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</a:t>
            </a:r>
            <a:r>
              <a:rPr lang="en-GB" sz="2000" b="1" dirty="0" smtClean="0"/>
              <a:t>°</a:t>
            </a:r>
            <a:endParaRPr lang="en-GB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761115" y="5108417"/>
            <a:ext cx="79544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Muon energy: d(log10 E)=0.25-0.3 at E &gt; 10 TeV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Cascade energy: 5-10% at E &gt; some 10 TeV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Good angular resolution helps enormously in source associations</a:t>
            </a:r>
            <a:endParaRPr lang="en-GB" sz="20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03" y="198853"/>
            <a:ext cx="585267" cy="585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33454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32637" y="151961"/>
            <a:ext cx="8001000" cy="5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dirty="0" smtClean="0"/>
              <a:t>Sensitivities</a:t>
            </a:r>
            <a:endParaRPr lang="en-US" alt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4294967295"/>
          </p:nvPr>
        </p:nvSpPr>
        <p:spPr>
          <a:xfrm>
            <a:off x="2778747" y="923970"/>
            <a:ext cx="3708778" cy="750596"/>
          </a:xfrm>
        </p:spPr>
        <p:txBody>
          <a:bodyPr lIns="91440" tIns="45720" rIns="91440" bIns="45720">
            <a:normAutofit fontScale="850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altLang="en-US" dirty="0" smtClean="0"/>
              <a:t>Detecting a diffuse </a:t>
            </a:r>
            <a:r>
              <a:rPr lang="en-GB" altLang="en-US" dirty="0" smtClean="0"/>
              <a:t>cosmic neutrino flux as measured by </a:t>
            </a:r>
            <a:r>
              <a:rPr lang="en-GB" altLang="en-US" dirty="0" smtClean="0"/>
              <a:t>IceCube:</a:t>
            </a:r>
            <a:endParaRPr lang="en-GB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31" y="1755005"/>
            <a:ext cx="6044811" cy="454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IceCube: next step = Upgrade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3004" b="-3004"/>
          <a:stretch/>
        </p:blipFill>
        <p:spPr>
          <a:xfrm>
            <a:off x="4265046" y="890350"/>
            <a:ext cx="4966637" cy="4025032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4553338" y="4814663"/>
          <a:ext cx="4590661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395">
                  <a:extLst>
                    <a:ext uri="{9D8B030D-6E8A-4147-A177-3AD203B41FA5}">
                      <a16:colId xmlns="" xmlns:a16="http://schemas.microsoft.com/office/drawing/2014/main" val="2091480672"/>
                    </a:ext>
                  </a:extLst>
                </a:gridCol>
                <a:gridCol w="1100875">
                  <a:extLst>
                    <a:ext uri="{9D8B030D-6E8A-4147-A177-3AD203B41FA5}">
                      <a16:colId xmlns="" xmlns:a16="http://schemas.microsoft.com/office/drawing/2014/main" val="1092376950"/>
                    </a:ext>
                  </a:extLst>
                </a:gridCol>
                <a:gridCol w="1217165">
                  <a:extLst>
                    <a:ext uri="{9D8B030D-6E8A-4147-A177-3AD203B41FA5}">
                      <a16:colId xmlns="" xmlns:a16="http://schemas.microsoft.com/office/drawing/2014/main" val="3417907949"/>
                    </a:ext>
                  </a:extLst>
                </a:gridCol>
                <a:gridCol w="1275226">
                  <a:extLst>
                    <a:ext uri="{9D8B030D-6E8A-4147-A177-3AD203B41FA5}">
                      <a16:colId xmlns="" xmlns:a16="http://schemas.microsoft.com/office/drawing/2014/main" val="2429537595"/>
                    </a:ext>
                  </a:extLst>
                </a:gridCol>
              </a:tblGrid>
              <a:tr h="2829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Array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String Spacing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Module Spacing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Franklin Gothic Medium" panose="020B0603020102020204" pitchFamily="34" charset="0"/>
                        </a:rPr>
                        <a:t>Modules / String</a:t>
                      </a:r>
                      <a:endParaRPr lang="en-US" sz="1400" dirty="0">
                        <a:solidFill>
                          <a:schemeClr val="tx1"/>
                        </a:solidFill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95115316"/>
                  </a:ext>
                </a:extLst>
              </a:tr>
              <a:tr h="2829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IceCube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125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17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60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7248705"/>
                  </a:ext>
                </a:extLst>
              </a:tr>
              <a:tr h="282943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DeepCore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75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7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60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6125000"/>
                  </a:ext>
                </a:extLst>
              </a:tr>
              <a:tr h="19573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Upgrade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20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  2 m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Franklin Gothic Medium" panose="020B0603020102020204" pitchFamily="34" charset="0"/>
                        </a:rPr>
                        <a:t>125</a:t>
                      </a:r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75644022"/>
                  </a:ext>
                </a:extLst>
              </a:tr>
            </a:tbl>
          </a:graphicData>
        </a:graphic>
      </p:graphicFrame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78258" y="1119675"/>
            <a:ext cx="4038243" cy="432940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12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en-GB" altLang="en-US" sz="1800" b="1" dirty="0" smtClean="0">
                <a:sym typeface="Wingdings" panose="05000000000000000000" pitchFamily="2" charset="2"/>
              </a:rPr>
              <a:t/>
            </a:r>
            <a:br>
              <a:rPr lang="en-GB" altLang="en-US" sz="1800" b="1" dirty="0" smtClean="0">
                <a:sym typeface="Wingdings" panose="05000000000000000000" pitchFamily="2" charset="2"/>
              </a:rPr>
            </a:br>
            <a:r>
              <a:rPr lang="en-GB" altLang="en-US" sz="1800" b="1" dirty="0" smtClean="0">
                <a:sym typeface="Wingdings" panose="05000000000000000000" pitchFamily="2" charset="2"/>
              </a:rPr>
              <a:t>IceCube-Upgrade</a:t>
            </a:r>
            <a:endParaRPr lang="en-GB" altLang="en-US" sz="1800" dirty="0">
              <a:sym typeface="Wingdings" panose="05000000000000000000" pitchFamily="2" charset="2"/>
            </a:endParaRP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7 additional strings in Deep Core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domain, densely instrumented</a:t>
            </a: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Objectives: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GeV neutrinos: 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l-GR" altLang="en-US" sz="1800" dirty="0" smtClean="0">
                <a:sym typeface="Wingdings" panose="05000000000000000000" pitchFamily="2" charset="2"/>
              </a:rPr>
              <a:t>τ</a:t>
            </a:r>
            <a:r>
              <a:rPr lang="de-DE" altLang="en-US" sz="1800" dirty="0" smtClean="0">
                <a:sym typeface="Wingdings" panose="05000000000000000000" pitchFamily="2" charset="2"/>
              </a:rPr>
              <a:t> </a:t>
            </a:r>
            <a:r>
              <a:rPr lang="en-GB" altLang="en-US" sz="1800" dirty="0" smtClean="0">
                <a:sym typeface="Wingdings" panose="05000000000000000000" pitchFamily="2" charset="2"/>
              </a:rPr>
              <a:t>appearance, Dark Matter, …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Improved understanding of ice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properties  better precision, reduced systematic uncertainties</a:t>
            </a:r>
          </a:p>
          <a:p>
            <a:pPr marL="447675" indent="-17780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Opportunity to test new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hardware developments</a:t>
            </a:r>
          </a:p>
          <a:p>
            <a:pPr indent="-169863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sz="1800" dirty="0" smtClean="0">
                <a:sym typeface="Wingdings" panose="05000000000000000000" pitchFamily="2" charset="2"/>
              </a:rPr>
              <a:t>Funding commitment expected</a:t>
            </a:r>
            <a:br>
              <a:rPr lang="en-GB" altLang="en-US" sz="1800" dirty="0" smtClean="0">
                <a:sym typeface="Wingdings" panose="05000000000000000000" pitchFamily="2" charset="2"/>
              </a:rPr>
            </a:br>
            <a:r>
              <a:rPr lang="en-GB" altLang="en-US" sz="1800" dirty="0" smtClean="0">
                <a:sym typeface="Wingdings" panose="05000000000000000000" pitchFamily="2" charset="2"/>
              </a:rPr>
              <a:t>very soon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endParaRPr lang="en-GB" altLang="en-US" sz="1800" dirty="0"/>
          </a:p>
        </p:txBody>
      </p:sp>
      <p:sp>
        <p:nvSpPr>
          <p:cNvPr id="18" name="Right Arrow 17"/>
          <p:cNvSpPr/>
          <p:nvPr/>
        </p:nvSpPr>
        <p:spPr>
          <a:xfrm>
            <a:off x="178258" y="5896948"/>
            <a:ext cx="3999105" cy="279919"/>
          </a:xfrm>
          <a:prstGeom prst="rightArrow">
            <a:avLst>
              <a:gd name="adj1" fmla="val 50000"/>
              <a:gd name="adj2" fmla="val 66666"/>
            </a:avLst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1370870" y="5676809"/>
            <a:ext cx="1653017" cy="707886"/>
          </a:xfrm>
          <a:prstGeom prst="rect">
            <a:avLst/>
          </a:prstGeom>
          <a:solidFill>
            <a:schemeClr val="bg1"/>
          </a:solidFill>
          <a:ln w="3175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/>
              <a:t>Deployment</a:t>
            </a:r>
            <a:br>
              <a:rPr lang="en-GB" sz="2000" b="1" dirty="0" smtClean="0"/>
            </a:br>
            <a:r>
              <a:rPr lang="en-GB" sz="2000" b="1" dirty="0" smtClean="0"/>
              <a:t>2022/23</a:t>
            </a:r>
            <a:endParaRPr lang="en-GB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18598" y="555957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8000"/>
                </a:solidFill>
              </a:rPr>
              <a:t>time</a:t>
            </a:r>
            <a:endParaRPr lang="en-GB" sz="1800" b="1" dirty="0">
              <a:solidFill>
                <a:srgbClr val="008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419652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582" y="1017262"/>
            <a:ext cx="5672110" cy="4884317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 Gen2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  <p:grpSp>
        <p:nvGrpSpPr>
          <p:cNvPr id="3" name="Group 2"/>
          <p:cNvGrpSpPr/>
          <p:nvPr/>
        </p:nvGrpSpPr>
        <p:grpSpPr>
          <a:xfrm>
            <a:off x="113589" y="1318670"/>
            <a:ext cx="4161742" cy="5001725"/>
            <a:chOff x="542797" y="1318670"/>
            <a:chExt cx="4161742" cy="5001725"/>
          </a:xfrm>
        </p:grpSpPr>
        <p:sp>
          <p:nvSpPr>
            <p:cNvPr id="14" name="Right Arrow 13"/>
            <p:cNvSpPr/>
            <p:nvPr/>
          </p:nvSpPr>
          <p:spPr>
            <a:xfrm>
              <a:off x="542797" y="5826492"/>
              <a:ext cx="4161742" cy="325853"/>
            </a:xfrm>
            <a:prstGeom prst="rightArrow">
              <a:avLst>
                <a:gd name="adj1" fmla="val 50000"/>
                <a:gd name="adj2" fmla="val 66666"/>
              </a:avLst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05071" y="5612509"/>
              <a:ext cx="1653017" cy="70788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/>
                <a:t>Deployment</a:t>
              </a:r>
              <a:br>
                <a:rPr lang="en-GB" sz="2000" b="1" dirty="0" smtClean="0"/>
              </a:br>
              <a:r>
                <a:rPr lang="en-GB" sz="2000" b="1" dirty="0" smtClean="0"/>
                <a:t>2025-31</a:t>
              </a:r>
              <a:endParaRPr lang="en-GB" sz="20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28869" y="5532248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solidFill>
                    <a:srgbClr val="008000"/>
                  </a:solidFill>
                </a:rPr>
                <a:t>time</a:t>
              </a:r>
              <a:endParaRPr lang="en-GB" sz="1800" b="1" dirty="0">
                <a:solidFill>
                  <a:srgbClr val="008000"/>
                </a:solidFill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64540" y="1318670"/>
              <a:ext cx="4100765" cy="403501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marL="263525" indent="-263525" eaLnBrk="0" hangingPunct="0">
                <a:lnSpc>
                  <a:spcPts val="28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952500" indent="-436563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462088" indent="-395288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2020888" indent="-387350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598738" indent="-398463" eaLnBrk="0" hangingPunct="0">
                <a:lnSpc>
                  <a:spcPts val="22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3055938" indent="-398463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513138" indent="-398463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970338" indent="-398463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427538" indent="-398463" eaLnBrk="0" fontAlgn="base" hangingPunct="0">
                <a:lnSpc>
                  <a:spcPts val="22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indent="-169863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dirty="0" smtClean="0">
                  <a:sym typeface="Wingdings" panose="05000000000000000000" pitchFamily="2" charset="2"/>
                </a:rPr>
                <a:t>Next-generation neutrino observatory at South Pole, with</a:t>
              </a:r>
            </a:p>
            <a:p>
              <a:pPr marL="447675" indent="-17780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sz="1800" dirty="0" smtClean="0">
                  <a:sym typeface="Wingdings" panose="05000000000000000000" pitchFamily="2" charset="2"/>
                </a:rPr>
                <a:t>High-energy deep-ice detector</a:t>
              </a:r>
              <a:br>
                <a:rPr lang="en-GB" altLang="en-US" sz="1800" dirty="0" smtClean="0">
                  <a:sym typeface="Wingdings" panose="05000000000000000000" pitchFamily="2" charset="2"/>
                </a:rPr>
              </a:br>
              <a:r>
                <a:rPr lang="en-GB" altLang="en-US" sz="1800" dirty="0" smtClean="0">
                  <a:sym typeface="Wingdings" panose="05000000000000000000" pitchFamily="2" charset="2"/>
                </a:rPr>
                <a:t>(High-energy array, HEA)</a:t>
              </a:r>
            </a:p>
            <a:p>
              <a:pPr marL="447675" indent="-17780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sz="1800" dirty="0" smtClean="0">
                  <a:sym typeface="Wingdings" panose="05000000000000000000" pitchFamily="2" charset="2"/>
                </a:rPr>
                <a:t>Cosmic-ray and veto surface array (CRA)</a:t>
              </a:r>
            </a:p>
            <a:p>
              <a:pPr marL="447675" indent="-17780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sz="1800" dirty="0" smtClean="0">
                  <a:sym typeface="Wingdings" panose="05000000000000000000" pitchFamily="2" charset="2"/>
                </a:rPr>
                <a:t>Radio array (RA)</a:t>
              </a:r>
            </a:p>
            <a:p>
              <a:pPr marL="447675" indent="-17780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sz="1800" dirty="0" smtClean="0">
                  <a:sym typeface="Wingdings" panose="05000000000000000000" pitchFamily="2" charset="2"/>
                </a:rPr>
                <a:t>High-density core for low-energy </a:t>
              </a:r>
              <a:br>
                <a:rPr lang="en-GB" altLang="en-US" sz="1800" dirty="0" smtClean="0">
                  <a:sym typeface="Wingdings" panose="05000000000000000000" pitchFamily="2" charset="2"/>
                </a:rPr>
              </a:br>
              <a:r>
                <a:rPr lang="en-GB" altLang="en-US" sz="1800" dirty="0" smtClean="0">
                  <a:sym typeface="Wingdings" panose="05000000000000000000" pitchFamily="2" charset="2"/>
                </a:rPr>
                <a:t>neutrinos (PINGU)</a:t>
              </a:r>
            </a:p>
            <a:p>
              <a:pPr indent="-169863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</a:pPr>
              <a:r>
                <a:rPr lang="en-GB" altLang="en-US" dirty="0" smtClean="0">
                  <a:sym typeface="Wingdings" panose="05000000000000000000" pitchFamily="2" charset="2"/>
                </a:rPr>
                <a:t>Funding application expected</a:t>
              </a:r>
              <a:br>
                <a:rPr lang="en-GB" altLang="en-US" dirty="0" smtClean="0">
                  <a:sym typeface="Wingdings" panose="05000000000000000000" pitchFamily="2" charset="2"/>
                </a:rPr>
              </a:br>
              <a:r>
                <a:rPr lang="en-GB" altLang="en-US" dirty="0" smtClean="0">
                  <a:sym typeface="Wingdings" panose="05000000000000000000" pitchFamily="2" charset="2"/>
                </a:rPr>
                <a:t>in NSF MREFC scheme </a:t>
              </a:r>
              <a:br>
                <a:rPr lang="en-GB" altLang="en-US" dirty="0" smtClean="0">
                  <a:sym typeface="Wingdings" panose="05000000000000000000" pitchFamily="2" charset="2"/>
                </a:rPr>
              </a:br>
              <a:r>
                <a:rPr lang="en-GB" altLang="en-US" dirty="0" smtClean="0">
                  <a:sym typeface="Wingdings" panose="05000000000000000000" pitchFamily="2" charset="2"/>
                </a:rPr>
                <a:t>(~2020</a:t>
              </a:r>
              <a:r>
                <a:rPr lang="en-GB" altLang="en-US" dirty="0">
                  <a:sym typeface="Wingdings" panose="05000000000000000000" pitchFamily="2" charset="2"/>
                </a:rPr>
                <a:t>)</a:t>
              </a:r>
              <a:endParaRPr lang="en-GB" altLang="en-US" dirty="0" smtClean="0">
                <a:sym typeface="Wingdings" panose="05000000000000000000" pitchFamily="2" charset="2"/>
              </a:endParaRPr>
            </a:p>
          </p:txBody>
        </p:sp>
      </p:grpSp>
      <p:sp>
        <p:nvSpPr>
          <p:cNvPr id="6" name="Right Triangle 5"/>
          <p:cNvSpPr/>
          <p:nvPr/>
        </p:nvSpPr>
        <p:spPr>
          <a:xfrm>
            <a:off x="3949430" y="4783632"/>
            <a:ext cx="1518309" cy="78647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Triangle 23"/>
          <p:cNvSpPr/>
          <p:nvPr/>
        </p:nvSpPr>
        <p:spPr>
          <a:xfrm flipH="1">
            <a:off x="6755362" y="4783631"/>
            <a:ext cx="1556788" cy="1042861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10743" y="5364199"/>
            <a:ext cx="3769567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44506" y="541068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14 km</a:t>
            </a:r>
            <a:endParaRPr lang="en-GB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63430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368" t="3514" r="6805" b="2848"/>
          <a:stretch/>
        </p:blipFill>
        <p:spPr>
          <a:xfrm>
            <a:off x="6286174" y="2557757"/>
            <a:ext cx="2728451" cy="4070555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IceCube: Sensor developments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144416" y="978438"/>
            <a:ext cx="5489221" cy="19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buSzPct val="93000"/>
              <a:buNone/>
              <a:defRPr/>
            </a:pPr>
            <a:r>
              <a:rPr lang="en-US" altLang="en-US" sz="1800" b="1" dirty="0" smtClean="0">
                <a:sym typeface="Arial" charset="0"/>
              </a:rPr>
              <a:t>Multi-PMT optical module (</a:t>
            </a:r>
            <a:r>
              <a:rPr lang="en-US" altLang="en-US" sz="1800" b="1" dirty="0" err="1" smtClean="0">
                <a:sym typeface="Arial" charset="0"/>
              </a:rPr>
              <a:t>mDOM</a:t>
            </a:r>
            <a:r>
              <a:rPr lang="en-US" altLang="en-US" sz="1800" b="1" dirty="0" smtClean="0">
                <a:sym typeface="Arial" charset="0"/>
              </a:rPr>
              <a:t>)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24× 3” </a:t>
            </a:r>
            <a:r>
              <a:rPr lang="en-US" altLang="ja-JP" sz="1800" dirty="0" smtClean="0">
                <a:sym typeface="Arial" charset="0"/>
              </a:rPr>
              <a:t>PMTs (e.g. Hamamatsu 12199-02)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ja-JP" sz="1800" dirty="0" smtClean="0">
                <a:sym typeface="Arial" charset="0"/>
              </a:rPr>
              <a:t>14” borosilicate glass vessel rated @ 700 bar 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Based on proven KM3NeT design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Baseline design for Upgrade</a:t>
            </a: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063" y="896225"/>
            <a:ext cx="2857784" cy="321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3680907" y="4038616"/>
            <a:ext cx="2832576" cy="190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buSzPct val="93000"/>
              <a:buNone/>
              <a:defRPr/>
            </a:pPr>
            <a:r>
              <a:rPr lang="en-US" altLang="en-US" sz="1800" b="1" dirty="0" smtClean="0">
                <a:sym typeface="Arial" charset="0"/>
              </a:rPr>
              <a:t>“D-Egg”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 smtClean="0">
                <a:sym typeface="Arial" charset="0"/>
              </a:rPr>
              <a:t>2 x 8” </a:t>
            </a:r>
            <a:r>
              <a:rPr lang="en-US" altLang="ja-JP" sz="1800" dirty="0" smtClean="0">
                <a:sym typeface="Arial" charset="0"/>
              </a:rPr>
              <a:t>PMTs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ja-JP" sz="1800" dirty="0" smtClean="0">
                <a:sym typeface="Arial" charset="0"/>
              </a:rPr>
              <a:t>UV-transparent glass</a:t>
            </a:r>
            <a:br>
              <a:rPr lang="en-US" altLang="ja-JP" sz="1800" dirty="0" smtClean="0">
                <a:sym typeface="Arial" charset="0"/>
              </a:rPr>
            </a:br>
            <a:r>
              <a:rPr lang="en-US" altLang="ja-JP" sz="1800" dirty="0" smtClean="0">
                <a:sym typeface="Arial" charset="0"/>
              </a:rPr>
              <a:t>and gel </a:t>
            </a:r>
          </a:p>
          <a:p>
            <a:pPr marL="328613" lvl="1" indent="-342900">
              <a:lnSpc>
                <a:spcPct val="100000"/>
              </a:lnSpc>
              <a:spcBef>
                <a:spcPts val="10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ym typeface="Arial" charset="0"/>
              </a:rPr>
              <a:t>R&amp;D and production by </a:t>
            </a:r>
            <a:br>
              <a:rPr lang="en-US" altLang="en-US" sz="1800" dirty="0">
                <a:sym typeface="Arial" charset="0"/>
              </a:rPr>
            </a:br>
            <a:r>
              <a:rPr lang="en-US" altLang="en-US" sz="1800" dirty="0">
                <a:sym typeface="Arial" charset="0"/>
              </a:rPr>
              <a:t>Japanese </a:t>
            </a:r>
            <a:r>
              <a:rPr lang="en-US" altLang="en-US" sz="1800" dirty="0" smtClean="0">
                <a:sym typeface="Arial" charset="0"/>
              </a:rPr>
              <a:t>groups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954" y="5678850"/>
            <a:ext cx="2833255" cy="646331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/>
              <a:t>Further light sensor </a:t>
            </a:r>
            <a:br>
              <a:rPr lang="en-GB" sz="1800" dirty="0" smtClean="0"/>
            </a:br>
            <a:r>
              <a:rPr lang="en-GB" sz="1800" dirty="0" smtClean="0"/>
              <a:t>technologies under study</a:t>
            </a:r>
            <a:endParaRPr lang="en-GB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597008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 Upgrade: improve data quality 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564" y="2314854"/>
            <a:ext cx="4600184" cy="4191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50" y="2511085"/>
            <a:ext cx="3824114" cy="3897654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2520" y="1039240"/>
            <a:ext cx="9012024" cy="156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63525" indent="-263525" eaLnBrk="0" hangingPunct="0">
              <a:lnSpc>
                <a:spcPts val="28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 indent="-4365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62088" indent="-395288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020888" indent="-387350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98738" indent="-398463" eaLnBrk="0" hangingPunct="0">
              <a:lnSpc>
                <a:spcPts val="22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0559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5131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9703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427538" indent="-398463" eaLnBrk="0" fontAlgn="base" hangingPunct="0">
              <a:lnSpc>
                <a:spcPts val="2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Limiting factor for reconstruction precision and flavour id: </a:t>
            </a:r>
            <a:r>
              <a:rPr lang="en-GB" altLang="en-US" dirty="0">
                <a:sym typeface="Wingdings" panose="05000000000000000000" pitchFamily="2" charset="2"/>
              </a:rPr>
              <a:t>I</a:t>
            </a:r>
            <a:r>
              <a:rPr lang="en-GB" altLang="en-US" dirty="0" smtClean="0">
                <a:sym typeface="Wingdings" panose="05000000000000000000" pitchFamily="2" charset="2"/>
              </a:rPr>
              <a:t>ce properties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Precision calibration with Upgrade (dense instrumentation, additional devices)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Better angular resolution. W/o ice systematics: </a:t>
            </a:r>
            <a:r>
              <a:rPr lang="en-GB" altLang="en-US" dirty="0">
                <a:sym typeface="Wingdings" panose="05000000000000000000" pitchFamily="2" charset="2"/>
              </a:rPr>
              <a:t>C</a:t>
            </a:r>
            <a:r>
              <a:rPr lang="en-GB" altLang="en-US" dirty="0" smtClean="0">
                <a:sym typeface="Wingdings" panose="05000000000000000000" pitchFamily="2" charset="2"/>
              </a:rPr>
              <a:t>ascades 3-5</a:t>
            </a:r>
            <a:r>
              <a:rPr lang="en-GB" altLang="en-US" baseline="52000" dirty="0" smtClean="0">
                <a:sym typeface="Wingdings" panose="05000000000000000000" pitchFamily="2" charset="2"/>
              </a:rPr>
              <a:t>o</a:t>
            </a:r>
            <a:r>
              <a:rPr lang="en-GB" altLang="en-US" dirty="0" smtClean="0">
                <a:sym typeface="Wingdings" panose="05000000000000000000" pitchFamily="2" charset="2"/>
              </a:rPr>
              <a:t>; tracks 0.1-0.2</a:t>
            </a:r>
            <a:r>
              <a:rPr lang="en-GB" altLang="en-US" baseline="52000" dirty="0" smtClean="0">
                <a:sym typeface="Wingdings" panose="05000000000000000000" pitchFamily="2" charset="2"/>
              </a:rPr>
              <a:t>o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</a:pPr>
            <a:r>
              <a:rPr lang="en-GB" altLang="en-US" dirty="0" smtClean="0">
                <a:sym typeface="Wingdings" panose="05000000000000000000" pitchFamily="2" charset="2"/>
              </a:rPr>
              <a:t>Yields improved multi-messenger capabilities, improved tau identification</a:t>
            </a:r>
            <a:endParaRPr lang="en-GB" altLang="en-US" baseline="30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0659388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595313" y="306389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Selected experiments</a:t>
            </a:r>
            <a:endParaRPr lang="en-US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627063" y="1035698"/>
            <a:ext cx="8135937" cy="1416860"/>
          </a:xfrm>
          <a:prstGeom prst="rect">
            <a:avLst/>
          </a:prstGeom>
          <a:solidFill>
            <a:srgbClr val="99FF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630301" y="2642436"/>
            <a:ext cx="8135937" cy="1416860"/>
          </a:xfrm>
          <a:prstGeom prst="rect">
            <a:avLst/>
          </a:prstGeom>
          <a:solidFill>
            <a:srgbClr val="FFCCC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95313" y="4307229"/>
            <a:ext cx="8135937" cy="1416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0" y="1417556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CR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314906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478482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ν</a:t>
            </a:r>
            <a:endParaRPr lang="en-GB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5313" y="5962261"/>
            <a:ext cx="8362075" cy="37323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21521" y="6376391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l</a:t>
            </a:r>
            <a:r>
              <a:rPr lang="en-GB" dirty="0" smtClean="0">
                <a:solidFill>
                  <a:srgbClr val="C00000"/>
                </a:solidFill>
              </a:rPr>
              <a:t>og</a:t>
            </a:r>
            <a:r>
              <a:rPr lang="en-GB" baseline="-25000" dirty="0" smtClean="0">
                <a:solidFill>
                  <a:srgbClr val="C00000"/>
                </a:solidFill>
              </a:rPr>
              <a:t>10</a:t>
            </a:r>
            <a:r>
              <a:rPr lang="en-GB" dirty="0" smtClean="0">
                <a:solidFill>
                  <a:srgbClr val="C00000"/>
                </a:solidFill>
              </a:rPr>
              <a:t>(E[eV])</a:t>
            </a:r>
            <a:endParaRPr lang="en-GB" dirty="0">
              <a:solidFill>
                <a:srgbClr val="C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920620" y="962336"/>
            <a:ext cx="18661" cy="503724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387170" y="962336"/>
            <a:ext cx="18661" cy="503724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853720" y="962336"/>
            <a:ext cx="18661" cy="503724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320270" y="962336"/>
            <a:ext cx="18661" cy="503724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786820" y="962336"/>
            <a:ext cx="18661" cy="503724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8253371" y="966146"/>
            <a:ext cx="18661" cy="503724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94950" y="6023463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10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9389" y="600859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14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1500" y="6001692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12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51820" y="604595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18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85270" y="6026183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</a:rPr>
              <a:t>16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018370" y="6048059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2</a:t>
            </a:r>
            <a:r>
              <a:rPr lang="en-GB" sz="2000" dirty="0" smtClean="0">
                <a:solidFill>
                  <a:srgbClr val="C00000"/>
                </a:solidFill>
              </a:rPr>
              <a:t>0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65188" y="1390185"/>
            <a:ext cx="1838890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AMS-02</a:t>
            </a:r>
            <a:br>
              <a:rPr lang="en-GB" sz="2000" b="1" dirty="0" smtClean="0"/>
            </a:br>
            <a:r>
              <a:rPr lang="en-GB" sz="2000" dirty="0" smtClean="0"/>
              <a:t>(space)</a:t>
            </a:r>
            <a:endParaRPr lang="en-GB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6391469" y="1577943"/>
            <a:ext cx="2169722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Pierre Auger, TA</a:t>
            </a:r>
            <a:br>
              <a:rPr lang="en-GB" sz="2000" b="1" dirty="0" smtClean="0"/>
            </a:br>
            <a:r>
              <a:rPr lang="en-GB" sz="2000" dirty="0" smtClean="0"/>
              <a:t>(ground)</a:t>
            </a:r>
            <a:endParaRPr lang="en-GB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3163079" y="1106766"/>
            <a:ext cx="3652716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KASCADE(-Grande) </a:t>
            </a:r>
            <a:r>
              <a:rPr lang="en-GB" sz="2000" dirty="0" smtClean="0"/>
              <a:t>(ground)</a:t>
            </a:r>
            <a:endParaRPr lang="en-GB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1164950" y="2616381"/>
            <a:ext cx="2978464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H.E.S.S, MAGIC, Veritas </a:t>
            </a:r>
            <a:r>
              <a:rPr lang="en-GB" sz="2000" b="1" dirty="0" smtClean="0">
                <a:sym typeface="Wingdings" panose="05000000000000000000" pitchFamily="2" charset="2"/>
              </a:rPr>
              <a:t></a:t>
            </a:r>
            <a:r>
              <a:rPr lang="en-GB" sz="2000" b="1" dirty="0" smtClean="0"/>
              <a:t> CTA </a:t>
            </a:r>
            <a:r>
              <a:rPr lang="en-GB" sz="2000" dirty="0" smtClean="0"/>
              <a:t>(ground)</a:t>
            </a:r>
            <a:endParaRPr lang="en-GB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2090679" y="3755231"/>
            <a:ext cx="2052735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HAWC </a:t>
            </a:r>
            <a:r>
              <a:rPr lang="en-GB" sz="2000" dirty="0" smtClean="0"/>
              <a:t>(ground)</a:t>
            </a:r>
            <a:endParaRPr lang="en-GB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939281" y="4381488"/>
            <a:ext cx="4705739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IceCube </a:t>
            </a:r>
            <a:r>
              <a:rPr lang="en-GB" sz="2000" b="1" dirty="0" smtClean="0">
                <a:sym typeface="Wingdings" panose="05000000000000000000" pitchFamily="2" charset="2"/>
              </a:rPr>
              <a:t> IceCube-Gen2</a:t>
            </a:r>
            <a:r>
              <a:rPr lang="en-GB" sz="2000" b="1" dirty="0" smtClean="0"/>
              <a:t> </a:t>
            </a:r>
            <a:r>
              <a:rPr lang="en-GB" sz="2000" dirty="0" smtClean="0"/>
              <a:t>(deep ice)</a:t>
            </a:r>
            <a:endParaRPr lang="en-GB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848252" y="4833469"/>
            <a:ext cx="4472017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ANTARES </a:t>
            </a:r>
            <a:r>
              <a:rPr lang="en-GB" sz="2000" b="1" dirty="0" smtClean="0">
                <a:sym typeface="Wingdings" panose="05000000000000000000" pitchFamily="2" charset="2"/>
              </a:rPr>
              <a:t> </a:t>
            </a:r>
            <a:r>
              <a:rPr lang="en-GB" sz="2000" b="1" dirty="0" smtClean="0"/>
              <a:t>KM3NeT </a:t>
            </a:r>
            <a:r>
              <a:rPr lang="en-GB" sz="2000" dirty="0" smtClean="0"/>
              <a:t>(deep sea)</a:t>
            </a:r>
            <a:endParaRPr lang="en-GB" sz="2000" dirty="0"/>
          </a:p>
        </p:txBody>
      </p:sp>
      <p:sp>
        <p:nvSpPr>
          <p:cNvPr id="46" name="TextBox 45"/>
          <p:cNvSpPr txBox="1"/>
          <p:nvPr/>
        </p:nvSpPr>
        <p:spPr>
          <a:xfrm>
            <a:off x="6647038" y="3073949"/>
            <a:ext cx="1919353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Pierre Auger</a:t>
            </a:r>
            <a:b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(ground)</a:t>
            </a:r>
            <a:endParaRPr lang="en-GB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91469" y="4726605"/>
            <a:ext cx="2204844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  <a:t>Pierre Auger</a:t>
            </a:r>
            <a:br>
              <a:rPr lang="en-GB" sz="2000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GB" sz="2000" dirty="0" smtClean="0">
                <a:solidFill>
                  <a:schemeClr val="bg1">
                    <a:lumMod val="65000"/>
                  </a:schemeClr>
                </a:solidFill>
              </a:rPr>
              <a:t>(ground)</a:t>
            </a:r>
            <a:endParaRPr lang="en-GB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631500" y="5300300"/>
            <a:ext cx="2698325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GVD </a:t>
            </a:r>
            <a:r>
              <a:rPr lang="en-GB" sz="2000" dirty="0" smtClean="0"/>
              <a:t>(lake Baikal)</a:t>
            </a:r>
            <a:endParaRPr lang="en-GB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490955" y="3334582"/>
            <a:ext cx="1998524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Fermi </a:t>
            </a:r>
            <a:r>
              <a:rPr lang="en-GB" sz="2000" dirty="0" smtClean="0"/>
              <a:t>(space)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55390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4" y="3039311"/>
            <a:ext cx="3162592" cy="3521185"/>
          </a:xfrm>
          <a:prstGeom prst="rect">
            <a:avLst/>
          </a:prstGeom>
        </p:spPr>
      </p:pic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 Gen2: high-energy array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405367" y="980805"/>
            <a:ext cx="8552021" cy="221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600"/>
              </a:spcBef>
              <a:buSzPct val="93000"/>
              <a:buNone/>
              <a:defRPr/>
            </a:pPr>
            <a:r>
              <a:rPr lang="en-US" altLang="en-US" sz="2000" b="1" dirty="0" smtClean="0">
                <a:sym typeface="Arial" charset="0"/>
              </a:rPr>
              <a:t>Following up </a:t>
            </a:r>
            <a:r>
              <a:rPr lang="en-US" altLang="en-US" sz="2000" b="1" dirty="0" err="1" smtClean="0">
                <a:sym typeface="Arial" charset="0"/>
              </a:rPr>
              <a:t>IceCube’s</a:t>
            </a:r>
            <a:r>
              <a:rPr lang="en-US" altLang="en-US" sz="2000" b="1" dirty="0" smtClean="0">
                <a:sym typeface="Arial" charset="0"/>
              </a:rPr>
              <a:t> PeV v’s: Detection of neutrinos with 100+ TeV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Events are huge and produce a vast amount of Cherenkov light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Sparse instrumentation suffices: </a:t>
            </a:r>
            <a:br>
              <a:rPr lang="en-US" altLang="en-US" sz="2000" dirty="0" smtClean="0">
                <a:sym typeface="Arial" charset="0"/>
              </a:rPr>
            </a:br>
            <a:r>
              <a:rPr lang="en-US" altLang="en-US" sz="2000" dirty="0" smtClean="0">
                <a:sym typeface="Arial" charset="0"/>
              </a:rPr>
              <a:t>String distance 240-300 m, 80 DOMs/string, 1.3 km string length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Test with real </a:t>
            </a:r>
            <a:r>
              <a:rPr lang="en-US" altLang="en-US" sz="2000" dirty="0">
                <a:sym typeface="Arial" charset="0"/>
              </a:rPr>
              <a:t>IceCube </a:t>
            </a:r>
            <a:r>
              <a:rPr lang="en-US" altLang="en-US" sz="2000" dirty="0" smtClean="0">
                <a:sym typeface="Arial" charset="0"/>
              </a:rPr>
              <a:t>PeV shower event, masking strings:</a:t>
            </a:r>
            <a:br>
              <a:rPr lang="en-US" altLang="en-US" sz="2000" dirty="0" smtClean="0">
                <a:sym typeface="Arial" charset="0"/>
              </a:rPr>
            </a:br>
            <a:r>
              <a:rPr lang="en-US" altLang="en-US" sz="2000" dirty="0" smtClean="0">
                <a:sym typeface="Arial" charset="0"/>
              </a:rPr>
              <a:t>Resolution 30</a:t>
            </a:r>
            <a:r>
              <a:rPr lang="en-US" altLang="en-US" sz="2000" baseline="50000" dirty="0" smtClean="0">
                <a:sym typeface="Arial" charset="0"/>
              </a:rPr>
              <a:t>o</a:t>
            </a:r>
            <a:r>
              <a:rPr lang="en-US" altLang="en-US" sz="2000" dirty="0" smtClean="0">
                <a:sym typeface="Arial" charset="0"/>
              </a:rPr>
              <a:t> in direction, 10% in energy, 12m in vertex 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8588" y="4123860"/>
            <a:ext cx="1828800" cy="1015663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O(10) </a:t>
            </a:r>
            <a:br>
              <a:rPr lang="en-GB" sz="2000" dirty="0" smtClean="0"/>
            </a:br>
            <a:r>
              <a:rPr lang="en-GB" sz="2000" dirty="0" smtClean="0"/>
              <a:t>PeV events</a:t>
            </a:r>
          </a:p>
          <a:p>
            <a:pPr algn="ctr"/>
            <a:r>
              <a:rPr lang="en-GB" sz="2000" dirty="0"/>
              <a:t>p</a:t>
            </a:r>
            <a:r>
              <a:rPr lang="en-GB" sz="2000" dirty="0" smtClean="0"/>
              <a:t>er year</a:t>
            </a:r>
            <a:endParaRPr lang="en-GB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31" y="3099575"/>
            <a:ext cx="4078861" cy="34782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3514" y="3892624"/>
            <a:ext cx="1778051" cy="307777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 err="1" smtClean="0">
                <a:solidFill>
                  <a:srgbClr val="0000FF"/>
                </a:solidFill>
              </a:rPr>
              <a:t>PoS</a:t>
            </a:r>
            <a:r>
              <a:rPr lang="en-GB" sz="1400" dirty="0" smtClean="0">
                <a:solidFill>
                  <a:srgbClr val="0000FF"/>
                </a:solidFill>
              </a:rPr>
              <a:t>(ICRC2017)991</a:t>
            </a:r>
            <a:endParaRPr lang="en-GB" sz="14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4583160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dirty="0" smtClean="0"/>
              <a:t>IceCube Gen2: Radio array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250081" y="1469148"/>
            <a:ext cx="3370196" cy="5016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36538" indent="-276225" algn="l" defTabSz="457200" rtl="0" eaLnBrk="1" fontAlgn="base" hangingPunct="1">
              <a:lnSpc>
                <a:spcPts val="2400"/>
              </a:lnSpc>
              <a:spcBef>
                <a:spcPts val="475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Lucida Grande" charset="0"/>
              <a:buChar char="●"/>
              <a:defRPr sz="20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50888" indent="-276225" algn="l" defTabSz="457200" rtl="0" eaLnBrk="1" fontAlgn="base" hangingPunct="1">
              <a:lnSpc>
                <a:spcPts val="2200"/>
              </a:lnSpc>
              <a:spcBef>
                <a:spcPts val="438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Lucida Grande" charset="0"/>
              <a:buChar char="●"/>
              <a:defRPr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12017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443038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655763" indent="-215900" algn="l" defTabSz="457200" rtl="0" eaLnBrk="1" fontAlgn="base" hangingPunct="1">
              <a:lnSpc>
                <a:spcPts val="2000"/>
              </a:lnSpc>
              <a:spcBef>
                <a:spcPts val="388"/>
              </a:spcBef>
              <a:spcAft>
                <a:spcPct val="0"/>
              </a:spcAft>
              <a:buClr>
                <a:srgbClr val="003366"/>
              </a:buClr>
              <a:buSzPct val="64000"/>
              <a:buFont typeface="Lucida Grande" charset="0"/>
              <a:buChar char="●"/>
              <a:defRPr sz="16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600"/>
              </a:spcBef>
              <a:buSzPct val="93000"/>
              <a:buNone/>
              <a:defRPr/>
            </a:pPr>
            <a:r>
              <a:rPr lang="en-US" altLang="en-US" sz="2100" b="1" dirty="0" smtClean="0">
                <a:sym typeface="Arial" charset="0"/>
              </a:rPr>
              <a:t>Detection of neutrinos with 100+ PeV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Radio technique by far more cost-effective at these energies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Important input/experience from ARA and ARIANNA projects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Many open questions on technology and design</a:t>
            </a:r>
          </a:p>
          <a:p>
            <a:pPr marL="328613" lvl="1" indent="-342900">
              <a:lnSpc>
                <a:spcPct val="100000"/>
              </a:lnSpc>
              <a:spcBef>
                <a:spcPts val="600"/>
              </a:spcBef>
              <a:buSzPct val="93000"/>
              <a:buFont typeface="Arial" panose="020B0604020202020204" pitchFamily="34" charset="0"/>
              <a:buChar char="•"/>
              <a:defRPr/>
            </a:pPr>
            <a:r>
              <a:rPr lang="en-US" altLang="en-US" sz="2000" dirty="0" smtClean="0">
                <a:sym typeface="Arial" charset="0"/>
              </a:rPr>
              <a:t>Target: Cosmogenic neutrinos from GZK effect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94" y="1436387"/>
            <a:ext cx="5374431" cy="4442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05939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Multi-messenger results</a:t>
            </a:r>
            <a:r>
              <a:rPr lang="en-US" altLang="de-DE" dirty="0" smtClean="0"/>
              <a:t/>
            </a:r>
            <a:br>
              <a:rPr lang="en-US" altLang="de-DE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6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The multi-messenger world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6082" y="1667288"/>
            <a:ext cx="5542383" cy="338701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7476930" y="4961144"/>
            <a:ext cx="177282" cy="16795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459824" y="1583312"/>
            <a:ext cx="177282" cy="16795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926772" y="4958327"/>
            <a:ext cx="177282" cy="16795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922107" y="1583312"/>
            <a:ext cx="177282" cy="16795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677538" y="1315817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72667" y="124337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7775" y="5005678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529762" y="503761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2267339" y="1951448"/>
            <a:ext cx="5066522" cy="2853817"/>
          </a:xfrm>
          <a:prstGeom prst="rtTriangle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2407298" y="3545876"/>
            <a:ext cx="3796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Simultaneous arrival</a:t>
            </a:r>
            <a:br>
              <a:rPr lang="en-GB" sz="2000" dirty="0" smtClean="0"/>
            </a:br>
            <a:r>
              <a:rPr lang="en-GB" sz="2000" dirty="0" smtClean="0"/>
              <a:t>from same direction</a:t>
            </a:r>
          </a:p>
          <a:p>
            <a:r>
              <a:rPr lang="en-GB" sz="2000" dirty="0" smtClean="0">
                <a:sym typeface="Wingdings" panose="05000000000000000000" pitchFamily="2" charset="2"/>
              </a:rPr>
              <a:t> Alerts, common observations</a:t>
            </a:r>
            <a:endParaRPr lang="en-GB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3997592" y="1938394"/>
            <a:ext cx="3443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8000"/>
                </a:solidFill>
              </a:rPr>
              <a:t>Delayed arrival</a:t>
            </a:r>
            <a:br>
              <a:rPr lang="en-GB" sz="2000" dirty="0" smtClean="0">
                <a:solidFill>
                  <a:srgbClr val="008000"/>
                </a:solidFill>
              </a:rPr>
            </a:br>
            <a:r>
              <a:rPr lang="en-GB" sz="2000" dirty="0" smtClean="0">
                <a:solidFill>
                  <a:srgbClr val="008000"/>
                </a:solidFill>
              </a:rPr>
              <a:t>from similar direction (or not)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34496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The neutrino from TXS 0506+056 …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749"/>
            <a:ext cx="9144000" cy="3500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9200" y="4591595"/>
            <a:ext cx="3780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Slide copied from Dawn Williams, RICH 2018</a:t>
            </a:r>
            <a:endParaRPr lang="en-GB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19125" y="5010539"/>
            <a:ext cx="8234947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Also detected by MAGIC (energies up to 400 GeV)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First compelling evidence for neutrino-source association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Begin of multi-messenger astronomy with </a:t>
            </a:r>
            <a:r>
              <a:rPr lang="en-GB" sz="2000" dirty="0" err="1" smtClean="0"/>
              <a:t>neutrinos&amp;gamma-rays</a:t>
            </a:r>
            <a:r>
              <a:rPr lang="en-GB" sz="2000" dirty="0" smtClean="0"/>
              <a:t> !?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26692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… earlier neutrinos from TXS 0506+056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637" y="4328379"/>
            <a:ext cx="853150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Excess of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13±5 events found between Sept. 2014 and March 2015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Background-</a:t>
            </a:r>
            <a:r>
              <a:rPr lang="en-GB" sz="2000" dirty="0" err="1" smtClean="0"/>
              <a:t>ony</a:t>
            </a:r>
            <a:r>
              <a:rPr lang="en-GB" sz="2000" dirty="0" smtClean="0"/>
              <a:t> hypothesis excluded at 3.5 </a:t>
            </a:r>
            <a:r>
              <a:rPr lang="el-GR" sz="2000" dirty="0" smtClean="0"/>
              <a:t>σ</a:t>
            </a:r>
            <a:endParaRPr lang="en-GB" sz="2000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But: No flare of the blazar during that period </a:t>
            </a:r>
            <a:r>
              <a:rPr lang="en-GB" sz="2000" dirty="0" smtClean="0">
                <a:sym typeface="Wingdings" panose="05000000000000000000" pitchFamily="2" charset="2"/>
              </a:rPr>
              <a:t> interpretation difficult</a:t>
            </a:r>
            <a:endParaRPr lang="en-GB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2" y="1879792"/>
            <a:ext cx="8918716" cy="2076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637" y="1025712"/>
            <a:ext cx="77780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Search in archival IceCube data for neutrinos from same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892521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3" name="Rectangle 7"/>
          <p:cNvSpPr>
            <a:spLocks noGrp="1" noChangeArrowheads="1"/>
          </p:cNvSpPr>
          <p:nvPr>
            <p:ph type="title"/>
          </p:nvPr>
        </p:nvSpPr>
        <p:spPr>
          <a:xfrm>
            <a:off x="632637" y="151961"/>
            <a:ext cx="8001000" cy="519844"/>
          </a:xfrm>
        </p:spPr>
        <p:txBody>
          <a:bodyPr/>
          <a:lstStyle/>
          <a:p>
            <a:r>
              <a:rPr lang="en-US" altLang="en-US" dirty="0" smtClean="0"/>
              <a:t>The multi-messenger world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15327"/>
          <a:stretch/>
        </p:blipFill>
        <p:spPr>
          <a:xfrm>
            <a:off x="6456784" y="175003"/>
            <a:ext cx="738272" cy="594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684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625" y="6063184"/>
            <a:ext cx="770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The birth of multi-messenger astronomy with gravitational waves !!</a:t>
            </a: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2244015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U. Katz: High-Energy Universe - Experiments                                         ISAPP 2019, Heidelberg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88D1606-B9C1-D44E-A2C4-3729A0CF2AE9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627063" y="278463"/>
            <a:ext cx="8001000" cy="49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3366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366"/>
                </a:solidFill>
                <a:latin typeface="Helvetica Neue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 smtClean="0"/>
              <a:t>Different messengers </a:t>
            </a:r>
            <a:r>
              <a:rPr lang="en-US" altLang="en-US" dirty="0" smtClean="0">
                <a:sym typeface="Wingdings" panose="05000000000000000000" pitchFamily="2" charset="2"/>
              </a:rPr>
              <a:t> Multi-messenger</a:t>
            </a:r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76964" y="1009487"/>
            <a:ext cx="8767036" cy="5160351"/>
            <a:chOff x="4962704" y="3658104"/>
            <a:chExt cx="8767036" cy="49628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2704" y="3658104"/>
              <a:ext cx="8767036" cy="496287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721113" y="5478013"/>
              <a:ext cx="360868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C00000"/>
                  </a:solidFill>
                </a:rPr>
                <a:t>The exploration </a:t>
              </a:r>
            </a:p>
            <a:p>
              <a:pPr algn="ctr"/>
              <a:r>
                <a:rPr lang="en-GB" dirty="0">
                  <a:solidFill>
                    <a:srgbClr val="C00000"/>
                  </a:solidFill>
                </a:rPr>
                <a:t>o</a:t>
              </a:r>
              <a:r>
                <a:rPr lang="en-GB" dirty="0" smtClean="0">
                  <a:solidFill>
                    <a:srgbClr val="C00000"/>
                  </a:solidFill>
                </a:rPr>
                <a:t>f the high-energy</a:t>
              </a:r>
            </a:p>
            <a:p>
              <a:pPr algn="ctr"/>
              <a:r>
                <a:rPr lang="en-GB" dirty="0" smtClean="0">
                  <a:solidFill>
                    <a:srgbClr val="C00000"/>
                  </a:solidFill>
                </a:rPr>
                <a:t>Universe requires </a:t>
              </a:r>
              <a:br>
                <a:rPr lang="en-GB" dirty="0" smtClean="0">
                  <a:solidFill>
                    <a:srgbClr val="C00000"/>
                  </a:solidFill>
                </a:rPr>
              </a:br>
              <a:r>
                <a:rPr lang="en-GB" dirty="0" smtClean="0">
                  <a:solidFill>
                    <a:srgbClr val="C00000"/>
                  </a:solidFill>
                </a:rPr>
                <a:t>multi-messenger studies </a:t>
              </a:r>
              <a:br>
                <a:rPr lang="en-GB" dirty="0" smtClean="0">
                  <a:solidFill>
                    <a:srgbClr val="C00000"/>
                  </a:solidFill>
                </a:rPr>
              </a:br>
              <a:r>
                <a:rPr lang="en-GB" dirty="0" smtClean="0">
                  <a:solidFill>
                    <a:srgbClr val="C00000"/>
                  </a:solidFill>
                </a:rPr>
                <a:t>including neutrinos!</a:t>
              </a:r>
              <a:endParaRPr lang="en-GB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74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92" y="3135084"/>
            <a:ext cx="7240555" cy="783772"/>
          </a:xfrm>
        </p:spPr>
        <p:txBody>
          <a:bodyPr>
            <a:noAutofit/>
          </a:bodyPr>
          <a:lstStyle/>
          <a:p>
            <a:pPr algn="ctr"/>
            <a:r>
              <a:rPr lang="en-US" altLang="de-DE" dirty="0" smtClean="0"/>
              <a:t>Cosmic-ray experiments</a:t>
            </a:r>
            <a:r>
              <a:rPr lang="en-GB" altLang="de-DE" dirty="0"/>
              <a:t/>
            </a:r>
            <a:br>
              <a:rPr lang="en-GB" alt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3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512df844-4977-4365-9411-c6c1817fd8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u_\mu+N\to\mu+X$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348"/>
  <p:tag name="BOXHEIGHT" val="272"/>
  <p:tag name="BOXFONT" val="10"/>
  <p:tag name="BOXWRAP" val="Falsch"/>
  <p:tag name="WORKAROUNDTRANSPARENCYBUG" val="Falsch"/>
  <p:tag name="BITMAPFORMAT" val="pngmono"/>
  <p:tag name="DEBUGINTERACTIVE" val="Wahr"/>
  <p:tag name="ORIGWIDTH" val="161"/>
  <p:tag name="PICTUREFILESIZE" val="63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4|0.9"/>
</p:tagLst>
</file>

<file path=ppt/theme/theme1.xml><?xml version="1.0" encoding="utf-8"?>
<a:theme xmlns:a="http://schemas.openxmlformats.org/drawingml/2006/main" name="KM3NeT_CD">
  <a:themeElements>
    <a:clrScheme name="Custom 1">
      <a:dk1>
        <a:srgbClr val="000000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ronus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3366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99664</TotalTime>
  <Words>3092</Words>
  <Application>Microsoft Office PowerPoint</Application>
  <PresentationFormat>On-screen Show (4:3)</PresentationFormat>
  <Paragraphs>731</Paragraphs>
  <Slides>76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ＭＳ Ｐゴシック</vt:lpstr>
      <vt:lpstr>Arial</vt:lpstr>
      <vt:lpstr>Calibri</vt:lpstr>
      <vt:lpstr>DIN Alternate</vt:lpstr>
      <vt:lpstr>Franklin Gothic Medium</vt:lpstr>
      <vt:lpstr>Georgia</vt:lpstr>
      <vt:lpstr>Helvetica Neue</vt:lpstr>
      <vt:lpstr>Lucida Grande</vt:lpstr>
      <vt:lpstr>Segoe UI Semilight</vt:lpstr>
      <vt:lpstr>Symbol</vt:lpstr>
      <vt:lpstr>Verdana</vt:lpstr>
      <vt:lpstr>Wingdings</vt:lpstr>
      <vt:lpstr>KM3NeT_CD</vt:lpstr>
      <vt:lpstr>PowerPoint Presentation</vt:lpstr>
      <vt:lpstr>PowerPoint Presentation</vt:lpstr>
      <vt:lpstr>Introduction – The high-energy Universe and how we measure/observe 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Cosmic-ray experiments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Gamma-ray observatories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H.E.S.S. survey of the inner Galaxy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Neutrino telescopes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first glimpse at cosmic n’s</vt:lpstr>
      <vt:lpstr>PowerPoint Presentation</vt:lpstr>
      <vt:lpstr>Where do they come from?</vt:lpstr>
      <vt:lpstr>What is their energy spectrum?</vt:lpstr>
      <vt:lpstr>Trough-going muons</vt:lpstr>
      <vt:lpstr>Currently taking data: ANTARES …</vt:lpstr>
      <vt:lpstr>PowerPoint Presentation</vt:lpstr>
      <vt:lpstr>The Baikal GVD</vt:lpstr>
      <vt:lpstr>GVD construction</vt:lpstr>
      <vt:lpstr>GVD: first data analysed, first v’s …</vt:lpstr>
      <vt:lpstr>The future in the Mediterranean: KM3NeT</vt:lpstr>
      <vt:lpstr>PowerPoint Presentation</vt:lpstr>
      <vt:lpstr>PowerPoint Presentation</vt:lpstr>
      <vt:lpstr>KM3NeT 2.0 = ARCA and ORCA</vt:lpstr>
      <vt:lpstr>KM3NeT status</vt:lpstr>
      <vt:lpstr>PowerPoint Presentation</vt:lpstr>
      <vt:lpstr>PowerPoint Presentation</vt:lpstr>
      <vt:lpstr>IceCube: next step = Upgrade</vt:lpstr>
      <vt:lpstr>IceCube Gen2</vt:lpstr>
      <vt:lpstr>IceCube: Sensor developments</vt:lpstr>
      <vt:lpstr>IceCube Upgrade: improve data quality </vt:lpstr>
      <vt:lpstr>IceCube Gen2: high-energy array</vt:lpstr>
      <vt:lpstr>IceCube Gen2: Radio array</vt:lpstr>
      <vt:lpstr>Multi-messenger results </vt:lpstr>
      <vt:lpstr>The multi-messenger world</vt:lpstr>
      <vt:lpstr>The neutrino from TXS 0506+056 …</vt:lpstr>
      <vt:lpstr>… earlier neutrinos from TXS 0506+056</vt:lpstr>
      <vt:lpstr>The multi-messenger world</vt:lpstr>
    </vt:vector>
  </TitlesOfParts>
  <Company>FAU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auch zweizeilig  Untertitel der Präsentation</dc:title>
  <dc:creator>Lukas Walenciak</dc:creator>
  <cp:lastModifiedBy>ukatz</cp:lastModifiedBy>
  <cp:revision>828</cp:revision>
  <cp:lastPrinted>2015-01-18T20:19:59Z</cp:lastPrinted>
  <dcterms:created xsi:type="dcterms:W3CDTF">2013-03-15T11:11:15Z</dcterms:created>
  <dcterms:modified xsi:type="dcterms:W3CDTF">2019-06-05T21:05:44Z</dcterms:modified>
</cp:coreProperties>
</file>