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9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63" autoAdjust="0"/>
    <p:restoredTop sz="94660"/>
  </p:normalViewPr>
  <p:slideViewPr>
    <p:cSldViewPr>
      <p:cViewPr varScale="1">
        <p:scale>
          <a:sx n="74" d="100"/>
          <a:sy n="74" d="100"/>
        </p:scale>
        <p:origin x="-105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Max Kerstan, ITP Heidelberg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46F69-251E-4EDE-B149-B34D721CFA9F}" type="datetimeFigureOut">
              <a:rPr lang="de-DE" smtClean="0"/>
              <a:pPr/>
              <a:t>03.02.2011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B3047-4214-4D3F-AABA-896C32BAF88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Max Kerstan, ITP Heidelberg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F700C9-19BE-4DE5-AD8A-730A2C0FCCB7}" type="datetimeFigureOut">
              <a:rPr lang="de-DE" smtClean="0"/>
              <a:pPr/>
              <a:t>03.02.2011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AF9716-2EDC-4C45-8676-F648905C2451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Max Kerstan, ITP Heidelberg</a:t>
            </a:r>
            <a:endParaRPr 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smtClean="0"/>
              <a:t>Max Kerstan, ITP Heidelberg</a:t>
            </a:r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4.2.2011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Max Kerstan, ITP Heidelberg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b="1" dirty="0" smtClean="0">
                <a:solidFill>
                  <a:schemeClr val="tx2"/>
                </a:solidFill>
              </a:rPr>
              <a:t>Non-perturbative effects in </a:t>
            </a:r>
            <a:br>
              <a:rPr lang="de-DE" b="1" dirty="0" smtClean="0">
                <a:solidFill>
                  <a:schemeClr val="tx2"/>
                </a:solidFill>
              </a:rPr>
            </a:br>
            <a:r>
              <a:rPr lang="de-DE" b="1" dirty="0" smtClean="0">
                <a:solidFill>
                  <a:schemeClr val="tx2"/>
                </a:solidFill>
              </a:rPr>
              <a:t>F-Theory compactifications</a:t>
            </a:r>
            <a:endParaRPr lang="de-DE" b="1" dirty="0">
              <a:solidFill>
                <a:schemeClr val="tx2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858000" cy="2133600"/>
          </a:xfrm>
        </p:spPr>
        <p:txBody>
          <a:bodyPr>
            <a:normAutofit fontScale="92500"/>
          </a:bodyPr>
          <a:lstStyle/>
          <a:p>
            <a:r>
              <a:rPr lang="de-DE" dirty="0" smtClean="0">
                <a:solidFill>
                  <a:schemeClr val="accent1"/>
                </a:solidFill>
              </a:rPr>
              <a:t>Max Kerstan</a:t>
            </a:r>
          </a:p>
          <a:p>
            <a:r>
              <a:rPr lang="de-DE" dirty="0" smtClean="0">
                <a:solidFill>
                  <a:schemeClr val="accent1"/>
                </a:solidFill>
              </a:rPr>
              <a:t>ITP Heidelberg</a:t>
            </a:r>
          </a:p>
          <a:p>
            <a:endParaRPr lang="de-DE" dirty="0" smtClean="0"/>
          </a:p>
          <a:p>
            <a:r>
              <a:rPr lang="de-DE" sz="1800" dirty="0" smtClean="0"/>
              <a:t>Work with: Timo Weigand (ITP), Eran Palti (Paris), Thomas Grimm (Munich)</a:t>
            </a:r>
            <a:endParaRPr lang="de-DE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Fluxed instantons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Gauge flux = topologically nontrivial gauge field configuration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Instantons can carry gauge flux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Fluxes change instanton charge under U(1) symmetries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	determines the induced couplings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Determining instanton partition function in F-theory highly nontrivial</a:t>
            </a:r>
          </a:p>
          <a:p>
            <a:pPr marL="457200" lvl="2">
              <a:lnSpc>
                <a:spcPct val="150000"/>
              </a:lnSpc>
            </a:pPr>
            <a:r>
              <a:rPr lang="de-DE" sz="2400" dirty="0" smtClean="0"/>
              <a:t> 	short cut via matching of IIB effects?</a:t>
            </a:r>
          </a:p>
        </p:txBody>
      </p:sp>
      <p:sp>
        <p:nvSpPr>
          <p:cNvPr id="5" name="Right Arrow 4"/>
          <p:cNvSpPr/>
          <p:nvPr/>
        </p:nvSpPr>
        <p:spPr>
          <a:xfrm>
            <a:off x="1066800" y="4851042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ight Arrow 6"/>
          <p:cNvSpPr/>
          <p:nvPr/>
        </p:nvSpPr>
        <p:spPr>
          <a:xfrm>
            <a:off x="1066800" y="3200400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Conclusions / Outlook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8153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Type II String Theory quite well explored in terms of model building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F-Theory is  nonperturbative „completion“ of IIB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Important to understand how/if known mechanisms of IIB uplift to F-theory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In particular: instanton potentials important for moduli stabilization and how they are affected by massless and massive U(1) gauge symmetries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Massive symmetries 	   Compactifications on Non-Kähler Manifolds?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657600" y="5943600"/>
            <a:ext cx="685800" cy="76200"/>
          </a:xfrm>
          <a:prstGeom prst="left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String Theory compactifications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447800"/>
            <a:ext cx="7239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String Theory defined by 2D 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CFT on worldsheet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Alternative description of 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dynamics of massless states</a:t>
            </a:r>
            <a:br>
              <a:rPr lang="de-DE" sz="2400" dirty="0" smtClean="0"/>
            </a:br>
            <a:r>
              <a:rPr lang="de-DE" sz="2400" dirty="0" smtClean="0"/>
              <a:t>	10D Supergravity on M</a:t>
            </a:r>
            <a:r>
              <a:rPr lang="de-DE" sz="2400" baseline="-25000" dirty="0" smtClean="0"/>
              <a:t>10</a:t>
            </a:r>
          </a:p>
          <a:p>
            <a:pPr>
              <a:lnSpc>
                <a:spcPct val="150000"/>
              </a:lnSpc>
            </a:pPr>
            <a:endParaRPr lang="de-DE" sz="2400" baseline="-25000" dirty="0" smtClean="0"/>
          </a:p>
          <a:p>
            <a:pPr>
              <a:lnSpc>
                <a:spcPct val="150000"/>
              </a:lnSpc>
            </a:pPr>
            <a:endParaRPr lang="de-DE" sz="2400" baseline="-25000" dirty="0" smtClean="0"/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baseline="-25000" dirty="0" smtClean="0"/>
              <a:t>  </a:t>
            </a:r>
            <a:r>
              <a:rPr lang="de-DE" sz="2400" dirty="0" smtClean="0"/>
              <a:t>Kaluza-Klein reduction on M</a:t>
            </a:r>
            <a:r>
              <a:rPr lang="de-DE" sz="2400" baseline="-25000" dirty="0" smtClean="0"/>
              <a:t>10 </a:t>
            </a:r>
            <a:r>
              <a:rPr lang="de-DE" sz="2400" dirty="0" smtClean="0"/>
              <a:t>= R</a:t>
            </a:r>
            <a:r>
              <a:rPr lang="de-DE" sz="2400" baseline="30000" dirty="0" smtClean="0"/>
              <a:t>(1,3) </a:t>
            </a:r>
            <a:r>
              <a:rPr lang="de-DE" sz="2400" dirty="0" smtClean="0"/>
              <a:t>x M</a:t>
            </a:r>
            <a:r>
              <a:rPr lang="de-DE" sz="2400" baseline="-25000" dirty="0" smtClean="0"/>
              <a:t>6</a:t>
            </a:r>
          </a:p>
          <a:p>
            <a:pPr>
              <a:lnSpc>
                <a:spcPct val="150000"/>
              </a:lnSpc>
            </a:pPr>
            <a:r>
              <a:rPr lang="de-DE" sz="2400" dirty="0" smtClean="0"/>
              <a:t>	Effective theory in 4D</a:t>
            </a:r>
            <a:endParaRPr lang="de-DE" sz="2400" baseline="-25000" dirty="0"/>
          </a:p>
        </p:txBody>
      </p:sp>
      <p:sp>
        <p:nvSpPr>
          <p:cNvPr id="6" name="Right Arrow 5"/>
          <p:cNvSpPr/>
          <p:nvPr/>
        </p:nvSpPr>
        <p:spPr>
          <a:xfrm>
            <a:off x="1003478" y="3962400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Picture 7" descr="wlwsw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29200" y="1413256"/>
            <a:ext cx="3736041" cy="3387344"/>
          </a:xfrm>
          <a:prstGeom prst="rect">
            <a:avLst/>
          </a:prstGeom>
        </p:spPr>
      </p:pic>
      <p:sp>
        <p:nvSpPr>
          <p:cNvPr id="9" name="Right Arrow 8"/>
          <p:cNvSpPr/>
          <p:nvPr/>
        </p:nvSpPr>
        <p:spPr>
          <a:xfrm>
            <a:off x="990600" y="5791200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Dp-branes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Open strings end on Dp-branes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Described by effective p-dimensional field theory on world-volume</a:t>
            </a:r>
          </a:p>
        </p:txBody>
      </p:sp>
      <p:pic>
        <p:nvPicPr>
          <p:cNvPr id="6" name="Picture 5" descr="dbran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032447"/>
            <a:ext cx="2895600" cy="326629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962400" y="2971800"/>
            <a:ext cx="4953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On a stack of N branes, this is a U(N) gauge theory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 D-branes are charged under closed string  fields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 In a compact space, total charge must be cancelled by O-planes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IIB Model building: intersecting Branes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Several intersecting stacks of branes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	e.g. U(3) x U(2) x U(1) gauge group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Massless charged matter from strings localized at intersections</a:t>
            </a:r>
          </a:p>
        </p:txBody>
      </p:sp>
      <p:sp>
        <p:nvSpPr>
          <p:cNvPr id="10" name="Right Arrow 9"/>
          <p:cNvSpPr/>
          <p:nvPr/>
        </p:nvSpPr>
        <p:spPr>
          <a:xfrm>
            <a:off x="1066800" y="2184042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2" name="Picture 11" descr="intersecting_d-bran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8600" y="3200400"/>
            <a:ext cx="5181600" cy="347735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3400" y="3734812"/>
            <a:ext cx="4191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</a:pPr>
            <a:r>
              <a:rPr lang="de-DE" sz="2400" dirty="0" smtClean="0"/>
              <a:t>Problems: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dirty="0" smtClean="0"/>
              <a:t> Hard to find examples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dirty="0" smtClean="0"/>
              <a:t> Often unwanted extra matter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000" dirty="0" smtClean="0"/>
              <a:t> Stabilization of moduli</a:t>
            </a:r>
          </a:p>
          <a:p>
            <a:pPr marL="0" lvl="1">
              <a:lnSpc>
                <a:spcPct val="150000"/>
              </a:lnSpc>
            </a:pPr>
            <a:r>
              <a:rPr lang="de-DE" sz="2000" dirty="0" smtClean="0"/>
              <a:t>...</a:t>
            </a:r>
          </a:p>
          <a:p>
            <a:pPr marL="0" lvl="1">
              <a:lnSpc>
                <a:spcPct val="150000"/>
              </a:lnSpc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From IIB to F-Theory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7924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Effective action of Type IIB String Theory involves axio-dilaton field  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Action exhibits	           symmetry 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			,		</a:t>
            </a:r>
            <a:r>
              <a:rPr lang="az-Cyrl-AZ" dirty="0" smtClean="0"/>
              <a:t>Є</a:t>
            </a:r>
            <a:endParaRPr lang="de-DE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4191000" y="4016276"/>
            <a:ext cx="4953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Idea: Interpret  </a:t>
            </a:r>
            <a:r>
              <a:rPr lang="az-Cyrl-AZ" sz="2400" dirty="0" smtClean="0"/>
              <a:t>τ</a:t>
            </a:r>
            <a:r>
              <a:rPr lang="de-DE" sz="2400" dirty="0" smtClean="0"/>
              <a:t>  as modular parameter of a Torus = elliptic Curve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</a:t>
            </a:r>
            <a:r>
              <a:rPr lang="az-Cyrl-AZ" sz="2400" dirty="0" smtClean="0"/>
              <a:t>τ</a:t>
            </a:r>
            <a:r>
              <a:rPr lang="de-DE" sz="2400" dirty="0" smtClean="0"/>
              <a:t> varies over M</a:t>
            </a:r>
            <a:r>
              <a:rPr lang="de-DE" sz="2400" baseline="-25000" dirty="0" smtClean="0"/>
              <a:t>6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	nontrivial elliptic fibration</a:t>
            </a:r>
          </a:p>
        </p:txBody>
      </p:sp>
      <p:pic>
        <p:nvPicPr>
          <p:cNvPr id="7" name="Picture 6" descr="SL2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3111321"/>
            <a:ext cx="1114425" cy="466725"/>
          </a:xfrm>
          <a:prstGeom prst="rect">
            <a:avLst/>
          </a:prstGeom>
        </p:spPr>
      </p:pic>
      <p:pic>
        <p:nvPicPr>
          <p:cNvPr id="9" name="Picture 8" descr="tauTrf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2958921"/>
            <a:ext cx="1962150" cy="723900"/>
          </a:xfrm>
          <a:prstGeom prst="rect">
            <a:avLst/>
          </a:prstGeom>
        </p:spPr>
      </p:pic>
      <p:pic>
        <p:nvPicPr>
          <p:cNvPr id="10" name="Picture 9" descr="MatrixABC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14800" y="2908479"/>
            <a:ext cx="1066800" cy="800100"/>
          </a:xfrm>
          <a:prstGeom prst="rect">
            <a:avLst/>
          </a:prstGeom>
        </p:spPr>
      </p:pic>
      <p:pic>
        <p:nvPicPr>
          <p:cNvPr id="11" name="Picture 10" descr="SL2Z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5600" y="2553237"/>
            <a:ext cx="1114425" cy="466725"/>
          </a:xfrm>
          <a:prstGeom prst="rect">
            <a:avLst/>
          </a:prstGeom>
        </p:spPr>
      </p:pic>
      <p:sp>
        <p:nvSpPr>
          <p:cNvPr id="13" name="Right Arrow 12"/>
          <p:cNvSpPr/>
          <p:nvPr/>
        </p:nvSpPr>
        <p:spPr>
          <a:xfrm>
            <a:off x="4648200" y="6006921"/>
            <a:ext cx="368121" cy="89079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4" name="Picture 13" descr="tauDef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86000" y="1878911"/>
            <a:ext cx="2590801" cy="587605"/>
          </a:xfrm>
          <a:prstGeom prst="rect">
            <a:avLst/>
          </a:prstGeom>
        </p:spPr>
      </p:pic>
      <p:pic>
        <p:nvPicPr>
          <p:cNvPr id="15" name="Picture 14" descr="TorusFibration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28600" y="3841297"/>
            <a:ext cx="3962400" cy="26357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D7-branes in F-Theory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0"/>
            <a:ext cx="7924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In IIB theory: D7-branes at u</a:t>
            </a:r>
            <a:r>
              <a:rPr lang="de-DE" sz="2400" baseline="-25000" dirty="0" smtClean="0"/>
              <a:t>i</a:t>
            </a:r>
            <a:r>
              <a:rPr lang="de-DE" sz="2400" dirty="0" smtClean="0"/>
              <a:t> source </a:t>
            </a:r>
            <a:r>
              <a:rPr lang="az-Cyrl-AZ" sz="2400" dirty="0" smtClean="0"/>
              <a:t>τ</a:t>
            </a:r>
            <a:r>
              <a:rPr lang="de-DE" sz="2400" dirty="0" smtClean="0"/>
              <a:t>:</a:t>
            </a:r>
          </a:p>
          <a:p>
            <a:pPr marL="0" lvl="1">
              <a:lnSpc>
                <a:spcPct val="150000"/>
              </a:lnSpc>
            </a:pPr>
            <a:endParaRPr lang="de-DE" sz="2400" dirty="0" smtClean="0"/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</a:t>
            </a:r>
            <a:r>
              <a:rPr lang="az-Cyrl-AZ" sz="2400" dirty="0" smtClean="0"/>
              <a:t>τ</a:t>
            </a:r>
            <a:r>
              <a:rPr lang="de-DE" sz="2400" dirty="0" smtClean="0"/>
              <a:t> formally goes to infinity on branes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32004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Identify 7-branes with degeneration locus of the elliptic fiber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Structure of the singularity determines the gauge group on the brane</a:t>
            </a:r>
          </a:p>
        </p:txBody>
      </p:sp>
      <p:pic>
        <p:nvPicPr>
          <p:cNvPr id="14" name="Picture 13" descr="braneBackreact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5387" y="1295400"/>
            <a:ext cx="2777613" cy="762000"/>
          </a:xfrm>
          <a:prstGeom prst="rect">
            <a:avLst/>
          </a:prstGeom>
        </p:spPr>
      </p:pic>
      <p:pic>
        <p:nvPicPr>
          <p:cNvPr id="16" name="Picture 15" descr="pq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3581400"/>
            <a:ext cx="3866322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F-Theory vs. Type IIB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1"/>
            <a:ext cx="7924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F-theory in the limit of vanishing fiber size defines a IIB Theory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Possible F-Theory gauge groups include SU(N), SO(2N), but also exceptional groups E</a:t>
            </a:r>
            <a:r>
              <a:rPr lang="de-DE" sz="2400" baseline="-25000" dirty="0" smtClean="0"/>
              <a:t>6</a:t>
            </a:r>
            <a:r>
              <a:rPr lang="de-DE" sz="2400" dirty="0" smtClean="0"/>
              <a:t>, E</a:t>
            </a:r>
            <a:r>
              <a:rPr lang="de-DE" sz="2400" baseline="-25000" dirty="0" smtClean="0"/>
              <a:t>7</a:t>
            </a:r>
            <a:r>
              <a:rPr lang="de-DE" sz="2400" dirty="0" smtClean="0"/>
              <a:t>, E</a:t>
            </a:r>
            <a:r>
              <a:rPr lang="de-DE" sz="2400" baseline="-25000" dirty="0" smtClean="0"/>
              <a:t>8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F-Theory allows GUT model building not possible in Type IIB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IIB can be seen as a weak coupling limit of F-theory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Open problem: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Can all IIB configurations be uplifted to F-theory?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How does this work for specific effects?</a:t>
            </a:r>
          </a:p>
          <a:p>
            <a:pPr marL="0" lvl="1">
              <a:lnSpc>
                <a:spcPct val="150000"/>
              </a:lnSpc>
            </a:pPr>
            <a:endParaRPr lang="de-DE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U(1) symmetries in F-Theory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95401"/>
            <a:ext cx="80010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Natural gauge groups in IIB are U(N) vs. SU(N) in F-Theory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What is the fate of the „diagonal“ U(1) in U(N)=U(1) x SU(N)?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Massless U(1) gauge fields arise in an expansion of 3-form-field C</a:t>
            </a:r>
            <a:r>
              <a:rPr lang="de-DE" sz="2400" baseline="-25000" dirty="0" smtClean="0"/>
              <a:t>3</a:t>
            </a:r>
            <a:r>
              <a:rPr lang="de-DE" sz="2400" dirty="0" smtClean="0"/>
              <a:t> into harmonics: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baseline="-25000" dirty="0" smtClean="0"/>
              <a:t> </a:t>
            </a:r>
            <a:r>
              <a:rPr lang="de-DE" sz="2400" dirty="0" smtClean="0"/>
              <a:t>  Cartan U(1)‘s of SU(N) realized via forms at singularities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Idea: Diagonal U(1) from fibering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collapsing Torus cycle over a 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chain in the base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Match couplings of IIB theory</a:t>
            </a:r>
          </a:p>
        </p:txBody>
      </p:sp>
      <p:pic>
        <p:nvPicPr>
          <p:cNvPr id="4" name="Picture 3" descr="Cexpansi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048000"/>
            <a:ext cx="5210175" cy="466725"/>
          </a:xfrm>
          <a:prstGeom prst="rect">
            <a:avLst/>
          </a:prstGeom>
        </p:spPr>
      </p:pic>
      <p:pic>
        <p:nvPicPr>
          <p:cNvPr id="5" name="Picture 4" descr="S1fibra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81600" y="4054151"/>
            <a:ext cx="3352800" cy="265144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10600" cy="1143000"/>
          </a:xfrm>
        </p:spPr>
        <p:txBody>
          <a:bodyPr>
            <a:noAutofit/>
          </a:bodyPr>
          <a:lstStyle/>
          <a:p>
            <a:r>
              <a:rPr lang="de-DE" sz="3600" dirty="0" smtClean="0">
                <a:solidFill>
                  <a:schemeClr val="tx2"/>
                </a:solidFill>
              </a:rPr>
              <a:t>D- and M-brane Instantons</a:t>
            </a:r>
            <a:endParaRPr lang="de-DE" sz="3600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219200"/>
            <a:ext cx="8153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Instantons = Branes wrapped on purely internal cycles, pointlike in 4D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Lead to nonperturbatively small corrections to 4D quantities, e.g. Superpotential</a:t>
            </a:r>
          </a:p>
          <a:p>
            <a:pPr marL="0" lvl="1">
              <a:lnSpc>
                <a:spcPct val="150000"/>
              </a:lnSpc>
              <a:buFont typeface="Arial" pitchFamily="34" charset="0"/>
              <a:buChar char="•"/>
            </a:pPr>
            <a:r>
              <a:rPr lang="de-DE" sz="2400" dirty="0" smtClean="0"/>
              <a:t>   Important in the cases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where couplings vanish 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perturbatively, e.g. due </a:t>
            </a:r>
          </a:p>
          <a:p>
            <a:pPr marL="0" lvl="1">
              <a:lnSpc>
                <a:spcPct val="150000"/>
              </a:lnSpc>
            </a:pPr>
            <a:r>
              <a:rPr lang="de-DE" sz="2400" dirty="0" smtClean="0"/>
              <a:t>to symmetries</a:t>
            </a:r>
          </a:p>
        </p:txBody>
      </p:sp>
      <p:pic>
        <p:nvPicPr>
          <p:cNvPr id="6" name="Picture 5" descr="instanto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1960" y="2984679"/>
            <a:ext cx="4892040" cy="386213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524</Words>
  <Application>Microsoft Office PowerPoint</Application>
  <PresentationFormat>On-screen Show (4:3)</PresentationFormat>
  <Paragraphs>81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Non-perturbative effects in  F-Theory compactifications</vt:lpstr>
      <vt:lpstr>String Theory compactifications</vt:lpstr>
      <vt:lpstr>Dp-branes</vt:lpstr>
      <vt:lpstr>IIB Model building: intersecting Branes</vt:lpstr>
      <vt:lpstr>From IIB to F-Theory</vt:lpstr>
      <vt:lpstr>D7-branes in F-Theory</vt:lpstr>
      <vt:lpstr>F-Theory vs. Type IIB</vt:lpstr>
      <vt:lpstr>U(1) symmetries in F-Theory</vt:lpstr>
      <vt:lpstr>D- and M-brane Instantons</vt:lpstr>
      <vt:lpstr>Fluxed instantons</vt:lpstr>
      <vt:lpstr>Conclusions / Outlook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Non-perturbative effects in  F-theory compactifications</dc:title>
  <dc:creator>Max</dc:creator>
  <cp:lastModifiedBy>Max</cp:lastModifiedBy>
  <cp:revision>87</cp:revision>
  <dcterms:created xsi:type="dcterms:W3CDTF">2006-08-16T00:00:00Z</dcterms:created>
  <dcterms:modified xsi:type="dcterms:W3CDTF">2011-02-03T22:05:48Z</dcterms:modified>
</cp:coreProperties>
</file>