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82" r:id="rId2"/>
  </p:sldMasterIdLst>
  <p:notesMasterIdLst>
    <p:notesMasterId r:id="rId36"/>
  </p:notesMasterIdLst>
  <p:handoutMasterIdLst>
    <p:handoutMasterId r:id="rId37"/>
  </p:handoutMasterIdLst>
  <p:sldIdLst>
    <p:sldId id="363" r:id="rId3"/>
    <p:sldId id="327" r:id="rId4"/>
    <p:sldId id="323" r:id="rId5"/>
    <p:sldId id="285" r:id="rId6"/>
    <p:sldId id="379" r:id="rId7"/>
    <p:sldId id="268" r:id="rId8"/>
    <p:sldId id="269" r:id="rId9"/>
    <p:sldId id="270" r:id="rId10"/>
    <p:sldId id="300" r:id="rId11"/>
    <p:sldId id="356" r:id="rId12"/>
    <p:sldId id="359" r:id="rId13"/>
    <p:sldId id="373" r:id="rId14"/>
    <p:sldId id="381" r:id="rId15"/>
    <p:sldId id="372" r:id="rId16"/>
    <p:sldId id="369" r:id="rId17"/>
    <p:sldId id="370" r:id="rId18"/>
    <p:sldId id="371" r:id="rId19"/>
    <p:sldId id="374" r:id="rId20"/>
    <p:sldId id="298" r:id="rId21"/>
    <p:sldId id="309" r:id="rId22"/>
    <p:sldId id="299" r:id="rId23"/>
    <p:sldId id="318" r:id="rId24"/>
    <p:sldId id="355" r:id="rId25"/>
    <p:sldId id="303" r:id="rId26"/>
    <p:sldId id="341" r:id="rId27"/>
    <p:sldId id="342" r:id="rId28"/>
    <p:sldId id="357" r:id="rId29"/>
    <p:sldId id="358" r:id="rId30"/>
    <p:sldId id="380" r:id="rId31"/>
    <p:sldId id="271" r:id="rId32"/>
    <p:sldId id="354" r:id="rId33"/>
    <p:sldId id="360" r:id="rId34"/>
    <p:sldId id="288" r:id="rId35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Gill Sans" pitchFamily="-10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Gill Sans" pitchFamily="-10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Gill Sans" pitchFamily="-10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Gill Sans" pitchFamily="-10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Gill Sans" pitchFamily="-104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Gill Sans" pitchFamily="-104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Gill Sans" pitchFamily="-104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Gill Sans" pitchFamily="-104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Gill Sans" pitchFamily="-10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00"/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5620"/>
    <p:restoredTop sz="94660"/>
  </p:normalViewPr>
  <p:slideViewPr>
    <p:cSldViewPr showGuides="1">
      <p:cViewPr varScale="1">
        <p:scale>
          <a:sx n="105" d="100"/>
          <a:sy n="105" d="100"/>
        </p:scale>
        <p:origin x="-1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57600" y="84582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r>
              <a:rPr lang="fr-FR"/>
              <a:t>Bas de page  </a:t>
            </a:r>
            <a:fld id="{30DC6D73-9F78-B04A-AC1F-FBFB77EF54A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97C64CFD-01BC-0E4B-B9A7-EEA71E2E137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>
                <a:latin typeface="Gill Sans" pitchFamily="-104" charset="0"/>
              </a:rPr>
              <a:t>CC: do not forget to change the « LERMA… » in the right bottom corner ;-)</a:t>
            </a:r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9CDB5-2E3C-9145-9330-3B2519BD9287}" type="slidenum">
              <a:rPr lang="fr-FR" smtClean="0"/>
              <a:pPr/>
              <a:t>1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>
                <a:latin typeface="Gill Sans" pitchFamily="-104" charset="0"/>
              </a:rPr>
              <a:t>CC: include the reference for the map please</a:t>
            </a:r>
          </a:p>
          <a:p>
            <a:r>
              <a:rPr lang="fr-FR" smtClean="0">
                <a:latin typeface="Gill Sans" pitchFamily="-104" charset="0"/>
              </a:rPr>
              <a:t>       Ascencio -&gt; Ascention</a:t>
            </a:r>
          </a:p>
        </p:txBody>
      </p:sp>
      <p:sp>
        <p:nvSpPr>
          <p:cNvPr id="399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7558FC-08F8-C840-857D-AA9A7440A262}" type="slidenum">
              <a:rPr lang="fr-FR" smtClean="0"/>
              <a:pPr/>
              <a:t>9</a:t>
            </a:fld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>
                <a:latin typeface="Gill Sans" pitchFamily="-104" charset="0"/>
              </a:rPr>
              <a:t>CC: some little corrections</a:t>
            </a:r>
          </a:p>
        </p:txBody>
      </p:sp>
      <p:sp>
        <p:nvSpPr>
          <p:cNvPr id="501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647360-8B01-184D-96FF-B37B55656B42}" type="slidenum">
              <a:rPr lang="fr-FR" smtClean="0"/>
              <a:pPr/>
              <a:t>19</a:t>
            </a:fld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>
                <a:latin typeface="Gill Sans" pitchFamily="-104" charset="0"/>
              </a:rPr>
              <a:t>CC: little corrections</a:t>
            </a:r>
          </a:p>
        </p:txBody>
      </p:sp>
      <p:sp>
        <p:nvSpPr>
          <p:cNvPr id="532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1E7B73-76D0-FE47-ADA7-14CB48AA2975}" type="slidenum">
              <a:rPr lang="fr-FR" smtClean="0"/>
              <a:pPr/>
              <a:t>21</a:t>
            </a:fld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45E536-C95A-6640-A937-7F8750D80FF9}" type="slidenum">
              <a:rPr lang="fr-FR"/>
              <a:pPr/>
              <a:t>30</a:t>
            </a:fld>
            <a:endParaRPr lang="fr-F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>
                <a:latin typeface="Gill Sans" pitchFamily="-104" charset="0"/>
              </a:rPr>
              <a:t>CC: I do not understand the y-axis on the right: the larger the luminosity the lower the stellar lifetime. Is the axis inverted?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>
                <a:latin typeface="Gill Sans" pitchFamily="-104" charset="0"/>
              </a:rPr>
              <a:t>CC: probably you’re aware that these curves are difficult to read</a:t>
            </a:r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DEE75-2F47-7142-A818-BC0533C64DB4}" type="slidenum">
              <a:rPr lang="fr-FR" smtClean="0"/>
              <a:pPr/>
              <a:t>33</a:t>
            </a:fld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r>
              <a:rPr lang="fr-FR" sz="1000"/>
              <a:t>LAOG (26-27/6/08)) </a:t>
            </a:r>
            <a:r>
              <a:rPr lang="fr-FR"/>
              <a:t> </a:t>
            </a:r>
            <a:fld id="{54E2F030-2BD2-9247-A03F-01E86F8BE3F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r>
              <a:rPr lang="fr-FR" sz="1000"/>
              <a:t>LAOG (26-27/6/08)) </a:t>
            </a:r>
            <a:r>
              <a:rPr lang="fr-FR"/>
              <a:t> </a:t>
            </a:r>
            <a:fld id="{E34A2C39-4232-CB46-A9EE-697BB3A8352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r>
              <a:rPr lang="fr-FR" sz="1000"/>
              <a:t>LAOG (26-27/6/08)) </a:t>
            </a:r>
            <a:r>
              <a:rPr lang="fr-FR"/>
              <a:t> </a:t>
            </a:r>
            <a:fld id="{30483675-B72F-AC4F-A425-1B588547E7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932C9-4752-7E4A-8E3F-8A28CF20E08A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B6E49-8212-C74E-A311-08D50365D0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124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F56AE-EC9E-CA4A-B661-F244FD3352E1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27CB9-1D93-B04F-9FA4-02ACEEA7287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0D4D1-D6E2-5341-858A-A8CDDA147CD7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E4900-F151-D548-90EB-D1DF24AAE8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124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BDBE-F801-DB4C-A224-640AB643C20A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81421-6E37-9149-8B7A-B641DEAB558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124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E153C-79E5-0A47-879B-2EFE8748659A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7C1D5-B6B2-9740-AC0E-5BBF179A58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124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B9897-CF5E-AD4B-8B89-E4971C327C84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30ED6-C9F4-A546-9ED3-288926699D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B5D3F-ACEE-D84E-9D54-5D2D24AED93C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269AF-6F15-A64F-B360-DFB0B3CDDF7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17C5A-C3FF-0A46-A79F-1A92F21C3EC7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4AC45-488F-0948-8F7C-C8CB46844AA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r>
              <a:rPr lang="fr-FR" sz="1000"/>
              <a:t>LAOG (26-27/6/08)) </a:t>
            </a:r>
            <a:r>
              <a:rPr lang="fr-FR"/>
              <a:t> </a:t>
            </a:r>
            <a:fld id="{75B39C11-2AC3-AD4B-9E6F-00F0D61DCBF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38F19-BF11-6B4F-A11A-0090A0C1F57D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5EBEB-7A08-8941-8E74-66B91B907CB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124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F1FDA-111B-B64B-AB59-6CBBCC977107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37D71-8A94-7144-9273-DD11E74684F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887CA-32A7-3D4E-AA7A-EAE7488AF157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2F134-72F2-9D4A-A703-2721B729363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r>
              <a:rPr lang="fr-FR" sz="1000"/>
              <a:t>LAOG (26-27/6/08)) </a:t>
            </a:r>
            <a:r>
              <a:rPr lang="fr-FR"/>
              <a:t> </a:t>
            </a:r>
            <a:fld id="{0F334D9B-E1DE-E84F-B2A7-8CE637793E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r>
              <a:rPr lang="fr-FR" sz="1000"/>
              <a:t>LAOG (26-27/6/08)) </a:t>
            </a:r>
            <a:r>
              <a:rPr lang="fr-FR"/>
              <a:t> </a:t>
            </a:r>
            <a:fld id="{3ECD8D44-0FC7-5E42-99F4-22594F6116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r>
              <a:rPr lang="fr-FR" sz="1000"/>
              <a:t>LAOG (26-27/6/08)) </a:t>
            </a:r>
            <a:r>
              <a:rPr lang="fr-FR"/>
              <a:t> </a:t>
            </a:r>
            <a:fld id="{D5D7DFC2-1FF8-994B-B86D-8D76CF909D2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r>
              <a:rPr lang="fr-FR" sz="1000"/>
              <a:t>LAOG (26-27/6/08)) </a:t>
            </a:r>
            <a:r>
              <a:rPr lang="fr-FR"/>
              <a:t> </a:t>
            </a:r>
            <a:fld id="{94DA971F-9A1B-0E4F-B188-012A07B72A6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r>
              <a:rPr lang="fr-FR" sz="1000"/>
              <a:t>LAOG (26-27/6/08)) </a:t>
            </a:r>
            <a:r>
              <a:rPr lang="fr-FR"/>
              <a:t> </a:t>
            </a:r>
            <a:fld id="{C517C6B4-9359-C349-AA07-7571C4EB90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r>
              <a:rPr lang="fr-FR" sz="1000"/>
              <a:t>LAOG (26-27/6/08)) </a:t>
            </a:r>
            <a:r>
              <a:rPr lang="fr-FR"/>
              <a:t> </a:t>
            </a:r>
            <a:fld id="{C4AA41A6-9DE5-254D-BC49-6BE937E657E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r>
              <a:rPr lang="fr-FR" sz="1000"/>
              <a:t>LAOG (26-27/6/08)) </a:t>
            </a:r>
            <a:r>
              <a:rPr lang="fr-FR"/>
              <a:t> </a:t>
            </a:r>
            <a:fld id="{73E6E2AB-7DB1-B747-8865-D91571C6421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18185E"/>
            </a:gs>
            <a:gs pos="50000">
              <a:srgbClr val="3333CC"/>
            </a:gs>
            <a:gs pos="100000">
              <a:srgbClr val="18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423025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r>
              <a:rPr lang="fr-FR"/>
              <a:t> Nancy (17/06/11) </a:t>
            </a:r>
            <a:fld id="{19950D7B-F7E0-2647-8705-404D34FAC8A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027" name="Image 3" descr="Logo_IAP_fig_inv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6200" y="6153150"/>
            <a:ext cx="762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flip="none" rotWithShape="1">
          <a:gsLst>
            <a:gs pos="52000">
              <a:srgbClr val="000090">
                <a:alpha val="74000"/>
              </a:srgbClr>
            </a:gs>
            <a:gs pos="100000">
              <a:srgbClr val="FFFFFF">
                <a:alpha val="7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98471F-3177-5E42-A479-8CB938D5114D}" type="datetime1">
              <a:rPr lang="fr-FR"/>
              <a:pPr>
                <a:defRPr/>
              </a:pPr>
              <a:t>9/07/12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86864F4-F302-A446-B4A1-323AB1F828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3317" name="Image 6" descr="Titre_01_iap_web_bis_it_05.jpg"/>
          <p:cNvPicPr>
            <a:picLocks noChangeAspect="1"/>
          </p:cNvPicPr>
          <p:nvPr userDrawn="1"/>
        </p:nvPicPr>
        <p:blipFill>
          <a:blip r:embed="rId13"/>
          <a:srcRect l="37755" t="27499" r="47774"/>
          <a:stretch>
            <a:fillRect/>
          </a:stretch>
        </p:blipFill>
        <p:spPr bwMode="auto">
          <a:xfrm>
            <a:off x="152400" y="5943600"/>
            <a:ext cx="990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»"/>
        <a:defRPr sz="2000" kern="1200">
          <a:solidFill>
            <a:schemeClr val="tx1"/>
          </a:solidFill>
          <a:latin typeface="+mn-lt"/>
          <a:ea typeface="ヒラギノ角ゴ Pro W3" pitchFamily="-104" charset="-128"/>
          <a:cs typeface="ヒラギノ角ゴ Pro W3" pitchFamily="-10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4" descr="IC443_IR_WISE_515307.jpg"/>
          <p:cNvPicPr>
            <a:picLocks noChangeAspect="1"/>
          </p:cNvPicPr>
          <p:nvPr/>
        </p:nvPicPr>
        <p:blipFill>
          <a:blip r:embed="rId3"/>
          <a:srcRect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828800"/>
            <a:ext cx="7772400" cy="16002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3600" i="1" smtClean="0">
                <a:solidFill>
                  <a:srgbClr val="FFFF00"/>
                </a:solidFill>
              </a:rPr>
              <a:t>Interactions between supernova remnants and molecular clouds:</a:t>
            </a:r>
            <a:br>
              <a:rPr lang="fr-FR" sz="3600" i="1" smtClean="0">
                <a:solidFill>
                  <a:srgbClr val="FFFF00"/>
                </a:solidFill>
              </a:rPr>
            </a:br>
            <a:r>
              <a:rPr lang="fr-FR" sz="3200" i="1" smtClean="0">
                <a:solidFill>
                  <a:srgbClr val="FFFF00"/>
                </a:solidFill>
              </a:rPr>
              <a:t>From TeV to meV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657600"/>
            <a:ext cx="6400800" cy="2133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>
                <a:solidFill>
                  <a:schemeClr val="bg1"/>
                </a:solidFill>
              </a:rPr>
              <a:t>Thierry Montmerle</a:t>
            </a:r>
          </a:p>
          <a:p>
            <a:pPr>
              <a:spcAft>
                <a:spcPts val="1200"/>
              </a:spcAft>
            </a:pPr>
            <a:r>
              <a:rPr lang="fr-FR" sz="2000">
                <a:solidFill>
                  <a:schemeClr val="bg1"/>
                </a:solidFill>
              </a:rPr>
              <a:t>Institut d'Astrophysique de Paris, France</a:t>
            </a:r>
          </a:p>
          <a:p>
            <a:r>
              <a:rPr lang="fr-FR" sz="2400">
                <a:solidFill>
                  <a:schemeClr val="bg1"/>
                </a:solidFill>
              </a:rPr>
              <a:t>Cecilia Ceccarelli</a:t>
            </a:r>
          </a:p>
          <a:p>
            <a:r>
              <a:rPr lang="fr-FR" sz="2000">
                <a:solidFill>
                  <a:schemeClr val="bg1"/>
                </a:solidFill>
              </a:rPr>
              <a:t>Institut de Planétologie et d’Astrophysique de Grenoble, France</a:t>
            </a:r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27654" name="ZoneTexte 5"/>
          <p:cNvSpPr txBox="1">
            <a:spLocks noChangeArrowheads="1"/>
          </p:cNvSpPr>
          <p:nvPr/>
        </p:nvSpPr>
        <p:spPr bwMode="auto">
          <a:xfrm>
            <a:off x="6248400" y="6248400"/>
            <a:ext cx="1006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>
                <a:solidFill>
                  <a:srgbClr val="FF6600"/>
                </a:solidFill>
              </a:rPr>
              <a:t>IC443 SNR</a:t>
            </a: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1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 2" descr="W51_MAGIC.tiff"/>
          <p:cNvPicPr>
            <a:picLocks noChangeAspect="1"/>
          </p:cNvPicPr>
          <p:nvPr/>
        </p:nvPicPr>
        <p:blipFill>
          <a:blip r:embed="rId2"/>
          <a:srcRect t="3333" b="17778"/>
          <a:stretch>
            <a:fillRect/>
          </a:stretch>
        </p:blipFill>
        <p:spPr bwMode="auto">
          <a:xfrm>
            <a:off x="1612900" y="723900"/>
            <a:ext cx="5918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Image 3" descr="MAGIC_IMG_2013_2_l_med.jpg"/>
          <p:cNvPicPr>
            <a:picLocks noChangeAspect="1"/>
          </p:cNvPicPr>
          <p:nvPr/>
        </p:nvPicPr>
        <p:blipFill>
          <a:blip r:embed="rId3"/>
          <a:srcRect l="8333" t="32327" r="10834"/>
          <a:stretch>
            <a:fillRect/>
          </a:stretch>
        </p:blipFill>
        <p:spPr bwMode="auto">
          <a:xfrm>
            <a:off x="381000" y="381000"/>
            <a:ext cx="1905000" cy="1052513"/>
          </a:xfrm>
          <a:prstGeom prst="rect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</p:pic>
      <p:pic>
        <p:nvPicPr>
          <p:cNvPr id="40964" name="Image 4" descr="Fermi_glast_sa.jpg"/>
          <p:cNvPicPr>
            <a:picLocks noChangeAspect="1"/>
          </p:cNvPicPr>
          <p:nvPr/>
        </p:nvPicPr>
        <p:blipFill>
          <a:blip r:embed="rId4"/>
          <a:srcRect t="29878" b="33537"/>
          <a:stretch>
            <a:fillRect/>
          </a:stretch>
        </p:blipFill>
        <p:spPr bwMode="auto">
          <a:xfrm>
            <a:off x="838200" y="3644900"/>
            <a:ext cx="1600200" cy="781050"/>
          </a:xfrm>
          <a:prstGeom prst="rect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</p:pic>
      <p:cxnSp>
        <p:nvCxnSpPr>
          <p:cNvPr id="40965" name="Connecteur droit avec flèche 6"/>
          <p:cNvCxnSpPr>
            <a:cxnSpLocks noChangeShapeType="1"/>
          </p:cNvCxnSpPr>
          <p:nvPr/>
        </p:nvCxnSpPr>
        <p:spPr bwMode="auto">
          <a:xfrm>
            <a:off x="2286000" y="1371600"/>
            <a:ext cx="1143000" cy="533400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40966" name="Connecteur droit avec flèche 7"/>
          <p:cNvCxnSpPr>
            <a:cxnSpLocks noChangeShapeType="1"/>
          </p:cNvCxnSpPr>
          <p:nvPr/>
        </p:nvCxnSpPr>
        <p:spPr bwMode="auto">
          <a:xfrm>
            <a:off x="2438400" y="4198938"/>
            <a:ext cx="685800" cy="296862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40967" name="ZoneTexte 10"/>
          <p:cNvSpPr txBox="1">
            <a:spLocks noChangeArrowheads="1"/>
          </p:cNvSpPr>
          <p:nvPr/>
        </p:nvSpPr>
        <p:spPr bwMode="auto">
          <a:xfrm>
            <a:off x="3276600" y="1033463"/>
            <a:ext cx="635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 baseline="30000">
                <a:solidFill>
                  <a:schemeClr val="bg1"/>
                </a:solidFill>
              </a:rPr>
              <a:t>13</a:t>
            </a:r>
            <a:r>
              <a:rPr lang="fr-FR" sz="1600" b="0">
                <a:solidFill>
                  <a:schemeClr val="bg1"/>
                </a:solidFill>
              </a:rPr>
              <a:t>CO</a:t>
            </a:r>
          </a:p>
        </p:txBody>
      </p:sp>
      <p:sp>
        <p:nvSpPr>
          <p:cNvPr id="40968" name="ZoneTexte 11"/>
          <p:cNvSpPr txBox="1">
            <a:spLocks noChangeArrowheads="1"/>
          </p:cNvSpPr>
          <p:nvPr/>
        </p:nvSpPr>
        <p:spPr bwMode="auto">
          <a:xfrm>
            <a:off x="6223000" y="1019175"/>
            <a:ext cx="384175" cy="338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>
                <a:solidFill>
                  <a:schemeClr val="bg1"/>
                </a:solidFill>
              </a:rPr>
              <a:t>HI</a:t>
            </a:r>
          </a:p>
        </p:txBody>
      </p:sp>
      <p:sp>
        <p:nvSpPr>
          <p:cNvPr id="40969" name="ZoneTexte 12"/>
          <p:cNvSpPr txBox="1">
            <a:spLocks noChangeArrowheads="1"/>
          </p:cNvSpPr>
          <p:nvPr/>
        </p:nvSpPr>
        <p:spPr bwMode="auto">
          <a:xfrm>
            <a:off x="228600" y="2667000"/>
            <a:ext cx="115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>
                <a:solidFill>
                  <a:srgbClr val="FFFF00"/>
                </a:solidFill>
              </a:rPr>
              <a:t>0.3-1 TeV</a:t>
            </a:r>
          </a:p>
        </p:txBody>
      </p:sp>
      <p:sp>
        <p:nvSpPr>
          <p:cNvPr id="40970" name="ZoneTexte 13"/>
          <p:cNvSpPr txBox="1">
            <a:spLocks noChangeArrowheads="1"/>
          </p:cNvSpPr>
          <p:nvPr/>
        </p:nvSpPr>
        <p:spPr bwMode="auto">
          <a:xfrm>
            <a:off x="392113" y="5010150"/>
            <a:ext cx="979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>
                <a:solidFill>
                  <a:srgbClr val="FFFF00"/>
                </a:solidFill>
              </a:rPr>
              <a:t>&gt; 1 TeV</a:t>
            </a:r>
          </a:p>
        </p:txBody>
      </p:sp>
      <p:sp>
        <p:nvSpPr>
          <p:cNvPr id="40971" name="ZoneTexte 14"/>
          <p:cNvSpPr txBox="1">
            <a:spLocks noChangeArrowheads="1"/>
          </p:cNvSpPr>
          <p:nvPr/>
        </p:nvSpPr>
        <p:spPr bwMode="auto">
          <a:xfrm>
            <a:off x="1644650" y="4038600"/>
            <a:ext cx="812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>
                <a:solidFill>
                  <a:srgbClr val="FFFF00"/>
                </a:solidFill>
              </a:rPr>
              <a:t>&gt; 1 GeV</a:t>
            </a:r>
          </a:p>
        </p:txBody>
      </p:sp>
      <p:sp>
        <p:nvSpPr>
          <p:cNvPr id="40972" name="ZoneTexte 15"/>
          <p:cNvSpPr txBox="1">
            <a:spLocks noChangeArrowheads="1"/>
          </p:cNvSpPr>
          <p:nvPr/>
        </p:nvSpPr>
        <p:spPr bwMode="auto">
          <a:xfrm>
            <a:off x="901700" y="1143000"/>
            <a:ext cx="698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 i="1">
                <a:solidFill>
                  <a:srgbClr val="FFFF00"/>
                </a:solidFill>
              </a:rPr>
              <a:t>MAGIC</a:t>
            </a:r>
          </a:p>
        </p:txBody>
      </p:sp>
      <p:sp>
        <p:nvSpPr>
          <p:cNvPr id="40973" name="ZoneTexte 16"/>
          <p:cNvSpPr txBox="1">
            <a:spLocks noChangeArrowheads="1"/>
          </p:cNvSpPr>
          <p:nvPr/>
        </p:nvSpPr>
        <p:spPr bwMode="auto">
          <a:xfrm>
            <a:off x="3536950" y="223838"/>
            <a:ext cx="2101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 i="1">
                <a:solidFill>
                  <a:schemeClr val="bg1"/>
                </a:solidFill>
              </a:rPr>
              <a:t>The W51 region</a:t>
            </a:r>
          </a:p>
        </p:txBody>
      </p:sp>
      <p:sp>
        <p:nvSpPr>
          <p:cNvPr id="40974" name="ZoneTexte 17"/>
          <p:cNvSpPr txBox="1">
            <a:spLocks noChangeArrowheads="1"/>
          </p:cNvSpPr>
          <p:nvPr/>
        </p:nvSpPr>
        <p:spPr bwMode="auto">
          <a:xfrm>
            <a:off x="4953000" y="6172200"/>
            <a:ext cx="36157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 i="1" dirty="0" err="1">
                <a:solidFill>
                  <a:srgbClr val="FFFFFF"/>
                </a:solidFill>
              </a:rPr>
              <a:t>Aleksić</a:t>
            </a:r>
            <a:r>
              <a:rPr lang="fr-FR" sz="1600" b="0" i="1" dirty="0">
                <a:solidFill>
                  <a:srgbClr val="FFFFFF"/>
                </a:solidFill>
              </a:rPr>
              <a:t> et al. </a:t>
            </a:r>
            <a:r>
              <a:rPr lang="fr-FR" sz="1600" b="0" i="1" dirty="0" smtClean="0">
                <a:solidFill>
                  <a:srgbClr val="FFFFFF"/>
                </a:solidFill>
              </a:rPr>
              <a:t>2012; </a:t>
            </a:r>
            <a:r>
              <a:rPr lang="fr-FR" sz="1600" b="0" i="1" dirty="0" err="1" smtClean="0">
                <a:solidFill>
                  <a:srgbClr val="FFFFFF"/>
                </a:solidFill>
              </a:rPr>
              <a:t>see</a:t>
            </a:r>
            <a:r>
              <a:rPr lang="fr-FR" sz="1600" b="0" i="1" dirty="0" smtClean="0">
                <a:solidFill>
                  <a:srgbClr val="FFFFFF"/>
                </a:solidFill>
              </a:rPr>
              <a:t> </a:t>
            </a:r>
            <a:r>
              <a:rPr lang="fr-FR" sz="1600" b="0" i="1" dirty="0" err="1" smtClean="0">
                <a:solidFill>
                  <a:srgbClr val="FFFFFF"/>
                </a:solidFill>
              </a:rPr>
              <a:t>also</a:t>
            </a:r>
            <a:r>
              <a:rPr lang="fr-FR" sz="1600" b="0" i="1" dirty="0" smtClean="0">
                <a:solidFill>
                  <a:srgbClr val="FFFFFF"/>
                </a:solidFill>
              </a:rPr>
              <a:t> talk by J. </a:t>
            </a:r>
            <a:r>
              <a:rPr lang="fr-FR" sz="1600" b="0" i="1" dirty="0" err="1" smtClean="0">
                <a:solidFill>
                  <a:srgbClr val="FFFFFF"/>
                </a:solidFill>
              </a:rPr>
              <a:t>Krause</a:t>
            </a:r>
            <a:endParaRPr lang="fr-FR" sz="1600" b="0" i="1" dirty="0">
              <a:solidFill>
                <a:srgbClr val="FFFFFF"/>
              </a:solidFill>
            </a:endParaRPr>
          </a:p>
        </p:txBody>
      </p:sp>
      <p:sp>
        <p:nvSpPr>
          <p:cNvPr id="40976" name="ZoneTexte 19"/>
          <p:cNvSpPr txBox="1">
            <a:spLocks noChangeArrowheads="1"/>
          </p:cNvSpPr>
          <p:nvPr/>
        </p:nvSpPr>
        <p:spPr bwMode="auto">
          <a:xfrm>
            <a:off x="2743200" y="5094060"/>
            <a:ext cx="1587500" cy="276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 b="0" i="1" dirty="0">
                <a:solidFill>
                  <a:schemeClr val="bg1"/>
                </a:solidFill>
              </a:rPr>
              <a:t>Chandra </a:t>
            </a:r>
            <a:r>
              <a:rPr lang="fr-FR" sz="1200" b="0" i="1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</a:rPr>
              <a:t>source</a:t>
            </a:r>
            <a:r>
              <a:rPr lang="fr-FR" sz="1200" b="0" i="1" dirty="0">
                <a:solidFill>
                  <a:schemeClr val="bg1"/>
                </a:solidFill>
              </a:rPr>
              <a:t>: PWN ?</a:t>
            </a:r>
          </a:p>
        </p:txBody>
      </p:sp>
      <p:cxnSp>
        <p:nvCxnSpPr>
          <p:cNvPr id="40977" name="Connecteur droit avec flèche 21"/>
          <p:cNvCxnSpPr>
            <a:cxnSpLocks noChangeShapeType="1"/>
          </p:cNvCxnSpPr>
          <p:nvPr/>
        </p:nvCxnSpPr>
        <p:spPr bwMode="auto">
          <a:xfrm rot="5400000" flipH="1" flipV="1">
            <a:off x="3314701" y="4991100"/>
            <a:ext cx="228600" cy="3175"/>
          </a:xfrm>
          <a:prstGeom prst="straightConnector1">
            <a:avLst/>
          </a:prstGeom>
          <a:noFill/>
          <a:ln w="12700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40978" name="ZoneTexte 23"/>
          <p:cNvSpPr txBox="1">
            <a:spLocks noChangeArrowheads="1"/>
          </p:cNvSpPr>
          <p:nvPr/>
        </p:nvSpPr>
        <p:spPr bwMode="auto">
          <a:xfrm>
            <a:off x="3306763" y="1471613"/>
            <a:ext cx="463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 i="1">
                <a:solidFill>
                  <a:srgbClr val="FFFFFF"/>
                </a:solidFill>
              </a:rPr>
              <a:t>OH</a:t>
            </a:r>
          </a:p>
        </p:txBody>
      </p:sp>
      <p:sp>
        <p:nvSpPr>
          <p:cNvPr id="40979" name="ZoneTexte 15"/>
          <p:cNvSpPr txBox="1">
            <a:spLocks noChangeArrowheads="1"/>
          </p:cNvSpPr>
          <p:nvPr/>
        </p:nvSpPr>
        <p:spPr bwMode="auto">
          <a:xfrm>
            <a:off x="1089025" y="4027488"/>
            <a:ext cx="5873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 i="1">
                <a:solidFill>
                  <a:srgbClr val="FFFF00"/>
                </a:solidFill>
              </a:rPr>
              <a:t>Fermi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534958" y="5543490"/>
            <a:ext cx="1523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0" dirty="0" err="1" smtClean="0">
                <a:solidFill>
                  <a:srgbClr val="FFFF00"/>
                </a:solidFill>
              </a:rPr>
              <a:t>exp</a:t>
            </a:r>
            <a:r>
              <a:rPr lang="fr-FR" sz="2000" b="0" dirty="0" smtClean="0">
                <a:solidFill>
                  <a:srgbClr val="FFFF00"/>
                </a:solidFill>
              </a:rPr>
              <a:t> </a:t>
            </a:r>
            <a:r>
              <a:rPr lang="fr-FR" sz="2000" b="0" i="1" dirty="0" smtClean="0">
                <a:solidFill>
                  <a:srgbClr val="FFFF00"/>
                </a:solidFill>
              </a:rPr>
              <a:t>= 53 </a:t>
            </a:r>
            <a:r>
              <a:rPr lang="fr-FR" sz="2000" b="0" i="1" dirty="0" err="1" smtClean="0">
                <a:solidFill>
                  <a:srgbClr val="FFFF00"/>
                </a:solidFill>
              </a:rPr>
              <a:t>hrs</a:t>
            </a:r>
            <a:endParaRPr lang="fr-FR" sz="2000" b="0" i="1" dirty="0">
              <a:solidFill>
                <a:srgbClr val="FFFF00"/>
              </a:solidFill>
            </a:endParaRPr>
          </a:p>
        </p:txBody>
      </p:sp>
      <p:sp>
        <p:nvSpPr>
          <p:cNvPr id="21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10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Image 2" descr="W51_MAGIC_spectrum.tiff"/>
          <p:cNvPicPr>
            <a:picLocks noChangeAspect="1"/>
          </p:cNvPicPr>
          <p:nvPr/>
        </p:nvPicPr>
        <p:blipFill>
          <a:blip r:embed="rId2"/>
          <a:srcRect b="31111"/>
          <a:stretch>
            <a:fillRect/>
          </a:stretch>
        </p:blipFill>
        <p:spPr bwMode="auto">
          <a:xfrm>
            <a:off x="1257300" y="1066800"/>
            <a:ext cx="66198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ZoneTexte 3"/>
          <p:cNvSpPr txBox="1">
            <a:spLocks noChangeArrowheads="1"/>
          </p:cNvSpPr>
          <p:nvPr/>
        </p:nvSpPr>
        <p:spPr bwMode="auto">
          <a:xfrm>
            <a:off x="3581400" y="4038600"/>
            <a:ext cx="479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>
                <a:solidFill>
                  <a:srgbClr val="FF6600"/>
                </a:solidFill>
              </a:rPr>
              <a:t>IC</a:t>
            </a:r>
          </a:p>
        </p:txBody>
      </p:sp>
      <p:sp>
        <p:nvSpPr>
          <p:cNvPr id="41989" name="ZoneTexte 4"/>
          <p:cNvSpPr txBox="1">
            <a:spLocks noChangeArrowheads="1"/>
          </p:cNvSpPr>
          <p:nvPr/>
        </p:nvSpPr>
        <p:spPr bwMode="auto">
          <a:xfrm>
            <a:off x="4062413" y="3348038"/>
            <a:ext cx="357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>
                <a:solidFill>
                  <a:srgbClr val="FF6600"/>
                </a:solidFill>
              </a:rPr>
              <a:t>B</a:t>
            </a:r>
          </a:p>
        </p:txBody>
      </p:sp>
      <p:sp>
        <p:nvSpPr>
          <p:cNvPr id="41990" name="ZoneTexte 5"/>
          <p:cNvSpPr txBox="1">
            <a:spLocks noChangeArrowheads="1"/>
          </p:cNvSpPr>
          <p:nvPr/>
        </p:nvSpPr>
        <p:spPr bwMode="auto">
          <a:xfrm>
            <a:off x="3486150" y="2495550"/>
            <a:ext cx="476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6600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p°</a:t>
            </a:r>
          </a:p>
        </p:txBody>
      </p:sp>
      <p:sp>
        <p:nvSpPr>
          <p:cNvPr id="41991" name="ZoneTexte 6"/>
          <p:cNvSpPr txBox="1">
            <a:spLocks noChangeArrowheads="1"/>
          </p:cNvSpPr>
          <p:nvPr/>
        </p:nvSpPr>
        <p:spPr bwMode="auto">
          <a:xfrm>
            <a:off x="6534150" y="3576638"/>
            <a:ext cx="476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6600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p°</a:t>
            </a:r>
          </a:p>
        </p:txBody>
      </p:sp>
      <p:cxnSp>
        <p:nvCxnSpPr>
          <p:cNvPr id="41992" name="Connecteur droit avec flèche 8"/>
          <p:cNvCxnSpPr>
            <a:cxnSpLocks noChangeShapeType="1"/>
          </p:cNvCxnSpPr>
          <p:nvPr/>
        </p:nvCxnSpPr>
        <p:spPr bwMode="auto">
          <a:xfrm>
            <a:off x="2667000" y="3255963"/>
            <a:ext cx="23622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1993" name="Connecteur droit avec flèche 11"/>
          <p:cNvCxnSpPr>
            <a:cxnSpLocks noChangeShapeType="1"/>
          </p:cNvCxnSpPr>
          <p:nvPr/>
        </p:nvCxnSpPr>
        <p:spPr bwMode="auto">
          <a:xfrm>
            <a:off x="5334000" y="3257550"/>
            <a:ext cx="21336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41994" name="ZoneTexte 13"/>
          <p:cNvSpPr txBox="1">
            <a:spLocks noChangeArrowheads="1"/>
          </p:cNvSpPr>
          <p:nvPr/>
        </p:nvSpPr>
        <p:spPr bwMode="auto">
          <a:xfrm>
            <a:off x="3519488" y="2968625"/>
            <a:ext cx="879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 i="1"/>
              <a:t>Fermi/LAT</a:t>
            </a:r>
          </a:p>
        </p:txBody>
      </p:sp>
      <p:sp>
        <p:nvSpPr>
          <p:cNvPr id="41995" name="ZoneTexte 14"/>
          <p:cNvSpPr txBox="1">
            <a:spLocks noChangeArrowheads="1"/>
          </p:cNvSpPr>
          <p:nvPr/>
        </p:nvSpPr>
        <p:spPr bwMode="auto">
          <a:xfrm>
            <a:off x="6110288" y="2971800"/>
            <a:ext cx="698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 i="1"/>
              <a:t>MAGIC</a:t>
            </a:r>
          </a:p>
        </p:txBody>
      </p:sp>
      <p:sp>
        <p:nvSpPr>
          <p:cNvPr id="41996" name="ZoneTexte 15"/>
          <p:cNvSpPr txBox="1">
            <a:spLocks noChangeArrowheads="1"/>
          </p:cNvSpPr>
          <p:nvPr/>
        </p:nvSpPr>
        <p:spPr bwMode="auto">
          <a:xfrm>
            <a:off x="6203950" y="5791200"/>
            <a:ext cx="1644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 i="1">
                <a:solidFill>
                  <a:srgbClr val="FFFFFF"/>
                </a:solidFill>
              </a:rPr>
              <a:t>Aleksić et al. 2012</a:t>
            </a:r>
          </a:p>
        </p:txBody>
      </p:sp>
      <p:sp>
        <p:nvSpPr>
          <p:cNvPr id="41997" name="ZoneTexte 12"/>
          <p:cNvSpPr txBox="1">
            <a:spLocks noChangeArrowheads="1"/>
          </p:cNvSpPr>
          <p:nvPr/>
        </p:nvSpPr>
        <p:spPr bwMode="auto">
          <a:xfrm>
            <a:off x="2362200" y="1447800"/>
            <a:ext cx="203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W51 source</a:t>
            </a:r>
          </a:p>
        </p:txBody>
      </p:sp>
      <p:sp>
        <p:nvSpPr>
          <p:cNvPr id="41998" name="ZoneTexte 13"/>
          <p:cNvSpPr txBox="1">
            <a:spLocks noChangeArrowheads="1"/>
          </p:cNvSpPr>
          <p:nvPr/>
        </p:nvSpPr>
        <p:spPr bwMode="auto">
          <a:xfrm>
            <a:off x="5783263" y="2420938"/>
            <a:ext cx="13081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>
                <a:solidFill>
                  <a:srgbClr val="FF0000"/>
                </a:solidFill>
              </a:rPr>
              <a:t>CO + HI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11550" y="6019800"/>
            <a:ext cx="7046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dirty="0" smtClean="0">
                <a:solidFill>
                  <a:srgbClr val="FFFF00"/>
                </a:solidFill>
              </a:rPr>
              <a:t>~16% SNR </a:t>
            </a:r>
            <a:r>
              <a:rPr lang="fr-FR" b="0" dirty="0" err="1" smtClean="0">
                <a:solidFill>
                  <a:srgbClr val="FFFF00"/>
                </a:solidFill>
              </a:rPr>
              <a:t>energy</a:t>
            </a:r>
            <a:r>
              <a:rPr lang="fr-FR" b="0" dirty="0" smtClean="0">
                <a:solidFill>
                  <a:srgbClr val="FFFF00"/>
                </a:solidFill>
              </a:rPr>
              <a:t> in 10% of </a:t>
            </a:r>
            <a:r>
              <a:rPr lang="fr-FR" b="0" dirty="0" err="1" smtClean="0">
                <a:solidFill>
                  <a:srgbClr val="FFFF00"/>
                </a:solidFill>
              </a:rPr>
              <a:t>molecular</a:t>
            </a:r>
            <a:r>
              <a:rPr lang="fr-FR" b="0" dirty="0" smtClean="0">
                <a:solidFill>
                  <a:srgbClr val="FFFF00"/>
                </a:solidFill>
              </a:rPr>
              <a:t> </a:t>
            </a:r>
            <a:r>
              <a:rPr lang="fr-FR" b="0" dirty="0" err="1" smtClean="0">
                <a:solidFill>
                  <a:srgbClr val="FFFF00"/>
                </a:solidFill>
              </a:rPr>
              <a:t>cloud</a:t>
            </a:r>
            <a:r>
              <a:rPr lang="fr-FR" b="0" dirty="0" smtClean="0">
                <a:solidFill>
                  <a:srgbClr val="FFFF00"/>
                </a:solidFill>
              </a:rPr>
              <a:t> (10</a:t>
            </a:r>
            <a:r>
              <a:rPr lang="fr-FR" b="0" baseline="30000" dirty="0" smtClean="0">
                <a:solidFill>
                  <a:srgbClr val="FFFF00"/>
                </a:solidFill>
              </a:rPr>
              <a:t>4</a:t>
            </a:r>
            <a:r>
              <a:rPr lang="fr-FR" b="0" dirty="0" smtClean="0">
                <a:solidFill>
                  <a:srgbClr val="FFFF00"/>
                </a:solidFill>
              </a:rPr>
              <a:t> M</a:t>
            </a:r>
            <a:r>
              <a:rPr lang="fr-FR" b="0" baseline="-25000" dirty="0" smtClean="0">
                <a:solidFill>
                  <a:srgbClr val="FFFF00"/>
                </a:solidFill>
                <a:latin typeface="AstroFont © ASHS astrolars"/>
                <a:cs typeface="AstroFont © ASHS astrolars"/>
              </a:rPr>
              <a:t>a</a:t>
            </a:r>
            <a:r>
              <a:rPr lang="fr-FR" b="0" dirty="0" smtClean="0">
                <a:solidFill>
                  <a:srgbClr val="FFFF00"/>
                </a:solidFill>
                <a:latin typeface="+mj-lt"/>
                <a:cs typeface="AstroFont © ASHS astrolars"/>
              </a:rPr>
              <a:t>)</a:t>
            </a:r>
            <a:endParaRPr lang="fr-FR" b="0" dirty="0">
              <a:solidFill>
                <a:srgbClr val="FFFF00"/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11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re 1"/>
          <p:cNvSpPr txBox="1">
            <a:spLocks/>
          </p:cNvSpPr>
          <p:nvPr/>
        </p:nvSpPr>
        <p:spPr bwMode="auto">
          <a:xfrm>
            <a:off x="538163" y="2209800"/>
            <a:ext cx="807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FR" sz="4000" b="0" i="1" dirty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3. Massive </a:t>
            </a:r>
            <a:r>
              <a:rPr lang="fr-FR" sz="4000" b="0" i="1" dirty="0" err="1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star-forming</a:t>
            </a:r>
            <a:r>
              <a:rPr lang="fr-FR" sz="4000" b="0" i="1" dirty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fr-FR" sz="4000" b="0" i="1" dirty="0" err="1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regions</a:t>
            </a:r>
            <a:r>
              <a:rPr lang="fr-FR" sz="4000" b="0" i="1" dirty="0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 </a:t>
            </a:r>
          </a:p>
          <a:p>
            <a:pPr algn="ctr"/>
            <a:r>
              <a:rPr lang="fr-FR" sz="4000" b="0" i="1" dirty="0" err="1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without</a:t>
            </a:r>
            <a:r>
              <a:rPr lang="fr-FR" sz="4000" b="0" i="1" dirty="0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fr-FR" sz="4000" b="0" i="1" dirty="0" err="1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detected</a:t>
            </a:r>
            <a:r>
              <a:rPr lang="fr-FR" sz="4000" b="0" i="1" dirty="0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 SNR:</a:t>
            </a:r>
            <a:br>
              <a:rPr lang="fr-FR" sz="4000" b="0" i="1" dirty="0" smtClean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</a:br>
            <a:r>
              <a:rPr lang="fr-FR" sz="3200" b="0" i="1" dirty="0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The Carina </a:t>
            </a:r>
            <a:r>
              <a:rPr lang="fr-FR" sz="3200" b="0" i="1" dirty="0" err="1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nebula</a:t>
            </a:r>
            <a:endParaRPr lang="fr-FR" sz="4000" b="0" i="1" dirty="0">
              <a:solidFill>
                <a:srgbClr val="FFFF00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12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Gill Sans" pitchFamily="-104" charset="0"/>
              </a:rPr>
              <a:t> LAOG (26-27/6/08))  </a:t>
            </a:r>
            <a:fld id="{238B6563-8783-2A40-9F14-310C779663A0}" type="slidenum">
              <a:rPr lang="fr-FR" smtClean="0">
                <a:latin typeface="Gill Sans" pitchFamily="-104" charset="0"/>
              </a:rPr>
              <a:pPr/>
              <a:t>13</a:t>
            </a:fld>
            <a:endParaRPr lang="fr-FR" smtClean="0">
              <a:latin typeface="Gill Sans" pitchFamily="-104" charset="0"/>
            </a:endParaRPr>
          </a:p>
        </p:txBody>
      </p:sp>
      <p:pic>
        <p:nvPicPr>
          <p:cNvPr id="39939" name="Image 2" descr="CarinaVLP-hawk-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ZoneTexte 3"/>
          <p:cNvSpPr txBox="1">
            <a:spLocks noChangeArrowheads="1"/>
          </p:cNvSpPr>
          <p:nvPr/>
        </p:nvSpPr>
        <p:spPr bwMode="auto">
          <a:xfrm>
            <a:off x="4344988" y="4191000"/>
            <a:ext cx="1200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 i="1">
                <a:solidFill>
                  <a:srgbClr val="FFFF00"/>
                </a:solidFill>
              </a:rPr>
              <a:t>VLT/HAWK-I</a:t>
            </a:r>
          </a:p>
        </p:txBody>
      </p:sp>
      <p:sp>
        <p:nvSpPr>
          <p:cNvPr id="39941" name="ZoneTexte 7"/>
          <p:cNvSpPr txBox="1">
            <a:spLocks noChangeArrowheads="1"/>
          </p:cNvSpPr>
          <p:nvPr/>
        </p:nvSpPr>
        <p:spPr bwMode="auto">
          <a:xfrm>
            <a:off x="3352800" y="3357563"/>
            <a:ext cx="163260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sym typeface="Symbol" pitchFamily="-104" charset="2"/>
              </a:rPr>
              <a:t>    </a:t>
            </a:r>
            <a:r>
              <a:rPr lang="fr-FR" sz="2800" dirty="0" err="1">
                <a:solidFill>
                  <a:schemeClr val="bg1"/>
                </a:solidFill>
                <a:sym typeface="Symbol" pitchFamily="-104" charset="2"/>
              </a:rPr>
              <a:t></a:t>
            </a:r>
            <a:endParaRPr lang="fr-FR" sz="2800" dirty="0">
              <a:solidFill>
                <a:schemeClr val="bg1"/>
              </a:solidFill>
              <a:sym typeface="Symbol" pitchFamily="-104" charset="2"/>
            </a:endParaRPr>
          </a:p>
          <a:p>
            <a:r>
              <a:rPr lang="fr-FR" b="0" i="1" dirty="0">
                <a:solidFill>
                  <a:schemeClr val="bg1"/>
                </a:solidFill>
                <a:latin typeface="Arial Narrow" pitchFamily="-104" charset="0"/>
                <a:ea typeface="Arial Narrow" pitchFamily="-104" charset="0"/>
                <a:cs typeface="Arial Narrow" pitchFamily="-104" charset="0"/>
                <a:sym typeface="Symbol" pitchFamily="-104" charset="2"/>
              </a:rPr>
              <a:t>Neutron star</a:t>
            </a:r>
            <a:r>
              <a:rPr lang="en-US" sz="2000" b="0" i="1" dirty="0">
                <a:solidFill>
                  <a:schemeClr val="bg1"/>
                </a:solidFill>
                <a:latin typeface="Arial Narrow" pitchFamily="-104" charset="0"/>
                <a:ea typeface="Arial Narrow" pitchFamily="-104" charset="0"/>
                <a:cs typeface="Arial Narrow" pitchFamily="-104" charset="0"/>
              </a:rPr>
              <a:t> </a:t>
            </a:r>
            <a:endParaRPr lang="fr-FR" sz="2000" b="0" i="1" dirty="0">
              <a:solidFill>
                <a:schemeClr val="bg1"/>
              </a:solidFill>
              <a:latin typeface="Arial Narrow" pitchFamily="-104" charset="0"/>
              <a:ea typeface="Arial Narrow" pitchFamily="-104" charset="0"/>
              <a:cs typeface="Arial Narrow" pitchFamily="-104" charset="0"/>
            </a:endParaRPr>
          </a:p>
        </p:txBody>
      </p:sp>
      <p:sp>
        <p:nvSpPr>
          <p:cNvPr id="39942" name="ZoneTexte 6"/>
          <p:cNvSpPr txBox="1">
            <a:spLocks noChangeArrowheads="1"/>
          </p:cNvSpPr>
          <p:nvPr/>
        </p:nvSpPr>
        <p:spPr bwMode="auto">
          <a:xfrm>
            <a:off x="685800" y="5562600"/>
            <a:ext cx="158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 i="1">
                <a:solidFill>
                  <a:schemeClr val="bg1"/>
                </a:solidFill>
              </a:rPr>
              <a:t>d</a:t>
            </a:r>
            <a:r>
              <a:rPr lang="fr-FR" b="0">
                <a:solidFill>
                  <a:schemeClr val="bg1"/>
                </a:solidFill>
              </a:rPr>
              <a:t> = 2.5 kpc</a:t>
            </a:r>
          </a:p>
        </p:txBody>
      </p:sp>
      <p:sp>
        <p:nvSpPr>
          <p:cNvPr id="39943" name="ZoneTexte 8"/>
          <p:cNvSpPr txBox="1">
            <a:spLocks noChangeArrowheads="1"/>
          </p:cNvSpPr>
          <p:nvPr/>
        </p:nvSpPr>
        <p:spPr bwMode="auto">
          <a:xfrm>
            <a:off x="4267200" y="2971800"/>
            <a:ext cx="974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 i="1">
                <a:solidFill>
                  <a:schemeClr val="bg1"/>
                </a:solidFill>
              </a:rPr>
              <a:t>WR stars</a:t>
            </a:r>
          </a:p>
        </p:txBody>
      </p:sp>
      <p:sp>
        <p:nvSpPr>
          <p:cNvPr id="39944" name="ZoneTexte 10"/>
          <p:cNvSpPr txBox="1">
            <a:spLocks noChangeArrowheads="1"/>
          </p:cNvSpPr>
          <p:nvPr/>
        </p:nvSpPr>
        <p:spPr bwMode="auto">
          <a:xfrm>
            <a:off x="2632075" y="228600"/>
            <a:ext cx="3873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 i="1">
                <a:solidFill>
                  <a:srgbClr val="FFFF00"/>
                </a:solidFill>
              </a:rPr>
              <a:t>The Carina nebula environment</a:t>
            </a:r>
          </a:p>
        </p:txBody>
      </p:sp>
      <p:sp>
        <p:nvSpPr>
          <p:cNvPr id="10" name="Espace réservé du numéro de diapositive 3"/>
          <p:cNvSpPr txBox="1">
            <a:spLocks/>
          </p:cNvSpPr>
          <p:nvPr/>
        </p:nvSpPr>
        <p:spPr bwMode="auto">
          <a:xfrm>
            <a:off x="71628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ill Sans" pitchFamily="-104" charset="0"/>
                <a:ea typeface="+mn-ea"/>
                <a:cs typeface="+mn-cs"/>
              </a:rPr>
              <a:t>Gamma12 </a:t>
            </a:r>
            <a:r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ill Sans" pitchFamily="-104" charset="0"/>
                <a:ea typeface="+mn-ea"/>
                <a:cs typeface="+mn-cs"/>
              </a:rPr>
              <a:t>(10/7/12)  </a:t>
            </a:r>
            <a:fld id="{6C4D7B62-2BCE-9149-8B13-863D6C74DF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ill Sans" pitchFamily="-10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Gill Sans" pitchFamily="-104" charset="0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 bwMode="auto">
          <a:xfrm>
            <a:off x="3352800" y="3846285"/>
            <a:ext cx="1524000" cy="381000"/>
          </a:xfrm>
          <a:prstGeom prst="round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 2" descr="phase3_mosaic_withmsx_bigpicture_withregs.pdf"/>
          <p:cNvPicPr>
            <a:picLocks noChangeAspect="1"/>
          </p:cNvPicPr>
          <p:nvPr/>
        </p:nvPicPr>
        <p:blipFill>
          <a:blip r:embed="rId2"/>
          <a:srcRect r="12289"/>
          <a:stretch>
            <a:fillRect/>
          </a:stretch>
        </p:blipFill>
        <p:spPr bwMode="auto">
          <a:xfrm>
            <a:off x="3263900" y="0"/>
            <a:ext cx="586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ZoneTexte 5"/>
          <p:cNvSpPr txBox="1">
            <a:spLocks noChangeArrowheads="1"/>
          </p:cNvSpPr>
          <p:nvPr/>
        </p:nvSpPr>
        <p:spPr bwMode="auto">
          <a:xfrm>
            <a:off x="4911725" y="6096000"/>
            <a:ext cx="3978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 i="1">
                <a:solidFill>
                  <a:srgbClr val="FFFFFF"/>
                </a:solidFill>
              </a:rPr>
              <a:t>Chandra</a:t>
            </a:r>
            <a:r>
              <a:rPr lang="fr-FR" sz="1600" b="0">
                <a:solidFill>
                  <a:srgbClr val="FFFFFF"/>
                </a:solidFill>
              </a:rPr>
              <a:t>: PI L. Townsley; Montmerle et al</a:t>
            </a:r>
            <a:r>
              <a:rPr lang="fr-FR" sz="1600" b="0" i="1">
                <a:solidFill>
                  <a:srgbClr val="FFFFFF"/>
                </a:solidFill>
              </a:rPr>
              <a:t>.  ApJS</a:t>
            </a:r>
          </a:p>
        </p:txBody>
      </p:sp>
      <p:pic>
        <p:nvPicPr>
          <p:cNvPr id="44036" name="Picture 3" descr="Carina_NGC3372"/>
          <p:cNvPicPr>
            <a:picLocks noChangeAspect="1" noChangeArrowheads="1"/>
          </p:cNvPicPr>
          <p:nvPr/>
        </p:nvPicPr>
        <p:blipFill>
          <a:blip r:embed="rId3"/>
          <a:srcRect t="4388" r="5794"/>
          <a:stretch>
            <a:fillRect/>
          </a:stretch>
        </p:blipFill>
        <p:spPr bwMode="auto">
          <a:xfrm>
            <a:off x="15875" y="117475"/>
            <a:ext cx="3870325" cy="650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81000" y="223838"/>
            <a:ext cx="5726113" cy="461962"/>
          </a:xfrm>
          <a:prstGeom prst="rect">
            <a:avLst/>
          </a:prstGeom>
          <a:noFill/>
          <a:effectLst>
            <a:outerShdw blurRad="50800" dist="63500" dir="2700000">
              <a:srgbClr val="FFFF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0" i="1">
                <a:solidFill>
                  <a:srgbClr val="FFFF00"/>
                </a:solidFill>
              </a:rPr>
              <a:t>The great Carina X-ray mosaic: winds + SNRs ?</a:t>
            </a:r>
          </a:p>
        </p:txBody>
      </p:sp>
      <p:pic>
        <p:nvPicPr>
          <p:cNvPr id="10" name="Image 9" descr="Orion_M42_XMM_diffuse.jpg"/>
          <p:cNvPicPr>
            <a:picLocks noChangeAspect="1"/>
          </p:cNvPicPr>
          <p:nvPr/>
        </p:nvPicPr>
        <p:blipFill>
          <a:blip r:embed="rId4"/>
          <a:srcRect l="24167" t="8884" r="20000" b="17773"/>
          <a:stretch>
            <a:fillRect/>
          </a:stretch>
        </p:blipFill>
        <p:spPr bwMode="auto">
          <a:xfrm>
            <a:off x="3954463" y="5410200"/>
            <a:ext cx="463550" cy="457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4039" name="ZoneTexte 7"/>
          <p:cNvSpPr txBox="1">
            <a:spLocks noChangeArrowheads="1"/>
          </p:cNvSpPr>
          <p:nvPr/>
        </p:nvSpPr>
        <p:spPr bwMode="auto">
          <a:xfrm>
            <a:off x="3808413" y="5843588"/>
            <a:ext cx="763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>
                <a:solidFill>
                  <a:srgbClr val="FFFF00"/>
                </a:solidFill>
              </a:rPr>
              <a:t>Orion</a:t>
            </a:r>
          </a:p>
        </p:txBody>
      </p:sp>
      <p:sp>
        <p:nvSpPr>
          <p:cNvPr id="44040" name="ZoneTexte 11"/>
          <p:cNvSpPr txBox="1">
            <a:spLocks noChangeArrowheads="1"/>
          </p:cNvSpPr>
          <p:nvPr/>
        </p:nvSpPr>
        <p:spPr bwMode="auto">
          <a:xfrm>
            <a:off x="6692900" y="5257800"/>
            <a:ext cx="2374900" cy="8302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>
                <a:solidFill>
                  <a:srgbClr val="3366FF"/>
                </a:solidFill>
              </a:rPr>
              <a:t>22 </a:t>
            </a:r>
            <a:r>
              <a:rPr lang="fr-FR" b="0" i="1">
                <a:solidFill>
                  <a:srgbClr val="3366FF"/>
                </a:solidFill>
              </a:rPr>
              <a:t>Chandra </a:t>
            </a:r>
            <a:r>
              <a:rPr lang="fr-FR" b="0">
                <a:solidFill>
                  <a:srgbClr val="3366FF"/>
                </a:solidFill>
              </a:rPr>
              <a:t>fields</a:t>
            </a:r>
          </a:p>
          <a:p>
            <a:r>
              <a:rPr lang="fr-FR" b="0">
                <a:solidFill>
                  <a:srgbClr val="3366FF"/>
                </a:solidFill>
              </a:rPr>
              <a:t>~ 14,000 sources</a:t>
            </a:r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14</a:t>
            </a:fld>
            <a:endParaRPr lang="fr-FR" dirty="0" smtClean="0"/>
          </a:p>
        </p:txBody>
      </p:sp>
      <p:sp>
        <p:nvSpPr>
          <p:cNvPr id="12" name="Ellipse 11"/>
          <p:cNvSpPr/>
          <p:nvPr/>
        </p:nvSpPr>
        <p:spPr bwMode="auto">
          <a:xfrm>
            <a:off x="5334000" y="3429000"/>
            <a:ext cx="1600200" cy="838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39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65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486400" y="3616850"/>
            <a:ext cx="1316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i="1" dirty="0" smtClean="0">
                <a:solidFill>
                  <a:schemeClr val="bg1"/>
                </a:solidFill>
              </a:rPr>
              <a:t>Fe </a:t>
            </a:r>
            <a:r>
              <a:rPr lang="fr-FR" b="0" i="1" dirty="0" err="1" smtClean="0">
                <a:solidFill>
                  <a:schemeClr val="bg1"/>
                </a:solidFill>
              </a:rPr>
              <a:t>excess</a:t>
            </a:r>
            <a:endParaRPr lang="fr-FR" b="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4" descr="Carina_HESS_f1_image.tiff"/>
          <p:cNvPicPr>
            <a:picLocks noChangeAspect="1"/>
          </p:cNvPicPr>
          <p:nvPr/>
        </p:nvPicPr>
        <p:blipFill>
          <a:blip r:embed="rId2"/>
          <a:srcRect l="9091" t="2222" r="9091" b="31113"/>
          <a:stretch>
            <a:fillRect/>
          </a:stretch>
        </p:blipFill>
        <p:spPr bwMode="auto">
          <a:xfrm>
            <a:off x="2943225" y="952500"/>
            <a:ext cx="6081713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Image 3" descr="2multiwl_soft2_medium+dssred+msx8.jpg"/>
          <p:cNvPicPr>
            <a:picLocks noChangeAspect="1"/>
          </p:cNvPicPr>
          <p:nvPr/>
        </p:nvPicPr>
        <p:blipFill>
          <a:blip r:embed="rId3"/>
          <a:srcRect t="4443" b="4443"/>
          <a:stretch>
            <a:fillRect/>
          </a:stretch>
        </p:blipFill>
        <p:spPr bwMode="auto">
          <a:xfrm>
            <a:off x="76200" y="1627188"/>
            <a:ext cx="4092575" cy="4011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5060" name="ZoneTexte 4"/>
          <p:cNvSpPr txBox="1">
            <a:spLocks noChangeArrowheads="1"/>
          </p:cNvSpPr>
          <p:nvPr/>
        </p:nvSpPr>
        <p:spPr bwMode="auto">
          <a:xfrm>
            <a:off x="923925" y="5705475"/>
            <a:ext cx="24114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0">
                <a:solidFill>
                  <a:srgbClr val="FFFFFF"/>
                </a:solidFill>
              </a:rPr>
              <a:t>DSS (warm gas)</a:t>
            </a:r>
          </a:p>
          <a:p>
            <a:r>
              <a:rPr lang="fr-FR" sz="1800" b="0">
                <a:solidFill>
                  <a:srgbClr val="FFFFFF"/>
                </a:solidFill>
              </a:rPr>
              <a:t>+ </a:t>
            </a:r>
            <a:r>
              <a:rPr lang="fr-FR" sz="1800" b="0">
                <a:solidFill>
                  <a:srgbClr val="FF6600"/>
                </a:solidFill>
              </a:rPr>
              <a:t>MSX8 (dust)</a:t>
            </a:r>
          </a:p>
          <a:p>
            <a:r>
              <a:rPr lang="fr-FR" sz="1800" b="0">
                <a:solidFill>
                  <a:srgbClr val="FFFFFF"/>
                </a:solidFill>
              </a:rPr>
              <a:t>+</a:t>
            </a:r>
            <a:r>
              <a:rPr lang="fr-FR" sz="1800" b="0">
                <a:solidFill>
                  <a:srgbClr val="FF6600"/>
                </a:solidFill>
              </a:rPr>
              <a:t> </a:t>
            </a:r>
            <a:r>
              <a:rPr lang="fr-FR" sz="1800" b="0" i="1">
                <a:solidFill>
                  <a:srgbClr val="8585E0"/>
                </a:solidFill>
              </a:rPr>
              <a:t>Chandr</a:t>
            </a:r>
            <a:r>
              <a:rPr lang="fr-FR" sz="1800" b="0">
                <a:solidFill>
                  <a:srgbClr val="8585E0"/>
                </a:solidFill>
              </a:rPr>
              <a:t>a (hot plasma)</a:t>
            </a:r>
          </a:p>
        </p:txBody>
      </p:sp>
      <p:sp>
        <p:nvSpPr>
          <p:cNvPr id="45062" name="Ellipse 5"/>
          <p:cNvSpPr>
            <a:spLocks noChangeArrowheads="1"/>
          </p:cNvSpPr>
          <p:nvPr/>
        </p:nvSpPr>
        <p:spPr bwMode="auto">
          <a:xfrm>
            <a:off x="1258888" y="2517775"/>
            <a:ext cx="1865312" cy="1884363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5063" name="ZoneTexte 6"/>
          <p:cNvSpPr txBox="1">
            <a:spLocks noChangeArrowheads="1"/>
          </p:cNvSpPr>
          <p:nvPr/>
        </p:nvSpPr>
        <p:spPr bwMode="auto">
          <a:xfrm>
            <a:off x="1616075" y="265113"/>
            <a:ext cx="5934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b="0" i="1">
                <a:solidFill>
                  <a:srgbClr val="FFFF00"/>
                </a:solidFill>
              </a:rPr>
              <a:t>The Carina nebula: HESS TeV observations</a:t>
            </a:r>
          </a:p>
        </p:txBody>
      </p:sp>
      <p:sp>
        <p:nvSpPr>
          <p:cNvPr id="45064" name="ZoneTexte 7"/>
          <p:cNvSpPr txBox="1">
            <a:spLocks noChangeArrowheads="1"/>
          </p:cNvSpPr>
          <p:nvPr/>
        </p:nvSpPr>
        <p:spPr bwMode="auto">
          <a:xfrm>
            <a:off x="5257800" y="6096000"/>
            <a:ext cx="3120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0" i="1" dirty="0" err="1" smtClean="0">
                <a:solidFill>
                  <a:schemeClr val="bg1"/>
                </a:solidFill>
              </a:rPr>
              <a:t>Abramovski</a:t>
            </a:r>
            <a:r>
              <a:rPr lang="fr-FR" sz="1800" b="0" i="1" dirty="0" smtClean="0">
                <a:solidFill>
                  <a:schemeClr val="bg1"/>
                </a:solidFill>
              </a:rPr>
              <a:t>, </a:t>
            </a:r>
            <a:r>
              <a:rPr lang="fr-FR" sz="1800" b="0" i="1" dirty="0" smtClean="0">
                <a:solidFill>
                  <a:schemeClr val="bg1"/>
                </a:solidFill>
              </a:rPr>
              <a:t>…</a:t>
            </a:r>
            <a:r>
              <a:rPr lang="fr-FR" sz="1800" b="0" i="1" dirty="0" smtClean="0">
                <a:solidFill>
                  <a:schemeClr val="bg1"/>
                </a:solidFill>
              </a:rPr>
              <a:t>, </a:t>
            </a:r>
            <a:r>
              <a:rPr lang="fr-FR" sz="1800" b="0" i="1" dirty="0">
                <a:solidFill>
                  <a:schemeClr val="bg1"/>
                </a:solidFill>
              </a:rPr>
              <a:t>Montmerle 2012</a:t>
            </a:r>
          </a:p>
          <a:p>
            <a:r>
              <a:rPr lang="fr-FR" sz="1800" b="0" i="1" dirty="0" err="1">
                <a:solidFill>
                  <a:schemeClr val="bg1"/>
                </a:solidFill>
              </a:rPr>
              <a:t>See</a:t>
            </a:r>
            <a:r>
              <a:rPr lang="fr-FR" sz="1800" b="0" i="1" dirty="0">
                <a:solidFill>
                  <a:schemeClr val="bg1"/>
                </a:solidFill>
              </a:rPr>
              <a:t> Poster by S. Ohm</a:t>
            </a:r>
          </a:p>
        </p:txBody>
      </p:sp>
      <p:sp>
        <p:nvSpPr>
          <p:cNvPr id="45065" name="ZoneTexte 8"/>
          <p:cNvSpPr txBox="1">
            <a:spLocks noChangeArrowheads="1"/>
          </p:cNvSpPr>
          <p:nvPr/>
        </p:nvSpPr>
        <p:spPr bwMode="auto">
          <a:xfrm>
            <a:off x="1744663" y="2952750"/>
            <a:ext cx="803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>
                <a:latin typeface="Symbol" pitchFamily="-104" charset="2"/>
                <a:ea typeface="Symbol" pitchFamily="-104" charset="2"/>
                <a:cs typeface="Symbol" pitchFamily="-104" charset="2"/>
              </a:rPr>
              <a:t>h</a:t>
            </a:r>
            <a:r>
              <a:rPr lang="fr-FR" sz="2000" b="0"/>
              <a:t> Car</a:t>
            </a:r>
          </a:p>
        </p:txBody>
      </p:sp>
      <p:cxnSp>
        <p:nvCxnSpPr>
          <p:cNvPr id="45066" name="Connecteur droit avec flèche 10"/>
          <p:cNvCxnSpPr>
            <a:cxnSpLocks noChangeShapeType="1"/>
          </p:cNvCxnSpPr>
          <p:nvPr/>
        </p:nvCxnSpPr>
        <p:spPr bwMode="auto">
          <a:xfrm rot="5400000">
            <a:off x="-990599" y="3576637"/>
            <a:ext cx="2743200" cy="3175"/>
          </a:xfrm>
          <a:prstGeom prst="straightConnector1">
            <a:avLst/>
          </a:prstGeom>
          <a:noFill/>
          <a:ln w="9525">
            <a:solidFill>
              <a:srgbClr val="CCFFCC"/>
            </a:solidFill>
            <a:round/>
            <a:headEnd type="arrow" w="med" len="med"/>
            <a:tailEnd type="arrow" w="med" len="med"/>
          </a:ln>
        </p:spPr>
      </p:cxnSp>
      <p:sp>
        <p:nvSpPr>
          <p:cNvPr id="45067" name="ZoneTexte 11"/>
          <p:cNvSpPr txBox="1">
            <a:spLocks noChangeArrowheads="1"/>
          </p:cNvSpPr>
          <p:nvPr/>
        </p:nvSpPr>
        <p:spPr bwMode="auto">
          <a:xfrm>
            <a:off x="33338" y="3363913"/>
            <a:ext cx="69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0">
                <a:solidFill>
                  <a:schemeClr val="bg1"/>
                </a:solidFill>
              </a:rPr>
              <a:t>40 pc</a:t>
            </a:r>
          </a:p>
        </p:txBody>
      </p:sp>
      <p:sp>
        <p:nvSpPr>
          <p:cNvPr id="45068" name="ZoneTexte 11"/>
          <p:cNvSpPr txBox="1">
            <a:spLocks noChangeArrowheads="1"/>
          </p:cNvSpPr>
          <p:nvPr/>
        </p:nvSpPr>
        <p:spPr bwMode="auto">
          <a:xfrm>
            <a:off x="6705600" y="5181600"/>
            <a:ext cx="1481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 i="1">
                <a:solidFill>
                  <a:srgbClr val="FFFF00"/>
                </a:solidFill>
              </a:rPr>
              <a:t>33.1 h obs</a:t>
            </a:r>
          </a:p>
        </p:txBody>
      </p:sp>
      <p:sp>
        <p:nvSpPr>
          <p:cNvPr id="45069" name="ZoneTexte 12"/>
          <p:cNvSpPr txBox="1">
            <a:spLocks noChangeArrowheads="1"/>
          </p:cNvSpPr>
          <p:nvPr/>
        </p:nvSpPr>
        <p:spPr bwMode="auto">
          <a:xfrm>
            <a:off x="2014538" y="3211513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0"/>
              <a:t>x</a:t>
            </a:r>
          </a:p>
        </p:txBody>
      </p:sp>
      <p:sp>
        <p:nvSpPr>
          <p:cNvPr id="1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15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Image 2" descr="Carina_HESS_f2_spectrum.tiff"/>
          <p:cNvPicPr>
            <a:picLocks noChangeAspect="1"/>
          </p:cNvPicPr>
          <p:nvPr/>
        </p:nvPicPr>
        <p:blipFill>
          <a:blip r:embed="rId2"/>
          <a:srcRect l="4507" r="8379" b="31111"/>
          <a:stretch>
            <a:fillRect/>
          </a:stretch>
        </p:blipFill>
        <p:spPr bwMode="auto">
          <a:xfrm>
            <a:off x="1143000" y="1219200"/>
            <a:ext cx="6858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ZoneTexte 3"/>
          <p:cNvSpPr txBox="1">
            <a:spLocks noChangeArrowheads="1"/>
          </p:cNvSpPr>
          <p:nvPr/>
        </p:nvSpPr>
        <p:spPr bwMode="auto">
          <a:xfrm>
            <a:off x="5203825" y="1841500"/>
            <a:ext cx="423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(1)</a:t>
            </a:r>
          </a:p>
        </p:txBody>
      </p:sp>
      <p:sp>
        <p:nvSpPr>
          <p:cNvPr id="46085" name="ZoneTexte 4"/>
          <p:cNvSpPr txBox="1">
            <a:spLocks noChangeArrowheads="1"/>
          </p:cNvSpPr>
          <p:nvPr/>
        </p:nvSpPr>
        <p:spPr bwMode="auto">
          <a:xfrm>
            <a:off x="5573713" y="2173288"/>
            <a:ext cx="4238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(2)</a:t>
            </a:r>
          </a:p>
        </p:txBody>
      </p:sp>
      <p:cxnSp>
        <p:nvCxnSpPr>
          <p:cNvPr id="46086" name="Connecteur droit avec flèche 9"/>
          <p:cNvCxnSpPr>
            <a:cxnSpLocks noChangeShapeType="1"/>
          </p:cNvCxnSpPr>
          <p:nvPr/>
        </p:nvCxnSpPr>
        <p:spPr bwMode="auto">
          <a:xfrm rot="5400000">
            <a:off x="5587207" y="3188494"/>
            <a:ext cx="838200" cy="158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6087" name="Connecteur droit avec flèche 10"/>
          <p:cNvCxnSpPr>
            <a:cxnSpLocks noChangeShapeType="1"/>
          </p:cNvCxnSpPr>
          <p:nvPr/>
        </p:nvCxnSpPr>
        <p:spPr bwMode="auto">
          <a:xfrm rot="5400000">
            <a:off x="7055644" y="4844256"/>
            <a:ext cx="838200" cy="1588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6088" name="ZoneTexte 11"/>
          <p:cNvSpPr txBox="1">
            <a:spLocks noChangeArrowheads="1"/>
          </p:cNvSpPr>
          <p:nvPr/>
        </p:nvSpPr>
        <p:spPr bwMode="auto">
          <a:xfrm>
            <a:off x="1924050" y="365125"/>
            <a:ext cx="5326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b="0" i="1">
                <a:solidFill>
                  <a:srgbClr val="FFFF00"/>
                </a:solidFill>
              </a:rPr>
              <a:t>The Carina nebula: GeV-TeV spectrum</a:t>
            </a:r>
          </a:p>
        </p:txBody>
      </p:sp>
      <p:sp>
        <p:nvSpPr>
          <p:cNvPr id="46089" name="ZoneTexte 12"/>
          <p:cNvSpPr txBox="1">
            <a:spLocks noChangeArrowheads="1"/>
          </p:cNvSpPr>
          <p:nvPr/>
        </p:nvSpPr>
        <p:spPr bwMode="auto">
          <a:xfrm>
            <a:off x="6000750" y="6096000"/>
            <a:ext cx="2457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>
                <a:solidFill>
                  <a:schemeClr val="bg1"/>
                </a:solidFill>
              </a:rPr>
              <a:t>Abramovski et al. 2012</a:t>
            </a: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16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51_MAGIC_spectrum.tiff"/>
          <p:cNvPicPr>
            <a:picLocks noChangeAspect="1"/>
          </p:cNvPicPr>
          <p:nvPr/>
        </p:nvPicPr>
        <p:blipFill>
          <a:blip r:embed="rId2"/>
          <a:srcRect l="2836" b="31111"/>
          <a:stretch>
            <a:fillRect/>
          </a:stretch>
        </p:blipFill>
        <p:spPr bwMode="auto">
          <a:xfrm>
            <a:off x="76200" y="1704975"/>
            <a:ext cx="50831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" name="Image 3" descr="Carina_HESS_f2_spectrum.tiff"/>
          <p:cNvPicPr>
            <a:picLocks noChangeAspect="1"/>
          </p:cNvPicPr>
          <p:nvPr/>
        </p:nvPicPr>
        <p:blipFill>
          <a:blip r:embed="rId3"/>
          <a:srcRect l="4508" r="12885" b="31111"/>
          <a:stretch>
            <a:fillRect/>
          </a:stretch>
        </p:blipFill>
        <p:spPr>
          <a:xfrm>
            <a:off x="4681538" y="2590800"/>
            <a:ext cx="4419600" cy="20875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47109" name="Connecteur droit avec flèche 8"/>
          <p:cNvCxnSpPr>
            <a:cxnSpLocks noChangeShapeType="1"/>
          </p:cNvCxnSpPr>
          <p:nvPr/>
        </p:nvCxnSpPr>
        <p:spPr bwMode="auto">
          <a:xfrm flipV="1">
            <a:off x="990600" y="3429000"/>
            <a:ext cx="1981200" cy="174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7110" name="Connecteur droit avec flèche 8"/>
          <p:cNvCxnSpPr>
            <a:cxnSpLocks noChangeShapeType="1"/>
          </p:cNvCxnSpPr>
          <p:nvPr/>
        </p:nvCxnSpPr>
        <p:spPr bwMode="auto">
          <a:xfrm flipV="1">
            <a:off x="3186113" y="3429000"/>
            <a:ext cx="1462087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47111" name="ZoneTexte 13"/>
          <p:cNvSpPr txBox="1">
            <a:spLocks noChangeArrowheads="1"/>
          </p:cNvSpPr>
          <p:nvPr/>
        </p:nvSpPr>
        <p:spPr bwMode="auto">
          <a:xfrm>
            <a:off x="1552575" y="3098800"/>
            <a:ext cx="879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 i="1"/>
              <a:t>Fermi/LAT</a:t>
            </a:r>
          </a:p>
        </p:txBody>
      </p:sp>
      <p:sp>
        <p:nvSpPr>
          <p:cNvPr id="47112" name="ZoneTexte 14"/>
          <p:cNvSpPr txBox="1">
            <a:spLocks noChangeArrowheads="1"/>
          </p:cNvSpPr>
          <p:nvPr/>
        </p:nvSpPr>
        <p:spPr bwMode="auto">
          <a:xfrm>
            <a:off x="3657600" y="3087688"/>
            <a:ext cx="698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 i="1"/>
              <a:t>MAGIC</a:t>
            </a:r>
          </a:p>
        </p:txBody>
      </p:sp>
      <p:cxnSp>
        <p:nvCxnSpPr>
          <p:cNvPr id="47113" name="Connecteur droit avec flèche 8"/>
          <p:cNvCxnSpPr>
            <a:cxnSpLocks noChangeShapeType="1"/>
          </p:cNvCxnSpPr>
          <p:nvPr/>
        </p:nvCxnSpPr>
        <p:spPr bwMode="auto">
          <a:xfrm flipV="1">
            <a:off x="5497513" y="3868738"/>
            <a:ext cx="1981200" cy="17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7114" name="Connecteur droit avec flèche 8"/>
          <p:cNvCxnSpPr>
            <a:cxnSpLocks noChangeShapeType="1"/>
          </p:cNvCxnSpPr>
          <p:nvPr/>
        </p:nvCxnSpPr>
        <p:spPr bwMode="auto">
          <a:xfrm flipV="1">
            <a:off x="7848600" y="3567113"/>
            <a:ext cx="1219200" cy="142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47115" name="ZoneTexte 13"/>
          <p:cNvSpPr txBox="1">
            <a:spLocks noChangeArrowheads="1"/>
          </p:cNvSpPr>
          <p:nvPr/>
        </p:nvSpPr>
        <p:spPr bwMode="auto">
          <a:xfrm>
            <a:off x="5902325" y="3559175"/>
            <a:ext cx="879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 i="1"/>
              <a:t>Fermi/LAT</a:t>
            </a:r>
          </a:p>
        </p:txBody>
      </p:sp>
      <p:sp>
        <p:nvSpPr>
          <p:cNvPr id="47116" name="ZoneTexte 14"/>
          <p:cNvSpPr txBox="1">
            <a:spLocks noChangeArrowheads="1"/>
          </p:cNvSpPr>
          <p:nvPr/>
        </p:nvSpPr>
        <p:spPr bwMode="auto">
          <a:xfrm>
            <a:off x="8140700" y="3240088"/>
            <a:ext cx="5953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 i="1"/>
              <a:t>HESS</a:t>
            </a:r>
          </a:p>
        </p:txBody>
      </p:sp>
      <p:sp>
        <p:nvSpPr>
          <p:cNvPr id="47117" name="ZoneTexte 19"/>
          <p:cNvSpPr txBox="1">
            <a:spLocks noChangeArrowheads="1"/>
          </p:cNvSpPr>
          <p:nvPr/>
        </p:nvSpPr>
        <p:spPr bwMode="auto">
          <a:xfrm>
            <a:off x="1066800" y="1981200"/>
            <a:ext cx="915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6600"/>
                </a:solidFill>
              </a:rPr>
              <a:t>W51</a:t>
            </a:r>
          </a:p>
        </p:txBody>
      </p:sp>
      <p:sp>
        <p:nvSpPr>
          <p:cNvPr id="47118" name="ZoneTexte 20"/>
          <p:cNvSpPr txBox="1">
            <a:spLocks noChangeArrowheads="1"/>
          </p:cNvSpPr>
          <p:nvPr/>
        </p:nvSpPr>
        <p:spPr bwMode="auto">
          <a:xfrm>
            <a:off x="5408613" y="1981200"/>
            <a:ext cx="1196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6600"/>
                </a:solidFill>
              </a:rPr>
              <a:t>Carina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207996" y="4800600"/>
            <a:ext cx="386516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dirty="0" err="1" smtClean="0">
                <a:solidFill>
                  <a:srgbClr val="FFFF00"/>
                </a:solidFill>
              </a:rPr>
              <a:t>TeV</a:t>
            </a:r>
            <a:r>
              <a:rPr lang="fr-FR" b="0" dirty="0" smtClean="0">
                <a:solidFill>
                  <a:srgbClr val="FFFF00"/>
                </a:solidFill>
              </a:rPr>
              <a:t> </a:t>
            </a:r>
            <a:r>
              <a:rPr lang="fr-FR" b="0" dirty="0" err="1">
                <a:solidFill>
                  <a:srgbClr val="FFFF00"/>
                </a:solidFill>
              </a:rPr>
              <a:t>u</a:t>
            </a:r>
            <a:r>
              <a:rPr lang="fr-FR" b="0" dirty="0" err="1" smtClean="0">
                <a:solidFill>
                  <a:srgbClr val="FFFF00"/>
                </a:solidFill>
              </a:rPr>
              <a:t>pper</a:t>
            </a:r>
            <a:r>
              <a:rPr lang="fr-FR" b="0" dirty="0" smtClean="0">
                <a:solidFill>
                  <a:srgbClr val="FFFF00"/>
                </a:solidFill>
              </a:rPr>
              <a:t> </a:t>
            </a:r>
            <a:r>
              <a:rPr lang="fr-FR" b="0" dirty="0" err="1" smtClean="0">
                <a:solidFill>
                  <a:srgbClr val="FFFF00"/>
                </a:solidFill>
              </a:rPr>
              <a:t>limit</a:t>
            </a:r>
            <a:r>
              <a:rPr lang="fr-FR" b="0" dirty="0" smtClean="0">
                <a:solidFill>
                  <a:srgbClr val="FFFF00"/>
                </a:solidFill>
              </a:rPr>
              <a:t> in CR </a:t>
            </a:r>
            <a:r>
              <a:rPr lang="fr-FR" b="0" dirty="0" err="1" smtClean="0">
                <a:solidFill>
                  <a:srgbClr val="FFFF00"/>
                </a:solidFill>
              </a:rPr>
              <a:t>density</a:t>
            </a:r>
            <a:endParaRPr lang="fr-FR" b="0" dirty="0" smtClean="0">
              <a:solidFill>
                <a:srgbClr val="FFFF00"/>
              </a:solidFill>
            </a:endParaRPr>
          </a:p>
          <a:p>
            <a:r>
              <a:rPr lang="fr-FR" b="0" dirty="0" smtClean="0">
                <a:solidFill>
                  <a:srgbClr val="FFFF00"/>
                </a:solidFill>
              </a:rPr>
              <a:t>≲ W28 (~ 10-20x GCR);</a:t>
            </a:r>
          </a:p>
          <a:p>
            <a:r>
              <a:rPr lang="fr-FR" b="0" dirty="0" err="1" smtClean="0">
                <a:solidFill>
                  <a:srgbClr val="FFFF00"/>
                </a:solidFill>
              </a:rPr>
              <a:t>high-energy</a:t>
            </a:r>
            <a:r>
              <a:rPr lang="fr-FR" b="0" dirty="0" smtClean="0">
                <a:solidFill>
                  <a:srgbClr val="FFFF00"/>
                </a:solidFill>
              </a:rPr>
              <a:t> </a:t>
            </a:r>
            <a:r>
              <a:rPr lang="fr-FR" b="0" dirty="0" err="1" smtClean="0">
                <a:solidFill>
                  <a:srgbClr val="FFFF00"/>
                </a:solidFill>
              </a:rPr>
              <a:t>cut-off</a:t>
            </a:r>
            <a:r>
              <a:rPr lang="fr-FR" b="0" dirty="0" smtClean="0">
                <a:solidFill>
                  <a:srgbClr val="FFFF00"/>
                </a:solidFill>
              </a:rPr>
              <a:t> ?</a:t>
            </a:r>
            <a:endParaRPr lang="fr-FR" b="0" dirty="0">
              <a:solidFill>
                <a:srgbClr val="FFFF00"/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17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itre 1"/>
          <p:cNvSpPr txBox="1">
            <a:spLocks/>
          </p:cNvSpPr>
          <p:nvPr/>
        </p:nvSpPr>
        <p:spPr bwMode="auto">
          <a:xfrm>
            <a:off x="685800" y="2667000"/>
            <a:ext cx="777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FR" sz="4000" b="0" i="1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4. Case studies 2: supernova remnants, molecular clouds, and LECR ionization</a:t>
            </a:r>
            <a:br>
              <a:rPr lang="fr-FR" sz="4000" b="0" i="1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</a:br>
            <a:r>
              <a:rPr lang="fr-FR" sz="3200" b="0" i="1">
                <a:solidFill>
                  <a:srgbClr val="FFFF00"/>
                </a:solidFill>
                <a:ea typeface="ＭＳ Ｐゴシック" pitchFamily="-65" charset="-128"/>
                <a:cs typeface="ＭＳ Ｐゴシック" pitchFamily="-65" charset="-128"/>
              </a:rPr>
              <a:t>W28 and W51</a:t>
            </a:r>
            <a:endParaRPr lang="fr-FR" sz="4000" b="0" i="1">
              <a:solidFill>
                <a:srgbClr val="FFFF00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18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33400" y="304800"/>
            <a:ext cx="8077200" cy="5867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dirty="0" err="1" smtClean="0">
                <a:solidFill>
                  <a:srgbClr val="FFFF00"/>
                </a:solidFill>
                <a:sym typeface="Wingdings" pitchFamily="-104" charset="2"/>
              </a:rPr>
              <a:t></a:t>
            </a:r>
            <a:r>
              <a:rPr lang="fr-FR" sz="2000" dirty="0" smtClean="0">
                <a:solidFill>
                  <a:srgbClr val="FFFFFF"/>
                </a:solidFill>
                <a:sym typeface="Wingdings" pitchFamily="-104" charset="2"/>
              </a:rPr>
              <a:t> </a:t>
            </a:r>
            <a:r>
              <a:rPr lang="fr-FR" sz="2400" b="1" i="1" dirty="0" err="1" smtClean="0">
                <a:solidFill>
                  <a:srgbClr val="FFFF00"/>
                </a:solidFill>
                <a:sym typeface="Wingdings" pitchFamily="-104" charset="2"/>
              </a:rPr>
              <a:t>Low-energy</a:t>
            </a:r>
            <a:r>
              <a:rPr lang="fr-FR" sz="2400" b="1" i="1" dirty="0" smtClean="0">
                <a:solidFill>
                  <a:srgbClr val="FFFF00"/>
                </a:solidFill>
                <a:sym typeface="Wingdings" pitchFamily="-104" charset="2"/>
              </a:rPr>
              <a:t> interactions</a:t>
            </a:r>
            <a:endParaRPr lang="fr-FR" sz="2000" b="1" i="1" dirty="0" smtClean="0">
              <a:solidFill>
                <a:srgbClr val="FFFF00"/>
              </a:solidFill>
            </a:endParaRPr>
          </a:p>
          <a:p>
            <a:r>
              <a:rPr lang="fr-FR" sz="2000" dirty="0" smtClean="0">
                <a:solidFill>
                  <a:srgbClr val="FFFFFF"/>
                </a:solidFill>
              </a:rPr>
              <a:t>General </a:t>
            </a:r>
            <a:r>
              <a:rPr lang="fr-FR" sz="2000" dirty="0" err="1" smtClean="0">
                <a:solidFill>
                  <a:srgbClr val="FFFFFF"/>
                </a:solidFill>
              </a:rPr>
              <a:t>idea</a:t>
            </a:r>
            <a:r>
              <a:rPr lang="fr-FR" sz="2000" dirty="0" smtClean="0">
                <a:solidFill>
                  <a:srgbClr val="FFFFFF"/>
                </a:solidFill>
              </a:rPr>
              <a:t>: assume </a:t>
            </a:r>
            <a:r>
              <a:rPr lang="fr-FR" sz="2000" dirty="0" err="1" smtClean="0">
                <a:solidFill>
                  <a:srgbClr val="FFFFFF"/>
                </a:solidFill>
              </a:rPr>
              <a:t>TeV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2000" dirty="0" err="1" smtClean="0">
                <a:solidFill>
                  <a:srgbClr val="FFFFFF"/>
                </a:solidFill>
              </a:rPr>
              <a:t>-rays</a:t>
            </a:r>
            <a:r>
              <a:rPr lang="fr-FR" sz="2000" dirty="0" smtClean="0">
                <a:solidFill>
                  <a:srgbClr val="FFFFFF"/>
                </a:solidFill>
              </a:rPr>
              <a:t> come </a:t>
            </a:r>
            <a:r>
              <a:rPr lang="fr-FR" sz="2000" dirty="0" err="1" smtClean="0">
                <a:solidFill>
                  <a:srgbClr val="FFFFFF"/>
                </a:solidFill>
              </a:rPr>
              <a:t>from</a:t>
            </a:r>
            <a:r>
              <a:rPr lang="fr-FR" sz="2000" dirty="0" smtClean="0">
                <a:solidFill>
                  <a:srgbClr val="FFFFFF"/>
                </a:solidFill>
              </a:rPr>
              <a:t> &gt; </a:t>
            </a:r>
            <a:r>
              <a:rPr lang="fr-FR" sz="2000" dirty="0" err="1" smtClean="0">
                <a:solidFill>
                  <a:srgbClr val="FFFFFF"/>
                </a:solidFill>
              </a:rPr>
              <a:t>TeV</a:t>
            </a:r>
            <a:r>
              <a:rPr lang="fr-FR" sz="2000" dirty="0" smtClean="0">
                <a:solidFill>
                  <a:srgbClr val="FFFFFF"/>
                </a:solidFill>
              </a:rPr>
              <a:t> protons  (</a:t>
            </a:r>
            <a:r>
              <a:rPr lang="fr-FR" sz="2000" dirty="0" smtClean="0">
                <a:solidFill>
                  <a:srgbClr val="FFFFFF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p</a:t>
            </a:r>
            <a:r>
              <a:rPr lang="fr-FR" sz="2000" dirty="0" smtClean="0">
                <a:solidFill>
                  <a:srgbClr val="FFFFFF"/>
                </a:solidFill>
              </a:rPr>
              <a:t>° </a:t>
            </a:r>
            <a:r>
              <a:rPr lang="fr-FR" sz="2000" dirty="0" err="1" smtClean="0">
                <a:solidFill>
                  <a:srgbClr val="FFFFFF"/>
                </a:solidFill>
              </a:rPr>
              <a:t>decay</a:t>
            </a:r>
            <a:r>
              <a:rPr lang="fr-FR" sz="2000" dirty="0" smtClean="0">
                <a:solidFill>
                  <a:srgbClr val="FFFFFF"/>
                </a:solidFill>
              </a:rPr>
              <a:t>) </a:t>
            </a:r>
            <a:r>
              <a:rPr lang="fr-FR" sz="2000" dirty="0" err="1" smtClean="0">
                <a:solidFill>
                  <a:srgbClr val="FFFFFF"/>
                </a:solidFill>
              </a:rPr>
              <a:t>accelerated</a:t>
            </a:r>
            <a:r>
              <a:rPr lang="fr-FR" sz="2000" dirty="0" smtClean="0">
                <a:solidFill>
                  <a:srgbClr val="FFFFFF"/>
                </a:solidFill>
              </a:rPr>
              <a:t> by the SNR </a:t>
            </a:r>
            <a:r>
              <a:rPr lang="fr-FR" sz="2000" dirty="0" err="1" smtClean="0">
                <a:solidFill>
                  <a:srgbClr val="FFFFFF"/>
                </a:solidFill>
              </a:rPr>
              <a:t>shock</a:t>
            </a:r>
            <a:endParaRPr lang="fr-FR" sz="2000" dirty="0" smtClean="0">
              <a:solidFill>
                <a:srgbClr val="FFFFFF"/>
              </a:solidFill>
            </a:endParaRPr>
          </a:p>
          <a:p>
            <a:r>
              <a:rPr lang="fr-FR" sz="2000" dirty="0" smtClean="0">
                <a:solidFill>
                  <a:srgbClr val="FFFFFF"/>
                </a:solidFill>
              </a:rPr>
              <a:t>=&gt; </a:t>
            </a:r>
            <a:r>
              <a:rPr lang="fr-FR" sz="2000" dirty="0" err="1" smtClean="0">
                <a:solidFill>
                  <a:srgbClr val="FFFFFF"/>
                </a:solidFill>
              </a:rPr>
              <a:t>Enhanced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molecular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cloud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ionization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comes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from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associated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low-energy</a:t>
            </a:r>
            <a:r>
              <a:rPr lang="fr-FR" sz="2000" dirty="0" smtClean="0">
                <a:solidFill>
                  <a:srgbClr val="FFFFFF"/>
                </a:solidFill>
              </a:rPr>
              <a:t> GCR (≳ 0.1-500 MeV)</a:t>
            </a:r>
          </a:p>
          <a:p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=&gt; Link </a:t>
            </a:r>
            <a:r>
              <a:rPr lang="fr-FR" altLang="ja-JP" sz="20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with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MeV/</a:t>
            </a:r>
            <a:r>
              <a:rPr lang="fr-FR" altLang="ja-JP" sz="20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GeV/TeV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flux</a:t>
            </a:r>
          </a:p>
          <a:p>
            <a:endParaRPr lang="fr-FR" sz="2000" dirty="0" smtClean="0">
              <a:solidFill>
                <a:srgbClr val="FFFFFF"/>
              </a:solidFill>
            </a:endParaRPr>
          </a:p>
          <a:p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=&gt; </a:t>
            </a:r>
            <a:r>
              <a:rPr lang="fr-FR" altLang="ja-JP" sz="20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Measure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</a:t>
            </a:r>
            <a:r>
              <a:rPr lang="fr-FR" altLang="ja-JP" sz="2000" i="1" dirty="0" err="1" smtClean="0">
                <a:solidFill>
                  <a:srgbClr val="FF6600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ionization</a:t>
            </a:r>
            <a:r>
              <a:rPr lang="fr-FR" altLang="ja-JP" sz="2000" i="1" dirty="0" smtClean="0">
                <a:solidFill>
                  <a:srgbClr val="FF6600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</a:t>
            </a:r>
            <a:r>
              <a:rPr lang="fr-FR" altLang="ja-JP" sz="2000" i="1" dirty="0" err="1" smtClean="0">
                <a:solidFill>
                  <a:srgbClr val="FF6600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degree</a:t>
            </a:r>
            <a:r>
              <a:rPr lang="fr-FR" altLang="ja-JP" sz="2000" i="1" dirty="0" smtClean="0">
                <a:solidFill>
                  <a:srgbClr val="FF6600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</a:t>
            </a:r>
            <a:r>
              <a:rPr lang="fr-FR" altLang="ja-JP" sz="2000" i="1" dirty="0" err="1" smtClean="0">
                <a:solidFill>
                  <a:srgbClr val="FF6600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x</a:t>
            </a:r>
            <a:r>
              <a:rPr lang="fr-FR" altLang="ja-JP" sz="2000" baseline="-25000" dirty="0" err="1" smtClean="0">
                <a:solidFill>
                  <a:srgbClr val="FF6600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e</a:t>
            </a:r>
            <a:r>
              <a:rPr lang="fr-FR" altLang="ja-JP" sz="2000" i="1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: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local CR flux </a:t>
            </a:r>
            <a:r>
              <a:rPr lang="fr-FR" altLang="ja-JP" sz="20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enhancement</a:t>
            </a:r>
            <a:endParaRPr lang="fr-FR" altLang="ja-JP" sz="2000" dirty="0" smtClean="0">
              <a:solidFill>
                <a:srgbClr val="FFFFFF"/>
              </a:solidFill>
              <a:ea typeface="ヒラギノ角ゴ Pro W3" pitchFamily="-104" charset="-128"/>
              <a:cs typeface="ヒラギノ角ゴ Pro W3" pitchFamily="-104" charset="-128"/>
              <a:sym typeface="Symbol" pitchFamily="-104" charset="2"/>
            </a:endParaRPr>
          </a:p>
          <a:p>
            <a:pPr lvl="1"/>
            <a:r>
              <a:rPr lang="fr-FR" sz="2000" dirty="0" err="1" smtClean="0">
                <a:solidFill>
                  <a:srgbClr val="FFFFFF"/>
                </a:solidFill>
                <a:sym typeface="Symbol" pitchFamily="-104" charset="2"/>
              </a:rPr>
              <a:t>Usual</a:t>
            </a:r>
            <a:r>
              <a:rPr lang="fr-FR" sz="2000" dirty="0" smtClean="0">
                <a:solidFill>
                  <a:srgbClr val="FFFFFF"/>
                </a:solidFill>
                <a:sym typeface="Symbol" pitchFamily="-104" charset="2"/>
              </a:rPr>
              <a:t> value </a:t>
            </a:r>
            <a:r>
              <a:rPr lang="fr-FR" sz="2000" baseline="-25000" dirty="0" smtClean="0">
                <a:solidFill>
                  <a:srgbClr val="FFFFFF"/>
                </a:solidFill>
                <a:sym typeface="Symbol" pitchFamily="-104" charset="2"/>
              </a:rPr>
              <a:t>0</a:t>
            </a:r>
            <a:r>
              <a:rPr lang="fr-FR" sz="2000" dirty="0" smtClean="0">
                <a:solidFill>
                  <a:srgbClr val="FFFFFF"/>
                </a:solidFill>
                <a:sym typeface="Symbol" pitchFamily="-104" charset="2"/>
              </a:rPr>
              <a:t> 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~ 10</a:t>
            </a:r>
            <a:r>
              <a:rPr lang="fr-FR" altLang="ja-JP" sz="2000" baseline="30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-17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-10</a:t>
            </a:r>
            <a:r>
              <a:rPr lang="fr-FR" altLang="ja-JP" sz="2000" baseline="30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-16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s</a:t>
            </a:r>
            <a:r>
              <a:rPr lang="fr-FR" altLang="ja-JP" sz="2000" baseline="30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-1 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=&gt; for </a:t>
            </a:r>
            <a:r>
              <a:rPr lang="fr-FR" altLang="ja-JP" sz="2000" i="1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n</a:t>
            </a:r>
            <a:r>
              <a:rPr lang="fr-FR" altLang="ja-JP" sz="2000" baseline="-25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H2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~ 10</a:t>
            </a:r>
            <a:r>
              <a:rPr lang="fr-FR" altLang="ja-JP" sz="2000" baseline="30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4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-10</a:t>
            </a:r>
            <a:r>
              <a:rPr lang="fr-FR" altLang="ja-JP" sz="2000" baseline="30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5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cm</a:t>
            </a:r>
            <a:r>
              <a:rPr lang="fr-FR" altLang="ja-JP" sz="2000" baseline="30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-3</a:t>
            </a:r>
            <a:r>
              <a:rPr lang="fr-FR" altLang="ja-JP" sz="2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,  </a:t>
            </a:r>
          </a:p>
          <a:p>
            <a:pPr lvl="2"/>
            <a:r>
              <a:rPr lang="fr-FR" altLang="ja-JP" sz="1800" i="1" dirty="0" err="1" smtClean="0">
                <a:solidFill>
                  <a:srgbClr val="FFFF00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x</a:t>
            </a:r>
            <a:r>
              <a:rPr lang="fr-FR" altLang="ja-JP" sz="1800" baseline="-25000" dirty="0" err="1" smtClean="0">
                <a:solidFill>
                  <a:srgbClr val="FFFF00"/>
                </a:solidFill>
                <a:ea typeface="ヒラギノ角ゴ Pro W3" pitchFamily="-104" charset="-128"/>
                <a:cs typeface="ヒラギノ角ゴ Pro W3" pitchFamily="-104" charset="-128"/>
              </a:rPr>
              <a:t>e</a:t>
            </a:r>
            <a:r>
              <a:rPr lang="fr-FR" altLang="ja-JP" sz="1800" dirty="0" smtClean="0">
                <a:solidFill>
                  <a:srgbClr val="FFFF00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~10</a:t>
            </a:r>
            <a:r>
              <a:rPr lang="fr-FR" altLang="ja-JP" sz="1800" baseline="30000" dirty="0" smtClean="0">
                <a:solidFill>
                  <a:srgbClr val="FFFF00"/>
                </a:solidFill>
                <a:ea typeface="ヒラギノ角ゴ Pro W3" pitchFamily="-104" charset="-128"/>
                <a:cs typeface="ヒラギノ角ゴ Pro W3" pitchFamily="-104" charset="-128"/>
              </a:rPr>
              <a:t>-8</a:t>
            </a:r>
            <a:r>
              <a:rPr lang="fr-FR" altLang="ja-JP" sz="1800" dirty="0" smtClean="0">
                <a:solidFill>
                  <a:srgbClr val="FFFF00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-10</a:t>
            </a:r>
            <a:r>
              <a:rPr lang="fr-FR" altLang="ja-JP" sz="1800" baseline="30000" dirty="0" smtClean="0">
                <a:solidFill>
                  <a:srgbClr val="FFFF00"/>
                </a:solidFill>
                <a:ea typeface="ヒラギノ角ゴ Pro W3" pitchFamily="-104" charset="-128"/>
                <a:cs typeface="ヒラギノ角ゴ Pro W3" pitchFamily="-104" charset="-128"/>
              </a:rPr>
              <a:t>-7</a:t>
            </a:r>
            <a:r>
              <a:rPr lang="fr-FR" altLang="ja-JP" sz="1600" baseline="30000" dirty="0" smtClean="0">
                <a:solidFill>
                  <a:srgbClr val="FFFF00"/>
                </a:solidFill>
                <a:ea typeface="ヒラギノ角ゴ Pro W3" pitchFamily="-104" charset="-128"/>
                <a:cs typeface="ヒラギノ角ゴ Pro W3" pitchFamily="-104" charset="-128"/>
              </a:rPr>
              <a:t> 		</a:t>
            </a:r>
            <a:r>
              <a:rPr lang="fr-FR" altLang="ja-JP" sz="16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(</a:t>
            </a:r>
            <a:r>
              <a:rPr lang="fr-FR" altLang="ja-JP" sz="16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e.g</a:t>
            </a:r>
            <a:r>
              <a:rPr lang="fr-FR" altLang="ja-JP" sz="16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., </a:t>
            </a:r>
            <a:r>
              <a:rPr lang="fr-FR" altLang="ja-JP" sz="16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Caselli</a:t>
            </a:r>
            <a:r>
              <a:rPr lang="fr-FR" altLang="ja-JP" sz="16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 et al. 1998)</a:t>
            </a:r>
            <a:endParaRPr lang="fr-FR" altLang="ja-JP" sz="1600" dirty="0" smtClean="0">
              <a:solidFill>
                <a:srgbClr val="FFFFFF"/>
              </a:solidFill>
              <a:ea typeface="ヒラギノ角ゴ Pro W3" pitchFamily="-104" charset="-128"/>
              <a:cs typeface="ヒラギノ角ゴ Pro W3" pitchFamily="-104" charset="-128"/>
              <a:sym typeface="Symbol" pitchFamily="-104" charset="2"/>
            </a:endParaRPr>
          </a:p>
          <a:p>
            <a:pPr lvl="1"/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=&gt; important </a:t>
            </a:r>
            <a:r>
              <a:rPr lang="fr-FR" altLang="ja-JP" sz="18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chemical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</a:t>
            </a:r>
            <a:r>
              <a:rPr lang="fr-FR" altLang="ja-JP" sz="18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effects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(=&gt; H</a:t>
            </a:r>
            <a:r>
              <a:rPr lang="fr-FR" altLang="ja-JP" sz="1800" baseline="-25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3</a:t>
            </a:r>
            <a:r>
              <a:rPr lang="fr-FR" altLang="ja-JP" sz="1800" baseline="30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+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 ; 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H</a:t>
            </a:r>
            <a:r>
              <a:rPr lang="fr-FR" altLang="ja-JP" sz="1800" baseline="-25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2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D</a:t>
            </a:r>
            <a:r>
              <a:rPr lang="fr-FR" altLang="ja-JP" sz="1800" baseline="300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+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 ; </a:t>
            </a:r>
            <a:r>
              <a:rPr lang="fr-FR" altLang="ja-JP" sz="18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radicals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</a:rPr>
              <a:t>…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)</a:t>
            </a:r>
          </a:p>
          <a:p>
            <a:pPr lvl="1"/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=&gt; </a:t>
            </a:r>
            <a:r>
              <a:rPr lang="fr-FR" altLang="ja-JP" sz="1800" i="1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role</a:t>
            </a:r>
            <a:r>
              <a:rPr lang="fr-FR" altLang="ja-JP" sz="1800" i="1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in star formation ?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(+ </a:t>
            </a:r>
            <a:r>
              <a:rPr lang="fr-FR" altLang="ja-JP" sz="18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magnetic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</a:t>
            </a:r>
            <a:r>
              <a:rPr lang="fr-FR" altLang="ja-JP" sz="18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fields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: </a:t>
            </a:r>
            <a:r>
              <a:rPr lang="fr-FR" altLang="ja-JP" sz="1800" dirty="0" err="1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ambipolar</a:t>
            </a:r>
            <a:r>
              <a:rPr lang="fr-FR" altLang="ja-JP" sz="1800" dirty="0" smtClean="0">
                <a:solidFill>
                  <a:srgbClr val="FFFFFF"/>
                </a:solidFill>
                <a:ea typeface="ヒラギノ角ゴ Pro W3" pitchFamily="-104" charset="-128"/>
                <a:cs typeface="ヒラギノ角ゴ Pro W3" pitchFamily="-104" charset="-128"/>
                <a:sym typeface="Symbol" pitchFamily="-104" charset="2"/>
              </a:rPr>
              <a:t> diffusion)</a:t>
            </a:r>
            <a:endParaRPr lang="fr-FR" altLang="ja-JP" sz="2000" dirty="0" smtClean="0">
              <a:solidFill>
                <a:srgbClr val="FFFFFF"/>
              </a:solidFill>
              <a:ea typeface="ヒラギノ角ゴ Pro W3" pitchFamily="-104" charset="-128"/>
              <a:cs typeface="ヒラギノ角ゴ Pro W3" pitchFamily="-104" charset="-128"/>
              <a:sym typeface="Symbol" pitchFamily="-104" charset="2"/>
            </a:endParaRPr>
          </a:p>
          <a:p>
            <a:r>
              <a:rPr lang="fr-FR" altLang="ja-JP" sz="2000" i="1" dirty="0" err="1" smtClean="0">
                <a:solidFill>
                  <a:srgbClr val="FF6600"/>
                </a:solidFill>
                <a:sym typeface="Symbol" pitchFamily="-104" charset="2"/>
              </a:rPr>
              <a:t>Methods</a:t>
            </a:r>
            <a:r>
              <a:rPr lang="fr-FR" altLang="ja-JP" sz="2000" i="1" dirty="0" smtClean="0">
                <a:solidFill>
                  <a:srgbClr val="FF6600"/>
                </a:solidFill>
                <a:sym typeface="Symbol" pitchFamily="-104" charset="2"/>
              </a:rPr>
              <a:t> to </a:t>
            </a:r>
            <a:r>
              <a:rPr lang="fr-FR" altLang="ja-JP" sz="2000" i="1" dirty="0" err="1" smtClean="0">
                <a:solidFill>
                  <a:srgbClr val="FF6600"/>
                </a:solidFill>
                <a:sym typeface="Symbol" pitchFamily="-104" charset="2"/>
              </a:rPr>
              <a:t>measure</a:t>
            </a:r>
            <a:r>
              <a:rPr lang="fr-FR" altLang="ja-JP" sz="2000" i="1" dirty="0" smtClean="0">
                <a:solidFill>
                  <a:srgbClr val="FF6600"/>
                </a:solidFill>
                <a:sym typeface="Symbol" pitchFamily="-104" charset="2"/>
              </a:rPr>
              <a:t> the </a:t>
            </a:r>
            <a:r>
              <a:rPr lang="fr-FR" altLang="ja-JP" sz="2000" i="1" dirty="0" err="1" smtClean="0">
                <a:solidFill>
                  <a:srgbClr val="FF6600"/>
                </a:solidFill>
                <a:sym typeface="Symbol" pitchFamily="-104" charset="2"/>
              </a:rPr>
              <a:t>ionization</a:t>
            </a:r>
            <a:r>
              <a:rPr lang="fr-FR" altLang="ja-JP" sz="2000" i="1" dirty="0" smtClean="0">
                <a:solidFill>
                  <a:srgbClr val="FF6600"/>
                </a:solidFill>
                <a:sym typeface="Symbol" pitchFamily="-104" charset="2"/>
              </a:rPr>
              <a:t> and </a:t>
            </a:r>
            <a:r>
              <a:rPr lang="fr-FR" sz="2000" dirty="0" err="1" smtClean="0">
                <a:solidFill>
                  <a:srgbClr val="FF6600"/>
                </a:solidFill>
                <a:sym typeface="Symbol" pitchFamily="-104" charset="2"/>
              </a:rPr>
              <a:t></a:t>
            </a:r>
            <a:r>
              <a:rPr lang="fr-FR" altLang="ja-JP" sz="2000" i="1" dirty="0" smtClean="0">
                <a:solidFill>
                  <a:srgbClr val="FF6600"/>
                </a:solidFill>
                <a:sym typeface="Symbol" pitchFamily="-104" charset="2"/>
              </a:rPr>
              <a:t>:</a:t>
            </a:r>
          </a:p>
          <a:p>
            <a:pPr lvl="1"/>
            <a:r>
              <a:rPr lang="fr-FR" altLang="ja-JP" sz="1800" dirty="0" smtClean="0">
                <a:solidFill>
                  <a:srgbClr val="FFFFFF"/>
                </a:solidFill>
                <a:sym typeface="Symbol" pitchFamily="-104" charset="2"/>
              </a:rPr>
              <a:t>NIR absorption </a:t>
            </a:r>
            <a:r>
              <a:rPr lang="fr-FR" altLang="ja-JP" sz="1800" dirty="0" err="1" smtClean="0">
                <a:solidFill>
                  <a:srgbClr val="FFFFFF"/>
                </a:solidFill>
                <a:sym typeface="Symbol" pitchFamily="-104" charset="2"/>
              </a:rPr>
              <a:t>lines</a:t>
            </a:r>
            <a:r>
              <a:rPr lang="fr-FR" altLang="ja-JP" sz="1800" dirty="0" smtClean="0">
                <a:solidFill>
                  <a:srgbClr val="FFFFFF"/>
                </a:solidFill>
                <a:sym typeface="Symbol" pitchFamily="-104" charset="2"/>
              </a:rPr>
              <a:t> (background stars): </a:t>
            </a:r>
            <a:r>
              <a:rPr lang="fr-FR" altLang="ja-JP" sz="1800" dirty="0" smtClean="0">
                <a:solidFill>
                  <a:srgbClr val="FFFFFF"/>
                </a:solidFill>
                <a:sym typeface="Symbol" pitchFamily="-104" charset="2"/>
              </a:rPr>
              <a:t>H</a:t>
            </a:r>
            <a:r>
              <a:rPr lang="fr-FR" altLang="ja-JP" sz="1800" baseline="-25000" dirty="0" smtClean="0">
                <a:solidFill>
                  <a:srgbClr val="FFFFFF"/>
                </a:solidFill>
                <a:sym typeface="Symbol" pitchFamily="-104" charset="2"/>
              </a:rPr>
              <a:t>3</a:t>
            </a:r>
            <a:r>
              <a:rPr lang="fr-FR" altLang="ja-JP" sz="1800" baseline="30000" dirty="0" smtClean="0">
                <a:solidFill>
                  <a:srgbClr val="FFFFFF"/>
                </a:solidFill>
                <a:sym typeface="Symbol" pitchFamily="-104" charset="2"/>
              </a:rPr>
              <a:t>+</a:t>
            </a:r>
            <a:r>
              <a:rPr lang="fr-FR" altLang="ja-JP" sz="1800" dirty="0" smtClean="0">
                <a:solidFill>
                  <a:srgbClr val="FFFFFF"/>
                </a:solidFill>
                <a:sym typeface="Symbol" pitchFamily="-104" charset="2"/>
              </a:rPr>
              <a:t> (NIR: IC443, </a:t>
            </a:r>
            <a:r>
              <a:rPr lang="fr-FR" altLang="ja-JP" sz="1800" dirty="0" err="1" smtClean="0">
                <a:solidFill>
                  <a:srgbClr val="FFFFFF"/>
                </a:solidFill>
                <a:sym typeface="Symbol" pitchFamily="-104" charset="2"/>
              </a:rPr>
              <a:t>Indriolo</a:t>
            </a:r>
            <a:r>
              <a:rPr lang="fr-FR" altLang="ja-JP" sz="1800" dirty="0" smtClean="0">
                <a:solidFill>
                  <a:srgbClr val="FFFFFF"/>
                </a:solidFill>
                <a:sym typeface="Symbol" pitchFamily="-104" charset="2"/>
              </a:rPr>
              <a:t> et al. 2010); N-MIR </a:t>
            </a:r>
            <a:r>
              <a:rPr lang="fr-FR" altLang="ja-JP" sz="1800" dirty="0" err="1" smtClean="0">
                <a:solidFill>
                  <a:srgbClr val="FFFFFF"/>
                </a:solidFill>
                <a:sym typeface="Symbol" pitchFamily="-104" charset="2"/>
              </a:rPr>
              <a:t>emission</a:t>
            </a:r>
            <a:r>
              <a:rPr lang="fr-FR" altLang="ja-JP" sz="1800" dirty="0" smtClean="0">
                <a:solidFill>
                  <a:srgbClr val="FFFFFF"/>
                </a:solidFill>
                <a:sym typeface="Symbol" pitchFamily="-104" charset="2"/>
              </a:rPr>
              <a:t> </a:t>
            </a:r>
            <a:r>
              <a:rPr lang="fr-FR" altLang="ja-JP" sz="1800" dirty="0" err="1" smtClean="0">
                <a:solidFill>
                  <a:srgbClr val="FFFFFF"/>
                </a:solidFill>
                <a:sym typeface="Symbol" pitchFamily="-104" charset="2"/>
              </a:rPr>
              <a:t>lines</a:t>
            </a:r>
            <a:r>
              <a:rPr lang="fr-FR" altLang="ja-JP" sz="1800" dirty="0" smtClean="0">
                <a:solidFill>
                  <a:srgbClr val="FFFFFF"/>
                </a:solidFill>
                <a:sym typeface="Symbol" pitchFamily="-104" charset="2"/>
              </a:rPr>
              <a:t> (</a:t>
            </a:r>
            <a:r>
              <a:rPr lang="fr-FR" altLang="ja-JP" sz="1800" dirty="0" err="1" smtClean="0">
                <a:solidFill>
                  <a:srgbClr val="FFFFFF"/>
                </a:solidFill>
                <a:sym typeface="Symbol" pitchFamily="-104" charset="2"/>
              </a:rPr>
              <a:t>Schuppan</a:t>
            </a:r>
            <a:r>
              <a:rPr lang="fr-FR" altLang="ja-JP" sz="1800" dirty="0" smtClean="0">
                <a:solidFill>
                  <a:srgbClr val="FFFFFF"/>
                </a:solidFill>
                <a:sym typeface="Symbol" pitchFamily="-104" charset="2"/>
              </a:rPr>
              <a:t> et al. 2012):</a:t>
            </a:r>
            <a:r>
              <a:rPr lang="fr-FR" altLang="ja-JP" sz="1800" dirty="0" smtClean="0">
                <a:solidFill>
                  <a:srgbClr val="FFFFFF"/>
                </a:solidFill>
                <a:sym typeface="Symbol" pitchFamily="-104" charset="2"/>
              </a:rPr>
              <a:t> 			</a:t>
            </a:r>
            <a:r>
              <a:rPr lang="fr-FR" altLang="ja-JP" sz="1800" i="1" dirty="0" smtClean="0">
                <a:solidFill>
                  <a:srgbClr val="FFFFFF"/>
                </a:solidFill>
                <a:sym typeface="Symbol" pitchFamily="-104" charset="2"/>
              </a:rPr>
              <a:t>diffuse </a:t>
            </a:r>
            <a:r>
              <a:rPr lang="fr-FR" altLang="ja-JP" sz="1800" i="1" dirty="0" err="1" smtClean="0">
                <a:solidFill>
                  <a:srgbClr val="FFFFFF"/>
                </a:solidFill>
                <a:sym typeface="Symbol" pitchFamily="-104" charset="2"/>
              </a:rPr>
              <a:t>outer</a:t>
            </a:r>
            <a:r>
              <a:rPr lang="fr-FR" altLang="ja-JP" sz="1800" i="1" dirty="0" smtClean="0">
                <a:solidFill>
                  <a:srgbClr val="FFFFFF"/>
                </a:solidFill>
                <a:sym typeface="Symbol" pitchFamily="-104" charset="2"/>
              </a:rPr>
              <a:t> </a:t>
            </a:r>
            <a:r>
              <a:rPr lang="fr-FR" altLang="ja-JP" sz="1800" i="1" dirty="0" err="1" smtClean="0">
                <a:solidFill>
                  <a:srgbClr val="FFFFFF"/>
                </a:solidFill>
                <a:sym typeface="Symbol" pitchFamily="-104" charset="2"/>
              </a:rPr>
              <a:t>layers</a:t>
            </a:r>
            <a:r>
              <a:rPr lang="fr-FR" altLang="ja-JP" sz="1800" i="1" dirty="0" smtClean="0">
                <a:solidFill>
                  <a:srgbClr val="FFFFFF"/>
                </a:solidFill>
                <a:sym typeface="Symbol" pitchFamily="-104" charset="2"/>
              </a:rPr>
              <a:t> </a:t>
            </a:r>
            <a:r>
              <a:rPr lang="fr-FR" altLang="ja-JP" sz="1800" dirty="0" smtClean="0">
                <a:solidFill>
                  <a:srgbClr val="FFFFFF"/>
                </a:solidFill>
                <a:sym typeface="Symbol" pitchFamily="-104" charset="2"/>
              </a:rPr>
              <a:t>(A</a:t>
            </a:r>
            <a:r>
              <a:rPr lang="fr-FR" altLang="ja-JP" sz="1800" baseline="-25000" dirty="0" smtClean="0">
                <a:solidFill>
                  <a:srgbClr val="FFFFFF"/>
                </a:solidFill>
                <a:sym typeface="Symbol" pitchFamily="-104" charset="2"/>
              </a:rPr>
              <a:t>V</a:t>
            </a:r>
            <a:r>
              <a:rPr lang="fr-FR" altLang="ja-JP" sz="1800" dirty="0" smtClean="0">
                <a:solidFill>
                  <a:srgbClr val="FFFFFF"/>
                </a:solidFill>
                <a:sym typeface="Symbol" pitchFamily="-104" charset="2"/>
              </a:rPr>
              <a:t> &lt; a few)</a:t>
            </a:r>
          </a:p>
          <a:p>
            <a:pPr lvl="1"/>
            <a:r>
              <a:rPr lang="fr-FR" altLang="ja-JP" sz="1800" dirty="0" smtClean="0">
                <a:solidFill>
                  <a:srgbClr val="FFFF00"/>
                </a:solidFill>
                <a:sym typeface="Symbol" pitchFamily="-104" charset="2"/>
              </a:rPr>
              <a:t>mm </a:t>
            </a:r>
            <a:r>
              <a:rPr lang="fr-FR" altLang="ja-JP" sz="1800" dirty="0" err="1" smtClean="0">
                <a:solidFill>
                  <a:srgbClr val="FFFF00"/>
                </a:solidFill>
                <a:sym typeface="Symbol" pitchFamily="-104" charset="2"/>
              </a:rPr>
              <a:t>emission</a:t>
            </a:r>
            <a:r>
              <a:rPr lang="fr-FR" altLang="ja-JP" sz="1800" dirty="0" smtClean="0">
                <a:solidFill>
                  <a:srgbClr val="FFFF00"/>
                </a:solidFill>
                <a:sym typeface="Symbol" pitchFamily="-104" charset="2"/>
              </a:rPr>
              <a:t> </a:t>
            </a:r>
            <a:r>
              <a:rPr lang="fr-FR" altLang="ja-JP" sz="1800" dirty="0" err="1" smtClean="0">
                <a:solidFill>
                  <a:srgbClr val="FFFF00"/>
                </a:solidFill>
                <a:sym typeface="Symbol" pitchFamily="-104" charset="2"/>
              </a:rPr>
              <a:t>lines</a:t>
            </a:r>
            <a:r>
              <a:rPr lang="fr-FR" altLang="ja-JP" sz="1800" dirty="0" smtClean="0">
                <a:solidFill>
                  <a:srgbClr val="FFFF00"/>
                </a:solidFill>
                <a:sym typeface="Symbol" pitchFamily="-104" charset="2"/>
              </a:rPr>
              <a:t>: DCO</a:t>
            </a:r>
            <a:r>
              <a:rPr lang="fr-FR" altLang="ja-JP" sz="1800" baseline="30000" dirty="0" smtClean="0">
                <a:solidFill>
                  <a:srgbClr val="FFFF00"/>
                </a:solidFill>
                <a:sym typeface="Symbol" pitchFamily="-104" charset="2"/>
              </a:rPr>
              <a:t>+</a:t>
            </a:r>
            <a:r>
              <a:rPr lang="fr-FR" altLang="ja-JP" sz="1800" dirty="0" smtClean="0">
                <a:solidFill>
                  <a:srgbClr val="FFFF00"/>
                </a:solidFill>
                <a:sym typeface="Symbol" pitchFamily="-104" charset="2"/>
              </a:rPr>
              <a:t>/HCO</a:t>
            </a:r>
            <a:r>
              <a:rPr lang="fr-FR" altLang="ja-JP" sz="1800" baseline="30000" dirty="0" smtClean="0">
                <a:solidFill>
                  <a:srgbClr val="FFFF00"/>
                </a:solidFill>
                <a:sym typeface="Symbol" pitchFamily="-104" charset="2"/>
              </a:rPr>
              <a:t>+</a:t>
            </a:r>
            <a:r>
              <a:rPr lang="fr-FR" altLang="ja-JP" sz="1800" dirty="0" smtClean="0">
                <a:solidFill>
                  <a:srgbClr val="FFFF00"/>
                </a:solidFill>
                <a:sym typeface="Symbol" pitchFamily="-104" charset="2"/>
              </a:rPr>
              <a:t> (mm):</a:t>
            </a:r>
            <a:r>
              <a:rPr lang="fr-FR" altLang="ja-JP" sz="1800" dirty="0" smtClean="0">
                <a:solidFill>
                  <a:srgbClr val="FFFF00"/>
                </a:solidFill>
                <a:sym typeface="Symbol" pitchFamily="-104" charset="2"/>
              </a:rPr>
              <a:t> 					</a:t>
            </a:r>
            <a:r>
              <a:rPr lang="fr-FR" altLang="ja-JP" sz="1800" i="1" dirty="0" err="1" smtClean="0">
                <a:solidFill>
                  <a:srgbClr val="FFFF00"/>
                </a:solidFill>
                <a:sym typeface="Symbol" pitchFamily="-104" charset="2"/>
              </a:rPr>
              <a:t>deep</a:t>
            </a:r>
            <a:r>
              <a:rPr lang="fr-FR" altLang="ja-JP" sz="1800" i="1" dirty="0" smtClean="0">
                <a:solidFill>
                  <a:srgbClr val="FFFF00"/>
                </a:solidFill>
                <a:sym typeface="Symbol" pitchFamily="-104" charset="2"/>
              </a:rPr>
              <a:t>, dense </a:t>
            </a:r>
            <a:r>
              <a:rPr lang="fr-FR" altLang="ja-JP" sz="1800" i="1" dirty="0" err="1" smtClean="0">
                <a:solidFill>
                  <a:srgbClr val="FFFF00"/>
                </a:solidFill>
                <a:sym typeface="Symbol" pitchFamily="-104" charset="2"/>
              </a:rPr>
              <a:t>molecular</a:t>
            </a:r>
            <a:r>
              <a:rPr lang="fr-FR" altLang="ja-JP" sz="1800" i="1" dirty="0" smtClean="0">
                <a:solidFill>
                  <a:srgbClr val="FFFF00"/>
                </a:solidFill>
                <a:sym typeface="Symbol" pitchFamily="-104" charset="2"/>
              </a:rPr>
              <a:t> </a:t>
            </a:r>
            <a:r>
              <a:rPr lang="fr-FR" altLang="ja-JP" sz="1800" i="1" dirty="0" err="1" smtClean="0">
                <a:solidFill>
                  <a:srgbClr val="FFFF00"/>
                </a:solidFill>
                <a:sym typeface="Symbol" pitchFamily="-104" charset="2"/>
              </a:rPr>
              <a:t>material</a:t>
            </a:r>
            <a:r>
              <a:rPr lang="fr-FR" altLang="ja-JP" sz="1800" i="1" dirty="0" smtClean="0">
                <a:solidFill>
                  <a:srgbClr val="FFFF00"/>
                </a:solidFill>
                <a:sym typeface="Symbol" pitchFamily="-104" charset="2"/>
              </a:rPr>
              <a:t> </a:t>
            </a:r>
            <a:r>
              <a:rPr lang="fr-FR" altLang="ja-JP" sz="1800" i="1" dirty="0" smtClean="0">
                <a:solidFill>
                  <a:srgbClr val="FFFF00"/>
                </a:solidFill>
                <a:sym typeface="Symbol" pitchFamily="-104" charset="2"/>
              </a:rPr>
              <a:t> </a:t>
            </a:r>
            <a:r>
              <a:rPr lang="fr-FR" altLang="ja-JP" sz="1800" dirty="0" smtClean="0">
                <a:solidFill>
                  <a:srgbClr val="FFFF00"/>
                </a:solidFill>
                <a:sym typeface="Symbol" pitchFamily="-104" charset="2"/>
              </a:rPr>
              <a:t>(</a:t>
            </a:r>
            <a:r>
              <a:rPr lang="fr-FR" altLang="ja-JP" sz="1800" dirty="0" smtClean="0">
                <a:solidFill>
                  <a:srgbClr val="FFFF00"/>
                </a:solidFill>
                <a:sym typeface="Symbol" pitchFamily="-104" charset="2"/>
              </a:rPr>
              <a:t>A</a:t>
            </a:r>
            <a:r>
              <a:rPr lang="fr-FR" altLang="ja-JP" sz="1800" baseline="-25000" dirty="0" smtClean="0">
                <a:solidFill>
                  <a:srgbClr val="FFFF00"/>
                </a:solidFill>
                <a:sym typeface="Symbol" pitchFamily="-104" charset="2"/>
              </a:rPr>
              <a:t>V</a:t>
            </a:r>
            <a:r>
              <a:rPr lang="fr-FR" altLang="ja-JP" sz="1800" dirty="0" smtClean="0">
                <a:solidFill>
                  <a:srgbClr val="FFFF00"/>
                </a:solidFill>
                <a:sym typeface="Symbol" pitchFamily="-104" charset="2"/>
              </a:rPr>
              <a:t> &gt; 40-50)</a:t>
            </a:r>
            <a:endParaRPr lang="fr-FR" altLang="ja-JP" sz="1800" baseline="30000" dirty="0" smtClean="0">
              <a:solidFill>
                <a:srgbClr val="FFFF00"/>
              </a:solidFill>
              <a:ea typeface="ヒラギノ角ゴ Pro W3" pitchFamily="-104" charset="-128"/>
              <a:cs typeface="ヒラギノ角ゴ Pro W3" pitchFamily="-104" charset="-128"/>
              <a:sym typeface="Symbol" pitchFamily="-104" charset="2"/>
            </a:endParaRPr>
          </a:p>
        </p:txBody>
      </p:sp>
      <p:sp>
        <p:nvSpPr>
          <p:cNvPr id="4" name="Rectangle à coins arrondis 3"/>
          <p:cNvSpPr/>
          <p:nvPr/>
        </p:nvSpPr>
        <p:spPr bwMode="auto">
          <a:xfrm>
            <a:off x="762000" y="3224590"/>
            <a:ext cx="7620000" cy="685800"/>
          </a:xfrm>
          <a:prstGeom prst="roundRect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65" charset="0"/>
            </a:endParaRP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19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6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i="1" dirty="0" err="1" smtClean="0">
                <a:solidFill>
                  <a:srgbClr val="FFFF00"/>
                </a:solidFill>
              </a:rPr>
              <a:t>Outline</a:t>
            </a:r>
            <a:endParaRPr lang="fr-FR" i="1" dirty="0" smtClean="0">
              <a:solidFill>
                <a:srgbClr val="FFFF00"/>
              </a:solidFill>
            </a:endParaRPr>
          </a:p>
        </p:txBody>
      </p:sp>
      <p:sp>
        <p:nvSpPr>
          <p:cNvPr id="29699" name="Espace réservé du contenu 7"/>
          <p:cNvSpPr>
            <a:spLocks noGrp="1"/>
          </p:cNvSpPr>
          <p:nvPr>
            <p:ph idx="1"/>
          </p:nvPr>
        </p:nvSpPr>
        <p:spPr bwMode="auto">
          <a:xfrm>
            <a:off x="457200" y="1676400"/>
            <a:ext cx="8229600" cy="3810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 typeface="Gill Sans" pitchFamily="-104" charset="0"/>
              <a:buAutoNum type="arabicPeriod"/>
            </a:pPr>
            <a:r>
              <a:rPr lang="fr-FR" sz="2400" i="1" dirty="0" smtClean="0">
                <a:solidFill>
                  <a:schemeClr val="bg1"/>
                </a:solidFill>
              </a:rPr>
              <a:t>Introduction: Massive </a:t>
            </a:r>
            <a:r>
              <a:rPr lang="fr-FR" sz="2400" i="1" dirty="0" err="1" smtClean="0">
                <a:solidFill>
                  <a:schemeClr val="bg1"/>
                </a:solidFill>
              </a:rPr>
              <a:t>star-forming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</a:rPr>
              <a:t>regions</a:t>
            </a:r>
            <a:r>
              <a:rPr lang="fr-FR" sz="2400" i="1" dirty="0" smtClean="0">
                <a:solidFill>
                  <a:schemeClr val="bg1"/>
                </a:solidFill>
              </a:rPr>
              <a:t> and </a:t>
            </a:r>
            <a:r>
              <a:rPr lang="fr-FR" sz="2400" i="1" dirty="0" err="1" smtClean="0">
                <a:solidFill>
                  <a:schemeClr val="bg1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2400" i="1" dirty="0" err="1" smtClean="0">
                <a:solidFill>
                  <a:schemeClr val="bg1"/>
                </a:solidFill>
              </a:rPr>
              <a:t>-ray</a:t>
            </a:r>
            <a:r>
              <a:rPr lang="fr-FR" sz="2400" i="1" dirty="0" smtClean="0">
                <a:solidFill>
                  <a:schemeClr val="bg1"/>
                </a:solidFill>
              </a:rPr>
              <a:t> sources</a:t>
            </a:r>
          </a:p>
          <a:p>
            <a:pPr marL="514350" indent="-514350">
              <a:buFont typeface="Gill Sans" pitchFamily="-104" charset="0"/>
              <a:buAutoNum type="arabicPeriod"/>
            </a:pPr>
            <a:r>
              <a:rPr lang="fr-FR" sz="2400" i="1" dirty="0" smtClean="0">
                <a:solidFill>
                  <a:schemeClr val="bg1"/>
                </a:solidFill>
              </a:rPr>
              <a:t>Case </a:t>
            </a:r>
            <a:r>
              <a:rPr lang="fr-FR" sz="2400" i="1" dirty="0" err="1" smtClean="0">
                <a:solidFill>
                  <a:schemeClr val="bg1"/>
                </a:solidFill>
              </a:rPr>
              <a:t>studies</a:t>
            </a:r>
            <a:r>
              <a:rPr lang="fr-FR" sz="2400" i="1" dirty="0" smtClean="0">
                <a:solidFill>
                  <a:schemeClr val="bg1"/>
                </a:solidFill>
              </a:rPr>
              <a:t> 1: supernova </a:t>
            </a:r>
            <a:r>
              <a:rPr lang="fr-FR" sz="2400" i="1" dirty="0" err="1" smtClean="0">
                <a:solidFill>
                  <a:schemeClr val="bg1"/>
                </a:solidFill>
              </a:rPr>
              <a:t>remnants</a:t>
            </a:r>
            <a:r>
              <a:rPr lang="fr-FR" sz="2400" i="1" dirty="0" smtClean="0">
                <a:solidFill>
                  <a:schemeClr val="bg1"/>
                </a:solidFill>
              </a:rPr>
              <a:t>, </a:t>
            </a:r>
            <a:r>
              <a:rPr lang="fr-FR" sz="2400" i="1" dirty="0" err="1" smtClean="0">
                <a:solidFill>
                  <a:schemeClr val="bg1"/>
                </a:solidFill>
              </a:rPr>
              <a:t>molecular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</a:rPr>
              <a:t>clouds</a:t>
            </a:r>
            <a:r>
              <a:rPr lang="fr-FR" sz="2400" i="1" dirty="0" smtClean="0">
                <a:solidFill>
                  <a:schemeClr val="bg1"/>
                </a:solidFill>
              </a:rPr>
              <a:t>, and </a:t>
            </a:r>
            <a:r>
              <a:rPr lang="fr-FR" sz="2400" i="1" dirty="0" err="1" smtClean="0">
                <a:solidFill>
                  <a:schemeClr val="bg1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2400" i="1" dirty="0" err="1" smtClean="0">
                <a:solidFill>
                  <a:schemeClr val="bg1"/>
                </a:solidFill>
              </a:rPr>
              <a:t>-ray</a:t>
            </a:r>
            <a:r>
              <a:rPr lang="fr-FR" sz="2400" i="1" dirty="0" smtClean="0">
                <a:solidFill>
                  <a:schemeClr val="bg1"/>
                </a:solidFill>
              </a:rPr>
              <a:t> sources - </a:t>
            </a:r>
            <a:r>
              <a:rPr lang="fr-FR" sz="1800" i="1" dirty="0" smtClean="0">
                <a:solidFill>
                  <a:srgbClr val="FFFF00"/>
                </a:solidFill>
              </a:rPr>
              <a:t>W28 and W51</a:t>
            </a:r>
          </a:p>
          <a:p>
            <a:pPr marL="514350" indent="-514350">
              <a:buFont typeface="Gill Sans" pitchFamily="-104" charset="0"/>
              <a:buAutoNum type="arabicPeriod"/>
            </a:pPr>
            <a:r>
              <a:rPr lang="fr-FR" sz="2400" i="1" dirty="0" smtClean="0">
                <a:solidFill>
                  <a:schemeClr val="bg1"/>
                </a:solidFill>
              </a:rPr>
              <a:t>Massive </a:t>
            </a:r>
            <a:r>
              <a:rPr lang="fr-FR" sz="2400" i="1" dirty="0" err="1" smtClean="0">
                <a:solidFill>
                  <a:schemeClr val="bg1"/>
                </a:solidFill>
              </a:rPr>
              <a:t>star-forming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</a:rPr>
              <a:t>regions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</a:rPr>
              <a:t>without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</a:rPr>
              <a:t>detected</a:t>
            </a:r>
            <a:r>
              <a:rPr lang="fr-FR" sz="2400" i="1" dirty="0" smtClean="0">
                <a:solidFill>
                  <a:schemeClr val="bg1"/>
                </a:solidFill>
              </a:rPr>
              <a:t> SNR: putative, but </a:t>
            </a:r>
            <a:r>
              <a:rPr lang="fr-FR" sz="2400" i="1" dirty="0" err="1" smtClean="0">
                <a:solidFill>
                  <a:schemeClr val="bg1"/>
                </a:solidFill>
              </a:rPr>
              <a:t>undetected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</a:rPr>
              <a:t>TeV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2400" i="1" dirty="0" err="1" smtClean="0">
                <a:solidFill>
                  <a:schemeClr val="bg1"/>
                </a:solidFill>
              </a:rPr>
              <a:t>-ray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smtClean="0">
                <a:solidFill>
                  <a:schemeClr val="bg1"/>
                </a:solidFill>
              </a:rPr>
              <a:t>sources ? </a:t>
            </a:r>
            <a:r>
              <a:rPr lang="fr-FR" sz="2400" i="1" dirty="0" smtClean="0">
                <a:solidFill>
                  <a:schemeClr val="bg1"/>
                </a:solidFill>
              </a:rPr>
              <a:t>- </a:t>
            </a:r>
            <a:r>
              <a:rPr lang="fr-FR" sz="1800" i="1" dirty="0" smtClean="0">
                <a:solidFill>
                  <a:srgbClr val="FFFF00"/>
                </a:solidFill>
              </a:rPr>
              <a:t>The Carina </a:t>
            </a:r>
            <a:r>
              <a:rPr lang="fr-FR" sz="1800" i="1" dirty="0" err="1" smtClean="0">
                <a:solidFill>
                  <a:srgbClr val="FFFF00"/>
                </a:solidFill>
              </a:rPr>
              <a:t>nebula</a:t>
            </a:r>
            <a:endParaRPr lang="fr-FR" sz="1800" i="1" dirty="0" smtClean="0">
              <a:solidFill>
                <a:srgbClr val="FFFF00"/>
              </a:solidFill>
            </a:endParaRPr>
          </a:p>
          <a:p>
            <a:pPr marL="514350" indent="-514350">
              <a:buFont typeface="Gill Sans" pitchFamily="-104" charset="0"/>
              <a:buAutoNum type="arabicPeriod"/>
            </a:pPr>
            <a:r>
              <a:rPr lang="fr-FR" sz="2400" i="1" dirty="0" smtClean="0">
                <a:solidFill>
                  <a:schemeClr val="bg1"/>
                </a:solidFill>
              </a:rPr>
              <a:t>Case </a:t>
            </a:r>
            <a:r>
              <a:rPr lang="fr-FR" sz="2400" i="1" dirty="0" err="1" smtClean="0">
                <a:solidFill>
                  <a:schemeClr val="bg1"/>
                </a:solidFill>
              </a:rPr>
              <a:t>studies</a:t>
            </a:r>
            <a:r>
              <a:rPr lang="fr-FR" sz="2400" i="1" dirty="0" smtClean="0">
                <a:solidFill>
                  <a:schemeClr val="bg1"/>
                </a:solidFill>
              </a:rPr>
              <a:t> 2: supernova </a:t>
            </a:r>
            <a:r>
              <a:rPr lang="fr-FR" sz="2400" i="1" dirty="0" err="1" smtClean="0">
                <a:solidFill>
                  <a:schemeClr val="bg1"/>
                </a:solidFill>
              </a:rPr>
              <a:t>remnants</a:t>
            </a:r>
            <a:r>
              <a:rPr lang="fr-FR" sz="2400" i="1" dirty="0" smtClean="0">
                <a:solidFill>
                  <a:schemeClr val="bg1"/>
                </a:solidFill>
              </a:rPr>
              <a:t>, </a:t>
            </a:r>
            <a:r>
              <a:rPr lang="fr-FR" sz="2400" i="1" dirty="0" err="1" smtClean="0">
                <a:solidFill>
                  <a:schemeClr val="bg1"/>
                </a:solidFill>
              </a:rPr>
              <a:t>molecular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</a:rPr>
              <a:t>clouds</a:t>
            </a:r>
            <a:r>
              <a:rPr lang="fr-FR" sz="2400" i="1" dirty="0" smtClean="0">
                <a:solidFill>
                  <a:schemeClr val="bg1"/>
                </a:solidFill>
              </a:rPr>
              <a:t>, and LECR </a:t>
            </a:r>
            <a:r>
              <a:rPr lang="fr-FR" sz="2400" i="1" dirty="0" err="1" smtClean="0">
                <a:solidFill>
                  <a:schemeClr val="bg1"/>
                </a:solidFill>
              </a:rPr>
              <a:t>ionization</a:t>
            </a:r>
            <a:r>
              <a:rPr lang="fr-FR" sz="2400" i="1" dirty="0" smtClean="0">
                <a:solidFill>
                  <a:schemeClr val="bg1"/>
                </a:solidFill>
              </a:rPr>
              <a:t> - </a:t>
            </a:r>
            <a:r>
              <a:rPr lang="fr-FR" sz="1800" i="1" dirty="0" smtClean="0">
                <a:solidFill>
                  <a:srgbClr val="FFFF00"/>
                </a:solidFill>
              </a:rPr>
              <a:t>W28 and W51</a:t>
            </a:r>
          </a:p>
          <a:p>
            <a:pPr marL="514350" indent="-514350">
              <a:buFont typeface="Gill Sans" pitchFamily="-104" charset="0"/>
              <a:buAutoNum type="arabicPeriod"/>
            </a:pPr>
            <a:r>
              <a:rPr lang="fr-FR" sz="2400" i="1" dirty="0" smtClean="0">
                <a:solidFill>
                  <a:schemeClr val="bg1"/>
                </a:solidFill>
              </a:rPr>
              <a:t>Conclusions</a:t>
            </a:r>
          </a:p>
          <a:p>
            <a:pPr marL="514350" indent="-514350">
              <a:buFont typeface="Gill Sans" pitchFamily="-104" charset="0"/>
              <a:buAutoNum type="arabicPeriod"/>
            </a:pPr>
            <a:endParaRPr lang="fr-FR" sz="2400" i="1" dirty="0" smtClean="0">
              <a:solidFill>
                <a:schemeClr val="bg1"/>
              </a:solidFill>
            </a:endParaRPr>
          </a:p>
          <a:p>
            <a:pPr marL="514350" indent="-514350">
              <a:buFont typeface="Gill Sans" pitchFamily="-104" charset="0"/>
              <a:buAutoNum type="arabicPeriod"/>
            </a:pP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2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2" descr="CR_EnLoss_Mannheim94_f1.tiff"/>
          <p:cNvPicPr>
            <a:picLocks noChangeAspect="1"/>
          </p:cNvPicPr>
          <p:nvPr/>
        </p:nvPicPr>
        <p:blipFill>
          <a:blip r:embed="rId2"/>
          <a:srcRect t="12222" r="943" b="40614"/>
          <a:stretch>
            <a:fillRect/>
          </a:stretch>
        </p:blipFill>
        <p:spPr bwMode="auto">
          <a:xfrm>
            <a:off x="958850" y="1854200"/>
            <a:ext cx="71183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203" name="Connecteur droit avec flèche 4"/>
          <p:cNvCxnSpPr>
            <a:cxnSpLocks noChangeShapeType="1"/>
          </p:cNvCxnSpPr>
          <p:nvPr/>
        </p:nvCxnSpPr>
        <p:spPr bwMode="auto">
          <a:xfrm rot="5400000">
            <a:off x="3618707" y="3313906"/>
            <a:ext cx="838200" cy="158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1204" name="ZoneTexte 5"/>
          <p:cNvSpPr txBox="1">
            <a:spLocks noChangeArrowheads="1"/>
          </p:cNvSpPr>
          <p:nvPr/>
        </p:nvSpPr>
        <p:spPr bwMode="auto">
          <a:xfrm>
            <a:off x="3276600" y="2495550"/>
            <a:ext cx="1633538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/>
              <a:t>E</a:t>
            </a:r>
            <a:r>
              <a:rPr lang="fr-FR" sz="2000" b="0" baseline="-25000"/>
              <a:t>0</a:t>
            </a:r>
            <a:r>
              <a:rPr lang="fr-FR" sz="2000" b="0"/>
              <a:t> = 450 MeV</a:t>
            </a:r>
          </a:p>
        </p:txBody>
      </p:sp>
      <p:sp>
        <p:nvSpPr>
          <p:cNvPr id="51205" name="ZoneTexte 6"/>
          <p:cNvSpPr txBox="1">
            <a:spLocks noChangeArrowheads="1"/>
          </p:cNvSpPr>
          <p:nvPr/>
        </p:nvSpPr>
        <p:spPr bwMode="auto">
          <a:xfrm>
            <a:off x="5259388" y="5943600"/>
            <a:ext cx="2970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0" i="1">
                <a:solidFill>
                  <a:srgbClr val="FFFFFF"/>
                </a:solidFill>
              </a:rPr>
              <a:t>Mannheim &amp; Schlickeiser 1994</a:t>
            </a:r>
          </a:p>
        </p:txBody>
      </p:sp>
      <p:sp>
        <p:nvSpPr>
          <p:cNvPr id="51206" name="ZoneTexte 8"/>
          <p:cNvSpPr txBox="1">
            <a:spLocks noChangeArrowheads="1"/>
          </p:cNvSpPr>
          <p:nvPr/>
        </p:nvSpPr>
        <p:spPr bwMode="auto">
          <a:xfrm>
            <a:off x="2454275" y="3860800"/>
            <a:ext cx="1736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/>
              <a:t>100 keV    10 MeV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438400" y="3200400"/>
            <a:ext cx="7620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51209" name="Image 2" descr="CR_EnLoss_Mannheim94_f1.tiff"/>
          <p:cNvPicPr>
            <a:picLocks noChangeAspect="1"/>
          </p:cNvPicPr>
          <p:nvPr/>
        </p:nvPicPr>
        <p:blipFill>
          <a:blip r:embed="rId2"/>
          <a:srcRect l="5971" t="88210" r="723"/>
          <a:stretch>
            <a:fillRect/>
          </a:stretch>
        </p:blipFill>
        <p:spPr bwMode="auto">
          <a:xfrm>
            <a:off x="1371600" y="4122738"/>
            <a:ext cx="670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1339850" y="4073525"/>
            <a:ext cx="5334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955675" y="4581525"/>
            <a:ext cx="5334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20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57200" y="609600"/>
            <a:ext cx="8229600" cy="3352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800" dirty="0" smtClean="0">
                <a:solidFill>
                  <a:srgbClr val="FFFF00"/>
                </a:solidFill>
              </a:rPr>
              <a:t>“DCO</a:t>
            </a:r>
            <a:r>
              <a:rPr lang="fr-FR" sz="2800" baseline="30000" dirty="0" smtClean="0">
                <a:solidFill>
                  <a:srgbClr val="FFFF00"/>
                </a:solidFill>
              </a:rPr>
              <a:t>+</a:t>
            </a:r>
            <a:r>
              <a:rPr lang="fr-FR" sz="2800" dirty="0" smtClean="0">
                <a:solidFill>
                  <a:srgbClr val="FFFF00"/>
                </a:solidFill>
              </a:rPr>
              <a:t>/HCO</a:t>
            </a:r>
            <a:r>
              <a:rPr lang="fr-FR" sz="2800" baseline="30000" dirty="0" smtClean="0">
                <a:solidFill>
                  <a:srgbClr val="FFFF00"/>
                </a:solidFill>
              </a:rPr>
              <a:t>+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ionization</a:t>
            </a:r>
            <a:r>
              <a:rPr lang="fr-FR" sz="2800" dirty="0" smtClean="0">
                <a:solidFill>
                  <a:srgbClr val="FFFF00"/>
                </a:solidFill>
              </a:rPr>
              <a:t> test”</a:t>
            </a:r>
            <a:r>
              <a:rPr lang="fr-FR" sz="2800" dirty="0" smtClean="0">
                <a:solidFill>
                  <a:schemeClr val="bg1"/>
                </a:solidFill>
              </a:rPr>
              <a:t>: IRAM-30m program </a:t>
            </a: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Ceccarelli</a:t>
            </a:r>
            <a:r>
              <a:rPr lang="fr-FR" sz="2000" dirty="0" smtClean="0">
                <a:solidFill>
                  <a:schemeClr val="bg1"/>
                </a:solidFill>
              </a:rPr>
              <a:t>, </a:t>
            </a:r>
            <a:r>
              <a:rPr lang="fr-FR" sz="2000" dirty="0" err="1" smtClean="0">
                <a:solidFill>
                  <a:schemeClr val="bg1"/>
                </a:solidFill>
              </a:rPr>
              <a:t>Hily-Blant</a:t>
            </a:r>
            <a:r>
              <a:rPr lang="fr-FR" sz="2000" dirty="0" smtClean="0">
                <a:solidFill>
                  <a:schemeClr val="bg1"/>
                </a:solidFill>
              </a:rPr>
              <a:t>, Dubus, TM, </a:t>
            </a:r>
            <a:r>
              <a:rPr lang="fr-FR" sz="2000" dirty="0" err="1" smtClean="0">
                <a:solidFill>
                  <a:schemeClr val="bg1"/>
                </a:solidFill>
              </a:rPr>
              <a:t>Vaupré</a:t>
            </a:r>
            <a:r>
              <a:rPr lang="fr-FR" sz="2000" dirty="0" smtClean="0">
                <a:solidFill>
                  <a:schemeClr val="bg1"/>
                </a:solidFill>
              </a:rPr>
              <a:t>, </a:t>
            </a:r>
            <a:r>
              <a:rPr lang="fr-FR" sz="2000" dirty="0" err="1" smtClean="0">
                <a:solidFill>
                  <a:schemeClr val="bg1"/>
                </a:solidFill>
              </a:rPr>
              <a:t>Lefloch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800" dirty="0" smtClean="0">
              <a:solidFill>
                <a:schemeClr val="bg1"/>
              </a:solidFill>
            </a:endParaRPr>
          </a:p>
          <a:p>
            <a:pPr lvl="1"/>
            <a:r>
              <a:rPr lang="fr-FR" sz="2400" dirty="0" err="1" smtClean="0">
                <a:solidFill>
                  <a:schemeClr val="bg1"/>
                </a:solidFill>
              </a:rPr>
              <a:t>Sample</a:t>
            </a:r>
            <a:r>
              <a:rPr lang="fr-FR" sz="2400" dirty="0" smtClean="0">
                <a:solidFill>
                  <a:schemeClr val="bg1"/>
                </a:solidFill>
              </a:rPr>
              <a:t> of </a:t>
            </a:r>
            <a:r>
              <a:rPr lang="fr-FR" sz="2400" dirty="0" err="1" smtClean="0">
                <a:solidFill>
                  <a:schemeClr val="bg1"/>
                </a:solidFill>
              </a:rPr>
              <a:t>TeV</a:t>
            </a:r>
            <a:r>
              <a:rPr lang="fr-FR" sz="2400" dirty="0" smtClean="0">
                <a:solidFill>
                  <a:schemeClr val="bg1"/>
                </a:solidFill>
              </a:rPr>
              <a:t> sources: </a:t>
            </a:r>
          </a:p>
          <a:p>
            <a:pPr lvl="2"/>
            <a:r>
              <a:rPr lang="fr-FR" sz="2000" dirty="0" err="1" smtClean="0">
                <a:solidFill>
                  <a:schemeClr val="bg1"/>
                </a:solidFill>
              </a:rPr>
              <a:t>SNOB-like</a:t>
            </a:r>
            <a:r>
              <a:rPr lang="fr-FR" sz="2000" dirty="0" smtClean="0">
                <a:solidFill>
                  <a:schemeClr val="bg1"/>
                </a:solidFill>
              </a:rPr>
              <a:t> sources (IC443, </a:t>
            </a:r>
            <a:r>
              <a:rPr lang="fr-FR" sz="2000" dirty="0" smtClean="0">
                <a:solidFill>
                  <a:srgbClr val="FF6600"/>
                </a:solidFill>
              </a:rPr>
              <a:t>W28,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rgbClr val="FF6600"/>
                </a:solidFill>
              </a:rPr>
              <a:t>W51C</a:t>
            </a:r>
            <a:r>
              <a:rPr lang="fr-FR" sz="2000" dirty="0" smtClean="0">
                <a:solidFill>
                  <a:schemeClr val="bg1"/>
                </a:solidFill>
              </a:rPr>
              <a:t>, </a:t>
            </a:r>
            <a:r>
              <a:rPr lang="fr-FR" sz="2000" dirty="0" err="1" smtClean="0">
                <a:solidFill>
                  <a:schemeClr val="bg1"/>
                </a:solidFill>
              </a:rPr>
              <a:t>Cyg</a:t>
            </a:r>
            <a:r>
              <a:rPr lang="fr-FR" sz="2000" dirty="0" smtClean="0">
                <a:solidFill>
                  <a:schemeClr val="bg1"/>
                </a:solidFill>
              </a:rPr>
              <a:t> OB1)</a:t>
            </a:r>
          </a:p>
          <a:p>
            <a:pPr lvl="1"/>
            <a:r>
              <a:rPr lang="fr-FR" sz="2400" dirty="0" smtClean="0">
                <a:solidFill>
                  <a:schemeClr val="bg1"/>
                </a:solidFill>
              </a:rPr>
              <a:t>mm observations: HCO</a:t>
            </a:r>
            <a:r>
              <a:rPr lang="fr-FR" sz="2400" baseline="30000" dirty="0" smtClean="0">
                <a:solidFill>
                  <a:schemeClr val="bg1"/>
                </a:solidFill>
              </a:rPr>
              <a:t>+</a:t>
            </a:r>
            <a:r>
              <a:rPr lang="fr-FR" sz="2400" dirty="0" smtClean="0">
                <a:solidFill>
                  <a:schemeClr val="bg1"/>
                </a:solidFill>
              </a:rPr>
              <a:t>, DCO</a:t>
            </a:r>
            <a:r>
              <a:rPr lang="fr-FR" sz="2400" baseline="30000" dirty="0" smtClean="0">
                <a:solidFill>
                  <a:schemeClr val="bg1"/>
                </a:solidFill>
              </a:rPr>
              <a:t>+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baseline="30000" dirty="0" smtClean="0">
                <a:solidFill>
                  <a:schemeClr val="bg1"/>
                </a:solidFill>
              </a:rPr>
              <a:t>12</a:t>
            </a:r>
            <a:r>
              <a:rPr lang="fr-FR" sz="2400" dirty="0" smtClean="0">
                <a:solidFill>
                  <a:schemeClr val="bg1"/>
                </a:solidFill>
              </a:rPr>
              <a:t>CO, </a:t>
            </a:r>
            <a:r>
              <a:rPr lang="fr-FR" sz="2400" baseline="30000" dirty="0" smtClean="0">
                <a:solidFill>
                  <a:schemeClr val="bg1"/>
                </a:solidFill>
              </a:rPr>
              <a:t>13</a:t>
            </a:r>
            <a:r>
              <a:rPr lang="fr-FR" sz="2400" dirty="0" smtClean="0">
                <a:solidFill>
                  <a:schemeClr val="bg1"/>
                </a:solidFill>
              </a:rPr>
              <a:t>CO</a:t>
            </a:r>
          </a:p>
          <a:p>
            <a:pPr lvl="2"/>
            <a:r>
              <a:rPr lang="fr-FR" sz="2000" dirty="0" smtClean="0">
                <a:solidFill>
                  <a:schemeClr val="bg1"/>
                </a:solidFill>
              </a:rPr>
              <a:t>CO + H</a:t>
            </a:r>
            <a:r>
              <a:rPr lang="fr-FR" sz="2000" baseline="-25000" dirty="0" smtClean="0">
                <a:solidFill>
                  <a:schemeClr val="bg1"/>
                </a:solidFill>
              </a:rPr>
              <a:t>3</a:t>
            </a:r>
            <a:r>
              <a:rPr lang="fr-FR" sz="2000" baseline="30000" dirty="0" smtClean="0">
                <a:solidFill>
                  <a:schemeClr val="bg1"/>
                </a:solidFill>
              </a:rPr>
              <a:t>+</a:t>
            </a:r>
            <a:r>
              <a:rPr lang="fr-FR" sz="2000" dirty="0" smtClean="0">
                <a:solidFill>
                  <a:schemeClr val="bg1"/>
                </a:solidFill>
              </a:rPr>
              <a:t> –</a:t>
            </a:r>
            <a:r>
              <a:rPr lang="fr-FR" sz="2800" baseline="-2000" dirty="0" smtClean="0">
                <a:solidFill>
                  <a:schemeClr val="bg1"/>
                </a:solidFill>
              </a:rPr>
              <a:t>&gt;</a:t>
            </a:r>
            <a:r>
              <a:rPr lang="fr-FR" sz="2000" dirty="0" smtClean="0">
                <a:solidFill>
                  <a:schemeClr val="bg1"/>
                </a:solidFill>
              </a:rPr>
              <a:t>  HCO</a:t>
            </a:r>
            <a:r>
              <a:rPr lang="fr-FR" sz="2000" baseline="30000" dirty="0" smtClean="0">
                <a:solidFill>
                  <a:schemeClr val="bg1"/>
                </a:solidFill>
              </a:rPr>
              <a:t>+</a:t>
            </a:r>
            <a:r>
              <a:rPr lang="fr-FR" sz="2000" dirty="0" smtClean="0">
                <a:solidFill>
                  <a:schemeClr val="bg1"/>
                </a:solidFill>
              </a:rPr>
              <a:t> + H</a:t>
            </a:r>
            <a:r>
              <a:rPr lang="fr-FR" sz="2000" baseline="-25000" dirty="0" smtClean="0">
                <a:solidFill>
                  <a:schemeClr val="bg1"/>
                </a:solidFill>
              </a:rPr>
              <a:t>2</a:t>
            </a:r>
          </a:p>
          <a:p>
            <a:pPr lvl="2"/>
            <a:r>
              <a:rPr lang="fr-FR" sz="2000" dirty="0" smtClean="0">
                <a:solidFill>
                  <a:schemeClr val="bg1"/>
                </a:solidFill>
              </a:rPr>
              <a:t>CO + H</a:t>
            </a:r>
            <a:r>
              <a:rPr lang="fr-FR" sz="2000" baseline="-25000" dirty="0" smtClean="0">
                <a:solidFill>
                  <a:schemeClr val="bg1"/>
                </a:solidFill>
              </a:rPr>
              <a:t>2</a:t>
            </a:r>
            <a:r>
              <a:rPr lang="fr-FR" sz="2000" dirty="0" smtClean="0">
                <a:solidFill>
                  <a:schemeClr val="bg1"/>
                </a:solidFill>
              </a:rPr>
              <a:t>D</a:t>
            </a:r>
            <a:r>
              <a:rPr lang="fr-FR" sz="2000" baseline="30000" dirty="0" smtClean="0">
                <a:solidFill>
                  <a:schemeClr val="bg1"/>
                </a:solidFill>
              </a:rPr>
              <a:t>+</a:t>
            </a:r>
            <a:r>
              <a:rPr lang="fr-FR" sz="2000" dirty="0" smtClean="0">
                <a:solidFill>
                  <a:schemeClr val="bg1"/>
                </a:solidFill>
              </a:rPr>
              <a:t> –</a:t>
            </a:r>
            <a:r>
              <a:rPr lang="fr-FR" sz="2800" baseline="-2000" dirty="0" smtClean="0">
                <a:solidFill>
                  <a:schemeClr val="bg1"/>
                </a:solidFill>
              </a:rPr>
              <a:t>&gt;</a:t>
            </a:r>
            <a:r>
              <a:rPr lang="fr-FR" sz="2000" dirty="0" smtClean="0">
                <a:solidFill>
                  <a:schemeClr val="bg1"/>
                </a:solidFill>
              </a:rPr>
              <a:t> DCO</a:t>
            </a:r>
            <a:r>
              <a:rPr lang="fr-FR" sz="2000" baseline="30000" dirty="0" smtClean="0">
                <a:solidFill>
                  <a:schemeClr val="bg1"/>
                </a:solidFill>
              </a:rPr>
              <a:t>+</a:t>
            </a:r>
            <a:r>
              <a:rPr lang="fr-FR" sz="2000" dirty="0" smtClean="0">
                <a:solidFill>
                  <a:schemeClr val="bg1"/>
                </a:solidFill>
              </a:rPr>
              <a:t> + H</a:t>
            </a:r>
            <a:r>
              <a:rPr lang="fr-FR" sz="2000" baseline="-25000" dirty="0" smtClean="0">
                <a:solidFill>
                  <a:schemeClr val="bg1"/>
                </a:solidFill>
              </a:rPr>
              <a:t>2</a:t>
            </a:r>
          </a:p>
          <a:p>
            <a:pPr lvl="2"/>
            <a:r>
              <a:rPr lang="fr-FR" sz="2000" dirty="0" err="1" smtClean="0">
                <a:solidFill>
                  <a:schemeClr val="bg1"/>
                </a:solidFill>
              </a:rPr>
              <a:t>First-order</a:t>
            </a:r>
            <a:r>
              <a:rPr lang="fr-FR" sz="2000" dirty="0" smtClean="0">
                <a:solidFill>
                  <a:schemeClr val="bg1"/>
                </a:solidFill>
              </a:rPr>
              <a:t> approximation:</a:t>
            </a:r>
          </a:p>
          <a:p>
            <a:pPr lvl="2"/>
            <a:endParaRPr lang="fr-FR" sz="2000" dirty="0" smtClean="0">
              <a:solidFill>
                <a:schemeClr val="bg1"/>
              </a:solidFill>
            </a:endParaRPr>
          </a:p>
        </p:txBody>
      </p:sp>
      <p:pic>
        <p:nvPicPr>
          <p:cNvPr id="52227" name="Picture 3" descr="H2D+_x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064000"/>
            <a:ext cx="47339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ZoneTexte 5"/>
          <p:cNvSpPr txBox="1">
            <a:spLocks noChangeArrowheads="1"/>
          </p:cNvSpPr>
          <p:nvPr/>
        </p:nvSpPr>
        <p:spPr bwMode="auto">
          <a:xfrm>
            <a:off x="5740400" y="4324350"/>
            <a:ext cx="2413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>
                <a:solidFill>
                  <a:schemeClr val="bg1"/>
                </a:solidFill>
              </a:rPr>
              <a:t>= 3 DCO</a:t>
            </a:r>
            <a:r>
              <a:rPr lang="fr-FR" b="0" baseline="30000">
                <a:solidFill>
                  <a:schemeClr val="bg1"/>
                </a:solidFill>
              </a:rPr>
              <a:t>+</a:t>
            </a:r>
            <a:r>
              <a:rPr lang="fr-FR" b="0">
                <a:solidFill>
                  <a:schemeClr val="bg1"/>
                </a:solidFill>
              </a:rPr>
              <a:t>/HCO</a:t>
            </a:r>
            <a:r>
              <a:rPr lang="fr-FR" b="0" baseline="30000">
                <a:solidFill>
                  <a:schemeClr val="bg1"/>
                </a:solidFill>
              </a:rPr>
              <a:t>+</a:t>
            </a:r>
          </a:p>
          <a:p>
            <a:endParaRPr lang="fr-FR" b="0" baseline="30000">
              <a:solidFill>
                <a:schemeClr val="bg1"/>
              </a:solidFill>
            </a:endParaRPr>
          </a:p>
          <a:p>
            <a:r>
              <a:rPr lang="fr-FR" b="0" i="1" baseline="30000">
                <a:solidFill>
                  <a:schemeClr val="bg1"/>
                </a:solidFill>
              </a:rPr>
              <a:t>(e.g., Guélin et al. 1977)</a:t>
            </a:r>
            <a:endParaRPr lang="fr-FR" b="0" i="1">
              <a:solidFill>
                <a:schemeClr val="bg1"/>
              </a:solidFill>
            </a:endParaRPr>
          </a:p>
        </p:txBody>
      </p:sp>
      <p:sp>
        <p:nvSpPr>
          <p:cNvPr id="52229" name="ZoneTexte 7"/>
          <p:cNvSpPr txBox="1">
            <a:spLocks noChangeArrowheads="1"/>
          </p:cNvSpPr>
          <p:nvPr/>
        </p:nvSpPr>
        <p:spPr bwMode="auto">
          <a:xfrm>
            <a:off x="304800" y="5181600"/>
            <a:ext cx="87126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pitchFamily="-104" charset="2"/>
              <a:buChar char=""/>
            </a:pPr>
            <a:r>
              <a:rPr lang="fr-FR" b="0" dirty="0">
                <a:solidFill>
                  <a:schemeClr val="bg1"/>
                </a:solidFill>
              </a:rPr>
              <a:t> </a:t>
            </a:r>
            <a:r>
              <a:rPr lang="fr-FR" b="0" i="1" dirty="0" err="1">
                <a:solidFill>
                  <a:srgbClr val="FF6600"/>
                </a:solidFill>
              </a:rPr>
              <a:t>x</a:t>
            </a:r>
            <a:r>
              <a:rPr lang="fr-FR" b="0" baseline="-25000" dirty="0" err="1">
                <a:solidFill>
                  <a:srgbClr val="FF6600"/>
                </a:solidFill>
              </a:rPr>
              <a:t>e</a:t>
            </a:r>
            <a:r>
              <a:rPr lang="fr-FR" b="0" dirty="0">
                <a:solidFill>
                  <a:srgbClr val="FF6600"/>
                </a:solidFill>
              </a:rPr>
              <a:t> (but </a:t>
            </a:r>
            <a:r>
              <a:rPr lang="fr-FR" b="0" dirty="0" err="1">
                <a:solidFill>
                  <a:srgbClr val="FF6600"/>
                </a:solidFill>
              </a:rPr>
              <a:t>requires</a:t>
            </a:r>
            <a:r>
              <a:rPr lang="fr-FR" b="0" dirty="0">
                <a:solidFill>
                  <a:srgbClr val="FF6600"/>
                </a:solidFill>
              </a:rPr>
              <a:t> </a:t>
            </a:r>
            <a:r>
              <a:rPr lang="fr-FR" b="0" dirty="0" err="1">
                <a:solidFill>
                  <a:srgbClr val="FF6600"/>
                </a:solidFill>
              </a:rPr>
              <a:t>chemical</a:t>
            </a:r>
            <a:r>
              <a:rPr lang="fr-FR" b="0" dirty="0">
                <a:solidFill>
                  <a:srgbClr val="FF6600"/>
                </a:solidFill>
              </a:rPr>
              <a:t> model if </a:t>
            </a:r>
            <a:r>
              <a:rPr lang="fr-FR" b="0" i="1" dirty="0" err="1">
                <a:solidFill>
                  <a:srgbClr val="FF6600"/>
                </a:solidFill>
              </a:rPr>
              <a:t>x</a:t>
            </a:r>
            <a:r>
              <a:rPr lang="fr-FR" b="0" i="1" baseline="-25000" dirty="0" err="1">
                <a:solidFill>
                  <a:srgbClr val="FF6600"/>
                </a:solidFill>
              </a:rPr>
              <a:t>e</a:t>
            </a:r>
            <a:r>
              <a:rPr lang="fr-FR" b="0" dirty="0">
                <a:solidFill>
                  <a:srgbClr val="FF6600"/>
                </a:solidFill>
              </a:rPr>
              <a:t> </a:t>
            </a:r>
            <a:r>
              <a:rPr lang="fr-FR" b="0" dirty="0" err="1">
                <a:solidFill>
                  <a:srgbClr val="FF6600"/>
                </a:solidFill>
              </a:rPr>
              <a:t>too</a:t>
            </a:r>
            <a:r>
              <a:rPr lang="fr-FR" b="0" dirty="0">
                <a:solidFill>
                  <a:srgbClr val="FF6600"/>
                </a:solidFill>
              </a:rPr>
              <a:t> </a:t>
            </a:r>
            <a:r>
              <a:rPr lang="fr-FR" b="0" dirty="0" err="1">
                <a:solidFill>
                  <a:srgbClr val="FF6600"/>
                </a:solidFill>
              </a:rPr>
              <a:t>high</a:t>
            </a:r>
            <a:r>
              <a:rPr lang="fr-FR" b="0" dirty="0">
                <a:solidFill>
                  <a:srgbClr val="FF6600"/>
                </a:solidFill>
              </a:rPr>
              <a:t>)</a:t>
            </a:r>
            <a:endParaRPr lang="fr-FR" b="0" baseline="-25000" dirty="0">
              <a:solidFill>
                <a:srgbClr val="FF6600"/>
              </a:solidFill>
            </a:endParaRPr>
          </a:p>
          <a:p>
            <a:pPr>
              <a:buFont typeface="Symbol" pitchFamily="-104" charset="2"/>
              <a:buChar char=""/>
            </a:pPr>
            <a:r>
              <a:rPr lang="fr-FR" b="0" dirty="0">
                <a:solidFill>
                  <a:schemeClr val="bg1"/>
                </a:solidFill>
              </a:rPr>
              <a:t> + </a:t>
            </a:r>
            <a:r>
              <a:rPr lang="fr-FR" b="0" dirty="0" err="1">
                <a:solidFill>
                  <a:schemeClr val="bg1"/>
                </a:solidFill>
              </a:rPr>
              <a:t>cloud</a:t>
            </a:r>
            <a:r>
              <a:rPr lang="fr-FR" b="0" dirty="0">
                <a:solidFill>
                  <a:schemeClr val="bg1"/>
                </a:solidFill>
              </a:rPr>
              <a:t> T, </a:t>
            </a:r>
            <a:r>
              <a:rPr lang="fr-FR" b="0" dirty="0" err="1" smtClean="0">
                <a:solidFill>
                  <a:schemeClr val="bg1"/>
                </a:solidFill>
              </a:rPr>
              <a:t>density</a:t>
            </a:r>
            <a:r>
              <a:rPr lang="fr-FR" b="0" dirty="0" smtClean="0">
                <a:solidFill>
                  <a:schemeClr val="bg1"/>
                </a:solidFill>
              </a:rPr>
              <a:t> </a:t>
            </a:r>
            <a:r>
              <a:rPr lang="fr-FR" b="0" dirty="0">
                <a:solidFill>
                  <a:schemeClr val="bg1"/>
                </a:solidFill>
              </a:rPr>
              <a:t>and N(H</a:t>
            </a:r>
            <a:r>
              <a:rPr lang="fr-FR" b="0" baseline="-25000" dirty="0">
                <a:solidFill>
                  <a:schemeClr val="bg1"/>
                </a:solidFill>
              </a:rPr>
              <a:t>2</a:t>
            </a:r>
            <a:r>
              <a:rPr lang="fr-FR" b="0" dirty="0">
                <a:solidFill>
                  <a:schemeClr val="bg1"/>
                </a:solidFill>
              </a:rPr>
              <a:t>) </a:t>
            </a:r>
            <a:r>
              <a:rPr lang="fr-FR" b="0" dirty="0" err="1">
                <a:solidFill>
                  <a:schemeClr val="bg1"/>
                </a:solidFill>
              </a:rPr>
              <a:t>from</a:t>
            </a:r>
            <a:r>
              <a:rPr lang="fr-FR" b="0" dirty="0">
                <a:solidFill>
                  <a:schemeClr val="bg1"/>
                </a:solidFill>
              </a:rPr>
              <a:t> </a:t>
            </a:r>
            <a:r>
              <a:rPr lang="fr-FR" b="0" baseline="30000" dirty="0">
                <a:solidFill>
                  <a:schemeClr val="bg1"/>
                </a:solidFill>
              </a:rPr>
              <a:t>12</a:t>
            </a:r>
            <a:r>
              <a:rPr lang="fr-FR" b="0" dirty="0">
                <a:solidFill>
                  <a:schemeClr val="bg1"/>
                </a:solidFill>
              </a:rPr>
              <a:t>CO and </a:t>
            </a:r>
            <a:r>
              <a:rPr lang="fr-FR" b="0" baseline="30000" dirty="0">
                <a:solidFill>
                  <a:schemeClr val="bg1"/>
                </a:solidFill>
              </a:rPr>
              <a:t>13</a:t>
            </a:r>
            <a:r>
              <a:rPr lang="fr-FR" b="0" dirty="0">
                <a:solidFill>
                  <a:schemeClr val="bg1"/>
                </a:solidFill>
              </a:rPr>
              <a:t>CO </a:t>
            </a:r>
            <a:r>
              <a:rPr lang="fr-FR" b="0" dirty="0" err="1">
                <a:solidFill>
                  <a:schemeClr val="bg1"/>
                </a:solidFill>
              </a:rPr>
              <a:t>measurements</a:t>
            </a:r>
            <a:endParaRPr lang="fr-FR" b="0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21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2" descr="W51_HESSJ1923p121_X.jpg"/>
          <p:cNvPicPr>
            <a:picLocks noChangeAspect="1"/>
          </p:cNvPicPr>
          <p:nvPr/>
        </p:nvPicPr>
        <p:blipFill>
          <a:blip r:embed="rId2"/>
          <a:srcRect l="1724" t="3333" r="3870" b="3333"/>
          <a:stretch>
            <a:fillRect/>
          </a:stretch>
        </p:blipFill>
        <p:spPr bwMode="auto">
          <a:xfrm>
            <a:off x="1143000" y="228600"/>
            <a:ext cx="6705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ZoneTexte 3"/>
          <p:cNvSpPr txBox="1">
            <a:spLocks noChangeArrowheads="1"/>
          </p:cNvSpPr>
          <p:nvPr/>
        </p:nvSpPr>
        <p:spPr bwMode="auto">
          <a:xfrm>
            <a:off x="3733800" y="4572000"/>
            <a:ext cx="165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>
                <a:solidFill>
                  <a:srgbClr val="FF6600"/>
                </a:solidFill>
              </a:rPr>
              <a:t>X-rays: </a:t>
            </a:r>
            <a:r>
              <a:rPr lang="fr-FR" sz="2000" b="0" i="1">
                <a:solidFill>
                  <a:srgbClr val="FF6600"/>
                </a:solidFill>
              </a:rPr>
              <a:t>ROSAT</a:t>
            </a:r>
          </a:p>
        </p:txBody>
      </p:sp>
      <p:sp>
        <p:nvSpPr>
          <p:cNvPr id="54276" name="Ellipse 4"/>
          <p:cNvSpPr>
            <a:spLocks noChangeArrowheads="1"/>
          </p:cNvSpPr>
          <p:nvPr/>
        </p:nvSpPr>
        <p:spPr bwMode="auto">
          <a:xfrm>
            <a:off x="5029200" y="2362200"/>
            <a:ext cx="457200" cy="457200"/>
          </a:xfrm>
          <a:prstGeom prst="ellipse">
            <a:avLst/>
          </a:prstGeom>
          <a:noFill/>
          <a:ln w="349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4277" name="Image 5" descr="IRAM-30m.jpg"/>
          <p:cNvPicPr>
            <a:picLocks noChangeAspect="1"/>
          </p:cNvPicPr>
          <p:nvPr/>
        </p:nvPicPr>
        <p:blipFill>
          <a:blip r:embed="rId3">
            <a:lum bright="8000" contrast="8000"/>
          </a:blip>
          <a:srcRect/>
          <a:stretch>
            <a:fillRect/>
          </a:stretch>
        </p:blipFill>
        <p:spPr bwMode="auto">
          <a:xfrm>
            <a:off x="2209800" y="762000"/>
            <a:ext cx="1066800" cy="11604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cxnSp>
        <p:nvCxnSpPr>
          <p:cNvPr id="54278" name="Connecteur droit avec flèche 7"/>
          <p:cNvCxnSpPr>
            <a:cxnSpLocks noChangeShapeType="1"/>
          </p:cNvCxnSpPr>
          <p:nvPr/>
        </p:nvCxnSpPr>
        <p:spPr bwMode="auto">
          <a:xfrm>
            <a:off x="3276600" y="1752600"/>
            <a:ext cx="1676400" cy="685800"/>
          </a:xfrm>
          <a:prstGeom prst="straightConnector1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54279" name="ZoneTexte 9"/>
          <p:cNvSpPr txBox="1">
            <a:spLocks noChangeArrowheads="1"/>
          </p:cNvSpPr>
          <p:nvPr/>
        </p:nvSpPr>
        <p:spPr bwMode="auto">
          <a:xfrm>
            <a:off x="2249488" y="1944688"/>
            <a:ext cx="1006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 i="1">
                <a:solidFill>
                  <a:schemeClr val="bg1"/>
                </a:solidFill>
              </a:rPr>
              <a:t>IRAM 30-m</a:t>
            </a:r>
          </a:p>
        </p:txBody>
      </p:sp>
      <p:sp>
        <p:nvSpPr>
          <p:cNvPr id="54280" name="ZoneTexte 8"/>
          <p:cNvSpPr txBox="1">
            <a:spLocks noChangeArrowheads="1"/>
          </p:cNvSpPr>
          <p:nvPr/>
        </p:nvSpPr>
        <p:spPr bwMode="auto">
          <a:xfrm>
            <a:off x="3733800" y="3352800"/>
            <a:ext cx="1684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/>
              <a:t>W51C SNR</a:t>
            </a:r>
          </a:p>
        </p:txBody>
      </p:sp>
      <p:sp>
        <p:nvSpPr>
          <p:cNvPr id="54281" name="ZoneTexte 9"/>
          <p:cNvSpPr txBox="1">
            <a:spLocks noChangeArrowheads="1"/>
          </p:cNvSpPr>
          <p:nvPr/>
        </p:nvSpPr>
        <p:spPr bwMode="auto">
          <a:xfrm>
            <a:off x="3886200" y="990600"/>
            <a:ext cx="180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>
                <a:solidFill>
                  <a:schemeClr val="bg1"/>
                </a:solidFill>
              </a:rPr>
              <a:t>W51C cloud</a:t>
            </a:r>
          </a:p>
        </p:txBody>
      </p:sp>
      <p:pic>
        <p:nvPicPr>
          <p:cNvPr id="54283" name="Image 11" descr="W51_MAGIC_image.tiff"/>
          <p:cNvPicPr>
            <a:picLocks noChangeAspect="1"/>
          </p:cNvPicPr>
          <p:nvPr/>
        </p:nvPicPr>
        <p:blipFill>
          <a:blip r:embed="rId4"/>
          <a:srcRect l="3654" t="4295" r="50000" b="56667"/>
          <a:stretch>
            <a:fillRect/>
          </a:stretch>
        </p:blipFill>
        <p:spPr bwMode="auto">
          <a:xfrm>
            <a:off x="6381750" y="533400"/>
            <a:ext cx="2420938" cy="2362200"/>
          </a:xfrm>
          <a:prstGeom prst="rect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</p:pic>
      <p:sp>
        <p:nvSpPr>
          <p:cNvPr id="54284" name="ZoneTexte 12"/>
          <p:cNvSpPr txBox="1">
            <a:spLocks noChangeArrowheads="1"/>
          </p:cNvSpPr>
          <p:nvPr/>
        </p:nvSpPr>
        <p:spPr bwMode="auto">
          <a:xfrm>
            <a:off x="7543800" y="2133600"/>
            <a:ext cx="86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0">
                <a:solidFill>
                  <a:srgbClr val="FFFF00"/>
                </a:solidFill>
              </a:rPr>
              <a:t>0.3-1 TeV</a:t>
            </a:r>
          </a:p>
        </p:txBody>
      </p:sp>
      <p:sp>
        <p:nvSpPr>
          <p:cNvPr id="13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22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 2" descr="W51C_CC_f1.tiff"/>
          <p:cNvPicPr>
            <a:picLocks noChangeAspect="1"/>
          </p:cNvPicPr>
          <p:nvPr/>
        </p:nvPicPr>
        <p:blipFill>
          <a:blip r:embed="rId2"/>
          <a:srcRect b="8888"/>
          <a:stretch>
            <a:fillRect/>
          </a:stretch>
        </p:blipFill>
        <p:spPr bwMode="auto">
          <a:xfrm>
            <a:off x="2263775" y="315913"/>
            <a:ext cx="4622800" cy="585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5334000" y="4191000"/>
            <a:ext cx="1447800" cy="1600200"/>
          </a:xfrm>
          <a:prstGeom prst="rect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0" name="ZoneTexte 4"/>
          <p:cNvSpPr txBox="1">
            <a:spLocks noChangeArrowheads="1"/>
          </p:cNvSpPr>
          <p:nvPr/>
        </p:nvSpPr>
        <p:spPr bwMode="auto">
          <a:xfrm>
            <a:off x="5141913" y="609600"/>
            <a:ext cx="153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/>
              <a:t>W51C cloud</a:t>
            </a:r>
          </a:p>
        </p:txBody>
      </p:sp>
      <p:sp>
        <p:nvSpPr>
          <p:cNvPr id="55301" name="ZoneTexte 5"/>
          <p:cNvSpPr txBox="1">
            <a:spLocks noChangeArrowheads="1"/>
          </p:cNvSpPr>
          <p:nvPr/>
        </p:nvSpPr>
        <p:spPr bwMode="auto">
          <a:xfrm>
            <a:off x="4495800" y="6172200"/>
            <a:ext cx="443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>
                <a:solidFill>
                  <a:srgbClr val="FFFFFF"/>
                </a:solidFill>
              </a:rPr>
              <a:t>Ceccarelli, Hily-Blant, Montmerle et al. 2011</a:t>
            </a: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23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 2" descr="W51C_f3_abund-ratio.tiff"/>
          <p:cNvPicPr>
            <a:picLocks noChangeAspect="1"/>
          </p:cNvPicPr>
          <p:nvPr/>
        </p:nvPicPr>
        <p:blipFill>
          <a:blip r:embed="rId2"/>
          <a:srcRect l="2289"/>
          <a:stretch>
            <a:fillRect/>
          </a:stretch>
        </p:blipFill>
        <p:spPr bwMode="auto">
          <a:xfrm>
            <a:off x="533400" y="762000"/>
            <a:ext cx="6505575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ZoneTexte 4"/>
          <p:cNvSpPr txBox="1">
            <a:spLocks noChangeArrowheads="1"/>
          </p:cNvSpPr>
          <p:nvPr/>
        </p:nvSpPr>
        <p:spPr bwMode="auto">
          <a:xfrm>
            <a:off x="2566988" y="1595438"/>
            <a:ext cx="1404937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>
                <a:solidFill>
                  <a:srgbClr val="FF0000"/>
                </a:solidFill>
              </a:rPr>
              <a:t>~ 100x </a:t>
            </a:r>
            <a:r>
              <a:rPr lang="fr-FR" b="0">
                <a:solidFill>
                  <a:srgbClr val="FF0000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ζ</a:t>
            </a:r>
            <a:r>
              <a:rPr lang="fr-FR" b="0" baseline="-25000">
                <a:solidFill>
                  <a:srgbClr val="FF0000"/>
                </a:solidFill>
              </a:rPr>
              <a:t>0</a:t>
            </a:r>
            <a:endParaRPr lang="fr-FR" b="0">
              <a:solidFill>
                <a:srgbClr val="FF0000"/>
              </a:solidFill>
            </a:endParaRPr>
          </a:p>
        </p:txBody>
      </p:sp>
      <p:cxnSp>
        <p:nvCxnSpPr>
          <p:cNvPr id="56324" name="Connecteur droit avec flèche 6"/>
          <p:cNvCxnSpPr>
            <a:cxnSpLocks noChangeShapeType="1"/>
          </p:cNvCxnSpPr>
          <p:nvPr/>
        </p:nvCxnSpPr>
        <p:spPr bwMode="auto">
          <a:xfrm>
            <a:off x="3962400" y="1828800"/>
            <a:ext cx="762000" cy="762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6326" name="ZoneTexte 5"/>
          <p:cNvSpPr txBox="1">
            <a:spLocks noChangeArrowheads="1"/>
          </p:cNvSpPr>
          <p:nvPr/>
        </p:nvSpPr>
        <p:spPr bwMode="auto">
          <a:xfrm>
            <a:off x="4495800" y="6172200"/>
            <a:ext cx="443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>
                <a:solidFill>
                  <a:srgbClr val="FFFFFF"/>
                </a:solidFill>
              </a:rPr>
              <a:t>Ceccarelli, Hily-Blant, Montmerle et al. 2011</a:t>
            </a:r>
          </a:p>
        </p:txBody>
      </p:sp>
      <p:sp>
        <p:nvSpPr>
          <p:cNvPr id="56327" name="ZoneTexte 6"/>
          <p:cNvSpPr txBox="1">
            <a:spLocks noChangeArrowheads="1"/>
          </p:cNvSpPr>
          <p:nvPr/>
        </p:nvSpPr>
        <p:spPr bwMode="auto">
          <a:xfrm>
            <a:off x="1371600" y="5562600"/>
            <a:ext cx="495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0">
                <a:solidFill>
                  <a:srgbClr val="FFFF00"/>
                </a:solidFill>
              </a:rPr>
              <a:t>Chemical (“Meudon”) model by Le Petit et al. 2006 </a:t>
            </a: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24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 2" descr="W28_HESS-Nanten.tiff"/>
          <p:cNvPicPr>
            <a:picLocks noChangeAspect="1"/>
          </p:cNvPicPr>
          <p:nvPr/>
        </p:nvPicPr>
        <p:blipFill>
          <a:blip r:embed="rId2"/>
          <a:srcRect l="3275" t="2563" r="4472" b="3847"/>
          <a:stretch>
            <a:fillRect/>
          </a:stretch>
        </p:blipFill>
        <p:spPr bwMode="auto">
          <a:xfrm>
            <a:off x="1641475" y="660400"/>
            <a:ext cx="5867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ZoneTexte 3"/>
          <p:cNvSpPr txBox="1">
            <a:spLocks noChangeArrowheads="1"/>
          </p:cNvSpPr>
          <p:nvPr/>
        </p:nvSpPr>
        <p:spPr bwMode="auto">
          <a:xfrm>
            <a:off x="2325688" y="152400"/>
            <a:ext cx="4505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 i="1">
                <a:solidFill>
                  <a:srgbClr val="FFFF00"/>
                </a:solidFill>
              </a:rPr>
              <a:t>The next step:  CR </a:t>
            </a:r>
            <a:r>
              <a:rPr lang="fr-FR" b="0">
                <a:solidFill>
                  <a:srgbClr val="FFFF00"/>
                </a:solidFill>
              </a:rPr>
              <a:t>gradients </a:t>
            </a:r>
            <a:r>
              <a:rPr lang="fr-FR" b="0" i="1">
                <a:solidFill>
                  <a:srgbClr val="FFFF00"/>
                </a:solidFill>
              </a:rPr>
              <a:t>in W28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25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1405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ZoneTexte 3"/>
          <p:cNvSpPr txBox="1">
            <a:spLocks noChangeArrowheads="1"/>
          </p:cNvSpPr>
          <p:nvPr/>
        </p:nvSpPr>
        <p:spPr bwMode="auto">
          <a:xfrm>
            <a:off x="6330950" y="5003800"/>
            <a:ext cx="16700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>
                <a:solidFill>
                  <a:srgbClr val="0000FF"/>
                </a:solidFill>
              </a:rPr>
              <a:t>IRAM 30m</a:t>
            </a:r>
          </a:p>
          <a:p>
            <a:r>
              <a:rPr lang="fr-FR" sz="2000" b="0">
                <a:solidFill>
                  <a:srgbClr val="0000FF"/>
                </a:solidFill>
              </a:rPr>
              <a:t>observations</a:t>
            </a:r>
          </a:p>
          <a:p>
            <a:r>
              <a:rPr lang="fr-FR" sz="2000" b="0">
                <a:solidFill>
                  <a:srgbClr val="0000FF"/>
                </a:solidFill>
              </a:rPr>
              <a:t>(12/11+03/12)</a:t>
            </a:r>
          </a:p>
        </p:txBody>
      </p:sp>
      <p:sp>
        <p:nvSpPr>
          <p:cNvPr id="58372" name="ZoneTexte 4"/>
          <p:cNvSpPr txBox="1">
            <a:spLocks noChangeArrowheads="1"/>
          </p:cNvSpPr>
          <p:nvPr/>
        </p:nvSpPr>
        <p:spPr bwMode="auto">
          <a:xfrm>
            <a:off x="873125" y="304800"/>
            <a:ext cx="7737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>
                <a:solidFill>
                  <a:srgbClr val="FFFF00"/>
                </a:solidFill>
              </a:rPr>
              <a:t>Looking for </a:t>
            </a:r>
            <a:r>
              <a:rPr lang="fr-FR" b="0" i="1">
                <a:solidFill>
                  <a:srgbClr val="FFFF00"/>
                </a:solidFill>
              </a:rPr>
              <a:t>ionization gradients </a:t>
            </a:r>
            <a:r>
              <a:rPr lang="fr-FR" b="0">
                <a:solidFill>
                  <a:srgbClr val="FFFF00"/>
                </a:solidFill>
                <a:sym typeface="Wingdings" pitchFamily="-104" charset="2"/>
              </a:rPr>
              <a:t> low-energy CR diffusion</a:t>
            </a:r>
            <a:endParaRPr lang="fr-FR" b="0">
              <a:solidFill>
                <a:srgbClr val="FFFF00"/>
              </a:solidFill>
            </a:endParaRPr>
          </a:p>
        </p:txBody>
      </p:sp>
      <p:cxnSp>
        <p:nvCxnSpPr>
          <p:cNvPr id="58373" name="Connecteur droit avec flèche 6"/>
          <p:cNvCxnSpPr>
            <a:cxnSpLocks noChangeShapeType="1"/>
          </p:cNvCxnSpPr>
          <p:nvPr/>
        </p:nvCxnSpPr>
        <p:spPr bwMode="auto">
          <a:xfrm rot="5400000">
            <a:off x="228601" y="3962400"/>
            <a:ext cx="41148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58374" name="ZoneTexte 7"/>
          <p:cNvSpPr txBox="1">
            <a:spLocks noChangeArrowheads="1"/>
          </p:cNvSpPr>
          <p:nvPr/>
        </p:nvSpPr>
        <p:spPr bwMode="auto">
          <a:xfrm>
            <a:off x="1066800" y="3505200"/>
            <a:ext cx="1262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0"/>
              <a:t>10 pc</a:t>
            </a:r>
          </a:p>
          <a:p>
            <a:pPr algn="ctr"/>
            <a:r>
              <a:rPr lang="fr-FR" sz="2000" b="0"/>
              <a:t>@ 2.5 kpc</a:t>
            </a:r>
          </a:p>
        </p:txBody>
      </p:sp>
      <p:cxnSp>
        <p:nvCxnSpPr>
          <p:cNvPr id="58376" name="Connecteur droit avec flèche 8"/>
          <p:cNvCxnSpPr>
            <a:cxnSpLocks noChangeShapeType="1"/>
          </p:cNvCxnSpPr>
          <p:nvPr/>
        </p:nvCxnSpPr>
        <p:spPr bwMode="auto">
          <a:xfrm rot="16200000" flipH="1">
            <a:off x="4533900" y="2247900"/>
            <a:ext cx="685800" cy="609600"/>
          </a:xfrm>
          <a:prstGeom prst="straightConnector1">
            <a:avLst/>
          </a:prstGeom>
          <a:noFill/>
          <a:ln w="38100">
            <a:solidFill>
              <a:srgbClr val="FFFF00"/>
            </a:solidFill>
            <a:prstDash val="sysDash"/>
            <a:round/>
            <a:headEnd type="arrow" w="med" len="med"/>
            <a:tailEnd type="arrow" w="med" len="med"/>
          </a:ln>
        </p:spPr>
      </p:cxnSp>
      <p:sp>
        <p:nvSpPr>
          <p:cNvPr id="58377" name="ZoneTexte 9"/>
          <p:cNvSpPr txBox="1">
            <a:spLocks noChangeArrowheads="1"/>
          </p:cNvSpPr>
          <p:nvPr/>
        </p:nvSpPr>
        <p:spPr bwMode="auto">
          <a:xfrm>
            <a:off x="4800600" y="2133600"/>
            <a:ext cx="892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 dirty="0">
                <a:solidFill>
                  <a:srgbClr val="FFFF00"/>
                </a:solidFill>
              </a:rPr>
              <a:t>~2 pc</a:t>
            </a: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26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 2" descr="W28-N6.tiff"/>
          <p:cNvPicPr>
            <a:picLocks noChangeAspect="1"/>
          </p:cNvPicPr>
          <p:nvPr/>
        </p:nvPicPr>
        <p:blipFill>
          <a:blip r:embed="rId2"/>
          <a:srcRect t="13333"/>
          <a:stretch>
            <a:fillRect/>
          </a:stretch>
        </p:blipFill>
        <p:spPr bwMode="auto">
          <a:xfrm>
            <a:off x="652463" y="1066800"/>
            <a:ext cx="63309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ZoneTexte 3"/>
          <p:cNvSpPr txBox="1">
            <a:spLocks noChangeArrowheads="1"/>
          </p:cNvSpPr>
          <p:nvPr/>
        </p:nvSpPr>
        <p:spPr bwMode="auto">
          <a:xfrm>
            <a:off x="7010400" y="1981200"/>
            <a:ext cx="1676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b="0" i="1">
                <a:solidFill>
                  <a:srgbClr val="FFFF00"/>
                </a:solidFill>
              </a:rPr>
              <a:t>Similar situation in W28-N7</a:t>
            </a:r>
          </a:p>
        </p:txBody>
      </p:sp>
      <p:cxnSp>
        <p:nvCxnSpPr>
          <p:cNvPr id="59396" name="Connecteur droit 5"/>
          <p:cNvCxnSpPr>
            <a:cxnSpLocks noChangeShapeType="1"/>
          </p:cNvCxnSpPr>
          <p:nvPr/>
        </p:nvCxnSpPr>
        <p:spPr bwMode="auto">
          <a:xfrm rot="5400000">
            <a:off x="1143001" y="3352800"/>
            <a:ext cx="5638800" cy="3175"/>
          </a:xfrm>
          <a:prstGeom prst="line">
            <a:avLst/>
          </a:prstGeom>
          <a:noFill/>
          <a:ln w="19050">
            <a:solidFill>
              <a:srgbClr val="FF6600"/>
            </a:solidFill>
            <a:prstDash val="lgDash"/>
            <a:round/>
            <a:headEnd/>
            <a:tailEnd/>
          </a:ln>
        </p:spPr>
      </p:cxnSp>
      <p:cxnSp>
        <p:nvCxnSpPr>
          <p:cNvPr id="59397" name="Connecteur droit avec flèche 6"/>
          <p:cNvCxnSpPr>
            <a:cxnSpLocks noChangeShapeType="1"/>
          </p:cNvCxnSpPr>
          <p:nvPr/>
        </p:nvCxnSpPr>
        <p:spPr bwMode="auto">
          <a:xfrm>
            <a:off x="3200400" y="3429000"/>
            <a:ext cx="762000" cy="762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9398" name="ZoneTexte 4"/>
          <p:cNvSpPr txBox="1">
            <a:spLocks noChangeArrowheads="1"/>
          </p:cNvSpPr>
          <p:nvPr/>
        </p:nvSpPr>
        <p:spPr bwMode="auto">
          <a:xfrm>
            <a:off x="1962150" y="3195638"/>
            <a:ext cx="125095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>
                <a:solidFill>
                  <a:srgbClr val="FF0000"/>
                </a:solidFill>
              </a:rPr>
              <a:t>~ 20x </a:t>
            </a:r>
            <a:r>
              <a:rPr lang="fr-FR" b="0">
                <a:solidFill>
                  <a:srgbClr val="FF0000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ζ</a:t>
            </a:r>
            <a:r>
              <a:rPr lang="fr-FR" b="0" baseline="-25000">
                <a:solidFill>
                  <a:srgbClr val="FF0000"/>
                </a:solidFill>
              </a:rPr>
              <a:t>0</a:t>
            </a:r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59400" name="ZoneTexte 7"/>
          <p:cNvSpPr txBox="1">
            <a:spLocks noChangeArrowheads="1"/>
          </p:cNvSpPr>
          <p:nvPr/>
        </p:nvSpPr>
        <p:spPr bwMode="auto">
          <a:xfrm>
            <a:off x="5105400" y="1219200"/>
            <a:ext cx="1528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W28-N6</a:t>
            </a:r>
          </a:p>
        </p:txBody>
      </p:sp>
      <p:sp>
        <p:nvSpPr>
          <p:cNvPr id="59401" name="ZoneTexte 5"/>
          <p:cNvSpPr txBox="1">
            <a:spLocks noChangeArrowheads="1"/>
          </p:cNvSpPr>
          <p:nvPr/>
        </p:nvSpPr>
        <p:spPr bwMode="auto">
          <a:xfrm>
            <a:off x="3810000" y="6019800"/>
            <a:ext cx="47474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 dirty="0" err="1">
                <a:solidFill>
                  <a:srgbClr val="FFFFFF"/>
                </a:solidFill>
              </a:rPr>
              <a:t>Hily-Blant</a:t>
            </a:r>
            <a:r>
              <a:rPr lang="fr-FR" sz="2000" b="0" i="1" dirty="0">
                <a:solidFill>
                  <a:srgbClr val="FFFFFF"/>
                </a:solidFill>
              </a:rPr>
              <a:t>, </a:t>
            </a:r>
            <a:r>
              <a:rPr lang="fr-FR" sz="2000" b="0" i="1" dirty="0" err="1">
                <a:solidFill>
                  <a:srgbClr val="FFFFFF"/>
                </a:solidFill>
              </a:rPr>
              <a:t>Ceccarelli</a:t>
            </a:r>
            <a:r>
              <a:rPr lang="fr-FR" sz="2000" b="0" i="1" dirty="0">
                <a:solidFill>
                  <a:srgbClr val="FFFFFF"/>
                </a:solidFill>
              </a:rPr>
              <a:t>,</a:t>
            </a:r>
            <a:r>
              <a:rPr lang="fr-FR" sz="2000" b="0" i="1" dirty="0" smtClean="0">
                <a:solidFill>
                  <a:srgbClr val="FFFFFF"/>
                </a:solidFill>
              </a:rPr>
              <a:t>  </a:t>
            </a:r>
            <a:r>
              <a:rPr lang="fr-FR" sz="2000" b="0" i="1" dirty="0" err="1" smtClean="0">
                <a:solidFill>
                  <a:srgbClr val="FFFFFF"/>
                </a:solidFill>
              </a:rPr>
              <a:t>Vaupré</a:t>
            </a:r>
            <a:r>
              <a:rPr lang="fr-FR" sz="2000" b="0" i="1" dirty="0" smtClean="0">
                <a:solidFill>
                  <a:srgbClr val="FFFFFF"/>
                </a:solidFill>
              </a:rPr>
              <a:t>,  TM et </a:t>
            </a:r>
            <a:r>
              <a:rPr lang="fr-FR" sz="2000" b="0" i="1" dirty="0">
                <a:solidFill>
                  <a:srgbClr val="FFFFFF"/>
                </a:solidFill>
              </a:rPr>
              <a:t>al.</a:t>
            </a:r>
            <a:r>
              <a:rPr lang="fr-FR" sz="2000" b="0" i="1" dirty="0" smtClean="0">
                <a:solidFill>
                  <a:srgbClr val="FFFFFF"/>
                </a:solidFill>
              </a:rPr>
              <a:t> in </a:t>
            </a:r>
            <a:r>
              <a:rPr lang="fr-FR" sz="2000" b="0" i="1" dirty="0" err="1">
                <a:solidFill>
                  <a:srgbClr val="FFFFFF"/>
                </a:solidFill>
              </a:rPr>
              <a:t>prep</a:t>
            </a:r>
            <a:r>
              <a:rPr lang="fr-FR" sz="2000" b="0" i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5943600" y="4267200"/>
            <a:ext cx="2900363" cy="892175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/>
              <a:t>⇒ CR </a:t>
            </a:r>
            <a:r>
              <a:rPr lang="fr-FR" sz="2800" b="0"/>
              <a:t>≲ </a:t>
            </a:r>
            <a:r>
              <a:rPr lang="fr-FR" b="0"/>
              <a:t>500 MeV</a:t>
            </a:r>
          </a:p>
          <a:p>
            <a:r>
              <a:rPr lang="fr-FR" b="0"/>
              <a:t>diffuse out to ~ 2 pc !</a:t>
            </a:r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27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1"/>
          <p:cNvSpPr>
            <a:spLocks noGrp="1"/>
          </p:cNvSpPr>
          <p:nvPr>
            <p:ph type="title"/>
          </p:nvPr>
        </p:nvSpPr>
        <p:spPr bwMode="auto">
          <a:xfrm>
            <a:off x="457200" y="427038"/>
            <a:ext cx="8229600" cy="71596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4000" i="1" smtClean="0">
                <a:solidFill>
                  <a:srgbClr val="FFFF00"/>
                </a:solidFill>
              </a:rPr>
              <a:t>5. Conclusions</a:t>
            </a:r>
            <a:endParaRPr lang="fr-FR" i="1" smtClean="0">
              <a:solidFill>
                <a:srgbClr val="FFFF00"/>
              </a:solidFill>
            </a:endParaRPr>
          </a:p>
        </p:txBody>
      </p:sp>
      <p:sp>
        <p:nvSpPr>
          <p:cNvPr id="60419" name="Rectangle à coins arrondis 4"/>
          <p:cNvSpPr>
            <a:spLocks noChangeArrowheads="1"/>
          </p:cNvSpPr>
          <p:nvPr/>
        </p:nvSpPr>
        <p:spPr bwMode="auto">
          <a:xfrm>
            <a:off x="457200" y="4843462"/>
            <a:ext cx="8229600" cy="1100137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0421" name="Espace réservé du contenu 5"/>
          <p:cNvSpPr>
            <a:spLocks noGrp="1"/>
          </p:cNvSpPr>
          <p:nvPr>
            <p:ph idx="1"/>
          </p:nvPr>
        </p:nvSpPr>
        <p:spPr bwMode="auto">
          <a:xfrm>
            <a:off x="457200" y="1295400"/>
            <a:ext cx="8229600" cy="3962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A class of </a:t>
            </a:r>
            <a:r>
              <a:rPr lang="fr-FR" sz="2000" dirty="0" err="1" smtClean="0">
                <a:solidFill>
                  <a:schemeClr val="bg1"/>
                </a:solidFill>
              </a:rPr>
              <a:t>GeV-TeV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2000" dirty="0" err="1" smtClean="0">
                <a:solidFill>
                  <a:schemeClr val="bg1"/>
                </a:solidFill>
              </a:rPr>
              <a:t>-ray</a:t>
            </a:r>
            <a:r>
              <a:rPr lang="fr-FR" sz="2000" dirty="0" smtClean="0">
                <a:solidFill>
                  <a:schemeClr val="bg1"/>
                </a:solidFill>
              </a:rPr>
              <a:t> sources </a:t>
            </a:r>
            <a:r>
              <a:rPr lang="fr-FR" sz="2000" dirty="0" err="1" smtClean="0">
                <a:solidFill>
                  <a:schemeClr val="bg1"/>
                </a:solidFill>
              </a:rPr>
              <a:t>is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definitely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associated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with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SNRs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physically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interacting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with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molecular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clouds</a:t>
            </a:r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rgbClr val="D6D6F5"/>
                </a:solidFill>
              </a:rPr>
              <a:t>“</a:t>
            </a:r>
            <a:r>
              <a:rPr lang="fr-FR" sz="2000" dirty="0" err="1" smtClean="0">
                <a:solidFill>
                  <a:srgbClr val="D6D6F5"/>
                </a:solidFill>
              </a:rPr>
              <a:t>Very</a:t>
            </a:r>
            <a:r>
              <a:rPr lang="fr-FR" sz="2000" dirty="0" smtClean="0">
                <a:solidFill>
                  <a:srgbClr val="D6D6F5"/>
                </a:solidFill>
              </a:rPr>
              <a:t> active” massive star formation </a:t>
            </a:r>
            <a:r>
              <a:rPr lang="fr-FR" sz="2000" dirty="0" err="1" smtClean="0">
                <a:solidFill>
                  <a:srgbClr val="D6D6F5"/>
                </a:solidFill>
              </a:rPr>
              <a:t>regions</a:t>
            </a:r>
            <a:r>
              <a:rPr lang="fr-FR" sz="2000" dirty="0" smtClean="0">
                <a:solidFill>
                  <a:srgbClr val="D6D6F5"/>
                </a:solidFill>
              </a:rPr>
              <a:t> </a:t>
            </a:r>
            <a:r>
              <a:rPr lang="fr-FR" sz="2000" dirty="0" err="1" smtClean="0">
                <a:solidFill>
                  <a:srgbClr val="D6D6F5"/>
                </a:solidFill>
              </a:rPr>
              <a:t>without</a:t>
            </a:r>
            <a:r>
              <a:rPr lang="fr-FR" sz="2000" dirty="0" smtClean="0">
                <a:solidFill>
                  <a:srgbClr val="D6D6F5"/>
                </a:solidFill>
              </a:rPr>
              <a:t> </a:t>
            </a:r>
            <a:r>
              <a:rPr lang="fr-FR" sz="2000" dirty="0" err="1" smtClean="0">
                <a:solidFill>
                  <a:srgbClr val="D6D6F5"/>
                </a:solidFill>
              </a:rPr>
              <a:t>evidence</a:t>
            </a:r>
            <a:r>
              <a:rPr lang="fr-FR" sz="2000" dirty="0" smtClean="0">
                <a:solidFill>
                  <a:srgbClr val="D6D6F5"/>
                </a:solidFill>
              </a:rPr>
              <a:t> for SNR do not show </a:t>
            </a:r>
            <a:r>
              <a:rPr lang="fr-FR" sz="2000" dirty="0" err="1" smtClean="0">
                <a:solidFill>
                  <a:srgbClr val="D6D6F5"/>
                </a:solidFill>
              </a:rPr>
              <a:t>evidence</a:t>
            </a:r>
            <a:r>
              <a:rPr lang="fr-FR" sz="2000" dirty="0" smtClean="0">
                <a:solidFill>
                  <a:srgbClr val="D6D6F5"/>
                </a:solidFill>
              </a:rPr>
              <a:t> for </a:t>
            </a:r>
            <a:r>
              <a:rPr lang="fr-FR" sz="2000" dirty="0" err="1" smtClean="0">
                <a:solidFill>
                  <a:srgbClr val="D6D6F5"/>
                </a:solidFill>
              </a:rPr>
              <a:t>TeV</a:t>
            </a:r>
            <a:r>
              <a:rPr lang="fr-FR" sz="2000" dirty="0" smtClean="0">
                <a:solidFill>
                  <a:srgbClr val="D6D6F5"/>
                </a:solidFill>
              </a:rPr>
              <a:t> </a:t>
            </a:r>
            <a:r>
              <a:rPr lang="fr-FR" sz="2000" dirty="0" err="1" smtClean="0">
                <a:solidFill>
                  <a:srgbClr val="D6D6F5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2000" dirty="0" err="1" smtClean="0">
                <a:solidFill>
                  <a:srgbClr val="D6D6F5"/>
                </a:solidFill>
              </a:rPr>
              <a:t>-ray</a:t>
            </a:r>
            <a:r>
              <a:rPr lang="fr-FR" sz="2000" dirty="0" smtClean="0">
                <a:solidFill>
                  <a:srgbClr val="D6D6F5"/>
                </a:solidFill>
              </a:rPr>
              <a:t> </a:t>
            </a:r>
            <a:r>
              <a:rPr lang="fr-FR" sz="2000" dirty="0" err="1" smtClean="0">
                <a:solidFill>
                  <a:srgbClr val="D6D6F5"/>
                </a:solidFill>
              </a:rPr>
              <a:t>emission</a:t>
            </a:r>
            <a:r>
              <a:rPr lang="fr-FR" sz="2000" dirty="0" smtClean="0">
                <a:solidFill>
                  <a:srgbClr val="D6D6F5"/>
                </a:solidFill>
              </a:rPr>
              <a:t> (</a:t>
            </a:r>
            <a:r>
              <a:rPr lang="fr-FR" sz="2000" dirty="0" err="1" smtClean="0">
                <a:solidFill>
                  <a:srgbClr val="D6D6F5"/>
                </a:solidFill>
              </a:rPr>
              <a:t>tbc</a:t>
            </a:r>
            <a:r>
              <a:rPr lang="fr-FR" sz="2000" dirty="0" smtClean="0">
                <a:solidFill>
                  <a:srgbClr val="D6D6F5"/>
                </a:solidFill>
              </a:rPr>
              <a:t>)</a:t>
            </a:r>
          </a:p>
          <a:p>
            <a:pPr>
              <a:buFontTx/>
              <a:buNone/>
            </a:pPr>
            <a:endParaRPr lang="fr-FR" sz="2000" dirty="0" smtClean="0">
              <a:solidFill>
                <a:srgbClr val="D6D6F5"/>
              </a:solidFill>
            </a:endParaRPr>
          </a:p>
          <a:p>
            <a:r>
              <a:rPr lang="fr-FR" sz="2000" dirty="0" smtClean="0">
                <a:solidFill>
                  <a:srgbClr val="FFFF00"/>
                </a:solidFill>
              </a:rPr>
              <a:t>There </a:t>
            </a:r>
            <a:r>
              <a:rPr lang="fr-FR" sz="2000" dirty="0" err="1" smtClean="0">
                <a:solidFill>
                  <a:srgbClr val="FFFF00"/>
                </a:solidFill>
              </a:rPr>
              <a:t>is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mounting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evidence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that</a:t>
            </a:r>
            <a:r>
              <a:rPr lang="fr-FR" sz="2000" dirty="0" smtClean="0">
                <a:solidFill>
                  <a:srgbClr val="FFFF00"/>
                </a:solidFill>
              </a:rPr>
              <a:t> the </a:t>
            </a:r>
            <a:r>
              <a:rPr lang="fr-FR" sz="2000" dirty="0" err="1" smtClean="0">
                <a:solidFill>
                  <a:srgbClr val="FFFF00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2000" dirty="0" err="1" smtClean="0">
                <a:solidFill>
                  <a:srgbClr val="FFFF00"/>
                </a:solidFill>
              </a:rPr>
              <a:t>-ray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emission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is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dominated</a:t>
            </a:r>
            <a:r>
              <a:rPr lang="fr-FR" sz="2000" dirty="0" smtClean="0">
                <a:solidFill>
                  <a:srgbClr val="FFFF00"/>
                </a:solidFill>
              </a:rPr>
              <a:t> by HECR (</a:t>
            </a:r>
            <a:r>
              <a:rPr lang="fr-FR" sz="2400" dirty="0" smtClean="0">
                <a:solidFill>
                  <a:srgbClr val="FFFF00"/>
                </a:solidFill>
              </a:rPr>
              <a:t>≳</a:t>
            </a:r>
            <a:r>
              <a:rPr lang="fr-FR" sz="2000" dirty="0" smtClean="0">
                <a:solidFill>
                  <a:srgbClr val="FFFF00"/>
                </a:solidFill>
              </a:rPr>
              <a:t> 10 </a:t>
            </a:r>
            <a:r>
              <a:rPr lang="fr-FR" sz="2000" dirty="0" err="1" smtClean="0">
                <a:solidFill>
                  <a:srgbClr val="FFFF00"/>
                </a:solidFill>
              </a:rPr>
              <a:t>GeV</a:t>
            </a:r>
            <a:r>
              <a:rPr lang="fr-FR" sz="2000" dirty="0" smtClean="0">
                <a:solidFill>
                  <a:srgbClr val="FFFF00"/>
                </a:solidFill>
              </a:rPr>
              <a:t>/n hadrons: </a:t>
            </a:r>
            <a:r>
              <a:rPr lang="fr-FR" sz="2000" dirty="0" err="1" smtClean="0">
                <a:solidFill>
                  <a:srgbClr val="FFFF00"/>
                </a:solidFill>
              </a:rPr>
              <a:t>evidence</a:t>
            </a:r>
            <a:r>
              <a:rPr lang="fr-FR" sz="2000" dirty="0" smtClean="0">
                <a:solidFill>
                  <a:srgbClr val="FFFF00"/>
                </a:solidFill>
              </a:rPr>
              <a:t> for </a:t>
            </a:r>
            <a:r>
              <a:rPr lang="fr-FR" sz="2000" dirty="0" err="1" smtClean="0">
                <a:solidFill>
                  <a:srgbClr val="FFFF00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p</a:t>
            </a:r>
            <a:r>
              <a:rPr lang="fr-FR" sz="2000" dirty="0" err="1" smtClean="0">
                <a:solidFill>
                  <a:srgbClr val="FFFF00"/>
                </a:solidFill>
              </a:rPr>
              <a:t>°-decay</a:t>
            </a:r>
            <a:r>
              <a:rPr lang="fr-FR" sz="20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fr-FR" sz="2000" dirty="0" smtClean="0">
                <a:solidFill>
                  <a:schemeClr val="bg1"/>
                </a:solidFill>
              </a:rPr>
              <a:t>This </a:t>
            </a:r>
            <a:r>
              <a:rPr lang="fr-FR" sz="2000" dirty="0" err="1" smtClean="0">
                <a:solidFill>
                  <a:schemeClr val="bg1"/>
                </a:solidFill>
              </a:rPr>
              <a:t>is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confirmed</a:t>
            </a:r>
            <a:r>
              <a:rPr lang="fr-FR" sz="2000" dirty="0" smtClean="0">
                <a:solidFill>
                  <a:schemeClr val="bg1"/>
                </a:solidFill>
              </a:rPr>
              <a:t> by new </a:t>
            </a:r>
            <a:r>
              <a:rPr lang="fr-FR" sz="2000" dirty="0" err="1" smtClean="0">
                <a:solidFill>
                  <a:schemeClr val="bg1"/>
                </a:solidFill>
              </a:rPr>
              <a:t>chemical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evidence</a:t>
            </a:r>
            <a:r>
              <a:rPr lang="fr-FR" sz="2000" dirty="0" smtClean="0">
                <a:solidFill>
                  <a:schemeClr val="bg1"/>
                </a:solidFill>
              </a:rPr>
              <a:t> for ~ </a:t>
            </a:r>
            <a:r>
              <a:rPr lang="fr-FR" sz="2000" i="1" dirty="0" smtClean="0">
                <a:solidFill>
                  <a:schemeClr val="bg1"/>
                </a:solidFill>
              </a:rPr>
              <a:t>x10-100 </a:t>
            </a:r>
            <a:r>
              <a:rPr lang="fr-FR" sz="2000" i="1" dirty="0" err="1" smtClean="0">
                <a:solidFill>
                  <a:schemeClr val="bg1"/>
                </a:solidFill>
              </a:rPr>
              <a:t>overionization</a:t>
            </a:r>
            <a:r>
              <a:rPr lang="fr-FR" sz="2000" i="1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of the </a:t>
            </a:r>
            <a:r>
              <a:rPr lang="fr-FR" sz="2000" dirty="0" err="1" smtClean="0">
                <a:solidFill>
                  <a:schemeClr val="bg1"/>
                </a:solidFill>
              </a:rPr>
              <a:t>same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molecular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clouds</a:t>
            </a:r>
            <a:r>
              <a:rPr lang="fr-FR" sz="2000" dirty="0" smtClean="0">
                <a:solidFill>
                  <a:schemeClr val="bg1"/>
                </a:solidFill>
              </a:rPr>
              <a:t> by LECR (</a:t>
            </a:r>
            <a:r>
              <a:rPr lang="fr-FR" sz="2400" dirty="0" smtClean="0">
                <a:solidFill>
                  <a:schemeClr val="bg1"/>
                </a:solidFill>
              </a:rPr>
              <a:t>≲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1-500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M</a:t>
            </a:r>
            <a:r>
              <a:rPr lang="fr-FR" sz="2000" dirty="0" smtClean="0">
                <a:solidFill>
                  <a:schemeClr val="bg1"/>
                </a:solidFill>
              </a:rPr>
              <a:t>eV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fr-FR" sz="1600" dirty="0" err="1" smtClean="0">
                <a:solidFill>
                  <a:schemeClr val="bg1"/>
                </a:solidFill>
              </a:rPr>
              <a:t>Such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TeV</a:t>
            </a:r>
            <a:r>
              <a:rPr lang="fr-FR" sz="1600" dirty="0" smtClean="0">
                <a:solidFill>
                  <a:schemeClr val="bg1"/>
                </a:solidFill>
              </a:rPr>
              <a:t> sources are unique </a:t>
            </a:r>
            <a:r>
              <a:rPr lang="fr-FR" sz="1600" i="1" dirty="0" err="1" smtClean="0">
                <a:solidFill>
                  <a:schemeClr val="bg1"/>
                </a:solidFill>
              </a:rPr>
              <a:t>chemical</a:t>
            </a:r>
            <a:r>
              <a:rPr lang="fr-FR" sz="1600" i="1" dirty="0" smtClean="0">
                <a:solidFill>
                  <a:schemeClr val="bg1"/>
                </a:solidFill>
              </a:rPr>
              <a:t> </a:t>
            </a:r>
            <a:r>
              <a:rPr lang="fr-FR" sz="1600" i="1" dirty="0" err="1" smtClean="0">
                <a:solidFill>
                  <a:schemeClr val="bg1"/>
                </a:solidFill>
              </a:rPr>
              <a:t>laboratories</a:t>
            </a:r>
            <a:r>
              <a:rPr lang="fr-FR" sz="1600" i="1" dirty="0" smtClean="0">
                <a:solidFill>
                  <a:schemeClr val="bg1"/>
                </a:solidFill>
              </a:rPr>
              <a:t> </a:t>
            </a:r>
            <a:r>
              <a:rPr lang="fr-FR" sz="1600" dirty="0" smtClean="0">
                <a:solidFill>
                  <a:schemeClr val="bg1"/>
                </a:solidFill>
              </a:rPr>
              <a:t>for </a:t>
            </a:r>
            <a:r>
              <a:rPr lang="fr-FR" sz="1600" dirty="0" err="1" smtClean="0">
                <a:solidFill>
                  <a:schemeClr val="bg1"/>
                </a:solidFill>
              </a:rPr>
              <a:t>molecular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clouds</a:t>
            </a:r>
            <a:r>
              <a:rPr lang="fr-FR" sz="1600" dirty="0" smtClean="0">
                <a:solidFill>
                  <a:schemeClr val="bg1"/>
                </a:solidFill>
              </a:rPr>
              <a:t> !</a:t>
            </a:r>
          </a:p>
          <a:p>
            <a:r>
              <a:rPr lang="fr-FR" sz="2000" i="1" dirty="0" smtClean="0">
                <a:solidFill>
                  <a:srgbClr val="FFFF00"/>
                </a:solidFill>
              </a:rPr>
              <a:t>This </a:t>
            </a:r>
            <a:r>
              <a:rPr lang="fr-FR" sz="2000" i="1" dirty="0" err="1" smtClean="0">
                <a:solidFill>
                  <a:srgbClr val="FFFF00"/>
                </a:solidFill>
              </a:rPr>
              <a:t>also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 err="1" smtClean="0">
                <a:solidFill>
                  <a:srgbClr val="FFFF00"/>
                </a:solidFill>
              </a:rPr>
              <a:t>demonstrates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 err="1" smtClean="0">
                <a:solidFill>
                  <a:srgbClr val="FFFF00"/>
                </a:solidFill>
              </a:rPr>
              <a:t>that</a:t>
            </a:r>
            <a:r>
              <a:rPr lang="fr-FR" sz="2000" i="1" dirty="0" smtClean="0">
                <a:solidFill>
                  <a:srgbClr val="FFFF00"/>
                </a:solidFill>
              </a:rPr>
              <a:t> LECR </a:t>
            </a:r>
            <a:r>
              <a:rPr lang="fr-FR" sz="2000" i="1" dirty="0" err="1" smtClean="0">
                <a:solidFill>
                  <a:srgbClr val="FFFF00"/>
                </a:solidFill>
              </a:rPr>
              <a:t>can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 err="1" smtClean="0">
                <a:solidFill>
                  <a:srgbClr val="FFFF00"/>
                </a:solidFill>
              </a:rPr>
              <a:t>travel</a:t>
            </a:r>
            <a:r>
              <a:rPr lang="fr-FR" sz="2000" i="1" dirty="0" smtClean="0">
                <a:solidFill>
                  <a:srgbClr val="FFFF00"/>
                </a:solidFill>
              </a:rPr>
              <a:t> ~ a few pc </a:t>
            </a:r>
            <a:r>
              <a:rPr lang="fr-FR" sz="2000" i="1" dirty="0" err="1" smtClean="0">
                <a:solidFill>
                  <a:srgbClr val="FFFF00"/>
                </a:solidFill>
              </a:rPr>
              <a:t>from</a:t>
            </a:r>
            <a:r>
              <a:rPr lang="fr-FR" sz="2000" i="1" dirty="0" smtClean="0">
                <a:solidFill>
                  <a:srgbClr val="FFFF00"/>
                </a:solidFill>
              </a:rPr>
              <a:t> the SNR </a:t>
            </a:r>
            <a:r>
              <a:rPr lang="fr-FR" sz="2000" i="1" dirty="0" err="1" smtClean="0">
                <a:solidFill>
                  <a:srgbClr val="FFFF00"/>
                </a:solidFill>
              </a:rPr>
              <a:t>shock-acceleration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 smtClean="0">
                <a:solidFill>
                  <a:srgbClr val="FFFF00"/>
                </a:solidFill>
              </a:rPr>
              <a:t>site</a:t>
            </a:r>
          </a:p>
          <a:p>
            <a:r>
              <a:rPr lang="fr-FR" sz="2000" dirty="0" err="1" smtClean="0">
                <a:solidFill>
                  <a:srgbClr val="FFFFFF"/>
                </a:solidFill>
              </a:rPr>
              <a:t>Next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step</a:t>
            </a:r>
            <a:r>
              <a:rPr lang="fr-FR" sz="2000" dirty="0" smtClean="0">
                <a:solidFill>
                  <a:srgbClr val="FFFFFF"/>
                </a:solidFill>
              </a:rPr>
              <a:t>: </a:t>
            </a:r>
            <a:r>
              <a:rPr lang="fr-FR" sz="2000" dirty="0" err="1" smtClean="0">
                <a:solidFill>
                  <a:srgbClr val="FFFFFF"/>
                </a:solidFill>
              </a:rPr>
              <a:t>ionization</a:t>
            </a:r>
            <a:r>
              <a:rPr lang="fr-FR" sz="2000" dirty="0" smtClean="0">
                <a:solidFill>
                  <a:srgbClr val="FFFFFF"/>
                </a:solidFill>
              </a:rPr>
              <a:t> gradients ? In </a:t>
            </a:r>
            <a:r>
              <a:rPr lang="fr-FR" sz="2000" dirty="0" err="1" smtClean="0">
                <a:solidFill>
                  <a:srgbClr val="FFFFFF"/>
                </a:solidFill>
              </a:rPr>
              <a:t>progress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  <a:sym typeface="Wingdings"/>
              </a:rPr>
              <a:t></a:t>
            </a:r>
            <a:r>
              <a:rPr lang="fr-FR" sz="2000" dirty="0" smtClean="0">
                <a:solidFill>
                  <a:srgbClr val="FFFFFF"/>
                </a:solidFill>
                <a:sym typeface="Wingdings"/>
              </a:rPr>
              <a:t> LECR diffusion=f(E)</a:t>
            </a:r>
            <a:endParaRPr lang="fr-FR" sz="2000" dirty="0" smtClean="0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28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ctrTitle"/>
          </p:nvPr>
        </p:nvSpPr>
        <p:spPr bwMode="auto">
          <a:xfrm>
            <a:off x="685800" y="2854325"/>
            <a:ext cx="7772400" cy="14700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4000" i="1" smtClean="0">
                <a:solidFill>
                  <a:srgbClr val="FFFF00"/>
                </a:solidFill>
              </a:rPr>
              <a:t>1. Introduction: Massive star-forming regions and </a:t>
            </a:r>
            <a:r>
              <a:rPr lang="fr-FR" sz="4000" i="1" smtClean="0">
                <a:solidFill>
                  <a:srgbClr val="FFFF00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4000" i="1" smtClean="0">
                <a:solidFill>
                  <a:srgbClr val="FFFF00"/>
                </a:solidFill>
              </a:rPr>
              <a:t>-ray sources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3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MP-2_LMT_in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0" y="1046163"/>
            <a:ext cx="7048500" cy="543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Line 4"/>
          <p:cNvSpPr>
            <a:spLocks noChangeShapeType="1"/>
          </p:cNvSpPr>
          <p:nvPr/>
        </p:nvSpPr>
        <p:spPr bwMode="auto">
          <a:xfrm flipH="1" flipV="1">
            <a:off x="6324600" y="5551488"/>
            <a:ext cx="0" cy="228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 flipH="1">
            <a:off x="6324600" y="5508625"/>
            <a:ext cx="762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 flipH="1">
            <a:off x="6319838" y="1905000"/>
            <a:ext cx="28575" cy="3857625"/>
          </a:xfrm>
          <a:prstGeom prst="line">
            <a:avLst/>
          </a:prstGeom>
          <a:noFill/>
          <a:ln w="127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 flipH="1">
            <a:off x="1981200" y="1905000"/>
            <a:ext cx="4343400" cy="0"/>
          </a:xfrm>
          <a:prstGeom prst="line">
            <a:avLst/>
          </a:prstGeom>
          <a:noFill/>
          <a:ln w="127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3705225" y="3790950"/>
            <a:ext cx="0" cy="2057400"/>
          </a:xfrm>
          <a:prstGeom prst="line">
            <a:avLst/>
          </a:prstGeom>
          <a:noFill/>
          <a:ln w="12700">
            <a:solidFill>
              <a:srgbClr val="FF8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H="1" flipV="1">
            <a:off x="1981200" y="3810000"/>
            <a:ext cx="1752600" cy="0"/>
          </a:xfrm>
          <a:prstGeom prst="line">
            <a:avLst/>
          </a:prstGeom>
          <a:noFill/>
          <a:ln w="12700">
            <a:solidFill>
              <a:srgbClr val="FF8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73" name="Line 10"/>
          <p:cNvSpPr>
            <a:spLocks noChangeShapeType="1"/>
          </p:cNvSpPr>
          <p:nvPr/>
        </p:nvSpPr>
        <p:spPr bwMode="auto">
          <a:xfrm flipH="1">
            <a:off x="3711575" y="1905000"/>
            <a:ext cx="28575" cy="3895725"/>
          </a:xfrm>
          <a:prstGeom prst="line">
            <a:avLst/>
          </a:prstGeom>
          <a:noFill/>
          <a:ln w="12700">
            <a:solidFill>
              <a:srgbClr val="FF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74" name="Line 11"/>
          <p:cNvSpPr>
            <a:spLocks noChangeShapeType="1"/>
          </p:cNvSpPr>
          <p:nvPr/>
        </p:nvSpPr>
        <p:spPr bwMode="auto">
          <a:xfrm>
            <a:off x="3733800" y="1952625"/>
            <a:ext cx="3276600" cy="0"/>
          </a:xfrm>
          <a:prstGeom prst="line">
            <a:avLst/>
          </a:prstGeom>
          <a:noFill/>
          <a:ln w="12700">
            <a:solidFill>
              <a:srgbClr val="FF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75" name="Text Box 12"/>
          <p:cNvSpPr txBox="1">
            <a:spLocks noChangeArrowheads="1"/>
          </p:cNvSpPr>
          <p:nvPr/>
        </p:nvSpPr>
        <p:spPr bwMode="auto">
          <a:xfrm>
            <a:off x="2154238" y="381000"/>
            <a:ext cx="4837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b="0" i="1">
                <a:solidFill>
                  <a:srgbClr val="FFFF00"/>
                </a:solidFill>
              </a:rPr>
              <a:t>Stellar lifetimes vs. winds &amp; supernovae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170488" y="4572000"/>
            <a:ext cx="1905000" cy="121920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solidFill>
                <a:schemeClr val="tx1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21300" y="4033838"/>
            <a:ext cx="1573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chemeClr val="accent2">
                <a:lumMod val="20000"/>
                <a:lumOff val="80000"/>
                <a:alpha val="43000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0" i="1">
                <a:solidFill>
                  <a:srgbClr val="8585E0"/>
                </a:solidFill>
              </a:rPr>
              <a:t>Supernovae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5340350" y="4953000"/>
            <a:ext cx="1593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0" i="1">
                <a:solidFill>
                  <a:srgbClr val="FF6600"/>
                </a:solidFill>
              </a:rPr>
              <a:t>Winds (UV)</a:t>
            </a:r>
          </a:p>
        </p:txBody>
      </p:sp>
      <p:sp>
        <p:nvSpPr>
          <p:cNvPr id="19" name="Explosion 2 18"/>
          <p:cNvSpPr>
            <a:spLocks noChangeArrowheads="1"/>
          </p:cNvSpPr>
          <p:nvPr/>
        </p:nvSpPr>
        <p:spPr bwMode="auto">
          <a:xfrm rot="2595483">
            <a:off x="5210175" y="3311525"/>
            <a:ext cx="2000250" cy="1987550"/>
          </a:xfrm>
          <a:prstGeom prst="irregularSeal2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80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LERMA</a:t>
            </a:r>
            <a:r>
              <a:rPr lang="fr-FR" sz="1000" smtClean="0"/>
              <a:t>(15/6/12)  </a:t>
            </a:r>
            <a:fld id="{FFDC5D9C-98C0-3346-9CD9-AC41104C0D01}" type="slidenum">
              <a:rPr lang="fr-FR" smtClean="0"/>
              <a:pPr/>
              <a:t>30</a:t>
            </a:fld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2" descr="W28_90cm+OH.tiff"/>
          <p:cNvPicPr>
            <a:picLocks noChangeAspect="1"/>
          </p:cNvPicPr>
          <p:nvPr/>
        </p:nvPicPr>
        <p:blipFill>
          <a:blip r:embed="rId2"/>
          <a:srcRect t="6667" b="22221"/>
          <a:stretch>
            <a:fillRect/>
          </a:stretch>
        </p:blipFill>
        <p:spPr bwMode="auto">
          <a:xfrm>
            <a:off x="1395413" y="976313"/>
            <a:ext cx="63785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971800" y="1600200"/>
            <a:ext cx="838200" cy="1066800"/>
          </a:xfrm>
          <a:prstGeom prst="rect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4516" name="ZoneTexte 4"/>
          <p:cNvSpPr txBox="1">
            <a:spLocks noChangeArrowheads="1"/>
          </p:cNvSpPr>
          <p:nvPr/>
        </p:nvSpPr>
        <p:spPr bwMode="auto">
          <a:xfrm>
            <a:off x="5672138" y="6019800"/>
            <a:ext cx="1976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0" i="1">
                <a:solidFill>
                  <a:srgbClr val="FFFFFF"/>
                </a:solidFill>
              </a:rPr>
              <a:t>Nicholas et al. 2011</a:t>
            </a:r>
          </a:p>
        </p:txBody>
      </p:sp>
      <p:sp>
        <p:nvSpPr>
          <p:cNvPr id="6451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LERMA</a:t>
            </a:r>
            <a:r>
              <a:rPr lang="fr-FR" sz="1000" smtClean="0"/>
              <a:t>(15/6/12)  </a:t>
            </a:r>
            <a:fld id="{938EA50D-306B-3543-90D3-8B1C02C8F785}" type="slidenum">
              <a:rPr lang="fr-FR" smtClean="0"/>
              <a:pPr/>
              <a:t>31</a:t>
            </a:fld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 </a:t>
            </a:r>
            <a:r>
              <a:rPr lang="fr-FR" sz="1000" smtClean="0"/>
              <a:t>LAOG (26-27/6/08)) </a:t>
            </a:r>
            <a:r>
              <a:rPr lang="fr-FR" smtClean="0"/>
              <a:t> </a:t>
            </a:r>
            <a:fld id="{CDA2B7BC-A014-AA4C-8880-B31492993F70}" type="slidenum">
              <a:rPr lang="fr-FR" smtClean="0"/>
              <a:pPr/>
              <a:t>32</a:t>
            </a:fld>
            <a:endParaRPr lang="fr-FR" smtClean="0"/>
          </a:p>
        </p:txBody>
      </p:sp>
      <p:pic>
        <p:nvPicPr>
          <p:cNvPr id="65539" name="Image 2" descr="2006Gabici_GammaMolCl_f2.tiff"/>
          <p:cNvPicPr>
            <a:picLocks noChangeAspect="1"/>
          </p:cNvPicPr>
          <p:nvPr/>
        </p:nvPicPr>
        <p:blipFill>
          <a:blip r:embed="rId2"/>
          <a:srcRect l="3333" t="10742" r="3333" b="16229"/>
          <a:stretch>
            <a:fillRect/>
          </a:stretch>
        </p:blipFill>
        <p:spPr bwMode="auto">
          <a:xfrm>
            <a:off x="304800" y="1066800"/>
            <a:ext cx="853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ZoneTexte 3"/>
          <p:cNvSpPr txBox="1">
            <a:spLocks noChangeArrowheads="1"/>
          </p:cNvSpPr>
          <p:nvPr/>
        </p:nvSpPr>
        <p:spPr bwMode="auto">
          <a:xfrm>
            <a:off x="6615113" y="5638800"/>
            <a:ext cx="1766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0" i="1">
                <a:solidFill>
                  <a:srgbClr val="FFFFFF"/>
                </a:solidFill>
              </a:rPr>
              <a:t>Gabici et al. 2006</a:t>
            </a:r>
          </a:p>
        </p:txBody>
      </p:sp>
      <p:sp>
        <p:nvSpPr>
          <p:cNvPr id="65541" name="ZoneTexte 4"/>
          <p:cNvSpPr txBox="1">
            <a:spLocks noChangeArrowheads="1"/>
          </p:cNvSpPr>
          <p:nvPr/>
        </p:nvSpPr>
        <p:spPr bwMode="auto">
          <a:xfrm>
            <a:off x="3001963" y="2743200"/>
            <a:ext cx="1274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>
                <a:solidFill>
                  <a:srgbClr val="FF0000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p° g</a:t>
            </a:r>
            <a:r>
              <a:rPr lang="fr-FR" b="0">
                <a:solidFill>
                  <a:srgbClr val="FF0000"/>
                </a:solidFill>
              </a:rPr>
              <a:t>-rays</a:t>
            </a:r>
          </a:p>
        </p:txBody>
      </p:sp>
      <p:sp>
        <p:nvSpPr>
          <p:cNvPr id="65542" name="Rectangle 5"/>
          <p:cNvSpPr>
            <a:spLocks noChangeArrowheads="1"/>
          </p:cNvSpPr>
          <p:nvPr/>
        </p:nvSpPr>
        <p:spPr bwMode="auto">
          <a:xfrm>
            <a:off x="5867400" y="1143000"/>
            <a:ext cx="2057400" cy="304800"/>
          </a:xfrm>
          <a:prstGeom prst="rect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5543" name="Rectangle 6"/>
          <p:cNvSpPr>
            <a:spLocks noChangeArrowheads="1"/>
          </p:cNvSpPr>
          <p:nvPr/>
        </p:nvSpPr>
        <p:spPr bwMode="auto">
          <a:xfrm>
            <a:off x="2509838" y="1436688"/>
            <a:ext cx="1600200" cy="381000"/>
          </a:xfrm>
          <a:prstGeom prst="rect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09Voss_f6_in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3" y="1485900"/>
            <a:ext cx="3816350" cy="3924300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4" name="Image 3" descr="2009Voss_f13_in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76238"/>
            <a:ext cx="3886200" cy="5948362"/>
          </a:xfrm>
          <a:prstGeom prst="rect">
            <a:avLst/>
          </a:prstGeom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sp>
        <p:nvSpPr>
          <p:cNvPr id="31748" name="ZoneTexte 4"/>
          <p:cNvSpPr txBox="1">
            <a:spLocks noChangeArrowheads="1"/>
          </p:cNvSpPr>
          <p:nvPr/>
        </p:nvSpPr>
        <p:spPr bwMode="auto">
          <a:xfrm>
            <a:off x="2514600" y="1676400"/>
            <a:ext cx="1377950" cy="3698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0">
                <a:solidFill>
                  <a:schemeClr val="bg1"/>
                </a:solidFill>
              </a:rPr>
              <a:t>Wind power</a:t>
            </a:r>
          </a:p>
        </p:txBody>
      </p:sp>
      <p:sp>
        <p:nvSpPr>
          <p:cNvPr id="31749" name="ZoneTexte 5"/>
          <p:cNvSpPr txBox="1">
            <a:spLocks noChangeArrowheads="1"/>
          </p:cNvSpPr>
          <p:nvPr/>
        </p:nvSpPr>
        <p:spPr bwMode="auto">
          <a:xfrm>
            <a:off x="2667000" y="3327400"/>
            <a:ext cx="1138238" cy="3683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0">
                <a:solidFill>
                  <a:schemeClr val="bg1"/>
                </a:solidFill>
              </a:rPr>
              <a:t>SN power</a:t>
            </a:r>
          </a:p>
        </p:txBody>
      </p:sp>
      <p:sp>
        <p:nvSpPr>
          <p:cNvPr id="31750" name="ZoneTexte 6"/>
          <p:cNvSpPr txBox="1">
            <a:spLocks noChangeArrowheads="1"/>
          </p:cNvSpPr>
          <p:nvPr/>
        </p:nvSpPr>
        <p:spPr bwMode="auto">
          <a:xfrm>
            <a:off x="7045325" y="544513"/>
            <a:ext cx="1185863" cy="3397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>
                <a:solidFill>
                  <a:schemeClr val="bg1"/>
                </a:solidFill>
              </a:rPr>
              <a:t>Total power</a:t>
            </a:r>
          </a:p>
        </p:txBody>
      </p:sp>
      <p:sp>
        <p:nvSpPr>
          <p:cNvPr id="49159" name="ZoneTexte 8"/>
          <p:cNvSpPr txBox="1">
            <a:spLocks noChangeArrowheads="1"/>
          </p:cNvSpPr>
          <p:nvPr/>
        </p:nvSpPr>
        <p:spPr bwMode="auto">
          <a:xfrm>
            <a:off x="7392988" y="1901825"/>
            <a:ext cx="503237" cy="339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b="0" baseline="30000">
                <a:solidFill>
                  <a:srgbClr val="000000"/>
                </a:solidFill>
              </a:rPr>
              <a:t>26</a:t>
            </a:r>
            <a:r>
              <a:rPr lang="fr-FR" sz="1600" b="0">
                <a:solidFill>
                  <a:srgbClr val="000000"/>
                </a:solidFill>
              </a:rPr>
              <a:t>Al</a:t>
            </a:r>
          </a:p>
        </p:txBody>
      </p:sp>
      <p:sp>
        <p:nvSpPr>
          <p:cNvPr id="49160" name="ZoneTexte 9"/>
          <p:cNvSpPr txBox="1">
            <a:spLocks noChangeArrowheads="1"/>
          </p:cNvSpPr>
          <p:nvPr/>
        </p:nvSpPr>
        <p:spPr bwMode="auto">
          <a:xfrm>
            <a:off x="7418388" y="3251200"/>
            <a:ext cx="512762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b="0" baseline="30000">
                <a:solidFill>
                  <a:srgbClr val="000000"/>
                </a:solidFill>
              </a:rPr>
              <a:t>60</a:t>
            </a:r>
            <a:r>
              <a:rPr lang="fr-FR" sz="1600" b="0">
                <a:solidFill>
                  <a:srgbClr val="000000"/>
                </a:solidFill>
              </a:rPr>
              <a:t>Fe</a:t>
            </a:r>
          </a:p>
        </p:txBody>
      </p:sp>
      <p:sp>
        <p:nvSpPr>
          <p:cNvPr id="49161" name="ZoneTexte 10"/>
          <p:cNvSpPr txBox="1">
            <a:spLocks noChangeArrowheads="1"/>
          </p:cNvSpPr>
          <p:nvPr/>
        </p:nvSpPr>
        <p:spPr bwMode="auto">
          <a:xfrm>
            <a:off x="7467600" y="4597400"/>
            <a:ext cx="454025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b="0">
                <a:solidFill>
                  <a:srgbClr val="000000"/>
                </a:solidFill>
              </a:rPr>
              <a:t>UV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6550" y="4964113"/>
            <a:ext cx="3778250" cy="585787"/>
          </a:xfrm>
          <a:prstGeom prst="rect">
            <a:avLst/>
          </a:prstGeom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b="0">
                <a:solidFill>
                  <a:srgbClr val="FFFFFF"/>
                </a:solidFill>
              </a:rPr>
              <a:t>     0            5            10          15          20</a:t>
            </a:r>
          </a:p>
          <a:p>
            <a:pPr>
              <a:defRPr/>
            </a:pPr>
            <a:r>
              <a:rPr lang="fr-FR" sz="1600" b="0">
                <a:solidFill>
                  <a:srgbClr val="FFFFFF"/>
                </a:solidFill>
              </a:rPr>
              <a:t>                       time (Myr)   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572000" y="5932488"/>
            <a:ext cx="3897313" cy="585787"/>
          </a:xfrm>
          <a:prstGeom prst="rect">
            <a:avLst/>
          </a:prstGeom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b="0">
                <a:solidFill>
                  <a:srgbClr val="FFFFFF"/>
                </a:solidFill>
              </a:rPr>
              <a:t>      0          5        10        15        20       25</a:t>
            </a:r>
          </a:p>
          <a:p>
            <a:pPr>
              <a:defRPr/>
            </a:pPr>
            <a:r>
              <a:rPr lang="fr-FR" sz="1600" b="0">
                <a:solidFill>
                  <a:srgbClr val="FFFFFF"/>
                </a:solidFill>
              </a:rPr>
              <a:t>                            time (Myr)    </a:t>
            </a:r>
          </a:p>
        </p:txBody>
      </p:sp>
      <p:sp>
        <p:nvSpPr>
          <p:cNvPr id="31756" name="ZoneTexte 14"/>
          <p:cNvSpPr txBox="1">
            <a:spLocks noChangeArrowheads="1"/>
          </p:cNvSpPr>
          <p:nvPr/>
        </p:nvSpPr>
        <p:spPr bwMode="auto">
          <a:xfrm>
            <a:off x="838200" y="304800"/>
            <a:ext cx="28590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 i="1">
                <a:solidFill>
                  <a:srgbClr val="FFFF00"/>
                </a:solidFill>
              </a:rPr>
              <a:t>Massive stars: </a:t>
            </a:r>
          </a:p>
          <a:p>
            <a:r>
              <a:rPr lang="fr-FR" sz="2000" b="0">
                <a:solidFill>
                  <a:srgbClr val="FFFF00"/>
                </a:solidFill>
              </a:rPr>
              <a:t>output of a (coeval) </a:t>
            </a:r>
          </a:p>
          <a:p>
            <a:r>
              <a:rPr lang="fr-FR" sz="2000" b="0">
                <a:solidFill>
                  <a:srgbClr val="FFFF00"/>
                </a:solidFill>
              </a:rPr>
              <a:t>8-120 M</a:t>
            </a:r>
            <a:r>
              <a:rPr lang="fr-FR" sz="2000" b="0" baseline="-25000">
                <a:solidFill>
                  <a:srgbClr val="FFFF00"/>
                </a:solidFill>
                <a:latin typeface="AstroFont © ASHS astrolars" pitchFamily="-104" charset="0"/>
                <a:ea typeface="AstroFont © ASHS astrolars" pitchFamily="-104" charset="0"/>
                <a:cs typeface="AstroFont © ASHS astrolars" pitchFamily="-104" charset="0"/>
              </a:rPr>
              <a:t>a</a:t>
            </a:r>
            <a:r>
              <a:rPr lang="fr-FR" sz="2000" b="0" baseline="-25000">
                <a:solidFill>
                  <a:srgbClr val="FFFF00"/>
                </a:solidFill>
                <a:ea typeface="AstroFont © ASHS astrolars" pitchFamily="-104" charset="0"/>
                <a:cs typeface="AstroFont © ASHS astrolars" pitchFamily="-104" charset="0"/>
              </a:rPr>
              <a:t> </a:t>
            </a:r>
            <a:r>
              <a:rPr lang="fr-FR" sz="2000" b="0">
                <a:solidFill>
                  <a:srgbClr val="FFFF00"/>
                </a:solidFill>
                <a:ea typeface="AstroFont © ASHS astrolars" pitchFamily="-104" charset="0"/>
                <a:cs typeface="AstroFont © ASHS astrolars" pitchFamily="-104" charset="0"/>
              </a:rPr>
              <a:t>OB association</a:t>
            </a:r>
            <a:r>
              <a:rPr lang="fr-FR" sz="2000" b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1757" name="ZoneTexte 15"/>
          <p:cNvSpPr txBox="1">
            <a:spLocks noChangeArrowheads="1"/>
          </p:cNvSpPr>
          <p:nvPr/>
        </p:nvSpPr>
        <p:spPr bwMode="auto">
          <a:xfrm>
            <a:off x="2441575" y="6019800"/>
            <a:ext cx="1597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 i="1">
                <a:solidFill>
                  <a:srgbClr val="FFFFFF"/>
                </a:solidFill>
              </a:rPr>
              <a:t>(Voss et al. 2009)</a:t>
            </a:r>
          </a:p>
        </p:txBody>
      </p:sp>
      <p:sp>
        <p:nvSpPr>
          <p:cNvPr id="3175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LERMA</a:t>
            </a:r>
            <a:r>
              <a:rPr lang="fr-FR" sz="1000" smtClean="0"/>
              <a:t>(15/6/12)  </a:t>
            </a:r>
            <a:fld id="{3C851356-233C-244F-BA78-D7C7E9B201EC}" type="slidenum">
              <a:rPr lang="fr-FR" smtClean="0"/>
              <a:pPr/>
              <a:t>33</a:t>
            </a:fld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 bwMode="auto">
          <a:xfrm>
            <a:off x="457200" y="427038"/>
            <a:ext cx="8229600" cy="94456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3600" i="1" smtClean="0">
                <a:solidFill>
                  <a:srgbClr val="FFFF00"/>
                </a:solidFill>
              </a:rPr>
              <a:t>TeV </a:t>
            </a:r>
            <a:r>
              <a:rPr lang="fr-FR" sz="3600" smtClean="0">
                <a:solidFill>
                  <a:srgbClr val="FFFF00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3600" i="1" smtClean="0">
                <a:solidFill>
                  <a:srgbClr val="FFFF00"/>
                </a:solidFill>
              </a:rPr>
              <a:t>-ray sources</a:t>
            </a:r>
          </a:p>
        </p:txBody>
      </p:sp>
      <p:sp>
        <p:nvSpPr>
          <p:cNvPr id="3379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57200" y="1295400"/>
            <a:ext cx="8229600" cy="50292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smtClean="0">
                <a:solidFill>
                  <a:schemeClr val="bg1"/>
                </a:solidFill>
              </a:rPr>
              <a:t>Strong concentration along the galactic plane</a:t>
            </a:r>
          </a:p>
          <a:p>
            <a:r>
              <a:rPr lang="fr-FR" sz="2000" smtClean="0">
                <a:solidFill>
                  <a:schemeClr val="bg1"/>
                </a:solidFill>
              </a:rPr>
              <a:t>So far, only a few cross-identifications between GeV (Fermi) and TeV sources</a:t>
            </a:r>
          </a:p>
          <a:p>
            <a:r>
              <a:rPr lang="fr-FR" sz="2000" smtClean="0">
                <a:solidFill>
                  <a:schemeClr val="bg1"/>
                </a:solidFill>
              </a:rPr>
              <a:t>Majority of identified sources connected with the end stages of massive star evolution:</a:t>
            </a:r>
          </a:p>
          <a:p>
            <a:pPr lvl="1"/>
            <a:r>
              <a:rPr lang="fr-FR" sz="1800" smtClean="0">
                <a:solidFill>
                  <a:schemeClr val="bg1"/>
                </a:solidFill>
              </a:rPr>
              <a:t>A few compact X-ray binaries (accreting neutron star + companion)</a:t>
            </a:r>
          </a:p>
          <a:p>
            <a:pPr lvl="1"/>
            <a:r>
              <a:rPr lang="fr-FR" sz="1800" smtClean="0">
                <a:solidFill>
                  <a:schemeClr val="bg1"/>
                </a:solidFill>
              </a:rPr>
              <a:t>Many </a:t>
            </a:r>
            <a:r>
              <a:rPr lang="fr-FR" sz="1800" i="1" smtClean="0">
                <a:solidFill>
                  <a:srgbClr val="FFFF00"/>
                </a:solidFill>
              </a:rPr>
              <a:t>“pulsar wind nebulae” </a:t>
            </a:r>
            <a:r>
              <a:rPr lang="fr-FR" sz="1800" smtClean="0">
                <a:solidFill>
                  <a:schemeClr val="bg1"/>
                </a:solidFill>
              </a:rPr>
              <a:t>(e.g., Crab nebula; </a:t>
            </a:r>
            <a:r>
              <a:rPr lang="fr-FR" sz="1800" smtClean="0">
                <a:solidFill>
                  <a:schemeClr val="bg1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1800" smtClean="0">
                <a:solidFill>
                  <a:schemeClr val="bg1"/>
                </a:solidFill>
              </a:rPr>
              <a:t>-rays from leptons: synchrotron)</a:t>
            </a:r>
          </a:p>
          <a:p>
            <a:pPr lvl="1"/>
            <a:r>
              <a:rPr lang="fr-FR" sz="1800" smtClean="0">
                <a:solidFill>
                  <a:schemeClr val="bg1"/>
                </a:solidFill>
              </a:rPr>
              <a:t>Isolated </a:t>
            </a:r>
            <a:r>
              <a:rPr lang="fr-FR" sz="1800" i="1" smtClean="0">
                <a:solidFill>
                  <a:schemeClr val="bg1"/>
                </a:solidFill>
              </a:rPr>
              <a:t>young </a:t>
            </a:r>
            <a:r>
              <a:rPr lang="fr-FR" sz="1800" smtClean="0">
                <a:solidFill>
                  <a:schemeClr val="bg1"/>
                </a:solidFill>
              </a:rPr>
              <a:t>supernova remants (synchrotron + inverse Compton)</a:t>
            </a:r>
          </a:p>
          <a:p>
            <a:pPr lvl="1"/>
            <a:r>
              <a:rPr lang="fr-FR" sz="1800" smtClean="0">
                <a:solidFill>
                  <a:srgbClr val="FFFF00"/>
                </a:solidFill>
              </a:rPr>
              <a:t>Increasing number of </a:t>
            </a:r>
            <a:r>
              <a:rPr lang="fr-FR" sz="1800" i="1" smtClean="0">
                <a:solidFill>
                  <a:srgbClr val="FFFF00"/>
                </a:solidFill>
              </a:rPr>
              <a:t>middle-aged </a:t>
            </a:r>
            <a:r>
              <a:rPr lang="fr-FR" sz="1800" smtClean="0">
                <a:solidFill>
                  <a:srgbClr val="FFFF00"/>
                </a:solidFill>
              </a:rPr>
              <a:t>supernova remnants (SNRs; ~ 10</a:t>
            </a:r>
            <a:r>
              <a:rPr lang="fr-FR" sz="1800" baseline="30000" smtClean="0">
                <a:solidFill>
                  <a:srgbClr val="FFFF00"/>
                </a:solidFill>
              </a:rPr>
              <a:t>4</a:t>
            </a:r>
            <a:r>
              <a:rPr lang="fr-FR" sz="1800" smtClean="0">
                <a:solidFill>
                  <a:srgbClr val="FFFF00"/>
                </a:solidFill>
              </a:rPr>
              <a:t> yrs) interacting with molecular clouds (</a:t>
            </a:r>
            <a:r>
              <a:rPr lang="fr-FR" sz="1800" i="1" smtClean="0">
                <a:solidFill>
                  <a:srgbClr val="FFFF00"/>
                </a:solidFill>
              </a:rPr>
              <a:t>extended </a:t>
            </a:r>
            <a:r>
              <a:rPr lang="fr-FR" sz="1800" smtClean="0">
                <a:solidFill>
                  <a:srgbClr val="FFFF00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1800" smtClean="0">
                <a:solidFill>
                  <a:srgbClr val="FFFF00"/>
                </a:solidFill>
              </a:rPr>
              <a:t>-ray sources: CR hadrons at last ? (See COS-B GeV results: “SNOBs”, Montmerle 1979, etc.)</a:t>
            </a:r>
          </a:p>
          <a:p>
            <a:r>
              <a:rPr lang="fr-FR" sz="2200" i="1" smtClean="0">
                <a:solidFill>
                  <a:srgbClr val="FFFF00"/>
                </a:solidFill>
              </a:rPr>
              <a:t>Here, I focus on two regions: W28 and W51</a:t>
            </a:r>
          </a:p>
          <a:p>
            <a:r>
              <a:rPr lang="fr-FR" sz="2000" smtClean="0">
                <a:solidFill>
                  <a:schemeClr val="bg1"/>
                </a:solidFill>
              </a:rPr>
              <a:t>Still many unidentified sources (“dark accelerators”)</a:t>
            </a:r>
          </a:p>
          <a:p>
            <a:pPr lvl="1">
              <a:buFontTx/>
              <a:buNone/>
            </a:pPr>
            <a:endParaRPr lang="fr-FR" sz="1800" smtClean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4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ctrTitle"/>
          </p:nvPr>
        </p:nvSpPr>
        <p:spPr bwMode="auto">
          <a:xfrm>
            <a:off x="685800" y="2667000"/>
            <a:ext cx="7772400" cy="2057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4000" i="1" smtClean="0">
                <a:solidFill>
                  <a:srgbClr val="FFFF00"/>
                </a:solidFill>
              </a:rPr>
              <a:t>2. Case studies 1: supernova remnants, molecular clouds, and </a:t>
            </a:r>
            <a:r>
              <a:rPr lang="fr-FR" sz="4000" i="1" smtClean="0">
                <a:solidFill>
                  <a:srgbClr val="FFFF00"/>
                </a:solidFill>
                <a:latin typeface="Symbol" pitchFamily="-104" charset="2"/>
                <a:ea typeface="Symbol" pitchFamily="-104" charset="2"/>
                <a:cs typeface="Symbol" pitchFamily="-104" charset="2"/>
              </a:rPr>
              <a:t>g</a:t>
            </a:r>
            <a:r>
              <a:rPr lang="fr-FR" sz="4000" i="1" smtClean="0">
                <a:solidFill>
                  <a:srgbClr val="FFFF00"/>
                </a:solidFill>
              </a:rPr>
              <a:t>-ray sources</a:t>
            </a:r>
            <a:br>
              <a:rPr lang="fr-FR" sz="4000" i="1" smtClean="0">
                <a:solidFill>
                  <a:srgbClr val="FFFF00"/>
                </a:solidFill>
              </a:rPr>
            </a:br>
            <a:r>
              <a:rPr lang="fr-FR" sz="3200" i="1" smtClean="0">
                <a:solidFill>
                  <a:srgbClr val="FFFF00"/>
                </a:solidFill>
              </a:rPr>
              <a:t>W28 and W51</a:t>
            </a:r>
            <a:endParaRPr lang="fr-FR" sz="4000" i="1" smtClean="0">
              <a:solidFill>
                <a:srgbClr val="FFFF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5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 2" descr="W28_XoptL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0300" y="0"/>
            <a:ext cx="66135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Ellipse 3"/>
          <p:cNvSpPr>
            <a:spLocks noChangeArrowheads="1"/>
          </p:cNvSpPr>
          <p:nvPr/>
        </p:nvSpPr>
        <p:spPr bwMode="auto">
          <a:xfrm>
            <a:off x="3810000" y="1600200"/>
            <a:ext cx="2209800" cy="228600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844" name="ZoneTexte 4"/>
          <p:cNvSpPr txBox="1">
            <a:spLocks noChangeArrowheads="1"/>
          </p:cNvSpPr>
          <p:nvPr/>
        </p:nvSpPr>
        <p:spPr bwMode="auto">
          <a:xfrm>
            <a:off x="3173413" y="228600"/>
            <a:ext cx="7889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0" i="1"/>
              <a:t>M20</a:t>
            </a:r>
          </a:p>
          <a:p>
            <a:pPr algn="ctr"/>
            <a:r>
              <a:rPr lang="fr-FR" sz="1800" b="0" i="1"/>
              <a:t>(Trifid)</a:t>
            </a:r>
          </a:p>
        </p:txBody>
      </p:sp>
      <p:sp>
        <p:nvSpPr>
          <p:cNvPr id="35845" name="ZoneTexte 5"/>
          <p:cNvSpPr txBox="1">
            <a:spLocks noChangeArrowheads="1"/>
          </p:cNvSpPr>
          <p:nvPr/>
        </p:nvSpPr>
        <p:spPr bwMode="auto">
          <a:xfrm>
            <a:off x="6016625" y="2674938"/>
            <a:ext cx="7794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i="1">
                <a:solidFill>
                  <a:srgbClr val="FFFF00"/>
                </a:solidFill>
              </a:rPr>
              <a:t>W28</a:t>
            </a:r>
          </a:p>
          <a:p>
            <a:pPr algn="ctr"/>
            <a:r>
              <a:rPr lang="fr-FR" sz="2000" i="1">
                <a:solidFill>
                  <a:srgbClr val="FFFF00"/>
                </a:solidFill>
              </a:rPr>
              <a:t>SNR</a:t>
            </a:r>
          </a:p>
        </p:txBody>
      </p:sp>
      <p:sp>
        <p:nvSpPr>
          <p:cNvPr id="35846" name="ZoneTexte 7"/>
          <p:cNvSpPr txBox="1">
            <a:spLocks noChangeArrowheads="1"/>
          </p:cNvSpPr>
          <p:nvPr/>
        </p:nvSpPr>
        <p:spPr bwMode="auto">
          <a:xfrm>
            <a:off x="4025900" y="5068888"/>
            <a:ext cx="2181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0" i="1">
                <a:solidFill>
                  <a:srgbClr val="FFFF00"/>
                </a:solidFill>
              </a:rPr>
              <a:t>d ~ 2-3 kpc</a:t>
            </a:r>
          </a:p>
          <a:p>
            <a:pPr algn="ctr"/>
            <a:r>
              <a:rPr lang="fr-FR" sz="1800" b="0" i="1">
                <a:solidFill>
                  <a:srgbClr val="FFFF00"/>
                </a:solidFill>
              </a:rPr>
              <a:t>D ≈ 20 pc</a:t>
            </a:r>
          </a:p>
          <a:p>
            <a:pPr algn="ctr"/>
            <a:r>
              <a:rPr lang="fr-FR" sz="1800" b="0" i="1">
                <a:solidFill>
                  <a:srgbClr val="FFFF00"/>
                </a:solidFill>
              </a:rPr>
              <a:t>Age ~ 35-150,000 yrs</a:t>
            </a:r>
          </a:p>
          <a:p>
            <a:pPr algn="ctr"/>
            <a:endParaRPr lang="fr-FR" sz="1800" b="0" i="1">
              <a:solidFill>
                <a:srgbClr val="FFFF00"/>
              </a:solidFill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6</a:t>
            </a:fld>
            <a:endParaRPr lang="fr-FR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 2" descr="W28_HESS.tiff"/>
          <p:cNvPicPr>
            <a:picLocks noChangeAspect="1"/>
          </p:cNvPicPr>
          <p:nvPr/>
        </p:nvPicPr>
        <p:blipFill>
          <a:blip r:embed="rId2"/>
          <a:srcRect l="1666" r="25000"/>
          <a:stretch>
            <a:fillRect/>
          </a:stretch>
        </p:blipFill>
        <p:spPr bwMode="auto">
          <a:xfrm>
            <a:off x="1570038" y="222250"/>
            <a:ext cx="6015037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ZoneTexte 4"/>
          <p:cNvSpPr txBox="1">
            <a:spLocks noChangeArrowheads="1"/>
          </p:cNvSpPr>
          <p:nvPr/>
        </p:nvSpPr>
        <p:spPr bwMode="auto">
          <a:xfrm>
            <a:off x="5791200" y="6324600"/>
            <a:ext cx="1943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 i="1">
                <a:solidFill>
                  <a:schemeClr val="bg1"/>
                </a:solidFill>
              </a:rPr>
              <a:t>Aharonian et al. 2009</a:t>
            </a:r>
          </a:p>
        </p:txBody>
      </p:sp>
      <p:sp>
        <p:nvSpPr>
          <p:cNvPr id="36868" name="ZoneTexte 5"/>
          <p:cNvSpPr txBox="1">
            <a:spLocks noChangeArrowheads="1"/>
          </p:cNvSpPr>
          <p:nvPr/>
        </p:nvSpPr>
        <p:spPr bwMode="auto">
          <a:xfrm>
            <a:off x="457200" y="2065338"/>
            <a:ext cx="841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b="0" i="1">
                <a:solidFill>
                  <a:srgbClr val="FFFF00"/>
                </a:solidFill>
              </a:rPr>
              <a:t>W28</a:t>
            </a:r>
          </a:p>
          <a:p>
            <a:pPr algn="ctr"/>
            <a:r>
              <a:rPr lang="fr-FR" b="0" i="1">
                <a:solidFill>
                  <a:srgbClr val="FFFF00"/>
                </a:solidFill>
              </a:rPr>
              <a:t>SNR</a:t>
            </a:r>
          </a:p>
        </p:txBody>
      </p:sp>
      <p:sp>
        <p:nvSpPr>
          <p:cNvPr id="36869" name="Ellipse 6"/>
          <p:cNvSpPr>
            <a:spLocks noChangeArrowheads="1"/>
          </p:cNvSpPr>
          <p:nvPr/>
        </p:nvSpPr>
        <p:spPr bwMode="auto">
          <a:xfrm>
            <a:off x="3810000" y="1600200"/>
            <a:ext cx="2209800" cy="228600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870" name="ZoneTexte 8"/>
          <p:cNvSpPr txBox="1">
            <a:spLocks noChangeArrowheads="1"/>
          </p:cNvSpPr>
          <p:nvPr/>
        </p:nvSpPr>
        <p:spPr bwMode="auto">
          <a:xfrm>
            <a:off x="2613025" y="2800350"/>
            <a:ext cx="623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>
                <a:solidFill>
                  <a:schemeClr val="bg1"/>
                </a:solidFill>
              </a:rPr>
              <a:t>GeV</a:t>
            </a:r>
          </a:p>
        </p:txBody>
      </p:sp>
      <p:sp>
        <p:nvSpPr>
          <p:cNvPr id="36871" name="ZoneTexte 9"/>
          <p:cNvSpPr txBox="1">
            <a:spLocks noChangeArrowheads="1"/>
          </p:cNvSpPr>
          <p:nvPr/>
        </p:nvSpPr>
        <p:spPr bwMode="auto">
          <a:xfrm>
            <a:off x="3962400" y="1962150"/>
            <a:ext cx="595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>
                <a:solidFill>
                  <a:schemeClr val="bg1"/>
                </a:solidFill>
              </a:rPr>
              <a:t>TeV</a:t>
            </a:r>
          </a:p>
        </p:txBody>
      </p:sp>
      <p:sp>
        <p:nvSpPr>
          <p:cNvPr id="36872" name="ZoneTexte 10"/>
          <p:cNvSpPr txBox="1">
            <a:spLocks noChangeArrowheads="1"/>
          </p:cNvSpPr>
          <p:nvPr/>
        </p:nvSpPr>
        <p:spPr bwMode="auto">
          <a:xfrm>
            <a:off x="4300538" y="4171950"/>
            <a:ext cx="595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>
                <a:solidFill>
                  <a:schemeClr val="bg1"/>
                </a:solidFill>
              </a:rPr>
              <a:t>TeV</a:t>
            </a:r>
          </a:p>
        </p:txBody>
      </p:sp>
      <p:sp>
        <p:nvSpPr>
          <p:cNvPr id="36873" name="ZoneTexte 11"/>
          <p:cNvSpPr txBox="1">
            <a:spLocks noChangeArrowheads="1"/>
          </p:cNvSpPr>
          <p:nvPr/>
        </p:nvSpPr>
        <p:spPr bwMode="auto">
          <a:xfrm>
            <a:off x="6262688" y="4356100"/>
            <a:ext cx="595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>
                <a:solidFill>
                  <a:schemeClr val="bg1"/>
                </a:solidFill>
              </a:rPr>
              <a:t>TeV</a:t>
            </a:r>
          </a:p>
        </p:txBody>
      </p:sp>
      <p:sp>
        <p:nvSpPr>
          <p:cNvPr id="36874" name="ZoneTexte 12"/>
          <p:cNvSpPr txBox="1">
            <a:spLocks noChangeArrowheads="1"/>
          </p:cNvSpPr>
          <p:nvPr/>
        </p:nvSpPr>
        <p:spPr bwMode="auto">
          <a:xfrm>
            <a:off x="5676900" y="936625"/>
            <a:ext cx="1003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>
                <a:solidFill>
                  <a:schemeClr val="bg1"/>
                </a:solidFill>
              </a:rPr>
              <a:t>(Namibia)</a:t>
            </a:r>
          </a:p>
        </p:txBody>
      </p:sp>
      <p:cxnSp>
        <p:nvCxnSpPr>
          <p:cNvPr id="36875" name="Connecteur droit avec flèche 14"/>
          <p:cNvCxnSpPr>
            <a:cxnSpLocks noChangeShapeType="1"/>
          </p:cNvCxnSpPr>
          <p:nvPr/>
        </p:nvCxnSpPr>
        <p:spPr bwMode="auto">
          <a:xfrm flipV="1">
            <a:off x="3155950" y="2960688"/>
            <a:ext cx="304800" cy="7620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36876" name="Image 12" descr="HESS-new-small.jpg"/>
          <p:cNvPicPr>
            <a:picLocks noChangeAspect="1"/>
          </p:cNvPicPr>
          <p:nvPr/>
        </p:nvPicPr>
        <p:blipFill>
          <a:blip r:embed="rId3"/>
          <a:srcRect t="14020" b="15880"/>
          <a:stretch>
            <a:fillRect/>
          </a:stretch>
        </p:blipFill>
        <p:spPr bwMode="auto">
          <a:xfrm>
            <a:off x="1905000" y="457200"/>
            <a:ext cx="1447800" cy="762000"/>
          </a:xfrm>
          <a:prstGeom prst="rect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</p:pic>
      <p:pic>
        <p:nvPicPr>
          <p:cNvPr id="36877" name="Image 13" descr="d76572de-ca70-40c1-82a9-c9b2fb4bf57c35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3429000"/>
            <a:ext cx="1003300" cy="1146175"/>
          </a:xfrm>
          <a:prstGeom prst="rect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</p:pic>
      <p:sp>
        <p:nvSpPr>
          <p:cNvPr id="15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7</a:t>
            </a:fld>
            <a:endParaRPr lang="fr-F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oneTexte 5"/>
          <p:cNvSpPr txBox="1">
            <a:spLocks noChangeArrowheads="1"/>
          </p:cNvSpPr>
          <p:nvPr/>
        </p:nvSpPr>
        <p:spPr bwMode="auto">
          <a:xfrm>
            <a:off x="5715000" y="6172200"/>
            <a:ext cx="1943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 i="1">
                <a:solidFill>
                  <a:schemeClr val="bg1"/>
                </a:solidFill>
              </a:rPr>
              <a:t>Aharonian et al. 2009</a:t>
            </a:r>
          </a:p>
        </p:txBody>
      </p:sp>
      <p:sp>
        <p:nvSpPr>
          <p:cNvPr id="37891" name="ZoneTexte 4"/>
          <p:cNvSpPr txBox="1">
            <a:spLocks noChangeArrowheads="1"/>
          </p:cNvSpPr>
          <p:nvPr/>
        </p:nvSpPr>
        <p:spPr bwMode="auto">
          <a:xfrm>
            <a:off x="3962400" y="1962150"/>
            <a:ext cx="595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>
                <a:solidFill>
                  <a:schemeClr val="bg1"/>
                </a:solidFill>
              </a:rPr>
              <a:t>TeV</a:t>
            </a:r>
          </a:p>
        </p:txBody>
      </p:sp>
      <p:sp>
        <p:nvSpPr>
          <p:cNvPr id="37892" name="ZoneTexte 6"/>
          <p:cNvSpPr txBox="1">
            <a:spLocks noChangeArrowheads="1"/>
          </p:cNvSpPr>
          <p:nvPr/>
        </p:nvSpPr>
        <p:spPr bwMode="auto">
          <a:xfrm>
            <a:off x="4114800" y="4933950"/>
            <a:ext cx="595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>
                <a:solidFill>
                  <a:schemeClr val="bg1"/>
                </a:solidFill>
              </a:rPr>
              <a:t>TeV</a:t>
            </a:r>
          </a:p>
        </p:txBody>
      </p:sp>
      <p:sp>
        <p:nvSpPr>
          <p:cNvPr id="37893" name="ZoneTexte 8"/>
          <p:cNvSpPr txBox="1">
            <a:spLocks noChangeArrowheads="1"/>
          </p:cNvSpPr>
          <p:nvPr/>
        </p:nvSpPr>
        <p:spPr bwMode="auto">
          <a:xfrm>
            <a:off x="5881688" y="4419600"/>
            <a:ext cx="595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i="1">
                <a:solidFill>
                  <a:schemeClr val="bg1"/>
                </a:solidFill>
              </a:rPr>
              <a:t>TeV</a:t>
            </a:r>
          </a:p>
        </p:txBody>
      </p:sp>
      <p:sp>
        <p:nvSpPr>
          <p:cNvPr id="37894" name="ZoneTexte 9"/>
          <p:cNvSpPr txBox="1">
            <a:spLocks noChangeArrowheads="1"/>
          </p:cNvSpPr>
          <p:nvPr/>
        </p:nvSpPr>
        <p:spPr bwMode="auto">
          <a:xfrm>
            <a:off x="3186113" y="2667000"/>
            <a:ext cx="658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>
                <a:solidFill>
                  <a:schemeClr val="bg1"/>
                </a:solidFill>
              </a:rPr>
              <a:t>GeV</a:t>
            </a:r>
          </a:p>
        </p:txBody>
      </p:sp>
      <p:sp>
        <p:nvSpPr>
          <p:cNvPr id="37895" name="Flèche vers la droite 12"/>
          <p:cNvSpPr>
            <a:spLocks noChangeArrowheads="1"/>
          </p:cNvSpPr>
          <p:nvPr/>
        </p:nvSpPr>
        <p:spPr bwMode="auto">
          <a:xfrm rot="7111005">
            <a:off x="3767138" y="3860800"/>
            <a:ext cx="979488" cy="484187"/>
          </a:xfrm>
          <a:prstGeom prst="rightArrow">
            <a:avLst>
              <a:gd name="adj1" fmla="val 50000"/>
              <a:gd name="adj2" fmla="val 5010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7896" name="ZoneTexte 13"/>
          <p:cNvSpPr txBox="1">
            <a:spLocks noChangeArrowheads="1"/>
          </p:cNvSpPr>
          <p:nvPr/>
        </p:nvSpPr>
        <p:spPr bwMode="auto">
          <a:xfrm>
            <a:off x="2514600" y="3590925"/>
            <a:ext cx="2111375" cy="523875"/>
          </a:xfrm>
          <a:prstGeom prst="rect">
            <a:avLst/>
          </a:prstGeom>
          <a:solidFill>
            <a:srgbClr val="FF0000">
              <a:alpha val="41176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i="1">
                <a:solidFill>
                  <a:srgbClr val="FFFF00"/>
                </a:solidFill>
              </a:rPr>
              <a:t>E</a:t>
            </a:r>
            <a:r>
              <a:rPr lang="fr-FR" sz="2800" i="1" baseline="-25000">
                <a:solidFill>
                  <a:srgbClr val="FFFF00"/>
                </a:solidFill>
              </a:rPr>
              <a:t>p</a:t>
            </a:r>
            <a:r>
              <a:rPr lang="fr-FR" sz="2800" i="1">
                <a:solidFill>
                  <a:srgbClr val="FFFF00"/>
                </a:solidFill>
              </a:rPr>
              <a:t> ~ MeV ?</a:t>
            </a:r>
          </a:p>
        </p:txBody>
      </p:sp>
      <p:sp>
        <p:nvSpPr>
          <p:cNvPr id="37897" name="Flèche vers la droite 14"/>
          <p:cNvSpPr>
            <a:spLocks noChangeArrowheads="1"/>
          </p:cNvSpPr>
          <p:nvPr/>
        </p:nvSpPr>
        <p:spPr bwMode="auto">
          <a:xfrm rot="5157817">
            <a:off x="4230687" y="4043363"/>
            <a:ext cx="1470025" cy="330200"/>
          </a:xfrm>
          <a:prstGeom prst="rightArrow">
            <a:avLst>
              <a:gd name="adj1" fmla="val 50000"/>
              <a:gd name="adj2" fmla="val 5002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7898" name="ZoneTexte 15"/>
          <p:cNvSpPr txBox="1">
            <a:spLocks noChangeArrowheads="1"/>
          </p:cNvSpPr>
          <p:nvPr/>
        </p:nvSpPr>
        <p:spPr bwMode="auto">
          <a:xfrm>
            <a:off x="4732338" y="3810000"/>
            <a:ext cx="1544637" cy="461963"/>
          </a:xfrm>
          <a:prstGeom prst="rect">
            <a:avLst/>
          </a:prstGeom>
          <a:solidFill>
            <a:srgbClr val="FF0000">
              <a:alpha val="41176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i="1">
                <a:solidFill>
                  <a:srgbClr val="FFFF00"/>
                </a:solidFill>
              </a:rPr>
              <a:t>E</a:t>
            </a:r>
            <a:r>
              <a:rPr lang="fr-FR" i="1" baseline="-25000">
                <a:solidFill>
                  <a:srgbClr val="FFFF00"/>
                </a:solidFill>
              </a:rPr>
              <a:t>p</a:t>
            </a:r>
            <a:r>
              <a:rPr lang="fr-FR" i="1">
                <a:solidFill>
                  <a:srgbClr val="FFFF00"/>
                </a:solidFill>
              </a:rPr>
              <a:t> &gt; TeV</a:t>
            </a:r>
          </a:p>
        </p:txBody>
      </p:sp>
      <p:sp>
        <p:nvSpPr>
          <p:cNvPr id="17" name="Ellipse 16"/>
          <p:cNvSpPr/>
          <p:nvPr/>
        </p:nvSpPr>
        <p:spPr bwMode="auto">
          <a:xfrm>
            <a:off x="3036888" y="1230313"/>
            <a:ext cx="2286000" cy="2209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37900" name="ZoneTexte 17"/>
          <p:cNvSpPr txBox="1">
            <a:spLocks noChangeArrowheads="1"/>
          </p:cNvSpPr>
          <p:nvPr/>
        </p:nvSpPr>
        <p:spPr bwMode="auto">
          <a:xfrm>
            <a:off x="5624513" y="2362200"/>
            <a:ext cx="671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/>
              <a:t>SNR</a:t>
            </a:r>
          </a:p>
        </p:txBody>
      </p:sp>
      <p:pic>
        <p:nvPicPr>
          <p:cNvPr id="37901" name="Image 18" descr="snob_f4_W28_GeVTeVMeV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0675" y="403225"/>
            <a:ext cx="598805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Image 14" descr="Nanten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200" y="609600"/>
            <a:ext cx="1625600" cy="1219200"/>
          </a:xfrm>
          <a:prstGeom prst="rect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</p:pic>
      <p:cxnSp>
        <p:nvCxnSpPr>
          <p:cNvPr id="37904" name="Connecteur droit avec flèche 17"/>
          <p:cNvCxnSpPr>
            <a:cxnSpLocks noChangeShapeType="1"/>
          </p:cNvCxnSpPr>
          <p:nvPr/>
        </p:nvCxnSpPr>
        <p:spPr bwMode="auto">
          <a:xfrm rot="5400000">
            <a:off x="1636713" y="4305300"/>
            <a:ext cx="992188" cy="1587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 type="arrow" w="med" len="med"/>
            <a:tailEnd type="arrow" w="med" len="med"/>
          </a:ln>
        </p:spPr>
      </p:cxnSp>
      <p:sp>
        <p:nvSpPr>
          <p:cNvPr id="37905" name="ZoneTexte 19"/>
          <p:cNvSpPr txBox="1">
            <a:spLocks noChangeArrowheads="1"/>
          </p:cNvSpPr>
          <p:nvPr/>
        </p:nvSpPr>
        <p:spPr bwMode="auto">
          <a:xfrm>
            <a:off x="2057400" y="4114800"/>
            <a:ext cx="88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i="1">
                <a:solidFill>
                  <a:srgbClr val="3333CC"/>
                </a:solidFill>
              </a:rPr>
              <a:t>10 pc</a:t>
            </a:r>
          </a:p>
        </p:txBody>
      </p:sp>
      <p:sp>
        <p:nvSpPr>
          <p:cNvPr id="1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8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 2" descr="W51_HESSJ1923p121_X.jpg"/>
          <p:cNvPicPr>
            <a:picLocks noChangeAspect="1"/>
          </p:cNvPicPr>
          <p:nvPr/>
        </p:nvPicPr>
        <p:blipFill>
          <a:blip r:embed="rId3"/>
          <a:srcRect l="1724" t="3333" r="3870" b="3333"/>
          <a:stretch>
            <a:fillRect/>
          </a:stretch>
        </p:blipFill>
        <p:spPr bwMode="auto">
          <a:xfrm>
            <a:off x="838200" y="228600"/>
            <a:ext cx="6705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ZoneTexte 3"/>
          <p:cNvSpPr txBox="1">
            <a:spLocks noChangeArrowheads="1"/>
          </p:cNvSpPr>
          <p:nvPr/>
        </p:nvSpPr>
        <p:spPr bwMode="auto">
          <a:xfrm>
            <a:off x="3429000" y="4419600"/>
            <a:ext cx="165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dirty="0" err="1">
                <a:solidFill>
                  <a:srgbClr val="FF6600"/>
                </a:solidFill>
              </a:rPr>
              <a:t>X-rays</a:t>
            </a:r>
            <a:r>
              <a:rPr lang="fr-FR" sz="2000" b="0" dirty="0">
                <a:solidFill>
                  <a:srgbClr val="FF6600"/>
                </a:solidFill>
              </a:rPr>
              <a:t>: </a:t>
            </a:r>
            <a:r>
              <a:rPr lang="fr-FR" sz="2000" b="0" i="1" dirty="0">
                <a:solidFill>
                  <a:srgbClr val="FF6600"/>
                </a:solidFill>
              </a:rPr>
              <a:t>ROSAT</a:t>
            </a:r>
          </a:p>
        </p:txBody>
      </p:sp>
      <p:pic>
        <p:nvPicPr>
          <p:cNvPr id="38916" name="Image 5" descr="ROSAT_k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5010" y="685800"/>
            <a:ext cx="1447800" cy="1244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8917" name="ZoneTexte 5"/>
          <p:cNvSpPr txBox="1">
            <a:spLocks noChangeArrowheads="1"/>
          </p:cNvSpPr>
          <p:nvPr/>
        </p:nvSpPr>
        <p:spPr bwMode="auto">
          <a:xfrm>
            <a:off x="3429000" y="3352800"/>
            <a:ext cx="1684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 dirty="0"/>
              <a:t>W51C SNR</a:t>
            </a:r>
          </a:p>
        </p:txBody>
      </p:sp>
      <p:sp>
        <p:nvSpPr>
          <p:cNvPr id="38918" name="ZoneTexte 6"/>
          <p:cNvSpPr txBox="1">
            <a:spLocks noChangeArrowheads="1"/>
          </p:cNvSpPr>
          <p:nvPr/>
        </p:nvSpPr>
        <p:spPr bwMode="auto">
          <a:xfrm>
            <a:off x="3124200" y="1214438"/>
            <a:ext cx="2543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 dirty="0">
                <a:solidFill>
                  <a:schemeClr val="bg1"/>
                </a:solidFill>
              </a:rPr>
              <a:t>W51 </a:t>
            </a:r>
            <a:r>
              <a:rPr lang="fr-FR" b="0" dirty="0" err="1">
                <a:solidFill>
                  <a:schemeClr val="bg1"/>
                </a:solidFill>
              </a:rPr>
              <a:t>cloud</a:t>
            </a:r>
            <a:r>
              <a:rPr lang="fr-FR" b="0" dirty="0">
                <a:solidFill>
                  <a:schemeClr val="bg1"/>
                </a:solidFill>
              </a:rPr>
              <a:t> (</a:t>
            </a:r>
            <a:r>
              <a:rPr lang="fr-FR" b="0" baseline="30000" dirty="0">
                <a:solidFill>
                  <a:schemeClr val="bg1"/>
                </a:solidFill>
              </a:rPr>
              <a:t>13</a:t>
            </a:r>
            <a:r>
              <a:rPr lang="fr-FR" b="0" dirty="0">
                <a:solidFill>
                  <a:schemeClr val="bg1"/>
                </a:solidFill>
              </a:rPr>
              <a:t>CO)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524001" y="5007114"/>
            <a:ext cx="1579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0" i="1" dirty="0" smtClean="0">
                <a:solidFill>
                  <a:srgbClr val="FFFF00"/>
                </a:solidFill>
              </a:rPr>
              <a:t>d ~ 5.5 </a:t>
            </a:r>
            <a:r>
              <a:rPr lang="fr-FR" sz="2000" b="0" i="1" dirty="0" err="1" smtClean="0">
                <a:solidFill>
                  <a:srgbClr val="FFFF00"/>
                </a:solidFill>
              </a:rPr>
              <a:t>kpc</a:t>
            </a:r>
            <a:endParaRPr lang="fr-FR" sz="2000" b="0" i="1" dirty="0" smtClean="0">
              <a:solidFill>
                <a:srgbClr val="FFFF00"/>
              </a:solidFill>
            </a:endParaRPr>
          </a:p>
          <a:p>
            <a:r>
              <a:rPr lang="fr-FR" sz="2000" b="0" i="1" dirty="0" err="1" smtClean="0">
                <a:solidFill>
                  <a:srgbClr val="FFFF00"/>
                </a:solidFill>
              </a:rPr>
              <a:t>age</a:t>
            </a:r>
            <a:r>
              <a:rPr lang="fr-FR" sz="2000" b="0" i="1" dirty="0" smtClean="0">
                <a:solidFill>
                  <a:srgbClr val="FFFF00"/>
                </a:solidFill>
              </a:rPr>
              <a:t> ~ 30 </a:t>
            </a:r>
            <a:r>
              <a:rPr lang="fr-FR" sz="2000" b="0" i="1" dirty="0" err="1" smtClean="0">
                <a:solidFill>
                  <a:srgbClr val="FFFF00"/>
                </a:solidFill>
              </a:rPr>
              <a:t>kyrs</a:t>
            </a:r>
            <a:endParaRPr lang="fr-FR" sz="2000" b="0" i="1" dirty="0" smtClean="0">
              <a:solidFill>
                <a:srgbClr val="FFFF00"/>
              </a:solidFill>
            </a:endParaRPr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97713" y="6423025"/>
            <a:ext cx="1905000" cy="304800"/>
          </a:xfrm>
          <a:noFill/>
        </p:spPr>
        <p:txBody>
          <a:bodyPr/>
          <a:lstStyle/>
          <a:p>
            <a:r>
              <a:rPr lang="fr-FR" dirty="0" smtClean="0"/>
              <a:t>Gamma12 </a:t>
            </a:r>
            <a:r>
              <a:rPr lang="fr-FR" sz="1000" dirty="0" smtClean="0"/>
              <a:t>(10/7/</a:t>
            </a:r>
            <a:r>
              <a:rPr lang="fr-FR" sz="1000" dirty="0" smtClean="0"/>
              <a:t>12)  </a:t>
            </a:r>
            <a:fld id="{6C4D7B62-2BCE-9149-8B13-863D6C74DFBB}" type="slidenum">
              <a:rPr lang="fr-FR" smtClean="0"/>
              <a:pPr/>
              <a:t>9</a:t>
            </a:fld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   mod_prés_TM">
  <a:themeElements>
    <a:clrScheme name="    mod_prés_T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    mod_prés_TM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65" charset="0"/>
          </a:defRPr>
        </a:defPPr>
      </a:lstStyle>
    </a:lnDef>
  </a:objectDefaults>
  <a:extraClrSchemeLst>
    <a:extraClrScheme>
      <a:clrScheme name="    mod_prés_T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 mod_prés_T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   mod_prés_T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 mod_prés_T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 mod_prés_T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 mod_prés_T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 mod_prés_T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 PBG4:+ Conférences +:    mod_prés_TM.ppt</Template>
  <TotalTime>3715</TotalTime>
  <Words>1768</Words>
  <Application>Microsoft Macintosh PowerPoint</Application>
  <PresentationFormat>Présentation à l'écran (4:3)</PresentationFormat>
  <Paragraphs>240</Paragraphs>
  <Slides>33</Slides>
  <Notes>6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    mod_prés_TM</vt:lpstr>
      <vt:lpstr>Thème Office</vt:lpstr>
      <vt:lpstr>Interactions between supernova remnants and molecular clouds: From TeV to meV</vt:lpstr>
      <vt:lpstr>Outline</vt:lpstr>
      <vt:lpstr>1. Introduction: Massive star-forming regions and g-ray sources</vt:lpstr>
      <vt:lpstr>TeV g-ray sources</vt:lpstr>
      <vt:lpstr>2. Case studies 1: supernova remnants, molecular clouds, and g-ray sources W28 and W51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5. Conclusions</vt:lpstr>
      <vt:lpstr>Diapositive 29</vt:lpstr>
      <vt:lpstr>Diapositive 30</vt:lpstr>
      <vt:lpstr>Diapositive 31</vt:lpstr>
      <vt:lpstr>Diapositive 32</vt:lpstr>
      <vt:lpstr>Diapositive 33</vt:lpstr>
    </vt:vector>
  </TitlesOfParts>
  <Company>CEA/LAOG 731-00704</Company>
  <LinksUpToDate>false</LinksUpToDate>
  <SharedDoc>false</SharedDoc>
  <HyperlinksChanged>false</HyperlinksChanged>
  <AppVersion>12.0257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Thierry Montmerle</dc:creator>
  <cp:lastModifiedBy>Thierry Montmerle</cp:lastModifiedBy>
  <cp:revision>210</cp:revision>
  <dcterms:created xsi:type="dcterms:W3CDTF">2012-07-09T20:06:54Z</dcterms:created>
  <dcterms:modified xsi:type="dcterms:W3CDTF">2012-07-09T20:55:57Z</dcterms:modified>
</cp:coreProperties>
</file>