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00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70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31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42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56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55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1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92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98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5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70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D1EF-53D4-4CDC-9C77-E2E7686B964E}" type="datetimeFigureOut">
              <a:rPr lang="fr-FR" smtClean="0"/>
              <a:t>13/07/2012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4753-4478-4EC1-A389-B7AE25012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63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rgbClr val="C00000"/>
                </a:solidFill>
                <a:latin typeface="Arial Black" pitchFamily="34" charset="0"/>
              </a:rPr>
              <a:t>GAMMA-RAY COMPACT BINARIES*</a:t>
            </a:r>
            <a:br>
              <a:rPr lang="fr-FR" sz="4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fr-FR" sz="4000" dirty="0" smtClean="0">
                <a:solidFill>
                  <a:srgbClr val="C00000"/>
                </a:solidFill>
                <a:latin typeface="Arial Black" pitchFamily="34" charset="0"/>
              </a:rPr>
              <a:t>ASTROPHYSICAL SCENARIOS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Félix Mirabel</a:t>
            </a:r>
          </a:p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CEA-Saclay-France 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5603343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Neutron stars &amp; Black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holes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stellar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binary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systems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radiate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 gamma-rays.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      (Will not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refer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types gamma-ray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stellar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binaries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Eta Carina)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88640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C00000"/>
                </a:solidFill>
                <a:latin typeface="Arial Black" pitchFamily="34" charset="0"/>
              </a:rPr>
              <a:t>COMPACT GAMMA-RAY BINARIES IN 2006 </a:t>
            </a:r>
            <a:r>
              <a:rPr lang="fr-FR" sz="3100" dirty="0" smtClean="0">
                <a:latin typeface="Arial Black" pitchFamily="34" charset="0"/>
              </a:rPr>
              <a:t/>
            </a:r>
            <a:br>
              <a:rPr lang="fr-FR" sz="3100" dirty="0" smtClean="0">
                <a:latin typeface="Arial Black" pitchFamily="34" charset="0"/>
              </a:rPr>
            </a:br>
            <a:r>
              <a:rPr lang="fr-F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fr-F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known</a:t>
            </a:r>
            <a:r>
              <a:rPr lang="fr-F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7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fr-FR" sz="2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smtClean="0">
                <a:solidFill>
                  <a:prstClr val="black"/>
                </a:solidFill>
              </a:rPr>
              <a:t>PSR B1259-63, </a:t>
            </a:r>
            <a:r>
              <a:rPr lang="fr-FR" sz="2700" dirty="0">
                <a:solidFill>
                  <a:prstClr val="black"/>
                </a:solidFill>
              </a:rPr>
              <a:t>LSI +61 303 &amp; LS 5039 </a:t>
            </a:r>
            <a:br>
              <a:rPr lang="fr-FR" sz="2700" dirty="0">
                <a:solidFill>
                  <a:prstClr val="black"/>
                </a:solidFill>
              </a:rPr>
            </a:br>
            <a:endParaRPr lang="fr-FR" sz="2700" dirty="0"/>
          </a:p>
        </p:txBody>
      </p:sp>
      <p:pic>
        <p:nvPicPr>
          <p:cNvPr id="3" name="Picture 4" descr="Science_mod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158225"/>
            <a:ext cx="8866669" cy="4097317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0" y="53407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dirty="0" err="1" smtClean="0">
                <a:solidFill>
                  <a:srgbClr val="000000"/>
                </a:solidFill>
                <a:latin typeface="Symbol" pitchFamily="18" charset="2"/>
                <a:cs typeface="Arial" pitchFamily="34" charset="0"/>
              </a:rPr>
              <a:t>g</a:t>
            </a:r>
            <a:r>
              <a:rPr lang="fr-FR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-rays</a:t>
            </a: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produced</a:t>
            </a: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inverse </a:t>
            </a:r>
            <a:r>
              <a:rPr lang="fr-FR" dirty="0">
                <a:latin typeface="Arial" pitchFamily="34" charset="0"/>
                <a:cs typeface="Arial" pitchFamily="34" charset="0"/>
              </a:rPr>
              <a:t>Compton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scattering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relativistic </a:t>
            </a:r>
            <a:r>
              <a:rPr lang="en-US" dirty="0">
                <a:latin typeface="Arial" pitchFamily="34" charset="0"/>
                <a:cs typeface="Arial" pitchFamily="34" charset="0"/>
              </a:rPr>
              <a:t>electrons collide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stellar and/or </a:t>
            </a:r>
            <a:r>
              <a:rPr lang="en-US" dirty="0">
                <a:latin typeface="Arial" pitchFamily="34" charset="0"/>
                <a:cs typeface="Arial" pitchFamily="34" charset="0"/>
              </a:rPr>
              <a:t>synchrotron photons and boost their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energies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to HE &amp; </a:t>
            </a:r>
            <a:r>
              <a:rPr lang="fr-FR" dirty="0">
                <a:latin typeface="Arial" pitchFamily="34" charset="0"/>
                <a:cs typeface="Arial" pitchFamily="34" charset="0"/>
              </a:rPr>
              <a:t>VHE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ranges.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PSR B1259-63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electrons are powered by the rotational energy of the pulsar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microquasars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relativistic electrons would </a:t>
            </a:r>
            <a:r>
              <a:rPr lang="en-US" dirty="0">
                <a:latin typeface="Arial" pitchFamily="34" charset="0"/>
                <a:cs typeface="Arial" pitchFamily="34" charset="0"/>
              </a:rPr>
              <a:t>come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accretion-powered jets.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72863" y="4679948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PSR B1259-63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41510" y="1588149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M. : </a:t>
            </a:r>
            <a:r>
              <a:rPr lang="fr-F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Perspective in Science (2006)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04399" y="-235608"/>
            <a:ext cx="9595910" cy="11430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rial Black" pitchFamily="34" charset="0"/>
              </a:rPr>
              <a:t>COMPACT GAMMA-RAY BINARIES IN 2012</a:t>
            </a:r>
            <a:endParaRPr lang="fr-FR" sz="2800" dirty="0"/>
          </a:p>
        </p:txBody>
      </p:sp>
      <p:pic>
        <p:nvPicPr>
          <p:cNvPr id="2050" name="Picture 2" descr="\\Dapdc5\mirabel\Desktop\Figure_Science-tex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5" y="1556792"/>
            <a:ext cx="9101276" cy="33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51828" y="527608"/>
            <a:ext cx="897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M.: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Perspective </a:t>
            </a:r>
            <a:r>
              <a:rPr lang="fr-FR" dirty="0">
                <a:latin typeface="Arial" pitchFamily="34" charset="0"/>
                <a:cs typeface="Arial" pitchFamily="34" charset="0"/>
              </a:rPr>
              <a:t>in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Science (2012)      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Types of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donors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Casares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al. (2012)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725" y="4797340"/>
            <a:ext cx="334169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</a:t>
            </a:r>
            <a:r>
              <a:rPr lang="fr-FR" b="1" dirty="0" smtClean="0"/>
              <a:t>Name</a:t>
            </a:r>
            <a:r>
              <a:rPr lang="fr-FR" dirty="0" smtClean="0"/>
              <a:t>           </a:t>
            </a:r>
            <a:r>
              <a:rPr lang="fr-FR" b="1" dirty="0" err="1" smtClean="0">
                <a:latin typeface="Symbol" pitchFamily="18" charset="2"/>
              </a:rPr>
              <a:t>g</a:t>
            </a:r>
            <a:r>
              <a:rPr lang="fr-FR" b="1" dirty="0" err="1" smtClean="0"/>
              <a:t>-ray</a:t>
            </a:r>
            <a:r>
              <a:rPr lang="fr-FR" b="1" dirty="0" smtClean="0"/>
              <a:t> s       </a:t>
            </a:r>
            <a:r>
              <a:rPr lang="fr-FR" b="1" dirty="0" err="1" smtClean="0"/>
              <a:t>Sp</a:t>
            </a:r>
            <a:r>
              <a:rPr lang="fr-FR" b="1" dirty="0" smtClean="0"/>
              <a:t> Type  </a:t>
            </a:r>
          </a:p>
          <a:p>
            <a:r>
              <a:rPr lang="fr-FR" sz="1600" dirty="0" smtClean="0"/>
              <a:t>LS I +61 303       HE, VHE         B0 Ve</a:t>
            </a:r>
          </a:p>
          <a:p>
            <a:r>
              <a:rPr lang="fr-FR" sz="1600" dirty="0" smtClean="0"/>
              <a:t>PSR B1259-63    HE, VHE        O9.5 Ve</a:t>
            </a:r>
          </a:p>
          <a:p>
            <a:r>
              <a:rPr lang="fr-FR" sz="1600" dirty="0" smtClean="0"/>
              <a:t>AGL J2241?         HE             B3 IV </a:t>
            </a:r>
            <a:r>
              <a:rPr lang="fr-FR" sz="1600" dirty="0" err="1" smtClean="0"/>
              <a:t>ne+sh</a:t>
            </a:r>
            <a:endParaRPr lang="fr-FR" sz="1600" dirty="0" smtClean="0"/>
          </a:p>
          <a:p>
            <a:r>
              <a:rPr lang="fr-FR" sz="1600" dirty="0" smtClean="0"/>
              <a:t>HESS J0632+057        VHE      B0 </a:t>
            </a:r>
            <a:r>
              <a:rPr lang="fr-FR" sz="1600" dirty="0" err="1" smtClean="0"/>
              <a:t>Vpe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6238548" y="4797340"/>
            <a:ext cx="30328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Name</a:t>
            </a:r>
            <a:r>
              <a:rPr lang="fr-FR" dirty="0"/>
              <a:t>        </a:t>
            </a:r>
            <a:r>
              <a:rPr lang="fr-FR" b="1" dirty="0" err="1">
                <a:latin typeface="Symbol" pitchFamily="18" charset="2"/>
              </a:rPr>
              <a:t>g</a:t>
            </a:r>
            <a:r>
              <a:rPr lang="fr-FR" b="1" dirty="0" err="1"/>
              <a:t>-ray</a:t>
            </a:r>
            <a:r>
              <a:rPr lang="fr-FR" b="1" dirty="0"/>
              <a:t> s      </a:t>
            </a:r>
            <a:r>
              <a:rPr lang="fr-FR" b="1" dirty="0" err="1" smtClean="0"/>
              <a:t>Sp</a:t>
            </a:r>
            <a:r>
              <a:rPr lang="fr-FR" b="1" dirty="0" smtClean="0"/>
              <a:t> Type</a:t>
            </a:r>
          </a:p>
          <a:p>
            <a:r>
              <a:rPr lang="fr-FR" sz="1600" dirty="0" smtClean="0"/>
              <a:t>LS 5039        HE, VHE    O6.5 V((f))</a:t>
            </a:r>
          </a:p>
          <a:p>
            <a:r>
              <a:rPr lang="fr-FR" sz="1600" dirty="0" smtClean="0"/>
              <a:t>1FGL </a:t>
            </a:r>
            <a:r>
              <a:rPr lang="fr-FR" sz="1600" smtClean="0"/>
              <a:t>J1018  HE, VHE?    O6  </a:t>
            </a:r>
            <a:r>
              <a:rPr lang="fr-FR" sz="1600" dirty="0" smtClean="0"/>
              <a:t>V((f))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384416" y="4793083"/>
            <a:ext cx="28382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Name</a:t>
            </a:r>
            <a:r>
              <a:rPr lang="fr-FR" dirty="0" smtClean="0"/>
              <a:t>    </a:t>
            </a:r>
            <a:r>
              <a:rPr lang="fr-FR" b="1" dirty="0" err="1" smtClean="0">
                <a:latin typeface="Symbol" pitchFamily="18" charset="2"/>
              </a:rPr>
              <a:t>g</a:t>
            </a:r>
            <a:r>
              <a:rPr lang="fr-FR" b="1" dirty="0" err="1" smtClean="0"/>
              <a:t>-ray</a:t>
            </a:r>
            <a:r>
              <a:rPr lang="fr-FR" b="1" dirty="0" smtClean="0"/>
              <a:t> </a:t>
            </a:r>
            <a:r>
              <a:rPr lang="fr-FR" b="1" dirty="0"/>
              <a:t>s     </a:t>
            </a:r>
            <a:r>
              <a:rPr lang="fr-FR" b="1" dirty="0" smtClean="0"/>
              <a:t> </a:t>
            </a:r>
            <a:r>
              <a:rPr lang="fr-FR" b="1" dirty="0" err="1" smtClean="0"/>
              <a:t>Sp</a:t>
            </a:r>
            <a:r>
              <a:rPr lang="fr-FR" b="1" dirty="0" smtClean="0"/>
              <a:t> Type</a:t>
            </a:r>
          </a:p>
          <a:p>
            <a:r>
              <a:rPr lang="fr-FR" sz="1600" dirty="0" err="1" smtClean="0"/>
              <a:t>Cyg</a:t>
            </a:r>
            <a:r>
              <a:rPr lang="fr-FR" sz="1600" dirty="0" smtClean="0"/>
              <a:t> X-3    HE </a:t>
            </a:r>
            <a:r>
              <a:rPr lang="fr-FR" sz="1600" dirty="0"/>
              <a:t> </a:t>
            </a:r>
            <a:r>
              <a:rPr lang="fr-FR" sz="1600" dirty="0" smtClean="0"/>
              <a:t>             WNE([</a:t>
            </a:r>
            <a:r>
              <a:rPr lang="fr-FR" sz="1600" dirty="0"/>
              <a:t>2,5])</a:t>
            </a:r>
            <a:endParaRPr lang="fr-FR" sz="1600" dirty="0" smtClean="0"/>
          </a:p>
          <a:p>
            <a:r>
              <a:rPr lang="fr-FR" sz="1600" dirty="0" err="1" smtClean="0"/>
              <a:t>Cyg</a:t>
            </a:r>
            <a:r>
              <a:rPr lang="fr-FR" sz="1600" dirty="0" smtClean="0"/>
              <a:t> X-1    HE, VHE ?      O7 V</a:t>
            </a:r>
            <a:endParaRPr lang="fr-FR" sz="16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384416" y="4797340"/>
            <a:ext cx="0" cy="1354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222629" y="4793083"/>
            <a:ext cx="15919" cy="135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32481" y="6151557"/>
            <a:ext cx="910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60803" y="6164418"/>
            <a:ext cx="886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Symbol" pitchFamily="18" charset="2"/>
                <a:cs typeface="Arial" pitchFamily="34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Symbol" pitchFamily="18" charset="2"/>
                <a:cs typeface="Arial" pitchFamily="34" charset="0"/>
              </a:rPr>
              <a:t>g</a:t>
            </a:r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-RAY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BINARIES ARE NEUTRON STARS AND </a:t>
            </a:r>
            <a:r>
              <a:rPr lang="fr-FR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BHs</a:t>
            </a:r>
            <a:r>
              <a:rPr lang="fr-F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ORBITING MASSIVE STARS </a:t>
            </a:r>
            <a:endParaRPr lang="fr-F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3992" y="1095862"/>
            <a:ext cx="908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HE</a:t>
            </a:r>
            <a:r>
              <a:rPr lang="fr-FR" b="1" dirty="0"/>
              <a:t>, E&gt;100 </a:t>
            </a:r>
            <a:r>
              <a:rPr lang="fr-FR" b="1" dirty="0" smtClean="0"/>
              <a:t>MeV  &amp;  VHE</a:t>
            </a:r>
            <a:r>
              <a:rPr lang="fr-FR" b="1" dirty="0"/>
              <a:t>, </a:t>
            </a:r>
            <a:r>
              <a:rPr lang="fr-FR" b="1" dirty="0" smtClean="0"/>
              <a:t>E&gt;100 </a:t>
            </a:r>
            <a:r>
              <a:rPr lang="fr-FR" b="1" dirty="0" err="1" smtClean="0"/>
              <a:t>GeV</a:t>
            </a:r>
            <a:r>
              <a:rPr lang="fr-FR" b="1" dirty="0" smtClean="0"/>
              <a:t>  PRODUCED </a:t>
            </a:r>
            <a:r>
              <a:rPr lang="fr-FR" b="1" dirty="0" smtClean="0"/>
              <a:t>BY LEPTONIC AND HADRONIC INTERACTIONS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7027950" y="2236221"/>
            <a:ext cx="218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HE in </a:t>
            </a:r>
            <a:r>
              <a:rPr lang="fr-FR" sz="1400" dirty="0" err="1" smtClean="0">
                <a:solidFill>
                  <a:schemeClr val="bg1"/>
                </a:solidFill>
              </a:rPr>
              <a:t>superior</a:t>
            </a:r>
            <a:r>
              <a:rPr lang="fr-FR" sz="1400" dirty="0" smtClean="0">
                <a:solidFill>
                  <a:schemeClr val="bg1"/>
                </a:solidFill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</a:rPr>
              <a:t>conjunction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9626" y="-99392"/>
            <a:ext cx="9145016" cy="11430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rial Black" pitchFamily="34" charset="0"/>
              </a:rPr>
              <a:t> FUTURE CHALLENGES IN THIS AREA OF RESEARCH</a:t>
            </a:r>
            <a:endParaRPr lang="fr-FR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33195"/>
            <a:ext cx="8892480" cy="5949280"/>
          </a:xfrm>
        </p:spPr>
        <p:txBody>
          <a:bodyPr>
            <a:normAutofit/>
          </a:bodyPr>
          <a:lstStyle/>
          <a:p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Identify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fr-FR" sz="2600" dirty="0" err="1">
                <a:latin typeface="Symbol" pitchFamily="18" charset="2"/>
                <a:cs typeface="Arial" pitchFamily="34" charset="0"/>
              </a:rPr>
              <a:t>g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-ray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sources the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dust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enshrouded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upergiant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c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ompact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inaries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detected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by INTEGRAL in the hard X-rays (Chaty et al.)  </a:t>
            </a:r>
          </a:p>
          <a:p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Confirm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hadronic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mechanism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produces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high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gamma-photons (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Aharonian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+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2006;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Reynoso &amp; Romero,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2009) 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 by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detection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high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neutrinos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the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decay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of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secondary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mesons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produced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at p-p and/or p-</a:t>
            </a:r>
            <a:r>
              <a:rPr lang="fr-FR" sz="2600" dirty="0">
                <a:latin typeface="Symbol" pitchFamily="18" charset="2"/>
                <a:cs typeface="Arial" pitchFamily="34" charset="0"/>
              </a:rPr>
              <a:t>g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photon interactions. </a:t>
            </a:r>
          </a:p>
          <a:p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CTA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provide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the high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sensitivity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and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angular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resolution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, to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reveal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a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larger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populations of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gamma-ray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sources in the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Milky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Way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fr-FR" sz="2200" dirty="0">
              <a:latin typeface="Arial" pitchFamily="34" charset="0"/>
              <a:cs typeface="Arial" pitchFamily="34" charset="0"/>
            </a:endParaRPr>
          </a:p>
          <a:p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However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, t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typical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confusion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star formation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regions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overcomed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correlated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orbital modulations in the gamma-rays,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X-rays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, IR, and radio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waves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Cyg</a:t>
            </a:r>
            <a:r>
              <a:rPr lang="fr-FR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X-3, 1FGL </a:t>
            </a:r>
            <a:r>
              <a:rPr lang="fr-FR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J1018.6-5856)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endParaRPr lang="fr-FR" sz="2200" dirty="0">
              <a:latin typeface="Arial" pitchFamily="34" charset="0"/>
              <a:cs typeface="Arial" pitchFamily="34" charset="0"/>
            </a:endParaRPr>
          </a:p>
          <a:p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388" y="1124744"/>
            <a:ext cx="8784976" cy="720080"/>
          </a:xfrm>
        </p:spPr>
        <p:txBody>
          <a:bodyPr>
            <a:noAutofit/>
          </a:bodyPr>
          <a:lstStyle/>
          <a:p>
            <a:r>
              <a:rPr lang="fr-FR" sz="4000" dirty="0"/>
              <a:t/>
            </a:r>
            <a:br>
              <a:rPr lang="fr-FR" sz="4000" dirty="0"/>
            </a:b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Dapdc5\mirabel\Desktop\cta_concept_mini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67" y="1844824"/>
            <a:ext cx="867984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59180" y="5373216"/>
            <a:ext cx="8669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 area of research it would be convenient  if CTA could have a low energy threshold, as may be the case to make progress in other areas of high energy astrophysics.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9179" y="717735"/>
            <a:ext cx="866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context</a:t>
            </a:r>
            <a:r>
              <a:rPr lang="fr-FR" dirty="0">
                <a:latin typeface="Arial" pitchFamily="34" charset="0"/>
                <a:cs typeface="Arial" pitchFamily="34" charset="0"/>
              </a:rPr>
              <a:t>, high photon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stadistics</a:t>
            </a:r>
            <a:r>
              <a:rPr lang="fr-FR" dirty="0">
                <a:latin typeface="Arial" pitchFamily="34" charset="0"/>
                <a:cs typeface="Arial" pitchFamily="34" charset="0"/>
              </a:rPr>
              <a:t> at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 few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of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GeVs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would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FR" dirty="0">
                <a:latin typeface="Arial" pitchFamily="34" charset="0"/>
                <a:cs typeface="Arial" pitchFamily="34" charset="0"/>
              </a:rPr>
              <a:t> an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advantage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unambiguously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compact </a:t>
            </a:r>
            <a:r>
              <a:rPr lang="en-US" dirty="0">
                <a:latin typeface="Arial" pitchFamily="34" charset="0"/>
                <a:cs typeface="Arial" pitchFamily="34" charset="0"/>
              </a:rPr>
              <a:t>gamma-ray binaries in the Milky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Way,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6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435</Words>
  <Application>Microsoft Office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GAMMA-RAY COMPACT BINARIES* ASTROPHYSICAL SCENARIOS </vt:lpstr>
      <vt:lpstr>COMPACT GAMMA-RAY BINARIES IN 2006  The only known were PSR B1259-63, LSI +61 303 &amp; LS 5039  </vt:lpstr>
      <vt:lpstr>COMPACT GAMMA-RAY BINARIES IN 2012</vt:lpstr>
      <vt:lpstr> FUTURE CHALLENGES IN THIS AREA OF RESEARCH</vt:lpstr>
      <vt:lpstr> 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GAMMA-RAY BINARIES: ASTROPHYSICAL SCENARIOS </dc:title>
  <dc:creator>Mirabel Felix</dc:creator>
  <cp:lastModifiedBy>Mirabel Felix</cp:lastModifiedBy>
  <cp:revision>69</cp:revision>
  <dcterms:created xsi:type="dcterms:W3CDTF">2012-07-08T13:22:04Z</dcterms:created>
  <dcterms:modified xsi:type="dcterms:W3CDTF">2012-07-13T05:06:58Z</dcterms:modified>
</cp:coreProperties>
</file>