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4"/>
  </p:notesMasterIdLst>
  <p:handoutMasterIdLst>
    <p:handoutMasterId r:id="rId35"/>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3003213" cy="975201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charset="0"/>
      <a:defRPr sz="1200" kern="1200">
        <a:solidFill>
          <a:schemeClr val="bg1"/>
        </a:solidFill>
        <a:latin typeface="Gill Sans" charset="0"/>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charset="0"/>
      <a:defRPr sz="1200" kern="1200">
        <a:solidFill>
          <a:schemeClr val="bg1"/>
        </a:solidFill>
        <a:latin typeface="Gill Sans" charset="0"/>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charset="0"/>
      <a:defRPr sz="1200" kern="1200">
        <a:solidFill>
          <a:schemeClr val="bg1"/>
        </a:solidFill>
        <a:latin typeface="Gill Sans" charset="0"/>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charset="0"/>
      <a:defRPr sz="1200" kern="1200">
        <a:solidFill>
          <a:schemeClr val="bg1"/>
        </a:solidFill>
        <a:latin typeface="Gill Sans" charset="0"/>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charset="0"/>
      <a:defRPr sz="1200" kern="1200">
        <a:solidFill>
          <a:schemeClr val="bg1"/>
        </a:solidFill>
        <a:latin typeface="Gill Sans" charset="0"/>
        <a:ea typeface="+mn-ea"/>
        <a:cs typeface="+mn-cs"/>
      </a:defRPr>
    </a:lvl5pPr>
    <a:lvl6pPr marL="2286000" algn="l" defTabSz="457200" rtl="0" eaLnBrk="1" latinLnBrk="0" hangingPunct="1">
      <a:defRPr sz="1200" kern="1200">
        <a:solidFill>
          <a:schemeClr val="bg1"/>
        </a:solidFill>
        <a:latin typeface="Gill Sans" charset="0"/>
        <a:ea typeface="+mn-ea"/>
        <a:cs typeface="+mn-cs"/>
      </a:defRPr>
    </a:lvl6pPr>
    <a:lvl7pPr marL="2743200" algn="l" defTabSz="457200" rtl="0" eaLnBrk="1" latinLnBrk="0" hangingPunct="1">
      <a:defRPr sz="1200" kern="1200">
        <a:solidFill>
          <a:schemeClr val="bg1"/>
        </a:solidFill>
        <a:latin typeface="Gill Sans" charset="0"/>
        <a:ea typeface="+mn-ea"/>
        <a:cs typeface="+mn-cs"/>
      </a:defRPr>
    </a:lvl7pPr>
    <a:lvl8pPr marL="3200400" algn="l" defTabSz="457200" rtl="0" eaLnBrk="1" latinLnBrk="0" hangingPunct="1">
      <a:defRPr sz="1200" kern="1200">
        <a:solidFill>
          <a:schemeClr val="bg1"/>
        </a:solidFill>
        <a:latin typeface="Gill Sans" charset="0"/>
        <a:ea typeface="+mn-ea"/>
        <a:cs typeface="+mn-cs"/>
      </a:defRPr>
    </a:lvl8pPr>
    <a:lvl9pPr marL="3657600" algn="l" defTabSz="457200" rtl="0" eaLnBrk="1" latinLnBrk="0" hangingPunct="1">
      <a:defRPr sz="1200" kern="1200">
        <a:solidFill>
          <a:schemeClr val="bg1"/>
        </a:solidFill>
        <a:latin typeface="Gill San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5" autoAdjust="0"/>
    <p:restoredTop sz="76499" autoAdjust="0"/>
  </p:normalViewPr>
  <p:slideViewPr>
    <p:cSldViewPr>
      <p:cViewPr varScale="1">
        <p:scale>
          <a:sx n="58" d="100"/>
          <a:sy n="58" d="100"/>
        </p:scale>
        <p:origin x="-636"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51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9EEB53-D676-3A4C-831E-528C34B1D3FA}" type="datetimeFigureOut">
              <a:rPr lang="es-ES_tradnl" smtClean="0"/>
              <a:t>09/07/2012</a:t>
            </a:fld>
            <a:endParaRPr lang="es-ES_tradnl"/>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587CBE-6B8B-274B-BD7F-2B7C6B0EE62B}" type="slidenum">
              <a:rPr lang="es-ES_tradnl" smtClean="0"/>
              <a:t>‹Nr.›</a:t>
            </a:fld>
            <a:endParaRPr lang="es-ES_tradnl"/>
          </a:p>
        </p:txBody>
      </p:sp>
    </p:spTree>
    <p:extLst>
      <p:ext uri="{BB962C8B-B14F-4D97-AF65-F5344CB8AC3E}">
        <p14:creationId xmlns:p14="http://schemas.microsoft.com/office/powerpoint/2010/main" val="2760462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0" y="695325"/>
            <a:ext cx="0" cy="0"/>
          </a:xfrm>
          <a:prstGeom prst="rect">
            <a:avLst/>
          </a:prstGeom>
          <a:noFill/>
          <a:ln w="9525">
            <a:noFill/>
            <a:round/>
            <a:headEnd/>
            <a:tailEnd/>
          </a:ln>
          <a:effectLst/>
        </p:spPr>
      </p:sp>
      <p:sp>
        <p:nvSpPr>
          <p:cNvPr id="3074"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s-ES_tradnl"/>
          </a:p>
        </p:txBody>
      </p:sp>
    </p:spTree>
    <p:extLst>
      <p:ext uri="{BB962C8B-B14F-4D97-AF65-F5344CB8AC3E}">
        <p14:creationId xmlns:p14="http://schemas.microsoft.com/office/powerpoint/2010/main" val="319841846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584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505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Now to the variability:</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emission above 300 GeV from the CN has been found to be constant within a systematic uncertainty of 13%, and to a CL of 95%.</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During the September 2010 flare we did not detect any variability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4608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We also observed the nebula during the April 2011 flare, whose Fermi-LAT lightcurve is shown above.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Here the observations were rather tricky due to the strong moonlight: we had to operate with reduced HV, and the light conditions were changing from night to night. Nevertheless we can say that we found no evidence of change in the flux between 0.7 and 10 TeV during the first peak of the flare.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 The same measurement was carried on for the Sept. 2010 flare, with the same outcome)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 ARGO measures hint of variability at 2 TeV for Sept 2010, at &gt;10 TeV for April 2011 – in grey lines)</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(We did not have data during the second peak because of the full moon.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710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Now, to the MAGIC observations of the Crab Pulsar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48130" name="Text Box 2"/>
          <p:cNvSpPr txBox="1">
            <a:spLocks noGrp="1" noChangeArrowheads="1"/>
          </p:cNvSpPr>
          <p:nvPr>
            <p:ph type="body" idx="1"/>
          </p:nvPr>
        </p:nvSpPr>
        <p:spPr bwMode="auto">
          <a:xfrm>
            <a:off x="685800" y="4343400"/>
            <a:ext cx="5486400" cy="43815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Prior to 2008, no pulsar was detected by means of ground-based Cherenkov Telescopes. The EGRET, pulsars showed spectra with cutoffs at a few GeV, consistent with the prediction of the models.</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In 2008, MAGIC published a firm detection of the Crab Pulsar at 6.4 sigma above 25 GeV. That detection alone ruled out the Polar Cap model, and found the position of the exp cutoff to be at around 17 GeV, and a hint of emission extending above 60 GeV.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In 2009 Fermi published very detailed phase-resolved spectra of the Crab, also assuming a PL+exp cutoff shape, for some phases the cutoff values were exceeding 10 GeV. (The phase-averaged cutoff was around 6 GeV, and most if not all the highest energy spectral points were above the fit)</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During the last year, both operating Cherenkov Telescopes in the northern hemisphere, VERITAS and MAGIC, reported the detection of pulsed gamma-ray emission from the Crab Pulsar, from 25 up to 400 GeV.</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MAGIC in particular published results with phase-resolved spectra from</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 its monoscopic observations, carried on in 2007-2009, in the energy range from 25 to 100 GeV</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 its stereoscopic observations carried on in 2009-2010. between 50 and 400 GeV. (here we can see the stereo phase histogram)</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In the following I'll overview these results in more detail.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49154"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mono observations were carried on between 2007 and 2009, for a total of 59 hours of good-quality Crab Pulsar.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For these observations we used a special trigger, called sum-trigger, that allowed us to reach a threshold of 25 GeV, the lowest obtained with Cherenkov Telescopes.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To test the presence of a pulsation, and later measure the phase-dependent spectrum, we used a-priori EGRET-era definitions of the main peak P1, the interpeak P2, and the so-called “off-peak” region.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With these definitions, P1 and P2 are covering 21% of the phase.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With these definitions the pulsation was detected at 7.5σ significance when taking both peaks into account ( individually P1 was detected at 4.3σ and P2 at 7.4σ,). The energy range of this detection was from 25 to 100 GeV.</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lightcurve shows an indication of the narrowing of the peaks w.r.t. MeV energies (e.g. if we consider only 1 bin, P1 is much more significant: 7.0σ), no significant inter-peak (or bridge) emission, no other significant peak.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We did not found any significant variability when considering separately the data from two different periods of observation.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5017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phase averaged (P1+P2) spectrum is shown here.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In the MAGIC energy range, it can be well described by a power law with index -3.4 ± 0.5 (magenta lines)</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systematic errors of this measurement about 20% on the flux normalization, about 16 % in the energy scale, plus or minus 0.3 on the index.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excess at these energies rules out an exponential-cutoff spectrum obtained by Fermi-LAT data alone with a CL of 5.8 sigma, assuming a systematic errors in energy scale only, on both datasets (Fermi systematic is 7%)</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 When fitting together MAGIC and Fermi-LAT points above 5 GeV we obtain a PL with Γ = -3.0 ± 0.1)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For the phase-resolved P1 and  P2 spectra we have comparable results in terms of photon index, with P2 being about twice as strong as P1.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5120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phase resolved P1spectrum is shown here.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In the MAGIC energy range, it can be well described by a power law with index Γ = 3.1 ± 1.0</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excess at these energies rules out an exponential-cutoff spectrum obtained by Fermi-LAT data alone with a CL of 2.5 sigma, assuming a systematic errors in energy scale only, on both datasets (Fermi systematic is 7%)</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When fitting together MAGIC and Fermi-LAT points above 5 GeV we obtain a PL with Γ = 3.1 ± 0.2</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5222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phase resolved P2 spectrum is shown here.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In the MAGIC energy range, it can be well described by a power law with index Γ = 3.4 ± 0.5</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excess at these energies rules out an exponential-cutoff spectrum obtained by Fermi-LAT data alone with a CL of 4.7 sigma, assuming a systematic errors in energy scale only, on both datasets (Fermi systematic is 7%)</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When fitting together MAGIC and Fermi-LAT points above 5 GeV we obtain a PL with Γ = 2.9 ± 0.1</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53250"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Now to the MAGIC stereo observations of the Crab Pulsar.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They were taken between 2009 and 2011 for a total of 73 hours.</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dirty="0">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The stereo, or coincidence mode between two telescopes is much better in terms of background rejection, but has a higher threshold than the monoscopic sum-trigger measurements.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The energy range in this case is between around 50 and 400 GeV.</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dirty="0">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As you can see in the phase histograms on the right, the pulsation was firmly detected. Using an unbinned test such as the H-test, its significance is 6.4 sigma. Using the EGRET-era bins is 7.7 sigma.</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dirty="0">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As in the MONO case, we noted that the peaks were much narrower than at MeV energies, so </a:t>
            </a:r>
            <a:r>
              <a:rPr lang="es-ES" dirty="0" smtClean="0">
                <a:latin typeface="Gill Sans" charset="0"/>
                <a:ea typeface="Droid Sans Fallback" charset="0"/>
                <a:cs typeface="Droid Sans Fallback" charset="0"/>
              </a:rPr>
              <a:t>we proposed new phase definitions, fitting the peaks with </a:t>
            </a:r>
            <a:r>
              <a:rPr lang="es-ES" dirty="0">
                <a:latin typeface="Gill Sans" charset="0"/>
                <a:ea typeface="Droid Sans Fallback" charset="0"/>
                <a:cs typeface="Droid Sans Fallback" charset="0"/>
              </a:rPr>
              <a:t>gaussians and taking the +- 2 sigma </a:t>
            </a:r>
            <a:r>
              <a:rPr lang="es-ES" dirty="0" smtClean="0">
                <a:latin typeface="Gill Sans" charset="0"/>
                <a:ea typeface="Droid Sans Fallback" charset="0"/>
                <a:cs typeface="Droid Sans Fallback" charset="0"/>
              </a:rPr>
              <a:t>intervals. </a:t>
            </a:r>
            <a:r>
              <a:rPr lang="es-ES" dirty="0">
                <a:latin typeface="Gill Sans" charset="0"/>
                <a:ea typeface="Droid Sans Fallback" charset="0"/>
                <a:cs typeface="Droid Sans Fallback" charset="0"/>
              </a:rPr>
              <a:t>These cover only 8.8 percent of the full phase.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dirty="0">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For these new phase definitions, the significance surpasses 10 sigma for the whole energy range.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dirty="0">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The pulse profile is quite similar below 150 GeV and  above it, except for  the hint of a feature in the trailing wing region of P1, seen at low energies only.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54274"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phase averaged spectrum was found to have a has a power-law shape, with index 3.6, a value compatible with the photon index found for P1 and P2 separately. The systematics of these measurements are lower than mono, but slightly higher than in regular obs. stereo-mode (as the Crab Nebula before)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MAGIC stereo spectral points are shown in the SED plot here as RED squares together with the MAGIC mono (ORANGE squares), Fermi-LAT (empty orange diamonds) and VERITAS points (BLUE squares).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Also the nebula is shown in green.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In the bottom you can see similar plots for the two different peaks, P1 and P2.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spectra were also derived for the a-priori EGRET-era phase definitions, and found to be consistent with the one for the a-posteriori ones.</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No significant yearly variability was observed.</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Systematic uncertainties:</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17% energy scale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19% flux normalization</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0.2 photon index</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Double-check with Nebula spectrum: ok down to 50 GeV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686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Crab Pulsar and its Pulsar Wind Nebula are the remnent of the historical supernova of 1054. They have been studied in detail across the whole accessible electromagnetic spectrum, in the top right picture, you can see an optical and a X-ray image of the nebula, and an artist's conception of the pulsar at its center.</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Due to its steady, non-thermal emission the Nebula has been used as “standard candle” of X-ray, gamma-ray astronomy.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However, as reported early by Marco Tavani, this old acquaintance of us has given some surprises last year:</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 FIRST, The flares of the Nebula seen at HE ( above 100 MeV ) by the satellites AGILE and Fermi</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55298" name="Text Box 2"/>
          <p:cNvSpPr txBox="1">
            <a:spLocks noGrp="1" noChangeArrowheads="1"/>
          </p:cNvSpPr>
          <p:nvPr>
            <p:ph type="body" idx="1"/>
          </p:nvPr>
        </p:nvSpPr>
        <p:spPr bwMode="auto">
          <a:xfrm>
            <a:off x="685800" y="4019550"/>
            <a:ext cx="5486400" cy="4929188"/>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The new evidence prompted theoretician to develope new models, since the old ones could not explain the emission up to 400 GeV.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In our papers we propose an extended outer gap model, formulated by affiliated scientist K. Hirotani, in which the VHE gamma-rays emission comes from SSC of secondary and tertiary pairs cascading in the outer magnetosphere, beyond 0.5 light cylinder (LC) radii.</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dirty="0">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 Self-consistent 3D solution of Poisson and Radiative Transfer: non-vacuum gaps in magnetosphere!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dirty="0">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This model it is shown in the plot to the right as a blue line. The plot is a zoom of the one shown in the previous slide.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dirty="0">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Other possibilities exist: for example, Aharonian et al. proposed that the observed emission comes from IC scattering of X-rays in the dark wind region outside the light cylinder (this model is shown as a magenta line)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dirty="0">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Chkheidze et al. and  Bednarek explain it as Synchrontron or Curvature radiation from ultra-relativistic particles at the very light cylinder,</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Du et. al instead assume IC from secondary pairs in the so-called Annular Gap as the cause.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dirty="0">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It is clear that the topic is still hot</a:t>
            </a:r>
            <a:r>
              <a:rPr lang="es-ES">
                <a:latin typeface="Gill Sans" charset="0"/>
                <a:ea typeface="Droid Sans Fallback" charset="0"/>
                <a:cs typeface="Droid Sans Fallback" charset="0"/>
              </a:rPr>
              <a:t>.</a:t>
            </a:r>
            <a:r>
              <a:rPr lang="es-ES" smtClean="0">
                <a:latin typeface="Gill Sans" charset="0"/>
                <a:ea typeface="Droid Sans Fallback" charset="0"/>
                <a:cs typeface="Droid Sans Fallback" charset="0"/>
              </a:rPr>
              <a:t> MAGIC </a:t>
            </a:r>
            <a:r>
              <a:rPr lang="es-ES" dirty="0">
                <a:latin typeface="Gill Sans" charset="0"/>
                <a:ea typeface="Droid Sans Fallback" charset="0"/>
                <a:cs typeface="Droid Sans Fallback" charset="0"/>
              </a:rPr>
              <a:t>can help discriminate the models by measuring structures at around 100 MeV or a possible emission above 500 GeV.  Work on this is ongoing, as explained in T. Saito's poster "Follow-up observations of the Crab pulsar with MAGIC and re-analysis of archival data</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dirty="0">
              <a:latin typeface="Gill Sans" charset="0"/>
              <a:ea typeface="Droid Sans Fallback" charset="0"/>
              <a:cs typeface="Droid Sans Fallback"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5632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So, to conclude: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MAGIC has measured VHE gamma-ray emission from both the Crab Nebula and the Pulsar with an unprecedented accuracy, highlights include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for the Nebula:</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IC peak measurement at 59 ± 6 GeV and no evidence of enhancements during the two HE flares of 2010 and 2011</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for the Pulsar: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first VHE Pulsar phase-resolved spectrum, confirming its Power-law like extension from 25 to 400 GeV.</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All these surprises came from an old friend of VHE astronomy: after 20 years there is still a lot to learn, and many open questions about the Crab.</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In the near future, the completion of the upgrade (new cameras, new readout, new stereo-sumtrigger) will allow MAGIC to answer some of them, and to possibly raise new ones.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s-ES_trad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MAGIC observed the Crab Nebula in Stereo mode from 2009 until 2011 for a total of about 50 hours.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observation spanned a zenith angle between 5 and 50 degrees.</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resulting spectrum spans three decades in energy, from 50 GeV to 45 TeV, and 8 decades in flux.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spectrum can be fitted to a log-parabola, the photon index varies from around -2.3 at 100GeV to -2.5 at 10TeV.</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statistical errors are small ~ 5% below 100 GeV</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However the systematic errors affect the flux normalization by 15%, the energy scale by 17% and the photon index by +- 0.15.</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If we combine this data with that of Fermi-LAT, it is possible to map most of the IC bump, and fit the IC peak position. In fact, the combination of the two fits returns the most precise IC peak measurement to date: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59 +- 6 GeV (with statistical errors only. +- 16 with systematic and stat. errors)</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Another interesting part of the spectrum is above 10 TeV: here there is a long-standing discrepancy between the previous HEGRA and the HESS measurements, with the latter detecting a cutoff.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However, due to our systematic uncertainties we cannot at the moment neither confirm nor reject the possiblity of a cutoff there.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s-ES_trad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6041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For the modeling of the gamma-ray emission of the Crab Nebula, we took into consideration two models, with the help of external authors: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 A phenomenological constant magnetic field model, as proposed by Hillas et al. in 1998 (RED LINE)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 A magnetohydrodynamic flow model, as outlined in Kennels and Coroniti 1984 and revised by Atoyan &amp; Aharonian 1996 (BLACK LINE)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None of them fits well the data within the statistical errors only, both of them do when taking systematic errors into consideration.</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-&gt; They can only be disentangled by more precise measurements with smaller systematic errors, to be carried on in the future.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s-ES_trad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Text Box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6246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s-ES_trad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63490"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Taka comment:</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 Slide 8: "MAGIC mono confirms exclusion", Let's not say like this. We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know that VERITAS knew MAGIC mono result 10 months before the Fermi</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symposium (because I gave Nepomuk my thesis... shit.)</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Can't you omit this time axis and state in a better way? We don't need</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to emphasize that</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"MAGIC is after VERITAS" (also stereo).</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64514"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7890"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 SECONDLY, The observation of VHE gamma-ray emission above 100 GeV from the pulsar by the two Cherenkov observatories of the northern hemisphere, VERITAS and MAGIC.</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MOVIE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6553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s-ES_trad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p:spPr>
      </p:sp>
      <p:sp>
        <p:nvSpPr>
          <p:cNvPr id="6656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8914"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SKYMAP SLIDE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993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In the following, I will report about the MAGIC observations of the Crab Nebula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096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MAGIC observed the Crab Nebula in Stereo mode from 2009 until 2011 for a total of about 50 hours.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observation spanned a zenith angle between 5 and 50 degrees.</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resulting spectrum spans three decades in energy, from 50 GeV to 45 TeV, and 8 decades in flux.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spectrum can be fitted to a log-parabola, the photon index varies from around 2.3 at 100GeV to 2.5 at 10TeV.</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The statistical errors are small ~ 5% below 100 GeV</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However the systematic errors dominate, affecting the flux normalization and the energy scale by about 15% and the photon index by +- 0.15.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Text Box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198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If we combine this data with that of Fermi-LAT, it is possible to map most of the IC bump, and fit the IC peak position. In fact, the combination of the two fits returns the most precise IC peak measurement to date: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59 +- 6 GeV (with statistical errors only. ~ +- 10 GeV systematic errors – with Fermi)</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Another interesting part of the spectrum is above 10 TeV: here there is a long-standing discrepancy between the previous HEGRA and the HESS measurements, with the latter detecting a cutoff at 14 TeV.</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However, due to our systematic uncertainties we cannot at the moment resolve this discrepancy.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3010"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For the modeling of the gamma-ray emission of the Crab Nebula, we took into consideration two models, with the help of external authors:</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Mayer and Horns considered two possibilties: </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 A phenomenological constant magnetic field model, as proposed by Hillas et al. in 1998 (RED LINE)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 A magnetohydrodynamic flow model, as outlined in Kennels and Coroniti 1984 and revised by Atoyan &amp; Aharonian 1996 (BLACK LINE)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atin typeface="Gill Sans" charset="0"/>
                <a:ea typeface="Droid Sans Fallback" charset="0"/>
                <a:cs typeface="Droid Sans Fallback" charset="0"/>
              </a:rPr>
              <a:t>None of them fits well the data within the statistical errors only, both of them do when taking systematic errors into consideration.</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atin typeface="Gill Sans" charset="0"/>
              <a:ea typeface="Droid Sans Fallback" charset="0"/>
              <a:cs typeface="Droid Sans Fallback"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4034"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lIns="0" tIns="0" rIns="0" bIns="0">
            <a:prstTxWarp prst="textNoShape">
              <a:avLst/>
            </a:prstTxWarp>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Jonatan Martin-Rodriguez, Diego Torres and Nanda Rea</a:t>
            </a:r>
            <a:r>
              <a:rPr lang="es-ES" dirty="0" smtClean="0">
                <a:latin typeface="Gill Sans" charset="0"/>
                <a:ea typeface="Droid Sans Fallback" charset="0"/>
                <a:cs typeface="Droid Sans Fallback" charset="0"/>
              </a:rPr>
              <a:t> formulated </a:t>
            </a:r>
            <a:r>
              <a:rPr lang="es-ES" dirty="0">
                <a:latin typeface="Gill Sans" charset="0"/>
                <a:ea typeface="Droid Sans Fallback" charset="0"/>
                <a:cs typeface="Droid Sans Fallback" charset="0"/>
              </a:rPr>
              <a:t>a new, very detailed spectral model that takes into account the time and energy evolution of the lepton population. This model is soon to be published, and fits our data quite well as you can see in the plot here.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dirty="0">
              <a:latin typeface="Gill Sans" charset="0"/>
              <a:ea typeface="Droid Sans Fallback" charset="0"/>
              <a:cs typeface="Droid Sans Fallback" charset="0"/>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dirty="0">
                <a:latin typeface="Gill Sans" charset="0"/>
                <a:ea typeface="Droid Sans Fallback" charset="0"/>
                <a:cs typeface="Droid Sans Fallback" charset="0"/>
              </a:rPr>
              <a:t>-&gt; All these models can only be disentangled by more precise measurements of the Crab and of other joung PWN with smaller systematic errors, to be carried on in the future.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74725" y="3028950"/>
            <a:ext cx="11053763" cy="2090738"/>
          </a:xfrm>
        </p:spPr>
        <p:txBody>
          <a:bodyPr/>
          <a:lstStyle/>
          <a:p>
            <a:r>
              <a:rPr lang="en-US" smtClean="0"/>
              <a:t>Clic para editar título</a:t>
            </a:r>
            <a:endParaRPr lang="es-ES_tradnl"/>
          </a:p>
        </p:txBody>
      </p:sp>
      <p:sp>
        <p:nvSpPr>
          <p:cNvPr id="3" name="Subtítulo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Haga clic para modificar el estilo de subtítulo del patrón</a:t>
            </a:r>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437688" y="446088"/>
            <a:ext cx="2932112" cy="9375775"/>
          </a:xfrm>
        </p:spPr>
        <p:txBody>
          <a:bodyPr vert="eaVert"/>
          <a:lstStyle/>
          <a:p>
            <a:r>
              <a:rPr lang="en-US" smtClean="0"/>
              <a:t>Clic para editar título</a:t>
            </a:r>
            <a:endParaRPr lang="es-ES_tradnl"/>
          </a:p>
        </p:txBody>
      </p:sp>
      <p:sp>
        <p:nvSpPr>
          <p:cNvPr id="3" name="Marcador de texto vertical 2"/>
          <p:cNvSpPr>
            <a:spLocks noGrp="1"/>
          </p:cNvSpPr>
          <p:nvPr>
            <p:ph type="body" orient="vert" idx="1"/>
          </p:nvPr>
        </p:nvSpPr>
        <p:spPr>
          <a:xfrm>
            <a:off x="639763" y="446088"/>
            <a:ext cx="8645525" cy="9375775"/>
          </a:xfrm>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74725" y="3028950"/>
            <a:ext cx="11053763" cy="2090738"/>
          </a:xfrm>
        </p:spPr>
        <p:txBody>
          <a:bodyPr/>
          <a:lstStyle/>
          <a:p>
            <a:r>
              <a:rPr lang="en-US" smtClean="0"/>
              <a:t>Clic para editar título</a:t>
            </a:r>
            <a:endParaRPr lang="es-ES_tradnl"/>
          </a:p>
        </p:txBody>
      </p:sp>
      <p:sp>
        <p:nvSpPr>
          <p:cNvPr id="3" name="Subtítulo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Haga clic para modificar el estilo de subtítulo del patrón</a:t>
            </a:r>
            <a:endParaRPr lang="es-ES_tradnl"/>
          </a:p>
        </p:txBody>
      </p:sp>
      <p:sp>
        <p:nvSpPr>
          <p:cNvPr id="4" name="Marcador de número de diapositiva 3"/>
          <p:cNvSpPr>
            <a:spLocks noGrp="1"/>
          </p:cNvSpPr>
          <p:nvPr>
            <p:ph type="sldNum" idx="10"/>
          </p:nvPr>
        </p:nvSpPr>
        <p:spPr/>
        <p:txBody>
          <a:bodyPr/>
          <a:lstStyle>
            <a:lvl1pPr>
              <a:defRPr smtClean="0"/>
            </a:lvl1pPr>
          </a:lstStyle>
          <a:p>
            <a:fld id="{A9BB45F7-BFC3-A44C-BFC8-BEFE800A38B2}" type="slidenum">
              <a:rPr lang="es-ES"/>
              <a:pPr/>
              <a:t>‹Nr.›</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_tradnl"/>
          </a:p>
        </p:txBody>
      </p:sp>
      <p:sp>
        <p:nvSpPr>
          <p:cNvPr id="3" name="Marcador de contenido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
        <p:nvSpPr>
          <p:cNvPr id="4" name="Marcador de número de diapositiva 3"/>
          <p:cNvSpPr>
            <a:spLocks noGrp="1"/>
          </p:cNvSpPr>
          <p:nvPr>
            <p:ph type="sldNum" idx="10"/>
          </p:nvPr>
        </p:nvSpPr>
        <p:spPr/>
        <p:txBody>
          <a:bodyPr/>
          <a:lstStyle>
            <a:lvl1pPr>
              <a:defRPr smtClean="0"/>
            </a:lvl1pPr>
          </a:lstStyle>
          <a:p>
            <a:fld id="{4137A878-D17A-0646-A514-150045685A8E}" type="slidenum">
              <a:rPr lang="es-ES"/>
              <a:pPr/>
              <a:t>‹Nr.›</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027113" y="6265863"/>
            <a:ext cx="11052175" cy="1938337"/>
          </a:xfrm>
        </p:spPr>
        <p:txBody>
          <a:bodyPr anchor="t"/>
          <a:lstStyle>
            <a:lvl1pPr algn="l">
              <a:defRPr sz="4000" b="1" cap="all"/>
            </a:lvl1pPr>
          </a:lstStyle>
          <a:p>
            <a:r>
              <a:rPr lang="en-US" smtClean="0"/>
              <a:t>Clic para editar título</a:t>
            </a:r>
            <a:endParaRPr lang="es-ES_tradnl"/>
          </a:p>
        </p:txBody>
      </p:sp>
      <p:sp>
        <p:nvSpPr>
          <p:cNvPr id="3" name="Marcador de texto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Haga clic para modificar el estilo de texto del patrón</a:t>
            </a:r>
          </a:p>
        </p:txBody>
      </p:sp>
      <p:sp>
        <p:nvSpPr>
          <p:cNvPr id="4" name="Marcador de número de diapositiva 3"/>
          <p:cNvSpPr>
            <a:spLocks noGrp="1"/>
          </p:cNvSpPr>
          <p:nvPr>
            <p:ph type="sldNum" idx="10"/>
          </p:nvPr>
        </p:nvSpPr>
        <p:spPr/>
        <p:txBody>
          <a:bodyPr/>
          <a:lstStyle>
            <a:lvl1pPr>
              <a:defRPr smtClean="0"/>
            </a:lvl1pPr>
          </a:lstStyle>
          <a:p>
            <a:fld id="{80C4F8F9-BFC0-9445-AE19-0B04A056FBB7}" type="slidenum">
              <a:rPr lang="es-ES"/>
              <a:pPr/>
              <a:t>‹Nr.›</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_tradnl"/>
          </a:p>
        </p:txBody>
      </p:sp>
      <p:sp>
        <p:nvSpPr>
          <p:cNvPr id="3" name="Marcador de contenido 2"/>
          <p:cNvSpPr>
            <a:spLocks noGrp="1"/>
          </p:cNvSpPr>
          <p:nvPr>
            <p:ph sz="half" idx="1"/>
          </p:nvPr>
        </p:nvSpPr>
        <p:spPr>
          <a:xfrm>
            <a:off x="406400" y="1993900"/>
            <a:ext cx="6030913" cy="643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
        <p:nvSpPr>
          <p:cNvPr id="4" name="Marcador de contenido 3"/>
          <p:cNvSpPr>
            <a:spLocks noGrp="1"/>
          </p:cNvSpPr>
          <p:nvPr>
            <p:ph sz="half" idx="2"/>
          </p:nvPr>
        </p:nvSpPr>
        <p:spPr>
          <a:xfrm>
            <a:off x="6589713" y="1993900"/>
            <a:ext cx="6032500" cy="643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
        <p:nvSpPr>
          <p:cNvPr id="5" name="Marcador de número de diapositiva 4"/>
          <p:cNvSpPr>
            <a:spLocks noGrp="1"/>
          </p:cNvSpPr>
          <p:nvPr>
            <p:ph type="sldNum" idx="10"/>
          </p:nvPr>
        </p:nvSpPr>
        <p:spPr/>
        <p:txBody>
          <a:bodyPr/>
          <a:lstStyle>
            <a:lvl1pPr>
              <a:defRPr smtClean="0"/>
            </a:lvl1pPr>
          </a:lstStyle>
          <a:p>
            <a:fld id="{5EDDB9F4-8404-394A-90A4-78B93CEF1D9E}" type="slidenum">
              <a:rPr lang="es-ES"/>
              <a:pPr/>
              <a:t>‹Nr.›</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50875" y="390525"/>
            <a:ext cx="11701463" cy="1625600"/>
          </a:xfrm>
        </p:spPr>
        <p:txBody>
          <a:bodyPr/>
          <a:lstStyle>
            <a:lvl1pPr>
              <a:defRPr/>
            </a:lvl1pPr>
          </a:lstStyle>
          <a:p>
            <a:r>
              <a:rPr lang="en-US" smtClean="0"/>
              <a:t>Clic para editar título</a:t>
            </a:r>
            <a:endParaRPr lang="es-ES_tradnl"/>
          </a:p>
        </p:txBody>
      </p:sp>
      <p:sp>
        <p:nvSpPr>
          <p:cNvPr id="3" name="Marcador de texto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Marcador de contenido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
        <p:nvSpPr>
          <p:cNvPr id="5" name="Marcador de texto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Marcador de contenido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
        <p:nvSpPr>
          <p:cNvPr id="7" name="Marcador de número de diapositiva 6"/>
          <p:cNvSpPr>
            <a:spLocks noGrp="1"/>
          </p:cNvSpPr>
          <p:nvPr>
            <p:ph type="sldNum" idx="10"/>
          </p:nvPr>
        </p:nvSpPr>
        <p:spPr/>
        <p:txBody>
          <a:bodyPr/>
          <a:lstStyle>
            <a:lvl1pPr>
              <a:defRPr smtClean="0"/>
            </a:lvl1pPr>
          </a:lstStyle>
          <a:p>
            <a:fld id="{7C4E6443-6E86-614E-BB07-993D4EF3B550}" type="slidenum">
              <a:rPr lang="es-ES"/>
              <a:pPr/>
              <a:t>‹Nr.›</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_tradnl"/>
          </a:p>
        </p:txBody>
      </p:sp>
      <p:sp>
        <p:nvSpPr>
          <p:cNvPr id="3" name="Marcador de número de diapositiva 2"/>
          <p:cNvSpPr>
            <a:spLocks noGrp="1"/>
          </p:cNvSpPr>
          <p:nvPr>
            <p:ph type="sldNum" idx="10"/>
          </p:nvPr>
        </p:nvSpPr>
        <p:spPr/>
        <p:txBody>
          <a:bodyPr/>
          <a:lstStyle>
            <a:lvl1pPr>
              <a:defRPr smtClean="0"/>
            </a:lvl1pPr>
          </a:lstStyle>
          <a:p>
            <a:fld id="{BC4684FD-1D4C-EE49-A6A5-28452BD82B23}" type="slidenum">
              <a:rPr lang="es-ES"/>
              <a:pPr/>
              <a:t>‹Nr.›</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p:cNvSpPr>
            <a:spLocks noGrp="1"/>
          </p:cNvSpPr>
          <p:nvPr>
            <p:ph type="sldNum" idx="10"/>
          </p:nvPr>
        </p:nvSpPr>
        <p:spPr/>
        <p:txBody>
          <a:bodyPr/>
          <a:lstStyle>
            <a:lvl1pPr>
              <a:defRPr smtClean="0"/>
            </a:lvl1pPr>
          </a:lstStyle>
          <a:p>
            <a:fld id="{9CE6489A-8101-BB4E-8E9A-C7E47625AD10}" type="slidenum">
              <a:rPr lang="es-ES"/>
              <a:pPr/>
              <a:t>‹Nr.›</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50875" y="388938"/>
            <a:ext cx="4276725" cy="1651000"/>
          </a:xfrm>
        </p:spPr>
        <p:txBody>
          <a:bodyPr anchor="b"/>
          <a:lstStyle>
            <a:lvl1pPr algn="l">
              <a:defRPr sz="2000" b="1"/>
            </a:lvl1pPr>
          </a:lstStyle>
          <a:p>
            <a:r>
              <a:rPr lang="en-US" smtClean="0"/>
              <a:t>Clic para editar título</a:t>
            </a:r>
            <a:endParaRPr lang="es-ES_tradnl"/>
          </a:p>
        </p:txBody>
      </p:sp>
      <p:sp>
        <p:nvSpPr>
          <p:cNvPr id="3" name="Marcador de contenido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
        <p:nvSpPr>
          <p:cNvPr id="4" name="Marcador de texto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número de diapositiva 4"/>
          <p:cNvSpPr>
            <a:spLocks noGrp="1"/>
          </p:cNvSpPr>
          <p:nvPr>
            <p:ph type="sldNum" idx="10"/>
          </p:nvPr>
        </p:nvSpPr>
        <p:spPr/>
        <p:txBody>
          <a:bodyPr/>
          <a:lstStyle>
            <a:lvl1pPr>
              <a:defRPr smtClean="0"/>
            </a:lvl1pPr>
          </a:lstStyle>
          <a:p>
            <a:fld id="{05821464-640B-644B-8BF2-CD42E651B077}" type="slidenum">
              <a:rPr lang="es-ES"/>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_tradnl"/>
          </a:p>
        </p:txBody>
      </p:sp>
      <p:sp>
        <p:nvSpPr>
          <p:cNvPr id="3" name="Marcador de contenido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47938" y="6826250"/>
            <a:ext cx="7802562" cy="806450"/>
          </a:xfrm>
        </p:spPr>
        <p:txBody>
          <a:bodyPr anchor="b"/>
          <a:lstStyle>
            <a:lvl1pPr algn="l">
              <a:defRPr sz="2000" b="1"/>
            </a:lvl1pPr>
          </a:lstStyle>
          <a:p>
            <a:r>
              <a:rPr lang="en-US" smtClean="0"/>
              <a:t>Clic para editar título</a:t>
            </a:r>
            <a:endParaRPr lang="es-ES_tradnl"/>
          </a:p>
        </p:txBody>
      </p:sp>
      <p:sp>
        <p:nvSpPr>
          <p:cNvPr id="3" name="Marcador de posición de imagen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número de diapositiva 4"/>
          <p:cNvSpPr>
            <a:spLocks noGrp="1"/>
          </p:cNvSpPr>
          <p:nvPr>
            <p:ph type="sldNum" idx="10"/>
          </p:nvPr>
        </p:nvSpPr>
        <p:spPr/>
        <p:txBody>
          <a:bodyPr/>
          <a:lstStyle>
            <a:lvl1pPr>
              <a:defRPr smtClean="0"/>
            </a:lvl1pPr>
          </a:lstStyle>
          <a:p>
            <a:fld id="{D2BF8348-E01E-4541-9658-A100CECDB922}" type="slidenum">
              <a:rPr lang="es-ES"/>
              <a:pPr/>
              <a:t>‹Nr.›</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
        <p:nvSpPr>
          <p:cNvPr id="4" name="Marcador de número de diapositiva 3"/>
          <p:cNvSpPr>
            <a:spLocks noGrp="1"/>
          </p:cNvSpPr>
          <p:nvPr>
            <p:ph type="sldNum" idx="10"/>
          </p:nvPr>
        </p:nvSpPr>
        <p:spPr/>
        <p:txBody>
          <a:bodyPr/>
          <a:lstStyle>
            <a:lvl1pPr>
              <a:defRPr smtClean="0"/>
            </a:lvl1pPr>
          </a:lstStyle>
          <a:p>
            <a:fld id="{748BA2F0-C381-004D-B0A5-7B98198E0FB2}" type="slidenum">
              <a:rPr lang="es-ES"/>
              <a:pPr/>
              <a:t>‹Nr.›</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569450" y="212725"/>
            <a:ext cx="3052763" cy="8215313"/>
          </a:xfrm>
        </p:spPr>
        <p:txBody>
          <a:bodyPr vert="eaVert"/>
          <a:lstStyle/>
          <a:p>
            <a:r>
              <a:rPr lang="en-US" smtClean="0"/>
              <a:t>Clic para editar título</a:t>
            </a:r>
            <a:endParaRPr lang="es-ES_tradnl"/>
          </a:p>
        </p:txBody>
      </p:sp>
      <p:sp>
        <p:nvSpPr>
          <p:cNvPr id="3" name="Marcador de texto vertical 2"/>
          <p:cNvSpPr>
            <a:spLocks noGrp="1"/>
          </p:cNvSpPr>
          <p:nvPr>
            <p:ph type="body" orient="vert" idx="1"/>
          </p:nvPr>
        </p:nvSpPr>
        <p:spPr>
          <a:xfrm>
            <a:off x="406400" y="212725"/>
            <a:ext cx="9010650" cy="8215313"/>
          </a:xfrm>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
        <p:nvSpPr>
          <p:cNvPr id="4" name="Marcador de número de diapositiva 3"/>
          <p:cNvSpPr>
            <a:spLocks noGrp="1"/>
          </p:cNvSpPr>
          <p:nvPr>
            <p:ph type="sldNum" idx="10"/>
          </p:nvPr>
        </p:nvSpPr>
        <p:spPr/>
        <p:txBody>
          <a:bodyPr/>
          <a:lstStyle>
            <a:lvl1pPr>
              <a:defRPr smtClean="0"/>
            </a:lvl1pPr>
          </a:lstStyle>
          <a:p>
            <a:fld id="{EF0635DD-2E0A-0744-ACD1-4C84C945B91C}" type="slidenum">
              <a:rPr lang="es-ES"/>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027113" y="6265863"/>
            <a:ext cx="11052175" cy="1938337"/>
          </a:xfrm>
        </p:spPr>
        <p:txBody>
          <a:bodyPr anchor="t"/>
          <a:lstStyle>
            <a:lvl1pPr algn="l">
              <a:defRPr sz="4000" b="1" cap="all"/>
            </a:lvl1pPr>
          </a:lstStyle>
          <a:p>
            <a:r>
              <a:rPr lang="en-US" smtClean="0"/>
              <a:t>Clic para editar título</a:t>
            </a:r>
            <a:endParaRPr lang="es-ES_tradnl"/>
          </a:p>
        </p:txBody>
      </p:sp>
      <p:sp>
        <p:nvSpPr>
          <p:cNvPr id="3" name="Marcador de texto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_tradnl"/>
          </a:p>
        </p:txBody>
      </p:sp>
      <p:sp>
        <p:nvSpPr>
          <p:cNvPr id="3" name="Marcador de contenido 2"/>
          <p:cNvSpPr>
            <a:spLocks noGrp="1"/>
          </p:cNvSpPr>
          <p:nvPr>
            <p:ph sz="half" idx="1"/>
          </p:nvPr>
        </p:nvSpPr>
        <p:spPr>
          <a:xfrm>
            <a:off x="639763" y="3387725"/>
            <a:ext cx="5783262" cy="643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
        <p:nvSpPr>
          <p:cNvPr id="4" name="Marcador de contenido 3"/>
          <p:cNvSpPr>
            <a:spLocks noGrp="1"/>
          </p:cNvSpPr>
          <p:nvPr>
            <p:ph sz="half" idx="2"/>
          </p:nvPr>
        </p:nvSpPr>
        <p:spPr>
          <a:xfrm>
            <a:off x="6575425" y="3387725"/>
            <a:ext cx="5784850" cy="643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50875" y="390525"/>
            <a:ext cx="11701463" cy="1625600"/>
          </a:xfrm>
        </p:spPr>
        <p:txBody>
          <a:bodyPr/>
          <a:lstStyle>
            <a:lvl1pPr>
              <a:defRPr/>
            </a:lvl1pPr>
          </a:lstStyle>
          <a:p>
            <a:r>
              <a:rPr lang="en-US" smtClean="0"/>
              <a:t>Clic para editar título</a:t>
            </a:r>
            <a:endParaRPr lang="es-ES_tradnl"/>
          </a:p>
        </p:txBody>
      </p:sp>
      <p:sp>
        <p:nvSpPr>
          <p:cNvPr id="3" name="Marcador de texto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Marcador de contenido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
        <p:nvSpPr>
          <p:cNvPr id="5" name="Marcador de texto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Marcador de contenido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50875" y="388938"/>
            <a:ext cx="4276725" cy="1651000"/>
          </a:xfrm>
        </p:spPr>
        <p:txBody>
          <a:bodyPr/>
          <a:lstStyle>
            <a:lvl1pPr algn="l">
              <a:defRPr sz="2000" b="1"/>
            </a:lvl1pPr>
          </a:lstStyle>
          <a:p>
            <a:r>
              <a:rPr lang="en-US" smtClean="0"/>
              <a:t>Clic para editar título</a:t>
            </a:r>
            <a:endParaRPr lang="es-ES_tradnl"/>
          </a:p>
        </p:txBody>
      </p:sp>
      <p:sp>
        <p:nvSpPr>
          <p:cNvPr id="3" name="Marcador de contenido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
        <p:nvSpPr>
          <p:cNvPr id="4" name="Marcador de texto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47938" y="6826250"/>
            <a:ext cx="7802562" cy="806450"/>
          </a:xfrm>
        </p:spPr>
        <p:txBody>
          <a:bodyPr/>
          <a:lstStyle>
            <a:lvl1pPr algn="l">
              <a:defRPr sz="2000" b="1"/>
            </a:lvl1pPr>
          </a:lstStyle>
          <a:p>
            <a:r>
              <a:rPr lang="en-US" smtClean="0"/>
              <a:t>Clic para editar título</a:t>
            </a:r>
            <a:endParaRPr lang="es-ES_tradnl"/>
          </a:p>
        </p:txBody>
      </p:sp>
      <p:sp>
        <p:nvSpPr>
          <p:cNvPr id="3" name="Marcador de posición de imagen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49288" y="446088"/>
            <a:ext cx="11720512" cy="2665412"/>
          </a:xfrm>
          <a:prstGeom prst="rect">
            <a:avLst/>
          </a:prstGeom>
          <a:noFill/>
          <a:ln w="9525">
            <a:noFill/>
            <a:round/>
            <a:headEnd/>
            <a:tailEnd/>
          </a:ln>
          <a:effectLst/>
        </p:spPr>
        <p:txBody>
          <a:bodyPr vert="horz" wrap="square" lIns="38160" tIns="38160" rIns="38160" bIns="38160" numCol="1" anchor="b"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39763" y="3387725"/>
            <a:ext cx="11720512" cy="6434138"/>
          </a:xfrm>
          <a:prstGeom prst="rect">
            <a:avLst/>
          </a:prstGeom>
          <a:noFill/>
          <a:ln w="9525">
            <a:noFill/>
            <a:round/>
            <a:headEnd/>
            <a:tailEnd/>
          </a:ln>
          <a:effectLst/>
        </p:spPr>
        <p:txBody>
          <a:bodyPr vert="horz" wrap="square" lIns="38160" tIns="38160" rIns="38160" bIns="3816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49263" rtl="0" fontAlgn="base">
        <a:lnSpc>
          <a:spcPct val="97000"/>
        </a:lnSpc>
        <a:spcBef>
          <a:spcPct val="0"/>
        </a:spcBef>
        <a:spcAft>
          <a:spcPct val="0"/>
        </a:spcAft>
        <a:buClr>
          <a:srgbClr val="000000"/>
        </a:buClr>
        <a:buSzPct val="100000"/>
        <a:buFont typeface="Times New Roman" charset="0"/>
        <a:defRPr sz="5800">
          <a:solidFill>
            <a:srgbClr val="FFFFFF"/>
          </a:solidFill>
          <a:latin typeface="+mj-lt"/>
          <a:ea typeface="+mj-ea"/>
          <a:cs typeface="+mj-cs"/>
        </a:defRPr>
      </a:lvl1pPr>
      <a:lvl2pPr marL="742950" indent="-285750" algn="l" defTabSz="449263" rtl="0" fontAlgn="base">
        <a:lnSpc>
          <a:spcPct val="97000"/>
        </a:lnSpc>
        <a:spcBef>
          <a:spcPct val="0"/>
        </a:spcBef>
        <a:spcAft>
          <a:spcPct val="0"/>
        </a:spcAft>
        <a:buClr>
          <a:srgbClr val="000000"/>
        </a:buClr>
        <a:buSzPct val="100000"/>
        <a:buFont typeface="Times New Roman" charset="0"/>
        <a:defRPr sz="5800">
          <a:solidFill>
            <a:srgbClr val="FFFFFF"/>
          </a:solidFill>
          <a:latin typeface="Corbel" charset="0"/>
          <a:ea typeface="ヒラギノ角ゴ ProN W3" charset="-128"/>
          <a:cs typeface="ヒラギノ角ゴ ProN W3" charset="-128"/>
        </a:defRPr>
      </a:lvl2pPr>
      <a:lvl3pPr marL="1143000" indent="-228600" algn="l" defTabSz="449263" rtl="0" fontAlgn="base">
        <a:lnSpc>
          <a:spcPct val="97000"/>
        </a:lnSpc>
        <a:spcBef>
          <a:spcPct val="0"/>
        </a:spcBef>
        <a:spcAft>
          <a:spcPct val="0"/>
        </a:spcAft>
        <a:buClr>
          <a:srgbClr val="000000"/>
        </a:buClr>
        <a:buSzPct val="100000"/>
        <a:buFont typeface="Times New Roman" charset="0"/>
        <a:defRPr sz="5800">
          <a:solidFill>
            <a:srgbClr val="FFFFFF"/>
          </a:solidFill>
          <a:latin typeface="Corbel" charset="0"/>
          <a:ea typeface="ヒラギノ角ゴ ProN W3" charset="-128"/>
          <a:cs typeface="ヒラギノ角ゴ ProN W3" charset="-128"/>
        </a:defRPr>
      </a:lvl3pPr>
      <a:lvl4pPr marL="1600200" indent="-228600" algn="l" defTabSz="449263" rtl="0" fontAlgn="base">
        <a:lnSpc>
          <a:spcPct val="97000"/>
        </a:lnSpc>
        <a:spcBef>
          <a:spcPct val="0"/>
        </a:spcBef>
        <a:spcAft>
          <a:spcPct val="0"/>
        </a:spcAft>
        <a:buClr>
          <a:srgbClr val="000000"/>
        </a:buClr>
        <a:buSzPct val="100000"/>
        <a:buFont typeface="Times New Roman" charset="0"/>
        <a:defRPr sz="5800">
          <a:solidFill>
            <a:srgbClr val="FFFFFF"/>
          </a:solidFill>
          <a:latin typeface="Corbel" charset="0"/>
          <a:ea typeface="ヒラギノ角ゴ ProN W3" charset="-128"/>
          <a:cs typeface="ヒラギノ角ゴ ProN W3" charset="-128"/>
        </a:defRPr>
      </a:lvl4pPr>
      <a:lvl5pPr marL="2057400" indent="-228600" algn="l" defTabSz="449263" rtl="0" fontAlgn="base">
        <a:lnSpc>
          <a:spcPct val="97000"/>
        </a:lnSpc>
        <a:spcBef>
          <a:spcPct val="0"/>
        </a:spcBef>
        <a:spcAft>
          <a:spcPct val="0"/>
        </a:spcAft>
        <a:buClr>
          <a:srgbClr val="000000"/>
        </a:buClr>
        <a:buSzPct val="100000"/>
        <a:buFont typeface="Times New Roman" charset="0"/>
        <a:defRPr sz="5800">
          <a:solidFill>
            <a:srgbClr val="FFFFFF"/>
          </a:solidFill>
          <a:latin typeface="Corbel" charset="0"/>
          <a:ea typeface="ヒラギノ角ゴ ProN W3" charset="-128"/>
          <a:cs typeface="ヒラギノ角ゴ ProN W3" charset="-128"/>
        </a:defRPr>
      </a:lvl5pPr>
      <a:lvl6pPr marL="2514600" indent="-228600" algn="l" defTabSz="449263" rtl="0" fontAlgn="base">
        <a:lnSpc>
          <a:spcPct val="97000"/>
        </a:lnSpc>
        <a:spcBef>
          <a:spcPct val="0"/>
        </a:spcBef>
        <a:spcAft>
          <a:spcPct val="0"/>
        </a:spcAft>
        <a:buClr>
          <a:srgbClr val="000000"/>
        </a:buClr>
        <a:buSzPct val="100000"/>
        <a:buFont typeface="Times New Roman" charset="0"/>
        <a:defRPr sz="5800">
          <a:solidFill>
            <a:srgbClr val="FFFFFF"/>
          </a:solidFill>
          <a:latin typeface="Corbel" charset="0"/>
          <a:ea typeface="ヒラギノ角ゴ ProN W3" charset="-128"/>
          <a:cs typeface="ヒラギノ角ゴ ProN W3" charset="-128"/>
        </a:defRPr>
      </a:lvl6pPr>
      <a:lvl7pPr marL="2971800" indent="-228600" algn="l" defTabSz="449263" rtl="0" fontAlgn="base">
        <a:lnSpc>
          <a:spcPct val="97000"/>
        </a:lnSpc>
        <a:spcBef>
          <a:spcPct val="0"/>
        </a:spcBef>
        <a:spcAft>
          <a:spcPct val="0"/>
        </a:spcAft>
        <a:buClr>
          <a:srgbClr val="000000"/>
        </a:buClr>
        <a:buSzPct val="100000"/>
        <a:buFont typeface="Times New Roman" charset="0"/>
        <a:defRPr sz="5800">
          <a:solidFill>
            <a:srgbClr val="FFFFFF"/>
          </a:solidFill>
          <a:latin typeface="Corbel" charset="0"/>
          <a:ea typeface="ヒラギノ角ゴ ProN W3" charset="-128"/>
          <a:cs typeface="ヒラギノ角ゴ ProN W3" charset="-128"/>
        </a:defRPr>
      </a:lvl7pPr>
      <a:lvl8pPr marL="3429000" indent="-228600" algn="l" defTabSz="449263" rtl="0" fontAlgn="base">
        <a:lnSpc>
          <a:spcPct val="97000"/>
        </a:lnSpc>
        <a:spcBef>
          <a:spcPct val="0"/>
        </a:spcBef>
        <a:spcAft>
          <a:spcPct val="0"/>
        </a:spcAft>
        <a:buClr>
          <a:srgbClr val="000000"/>
        </a:buClr>
        <a:buSzPct val="100000"/>
        <a:buFont typeface="Times New Roman" charset="0"/>
        <a:defRPr sz="5800">
          <a:solidFill>
            <a:srgbClr val="FFFFFF"/>
          </a:solidFill>
          <a:latin typeface="Corbel" charset="0"/>
          <a:ea typeface="ヒラギノ角ゴ ProN W3" charset="-128"/>
          <a:cs typeface="ヒラギノ角ゴ ProN W3" charset="-128"/>
        </a:defRPr>
      </a:lvl8pPr>
      <a:lvl9pPr marL="3886200" indent="-228600" algn="l" defTabSz="449263" rtl="0" fontAlgn="base">
        <a:lnSpc>
          <a:spcPct val="97000"/>
        </a:lnSpc>
        <a:spcBef>
          <a:spcPct val="0"/>
        </a:spcBef>
        <a:spcAft>
          <a:spcPct val="0"/>
        </a:spcAft>
        <a:buClr>
          <a:srgbClr val="000000"/>
        </a:buClr>
        <a:buSzPct val="100000"/>
        <a:buFont typeface="Times New Roman" charset="0"/>
        <a:defRPr sz="5800">
          <a:solidFill>
            <a:srgbClr val="FFFFFF"/>
          </a:solidFill>
          <a:latin typeface="Corbel" charset="0"/>
          <a:ea typeface="ヒラギノ角ゴ ProN W3" charset="-128"/>
          <a:cs typeface="ヒラギノ角ゴ ProN W3" charset="-128"/>
        </a:defRPr>
      </a:lvl9pPr>
    </p:titleStyle>
    <p:bodyStyle>
      <a:lvl1pPr marL="342900" indent="-342900" algn="l" defTabSz="449263" rtl="0" fontAlgn="base">
        <a:spcBef>
          <a:spcPct val="0"/>
        </a:spcBef>
        <a:spcAft>
          <a:spcPct val="0"/>
        </a:spcAft>
        <a:buClr>
          <a:srgbClr val="000000"/>
        </a:buClr>
        <a:buSzPct val="100000"/>
        <a:buFont typeface="Times New Roman" charset="0"/>
        <a:defRPr sz="2400">
          <a:solidFill>
            <a:srgbClr val="FFFFFF"/>
          </a:solidFill>
          <a:latin typeface="+mn-lt"/>
          <a:ea typeface="+mn-ea"/>
          <a:cs typeface="+mn-cs"/>
        </a:defRPr>
      </a:lvl1pPr>
      <a:lvl2pPr marL="742950" indent="-285750" algn="ctr" defTabSz="449263" rtl="0" fontAlgn="base">
        <a:spcBef>
          <a:spcPts val="900"/>
        </a:spcBef>
        <a:spcAft>
          <a:spcPct val="0"/>
        </a:spcAft>
        <a:buClr>
          <a:srgbClr val="000000"/>
        </a:buClr>
        <a:buSzPct val="100000"/>
        <a:buFont typeface="Times New Roman" charset="0"/>
        <a:defRPr sz="3000">
          <a:solidFill>
            <a:srgbClr val="878787"/>
          </a:solidFill>
          <a:latin typeface="+mn-lt"/>
          <a:ea typeface="+mn-ea"/>
          <a:cs typeface="+mn-cs"/>
        </a:defRPr>
      </a:lvl2pPr>
      <a:lvl3pPr marL="1143000" indent="-228600" algn="ctr" defTabSz="449263" rtl="0" fontAlgn="base">
        <a:spcBef>
          <a:spcPts val="900"/>
        </a:spcBef>
        <a:spcAft>
          <a:spcPct val="0"/>
        </a:spcAft>
        <a:buClr>
          <a:srgbClr val="000000"/>
        </a:buClr>
        <a:buSzPct val="100000"/>
        <a:buFont typeface="Times New Roman" charset="0"/>
        <a:defRPr sz="2800">
          <a:solidFill>
            <a:srgbClr val="878787"/>
          </a:solidFill>
          <a:latin typeface="+mn-lt"/>
          <a:ea typeface="+mn-ea"/>
          <a:cs typeface="+mn-cs"/>
        </a:defRPr>
      </a:lvl3pPr>
      <a:lvl4pPr marL="1600200" indent="-228600" algn="ctr" defTabSz="449263" rtl="0" fontAlgn="base">
        <a:spcBef>
          <a:spcPts val="900"/>
        </a:spcBef>
        <a:spcAft>
          <a:spcPct val="0"/>
        </a:spcAft>
        <a:buClr>
          <a:srgbClr val="000000"/>
        </a:buClr>
        <a:buSzPct val="100000"/>
        <a:buFont typeface="Times New Roman" charset="0"/>
        <a:defRPr sz="2400">
          <a:solidFill>
            <a:srgbClr val="878787"/>
          </a:solidFill>
          <a:latin typeface="+mn-lt"/>
          <a:ea typeface="+mn-ea"/>
          <a:cs typeface="+mn-cs"/>
        </a:defRPr>
      </a:lvl4pPr>
      <a:lvl5pPr marL="2057400" indent="-228600" algn="ctr" defTabSz="449263" rtl="0" fontAlgn="base">
        <a:spcBef>
          <a:spcPts val="900"/>
        </a:spcBef>
        <a:spcAft>
          <a:spcPct val="0"/>
        </a:spcAft>
        <a:buClr>
          <a:srgbClr val="000000"/>
        </a:buClr>
        <a:buSzPct val="100000"/>
        <a:buFont typeface="Times New Roman" charset="0"/>
        <a:defRPr sz="2400">
          <a:solidFill>
            <a:srgbClr val="878787"/>
          </a:solidFill>
          <a:latin typeface="+mn-lt"/>
          <a:ea typeface="+mn-ea"/>
          <a:cs typeface="+mn-cs"/>
        </a:defRPr>
      </a:lvl5pPr>
      <a:lvl6pPr marL="2514600" indent="-228600" algn="ctr" defTabSz="449263" rtl="0" fontAlgn="base">
        <a:spcBef>
          <a:spcPts val="900"/>
        </a:spcBef>
        <a:spcAft>
          <a:spcPct val="0"/>
        </a:spcAft>
        <a:buClr>
          <a:srgbClr val="000000"/>
        </a:buClr>
        <a:buSzPct val="100000"/>
        <a:buFont typeface="Times New Roman" charset="0"/>
        <a:defRPr sz="2400">
          <a:solidFill>
            <a:srgbClr val="878787"/>
          </a:solidFill>
          <a:latin typeface="+mn-lt"/>
          <a:ea typeface="+mn-ea"/>
          <a:cs typeface="+mn-cs"/>
        </a:defRPr>
      </a:lvl6pPr>
      <a:lvl7pPr marL="2971800" indent="-228600" algn="ctr" defTabSz="449263" rtl="0" fontAlgn="base">
        <a:spcBef>
          <a:spcPts val="900"/>
        </a:spcBef>
        <a:spcAft>
          <a:spcPct val="0"/>
        </a:spcAft>
        <a:buClr>
          <a:srgbClr val="000000"/>
        </a:buClr>
        <a:buSzPct val="100000"/>
        <a:buFont typeface="Times New Roman" charset="0"/>
        <a:defRPr sz="2400">
          <a:solidFill>
            <a:srgbClr val="878787"/>
          </a:solidFill>
          <a:latin typeface="+mn-lt"/>
          <a:ea typeface="+mn-ea"/>
          <a:cs typeface="+mn-cs"/>
        </a:defRPr>
      </a:lvl7pPr>
      <a:lvl8pPr marL="3429000" indent="-228600" algn="ctr" defTabSz="449263" rtl="0" fontAlgn="base">
        <a:spcBef>
          <a:spcPts val="900"/>
        </a:spcBef>
        <a:spcAft>
          <a:spcPct val="0"/>
        </a:spcAft>
        <a:buClr>
          <a:srgbClr val="000000"/>
        </a:buClr>
        <a:buSzPct val="100000"/>
        <a:buFont typeface="Times New Roman" charset="0"/>
        <a:defRPr sz="2400">
          <a:solidFill>
            <a:srgbClr val="878787"/>
          </a:solidFill>
          <a:latin typeface="+mn-lt"/>
          <a:ea typeface="+mn-ea"/>
          <a:cs typeface="+mn-cs"/>
        </a:defRPr>
      </a:lvl8pPr>
      <a:lvl9pPr marL="3886200" indent="-228600" algn="ctr" defTabSz="449263" rtl="0" fontAlgn="base">
        <a:spcBef>
          <a:spcPts val="900"/>
        </a:spcBef>
        <a:spcAft>
          <a:spcPct val="0"/>
        </a:spcAft>
        <a:buClr>
          <a:srgbClr val="000000"/>
        </a:buClr>
        <a:buSzPct val="100000"/>
        <a:buFont typeface="Times New Roman" charset="0"/>
        <a:defRPr sz="2400">
          <a:solidFill>
            <a:srgbClr val="878787"/>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06400" y="76200"/>
            <a:ext cx="12204700" cy="1549400"/>
          </a:xfrm>
          <a:prstGeom prst="rect">
            <a:avLst/>
          </a:prstGeom>
          <a:solidFill>
            <a:srgbClr val="4F5A58"/>
          </a:solidFill>
          <a:ln w="9525">
            <a:noFill/>
            <a:round/>
            <a:headEnd/>
            <a:tailEnd/>
          </a:ln>
          <a:effectLst/>
        </p:spPr>
        <p:txBody>
          <a:bodyPr wrap="none" anchor="ctr">
            <a:prstTxWarp prst="textNoShape">
              <a:avLst/>
            </a:prstTxWarp>
          </a:bodyPr>
          <a:lstStyle/>
          <a:p>
            <a:endParaRPr lang="es-ES_tradnl"/>
          </a:p>
        </p:txBody>
      </p:sp>
      <p:grpSp>
        <p:nvGrpSpPr>
          <p:cNvPr id="2050" name="Group 2"/>
          <p:cNvGrpSpPr>
            <a:grpSpLocks/>
          </p:cNvGrpSpPr>
          <p:nvPr/>
        </p:nvGrpSpPr>
        <p:grpSpPr bwMode="auto">
          <a:xfrm>
            <a:off x="403225" y="1620838"/>
            <a:ext cx="12214225" cy="193675"/>
            <a:chOff x="254" y="1021"/>
            <a:chExt cx="7694" cy="122"/>
          </a:xfrm>
        </p:grpSpPr>
        <p:sp>
          <p:nvSpPr>
            <p:cNvPr id="2051" name="Rectangle 3"/>
            <p:cNvSpPr>
              <a:spLocks noChangeArrowheads="1"/>
            </p:cNvSpPr>
            <p:nvPr/>
          </p:nvSpPr>
          <p:spPr bwMode="auto">
            <a:xfrm>
              <a:off x="254" y="1021"/>
              <a:ext cx="1447" cy="122"/>
            </a:xfrm>
            <a:prstGeom prst="rect">
              <a:avLst/>
            </a:prstGeom>
            <a:solidFill>
              <a:srgbClr val="8D1A5D"/>
            </a:solidFill>
            <a:ln w="9525">
              <a:noFill/>
              <a:round/>
              <a:headEnd/>
              <a:tailEnd/>
            </a:ln>
            <a:effectLst/>
          </p:spPr>
          <p:txBody>
            <a:bodyPr wrap="none" anchor="ctr">
              <a:prstTxWarp prst="textNoShape">
                <a:avLst/>
              </a:prstTxWarp>
            </a:bodyPr>
            <a:lstStyle/>
            <a:p>
              <a:endParaRPr lang="es-ES_tradnl"/>
            </a:p>
          </p:txBody>
        </p:sp>
        <p:sp>
          <p:nvSpPr>
            <p:cNvPr id="2052" name="Rectangle 4"/>
            <p:cNvSpPr>
              <a:spLocks noChangeArrowheads="1"/>
            </p:cNvSpPr>
            <p:nvPr/>
          </p:nvSpPr>
          <p:spPr bwMode="auto">
            <a:xfrm>
              <a:off x="1688" y="1021"/>
              <a:ext cx="2471" cy="122"/>
            </a:xfrm>
            <a:prstGeom prst="rect">
              <a:avLst/>
            </a:prstGeom>
            <a:solidFill>
              <a:srgbClr val="AE750A"/>
            </a:solidFill>
            <a:ln w="9525">
              <a:noFill/>
              <a:round/>
              <a:headEnd/>
              <a:tailEnd/>
            </a:ln>
            <a:effectLst/>
          </p:spPr>
          <p:txBody>
            <a:bodyPr wrap="none" anchor="ctr">
              <a:prstTxWarp prst="textNoShape">
                <a:avLst/>
              </a:prstTxWarp>
            </a:bodyPr>
            <a:lstStyle/>
            <a:p>
              <a:endParaRPr lang="es-ES_tradnl"/>
            </a:p>
          </p:txBody>
        </p:sp>
        <p:sp>
          <p:nvSpPr>
            <p:cNvPr id="2053" name="Rectangle 5"/>
            <p:cNvSpPr>
              <a:spLocks noChangeArrowheads="1"/>
            </p:cNvSpPr>
            <p:nvPr/>
          </p:nvSpPr>
          <p:spPr bwMode="auto">
            <a:xfrm>
              <a:off x="4144" y="1021"/>
              <a:ext cx="3803" cy="122"/>
            </a:xfrm>
            <a:prstGeom prst="rect">
              <a:avLst/>
            </a:prstGeom>
            <a:solidFill>
              <a:srgbClr val="6C87A3"/>
            </a:solidFill>
            <a:ln w="9525">
              <a:noFill/>
              <a:round/>
              <a:headEnd/>
              <a:tailEnd/>
            </a:ln>
            <a:effectLst/>
          </p:spPr>
          <p:txBody>
            <a:bodyPr wrap="none" anchor="ctr">
              <a:prstTxWarp prst="textNoShape">
                <a:avLst/>
              </a:prstTxWarp>
            </a:bodyPr>
            <a:lstStyle/>
            <a:p>
              <a:endParaRPr lang="es-ES_tradnl"/>
            </a:p>
          </p:txBody>
        </p:sp>
      </p:grpSp>
      <p:sp>
        <p:nvSpPr>
          <p:cNvPr id="2054" name="Rectangle 6"/>
          <p:cNvSpPr>
            <a:spLocks noGrp="1" noChangeArrowheads="1"/>
          </p:cNvSpPr>
          <p:nvPr>
            <p:ph type="title"/>
          </p:nvPr>
        </p:nvSpPr>
        <p:spPr bwMode="auto">
          <a:xfrm>
            <a:off x="571500" y="212725"/>
            <a:ext cx="11872913" cy="1230313"/>
          </a:xfrm>
          <a:prstGeom prst="rect">
            <a:avLst/>
          </a:prstGeom>
          <a:noFill/>
          <a:ln w="9525">
            <a:noFill/>
            <a:round/>
            <a:headEnd/>
            <a:tailEnd/>
          </a:ln>
          <a:effectLst/>
        </p:spPr>
        <p:txBody>
          <a:bodyPr vert="horz" wrap="square" lIns="38160" tIns="38160" rIns="38160" bIns="38160" numCol="1" anchor="ctr" anchorCtr="0" compatLnSpc="1">
            <a:prstTxWarp prst="textNoShape">
              <a:avLst/>
            </a:prstTxWarp>
          </a:bodyPr>
          <a:lstStyle/>
          <a:p>
            <a:pPr lvl="0"/>
            <a:r>
              <a:rPr lang="en-GB" dirty="0"/>
              <a:t>Click to edit the title text format</a:t>
            </a:r>
          </a:p>
        </p:txBody>
      </p:sp>
      <p:sp>
        <p:nvSpPr>
          <p:cNvPr id="2055" name="Rectangle 7"/>
          <p:cNvSpPr>
            <a:spLocks noGrp="1" noChangeArrowheads="1"/>
          </p:cNvSpPr>
          <p:nvPr>
            <p:ph type="body" idx="1"/>
          </p:nvPr>
        </p:nvSpPr>
        <p:spPr bwMode="auto">
          <a:xfrm>
            <a:off x="406400" y="1993900"/>
            <a:ext cx="12215813" cy="6434138"/>
          </a:xfrm>
          <a:prstGeom prst="rect">
            <a:avLst/>
          </a:prstGeom>
          <a:noFill/>
          <a:ln w="9525">
            <a:noFill/>
            <a:round/>
            <a:headEnd/>
            <a:tailEnd/>
          </a:ln>
          <a:effectLst/>
        </p:spPr>
        <p:txBody>
          <a:bodyPr vert="horz" wrap="square" lIns="38160" tIns="38160" rIns="38160" bIns="3816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2056" name="Rectangle 8"/>
          <p:cNvSpPr>
            <a:spLocks noChangeArrowheads="1"/>
          </p:cNvSpPr>
          <p:nvPr/>
        </p:nvSpPr>
        <p:spPr bwMode="auto">
          <a:xfrm>
            <a:off x="401638" y="9369425"/>
            <a:ext cx="8724900" cy="292100"/>
          </a:xfrm>
          <a:prstGeom prst="rect">
            <a:avLst/>
          </a:prstGeom>
          <a:noFill/>
          <a:ln w="9525">
            <a:noFill/>
            <a:round/>
            <a:headEnd/>
            <a:tailEnd/>
          </a:ln>
          <a:effectLst/>
        </p:spPr>
        <p:txBody>
          <a:bodyPr lIns="38160" tIns="38160" rIns="38160" bIns="38160" anchor="ctr">
            <a:prstTxWarp prst="textNoShape">
              <a:avLst/>
            </a:prstTxWarp>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300">
                <a:solidFill>
                  <a:srgbClr val="808080"/>
                </a:solidFill>
                <a:latin typeface="Myriad Pro Light SemiExt" charset="0"/>
                <a:ea typeface="Calibri" charset="0"/>
                <a:cs typeface="Calibri" charset="0"/>
              </a:rPr>
              <a:t>G. Giavitto et al. for the MAGIC Coll.  - GAMMA 2012 Heidelberg</a:t>
            </a:r>
          </a:p>
        </p:txBody>
      </p:sp>
      <p:sp>
        <p:nvSpPr>
          <p:cNvPr id="2057" name="Rectangle 9"/>
          <p:cNvSpPr>
            <a:spLocks noGrp="1" noChangeArrowheads="1"/>
          </p:cNvSpPr>
          <p:nvPr>
            <p:ph type="sldNum"/>
          </p:nvPr>
        </p:nvSpPr>
        <p:spPr bwMode="auto">
          <a:xfrm>
            <a:off x="12140406" y="9280525"/>
            <a:ext cx="694532" cy="471488"/>
          </a:xfrm>
          <a:prstGeom prst="rect">
            <a:avLst/>
          </a:prstGeom>
          <a:noFill/>
          <a:ln w="9525">
            <a:noFill/>
            <a:round/>
            <a:headEnd/>
            <a:tailEnd/>
          </a:ln>
          <a:effectLst/>
        </p:spPr>
        <p:txBody>
          <a:bodyPr vert="horz" wrap="square" lIns="90000" tIns="46800" rIns="90000" bIns="46800" numCol="1" anchor="ctr" anchorCtr="1" compatLnSpc="1">
            <a:prstTxWarp prst="textNoShape">
              <a:avLst/>
            </a:prstTxWarp>
          </a:bodyPr>
          <a:lstStyle>
            <a:lvl1pPr algn="r" eaLnBrk="1">
              <a:buClrTx/>
              <a:buFontTx/>
              <a:buNone/>
              <a:defRPr sz="1800" b="0" i="0">
                <a:solidFill>
                  <a:srgbClr val="262626"/>
                </a:solidFill>
                <a:latin typeface="Myriad Pro Semibold"/>
                <a:ea typeface="Calibri" charset="0"/>
                <a:cs typeface="Myriad Pro Semibold"/>
              </a:defRPr>
            </a:lvl1pPr>
          </a:lstStyle>
          <a:p>
            <a:fld id="{040E6833-53B9-1B40-985A-39EB3EAFB01F}" type="slidenum">
              <a:rPr lang="es-ES" smtClean="0"/>
              <a:pPr/>
              <a:t>‹Nr.›</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fontAlgn="base">
        <a:spcBef>
          <a:spcPct val="0"/>
        </a:spcBef>
        <a:spcAft>
          <a:spcPct val="0"/>
        </a:spcAft>
        <a:buClr>
          <a:srgbClr val="000000"/>
        </a:buClr>
        <a:buSzPct val="100000"/>
        <a:buFont typeface="Times New Roman" charset="0"/>
        <a:defRPr sz="5800">
          <a:solidFill>
            <a:srgbClr val="FFFFFF"/>
          </a:solidFill>
          <a:latin typeface="Myriad Pro Light"/>
          <a:ea typeface="+mj-ea"/>
          <a:cs typeface="Myriad Pro Light"/>
        </a:defRPr>
      </a:lvl1pPr>
      <a:lvl2pPr marL="742950" indent="-285750" algn="l" defTabSz="449263" rtl="0" fontAlgn="base">
        <a:spcBef>
          <a:spcPct val="0"/>
        </a:spcBef>
        <a:spcAft>
          <a:spcPct val="0"/>
        </a:spcAft>
        <a:buClr>
          <a:srgbClr val="000000"/>
        </a:buClr>
        <a:buSzPct val="100000"/>
        <a:buFont typeface="Times New Roman" charset="0"/>
        <a:defRPr sz="5800">
          <a:solidFill>
            <a:srgbClr val="FFFFFF"/>
          </a:solidFill>
          <a:latin typeface="Myriad Pro Light SemiExt" charset="0"/>
          <a:ea typeface="ヒラギノ角ゴ ProN W3" charset="-128"/>
          <a:cs typeface="ヒラギノ角ゴ ProN W3" charset="-128"/>
        </a:defRPr>
      </a:lvl2pPr>
      <a:lvl3pPr marL="1143000" indent="-228600" algn="l" defTabSz="449263" rtl="0" fontAlgn="base">
        <a:spcBef>
          <a:spcPct val="0"/>
        </a:spcBef>
        <a:spcAft>
          <a:spcPct val="0"/>
        </a:spcAft>
        <a:buClr>
          <a:srgbClr val="000000"/>
        </a:buClr>
        <a:buSzPct val="100000"/>
        <a:buFont typeface="Times New Roman" charset="0"/>
        <a:defRPr sz="5800">
          <a:solidFill>
            <a:srgbClr val="FFFFFF"/>
          </a:solidFill>
          <a:latin typeface="Myriad Pro Light SemiExt" charset="0"/>
          <a:ea typeface="ヒラギノ角ゴ ProN W3" charset="-128"/>
          <a:cs typeface="ヒラギノ角ゴ ProN W3" charset="-128"/>
        </a:defRPr>
      </a:lvl3pPr>
      <a:lvl4pPr marL="1600200" indent="-228600" algn="l" defTabSz="449263" rtl="0" fontAlgn="base">
        <a:spcBef>
          <a:spcPct val="0"/>
        </a:spcBef>
        <a:spcAft>
          <a:spcPct val="0"/>
        </a:spcAft>
        <a:buClr>
          <a:srgbClr val="000000"/>
        </a:buClr>
        <a:buSzPct val="100000"/>
        <a:buFont typeface="Times New Roman" charset="0"/>
        <a:defRPr sz="5800">
          <a:solidFill>
            <a:srgbClr val="FFFFFF"/>
          </a:solidFill>
          <a:latin typeface="Myriad Pro Light SemiExt" charset="0"/>
          <a:ea typeface="ヒラギノ角ゴ ProN W3" charset="-128"/>
          <a:cs typeface="ヒラギノ角ゴ ProN W3" charset="-128"/>
        </a:defRPr>
      </a:lvl4pPr>
      <a:lvl5pPr marL="2057400" indent="-228600" algn="l" defTabSz="449263" rtl="0" fontAlgn="base">
        <a:spcBef>
          <a:spcPct val="0"/>
        </a:spcBef>
        <a:spcAft>
          <a:spcPct val="0"/>
        </a:spcAft>
        <a:buClr>
          <a:srgbClr val="000000"/>
        </a:buClr>
        <a:buSzPct val="100000"/>
        <a:buFont typeface="Times New Roman" charset="0"/>
        <a:defRPr sz="5800">
          <a:solidFill>
            <a:srgbClr val="FFFFFF"/>
          </a:solidFill>
          <a:latin typeface="Myriad Pro Light SemiExt" charset="0"/>
          <a:ea typeface="ヒラギノ角ゴ ProN W3" charset="-128"/>
          <a:cs typeface="ヒラギノ角ゴ ProN W3" charset="-128"/>
        </a:defRPr>
      </a:lvl5pPr>
      <a:lvl6pPr marL="2514600" indent="-228600" algn="l" defTabSz="449263" rtl="0" fontAlgn="base">
        <a:spcBef>
          <a:spcPct val="0"/>
        </a:spcBef>
        <a:spcAft>
          <a:spcPct val="0"/>
        </a:spcAft>
        <a:buClr>
          <a:srgbClr val="000000"/>
        </a:buClr>
        <a:buSzPct val="100000"/>
        <a:buFont typeface="Times New Roman" charset="0"/>
        <a:defRPr sz="5800">
          <a:solidFill>
            <a:srgbClr val="FFFFFF"/>
          </a:solidFill>
          <a:latin typeface="Myriad Pro Light SemiExt" charset="0"/>
          <a:ea typeface="ヒラギノ角ゴ ProN W3" charset="-128"/>
          <a:cs typeface="ヒラギノ角ゴ ProN W3" charset="-128"/>
        </a:defRPr>
      </a:lvl6pPr>
      <a:lvl7pPr marL="2971800" indent="-228600" algn="l" defTabSz="449263" rtl="0" fontAlgn="base">
        <a:spcBef>
          <a:spcPct val="0"/>
        </a:spcBef>
        <a:spcAft>
          <a:spcPct val="0"/>
        </a:spcAft>
        <a:buClr>
          <a:srgbClr val="000000"/>
        </a:buClr>
        <a:buSzPct val="100000"/>
        <a:buFont typeface="Times New Roman" charset="0"/>
        <a:defRPr sz="5800">
          <a:solidFill>
            <a:srgbClr val="FFFFFF"/>
          </a:solidFill>
          <a:latin typeface="Myriad Pro Light SemiExt" charset="0"/>
          <a:ea typeface="ヒラギノ角ゴ ProN W3" charset="-128"/>
          <a:cs typeface="ヒラギノ角ゴ ProN W3" charset="-128"/>
        </a:defRPr>
      </a:lvl7pPr>
      <a:lvl8pPr marL="3429000" indent="-228600" algn="l" defTabSz="449263" rtl="0" fontAlgn="base">
        <a:spcBef>
          <a:spcPct val="0"/>
        </a:spcBef>
        <a:spcAft>
          <a:spcPct val="0"/>
        </a:spcAft>
        <a:buClr>
          <a:srgbClr val="000000"/>
        </a:buClr>
        <a:buSzPct val="100000"/>
        <a:buFont typeface="Times New Roman" charset="0"/>
        <a:defRPr sz="5800">
          <a:solidFill>
            <a:srgbClr val="FFFFFF"/>
          </a:solidFill>
          <a:latin typeface="Myriad Pro Light SemiExt" charset="0"/>
          <a:ea typeface="ヒラギノ角ゴ ProN W3" charset="-128"/>
          <a:cs typeface="ヒラギノ角ゴ ProN W3" charset="-128"/>
        </a:defRPr>
      </a:lvl8pPr>
      <a:lvl9pPr marL="3886200" indent="-228600" algn="l" defTabSz="449263" rtl="0" fontAlgn="base">
        <a:spcBef>
          <a:spcPct val="0"/>
        </a:spcBef>
        <a:spcAft>
          <a:spcPct val="0"/>
        </a:spcAft>
        <a:buClr>
          <a:srgbClr val="000000"/>
        </a:buClr>
        <a:buSzPct val="100000"/>
        <a:buFont typeface="Times New Roman" charset="0"/>
        <a:defRPr sz="5800">
          <a:solidFill>
            <a:srgbClr val="FFFFFF"/>
          </a:solidFill>
          <a:latin typeface="Myriad Pro Light SemiExt" charset="0"/>
          <a:ea typeface="ヒラギノ角ゴ ProN W3" charset="-128"/>
          <a:cs typeface="ヒラギノ角ゴ ProN W3" charset="-128"/>
        </a:defRPr>
      </a:lvl9pPr>
    </p:titleStyle>
    <p:bodyStyle>
      <a:lvl1pPr marL="342900" indent="-342900" algn="l" defTabSz="449263" rtl="0" fontAlgn="base">
        <a:spcBef>
          <a:spcPts val="1425"/>
        </a:spcBef>
        <a:spcAft>
          <a:spcPct val="0"/>
        </a:spcAft>
        <a:buClr>
          <a:srgbClr val="000000"/>
        </a:buClr>
        <a:buSzPct val="100000"/>
        <a:buFont typeface="Times New Roman" charset="0"/>
        <a:defRPr sz="3400" b="0" i="0">
          <a:solidFill>
            <a:srgbClr val="262626"/>
          </a:solidFill>
          <a:latin typeface="Myriad Pro Semibold"/>
          <a:ea typeface="+mn-ea"/>
          <a:cs typeface="Myriad Pro Semibold"/>
        </a:defRPr>
      </a:lvl1pPr>
      <a:lvl2pPr marL="742950" indent="-285750" algn="l" defTabSz="449263" rtl="0" fontAlgn="base">
        <a:spcBef>
          <a:spcPts val="900"/>
        </a:spcBef>
        <a:spcAft>
          <a:spcPct val="0"/>
        </a:spcAft>
        <a:buClr>
          <a:srgbClr val="000000"/>
        </a:buClr>
        <a:buSzPct val="100000"/>
        <a:buFont typeface="Times New Roman" charset="0"/>
        <a:defRPr sz="3000" b="0" i="0">
          <a:solidFill>
            <a:srgbClr val="262626"/>
          </a:solidFill>
          <a:latin typeface="Myriad Pro Semibold"/>
          <a:ea typeface="+mn-ea"/>
          <a:cs typeface="Myriad Pro Semibold"/>
        </a:defRPr>
      </a:lvl2pPr>
      <a:lvl3pPr marL="1143000" indent="-228600" algn="l" defTabSz="449263" rtl="0" fontAlgn="base">
        <a:spcBef>
          <a:spcPts val="900"/>
        </a:spcBef>
        <a:spcAft>
          <a:spcPct val="0"/>
        </a:spcAft>
        <a:buClr>
          <a:srgbClr val="000000"/>
        </a:buClr>
        <a:buSzPct val="100000"/>
        <a:buFont typeface="Times New Roman" charset="0"/>
        <a:defRPr sz="2800" b="0" i="0">
          <a:solidFill>
            <a:srgbClr val="262626"/>
          </a:solidFill>
          <a:latin typeface="Myriad Pro Semibold"/>
          <a:ea typeface="+mn-ea"/>
          <a:cs typeface="Myriad Pro Semibold"/>
        </a:defRPr>
      </a:lvl3pPr>
      <a:lvl4pPr marL="1600200" indent="-228600" algn="l" defTabSz="449263" rtl="0" fontAlgn="base">
        <a:spcBef>
          <a:spcPts val="900"/>
        </a:spcBef>
        <a:spcAft>
          <a:spcPct val="0"/>
        </a:spcAft>
        <a:buClr>
          <a:srgbClr val="000000"/>
        </a:buClr>
        <a:buSzPct val="100000"/>
        <a:buFont typeface="Times New Roman" charset="0"/>
        <a:defRPr sz="2400" b="0" i="0">
          <a:solidFill>
            <a:srgbClr val="262626"/>
          </a:solidFill>
          <a:latin typeface="Myriad Pro Semibold"/>
          <a:ea typeface="+mn-ea"/>
          <a:cs typeface="Myriad Pro Semibold"/>
        </a:defRPr>
      </a:lvl4pPr>
      <a:lvl5pPr marL="2057400" indent="-228600" algn="l" defTabSz="449263" rtl="0" fontAlgn="base">
        <a:spcBef>
          <a:spcPts val="900"/>
        </a:spcBef>
        <a:spcAft>
          <a:spcPct val="0"/>
        </a:spcAft>
        <a:buClr>
          <a:srgbClr val="000000"/>
        </a:buClr>
        <a:buSzPct val="100000"/>
        <a:buFont typeface="Times New Roman" charset="0"/>
        <a:defRPr sz="2400" b="0" i="0">
          <a:solidFill>
            <a:srgbClr val="262626"/>
          </a:solidFill>
          <a:latin typeface="Myriad Pro Semibold"/>
          <a:ea typeface="+mn-ea"/>
          <a:cs typeface="Myriad Pro Semibold"/>
        </a:defRPr>
      </a:lvl5pPr>
      <a:lvl6pPr marL="2514600" indent="-228600" algn="l" defTabSz="449263" rtl="0" fontAlgn="base">
        <a:spcBef>
          <a:spcPts val="900"/>
        </a:spcBef>
        <a:spcAft>
          <a:spcPct val="0"/>
        </a:spcAft>
        <a:buClr>
          <a:srgbClr val="000000"/>
        </a:buClr>
        <a:buSzPct val="100000"/>
        <a:buFont typeface="Times New Roman" charset="0"/>
        <a:defRPr sz="2400">
          <a:solidFill>
            <a:srgbClr val="262626"/>
          </a:solidFill>
          <a:latin typeface="+mn-lt"/>
          <a:ea typeface="+mn-ea"/>
          <a:cs typeface="+mn-cs"/>
        </a:defRPr>
      </a:lvl6pPr>
      <a:lvl7pPr marL="2971800" indent="-228600" algn="l" defTabSz="449263" rtl="0" fontAlgn="base">
        <a:spcBef>
          <a:spcPts val="900"/>
        </a:spcBef>
        <a:spcAft>
          <a:spcPct val="0"/>
        </a:spcAft>
        <a:buClr>
          <a:srgbClr val="000000"/>
        </a:buClr>
        <a:buSzPct val="100000"/>
        <a:buFont typeface="Times New Roman" charset="0"/>
        <a:defRPr sz="2400">
          <a:solidFill>
            <a:srgbClr val="262626"/>
          </a:solidFill>
          <a:latin typeface="+mn-lt"/>
          <a:ea typeface="+mn-ea"/>
          <a:cs typeface="+mn-cs"/>
        </a:defRPr>
      </a:lvl7pPr>
      <a:lvl8pPr marL="3429000" indent="-228600" algn="l" defTabSz="449263" rtl="0" fontAlgn="base">
        <a:spcBef>
          <a:spcPts val="900"/>
        </a:spcBef>
        <a:spcAft>
          <a:spcPct val="0"/>
        </a:spcAft>
        <a:buClr>
          <a:srgbClr val="000000"/>
        </a:buClr>
        <a:buSzPct val="100000"/>
        <a:buFont typeface="Times New Roman" charset="0"/>
        <a:defRPr sz="2400">
          <a:solidFill>
            <a:srgbClr val="262626"/>
          </a:solidFill>
          <a:latin typeface="+mn-lt"/>
          <a:ea typeface="+mn-ea"/>
          <a:cs typeface="+mn-cs"/>
        </a:defRPr>
      </a:lvl8pPr>
      <a:lvl9pPr marL="3886200" indent="-228600" algn="l" defTabSz="449263" rtl="0" fontAlgn="base">
        <a:spcBef>
          <a:spcPts val="900"/>
        </a:spcBef>
        <a:spcAft>
          <a:spcPct val="0"/>
        </a:spcAft>
        <a:buClr>
          <a:srgbClr val="000000"/>
        </a:buClr>
        <a:buSzPct val="100000"/>
        <a:buFont typeface="Times New Roman" charset="0"/>
        <a:defRPr sz="2400">
          <a:solidFill>
            <a:srgbClr val="262626"/>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2.jpeg"/><Relationship Id="rId7"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37.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ideo" Target="file:///\\localhost\Users\gianluca\Dropbox\Documents\IFAE\GAMMA2012\Giavitto_CrabNebulaPulsar_GAMMA20121\crab_movie.mov" TargetMode="External"/><Relationship Id="rId5" Type="http://schemas.openxmlformats.org/officeDocument/2006/relationships/image" Target="../media/image6.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srcRect/>
          <a:stretch>
            <a:fillRect/>
          </a:stretch>
        </p:blipFill>
        <p:spPr bwMode="auto">
          <a:xfrm>
            <a:off x="395288" y="4725988"/>
            <a:ext cx="7524750" cy="4705350"/>
          </a:xfrm>
          <a:prstGeom prst="rect">
            <a:avLst/>
          </a:prstGeom>
          <a:noFill/>
          <a:ln w="9525">
            <a:noFill/>
            <a:round/>
            <a:headEnd/>
            <a:tailEnd/>
          </a:ln>
          <a:effectLst/>
        </p:spPr>
      </p:pic>
      <p:grpSp>
        <p:nvGrpSpPr>
          <p:cNvPr id="4098" name="Group 2"/>
          <p:cNvGrpSpPr>
            <a:grpSpLocks/>
          </p:cNvGrpSpPr>
          <p:nvPr/>
        </p:nvGrpSpPr>
        <p:grpSpPr bwMode="auto">
          <a:xfrm>
            <a:off x="395288" y="125413"/>
            <a:ext cx="12215812" cy="4675187"/>
            <a:chOff x="249" y="79"/>
            <a:chExt cx="7695" cy="2945"/>
          </a:xfrm>
        </p:grpSpPr>
        <p:sp>
          <p:nvSpPr>
            <p:cNvPr id="4099" name="Rectangle 3"/>
            <p:cNvSpPr>
              <a:spLocks noChangeArrowheads="1"/>
            </p:cNvSpPr>
            <p:nvPr/>
          </p:nvSpPr>
          <p:spPr bwMode="auto">
            <a:xfrm>
              <a:off x="249" y="79"/>
              <a:ext cx="7695" cy="2544"/>
            </a:xfrm>
            <a:prstGeom prst="rect">
              <a:avLst/>
            </a:prstGeom>
            <a:solidFill>
              <a:srgbClr val="4F5A58"/>
            </a:solidFill>
            <a:ln w="9525">
              <a:noFill/>
              <a:round/>
              <a:headEnd/>
              <a:tailEnd/>
            </a:ln>
            <a:effectLst/>
          </p:spPr>
          <p:txBody>
            <a:bodyPr wrap="none" anchor="ctr">
              <a:prstTxWarp prst="textNoShape">
                <a:avLst/>
              </a:prstTxWarp>
            </a:bodyPr>
            <a:lstStyle/>
            <a:p>
              <a:endParaRPr lang="es-ES_tradnl"/>
            </a:p>
          </p:txBody>
        </p:sp>
        <p:grpSp>
          <p:nvGrpSpPr>
            <p:cNvPr id="4100" name="Group 4"/>
            <p:cNvGrpSpPr>
              <a:grpSpLocks/>
            </p:cNvGrpSpPr>
            <p:nvPr/>
          </p:nvGrpSpPr>
          <p:grpSpPr bwMode="auto">
            <a:xfrm>
              <a:off x="250" y="2624"/>
              <a:ext cx="7694" cy="400"/>
              <a:chOff x="250" y="2624"/>
              <a:chExt cx="7694" cy="400"/>
            </a:xfrm>
          </p:grpSpPr>
          <p:sp>
            <p:nvSpPr>
              <p:cNvPr id="4101" name="Rectangle 5"/>
              <p:cNvSpPr>
                <a:spLocks noChangeArrowheads="1"/>
              </p:cNvSpPr>
              <p:nvPr/>
            </p:nvSpPr>
            <p:spPr bwMode="auto">
              <a:xfrm>
                <a:off x="250" y="2624"/>
                <a:ext cx="2471" cy="400"/>
              </a:xfrm>
              <a:prstGeom prst="rect">
                <a:avLst/>
              </a:prstGeom>
              <a:solidFill>
                <a:srgbClr val="8D1A5D"/>
              </a:solidFill>
              <a:ln w="9525">
                <a:noFill/>
                <a:round/>
                <a:headEnd/>
                <a:tailEnd/>
              </a:ln>
              <a:effectLst/>
            </p:spPr>
            <p:txBody>
              <a:bodyPr wrap="none" anchor="ctr">
                <a:prstTxWarp prst="textNoShape">
                  <a:avLst/>
                </a:prstTxWarp>
              </a:bodyPr>
              <a:lstStyle/>
              <a:p>
                <a:endParaRPr lang="es-ES_tradnl"/>
              </a:p>
            </p:txBody>
          </p:sp>
          <p:sp>
            <p:nvSpPr>
              <p:cNvPr id="4102" name="Rectangle 6"/>
              <p:cNvSpPr>
                <a:spLocks noChangeArrowheads="1"/>
              </p:cNvSpPr>
              <p:nvPr/>
            </p:nvSpPr>
            <p:spPr bwMode="auto">
              <a:xfrm>
                <a:off x="2707" y="2624"/>
                <a:ext cx="1447" cy="400"/>
              </a:xfrm>
              <a:prstGeom prst="rect">
                <a:avLst/>
              </a:prstGeom>
              <a:solidFill>
                <a:srgbClr val="AE750A"/>
              </a:solidFill>
              <a:ln w="9525">
                <a:noFill/>
                <a:round/>
                <a:headEnd/>
                <a:tailEnd/>
              </a:ln>
              <a:effectLst/>
            </p:spPr>
            <p:txBody>
              <a:bodyPr wrap="none" anchor="ctr">
                <a:prstTxWarp prst="textNoShape">
                  <a:avLst/>
                </a:prstTxWarp>
              </a:bodyPr>
              <a:lstStyle/>
              <a:p>
                <a:endParaRPr lang="es-ES_tradnl"/>
              </a:p>
            </p:txBody>
          </p:sp>
          <p:sp>
            <p:nvSpPr>
              <p:cNvPr id="4103" name="Rectangle 7"/>
              <p:cNvSpPr>
                <a:spLocks noChangeArrowheads="1"/>
              </p:cNvSpPr>
              <p:nvPr/>
            </p:nvSpPr>
            <p:spPr bwMode="auto">
              <a:xfrm>
                <a:off x="4141" y="2624"/>
                <a:ext cx="3803" cy="400"/>
              </a:xfrm>
              <a:prstGeom prst="rect">
                <a:avLst/>
              </a:prstGeom>
              <a:solidFill>
                <a:srgbClr val="6C87A3"/>
              </a:solidFill>
              <a:ln w="9525">
                <a:noFill/>
                <a:round/>
                <a:headEnd/>
                <a:tailEnd/>
              </a:ln>
              <a:effectLst/>
            </p:spPr>
            <p:txBody>
              <a:bodyPr wrap="none" anchor="ctr">
                <a:prstTxWarp prst="textNoShape">
                  <a:avLst/>
                </a:prstTxWarp>
              </a:bodyPr>
              <a:lstStyle/>
              <a:p>
                <a:endParaRPr lang="es-ES_tradnl"/>
              </a:p>
            </p:txBody>
          </p:sp>
        </p:grpSp>
      </p:grpSp>
      <p:sp>
        <p:nvSpPr>
          <p:cNvPr id="4104" name="Rectangle 8"/>
          <p:cNvSpPr>
            <a:spLocks noChangeArrowheads="1"/>
          </p:cNvSpPr>
          <p:nvPr/>
        </p:nvSpPr>
        <p:spPr bwMode="auto">
          <a:xfrm>
            <a:off x="395288" y="9428163"/>
            <a:ext cx="12212637" cy="247650"/>
          </a:xfrm>
          <a:prstGeom prst="rect">
            <a:avLst/>
          </a:prstGeom>
          <a:solidFill>
            <a:srgbClr val="4F5A58"/>
          </a:solidFill>
          <a:ln w="9525">
            <a:noFill/>
            <a:round/>
            <a:headEnd/>
            <a:tailEnd/>
          </a:ln>
          <a:effectLst/>
        </p:spPr>
        <p:txBody>
          <a:bodyPr lIns="0" tIns="0" rIns="0" bIns="0" anchor="ctr">
            <a:prstTxWarp prst="textNoShape">
              <a:avLst/>
            </a:prstTxWarp>
          </a:bodyPr>
          <a:lstStyle/>
          <a:p>
            <a:pPr>
              <a:tabLst>
                <a:tab pos="107950" algn="l"/>
                <a:tab pos="1022350" algn="l"/>
                <a:tab pos="1936750" algn="l"/>
                <a:tab pos="2851150" algn="l"/>
                <a:tab pos="3765550" algn="l"/>
                <a:tab pos="4679950" algn="l"/>
                <a:tab pos="5594350" algn="l"/>
                <a:tab pos="6508750" algn="l"/>
                <a:tab pos="7423150" algn="l"/>
                <a:tab pos="8337550" algn="l"/>
                <a:tab pos="9251950" algn="l"/>
                <a:tab pos="10166350" algn="l"/>
                <a:tab pos="10858500" algn="l"/>
                <a:tab pos="11582400" algn="l"/>
              </a:tabLst>
            </a:pPr>
            <a:r>
              <a:rPr lang="es-ES">
                <a:solidFill>
                  <a:srgbClr val="C0C0C0"/>
                </a:solidFill>
                <a:latin typeface="Myriad Pro Light SemiExt" charset="0"/>
                <a:ea typeface="Droid Sans Fallback" charset="0"/>
                <a:cs typeface="Droid Sans Fallback" charset="0"/>
              </a:rPr>
              <a:t>GAMMA 2012 Heidelberg, 9-13 July 2012</a:t>
            </a:r>
          </a:p>
        </p:txBody>
      </p:sp>
      <p:sp>
        <p:nvSpPr>
          <p:cNvPr id="4105" name="Rectangle 9"/>
          <p:cNvSpPr>
            <a:spLocks noGrp="1" noChangeArrowheads="1"/>
          </p:cNvSpPr>
          <p:nvPr>
            <p:ph type="title" idx="4294967295"/>
          </p:nvPr>
        </p:nvSpPr>
        <p:spPr>
          <a:xfrm>
            <a:off x="649288" y="384175"/>
            <a:ext cx="11722100" cy="28194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sz="6000" dirty="0">
                <a:latin typeface="Myriad Pro Light"/>
                <a:cs typeface="Myriad Pro Light"/>
              </a:rPr>
              <a:t>VHE measurements of the </a:t>
            </a:r>
            <a:br>
              <a:rPr lang="es-ES" sz="6000" dirty="0">
                <a:latin typeface="Myriad Pro Light"/>
                <a:cs typeface="Myriad Pro Light"/>
              </a:rPr>
            </a:br>
            <a:r>
              <a:rPr lang="es-ES" sz="6000" dirty="0">
                <a:latin typeface="Myriad Pro Light"/>
                <a:cs typeface="Myriad Pro Light"/>
              </a:rPr>
              <a:t>Crab Nebula and Pulsar </a:t>
            </a:r>
            <a:br>
              <a:rPr lang="es-ES" sz="6000" dirty="0">
                <a:latin typeface="Myriad Pro Light"/>
                <a:cs typeface="Myriad Pro Light"/>
              </a:rPr>
            </a:br>
            <a:r>
              <a:rPr lang="es-ES" sz="6000" dirty="0">
                <a:latin typeface="Myriad Pro Light"/>
                <a:cs typeface="Myriad Pro Light"/>
              </a:rPr>
              <a:t>by the MAGIC Telescopes </a:t>
            </a:r>
          </a:p>
        </p:txBody>
      </p:sp>
      <p:sp>
        <p:nvSpPr>
          <p:cNvPr id="4106" name="Rectangle 10"/>
          <p:cNvSpPr>
            <a:spLocks noGrp="1" noChangeArrowheads="1"/>
          </p:cNvSpPr>
          <p:nvPr>
            <p:ph type="body" idx="4294967295"/>
          </p:nvPr>
        </p:nvSpPr>
        <p:spPr>
          <a:xfrm>
            <a:off x="639763" y="3279775"/>
            <a:ext cx="11722100" cy="776288"/>
          </a:xfrm>
          <a:ln/>
        </p:spPr>
        <p:txBody>
          <a:bodyPr/>
          <a:lstStyle/>
          <a:p>
            <a:pPr marL="0" inden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dirty="0">
                <a:latin typeface="Myriad Pro Black"/>
                <a:cs typeface="Myriad Pro Black"/>
              </a:rPr>
              <a:t>Gianluca Giavitto</a:t>
            </a:r>
            <a:r>
              <a:rPr lang="es-ES" dirty="0">
                <a:latin typeface="Myriad Pro Light"/>
                <a:cs typeface="Myriad Pro Light"/>
              </a:rPr>
              <a:t>, S. Klepser, M. Lopez, D. Mazin, T. Saito, T. Schweizer, R. Zanin</a:t>
            </a:r>
            <a:br>
              <a:rPr lang="es-ES" dirty="0">
                <a:latin typeface="Myriad Pro Light"/>
                <a:cs typeface="Myriad Pro Light"/>
              </a:rPr>
            </a:br>
            <a:r>
              <a:rPr lang="es-ES" dirty="0">
                <a:latin typeface="Myriad Pro Light"/>
                <a:cs typeface="Myriad Pro Light"/>
              </a:rPr>
              <a:t>on behalf the MAGIC Collaboration and K. Hirotani, D. Horns,</a:t>
            </a:r>
            <a:r>
              <a:rPr lang="es-ES" dirty="0" smtClean="0">
                <a:latin typeface="Myriad Pro Light"/>
                <a:cs typeface="Myriad Pro Light"/>
              </a:rPr>
              <a:t> J. Martin-Rodriguez, M</a:t>
            </a:r>
            <a:r>
              <a:rPr lang="es-ES" dirty="0">
                <a:latin typeface="Myriad Pro Light"/>
                <a:cs typeface="Myriad Pro Light"/>
              </a:rPr>
              <a:t>. Meyer</a:t>
            </a:r>
          </a:p>
        </p:txBody>
      </p:sp>
      <p:pic>
        <p:nvPicPr>
          <p:cNvPr id="4107" name="Picture 11"/>
          <p:cNvPicPr>
            <a:picLocks noChangeAspect="1" noChangeArrowheads="1"/>
          </p:cNvPicPr>
          <p:nvPr/>
        </p:nvPicPr>
        <p:blipFill>
          <a:blip r:embed="rId4"/>
          <a:srcRect/>
          <a:stretch>
            <a:fillRect/>
          </a:stretch>
        </p:blipFill>
        <p:spPr bwMode="auto">
          <a:xfrm>
            <a:off x="8066088" y="4859338"/>
            <a:ext cx="4548187" cy="2466975"/>
          </a:xfrm>
          <a:prstGeom prst="rect">
            <a:avLst/>
          </a:prstGeom>
          <a:noFill/>
          <a:ln w="9525">
            <a:noFill/>
            <a:round/>
            <a:headEnd/>
            <a:tailEnd/>
          </a:ln>
          <a:effectLst/>
        </p:spPr>
      </p:pic>
      <p:pic>
        <p:nvPicPr>
          <p:cNvPr id="4108" name="Picture 12"/>
          <p:cNvPicPr>
            <a:picLocks noChangeAspect="1" noChangeArrowheads="1"/>
          </p:cNvPicPr>
          <p:nvPr/>
        </p:nvPicPr>
        <p:blipFill>
          <a:blip r:embed="rId5"/>
          <a:srcRect/>
          <a:stretch>
            <a:fillRect/>
          </a:stretch>
        </p:blipFill>
        <p:spPr bwMode="auto">
          <a:xfrm>
            <a:off x="7983538" y="8459788"/>
            <a:ext cx="4629150" cy="912812"/>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número de diapositiva 4"/>
          <p:cNvSpPr>
            <a:spLocks noGrp="1"/>
          </p:cNvSpPr>
          <p:nvPr>
            <p:ph type="sldNum" idx="10"/>
          </p:nvPr>
        </p:nvSpPr>
        <p:spPr/>
        <p:txBody>
          <a:bodyPr/>
          <a:lstStyle/>
          <a:p>
            <a:fld id="{5527C866-4D2B-8941-9A1E-A3DE87D2680D}" type="slidenum">
              <a:rPr lang="es-ES"/>
              <a:pPr/>
              <a:t>10</a:t>
            </a:fld>
            <a:endParaRPr lang="es-ES"/>
          </a:p>
        </p:txBody>
      </p:sp>
      <p:pic>
        <p:nvPicPr>
          <p:cNvPr id="13313" name="Picture 1"/>
          <p:cNvPicPr>
            <a:picLocks noChangeAspect="1" noChangeArrowheads="1"/>
          </p:cNvPicPr>
          <p:nvPr/>
        </p:nvPicPr>
        <p:blipFill>
          <a:blip r:embed="rId3"/>
          <a:srcRect/>
          <a:stretch>
            <a:fillRect/>
          </a:stretch>
        </p:blipFill>
        <p:spPr bwMode="auto">
          <a:xfrm>
            <a:off x="4763" y="3865563"/>
            <a:ext cx="13003212" cy="4103687"/>
          </a:xfrm>
          <a:prstGeom prst="rect">
            <a:avLst/>
          </a:prstGeom>
          <a:noFill/>
          <a:ln w="9525">
            <a:noFill/>
            <a:round/>
            <a:headEnd/>
            <a:tailEnd/>
          </a:ln>
          <a:effectLst/>
        </p:spPr>
      </p:pic>
      <p:sp>
        <p:nvSpPr>
          <p:cNvPr id="13314" name="Rectangle 2"/>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Nebula: variability and flares</a:t>
            </a:r>
          </a:p>
        </p:txBody>
      </p:sp>
      <p:sp>
        <p:nvSpPr>
          <p:cNvPr id="13315" name="Rectangle 3"/>
          <p:cNvSpPr>
            <a:spLocks noGrp="1" noChangeArrowheads="1"/>
          </p:cNvSpPr>
          <p:nvPr>
            <p:ph type="body" idx="1"/>
          </p:nvPr>
        </p:nvSpPr>
        <p:spPr>
          <a:xfrm>
            <a:off x="406400" y="1885950"/>
            <a:ext cx="12193588" cy="2433638"/>
          </a:xfrm>
          <a:ln/>
        </p:spPr>
        <p:txBody>
          <a:bodyPr/>
          <a:lstStyle/>
          <a:p>
            <a:pPr algn="ctr">
              <a:tabLst>
                <a:tab pos="506413" algn="l"/>
                <a:tab pos="1420813" algn="l"/>
                <a:tab pos="2335213" algn="l"/>
                <a:tab pos="3249613" algn="l"/>
                <a:tab pos="4164013" algn="l"/>
                <a:tab pos="5078413" algn="l"/>
                <a:tab pos="5992813" algn="l"/>
                <a:tab pos="6907213" algn="l"/>
                <a:tab pos="7821613" algn="l"/>
                <a:tab pos="8736013" algn="l"/>
                <a:tab pos="9650413" algn="l"/>
                <a:tab pos="10134600" algn="l"/>
                <a:tab pos="10858500" algn="l"/>
                <a:tab pos="11582400" algn="l"/>
              </a:tabLst>
            </a:pPr>
            <a:r>
              <a:rPr lang="es-ES" sz="3600">
                <a:latin typeface="Myriad Pro Black" charset="0"/>
              </a:rPr>
              <a:t>Was the Crab nebula also flaring at TeV's?</a:t>
            </a:r>
          </a:p>
          <a:p>
            <a:pPr algn="ctr">
              <a:tabLst>
                <a:tab pos="506413" algn="l"/>
                <a:tab pos="1420813" algn="l"/>
                <a:tab pos="2335213" algn="l"/>
                <a:tab pos="3249613" algn="l"/>
                <a:tab pos="4164013" algn="l"/>
                <a:tab pos="5078413" algn="l"/>
                <a:tab pos="5992813" algn="l"/>
                <a:tab pos="6907213" algn="l"/>
                <a:tab pos="7821613" algn="l"/>
                <a:tab pos="8736013" algn="l"/>
                <a:tab pos="9650413" algn="l"/>
                <a:tab pos="10134600" algn="l"/>
                <a:tab pos="10858500" algn="l"/>
                <a:tab pos="11582400" algn="l"/>
              </a:tabLst>
            </a:pPr>
            <a:r>
              <a:rPr lang="es-ES" sz="3200">
                <a:latin typeface="Myriad Pro Black" charset="0"/>
              </a:rPr>
              <a:t>MAGIC measures constant flux above 300 GeV</a:t>
            </a:r>
            <a:br>
              <a:rPr lang="es-ES" sz="3200">
                <a:latin typeface="Myriad Pro Black" charset="0"/>
              </a:rPr>
            </a:br>
            <a:r>
              <a:rPr lang="es-ES" sz="2400"/>
              <a:t>within systematic error of 13% to a confidence level of 95% </a:t>
            </a:r>
          </a:p>
        </p:txBody>
      </p:sp>
      <p:sp>
        <p:nvSpPr>
          <p:cNvPr id="13316" name="Rectangle 4"/>
          <p:cNvSpPr>
            <a:spLocks noGrp="1" noChangeArrowheads="1"/>
          </p:cNvSpPr>
          <p:nvPr>
            <p:ph type="body" idx="2"/>
          </p:nvPr>
        </p:nvSpPr>
        <p:spPr>
          <a:xfrm>
            <a:off x="1128713" y="6480175"/>
            <a:ext cx="10753725" cy="527050"/>
          </a:xfrm>
          <a:solidFill>
            <a:srgbClr val="FFFFFF">
              <a:alpha val="59999"/>
            </a:srgbClr>
          </a:solidFill>
          <a:ln/>
        </p:spPr>
        <p:txBody>
          <a:bodyPr/>
          <a:lstStyle/>
          <a:p>
            <a:pPr algn="ctr">
              <a:tabLst>
                <a:tab pos="506413" algn="l"/>
                <a:tab pos="1420813" algn="l"/>
                <a:tab pos="2335213" algn="l"/>
                <a:tab pos="3249613" algn="l"/>
                <a:tab pos="4164013" algn="l"/>
                <a:tab pos="5078413" algn="l"/>
                <a:tab pos="5992813" algn="l"/>
                <a:tab pos="6907213" algn="l"/>
                <a:tab pos="7821613" algn="l"/>
                <a:tab pos="8736013" algn="l"/>
                <a:tab pos="9650413" algn="l"/>
                <a:tab pos="10134600" algn="l"/>
              </a:tabLst>
            </a:pPr>
            <a:r>
              <a:rPr lang="es-ES">
                <a:solidFill>
                  <a:srgbClr val="4C4C4C"/>
                </a:solidFill>
                <a:latin typeface="Myriad Pro Black" charset="0"/>
              </a:rPr>
              <a:t>Flux (E &gt; 300 GeV) = (1.31 ± 0.03</a:t>
            </a:r>
            <a:r>
              <a:rPr lang="es-ES" baseline="-33000">
                <a:solidFill>
                  <a:srgbClr val="4C4C4C"/>
                </a:solidFill>
                <a:latin typeface="Myriad Pro Black" charset="0"/>
              </a:rPr>
              <a:t>stat</a:t>
            </a:r>
            <a:r>
              <a:rPr lang="es-ES">
                <a:solidFill>
                  <a:srgbClr val="4C4C4C"/>
                </a:solidFill>
                <a:latin typeface="Myriad Pro Black" charset="0"/>
              </a:rPr>
              <a:t> ± 0.17</a:t>
            </a:r>
            <a:r>
              <a:rPr lang="es-ES" baseline="-33000">
                <a:solidFill>
                  <a:srgbClr val="4C4C4C"/>
                </a:solidFill>
                <a:latin typeface="Myriad Pro Black" charset="0"/>
              </a:rPr>
              <a:t>sys</a:t>
            </a:r>
            <a:r>
              <a:rPr lang="es-ES">
                <a:solidFill>
                  <a:srgbClr val="4C4C4C"/>
                </a:solidFill>
                <a:latin typeface="Myriad Pro Black" charset="0"/>
              </a:rPr>
              <a:t> ) × 10</a:t>
            </a:r>
            <a:r>
              <a:rPr lang="es-ES" baseline="33000">
                <a:solidFill>
                  <a:srgbClr val="4C4C4C"/>
                </a:solidFill>
                <a:latin typeface="Myriad Pro Black" charset="0"/>
              </a:rPr>
              <a:t>-10</a:t>
            </a:r>
            <a:r>
              <a:rPr lang="es-ES">
                <a:solidFill>
                  <a:srgbClr val="4C4C4C"/>
                </a:solidFill>
                <a:latin typeface="Myriad Pro Black" charset="0"/>
              </a:rPr>
              <a:t> ph. cm</a:t>
            </a:r>
            <a:r>
              <a:rPr lang="es-ES" baseline="33000">
                <a:solidFill>
                  <a:srgbClr val="4C4C4C"/>
                </a:solidFill>
                <a:latin typeface="Myriad Pro Black" charset="0"/>
              </a:rPr>
              <a:t>-2</a:t>
            </a:r>
            <a:r>
              <a:rPr lang="es-ES">
                <a:solidFill>
                  <a:srgbClr val="4C4C4C"/>
                </a:solidFill>
                <a:latin typeface="Myriad Pro Black" charset="0"/>
              </a:rPr>
              <a:t> s</a:t>
            </a:r>
            <a:r>
              <a:rPr lang="es-ES" baseline="33000">
                <a:solidFill>
                  <a:srgbClr val="4C4C4C"/>
                </a:solidFill>
                <a:latin typeface="Myriad Pro Black" charset="0"/>
              </a:rPr>
              <a:t>-1</a:t>
            </a:r>
          </a:p>
        </p:txBody>
      </p:sp>
      <p:sp>
        <p:nvSpPr>
          <p:cNvPr id="13317" name="Text Box 5"/>
          <p:cNvSpPr txBox="1">
            <a:spLocks noChangeArrowheads="1"/>
          </p:cNvSpPr>
          <p:nvPr/>
        </p:nvSpPr>
        <p:spPr bwMode="auto">
          <a:xfrm>
            <a:off x="153988" y="7789863"/>
            <a:ext cx="1538287" cy="381000"/>
          </a:xfrm>
          <a:prstGeom prst="rect">
            <a:avLst/>
          </a:prstGeom>
          <a:noFill/>
          <a:ln w="9525">
            <a:noFill/>
            <a:round/>
            <a:headEnd/>
            <a:tailEnd/>
          </a:ln>
          <a:effectLst/>
        </p:spPr>
        <p:txBody>
          <a:bodyPr lIns="38160" tIns="38160" rIns="38160" bIns="38160">
            <a:prstTxWarp prst="textNoShape">
              <a:avLst/>
            </a:prstTxWarp>
          </a:bodyPr>
          <a:lstStyle/>
          <a:p>
            <a:pPr algn="ctr" eaLnBrk="1" hangingPunct="1">
              <a:spcBef>
                <a:spcPts val="14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000">
                <a:solidFill>
                  <a:srgbClr val="4C4C4C"/>
                </a:solidFill>
                <a:latin typeface="Myriad Pro Black" charset="0"/>
                <a:ea typeface="ヒラギノ角ゴ ProN W3" charset="-128"/>
                <a:cs typeface="ヒラギノ角ゴ ProN W3" charset="-128"/>
              </a:rPr>
              <a:t>Oct. 2009</a:t>
            </a:r>
          </a:p>
        </p:txBody>
      </p:sp>
      <p:sp>
        <p:nvSpPr>
          <p:cNvPr id="13318" name="Text Box 6"/>
          <p:cNvSpPr txBox="1">
            <a:spLocks noChangeArrowheads="1"/>
          </p:cNvSpPr>
          <p:nvPr/>
        </p:nvSpPr>
        <p:spPr bwMode="auto">
          <a:xfrm>
            <a:off x="5697538" y="4248150"/>
            <a:ext cx="2438400" cy="720725"/>
          </a:xfrm>
          <a:prstGeom prst="rect">
            <a:avLst/>
          </a:prstGeom>
          <a:solidFill>
            <a:srgbClr val="FFFFFF">
              <a:alpha val="59999"/>
            </a:srgbClr>
          </a:solidFill>
          <a:ln w="36000">
            <a:solidFill>
              <a:srgbClr val="DC2300"/>
            </a:solidFill>
            <a:round/>
            <a:headEnd/>
            <a:tailEnd/>
          </a:ln>
          <a:effectLst/>
        </p:spPr>
        <p:txBody>
          <a:bodyPr lIns="56160" tIns="56160" rIns="56160" bIns="56160">
            <a:prstTxWarp prst="textNoShape">
              <a:avLst/>
            </a:prstTxWarp>
          </a:bodyPr>
          <a:lstStyle/>
          <a:p>
            <a:pPr algn="ctr" eaLnBrk="1" hangingPunct="1">
              <a:spcBef>
                <a:spcPts val="14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000">
                <a:solidFill>
                  <a:srgbClr val="DC2300"/>
                </a:solidFill>
                <a:latin typeface="Myriad Pro Black" charset="0"/>
                <a:ea typeface="ヒラギノ角ゴ ProN W3" charset="-128"/>
                <a:cs typeface="ヒラギノ角ゴ ProN W3" charset="-128"/>
              </a:rPr>
              <a:t>AGILE/Fermi-LAT </a:t>
            </a:r>
            <a:br>
              <a:rPr lang="es-ES" sz="2000">
                <a:solidFill>
                  <a:srgbClr val="DC2300"/>
                </a:solidFill>
                <a:latin typeface="Myriad Pro Black" charset="0"/>
                <a:ea typeface="ヒラギノ角ゴ ProN W3" charset="-128"/>
                <a:cs typeface="ヒラギノ角ゴ ProN W3" charset="-128"/>
              </a:rPr>
            </a:br>
            <a:r>
              <a:rPr lang="es-ES" sz="2000">
                <a:solidFill>
                  <a:srgbClr val="DC2300"/>
                </a:solidFill>
                <a:latin typeface="Myriad Pro Black" charset="0"/>
                <a:ea typeface="ヒラギノ角ゴ ProN W3" charset="-128"/>
                <a:cs typeface="ヒラギノ角ゴ ProN W3" charset="-128"/>
              </a:rPr>
              <a:t>flare Sept. 2010</a:t>
            </a:r>
          </a:p>
          <a:p>
            <a:pPr algn="ctr" eaLnBrk="1" hangingPunct="1">
              <a:spcBef>
                <a:spcPts val="1425"/>
              </a:spcBef>
              <a:tabLst>
                <a:tab pos="506413" algn="l"/>
                <a:tab pos="1420813" algn="l"/>
                <a:tab pos="2335213" algn="l"/>
                <a:tab pos="3249613" algn="l"/>
                <a:tab pos="4164013" algn="l"/>
                <a:tab pos="5078413" algn="l"/>
                <a:tab pos="5992813" algn="l"/>
                <a:tab pos="6907213" algn="l"/>
                <a:tab pos="7821613" algn="l"/>
                <a:tab pos="8736013" algn="l"/>
                <a:tab pos="9650413" algn="l"/>
              </a:tabLst>
            </a:pPr>
            <a:endParaRPr lang="es-ES" sz="2800">
              <a:solidFill>
                <a:srgbClr val="4C4C4C"/>
              </a:solidFill>
              <a:latin typeface="Myriad Pro" charset="0"/>
              <a:ea typeface="ヒラギノ角ゴ ProN W3" charset="-128"/>
              <a:cs typeface="ヒラギノ角ゴ ProN W3" charset="-128"/>
            </a:endParaRPr>
          </a:p>
        </p:txBody>
      </p:sp>
      <p:sp>
        <p:nvSpPr>
          <p:cNvPr id="13319" name="Text Box 7"/>
          <p:cNvSpPr txBox="1">
            <a:spLocks noChangeArrowheads="1"/>
          </p:cNvSpPr>
          <p:nvPr/>
        </p:nvSpPr>
        <p:spPr bwMode="auto">
          <a:xfrm>
            <a:off x="11422063" y="7753350"/>
            <a:ext cx="1538287" cy="381000"/>
          </a:xfrm>
          <a:prstGeom prst="rect">
            <a:avLst/>
          </a:prstGeom>
          <a:noFill/>
          <a:ln w="9525">
            <a:noFill/>
            <a:round/>
            <a:headEnd/>
            <a:tailEnd/>
          </a:ln>
          <a:effectLst/>
        </p:spPr>
        <p:txBody>
          <a:bodyPr lIns="38160" tIns="38160" rIns="38160" bIns="38160">
            <a:prstTxWarp prst="textNoShape">
              <a:avLst/>
            </a:prstTxWarp>
          </a:bodyPr>
          <a:lstStyle/>
          <a:p>
            <a:pPr algn="ctr" eaLnBrk="1" hangingPunct="1">
              <a:spcBef>
                <a:spcPts val="14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000">
                <a:solidFill>
                  <a:srgbClr val="4C4C4C"/>
                </a:solidFill>
                <a:latin typeface="Myriad Pro Black" charset="0"/>
                <a:ea typeface="ヒラギノ角ゴ ProN W3" charset="-128"/>
                <a:cs typeface="ヒラギノ角ゴ ProN W3" charset="-128"/>
              </a:rPr>
              <a:t>Mar. 2011</a:t>
            </a:r>
          </a:p>
        </p:txBody>
      </p:sp>
      <p:sp>
        <p:nvSpPr>
          <p:cNvPr id="13320" name="Line 8"/>
          <p:cNvSpPr>
            <a:spLocks noChangeShapeType="1"/>
          </p:cNvSpPr>
          <p:nvPr/>
        </p:nvSpPr>
        <p:spPr bwMode="auto">
          <a:xfrm>
            <a:off x="8135938" y="4967288"/>
            <a:ext cx="222250" cy="265112"/>
          </a:xfrm>
          <a:prstGeom prst="line">
            <a:avLst/>
          </a:prstGeom>
          <a:noFill/>
          <a:ln w="36000">
            <a:solidFill>
              <a:srgbClr val="DC2300"/>
            </a:solidFill>
            <a:round/>
            <a:headEnd/>
            <a:tailEnd type="triangle" w="med" len="med"/>
          </a:ln>
          <a:effectLst/>
        </p:spPr>
        <p:txBody>
          <a:bodyPr>
            <a:prstTxWarp prst="textNoShape">
              <a:avLst/>
            </a:prstTxWarp>
          </a:bodyPr>
          <a:lstStyle/>
          <a:p>
            <a:endParaRPr lang="es-ES_tradnl"/>
          </a:p>
        </p:txBody>
      </p:sp>
      <p:sp>
        <p:nvSpPr>
          <p:cNvPr id="13321" name="Rectangle 9"/>
          <p:cNvSpPr>
            <a:spLocks noChangeArrowheads="1"/>
          </p:cNvSpPr>
          <p:nvPr/>
        </p:nvSpPr>
        <p:spPr bwMode="auto">
          <a:xfrm rot="20700000">
            <a:off x="2936875" y="4621213"/>
            <a:ext cx="2498725" cy="1108075"/>
          </a:xfrm>
          <a:prstGeom prst="rect">
            <a:avLst/>
          </a:prstGeom>
          <a:noFill/>
          <a:ln w="9525">
            <a:noFill/>
            <a:round/>
            <a:headEnd/>
            <a:tailEnd/>
          </a:ln>
          <a:effectLst/>
        </p:spPr>
        <p:txBody>
          <a:bodyPr lIns="90000" tIns="45000" rIns="90000" bIns="45000">
            <a:prstTxWarp prst="textNoShape">
              <a:avLst/>
            </a:prstTxWarp>
            <a:spAutoFit/>
          </a:bodyPr>
          <a:lstStyle/>
          <a:p>
            <a:pPr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8D1A5D"/>
                </a:solidFill>
                <a:latin typeface="Myriad Pro Black SemiExt" charset="0"/>
                <a:ea typeface="Droid Sans Fallback" charset="0"/>
                <a:cs typeface="Droid Sans Fallback" charset="0"/>
              </a:rPr>
              <a:t>PRELIMINARY</a:t>
            </a:r>
          </a:p>
        </p:txBody>
      </p:sp>
      <p:sp>
        <p:nvSpPr>
          <p:cNvPr id="13322" name="Rectangle 10"/>
          <p:cNvSpPr>
            <a:spLocks noChangeArrowheads="1"/>
          </p:cNvSpPr>
          <p:nvPr/>
        </p:nvSpPr>
        <p:spPr bwMode="auto">
          <a:xfrm>
            <a:off x="771525" y="5272088"/>
            <a:ext cx="12009438" cy="550862"/>
          </a:xfrm>
          <a:prstGeom prst="rect">
            <a:avLst/>
          </a:prstGeom>
          <a:solidFill>
            <a:srgbClr val="DC2300">
              <a:alpha val="29999"/>
            </a:srgbClr>
          </a:solidFill>
          <a:ln w="9525">
            <a:noFill/>
            <a:round/>
            <a:headEnd/>
            <a:tailEnd/>
          </a:ln>
          <a:effectLst/>
        </p:spPr>
        <p:txBody>
          <a:bodyPr wrap="none" anchor="ctr">
            <a:prstTxWarp prst="textNoShape">
              <a:avLst/>
            </a:prstTxWarp>
          </a:bodyPr>
          <a:lstStyle/>
          <a:p>
            <a:endParaRPr lang="es-ES_tradnl"/>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rcador de número de diapositiva 2"/>
          <p:cNvSpPr>
            <a:spLocks noGrp="1"/>
          </p:cNvSpPr>
          <p:nvPr>
            <p:ph type="sldNum" idx="10"/>
          </p:nvPr>
        </p:nvSpPr>
        <p:spPr/>
        <p:txBody>
          <a:bodyPr/>
          <a:lstStyle/>
          <a:p>
            <a:fld id="{CD9130A6-95BB-0A4A-A2F5-8AD08D348C51}" type="slidenum">
              <a:rPr lang="es-ES"/>
              <a:pPr/>
              <a:t>11</a:t>
            </a:fld>
            <a:endParaRPr lang="es-ES"/>
          </a:p>
        </p:txBody>
      </p:sp>
      <p:pic>
        <p:nvPicPr>
          <p:cNvPr id="14337" name="Picture 1"/>
          <p:cNvPicPr>
            <a:picLocks noChangeAspect="1" noChangeArrowheads="1"/>
          </p:cNvPicPr>
          <p:nvPr/>
        </p:nvPicPr>
        <p:blipFill>
          <a:blip r:embed="rId3"/>
          <a:srcRect l="1855" t="4742"/>
          <a:stretch>
            <a:fillRect/>
          </a:stretch>
        </p:blipFill>
        <p:spPr bwMode="auto">
          <a:xfrm>
            <a:off x="179388" y="1858963"/>
            <a:ext cx="11201400" cy="3902075"/>
          </a:xfrm>
          <a:prstGeom prst="rect">
            <a:avLst/>
          </a:prstGeom>
          <a:noFill/>
          <a:ln w="9525">
            <a:noFill/>
            <a:round/>
            <a:headEnd/>
            <a:tailEnd/>
          </a:ln>
          <a:effectLst/>
        </p:spPr>
      </p:pic>
      <p:sp>
        <p:nvSpPr>
          <p:cNvPr id="14338" name="Rectangle 2"/>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Nebula: variability and flares</a:t>
            </a:r>
          </a:p>
        </p:txBody>
      </p:sp>
      <p:pic>
        <p:nvPicPr>
          <p:cNvPr id="14339" name="Picture 3"/>
          <p:cNvPicPr>
            <a:picLocks noChangeAspect="1" noChangeArrowheads="1"/>
          </p:cNvPicPr>
          <p:nvPr/>
        </p:nvPicPr>
        <p:blipFill>
          <a:blip r:embed="rId4"/>
          <a:srcRect/>
          <a:stretch>
            <a:fillRect/>
          </a:stretch>
        </p:blipFill>
        <p:spPr bwMode="auto">
          <a:xfrm>
            <a:off x="1009650" y="5437188"/>
            <a:ext cx="5870575" cy="3382962"/>
          </a:xfrm>
          <a:prstGeom prst="rect">
            <a:avLst/>
          </a:prstGeom>
          <a:noFill/>
          <a:ln w="9525">
            <a:noFill/>
            <a:round/>
            <a:headEnd/>
            <a:tailEnd/>
          </a:ln>
          <a:effectLst/>
        </p:spPr>
      </p:pic>
      <p:sp>
        <p:nvSpPr>
          <p:cNvPr id="14340" name="Rectangle 4"/>
          <p:cNvSpPr>
            <a:spLocks noChangeArrowheads="1"/>
          </p:cNvSpPr>
          <p:nvPr/>
        </p:nvSpPr>
        <p:spPr bwMode="auto">
          <a:xfrm>
            <a:off x="1763713" y="6191250"/>
            <a:ext cx="1082675" cy="501650"/>
          </a:xfrm>
          <a:prstGeom prst="rect">
            <a:avLst/>
          </a:prstGeom>
          <a:solidFill>
            <a:srgbClr val="FFFFFF"/>
          </a:solidFill>
          <a:ln w="9525">
            <a:no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300">
                <a:solidFill>
                  <a:srgbClr val="000000"/>
                </a:solidFill>
                <a:latin typeface="Myriad Pro Black Cond" charset="0"/>
                <a:ea typeface="Droid Sans Fallback" charset="0"/>
                <a:cs typeface="Droid Sans Fallback" charset="0"/>
              </a:rPr>
              <a:t>Steady flux</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300">
                <a:solidFill>
                  <a:srgbClr val="000000"/>
                </a:solidFill>
                <a:latin typeface="Myriad Pro Black Cond" charset="0"/>
                <a:ea typeface="Droid Sans Fallback" charset="0"/>
                <a:cs typeface="Droid Sans Fallback" charset="0"/>
              </a:rPr>
              <a:t>Zanin et al. </a:t>
            </a:r>
            <a:br>
              <a:rPr lang="es-ES" sz="1300">
                <a:solidFill>
                  <a:srgbClr val="000000"/>
                </a:solidFill>
                <a:latin typeface="Myriad Pro Black Cond" charset="0"/>
                <a:ea typeface="Droid Sans Fallback" charset="0"/>
                <a:cs typeface="Droid Sans Fallback" charset="0"/>
              </a:rPr>
            </a:br>
            <a:r>
              <a:rPr lang="es-ES" sz="1300">
                <a:solidFill>
                  <a:srgbClr val="000000"/>
                </a:solidFill>
                <a:latin typeface="Myriad Pro Black Cond" charset="0"/>
                <a:ea typeface="Droid Sans Fallback" charset="0"/>
                <a:cs typeface="Droid Sans Fallback" charset="0"/>
              </a:rPr>
              <a:t>ICRC 2011</a:t>
            </a:r>
          </a:p>
        </p:txBody>
      </p:sp>
      <p:grpSp>
        <p:nvGrpSpPr>
          <p:cNvPr id="14341" name="Group 5"/>
          <p:cNvGrpSpPr>
            <a:grpSpLocks/>
          </p:cNvGrpSpPr>
          <p:nvPr/>
        </p:nvGrpSpPr>
        <p:grpSpPr bwMode="auto">
          <a:xfrm>
            <a:off x="1793875" y="1933575"/>
            <a:ext cx="4657725" cy="6616700"/>
            <a:chOff x="1130" y="1218"/>
            <a:chExt cx="2934" cy="4168"/>
          </a:xfrm>
        </p:grpSpPr>
        <p:sp>
          <p:nvSpPr>
            <p:cNvPr id="14342" name="Line 6"/>
            <p:cNvSpPr>
              <a:spLocks noChangeShapeType="1"/>
            </p:cNvSpPr>
            <p:nvPr/>
          </p:nvSpPr>
          <p:spPr bwMode="auto">
            <a:xfrm flipH="1">
              <a:off x="1129" y="3277"/>
              <a:ext cx="962" cy="333"/>
            </a:xfrm>
            <a:prstGeom prst="line">
              <a:avLst/>
            </a:prstGeom>
            <a:noFill/>
            <a:ln w="54000">
              <a:solidFill>
                <a:srgbClr val="000000"/>
              </a:solidFill>
              <a:prstDash val="sysDot"/>
              <a:bevel/>
              <a:headEnd/>
              <a:tailEnd/>
            </a:ln>
            <a:effectLst/>
          </p:spPr>
          <p:txBody>
            <a:bodyPr>
              <a:prstTxWarp prst="textNoShape">
                <a:avLst/>
              </a:prstTxWarp>
            </a:bodyPr>
            <a:lstStyle/>
            <a:p>
              <a:endParaRPr lang="es-ES_tradnl"/>
            </a:p>
          </p:txBody>
        </p:sp>
        <p:sp>
          <p:nvSpPr>
            <p:cNvPr id="14343" name="Line 7"/>
            <p:cNvSpPr>
              <a:spLocks noChangeShapeType="1"/>
            </p:cNvSpPr>
            <p:nvPr/>
          </p:nvSpPr>
          <p:spPr bwMode="auto">
            <a:xfrm>
              <a:off x="1130" y="3611"/>
              <a:ext cx="0" cy="1733"/>
            </a:xfrm>
            <a:prstGeom prst="line">
              <a:avLst/>
            </a:prstGeom>
            <a:noFill/>
            <a:ln w="54000">
              <a:solidFill>
                <a:srgbClr val="000000"/>
              </a:solidFill>
              <a:prstDash val="sysDot"/>
              <a:bevel/>
              <a:headEnd/>
              <a:tailEnd/>
            </a:ln>
            <a:effectLst/>
          </p:spPr>
          <p:txBody>
            <a:bodyPr>
              <a:prstTxWarp prst="textNoShape">
                <a:avLst/>
              </a:prstTxWarp>
            </a:bodyPr>
            <a:lstStyle/>
            <a:p>
              <a:endParaRPr lang="es-ES_tradnl"/>
            </a:p>
          </p:txBody>
        </p:sp>
        <p:sp>
          <p:nvSpPr>
            <p:cNvPr id="14344" name="Line 8"/>
            <p:cNvSpPr>
              <a:spLocks noChangeShapeType="1"/>
            </p:cNvSpPr>
            <p:nvPr/>
          </p:nvSpPr>
          <p:spPr bwMode="auto">
            <a:xfrm>
              <a:off x="2091" y="1230"/>
              <a:ext cx="0" cy="2047"/>
            </a:xfrm>
            <a:prstGeom prst="line">
              <a:avLst/>
            </a:prstGeom>
            <a:noFill/>
            <a:ln w="54000">
              <a:solidFill>
                <a:srgbClr val="000000"/>
              </a:solidFill>
              <a:prstDash val="sysDot"/>
              <a:bevel/>
              <a:headEnd/>
              <a:tailEnd/>
            </a:ln>
            <a:effectLst/>
          </p:spPr>
          <p:txBody>
            <a:bodyPr>
              <a:prstTxWarp prst="textNoShape">
                <a:avLst/>
              </a:prstTxWarp>
            </a:bodyPr>
            <a:lstStyle/>
            <a:p>
              <a:endParaRPr lang="es-ES_tradnl"/>
            </a:p>
          </p:txBody>
        </p:sp>
        <p:sp>
          <p:nvSpPr>
            <p:cNvPr id="14345" name="Line 9"/>
            <p:cNvSpPr>
              <a:spLocks noChangeShapeType="1"/>
            </p:cNvSpPr>
            <p:nvPr/>
          </p:nvSpPr>
          <p:spPr bwMode="auto">
            <a:xfrm>
              <a:off x="3337" y="1218"/>
              <a:ext cx="0" cy="2062"/>
            </a:xfrm>
            <a:prstGeom prst="line">
              <a:avLst/>
            </a:prstGeom>
            <a:noFill/>
            <a:ln w="54000">
              <a:solidFill>
                <a:srgbClr val="000000"/>
              </a:solidFill>
              <a:prstDash val="sysDot"/>
              <a:bevel/>
              <a:headEnd/>
              <a:tailEnd/>
            </a:ln>
            <a:effectLst/>
          </p:spPr>
          <p:txBody>
            <a:bodyPr>
              <a:prstTxWarp prst="textNoShape">
                <a:avLst/>
              </a:prstTxWarp>
            </a:bodyPr>
            <a:lstStyle/>
            <a:p>
              <a:endParaRPr lang="es-ES_tradnl"/>
            </a:p>
          </p:txBody>
        </p:sp>
        <p:sp>
          <p:nvSpPr>
            <p:cNvPr id="14346" name="Line 10"/>
            <p:cNvSpPr>
              <a:spLocks noChangeShapeType="1"/>
            </p:cNvSpPr>
            <p:nvPr/>
          </p:nvSpPr>
          <p:spPr bwMode="auto">
            <a:xfrm>
              <a:off x="2804" y="3390"/>
              <a:ext cx="0" cy="1996"/>
            </a:xfrm>
            <a:prstGeom prst="line">
              <a:avLst/>
            </a:prstGeom>
            <a:noFill/>
            <a:ln w="54000">
              <a:solidFill>
                <a:srgbClr val="000000"/>
              </a:solidFill>
              <a:prstDash val="sysDot"/>
              <a:bevel/>
              <a:headEnd/>
              <a:tailEnd/>
            </a:ln>
            <a:effectLst/>
          </p:spPr>
          <p:txBody>
            <a:bodyPr>
              <a:prstTxWarp prst="textNoShape">
                <a:avLst/>
              </a:prstTxWarp>
            </a:bodyPr>
            <a:lstStyle/>
            <a:p>
              <a:endParaRPr lang="es-ES_tradnl"/>
            </a:p>
          </p:txBody>
        </p:sp>
        <p:sp>
          <p:nvSpPr>
            <p:cNvPr id="14347" name="Line 11"/>
            <p:cNvSpPr>
              <a:spLocks noChangeShapeType="1"/>
            </p:cNvSpPr>
            <p:nvPr/>
          </p:nvSpPr>
          <p:spPr bwMode="auto">
            <a:xfrm>
              <a:off x="4065" y="3611"/>
              <a:ext cx="0" cy="1733"/>
            </a:xfrm>
            <a:prstGeom prst="line">
              <a:avLst/>
            </a:prstGeom>
            <a:noFill/>
            <a:ln w="54000">
              <a:solidFill>
                <a:srgbClr val="000000"/>
              </a:solidFill>
              <a:prstDash val="sysDot"/>
              <a:bevel/>
              <a:headEnd/>
              <a:tailEnd/>
            </a:ln>
            <a:effectLst/>
          </p:spPr>
          <p:txBody>
            <a:bodyPr>
              <a:prstTxWarp prst="textNoShape">
                <a:avLst/>
              </a:prstTxWarp>
            </a:bodyPr>
            <a:lstStyle/>
            <a:p>
              <a:endParaRPr lang="es-ES_tradnl"/>
            </a:p>
          </p:txBody>
        </p:sp>
        <p:sp>
          <p:nvSpPr>
            <p:cNvPr id="14348" name="Line 12"/>
            <p:cNvSpPr>
              <a:spLocks noChangeShapeType="1"/>
            </p:cNvSpPr>
            <p:nvPr/>
          </p:nvSpPr>
          <p:spPr bwMode="auto">
            <a:xfrm>
              <a:off x="3337" y="3281"/>
              <a:ext cx="727" cy="329"/>
            </a:xfrm>
            <a:prstGeom prst="line">
              <a:avLst/>
            </a:prstGeom>
            <a:noFill/>
            <a:ln w="54000">
              <a:solidFill>
                <a:srgbClr val="000000"/>
              </a:solidFill>
              <a:prstDash val="sysDot"/>
              <a:bevel/>
              <a:headEnd/>
              <a:tailEnd/>
            </a:ln>
            <a:effectLst/>
          </p:spPr>
          <p:txBody>
            <a:bodyPr>
              <a:prstTxWarp prst="textNoShape">
                <a:avLst/>
              </a:prstTxWarp>
            </a:bodyPr>
            <a:lstStyle/>
            <a:p>
              <a:endParaRPr lang="es-ES_tradnl"/>
            </a:p>
          </p:txBody>
        </p:sp>
      </p:grpSp>
      <p:sp>
        <p:nvSpPr>
          <p:cNvPr id="14349" name="Text Box 13"/>
          <p:cNvSpPr txBox="1">
            <a:spLocks noChangeArrowheads="1"/>
          </p:cNvSpPr>
          <p:nvPr/>
        </p:nvSpPr>
        <p:spPr bwMode="auto">
          <a:xfrm>
            <a:off x="3840163" y="2106613"/>
            <a:ext cx="790575" cy="730250"/>
          </a:xfrm>
          <a:prstGeom prst="rect">
            <a:avLst/>
          </a:prstGeom>
          <a:solidFill>
            <a:srgbClr val="FFFFFF">
              <a:alpha val="50000"/>
            </a:srgbClr>
          </a:solid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99284C"/>
                </a:solidFill>
                <a:latin typeface="Myriad Pro Cond" charset="0"/>
                <a:ea typeface="Droid Sans Fallback" charset="0"/>
                <a:cs typeface="Droid Sans Fallback" charset="0"/>
              </a:rPr>
              <a:t>Start of</a:t>
            </a:r>
            <a:br>
              <a:rPr lang="es-ES" sz="1400">
                <a:solidFill>
                  <a:srgbClr val="99284C"/>
                </a:solidFill>
                <a:latin typeface="Myriad Pro Cond" charset="0"/>
                <a:ea typeface="Droid Sans Fallback" charset="0"/>
                <a:cs typeface="Droid Sans Fallback" charset="0"/>
              </a:rPr>
            </a:br>
            <a:r>
              <a:rPr lang="es-ES" sz="1400">
                <a:solidFill>
                  <a:srgbClr val="99284C"/>
                </a:solidFill>
                <a:latin typeface="Myriad Pro Cond" charset="0"/>
                <a:ea typeface="Droid Sans Fallback" charset="0"/>
                <a:cs typeface="Droid Sans Fallback" charset="0"/>
              </a:rPr>
              <a:t>Fermi-LAT ToO</a:t>
            </a:r>
          </a:p>
        </p:txBody>
      </p:sp>
      <p:pic>
        <p:nvPicPr>
          <p:cNvPr id="14350" name="Picture 14"/>
          <p:cNvPicPr>
            <a:picLocks noChangeAspect="1" noChangeArrowheads="1"/>
          </p:cNvPicPr>
          <p:nvPr/>
        </p:nvPicPr>
        <p:blipFill>
          <a:blip r:embed="rId5"/>
          <a:srcRect/>
          <a:stretch>
            <a:fillRect/>
          </a:stretch>
        </p:blipFill>
        <p:spPr bwMode="auto">
          <a:xfrm>
            <a:off x="1501775" y="8799513"/>
            <a:ext cx="560388" cy="560387"/>
          </a:xfrm>
          <a:prstGeom prst="rect">
            <a:avLst/>
          </a:prstGeom>
          <a:noFill/>
          <a:ln w="9525">
            <a:noFill/>
            <a:round/>
            <a:headEnd/>
            <a:tailEnd/>
          </a:ln>
          <a:effectLst/>
        </p:spPr>
      </p:pic>
      <p:pic>
        <p:nvPicPr>
          <p:cNvPr id="14351" name="Picture 15"/>
          <p:cNvPicPr>
            <a:picLocks noChangeAspect="1" noChangeArrowheads="1"/>
          </p:cNvPicPr>
          <p:nvPr/>
        </p:nvPicPr>
        <p:blipFill>
          <a:blip r:embed="rId6"/>
          <a:srcRect/>
          <a:stretch>
            <a:fillRect/>
          </a:stretch>
        </p:blipFill>
        <p:spPr bwMode="auto">
          <a:xfrm>
            <a:off x="2844800" y="8799513"/>
            <a:ext cx="561975" cy="561975"/>
          </a:xfrm>
          <a:prstGeom prst="rect">
            <a:avLst/>
          </a:prstGeom>
          <a:noFill/>
          <a:ln w="9525">
            <a:noFill/>
            <a:round/>
            <a:headEnd/>
            <a:tailEnd/>
          </a:ln>
          <a:effectLst/>
        </p:spPr>
      </p:pic>
      <p:pic>
        <p:nvPicPr>
          <p:cNvPr id="14352" name="Picture 16"/>
          <p:cNvPicPr>
            <a:picLocks noChangeAspect="1" noChangeArrowheads="1"/>
          </p:cNvPicPr>
          <p:nvPr/>
        </p:nvPicPr>
        <p:blipFill>
          <a:blip r:embed="rId7"/>
          <a:srcRect/>
          <a:stretch>
            <a:fillRect/>
          </a:stretch>
        </p:blipFill>
        <p:spPr bwMode="auto">
          <a:xfrm>
            <a:off x="4192588" y="8799513"/>
            <a:ext cx="561975" cy="561975"/>
          </a:xfrm>
          <a:prstGeom prst="rect">
            <a:avLst/>
          </a:prstGeom>
          <a:noFill/>
          <a:ln w="9525">
            <a:noFill/>
            <a:round/>
            <a:headEnd/>
            <a:tailEnd/>
          </a:ln>
          <a:effectLst/>
        </p:spPr>
      </p:pic>
      <p:pic>
        <p:nvPicPr>
          <p:cNvPr id="14353" name="Picture 17"/>
          <p:cNvPicPr>
            <a:picLocks noChangeAspect="1" noChangeArrowheads="1"/>
          </p:cNvPicPr>
          <p:nvPr/>
        </p:nvPicPr>
        <p:blipFill>
          <a:blip r:embed="rId8"/>
          <a:srcRect/>
          <a:stretch>
            <a:fillRect/>
          </a:stretch>
        </p:blipFill>
        <p:spPr bwMode="auto">
          <a:xfrm>
            <a:off x="5502275" y="8799513"/>
            <a:ext cx="561975" cy="561975"/>
          </a:xfrm>
          <a:prstGeom prst="rect">
            <a:avLst/>
          </a:prstGeom>
          <a:noFill/>
          <a:ln w="9525">
            <a:noFill/>
            <a:round/>
            <a:headEnd/>
            <a:tailEnd/>
          </a:ln>
          <a:effectLst/>
        </p:spPr>
      </p:pic>
      <p:pic>
        <p:nvPicPr>
          <p:cNvPr id="14354" name="Picture 18"/>
          <p:cNvPicPr>
            <a:picLocks noChangeAspect="1" noChangeArrowheads="1"/>
          </p:cNvPicPr>
          <p:nvPr/>
        </p:nvPicPr>
        <p:blipFill>
          <a:blip r:embed="rId9"/>
          <a:srcRect/>
          <a:stretch>
            <a:fillRect/>
          </a:stretch>
        </p:blipFill>
        <p:spPr bwMode="auto">
          <a:xfrm>
            <a:off x="6904038" y="8799513"/>
            <a:ext cx="561975" cy="561975"/>
          </a:xfrm>
          <a:prstGeom prst="rect">
            <a:avLst/>
          </a:prstGeom>
          <a:noFill/>
          <a:ln w="9525">
            <a:noFill/>
            <a:round/>
            <a:headEnd/>
            <a:tailEnd/>
          </a:ln>
          <a:effectLst/>
        </p:spPr>
      </p:pic>
      <p:sp>
        <p:nvSpPr>
          <p:cNvPr id="14355" name="Text Box 19"/>
          <p:cNvSpPr txBox="1">
            <a:spLocks noChangeArrowheads="1"/>
          </p:cNvSpPr>
          <p:nvPr/>
        </p:nvSpPr>
        <p:spPr bwMode="auto">
          <a:xfrm>
            <a:off x="585788" y="8783638"/>
            <a:ext cx="755650" cy="577850"/>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000000"/>
                </a:solidFill>
                <a:latin typeface="Myriad Pro Black" charset="0"/>
                <a:ea typeface="Droid Sans Fallback" charset="0"/>
                <a:cs typeface="Droid Sans Fallback" charset="0"/>
              </a:rPr>
              <a:t>Moon </a:t>
            </a:r>
            <a:br>
              <a:rPr lang="es-ES" sz="1600">
                <a:solidFill>
                  <a:srgbClr val="000000"/>
                </a:solidFill>
                <a:latin typeface="Myriad Pro Black" charset="0"/>
                <a:ea typeface="Droid Sans Fallback" charset="0"/>
                <a:cs typeface="Droid Sans Fallback" charset="0"/>
              </a:rPr>
            </a:br>
            <a:r>
              <a:rPr lang="es-ES" sz="1600">
                <a:solidFill>
                  <a:srgbClr val="000000"/>
                </a:solidFill>
                <a:latin typeface="Myriad Pro Black" charset="0"/>
                <a:ea typeface="Droid Sans Fallback" charset="0"/>
                <a:cs typeface="Droid Sans Fallback" charset="0"/>
              </a:rPr>
              <a:t>Phase</a:t>
            </a:r>
          </a:p>
        </p:txBody>
      </p:sp>
      <p:sp>
        <p:nvSpPr>
          <p:cNvPr id="14356" name="Line 20"/>
          <p:cNvSpPr>
            <a:spLocks noChangeShapeType="1"/>
          </p:cNvSpPr>
          <p:nvPr/>
        </p:nvSpPr>
        <p:spPr bwMode="auto">
          <a:xfrm>
            <a:off x="3859213" y="3343275"/>
            <a:ext cx="1587" cy="1887538"/>
          </a:xfrm>
          <a:prstGeom prst="line">
            <a:avLst/>
          </a:prstGeom>
          <a:noFill/>
          <a:ln w="90000">
            <a:solidFill>
              <a:srgbClr val="000080">
                <a:alpha val="50000"/>
              </a:srgbClr>
            </a:solidFill>
            <a:bevel/>
            <a:headEnd/>
            <a:tailEnd/>
          </a:ln>
          <a:effectLst/>
        </p:spPr>
        <p:txBody>
          <a:bodyPr>
            <a:prstTxWarp prst="textNoShape">
              <a:avLst/>
            </a:prstTxWarp>
          </a:bodyPr>
          <a:lstStyle/>
          <a:p>
            <a:endParaRPr lang="es-ES_tradnl"/>
          </a:p>
        </p:txBody>
      </p:sp>
      <p:sp>
        <p:nvSpPr>
          <p:cNvPr id="14357" name="Line 21"/>
          <p:cNvSpPr>
            <a:spLocks noChangeShapeType="1"/>
          </p:cNvSpPr>
          <p:nvPr/>
        </p:nvSpPr>
        <p:spPr bwMode="auto">
          <a:xfrm>
            <a:off x="4425950" y="3343275"/>
            <a:ext cx="1588" cy="1887538"/>
          </a:xfrm>
          <a:prstGeom prst="line">
            <a:avLst/>
          </a:prstGeom>
          <a:noFill/>
          <a:ln w="90000">
            <a:solidFill>
              <a:srgbClr val="000080">
                <a:alpha val="50000"/>
              </a:srgbClr>
            </a:solidFill>
            <a:bevel/>
            <a:headEnd/>
            <a:tailEnd/>
          </a:ln>
          <a:effectLst/>
        </p:spPr>
        <p:txBody>
          <a:bodyPr>
            <a:prstTxWarp prst="textNoShape">
              <a:avLst/>
            </a:prstTxWarp>
          </a:bodyPr>
          <a:lstStyle/>
          <a:p>
            <a:endParaRPr lang="es-ES_tradnl"/>
          </a:p>
        </p:txBody>
      </p:sp>
      <p:sp>
        <p:nvSpPr>
          <p:cNvPr id="14358" name="Line 22"/>
          <p:cNvSpPr>
            <a:spLocks noChangeShapeType="1"/>
          </p:cNvSpPr>
          <p:nvPr/>
        </p:nvSpPr>
        <p:spPr bwMode="auto">
          <a:xfrm>
            <a:off x="4983163" y="3343275"/>
            <a:ext cx="1587" cy="1887538"/>
          </a:xfrm>
          <a:prstGeom prst="line">
            <a:avLst/>
          </a:prstGeom>
          <a:noFill/>
          <a:ln w="90000">
            <a:solidFill>
              <a:srgbClr val="000080">
                <a:alpha val="50000"/>
              </a:srgbClr>
            </a:solidFill>
            <a:bevel/>
            <a:headEnd/>
            <a:tailEnd/>
          </a:ln>
          <a:effectLst/>
        </p:spPr>
        <p:txBody>
          <a:bodyPr>
            <a:prstTxWarp prst="textNoShape">
              <a:avLst/>
            </a:prstTxWarp>
          </a:bodyPr>
          <a:lstStyle/>
          <a:p>
            <a:endParaRPr lang="es-ES_tradnl"/>
          </a:p>
        </p:txBody>
      </p:sp>
      <p:sp>
        <p:nvSpPr>
          <p:cNvPr id="14359" name="Line 23"/>
          <p:cNvSpPr>
            <a:spLocks noChangeShapeType="1"/>
          </p:cNvSpPr>
          <p:nvPr/>
        </p:nvSpPr>
        <p:spPr bwMode="auto">
          <a:xfrm>
            <a:off x="4211638" y="2879725"/>
            <a:ext cx="1587" cy="2339975"/>
          </a:xfrm>
          <a:prstGeom prst="line">
            <a:avLst/>
          </a:prstGeom>
          <a:noFill/>
          <a:ln w="10800">
            <a:solidFill>
              <a:srgbClr val="800000"/>
            </a:solidFill>
            <a:round/>
            <a:headEnd/>
            <a:tailEnd type="triangle" w="med" len="med"/>
          </a:ln>
          <a:effectLst/>
        </p:spPr>
        <p:txBody>
          <a:bodyPr>
            <a:prstTxWarp prst="textNoShape">
              <a:avLst/>
            </a:prstTxWarp>
          </a:bodyPr>
          <a:lstStyle/>
          <a:p>
            <a:endParaRPr lang="es-ES_tradnl"/>
          </a:p>
        </p:txBody>
      </p:sp>
      <p:sp>
        <p:nvSpPr>
          <p:cNvPr id="14360" name="Text Box 24"/>
          <p:cNvSpPr txBox="1">
            <a:spLocks noChangeArrowheads="1"/>
          </p:cNvSpPr>
          <p:nvPr/>
        </p:nvSpPr>
        <p:spPr bwMode="auto">
          <a:xfrm>
            <a:off x="3702844" y="2836069"/>
            <a:ext cx="1439862" cy="515937"/>
          </a:xfrm>
          <a:prstGeom prst="rect">
            <a:avLst/>
          </a:prstGeom>
          <a:solidFill>
            <a:srgbClr val="FFFFFF">
              <a:alpha val="50000"/>
            </a:srgbClr>
          </a:solidFill>
          <a:ln w="9525">
            <a:noFill/>
            <a:round/>
            <a:headEnd/>
            <a:tailEnd/>
          </a:ln>
          <a:effectLst/>
        </p:spPr>
        <p:txBody>
          <a:bodyPr lIns="90000" tIns="45000" rIns="90000" bIns="45000" anchor="ctr" anchorCtr="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dirty="0">
                <a:solidFill>
                  <a:srgbClr val="2300DC"/>
                </a:solidFill>
                <a:latin typeface="Myriad Pro Black Cond" charset="0"/>
                <a:ea typeface="Droid Sans Fallback" charset="0"/>
                <a:cs typeface="Droid Sans Fallback" charset="0"/>
              </a:rPr>
              <a:t>MAGIC Observations</a:t>
            </a:r>
          </a:p>
        </p:txBody>
      </p:sp>
      <p:sp>
        <p:nvSpPr>
          <p:cNvPr id="14361" name="Text Box 25"/>
          <p:cNvSpPr txBox="1">
            <a:spLocks noChangeArrowheads="1"/>
          </p:cNvSpPr>
          <p:nvPr/>
        </p:nvSpPr>
        <p:spPr bwMode="auto">
          <a:xfrm>
            <a:off x="10907713" y="1922463"/>
            <a:ext cx="1800225" cy="2722562"/>
          </a:xfrm>
          <a:prstGeom prst="rect">
            <a:avLst/>
          </a:prstGeom>
          <a:noFill/>
          <a:ln w="9525">
            <a:noFill/>
            <a:round/>
            <a:headEnd/>
            <a:tailEnd/>
          </a:ln>
          <a:effectLst/>
        </p:spPr>
        <p:txBody>
          <a:bodyPr lIns="38160" tIns="38160" rIns="38160" bIns="38160">
            <a:prstTxWarp prst="textNoShape">
              <a:avLst/>
            </a:prstTxWarp>
          </a:bodyPr>
          <a:lstStyle/>
          <a:p>
            <a:pPr eaLnBrk="1" hangingPunct="1">
              <a:spcBef>
                <a:spcPts val="14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a:solidFill>
                  <a:srgbClr val="262626"/>
                </a:solidFill>
                <a:latin typeface="Myriad Pro" charset="0"/>
                <a:ea typeface="ヒラギノ角ゴ ProN W3" charset="-128"/>
                <a:cs typeface="ヒラギノ角ゴ ProN W3" charset="-128"/>
              </a:rPr>
              <a:t>Fermi-LAT lightcurve from </a:t>
            </a:r>
            <a:br>
              <a:rPr lang="es-ES" sz="2400">
                <a:solidFill>
                  <a:srgbClr val="262626"/>
                </a:solidFill>
                <a:latin typeface="Myriad Pro" charset="0"/>
                <a:ea typeface="ヒラギノ角ゴ ProN W3" charset="-128"/>
                <a:cs typeface="ヒラギノ角ゴ ProN W3" charset="-128"/>
              </a:rPr>
            </a:br>
            <a:r>
              <a:rPr lang="es-ES" sz="2400">
                <a:solidFill>
                  <a:srgbClr val="262626"/>
                </a:solidFill>
                <a:latin typeface="Myriad Pro" charset="0"/>
                <a:ea typeface="ヒラギノ角ゴ ProN W3" charset="-128"/>
                <a:cs typeface="ヒラギノ角ゴ ProN W3" charset="-128"/>
              </a:rPr>
              <a:t>Buehler et al.</a:t>
            </a:r>
            <a:br>
              <a:rPr lang="es-ES" sz="2400">
                <a:solidFill>
                  <a:srgbClr val="262626"/>
                </a:solidFill>
                <a:latin typeface="Myriad Pro" charset="0"/>
                <a:ea typeface="ヒラギノ角ゴ ProN W3" charset="-128"/>
                <a:cs typeface="ヒラギノ角ゴ ProN W3" charset="-128"/>
              </a:rPr>
            </a:br>
            <a:r>
              <a:rPr lang="es-ES" sz="1600">
                <a:solidFill>
                  <a:srgbClr val="262626"/>
                </a:solidFill>
                <a:latin typeface="Myriad Pro" charset="0"/>
                <a:ea typeface="ヒラギノ角ゴ ProN W3" charset="-128"/>
                <a:cs typeface="ヒラギノ角ゴ ProN W3" charset="-128"/>
              </a:rPr>
              <a:t>astro-ph:1112.1979</a:t>
            </a:r>
          </a:p>
        </p:txBody>
      </p:sp>
      <p:sp>
        <p:nvSpPr>
          <p:cNvPr id="14362" name="Text Box 26"/>
          <p:cNvSpPr txBox="1">
            <a:spLocks noChangeArrowheads="1"/>
          </p:cNvSpPr>
          <p:nvPr/>
        </p:nvSpPr>
        <p:spPr bwMode="auto">
          <a:xfrm>
            <a:off x="7929563" y="5810250"/>
            <a:ext cx="3913187" cy="2722563"/>
          </a:xfrm>
          <a:prstGeom prst="rect">
            <a:avLst/>
          </a:prstGeom>
          <a:noFill/>
          <a:ln w="9525">
            <a:noFill/>
            <a:round/>
            <a:headEnd/>
            <a:tailEnd/>
          </a:ln>
          <a:effectLst/>
        </p:spPr>
        <p:txBody>
          <a:bodyPr lIns="38160" tIns="38160" rIns="38160" bIns="38160">
            <a:prstTxWarp prst="textNoShape">
              <a:avLst/>
            </a:prstTxWarp>
          </a:bodyPr>
          <a:lstStyle/>
          <a:p>
            <a:pPr algn="ctr" eaLnBrk="1" hangingPunct="1">
              <a:spcBef>
                <a:spcPts val="14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3200">
                <a:solidFill>
                  <a:srgbClr val="262626"/>
                </a:solidFill>
                <a:latin typeface="Myriad Pro Black" charset="0"/>
                <a:ea typeface="ヒラギノ角ゴ ProN W3" charset="-128"/>
                <a:cs typeface="ヒラギノ角ゴ ProN W3" charset="-128"/>
              </a:rPr>
              <a:t>No evidence of flaring activity! </a:t>
            </a:r>
            <a:br>
              <a:rPr lang="es-ES" sz="3200">
                <a:solidFill>
                  <a:srgbClr val="262626"/>
                </a:solidFill>
                <a:latin typeface="Myriad Pro Black" charset="0"/>
                <a:ea typeface="ヒラギノ角ゴ ProN W3" charset="-128"/>
                <a:cs typeface="ヒラギノ角ゴ ProN W3" charset="-128"/>
              </a:rPr>
            </a:br>
            <a:r>
              <a:rPr lang="es-ES" sz="3200">
                <a:solidFill>
                  <a:srgbClr val="262626"/>
                </a:solidFill>
                <a:latin typeface="Myriad Pro" charset="0"/>
                <a:ea typeface="ヒラギノ角ゴ ProN W3" charset="-128"/>
                <a:cs typeface="ヒラギノ角ゴ ProN W3" charset="-128"/>
              </a:rPr>
              <a:t>0.7 &lt; E &lt; 10 TeV</a:t>
            </a:r>
            <a:r>
              <a:rPr lang="es-ES" sz="2400">
                <a:solidFill>
                  <a:srgbClr val="262626"/>
                </a:solidFill>
                <a:latin typeface="Myriad Pro" charset="0"/>
                <a:ea typeface="ヒラギノ角ゴ ProN W3" charset="-128"/>
                <a:cs typeface="ヒラギノ角ゴ ProN W3" charset="-128"/>
              </a:rPr>
              <a:t/>
            </a:r>
            <a:br>
              <a:rPr lang="es-ES" sz="2400">
                <a:solidFill>
                  <a:srgbClr val="262626"/>
                </a:solidFill>
                <a:latin typeface="Myriad Pro" charset="0"/>
                <a:ea typeface="ヒラギノ角ゴ ProN W3" charset="-128"/>
                <a:cs typeface="ヒラギノ角ゴ ProN W3" charset="-128"/>
              </a:rPr>
            </a:br>
            <a:r>
              <a:rPr lang="es-ES" sz="2400">
                <a:solidFill>
                  <a:srgbClr val="262626"/>
                </a:solidFill>
                <a:latin typeface="Myriad Pro" charset="0"/>
                <a:ea typeface="ヒラギノ角ゴ ProN W3" charset="-128"/>
                <a:cs typeface="ヒラギノ角ゴ ProN W3" charset="-128"/>
              </a:rPr>
              <a:t>(observation under strong moonlight, reduced HV)</a:t>
            </a:r>
          </a:p>
        </p:txBody>
      </p:sp>
      <p:sp>
        <p:nvSpPr>
          <p:cNvPr id="14363" name="Text Box 27"/>
          <p:cNvSpPr txBox="1">
            <a:spLocks noChangeArrowheads="1"/>
          </p:cNvSpPr>
          <p:nvPr/>
        </p:nvSpPr>
        <p:spPr bwMode="auto">
          <a:xfrm>
            <a:off x="1187450" y="1979613"/>
            <a:ext cx="1941513" cy="1797050"/>
          </a:xfrm>
          <a:prstGeom prst="rect">
            <a:avLst/>
          </a:prstGeom>
          <a:solidFill>
            <a:srgbClr val="FFFFFF"/>
          </a:solid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000000"/>
                </a:solidFill>
                <a:latin typeface="Myriad Pro Black" charset="0"/>
                <a:ea typeface="Droid Sans Fallback" charset="0"/>
                <a:cs typeface="Droid Sans Fallback" charset="0"/>
              </a:rPr>
              <a:t>A closer look at the April 2011 flare</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5361" name="Group 1"/>
          <p:cNvGrpSpPr>
            <a:grpSpLocks/>
          </p:cNvGrpSpPr>
          <p:nvPr/>
        </p:nvGrpSpPr>
        <p:grpSpPr bwMode="auto">
          <a:xfrm>
            <a:off x="398463" y="125413"/>
            <a:ext cx="12215812" cy="4675187"/>
            <a:chOff x="251" y="79"/>
            <a:chExt cx="7695" cy="2945"/>
          </a:xfrm>
        </p:grpSpPr>
        <p:sp>
          <p:nvSpPr>
            <p:cNvPr id="15362" name="Rectangle 2"/>
            <p:cNvSpPr>
              <a:spLocks noChangeArrowheads="1"/>
            </p:cNvSpPr>
            <p:nvPr/>
          </p:nvSpPr>
          <p:spPr bwMode="auto">
            <a:xfrm>
              <a:off x="251" y="79"/>
              <a:ext cx="7695" cy="2544"/>
            </a:xfrm>
            <a:prstGeom prst="rect">
              <a:avLst/>
            </a:prstGeom>
            <a:solidFill>
              <a:srgbClr val="4F5A58"/>
            </a:solidFill>
            <a:ln w="9525">
              <a:noFill/>
              <a:round/>
              <a:headEnd/>
              <a:tailEnd/>
            </a:ln>
            <a:effectLst/>
          </p:spPr>
          <p:txBody>
            <a:bodyPr wrap="none" anchor="ctr">
              <a:prstTxWarp prst="textNoShape">
                <a:avLst/>
              </a:prstTxWarp>
            </a:bodyPr>
            <a:lstStyle/>
            <a:p>
              <a:endParaRPr lang="es-ES_tradnl"/>
            </a:p>
          </p:txBody>
        </p:sp>
        <p:grpSp>
          <p:nvGrpSpPr>
            <p:cNvPr id="15363" name="Group 3"/>
            <p:cNvGrpSpPr>
              <a:grpSpLocks/>
            </p:cNvGrpSpPr>
            <p:nvPr/>
          </p:nvGrpSpPr>
          <p:grpSpPr bwMode="auto">
            <a:xfrm>
              <a:off x="252" y="2624"/>
              <a:ext cx="7694" cy="400"/>
              <a:chOff x="252" y="2624"/>
              <a:chExt cx="7694" cy="400"/>
            </a:xfrm>
          </p:grpSpPr>
          <p:sp>
            <p:nvSpPr>
              <p:cNvPr id="15364" name="Rectangle 4"/>
              <p:cNvSpPr>
                <a:spLocks noChangeArrowheads="1"/>
              </p:cNvSpPr>
              <p:nvPr/>
            </p:nvSpPr>
            <p:spPr bwMode="auto">
              <a:xfrm>
                <a:off x="252" y="2624"/>
                <a:ext cx="2471" cy="400"/>
              </a:xfrm>
              <a:prstGeom prst="rect">
                <a:avLst/>
              </a:prstGeom>
              <a:solidFill>
                <a:srgbClr val="8D1A5D"/>
              </a:solidFill>
              <a:ln w="9525">
                <a:noFill/>
                <a:round/>
                <a:headEnd/>
                <a:tailEnd/>
              </a:ln>
              <a:effectLst/>
            </p:spPr>
            <p:txBody>
              <a:bodyPr wrap="none" anchor="ctr">
                <a:prstTxWarp prst="textNoShape">
                  <a:avLst/>
                </a:prstTxWarp>
              </a:bodyPr>
              <a:lstStyle/>
              <a:p>
                <a:endParaRPr lang="es-ES_tradnl"/>
              </a:p>
            </p:txBody>
          </p:sp>
          <p:sp>
            <p:nvSpPr>
              <p:cNvPr id="15365" name="Rectangle 5"/>
              <p:cNvSpPr>
                <a:spLocks noChangeArrowheads="1"/>
              </p:cNvSpPr>
              <p:nvPr/>
            </p:nvSpPr>
            <p:spPr bwMode="auto">
              <a:xfrm>
                <a:off x="2708" y="2624"/>
                <a:ext cx="1447" cy="400"/>
              </a:xfrm>
              <a:prstGeom prst="rect">
                <a:avLst/>
              </a:prstGeom>
              <a:solidFill>
                <a:srgbClr val="AE750A"/>
              </a:solidFill>
              <a:ln w="9525">
                <a:noFill/>
                <a:round/>
                <a:headEnd/>
                <a:tailEnd/>
              </a:ln>
              <a:effectLst/>
            </p:spPr>
            <p:txBody>
              <a:bodyPr wrap="none" anchor="ctr">
                <a:prstTxWarp prst="textNoShape">
                  <a:avLst/>
                </a:prstTxWarp>
              </a:bodyPr>
              <a:lstStyle/>
              <a:p>
                <a:endParaRPr lang="es-ES_tradnl"/>
              </a:p>
            </p:txBody>
          </p:sp>
          <p:sp>
            <p:nvSpPr>
              <p:cNvPr id="15366" name="Rectangle 6"/>
              <p:cNvSpPr>
                <a:spLocks noChangeArrowheads="1"/>
              </p:cNvSpPr>
              <p:nvPr/>
            </p:nvSpPr>
            <p:spPr bwMode="auto">
              <a:xfrm>
                <a:off x="4142" y="2624"/>
                <a:ext cx="3803" cy="400"/>
              </a:xfrm>
              <a:prstGeom prst="rect">
                <a:avLst/>
              </a:prstGeom>
              <a:solidFill>
                <a:srgbClr val="6C87A3"/>
              </a:solidFill>
              <a:ln w="9525">
                <a:noFill/>
                <a:round/>
                <a:headEnd/>
                <a:tailEnd/>
              </a:ln>
              <a:effectLst/>
            </p:spPr>
            <p:txBody>
              <a:bodyPr wrap="none" anchor="ctr">
                <a:prstTxWarp prst="textNoShape">
                  <a:avLst/>
                </a:prstTxWarp>
              </a:bodyPr>
              <a:lstStyle/>
              <a:p>
                <a:endParaRPr lang="es-ES_tradnl"/>
              </a:p>
            </p:txBody>
          </p:sp>
        </p:grpSp>
      </p:grpSp>
      <p:sp>
        <p:nvSpPr>
          <p:cNvPr id="15367" name="Rectangle 7"/>
          <p:cNvSpPr>
            <a:spLocks noChangeArrowheads="1"/>
          </p:cNvSpPr>
          <p:nvPr/>
        </p:nvSpPr>
        <p:spPr bwMode="auto">
          <a:xfrm>
            <a:off x="403225" y="9428163"/>
            <a:ext cx="12212638" cy="247650"/>
          </a:xfrm>
          <a:prstGeom prst="rect">
            <a:avLst/>
          </a:prstGeom>
          <a:solidFill>
            <a:srgbClr val="4F5A58"/>
          </a:solidFill>
          <a:ln w="9525">
            <a:noFill/>
            <a:round/>
            <a:headEnd/>
            <a:tailEnd/>
          </a:ln>
          <a:effectLst/>
        </p:spPr>
        <p:txBody>
          <a:bodyPr lIns="0" tIns="0" rIns="0" bIns="0" anchor="ctr">
            <a:prstTxWarp prst="textNoShape">
              <a:avLst/>
            </a:prstTxWarp>
          </a:bodyPr>
          <a:lstStyle/>
          <a:p>
            <a:pPr>
              <a:tabLst>
                <a:tab pos="107950" algn="l"/>
                <a:tab pos="1022350" algn="l"/>
                <a:tab pos="1936750" algn="l"/>
                <a:tab pos="2851150" algn="l"/>
                <a:tab pos="3765550" algn="l"/>
                <a:tab pos="4679950" algn="l"/>
                <a:tab pos="5594350" algn="l"/>
                <a:tab pos="6508750" algn="l"/>
                <a:tab pos="7423150" algn="l"/>
                <a:tab pos="8337550" algn="l"/>
                <a:tab pos="9251950" algn="l"/>
                <a:tab pos="10166350" algn="l"/>
                <a:tab pos="10858500" algn="l"/>
                <a:tab pos="11582400" algn="l"/>
              </a:tabLst>
            </a:pPr>
            <a:r>
              <a:rPr lang="es-ES">
                <a:solidFill>
                  <a:srgbClr val="C0C0C0"/>
                </a:solidFill>
                <a:latin typeface="Myriad Pro Light SemiExt" charset="0"/>
                <a:ea typeface="Droid Sans Fallback" charset="0"/>
                <a:cs typeface="Droid Sans Fallback" charset="0"/>
              </a:rPr>
              <a:t>GAMMA 2012 Heidelberg, 9-13 July 2012</a:t>
            </a:r>
          </a:p>
        </p:txBody>
      </p:sp>
      <p:sp>
        <p:nvSpPr>
          <p:cNvPr id="15368" name="Rectangle 8"/>
          <p:cNvSpPr>
            <a:spLocks noGrp="1" noChangeArrowheads="1"/>
          </p:cNvSpPr>
          <p:nvPr>
            <p:ph type="title" idx="4294967295"/>
          </p:nvPr>
        </p:nvSpPr>
        <p:spPr>
          <a:xfrm>
            <a:off x="649288" y="458788"/>
            <a:ext cx="11722100" cy="27432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sz="6000" dirty="0">
                <a:latin typeface="Myriad Pro Light"/>
                <a:cs typeface="Myriad Pro Light"/>
              </a:rPr>
              <a:t>The Crab Pulsar</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número de diapositiva 2"/>
          <p:cNvSpPr>
            <a:spLocks noGrp="1"/>
          </p:cNvSpPr>
          <p:nvPr>
            <p:ph type="sldNum" idx="10"/>
          </p:nvPr>
        </p:nvSpPr>
        <p:spPr/>
        <p:txBody>
          <a:bodyPr/>
          <a:lstStyle/>
          <a:p>
            <a:fld id="{26F37E54-00BD-144A-A221-8EAE896C1FF2}" type="slidenum">
              <a:rPr lang="es-ES"/>
              <a:pPr/>
              <a:t>13</a:t>
            </a:fld>
            <a:endParaRPr lang="es-ES"/>
          </a:p>
        </p:txBody>
      </p:sp>
      <p:sp>
        <p:nvSpPr>
          <p:cNvPr id="16385" name="Rectangle 1"/>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Pulsar: recent VHE history</a:t>
            </a:r>
          </a:p>
        </p:txBody>
      </p:sp>
      <p:sp>
        <p:nvSpPr>
          <p:cNvPr id="16386" name="Text Box 2"/>
          <p:cNvSpPr txBox="1">
            <a:spLocks noChangeArrowheads="1"/>
          </p:cNvSpPr>
          <p:nvPr/>
        </p:nvSpPr>
        <p:spPr bwMode="auto">
          <a:xfrm>
            <a:off x="225425" y="1828006"/>
            <a:ext cx="5389563" cy="7545388"/>
          </a:xfrm>
          <a:prstGeom prst="rect">
            <a:avLst/>
          </a:prstGeom>
          <a:noFill/>
          <a:ln w="9525">
            <a:noFill/>
            <a:round/>
            <a:headEnd/>
            <a:tailEnd/>
          </a:ln>
          <a:effectLst/>
        </p:spPr>
        <p:txBody>
          <a:bodyPr lIns="38160" tIns="38160" rIns="38160" bIns="38160">
            <a:prstTxWarp prst="textNoShape">
              <a:avLst/>
            </a:prstTxWarp>
          </a:bodyPr>
          <a:lstStyle/>
          <a:p>
            <a:pPr marL="404813" indent="-404813" eaLnBrk="1" hangingPunct="1">
              <a:spcBef>
                <a:spcPts val="14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b="1" dirty="0">
                <a:solidFill>
                  <a:srgbClr val="262626"/>
                </a:solidFill>
                <a:latin typeface="Myriad Pro Black" charset="0"/>
                <a:ea typeface="ヒラギノ角ゴ ProN W3" charset="-128"/>
                <a:cs typeface="ヒラギノ角ゴ ProN W3" charset="-128"/>
              </a:rPr>
              <a:t>2008:</a:t>
            </a:r>
          </a:p>
          <a:p>
            <a:pPr marL="404813" indent="-404813" eaLnBrk="1" hangingPunct="1">
              <a:spcBef>
                <a:spcPts val="1425"/>
              </a:spcBef>
              <a:buClr>
                <a:srgbClr val="4F5A58"/>
              </a:buClr>
              <a:buSzPct val="45000"/>
              <a:buFont typeface="Wingdings" charset="2"/>
              <a:buChar char=""/>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dirty="0">
                <a:solidFill>
                  <a:srgbClr val="262626"/>
                </a:solidFill>
                <a:latin typeface="Myriad Pro" charset="0"/>
                <a:ea typeface="ヒラギノ角ゴ ProN W3" charset="-128"/>
                <a:cs typeface="ヒラギノ角ゴ ProN W3" charset="-128"/>
              </a:rPr>
              <a:t>MAGIC mono: discovery at E &gt; 25 GeV rules out Polar Cap model, </a:t>
            </a:r>
            <a:br>
              <a:rPr lang="es-ES" sz="2400" dirty="0">
                <a:solidFill>
                  <a:srgbClr val="262626"/>
                </a:solidFill>
                <a:latin typeface="Myriad Pro" charset="0"/>
                <a:ea typeface="ヒラギノ角ゴ ProN W3" charset="-128"/>
                <a:cs typeface="ヒラギノ角ゴ ProN W3" charset="-128"/>
              </a:rPr>
            </a:br>
            <a:r>
              <a:rPr lang="es-ES" sz="2400" dirty="0">
                <a:solidFill>
                  <a:srgbClr val="262626"/>
                </a:solidFill>
                <a:latin typeface="Myriad Pro" charset="0"/>
                <a:ea typeface="ヒラギノ角ゴ ProN W3" charset="-128"/>
                <a:cs typeface="ヒラギノ角ゴ ProN W3" charset="-128"/>
              </a:rPr>
              <a:t>exp. cutoff at ~ 17 GeV</a:t>
            </a:r>
            <a:r>
              <a:rPr lang="es-ES" sz="2600" dirty="0">
                <a:solidFill>
                  <a:srgbClr val="262626"/>
                </a:solidFill>
                <a:latin typeface="Myriad Pro" charset="0"/>
                <a:ea typeface="ヒラギノ角ゴ ProN W3" charset="-128"/>
                <a:cs typeface="ヒラギノ角ゴ ProN W3" charset="-128"/>
              </a:rPr>
              <a:t/>
            </a:r>
            <a:br>
              <a:rPr lang="es-ES" sz="2600" dirty="0">
                <a:solidFill>
                  <a:srgbClr val="262626"/>
                </a:solidFill>
                <a:latin typeface="Myriad Pro" charset="0"/>
                <a:ea typeface="ヒラギノ角ゴ ProN W3" charset="-128"/>
                <a:cs typeface="ヒラギノ角ゴ ProN W3" charset="-128"/>
              </a:rPr>
            </a:br>
            <a:r>
              <a:rPr lang="es-ES" sz="1800" dirty="0">
                <a:solidFill>
                  <a:srgbClr val="262626"/>
                </a:solidFill>
                <a:latin typeface="Myriad Pro" charset="0"/>
                <a:ea typeface="ヒラギノ角ゴ ProN W3" charset="-128"/>
                <a:cs typeface="ヒラギノ角ゴ ProN W3" charset="-128"/>
              </a:rPr>
              <a:t>(Aliu et. al 2008, Science 322:1221)</a:t>
            </a:r>
          </a:p>
          <a:p>
            <a:pPr marL="404813" indent="-404813" eaLnBrk="1" hangingPunct="1">
              <a:spcBef>
                <a:spcPts val="1425"/>
              </a:spcBef>
              <a:buClrTx/>
              <a:buSzTx/>
              <a:buFontTx/>
              <a:buNone/>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dirty="0">
                <a:solidFill>
                  <a:srgbClr val="8D1A5D"/>
                </a:solidFill>
                <a:latin typeface="Myriad Pro Black" charset="0"/>
                <a:ea typeface="ヒラギノ角ゴ ProN W3" charset="-128"/>
                <a:cs typeface="ヒラギノ角ゴ ProN W3" charset="-128"/>
              </a:rPr>
              <a:t>2011 – 2012:</a:t>
            </a:r>
          </a:p>
          <a:p>
            <a:pPr marL="404813" indent="-404813" eaLnBrk="1" hangingPunct="1">
              <a:spcBef>
                <a:spcPts val="1425"/>
              </a:spcBef>
              <a:buClr>
                <a:srgbClr val="4F5A58"/>
              </a:buClr>
              <a:buSzPct val="45000"/>
              <a:buFont typeface="Wingdings" charset="2"/>
              <a:buChar char=""/>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dirty="0">
                <a:solidFill>
                  <a:srgbClr val="262626"/>
                </a:solidFill>
                <a:latin typeface="Myriad Pro" charset="0"/>
                <a:ea typeface="ヒラギノ角ゴ ProN W3" charset="-128"/>
                <a:cs typeface="ヒラギノ角ゴ ProN W3" charset="-128"/>
              </a:rPr>
              <a:t>VERITAS: pulsed emission + spectrum </a:t>
            </a:r>
            <a:br>
              <a:rPr lang="es-ES" sz="2400" dirty="0">
                <a:solidFill>
                  <a:srgbClr val="262626"/>
                </a:solidFill>
                <a:latin typeface="Myriad Pro" charset="0"/>
                <a:ea typeface="ヒラギノ角ゴ ProN W3" charset="-128"/>
                <a:cs typeface="ヒラギノ角ゴ ProN W3" charset="-128"/>
              </a:rPr>
            </a:br>
            <a:r>
              <a:rPr lang="es-ES" sz="2400" dirty="0">
                <a:solidFill>
                  <a:srgbClr val="262626"/>
                </a:solidFill>
                <a:latin typeface="Myriad Pro" charset="0"/>
                <a:ea typeface="ヒラギノ角ゴ ProN W3" charset="-128"/>
                <a:cs typeface="ヒラギノ角ゴ ProN W3" charset="-128"/>
              </a:rPr>
              <a:t>at E &gt; 100 GeV</a:t>
            </a:r>
            <a:br>
              <a:rPr lang="es-ES" sz="2400" dirty="0">
                <a:solidFill>
                  <a:srgbClr val="262626"/>
                </a:solidFill>
                <a:latin typeface="Myriad Pro" charset="0"/>
                <a:ea typeface="ヒラギノ角ゴ ProN W3" charset="-128"/>
                <a:cs typeface="ヒラギノ角ゴ ProN W3" charset="-128"/>
              </a:rPr>
            </a:br>
            <a:r>
              <a:rPr lang="es-ES" sz="1800" dirty="0">
                <a:solidFill>
                  <a:srgbClr val="262626"/>
                </a:solidFill>
                <a:latin typeface="Myriad Pro" charset="0"/>
                <a:ea typeface="ヒラギノ角ゴ ProN W3" charset="-128"/>
                <a:cs typeface="ヒラギノ角ゴ ProN W3" charset="-128"/>
              </a:rPr>
              <a:t>(Aliu et. al 2011, Science 334:69 )</a:t>
            </a:r>
          </a:p>
          <a:p>
            <a:pPr marL="404813" indent="-404813" eaLnBrk="1" hangingPunct="1">
              <a:spcBef>
                <a:spcPts val="1425"/>
              </a:spcBef>
              <a:buClr>
                <a:srgbClr val="4F5A58"/>
              </a:buClr>
              <a:buSzPct val="45000"/>
              <a:buFont typeface="Wingdings" charset="2"/>
              <a:buChar char=""/>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dirty="0">
                <a:solidFill>
                  <a:srgbClr val="262626"/>
                </a:solidFill>
                <a:latin typeface="Myriad Pro" charset="0"/>
                <a:ea typeface="ヒラギノ角ゴ ProN W3" charset="-128"/>
                <a:cs typeface="ヒラギノ角ゴ ProN W3" charset="-128"/>
              </a:rPr>
              <a:t>MAGIC mono: phase-dep. spectrum </a:t>
            </a:r>
            <a:br>
              <a:rPr lang="es-ES" sz="2400" dirty="0">
                <a:solidFill>
                  <a:srgbClr val="262626"/>
                </a:solidFill>
                <a:latin typeface="Myriad Pro" charset="0"/>
                <a:ea typeface="ヒラギノ角ゴ ProN W3" charset="-128"/>
                <a:cs typeface="ヒラギノ角ゴ ProN W3" charset="-128"/>
              </a:rPr>
            </a:br>
            <a:r>
              <a:rPr lang="es-ES" sz="2400" dirty="0">
                <a:solidFill>
                  <a:srgbClr val="262626"/>
                </a:solidFill>
                <a:latin typeface="Myriad Pro" charset="0"/>
                <a:ea typeface="ヒラギノ角ゴ ProN W3" charset="-128"/>
                <a:cs typeface="ヒラギノ角ゴ ProN W3" charset="-128"/>
              </a:rPr>
              <a:t>25 &lt; E &lt; 100 GeV</a:t>
            </a:r>
            <a:br>
              <a:rPr lang="es-ES" sz="2400" dirty="0">
                <a:solidFill>
                  <a:srgbClr val="262626"/>
                </a:solidFill>
                <a:latin typeface="Myriad Pro" charset="0"/>
                <a:ea typeface="ヒラギノ角ゴ ProN W3" charset="-128"/>
                <a:cs typeface="ヒラギノ角ゴ ProN W3" charset="-128"/>
              </a:rPr>
            </a:br>
            <a:r>
              <a:rPr lang="es-ES" sz="1800" dirty="0">
                <a:solidFill>
                  <a:srgbClr val="262626"/>
                </a:solidFill>
                <a:latin typeface="Myriad Pro" charset="0"/>
                <a:ea typeface="ヒラギノ角ゴ ProN W3" charset="-128"/>
                <a:cs typeface="ヒラギノ角ゴ ProN W3" charset="-128"/>
              </a:rPr>
              <a:t>(Aleksić et. al 2011, ApJ 742:43)</a:t>
            </a:r>
          </a:p>
          <a:p>
            <a:pPr marL="404813" indent="-404813" eaLnBrk="1" hangingPunct="1">
              <a:spcBef>
                <a:spcPts val="1425"/>
              </a:spcBef>
              <a:buClr>
                <a:srgbClr val="4F5A58"/>
              </a:buClr>
              <a:buSzPct val="45000"/>
              <a:buFont typeface="Wingdings" charset="2"/>
              <a:buChar char=""/>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dirty="0">
                <a:solidFill>
                  <a:srgbClr val="262626"/>
                </a:solidFill>
                <a:latin typeface="Myriad Pro" charset="0"/>
                <a:ea typeface="ヒラギノ角ゴ ProN W3" charset="-128"/>
                <a:cs typeface="ヒラギノ角ゴ ProN W3" charset="-128"/>
              </a:rPr>
              <a:t>MAGIC stereo: phase-dep. spectrum 50 &lt; E &lt; 400 GeV</a:t>
            </a:r>
            <a:r>
              <a:rPr lang="es-ES" sz="1800" dirty="0">
                <a:solidFill>
                  <a:srgbClr val="262626"/>
                </a:solidFill>
                <a:latin typeface="Myriad Pro" charset="0"/>
                <a:ea typeface="ヒラギノ角ゴ ProN W3" charset="-128"/>
                <a:cs typeface="ヒラギノ角ゴ ProN W3" charset="-128"/>
              </a:rPr>
              <a:t/>
            </a:r>
            <a:br>
              <a:rPr lang="es-ES" sz="1800" dirty="0">
                <a:solidFill>
                  <a:srgbClr val="262626"/>
                </a:solidFill>
                <a:latin typeface="Myriad Pro" charset="0"/>
                <a:ea typeface="ヒラギノ角ゴ ProN W3" charset="-128"/>
                <a:cs typeface="ヒラギノ角ゴ ProN W3" charset="-128"/>
              </a:rPr>
            </a:br>
            <a:r>
              <a:rPr lang="es-ES" sz="1800" dirty="0">
                <a:solidFill>
                  <a:srgbClr val="262626"/>
                </a:solidFill>
                <a:latin typeface="Myriad Pro" charset="0"/>
                <a:ea typeface="ヒラギノ角ゴ ProN W3" charset="-128"/>
                <a:cs typeface="ヒラギノ角ゴ ProN W3" charset="-128"/>
              </a:rPr>
              <a:t>(Aleksić et. al 2012, A&amp;A 540:A69)</a:t>
            </a:r>
          </a:p>
          <a:p>
            <a:pPr eaLnBrk="1" hangingPunct="1">
              <a:spcBef>
                <a:spcPts val="1425"/>
              </a:spcBef>
              <a:buClrTx/>
              <a:buSzTx/>
              <a:buFontTx/>
              <a:buNone/>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200" dirty="0">
                <a:solidFill>
                  <a:srgbClr val="8D1A5D"/>
                </a:solidFill>
                <a:latin typeface="Myriad Pro Black" charset="0"/>
                <a:ea typeface="ヒラギノ角ゴ ProN W3" charset="-128"/>
                <a:cs typeface="ヒラギノ角ゴ ProN W3" charset="-128"/>
              </a:rPr>
              <a:t>Breakthrough VHE </a:t>
            </a:r>
            <a:r>
              <a:rPr lang="es-ES" sz="2200" dirty="0" smtClean="0">
                <a:solidFill>
                  <a:srgbClr val="8D1A5D"/>
                </a:solidFill>
                <a:latin typeface="Myriad Pro Black" charset="0"/>
                <a:ea typeface="ヒラギノ角ゴ ProN W3" charset="-128"/>
                <a:cs typeface="ヒラギノ角ゴ ProN W3" charset="-128"/>
              </a:rPr>
              <a:t>measurements exclude </a:t>
            </a:r>
            <a:r>
              <a:rPr lang="es-ES" sz="2200" dirty="0">
                <a:solidFill>
                  <a:srgbClr val="8D1A5D"/>
                </a:solidFill>
                <a:latin typeface="Myriad Pro Black" charset="0"/>
                <a:ea typeface="ヒラギノ角ゴ ProN W3" charset="-128"/>
                <a:cs typeface="ヒラギノ角ゴ ProN W3" charset="-128"/>
              </a:rPr>
              <a:t>exp.</a:t>
            </a:r>
            <a:r>
              <a:rPr lang="es-ES" sz="2200" dirty="0" smtClean="0">
                <a:solidFill>
                  <a:srgbClr val="8D1A5D"/>
                </a:solidFill>
                <a:latin typeface="Myriad Pro Black" charset="0"/>
                <a:ea typeface="ヒラギノ角ゴ ProN W3" charset="-128"/>
                <a:cs typeface="ヒラギノ角ゴ ProN W3" charset="-128"/>
              </a:rPr>
              <a:t> </a:t>
            </a:r>
            <a:r>
              <a:rPr lang="es-ES" sz="2200" dirty="0">
                <a:solidFill>
                  <a:srgbClr val="8D1A5D"/>
                </a:solidFill>
                <a:latin typeface="Myriad Pro Black" charset="0"/>
                <a:ea typeface="ヒラギノ角ゴ ProN W3" charset="-128"/>
                <a:cs typeface="ヒラギノ角ゴ ProN W3" charset="-128"/>
              </a:rPr>
              <a:t>c</a:t>
            </a:r>
            <a:r>
              <a:rPr lang="es-ES" sz="2200" dirty="0" smtClean="0">
                <a:solidFill>
                  <a:srgbClr val="8D1A5D"/>
                </a:solidFill>
                <a:latin typeface="Myriad Pro Black" charset="0"/>
                <a:ea typeface="ヒラギノ角ゴ ProN W3" charset="-128"/>
                <a:cs typeface="ヒラギノ角ゴ ProN W3" charset="-128"/>
              </a:rPr>
              <a:t>utoff and challenge </a:t>
            </a:r>
            <a:r>
              <a:rPr lang="es-ES" sz="2200" dirty="0">
                <a:solidFill>
                  <a:srgbClr val="8D1A5D"/>
                </a:solidFill>
                <a:latin typeface="Myriad Pro Black" charset="0"/>
                <a:ea typeface="ヒラギノ角ゴ ProN W3" charset="-128"/>
                <a:cs typeface="ヒラギノ角ゴ ProN W3" charset="-128"/>
              </a:rPr>
              <a:t>all existing models!</a:t>
            </a:r>
          </a:p>
        </p:txBody>
      </p:sp>
      <p:sp>
        <p:nvSpPr>
          <p:cNvPr id="16387" name="Line 3"/>
          <p:cNvSpPr>
            <a:spLocks noChangeShapeType="1"/>
          </p:cNvSpPr>
          <p:nvPr/>
        </p:nvSpPr>
        <p:spPr bwMode="auto">
          <a:xfrm>
            <a:off x="4787900" y="3348038"/>
            <a:ext cx="1047750" cy="1587"/>
          </a:xfrm>
          <a:prstGeom prst="line">
            <a:avLst/>
          </a:prstGeom>
          <a:noFill/>
          <a:ln w="36720">
            <a:solidFill>
              <a:srgbClr val="000000"/>
            </a:solidFill>
            <a:round/>
            <a:headEnd/>
            <a:tailEnd type="triangle" w="med" len="med"/>
          </a:ln>
          <a:effectLst/>
        </p:spPr>
        <p:txBody>
          <a:bodyPr>
            <a:prstTxWarp prst="textNoShape">
              <a:avLst/>
            </a:prstTxWarp>
          </a:bodyPr>
          <a:lstStyle/>
          <a:p>
            <a:endParaRPr lang="es-ES_tradnl"/>
          </a:p>
        </p:txBody>
      </p:sp>
      <p:sp>
        <p:nvSpPr>
          <p:cNvPr id="16388" name="Line 4"/>
          <p:cNvSpPr>
            <a:spLocks noChangeShapeType="1"/>
          </p:cNvSpPr>
          <p:nvPr/>
        </p:nvSpPr>
        <p:spPr bwMode="auto">
          <a:xfrm>
            <a:off x="4824413" y="5148263"/>
            <a:ext cx="1011237" cy="1587"/>
          </a:xfrm>
          <a:prstGeom prst="line">
            <a:avLst/>
          </a:prstGeom>
          <a:noFill/>
          <a:ln w="36720">
            <a:solidFill>
              <a:srgbClr val="8D1A5D"/>
            </a:solidFill>
            <a:round/>
            <a:headEnd/>
            <a:tailEnd type="triangle" w="med" len="med"/>
          </a:ln>
          <a:effectLst/>
        </p:spPr>
        <p:txBody>
          <a:bodyPr>
            <a:prstTxWarp prst="textNoShape">
              <a:avLst/>
            </a:prstTxWarp>
          </a:bodyPr>
          <a:lstStyle/>
          <a:p>
            <a:endParaRPr lang="es-ES_tradnl"/>
          </a:p>
        </p:txBody>
      </p:sp>
      <p:sp>
        <p:nvSpPr>
          <p:cNvPr id="16389" name="Line 5"/>
          <p:cNvSpPr>
            <a:spLocks noChangeShapeType="1"/>
          </p:cNvSpPr>
          <p:nvPr/>
        </p:nvSpPr>
        <p:spPr bwMode="auto">
          <a:xfrm>
            <a:off x="4899025" y="7488238"/>
            <a:ext cx="935038" cy="1587"/>
          </a:xfrm>
          <a:prstGeom prst="line">
            <a:avLst/>
          </a:prstGeom>
          <a:noFill/>
          <a:ln w="36720">
            <a:solidFill>
              <a:srgbClr val="8D1A5D"/>
            </a:solidFill>
            <a:round/>
            <a:headEnd/>
            <a:tailEnd type="triangle" w="med" len="med"/>
          </a:ln>
          <a:effectLst/>
        </p:spPr>
        <p:txBody>
          <a:bodyPr>
            <a:prstTxWarp prst="textNoShape">
              <a:avLst/>
            </a:prstTxWarp>
          </a:bodyPr>
          <a:lstStyle/>
          <a:p>
            <a:endParaRPr lang="es-ES_tradnl"/>
          </a:p>
        </p:txBody>
      </p:sp>
      <p:grpSp>
        <p:nvGrpSpPr>
          <p:cNvPr id="16390" name="Group 6"/>
          <p:cNvGrpSpPr>
            <a:grpSpLocks/>
          </p:cNvGrpSpPr>
          <p:nvPr/>
        </p:nvGrpSpPr>
        <p:grpSpPr bwMode="auto">
          <a:xfrm>
            <a:off x="5832475" y="1862138"/>
            <a:ext cx="7034213" cy="7351712"/>
            <a:chOff x="3674" y="1173"/>
            <a:chExt cx="4431" cy="4631"/>
          </a:xfrm>
        </p:grpSpPr>
        <p:pic>
          <p:nvPicPr>
            <p:cNvPr id="16391" name="Picture 7"/>
            <p:cNvPicPr>
              <a:picLocks noChangeAspect="1" noChangeArrowheads="1"/>
            </p:cNvPicPr>
            <p:nvPr/>
          </p:nvPicPr>
          <p:blipFill>
            <a:blip r:embed="rId3"/>
            <a:srcRect/>
            <a:stretch>
              <a:fillRect/>
            </a:stretch>
          </p:blipFill>
          <p:spPr bwMode="auto">
            <a:xfrm>
              <a:off x="3712" y="1191"/>
              <a:ext cx="4327" cy="1832"/>
            </a:xfrm>
            <a:prstGeom prst="rect">
              <a:avLst/>
            </a:prstGeom>
            <a:noFill/>
            <a:ln w="9525">
              <a:noFill/>
              <a:round/>
              <a:headEnd/>
              <a:tailEnd/>
            </a:ln>
            <a:effectLst/>
          </p:spPr>
        </p:pic>
        <p:pic>
          <p:nvPicPr>
            <p:cNvPr id="16392" name="Picture 8"/>
            <p:cNvPicPr>
              <a:picLocks noChangeAspect="1" noChangeArrowheads="1"/>
            </p:cNvPicPr>
            <p:nvPr/>
          </p:nvPicPr>
          <p:blipFill>
            <a:blip r:embed="rId4"/>
            <a:srcRect/>
            <a:stretch>
              <a:fillRect/>
            </a:stretch>
          </p:blipFill>
          <p:spPr bwMode="auto">
            <a:xfrm>
              <a:off x="3957" y="2796"/>
              <a:ext cx="4045" cy="1470"/>
            </a:xfrm>
            <a:prstGeom prst="rect">
              <a:avLst/>
            </a:prstGeom>
            <a:noFill/>
            <a:ln w="9525">
              <a:noFill/>
              <a:round/>
              <a:headEnd/>
              <a:tailEnd/>
            </a:ln>
            <a:effectLst/>
          </p:spPr>
        </p:pic>
        <p:pic>
          <p:nvPicPr>
            <p:cNvPr id="16393" name="Picture 9"/>
            <p:cNvPicPr>
              <a:picLocks noChangeAspect="1" noChangeArrowheads="1"/>
            </p:cNvPicPr>
            <p:nvPr/>
          </p:nvPicPr>
          <p:blipFill>
            <a:blip r:embed="rId5"/>
            <a:srcRect/>
            <a:stretch>
              <a:fillRect/>
            </a:stretch>
          </p:blipFill>
          <p:spPr bwMode="auto">
            <a:xfrm>
              <a:off x="3941" y="4115"/>
              <a:ext cx="4163" cy="1659"/>
            </a:xfrm>
            <a:prstGeom prst="rect">
              <a:avLst/>
            </a:prstGeom>
            <a:noFill/>
            <a:ln w="9525">
              <a:noFill/>
              <a:round/>
              <a:headEnd/>
              <a:tailEnd/>
            </a:ln>
            <a:effectLst/>
          </p:spPr>
        </p:pic>
        <p:sp>
          <p:nvSpPr>
            <p:cNvPr id="16394" name="Rectangle 10"/>
            <p:cNvSpPr>
              <a:spLocks noChangeArrowheads="1"/>
            </p:cNvSpPr>
            <p:nvPr/>
          </p:nvSpPr>
          <p:spPr bwMode="auto">
            <a:xfrm>
              <a:off x="7110" y="4126"/>
              <a:ext cx="944" cy="444"/>
            </a:xfrm>
            <a:prstGeom prst="rect">
              <a:avLst/>
            </a:prstGeom>
            <a:solidFill>
              <a:srgbClr val="FFFFFF"/>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000000"/>
                  </a:solidFill>
                  <a:latin typeface="Myriad Pro Black" charset="0"/>
                  <a:ea typeface="Droid Sans Fallback" charset="0"/>
                  <a:cs typeface="Droid Sans Fallback" charset="0"/>
                </a:rPr>
                <a:t>MAGIC STEREO</a:t>
              </a:r>
              <a:br>
                <a:rPr lang="es-ES" sz="1600">
                  <a:solidFill>
                    <a:srgbClr val="000000"/>
                  </a:solidFill>
                  <a:latin typeface="Myriad Pro Black" charset="0"/>
                  <a:ea typeface="Droid Sans Fallback" charset="0"/>
                  <a:cs typeface="Droid Sans Fallback" charset="0"/>
                </a:rPr>
              </a:br>
              <a:r>
                <a:rPr lang="es-ES" sz="1600">
                  <a:solidFill>
                    <a:srgbClr val="000000"/>
                  </a:solidFill>
                  <a:latin typeface="Myriad Pro Black" charset="0"/>
                  <a:ea typeface="Droid Sans Fallback" charset="0"/>
                  <a:cs typeface="Droid Sans Fallback" charset="0"/>
                </a:rPr>
                <a:t>E &gt; 50 GeV</a:t>
              </a:r>
            </a:p>
          </p:txBody>
        </p:sp>
        <p:sp>
          <p:nvSpPr>
            <p:cNvPr id="16395" name="Rectangle 11"/>
            <p:cNvSpPr>
              <a:spLocks noChangeArrowheads="1"/>
            </p:cNvSpPr>
            <p:nvPr/>
          </p:nvSpPr>
          <p:spPr bwMode="auto">
            <a:xfrm>
              <a:off x="7118" y="2802"/>
              <a:ext cx="944" cy="414"/>
            </a:xfrm>
            <a:prstGeom prst="rect">
              <a:avLst/>
            </a:prstGeom>
            <a:solidFill>
              <a:srgbClr val="FFFFFF"/>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000000"/>
                  </a:solidFill>
                  <a:latin typeface="Myriad Pro Black" charset="0"/>
                  <a:ea typeface="Droid Sans Fallback" charset="0"/>
                  <a:cs typeface="Droid Sans Fallback" charset="0"/>
                </a:rPr>
                <a:t>VERITAS</a:t>
              </a:r>
              <a:br>
                <a:rPr lang="es-ES" sz="1600">
                  <a:solidFill>
                    <a:srgbClr val="000000"/>
                  </a:solidFill>
                  <a:latin typeface="Myriad Pro Black" charset="0"/>
                  <a:ea typeface="Droid Sans Fallback" charset="0"/>
                  <a:cs typeface="Droid Sans Fallback" charset="0"/>
                </a:rPr>
              </a:br>
              <a:r>
                <a:rPr lang="es-ES" sz="1600">
                  <a:solidFill>
                    <a:srgbClr val="000000"/>
                  </a:solidFill>
                  <a:latin typeface="Myriad Pro Black" charset="0"/>
                  <a:ea typeface="Droid Sans Fallback" charset="0"/>
                  <a:cs typeface="Droid Sans Fallback" charset="0"/>
                </a:rPr>
                <a:t>E &gt; 120 GeV</a:t>
              </a:r>
            </a:p>
          </p:txBody>
        </p:sp>
        <p:sp>
          <p:nvSpPr>
            <p:cNvPr id="16396" name="Rectangle 12"/>
            <p:cNvSpPr>
              <a:spLocks noChangeArrowheads="1"/>
            </p:cNvSpPr>
            <p:nvPr/>
          </p:nvSpPr>
          <p:spPr bwMode="auto">
            <a:xfrm>
              <a:off x="7133" y="1173"/>
              <a:ext cx="944" cy="428"/>
            </a:xfrm>
            <a:prstGeom prst="rect">
              <a:avLst/>
            </a:prstGeom>
            <a:solidFill>
              <a:srgbClr val="FFFFFF"/>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000000"/>
                  </a:solidFill>
                  <a:latin typeface="Myriad Pro Black" charset="0"/>
                  <a:ea typeface="Droid Sans Fallback" charset="0"/>
                  <a:cs typeface="Droid Sans Fallback" charset="0"/>
                </a:rPr>
                <a:t>MAGIC MONO</a:t>
              </a:r>
              <a:br>
                <a:rPr lang="es-ES" sz="1600">
                  <a:solidFill>
                    <a:srgbClr val="000000"/>
                  </a:solidFill>
                  <a:latin typeface="Myriad Pro Black" charset="0"/>
                  <a:ea typeface="Droid Sans Fallback" charset="0"/>
                  <a:cs typeface="Droid Sans Fallback" charset="0"/>
                </a:rPr>
              </a:br>
              <a:r>
                <a:rPr lang="es-ES" sz="1600">
                  <a:solidFill>
                    <a:srgbClr val="000000"/>
                  </a:solidFill>
                  <a:latin typeface="Myriad Pro Black" charset="0"/>
                  <a:ea typeface="Droid Sans Fallback" charset="0"/>
                  <a:cs typeface="Droid Sans Fallback" charset="0"/>
                </a:rPr>
                <a:t>E &gt; 25 GeV</a:t>
              </a:r>
            </a:p>
          </p:txBody>
        </p:sp>
        <p:sp>
          <p:nvSpPr>
            <p:cNvPr id="16397" name="Rectangle 13"/>
            <p:cNvSpPr>
              <a:spLocks noChangeArrowheads="1"/>
            </p:cNvSpPr>
            <p:nvPr/>
          </p:nvSpPr>
          <p:spPr bwMode="auto">
            <a:xfrm>
              <a:off x="3674" y="1176"/>
              <a:ext cx="4397" cy="1619"/>
            </a:xfrm>
            <a:prstGeom prst="rect">
              <a:avLst/>
            </a:prstGeom>
            <a:noFill/>
            <a:ln w="36000">
              <a:solidFill>
                <a:srgbClr val="000000"/>
              </a:solidFill>
              <a:round/>
              <a:headEnd/>
              <a:tailEnd/>
            </a:ln>
            <a:effectLst/>
          </p:spPr>
          <p:txBody>
            <a:bodyPr wrap="none" anchor="ctr">
              <a:prstTxWarp prst="textNoShape">
                <a:avLst/>
              </a:prstTxWarp>
            </a:bodyPr>
            <a:lstStyle/>
            <a:p>
              <a:endParaRPr lang="es-ES_tradnl"/>
            </a:p>
          </p:txBody>
        </p:sp>
        <p:sp>
          <p:nvSpPr>
            <p:cNvPr id="16398" name="Rectangle 14"/>
            <p:cNvSpPr>
              <a:spLocks noChangeArrowheads="1"/>
            </p:cNvSpPr>
            <p:nvPr/>
          </p:nvSpPr>
          <p:spPr bwMode="auto">
            <a:xfrm>
              <a:off x="3674" y="2796"/>
              <a:ext cx="4397" cy="1317"/>
            </a:xfrm>
            <a:prstGeom prst="rect">
              <a:avLst/>
            </a:prstGeom>
            <a:noFill/>
            <a:ln w="36000">
              <a:solidFill>
                <a:srgbClr val="8D1A5D"/>
              </a:solidFill>
              <a:round/>
              <a:headEnd/>
              <a:tailEnd/>
            </a:ln>
            <a:effectLst/>
          </p:spPr>
          <p:txBody>
            <a:bodyPr wrap="none" anchor="ctr">
              <a:prstTxWarp prst="textNoShape">
                <a:avLst/>
              </a:prstTxWarp>
            </a:bodyPr>
            <a:lstStyle/>
            <a:p>
              <a:endParaRPr lang="es-ES_tradnl"/>
            </a:p>
          </p:txBody>
        </p:sp>
        <p:sp>
          <p:nvSpPr>
            <p:cNvPr id="16399" name="Rectangle 15"/>
            <p:cNvSpPr>
              <a:spLocks noChangeArrowheads="1"/>
            </p:cNvSpPr>
            <p:nvPr/>
          </p:nvSpPr>
          <p:spPr bwMode="auto">
            <a:xfrm>
              <a:off x="3674" y="4116"/>
              <a:ext cx="4397" cy="1688"/>
            </a:xfrm>
            <a:prstGeom prst="rect">
              <a:avLst/>
            </a:prstGeom>
            <a:noFill/>
            <a:ln w="36000">
              <a:solidFill>
                <a:srgbClr val="8D1A5D"/>
              </a:solidFill>
              <a:round/>
              <a:headEnd/>
              <a:tailEnd/>
            </a:ln>
            <a:effectLst/>
          </p:spPr>
          <p:txBody>
            <a:bodyPr wrap="none" anchor="ctr">
              <a:prstTxWarp prst="textNoShape">
                <a:avLst/>
              </a:prstTxWarp>
            </a:bodyPr>
            <a:lstStyle/>
            <a:p>
              <a:endParaRPr lang="es-ES_tradnl"/>
            </a:p>
          </p:txBody>
        </p:sp>
      </p:gr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4"/>
          <p:cNvSpPr>
            <a:spLocks noGrp="1"/>
          </p:cNvSpPr>
          <p:nvPr>
            <p:ph type="sldNum" idx="10"/>
          </p:nvPr>
        </p:nvSpPr>
        <p:spPr/>
        <p:txBody>
          <a:bodyPr/>
          <a:lstStyle/>
          <a:p>
            <a:fld id="{BA87CEF3-86A7-C843-A7D9-D1F510138E20}" type="slidenum">
              <a:rPr lang="es-ES"/>
              <a:pPr/>
              <a:t>14</a:t>
            </a:fld>
            <a:endParaRPr lang="es-ES"/>
          </a:p>
        </p:txBody>
      </p:sp>
      <p:sp>
        <p:nvSpPr>
          <p:cNvPr id="17409" name="Rectangle 1"/>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Pulsar: mono observations</a:t>
            </a:r>
          </a:p>
        </p:txBody>
      </p:sp>
      <p:sp>
        <p:nvSpPr>
          <p:cNvPr id="17410" name="Rectangle 2"/>
          <p:cNvSpPr>
            <a:spLocks noGrp="1" noChangeArrowheads="1"/>
          </p:cNvSpPr>
          <p:nvPr>
            <p:ph type="body" idx="1"/>
          </p:nvPr>
        </p:nvSpPr>
        <p:spPr>
          <a:xfrm>
            <a:off x="298450" y="1993900"/>
            <a:ext cx="5961063" cy="7546975"/>
          </a:xfrm>
          <a:ln/>
        </p:spPr>
        <p:txBody>
          <a:bodyPr/>
          <a:lstStyle/>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59 hrs of data </a:t>
            </a:r>
            <a:r>
              <a:rPr lang="es-ES" sz="2200"/>
              <a:t>(Oct. 2007 - Feb. 2009)</a:t>
            </a:r>
            <a:r>
              <a:rPr lang="es-ES"/>
              <a:t/>
            </a:r>
            <a:br>
              <a:rPr lang="es-ES"/>
            </a:br>
            <a:r>
              <a:rPr lang="es-ES" sz="2000"/>
              <a:t>(Aleksić et. al 2011, ApJ 742:43)</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Sum-trigger: threshold at 25 GeV</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EGRET – era peak definitions:</a:t>
            </a:r>
            <a:br>
              <a:rPr lang="es-ES"/>
            </a:br>
            <a:r>
              <a:rPr lang="es-ES" sz="2000"/>
              <a:t>(from Fierro et al., 1998, ApJ 494:734)</a:t>
            </a:r>
            <a:br>
              <a:rPr lang="es-ES" sz="2000"/>
            </a:br>
            <a:r>
              <a:rPr lang="es-ES" sz="2000"/>
              <a:t>21% of the whole phase</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Pulsation detected at 7.5</a:t>
            </a:r>
            <a:r>
              <a:rPr lang="es-ES">
                <a:ea typeface="Myriad Pro" charset="0"/>
                <a:cs typeface="Myriad Pro" charset="0"/>
              </a:rPr>
              <a:t>σ (P1+P2)</a:t>
            </a:r>
            <a:br>
              <a:rPr lang="es-ES">
                <a:ea typeface="Myriad Pro" charset="0"/>
                <a:cs typeface="Myriad Pro" charset="0"/>
              </a:rPr>
            </a:br>
            <a:r>
              <a:rPr lang="es-ES">
                <a:ea typeface="Myriad Pro" charset="0"/>
                <a:cs typeface="Myriad Pro" charset="0"/>
              </a:rPr>
              <a:t>Energy range: 25 &lt; E &lt; 100 GeV</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Indication that peaks become narrower than at MeV energies</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ea typeface="Myriad Pro" charset="0"/>
                <a:cs typeface="Myriad Pro" charset="0"/>
              </a:rPr>
              <a:t>No significant inter-peak emission, no other significant peaks</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ea typeface="Myriad Pro" charset="0"/>
                <a:cs typeface="Myriad Pro" charset="0"/>
              </a:rPr>
              <a:t>No significant yearly variablility</a:t>
            </a:r>
          </a:p>
        </p:txBody>
      </p:sp>
      <p:pic>
        <p:nvPicPr>
          <p:cNvPr id="17411" name="Picture 3"/>
          <p:cNvPicPr>
            <a:picLocks noChangeAspect="1" noChangeArrowheads="1"/>
          </p:cNvPicPr>
          <p:nvPr/>
        </p:nvPicPr>
        <p:blipFill>
          <a:blip r:embed="rId3"/>
          <a:srcRect/>
          <a:stretch>
            <a:fillRect/>
          </a:stretch>
        </p:blipFill>
        <p:spPr bwMode="auto">
          <a:xfrm>
            <a:off x="6264275" y="1957388"/>
            <a:ext cx="6653213" cy="3878262"/>
          </a:xfrm>
          <a:prstGeom prst="rect">
            <a:avLst/>
          </a:prstGeom>
          <a:noFill/>
          <a:ln w="9525">
            <a:noFill/>
            <a:round/>
            <a:headEnd/>
            <a:tailEnd/>
          </a:ln>
          <a:effectLst/>
        </p:spPr>
      </p:pic>
      <p:sp>
        <p:nvSpPr>
          <p:cNvPr id="17412" name="Text Box 4"/>
          <p:cNvSpPr txBox="1">
            <a:spLocks noChangeArrowheads="1"/>
          </p:cNvSpPr>
          <p:nvPr/>
        </p:nvSpPr>
        <p:spPr bwMode="auto">
          <a:xfrm>
            <a:off x="7812088" y="1909763"/>
            <a:ext cx="4262437" cy="3651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Crab Phase Histogram 25 &lt; E &lt; 100 GeV</a:t>
            </a:r>
          </a:p>
        </p:txBody>
      </p:sp>
      <p:grpSp>
        <p:nvGrpSpPr>
          <p:cNvPr id="17413" name="Group 5"/>
          <p:cNvGrpSpPr>
            <a:grpSpLocks/>
          </p:cNvGrpSpPr>
          <p:nvPr/>
        </p:nvGrpSpPr>
        <p:grpSpPr bwMode="auto">
          <a:xfrm>
            <a:off x="7956550" y="5816600"/>
            <a:ext cx="3659188" cy="3757613"/>
            <a:chOff x="5012" y="3664"/>
            <a:chExt cx="2305" cy="2367"/>
          </a:xfrm>
        </p:grpSpPr>
        <p:pic>
          <p:nvPicPr>
            <p:cNvPr id="17414" name="Picture 6"/>
            <p:cNvPicPr>
              <a:picLocks noChangeAspect="1" noChangeArrowheads="1"/>
            </p:cNvPicPr>
            <p:nvPr/>
          </p:nvPicPr>
          <p:blipFill>
            <a:blip r:embed="rId4"/>
            <a:srcRect/>
            <a:stretch>
              <a:fillRect/>
            </a:stretch>
          </p:blipFill>
          <p:spPr bwMode="auto">
            <a:xfrm>
              <a:off x="5012" y="4713"/>
              <a:ext cx="2305" cy="1319"/>
            </a:xfrm>
            <a:prstGeom prst="rect">
              <a:avLst/>
            </a:prstGeom>
            <a:noFill/>
            <a:ln w="9525">
              <a:noFill/>
              <a:round/>
              <a:headEnd/>
              <a:tailEnd/>
            </a:ln>
            <a:effectLst/>
          </p:spPr>
        </p:pic>
        <p:pic>
          <p:nvPicPr>
            <p:cNvPr id="17415" name="Picture 7"/>
            <p:cNvPicPr>
              <a:picLocks noChangeAspect="1" noChangeArrowheads="1"/>
            </p:cNvPicPr>
            <p:nvPr/>
          </p:nvPicPr>
          <p:blipFill>
            <a:blip r:embed="rId5"/>
            <a:srcRect b="56512"/>
            <a:stretch>
              <a:fillRect/>
            </a:stretch>
          </p:blipFill>
          <p:spPr bwMode="auto">
            <a:xfrm>
              <a:off x="5019" y="3664"/>
              <a:ext cx="2280" cy="1159"/>
            </a:xfrm>
            <a:prstGeom prst="rect">
              <a:avLst/>
            </a:prstGeom>
            <a:noFill/>
            <a:ln w="9525">
              <a:noFill/>
              <a:round/>
              <a:headEnd/>
              <a:tailEnd/>
            </a:ln>
            <a:effectLst/>
          </p:spPr>
        </p:pic>
        <p:sp>
          <p:nvSpPr>
            <p:cNvPr id="17416" name="Text Box 8"/>
            <p:cNvSpPr txBox="1">
              <a:spLocks noChangeArrowheads="1"/>
            </p:cNvSpPr>
            <p:nvPr/>
          </p:nvSpPr>
          <p:spPr bwMode="auto">
            <a:xfrm>
              <a:off x="5253" y="3746"/>
              <a:ext cx="1104" cy="200"/>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500">
                  <a:solidFill>
                    <a:srgbClr val="000000"/>
                  </a:solidFill>
                  <a:latin typeface="Myriad Pro Black" charset="0"/>
                  <a:ea typeface="Droid Sans Fallback" charset="0"/>
                  <a:cs typeface="Droid Sans Fallback" charset="0"/>
                </a:rPr>
                <a:t>Winter 2007/2008</a:t>
              </a:r>
            </a:p>
          </p:txBody>
        </p:sp>
        <p:sp>
          <p:nvSpPr>
            <p:cNvPr id="17417" name="Text Box 9"/>
            <p:cNvSpPr txBox="1">
              <a:spLocks noChangeArrowheads="1"/>
            </p:cNvSpPr>
            <p:nvPr/>
          </p:nvSpPr>
          <p:spPr bwMode="auto">
            <a:xfrm>
              <a:off x="5260" y="4773"/>
              <a:ext cx="1104" cy="200"/>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500">
                  <a:solidFill>
                    <a:srgbClr val="000000"/>
                  </a:solidFill>
                  <a:latin typeface="Myriad Pro Black" charset="0"/>
                  <a:ea typeface="Droid Sans Fallback" charset="0"/>
                  <a:cs typeface="Droid Sans Fallback" charset="0"/>
                </a:rPr>
                <a:t>Winter 2008/2009</a:t>
              </a:r>
            </a:p>
          </p:txBody>
        </p:sp>
      </p:gr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4"/>
          <p:cNvSpPr>
            <a:spLocks noGrp="1"/>
          </p:cNvSpPr>
          <p:nvPr>
            <p:ph type="sldNum" idx="10"/>
          </p:nvPr>
        </p:nvSpPr>
        <p:spPr/>
        <p:txBody>
          <a:bodyPr/>
          <a:lstStyle/>
          <a:p>
            <a:fld id="{2FA4B4C7-2C47-E040-BA54-1EF7129CAE1F}" type="slidenum">
              <a:rPr lang="es-ES"/>
              <a:pPr/>
              <a:t>15</a:t>
            </a:fld>
            <a:endParaRPr lang="es-ES"/>
          </a:p>
        </p:txBody>
      </p:sp>
      <p:pic>
        <p:nvPicPr>
          <p:cNvPr id="18433" name="Picture 1"/>
          <p:cNvPicPr>
            <a:picLocks noChangeAspect="1" noChangeArrowheads="1"/>
          </p:cNvPicPr>
          <p:nvPr/>
        </p:nvPicPr>
        <p:blipFill>
          <a:blip r:embed="rId3"/>
          <a:srcRect/>
          <a:stretch>
            <a:fillRect/>
          </a:stretch>
        </p:blipFill>
        <p:spPr bwMode="auto">
          <a:xfrm>
            <a:off x="990600" y="2044700"/>
            <a:ext cx="10133013" cy="7356475"/>
          </a:xfrm>
          <a:prstGeom prst="rect">
            <a:avLst/>
          </a:prstGeom>
          <a:noFill/>
          <a:ln w="9525">
            <a:noFill/>
            <a:round/>
            <a:headEnd/>
            <a:tailEnd/>
          </a:ln>
          <a:effectLst/>
        </p:spPr>
      </p:pic>
      <p:sp>
        <p:nvSpPr>
          <p:cNvPr id="18434" name="Rectangle 2"/>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Pulsar: mono observations</a:t>
            </a:r>
          </a:p>
        </p:txBody>
      </p:sp>
      <p:sp>
        <p:nvSpPr>
          <p:cNvPr id="18435" name="Text Box 3"/>
          <p:cNvSpPr txBox="1">
            <a:spLocks noChangeArrowheads="1"/>
          </p:cNvSpPr>
          <p:nvPr/>
        </p:nvSpPr>
        <p:spPr bwMode="auto">
          <a:xfrm>
            <a:off x="7448550" y="4940300"/>
            <a:ext cx="2811463" cy="566738"/>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600" dirty="0">
                <a:solidFill>
                  <a:srgbClr val="FF00FF"/>
                </a:solidFill>
                <a:latin typeface="Myriad Pro Black"/>
                <a:ea typeface="Myriad Pro" charset="0"/>
                <a:cs typeface="Myriad Pro Black"/>
              </a:rPr>
              <a:t>Γ</a:t>
            </a:r>
            <a:r>
              <a:rPr lang="es-ES" sz="2600" baseline="-33000" dirty="0">
                <a:solidFill>
                  <a:srgbClr val="FF00FF"/>
                </a:solidFill>
                <a:latin typeface="Myriad Pro Black"/>
                <a:ea typeface="Myriad Pro" charset="0"/>
                <a:cs typeface="Myriad Pro Black"/>
              </a:rPr>
              <a:t>P1+P2</a:t>
            </a:r>
            <a:r>
              <a:rPr lang="es-ES" sz="2600" dirty="0">
                <a:solidFill>
                  <a:srgbClr val="FF00FF"/>
                </a:solidFill>
                <a:latin typeface="Myriad Pro Black"/>
                <a:ea typeface="Myriad Pro" charset="0"/>
                <a:cs typeface="Myriad Pro Black"/>
              </a:rPr>
              <a:t> = 3.4 ± 0.5</a:t>
            </a:r>
            <a:r>
              <a:rPr lang="es-ES" sz="2600" baseline="-33000" dirty="0">
                <a:solidFill>
                  <a:srgbClr val="FF00FF"/>
                </a:solidFill>
                <a:latin typeface="Myriad Pro Black"/>
                <a:ea typeface="Myriad Pro" charset="0"/>
                <a:cs typeface="Myriad Pro Black"/>
              </a:rPr>
              <a:t>stat</a:t>
            </a:r>
          </a:p>
        </p:txBody>
      </p:sp>
      <p:sp>
        <p:nvSpPr>
          <p:cNvPr id="18436" name="Line 4"/>
          <p:cNvSpPr>
            <a:spLocks noChangeShapeType="1"/>
          </p:cNvSpPr>
          <p:nvPr/>
        </p:nvSpPr>
        <p:spPr bwMode="auto">
          <a:xfrm flipV="1">
            <a:off x="6840538" y="6046788"/>
            <a:ext cx="646112" cy="579437"/>
          </a:xfrm>
          <a:prstGeom prst="line">
            <a:avLst/>
          </a:prstGeom>
          <a:noFill/>
          <a:ln w="36000">
            <a:solidFill>
              <a:srgbClr val="666666"/>
            </a:solidFill>
            <a:round/>
            <a:headEnd type="triangle" w="med" len="med"/>
            <a:tailEnd type="triangle" w="med" len="med"/>
          </a:ln>
          <a:effectLst/>
        </p:spPr>
        <p:txBody>
          <a:bodyPr>
            <a:prstTxWarp prst="textNoShape">
              <a:avLst/>
            </a:prstTxWarp>
          </a:bodyPr>
          <a:lstStyle/>
          <a:p>
            <a:endParaRPr lang="es-ES_tradnl"/>
          </a:p>
        </p:txBody>
      </p:sp>
      <p:sp>
        <p:nvSpPr>
          <p:cNvPr id="18437" name="Text Box 5"/>
          <p:cNvSpPr txBox="1">
            <a:spLocks noChangeArrowheads="1"/>
          </p:cNvSpPr>
          <p:nvPr/>
        </p:nvSpPr>
        <p:spPr bwMode="auto">
          <a:xfrm>
            <a:off x="6958013" y="6408738"/>
            <a:ext cx="854075" cy="48577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600">
                <a:solidFill>
                  <a:srgbClr val="4C4C4C"/>
                </a:solidFill>
                <a:latin typeface="Myriad Pro Black" charset="0"/>
                <a:ea typeface="Myriad Pro" charset="0"/>
                <a:cs typeface="Myriad Pro" charset="0"/>
              </a:rPr>
              <a:t>5.8σ</a:t>
            </a:r>
          </a:p>
        </p:txBody>
      </p:sp>
      <p:sp>
        <p:nvSpPr>
          <p:cNvPr id="18438" name="AutoShape 6"/>
          <p:cNvSpPr>
            <a:spLocks noChangeArrowheads="1"/>
          </p:cNvSpPr>
          <p:nvPr/>
        </p:nvSpPr>
        <p:spPr bwMode="auto">
          <a:xfrm>
            <a:off x="10656888" y="6156325"/>
            <a:ext cx="1763712" cy="1800225"/>
          </a:xfrm>
          <a:prstGeom prst="roundRect">
            <a:avLst>
              <a:gd name="adj" fmla="val 16667"/>
            </a:avLst>
          </a:prstGeom>
          <a:solidFill>
            <a:srgbClr val="6C87A3"/>
          </a:solidFill>
          <a:ln w="9525">
            <a:solidFill>
              <a:srgbClr val="000000"/>
            </a:solid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Systematic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errors: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Flux = ~20%</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Energy  = ~16%</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Index = ± 0.3</a:t>
            </a:r>
          </a:p>
        </p:txBody>
      </p:sp>
      <p:sp>
        <p:nvSpPr>
          <p:cNvPr id="18439" name="Text Box 7"/>
          <p:cNvSpPr txBox="1">
            <a:spLocks noChangeArrowheads="1"/>
          </p:cNvSpPr>
          <p:nvPr/>
        </p:nvSpPr>
        <p:spPr bwMode="auto">
          <a:xfrm>
            <a:off x="1077913" y="1916113"/>
            <a:ext cx="7546975" cy="566737"/>
          </a:xfrm>
          <a:prstGeom prst="rect">
            <a:avLst/>
          </a:prstGeom>
          <a:solidFill>
            <a:srgbClr val="FFFFFF"/>
          </a:solidFill>
          <a:ln w="9525">
            <a:solidFill>
              <a:srgbClr val="000000"/>
            </a:solid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600">
                <a:solidFill>
                  <a:srgbClr val="000000"/>
                </a:solidFill>
                <a:latin typeface="Myriad Pro Black" charset="0"/>
                <a:ea typeface="Myriad Pro" charset="0"/>
                <a:cs typeface="Myriad Pro" charset="0"/>
              </a:rPr>
              <a:t>MAGIC MONO phase-averaged spectrum (P1+P2)</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4"/>
          <p:cNvSpPr>
            <a:spLocks noGrp="1"/>
          </p:cNvSpPr>
          <p:nvPr>
            <p:ph type="sldNum" idx="10"/>
          </p:nvPr>
        </p:nvSpPr>
        <p:spPr/>
        <p:txBody>
          <a:bodyPr/>
          <a:lstStyle/>
          <a:p>
            <a:fld id="{F3C6E645-15C2-E445-9273-154AE829A043}" type="slidenum">
              <a:rPr lang="es-ES"/>
              <a:pPr/>
              <a:t>16</a:t>
            </a:fld>
            <a:endParaRPr lang="es-ES"/>
          </a:p>
        </p:txBody>
      </p:sp>
      <p:pic>
        <p:nvPicPr>
          <p:cNvPr id="19457" name="Picture 1"/>
          <p:cNvPicPr>
            <a:picLocks noChangeAspect="1" noChangeArrowheads="1"/>
          </p:cNvPicPr>
          <p:nvPr/>
        </p:nvPicPr>
        <p:blipFill>
          <a:blip r:embed="rId3"/>
          <a:srcRect/>
          <a:stretch>
            <a:fillRect/>
          </a:stretch>
        </p:blipFill>
        <p:spPr bwMode="auto">
          <a:xfrm>
            <a:off x="990600" y="2044700"/>
            <a:ext cx="10134600" cy="7283450"/>
          </a:xfrm>
          <a:prstGeom prst="rect">
            <a:avLst/>
          </a:prstGeom>
          <a:noFill/>
          <a:ln w="9525">
            <a:noFill/>
            <a:round/>
            <a:headEnd/>
            <a:tailEnd/>
          </a:ln>
          <a:effectLst/>
        </p:spPr>
      </p:pic>
      <p:sp>
        <p:nvSpPr>
          <p:cNvPr id="19458" name="Rectangle 2"/>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Pulsar: mono observations</a:t>
            </a:r>
          </a:p>
        </p:txBody>
      </p:sp>
      <p:sp>
        <p:nvSpPr>
          <p:cNvPr id="19459" name="Text Box 3"/>
          <p:cNvSpPr txBox="1">
            <a:spLocks noChangeArrowheads="1"/>
          </p:cNvSpPr>
          <p:nvPr/>
        </p:nvSpPr>
        <p:spPr bwMode="auto">
          <a:xfrm>
            <a:off x="7448550" y="5372100"/>
            <a:ext cx="2811463" cy="566738"/>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600" dirty="0">
                <a:solidFill>
                  <a:srgbClr val="FF00FF"/>
                </a:solidFill>
                <a:latin typeface="Myriad Pro Black"/>
                <a:ea typeface="Myriad Pro" charset="0"/>
                <a:cs typeface="Myriad Pro Black"/>
              </a:rPr>
              <a:t>Γ</a:t>
            </a:r>
            <a:r>
              <a:rPr lang="es-ES" sz="2600" baseline="-33000" dirty="0">
                <a:solidFill>
                  <a:srgbClr val="FF00FF"/>
                </a:solidFill>
                <a:latin typeface="Myriad Pro Black"/>
                <a:ea typeface="Myriad Pro" charset="0"/>
                <a:cs typeface="Myriad Pro Black"/>
              </a:rPr>
              <a:t>P1</a:t>
            </a:r>
            <a:r>
              <a:rPr lang="es-ES" sz="2600" dirty="0">
                <a:solidFill>
                  <a:srgbClr val="FF00FF"/>
                </a:solidFill>
                <a:latin typeface="Myriad Pro Black"/>
                <a:ea typeface="Myriad Pro" charset="0"/>
                <a:cs typeface="Myriad Pro Black"/>
              </a:rPr>
              <a:t> = 3.1 ± 1.0</a:t>
            </a:r>
            <a:r>
              <a:rPr lang="es-ES" sz="2600" baseline="-33000" dirty="0">
                <a:solidFill>
                  <a:srgbClr val="FF00FF"/>
                </a:solidFill>
                <a:latin typeface="Myriad Pro Black"/>
                <a:ea typeface="Myriad Pro" charset="0"/>
                <a:cs typeface="Myriad Pro Black"/>
              </a:rPr>
              <a:t>stat</a:t>
            </a:r>
          </a:p>
        </p:txBody>
      </p:sp>
      <p:sp>
        <p:nvSpPr>
          <p:cNvPr id="19460" name="Line 4"/>
          <p:cNvSpPr>
            <a:spLocks noChangeShapeType="1"/>
          </p:cNvSpPr>
          <p:nvPr/>
        </p:nvSpPr>
        <p:spPr bwMode="auto">
          <a:xfrm flipV="1">
            <a:off x="6767513" y="6802438"/>
            <a:ext cx="646112" cy="579437"/>
          </a:xfrm>
          <a:prstGeom prst="line">
            <a:avLst/>
          </a:prstGeom>
          <a:noFill/>
          <a:ln w="36000">
            <a:solidFill>
              <a:srgbClr val="666666"/>
            </a:solidFill>
            <a:round/>
            <a:headEnd type="triangle" w="med" len="med"/>
            <a:tailEnd type="triangle" w="med" len="med"/>
          </a:ln>
          <a:effectLst/>
        </p:spPr>
        <p:txBody>
          <a:bodyPr>
            <a:prstTxWarp prst="textNoShape">
              <a:avLst/>
            </a:prstTxWarp>
          </a:bodyPr>
          <a:lstStyle/>
          <a:p>
            <a:endParaRPr lang="es-ES_tradnl"/>
          </a:p>
        </p:txBody>
      </p:sp>
      <p:sp>
        <p:nvSpPr>
          <p:cNvPr id="19461" name="Text Box 5"/>
          <p:cNvSpPr txBox="1">
            <a:spLocks noChangeArrowheads="1"/>
          </p:cNvSpPr>
          <p:nvPr/>
        </p:nvSpPr>
        <p:spPr bwMode="auto">
          <a:xfrm>
            <a:off x="6886575" y="7164388"/>
            <a:ext cx="854075" cy="48577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600">
                <a:solidFill>
                  <a:srgbClr val="4C4C4C"/>
                </a:solidFill>
                <a:latin typeface="Myriad Pro Black" charset="0"/>
                <a:ea typeface="Myriad Pro" charset="0"/>
                <a:cs typeface="Myriad Pro" charset="0"/>
              </a:rPr>
              <a:t>2.5σ</a:t>
            </a:r>
          </a:p>
        </p:txBody>
      </p:sp>
      <p:sp>
        <p:nvSpPr>
          <p:cNvPr id="19462" name="AutoShape 6"/>
          <p:cNvSpPr>
            <a:spLocks noChangeArrowheads="1"/>
          </p:cNvSpPr>
          <p:nvPr/>
        </p:nvSpPr>
        <p:spPr bwMode="auto">
          <a:xfrm>
            <a:off x="10656888" y="6156325"/>
            <a:ext cx="1763712" cy="1800225"/>
          </a:xfrm>
          <a:prstGeom prst="roundRect">
            <a:avLst>
              <a:gd name="adj" fmla="val 16667"/>
            </a:avLst>
          </a:prstGeom>
          <a:solidFill>
            <a:srgbClr val="6C87A3"/>
          </a:solidFill>
          <a:ln w="9525">
            <a:solidFill>
              <a:srgbClr val="000000"/>
            </a:solid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Systematic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errors: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Flux = ~20%</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Energy  = ~16%</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Index = ± 0.3</a:t>
            </a:r>
          </a:p>
        </p:txBody>
      </p:sp>
      <p:sp>
        <p:nvSpPr>
          <p:cNvPr id="19463" name="Text Box 7"/>
          <p:cNvSpPr txBox="1">
            <a:spLocks noChangeArrowheads="1"/>
          </p:cNvSpPr>
          <p:nvPr/>
        </p:nvSpPr>
        <p:spPr bwMode="auto">
          <a:xfrm>
            <a:off x="1077913" y="1916113"/>
            <a:ext cx="6961187" cy="566737"/>
          </a:xfrm>
          <a:prstGeom prst="rect">
            <a:avLst/>
          </a:prstGeom>
          <a:solidFill>
            <a:srgbClr val="FFFFFF"/>
          </a:solidFill>
          <a:ln w="9525">
            <a:solidFill>
              <a:srgbClr val="000000"/>
            </a:solid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600">
                <a:solidFill>
                  <a:srgbClr val="000000"/>
                </a:solidFill>
                <a:latin typeface="Myriad Pro Black" charset="0"/>
                <a:ea typeface="Myriad Pro" charset="0"/>
                <a:cs typeface="Myriad Pro" charset="0"/>
              </a:rPr>
              <a:t>MAGIC MONO phase-averaged spectrum (P1)</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4"/>
          <p:cNvSpPr>
            <a:spLocks noGrp="1"/>
          </p:cNvSpPr>
          <p:nvPr>
            <p:ph type="sldNum" idx="10"/>
          </p:nvPr>
        </p:nvSpPr>
        <p:spPr/>
        <p:txBody>
          <a:bodyPr/>
          <a:lstStyle/>
          <a:p>
            <a:fld id="{A28184E7-57A8-AD4A-9ED4-05A72C1B091F}" type="slidenum">
              <a:rPr lang="es-ES"/>
              <a:pPr/>
              <a:t>17</a:t>
            </a:fld>
            <a:endParaRPr lang="es-ES"/>
          </a:p>
        </p:txBody>
      </p:sp>
      <p:pic>
        <p:nvPicPr>
          <p:cNvPr id="20481" name="Picture 1"/>
          <p:cNvPicPr>
            <a:picLocks noChangeAspect="1" noChangeArrowheads="1"/>
          </p:cNvPicPr>
          <p:nvPr/>
        </p:nvPicPr>
        <p:blipFill>
          <a:blip r:embed="rId3"/>
          <a:srcRect/>
          <a:stretch>
            <a:fillRect/>
          </a:stretch>
        </p:blipFill>
        <p:spPr bwMode="auto">
          <a:xfrm>
            <a:off x="990600" y="2044700"/>
            <a:ext cx="10134600" cy="7283450"/>
          </a:xfrm>
          <a:prstGeom prst="rect">
            <a:avLst/>
          </a:prstGeom>
          <a:noFill/>
          <a:ln w="9525">
            <a:noFill/>
            <a:round/>
            <a:headEnd/>
            <a:tailEnd/>
          </a:ln>
          <a:effectLst/>
        </p:spPr>
      </p:pic>
      <p:sp>
        <p:nvSpPr>
          <p:cNvPr id="20482" name="Rectangle 2"/>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Pulsar: mono observations</a:t>
            </a:r>
          </a:p>
        </p:txBody>
      </p:sp>
      <p:sp>
        <p:nvSpPr>
          <p:cNvPr id="20483" name="Text Box 3"/>
          <p:cNvSpPr txBox="1">
            <a:spLocks noChangeArrowheads="1"/>
          </p:cNvSpPr>
          <p:nvPr/>
        </p:nvSpPr>
        <p:spPr bwMode="auto">
          <a:xfrm>
            <a:off x="7448550" y="5372100"/>
            <a:ext cx="2811463" cy="566738"/>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600" dirty="0">
                <a:solidFill>
                  <a:srgbClr val="FF00FF"/>
                </a:solidFill>
                <a:latin typeface="Myriad Pro Black"/>
                <a:ea typeface="Myriad Pro" charset="0"/>
                <a:cs typeface="Myriad Pro Black"/>
              </a:rPr>
              <a:t>Γ</a:t>
            </a:r>
            <a:r>
              <a:rPr lang="es-ES" sz="2600" baseline="-33000" dirty="0">
                <a:solidFill>
                  <a:srgbClr val="FF00FF"/>
                </a:solidFill>
                <a:latin typeface="Myriad Pro Black"/>
                <a:ea typeface="Myriad Pro" charset="0"/>
                <a:cs typeface="Myriad Pro Black"/>
              </a:rPr>
              <a:t>P1</a:t>
            </a:r>
            <a:r>
              <a:rPr lang="es-ES" sz="2600" dirty="0">
                <a:solidFill>
                  <a:srgbClr val="FF00FF"/>
                </a:solidFill>
                <a:latin typeface="Myriad Pro Black"/>
                <a:ea typeface="Myriad Pro" charset="0"/>
                <a:cs typeface="Myriad Pro Black"/>
              </a:rPr>
              <a:t> = 3.4 ± 0.5</a:t>
            </a:r>
            <a:r>
              <a:rPr lang="es-ES" sz="2600" baseline="-33000" dirty="0">
                <a:solidFill>
                  <a:srgbClr val="FF00FF"/>
                </a:solidFill>
                <a:latin typeface="Myriad Pro Black"/>
                <a:ea typeface="Myriad Pro" charset="0"/>
                <a:cs typeface="Myriad Pro Black"/>
              </a:rPr>
              <a:t>stat</a:t>
            </a:r>
          </a:p>
        </p:txBody>
      </p:sp>
      <p:sp>
        <p:nvSpPr>
          <p:cNvPr id="20484" name="Line 4"/>
          <p:cNvSpPr>
            <a:spLocks noChangeShapeType="1"/>
          </p:cNvSpPr>
          <p:nvPr/>
        </p:nvSpPr>
        <p:spPr bwMode="auto">
          <a:xfrm flipV="1">
            <a:off x="6958805" y="6297612"/>
            <a:ext cx="562769" cy="559593"/>
          </a:xfrm>
          <a:prstGeom prst="line">
            <a:avLst/>
          </a:prstGeom>
          <a:noFill/>
          <a:ln w="36000">
            <a:solidFill>
              <a:srgbClr val="666666"/>
            </a:solidFill>
            <a:round/>
            <a:headEnd type="triangle" w="med" len="med"/>
            <a:tailEnd type="triangle" w="med" len="med"/>
          </a:ln>
          <a:effectLst/>
        </p:spPr>
        <p:txBody>
          <a:bodyPr>
            <a:prstTxWarp prst="textNoShape">
              <a:avLst/>
            </a:prstTxWarp>
          </a:bodyPr>
          <a:lstStyle/>
          <a:p>
            <a:endParaRPr lang="es-ES_tradnl"/>
          </a:p>
        </p:txBody>
      </p:sp>
      <p:sp>
        <p:nvSpPr>
          <p:cNvPr id="20485" name="Text Box 5"/>
          <p:cNvSpPr txBox="1">
            <a:spLocks noChangeArrowheads="1"/>
          </p:cNvSpPr>
          <p:nvPr/>
        </p:nvSpPr>
        <p:spPr bwMode="auto">
          <a:xfrm>
            <a:off x="6994525" y="6659563"/>
            <a:ext cx="854075" cy="48577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600">
                <a:solidFill>
                  <a:srgbClr val="4C4C4C"/>
                </a:solidFill>
                <a:latin typeface="Myriad Pro Black" charset="0"/>
                <a:ea typeface="Myriad Pro" charset="0"/>
                <a:cs typeface="Myriad Pro" charset="0"/>
              </a:rPr>
              <a:t>4.7σ</a:t>
            </a:r>
          </a:p>
        </p:txBody>
      </p:sp>
      <p:sp>
        <p:nvSpPr>
          <p:cNvPr id="20486" name="AutoShape 6"/>
          <p:cNvSpPr>
            <a:spLocks noChangeArrowheads="1"/>
          </p:cNvSpPr>
          <p:nvPr/>
        </p:nvSpPr>
        <p:spPr bwMode="auto">
          <a:xfrm>
            <a:off x="10656888" y="6156325"/>
            <a:ext cx="1763712" cy="1800225"/>
          </a:xfrm>
          <a:prstGeom prst="roundRect">
            <a:avLst>
              <a:gd name="adj" fmla="val 16667"/>
            </a:avLst>
          </a:prstGeom>
          <a:solidFill>
            <a:srgbClr val="6C87A3"/>
          </a:solidFill>
          <a:ln w="9525">
            <a:solidFill>
              <a:srgbClr val="000000"/>
            </a:solid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Systematic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errors: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Flux = ~20%</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Energy  = ~16%</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Index = ± 0.3</a:t>
            </a:r>
          </a:p>
        </p:txBody>
      </p:sp>
      <p:sp>
        <p:nvSpPr>
          <p:cNvPr id="20487" name="Text Box 7"/>
          <p:cNvSpPr txBox="1">
            <a:spLocks noChangeArrowheads="1"/>
          </p:cNvSpPr>
          <p:nvPr/>
        </p:nvSpPr>
        <p:spPr bwMode="auto">
          <a:xfrm>
            <a:off x="1077913" y="1916113"/>
            <a:ext cx="6961187" cy="566737"/>
          </a:xfrm>
          <a:prstGeom prst="rect">
            <a:avLst/>
          </a:prstGeom>
          <a:solidFill>
            <a:srgbClr val="FFFFFF"/>
          </a:solidFill>
          <a:ln w="9525">
            <a:solidFill>
              <a:srgbClr val="000000"/>
            </a:solid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600">
                <a:solidFill>
                  <a:srgbClr val="000000"/>
                </a:solidFill>
                <a:latin typeface="Myriad Pro Black" charset="0"/>
                <a:ea typeface="Myriad Pro" charset="0"/>
                <a:cs typeface="Myriad Pro" charset="0"/>
              </a:rPr>
              <a:t>MAGIC MONO phase-averaged spectrum (P2)</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4"/>
          <p:cNvSpPr>
            <a:spLocks noGrp="1"/>
          </p:cNvSpPr>
          <p:nvPr>
            <p:ph type="sldNum" idx="10"/>
          </p:nvPr>
        </p:nvSpPr>
        <p:spPr/>
        <p:txBody>
          <a:bodyPr/>
          <a:lstStyle/>
          <a:p>
            <a:fld id="{33426382-E661-E242-9BA0-1B356B279D4A}" type="slidenum">
              <a:rPr lang="es-ES"/>
              <a:pPr/>
              <a:t>18</a:t>
            </a:fld>
            <a:endParaRPr lang="es-ES"/>
          </a:p>
        </p:txBody>
      </p:sp>
      <p:sp>
        <p:nvSpPr>
          <p:cNvPr id="21505" name="Rectangle 1"/>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Pulsar: stereo observations</a:t>
            </a:r>
          </a:p>
        </p:txBody>
      </p:sp>
      <p:sp>
        <p:nvSpPr>
          <p:cNvPr id="21506" name="Rectangle 2"/>
          <p:cNvSpPr>
            <a:spLocks noGrp="1" noChangeArrowheads="1"/>
          </p:cNvSpPr>
          <p:nvPr>
            <p:ph type="body" idx="1"/>
          </p:nvPr>
        </p:nvSpPr>
        <p:spPr>
          <a:xfrm>
            <a:off x="298450" y="1993900"/>
            <a:ext cx="5961063" cy="7546975"/>
          </a:xfrm>
          <a:ln/>
        </p:spPr>
        <p:txBody>
          <a:bodyPr/>
          <a:lstStyle/>
          <a:p>
            <a:pPr marL="404813" indent="-404813">
              <a:spcBef>
                <a:spcPts val="1013"/>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73 hrs of data </a:t>
            </a:r>
            <a:r>
              <a:rPr lang="es-ES" sz="2200" dirty="0"/>
              <a:t>(Oct. 2009 - Mar. 2011)</a:t>
            </a:r>
            <a:r>
              <a:rPr lang="es-ES" dirty="0"/>
              <a:t/>
            </a:r>
            <a:br>
              <a:rPr lang="es-ES" dirty="0"/>
            </a:br>
            <a:r>
              <a:rPr lang="es-ES" sz="2000" dirty="0"/>
              <a:t>(</a:t>
            </a:r>
            <a:r>
              <a:rPr lang="es-ES" sz="2200" dirty="0"/>
              <a:t>Aleksić et. al 2012, A&amp;A 540:A69</a:t>
            </a:r>
            <a:r>
              <a:rPr lang="es-ES" sz="2000" dirty="0"/>
              <a:t>)</a:t>
            </a:r>
          </a:p>
          <a:p>
            <a:pPr marL="404813" indent="-404813">
              <a:spcBef>
                <a:spcPts val="1013"/>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Stereo: less background, </a:t>
            </a:r>
            <a:br>
              <a:rPr lang="es-ES" dirty="0"/>
            </a:br>
            <a:r>
              <a:rPr lang="es-ES" dirty="0"/>
              <a:t>smaller systematics.</a:t>
            </a:r>
          </a:p>
          <a:p>
            <a:pPr marL="404813" indent="-404813">
              <a:spcBef>
                <a:spcPts val="1013"/>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Pulsation firmly detected</a:t>
            </a:r>
            <a:br>
              <a:rPr lang="es-ES" dirty="0"/>
            </a:br>
            <a:r>
              <a:rPr lang="es-ES" sz="2400" dirty="0"/>
              <a:t>H test </a:t>
            </a:r>
            <a:r>
              <a:rPr lang="es-ES" sz="2400" dirty="0">
                <a:ea typeface="Myriad Pro" charset="0"/>
                <a:cs typeface="Myriad Pro" charset="0"/>
              </a:rPr>
              <a:t>(unbinned) </a:t>
            </a:r>
            <a:r>
              <a:rPr lang="es-ES" sz="2400" dirty="0" smtClean="0">
                <a:ea typeface="Myriad Pro" charset="0"/>
                <a:cs typeface="Myriad Pro" charset="0"/>
              </a:rPr>
              <a:t>	</a:t>
            </a:r>
            <a:r>
              <a:rPr lang="es-ES" sz="2400" dirty="0" smtClean="0"/>
              <a:t>: </a:t>
            </a:r>
            <a:r>
              <a:rPr lang="es-ES" sz="2400" dirty="0"/>
              <a:t>6.4</a:t>
            </a:r>
            <a:r>
              <a:rPr lang="es-ES" sz="2400" dirty="0">
                <a:ea typeface="Myriad Pro" charset="0"/>
                <a:cs typeface="Myriad Pro" charset="0"/>
              </a:rPr>
              <a:t>σ </a:t>
            </a:r>
            <a:br>
              <a:rPr lang="es-ES" sz="2400" dirty="0">
                <a:ea typeface="Myriad Pro" charset="0"/>
                <a:cs typeface="Myriad Pro" charset="0"/>
              </a:rPr>
            </a:br>
            <a:r>
              <a:rPr lang="es-ES" sz="2400" dirty="0">
                <a:ea typeface="Myriad Pro" charset="0"/>
                <a:cs typeface="Myriad Pro" charset="0"/>
              </a:rPr>
              <a:t>χ2 test 			: 7.7σ</a:t>
            </a:r>
            <a:br>
              <a:rPr lang="es-ES" sz="2400" dirty="0">
                <a:ea typeface="Myriad Pro" charset="0"/>
                <a:cs typeface="Myriad Pro" charset="0"/>
              </a:rPr>
            </a:br>
            <a:r>
              <a:rPr lang="es-ES" sz="2400" dirty="0">
                <a:ea typeface="Myriad Pro" charset="0"/>
                <a:cs typeface="Myriad Pro" charset="0"/>
              </a:rPr>
              <a:t>EGRET-peaks (a-priori) </a:t>
            </a:r>
            <a:r>
              <a:rPr lang="es-ES" sz="2400" dirty="0" smtClean="0">
                <a:ea typeface="Myriad Pro" charset="0"/>
                <a:cs typeface="Myriad Pro" charset="0"/>
              </a:rPr>
              <a:t>: </a:t>
            </a:r>
            <a:r>
              <a:rPr lang="es-ES" sz="2400" dirty="0">
                <a:ea typeface="Myriad Pro" charset="0"/>
                <a:cs typeface="Myriad Pro" charset="0"/>
              </a:rPr>
              <a:t>7.7σ </a:t>
            </a:r>
          </a:p>
          <a:p>
            <a:pPr marL="404813" indent="-404813">
              <a:spcBef>
                <a:spcPts val="1013"/>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Peaks get narrower w/energy</a:t>
            </a:r>
          </a:p>
          <a:p>
            <a:pPr marL="404813" indent="-404813">
              <a:spcBef>
                <a:spcPts val="1013"/>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New peak definitions</a:t>
            </a:r>
            <a:r>
              <a:rPr lang="es-ES" sz="2400" dirty="0"/>
              <a:t> </a:t>
            </a:r>
            <a:r>
              <a:rPr lang="es-ES" sz="2400" dirty="0">
                <a:ea typeface="Myriad Pro" charset="0"/>
                <a:cs typeface="Myriad Pro" charset="0"/>
              </a:rPr>
              <a:t>±2σ</a:t>
            </a:r>
            <a:r>
              <a:rPr lang="es-ES" sz="2400" baseline="-33000" dirty="0">
                <a:ea typeface="Myriad Pro" charset="0"/>
                <a:cs typeface="Myriad Pro" charset="0"/>
              </a:rPr>
              <a:t>FIT</a:t>
            </a:r>
            <a:r>
              <a:rPr lang="es-ES" sz="2400" dirty="0">
                <a:ea typeface="Myriad Pro" charset="0"/>
                <a:cs typeface="Myriad Pro" charset="0"/>
              </a:rPr>
              <a:t>:</a:t>
            </a:r>
            <a:r>
              <a:rPr lang="es-ES" sz="2400" baseline="-33000" dirty="0">
                <a:ea typeface="Myriad Pro" charset="0"/>
                <a:cs typeface="Myriad Pro" charset="0"/>
              </a:rPr>
              <a:t/>
            </a:r>
            <a:br>
              <a:rPr lang="es-ES" sz="2400" baseline="-33000" dirty="0">
                <a:ea typeface="Myriad Pro" charset="0"/>
                <a:cs typeface="Myriad Pro" charset="0"/>
              </a:rPr>
            </a:br>
            <a:r>
              <a:rPr lang="es-ES" sz="2000" dirty="0">
                <a:ea typeface="Myriad Pro" charset="0"/>
                <a:cs typeface="Myriad Pro" charset="0"/>
              </a:rPr>
              <a:t>a posteriori</a:t>
            </a:r>
            <a:r>
              <a:rPr lang="es-ES" sz="2400" dirty="0">
                <a:ea typeface="Myriad Pro" charset="0"/>
                <a:cs typeface="Myriad Pro" charset="0"/>
              </a:rPr>
              <a:t>, </a:t>
            </a:r>
            <a:r>
              <a:rPr lang="es-ES" sz="2000" dirty="0"/>
              <a:t>8.8% of the whole phase</a:t>
            </a:r>
          </a:p>
          <a:p>
            <a:pPr marL="404813" indent="-404813">
              <a:spcBef>
                <a:spcPts val="1013"/>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ea typeface="Myriad Pro" charset="0"/>
                <a:cs typeface="Myriad Pro" charset="0"/>
              </a:rPr>
              <a:t>LE: Possible 3.4</a:t>
            </a:r>
            <a:r>
              <a:rPr lang="es-ES" sz="2400" dirty="0">
                <a:ea typeface="Myriad Pro" charset="0"/>
                <a:cs typeface="Myriad Pro" charset="0"/>
              </a:rPr>
              <a:t>σ</a:t>
            </a:r>
            <a:r>
              <a:rPr lang="es-ES" dirty="0">
                <a:ea typeface="Myriad Pro" charset="0"/>
                <a:cs typeface="Myriad Pro" charset="0"/>
              </a:rPr>
              <a:t> hint </a:t>
            </a:r>
            <a:br>
              <a:rPr lang="es-ES" dirty="0">
                <a:ea typeface="Myriad Pro" charset="0"/>
                <a:cs typeface="Myriad Pro" charset="0"/>
              </a:rPr>
            </a:br>
            <a:r>
              <a:rPr lang="es-ES" dirty="0">
                <a:ea typeface="Myriad Pro" charset="0"/>
                <a:cs typeface="Myriad Pro" charset="0"/>
              </a:rPr>
              <a:t>at TW</a:t>
            </a:r>
            <a:r>
              <a:rPr lang="es-ES" baseline="-33000" dirty="0">
                <a:ea typeface="Myriad Pro" charset="0"/>
                <a:cs typeface="Myriad Pro" charset="0"/>
              </a:rPr>
              <a:t>1</a:t>
            </a:r>
            <a:r>
              <a:rPr lang="es-ES" dirty="0">
                <a:ea typeface="Myriad Pro" charset="0"/>
                <a:cs typeface="Myriad Pro" charset="0"/>
              </a:rPr>
              <a:t> </a:t>
            </a:r>
            <a:r>
              <a:rPr lang="es-ES" sz="2200" dirty="0">
                <a:ea typeface="Myriad Pro" charset="0"/>
                <a:cs typeface="Myriad Pro" charset="0"/>
              </a:rPr>
              <a:t>[ 0.04 : 0.14 ]</a:t>
            </a:r>
            <a:br>
              <a:rPr lang="es-ES" sz="2200" dirty="0">
                <a:ea typeface="Myriad Pro" charset="0"/>
                <a:cs typeface="Myriad Pro" charset="0"/>
              </a:rPr>
            </a:br>
            <a:r>
              <a:rPr lang="es-ES" sz="2200" dirty="0">
                <a:ea typeface="Myriad Pro" charset="0"/>
                <a:cs typeface="Myriad Pro" charset="0"/>
              </a:rPr>
              <a:t>(Fermi-LAT spectrum is </a:t>
            </a:r>
            <a:br>
              <a:rPr lang="es-ES" sz="2200" dirty="0">
                <a:ea typeface="Myriad Pro" charset="0"/>
                <a:cs typeface="Myriad Pro" charset="0"/>
              </a:rPr>
            </a:br>
            <a:r>
              <a:rPr lang="es-ES" sz="2200" dirty="0">
                <a:ea typeface="Myriad Pro" charset="0"/>
                <a:cs typeface="Myriad Pro" charset="0"/>
              </a:rPr>
              <a:t>harder here too)</a:t>
            </a:r>
          </a:p>
        </p:txBody>
      </p:sp>
      <p:grpSp>
        <p:nvGrpSpPr>
          <p:cNvPr id="21507" name="Group 3"/>
          <p:cNvGrpSpPr>
            <a:grpSpLocks/>
          </p:cNvGrpSpPr>
          <p:nvPr/>
        </p:nvGrpSpPr>
        <p:grpSpPr bwMode="auto">
          <a:xfrm>
            <a:off x="5611813" y="2384425"/>
            <a:ext cx="7167562" cy="6875463"/>
            <a:chOff x="3535" y="1502"/>
            <a:chExt cx="4515" cy="4331"/>
          </a:xfrm>
        </p:grpSpPr>
        <p:pic>
          <p:nvPicPr>
            <p:cNvPr id="21508" name="Picture 4"/>
            <p:cNvPicPr>
              <a:picLocks noChangeAspect="1" noChangeArrowheads="1"/>
            </p:cNvPicPr>
            <p:nvPr/>
          </p:nvPicPr>
          <p:blipFill>
            <a:blip r:embed="rId3"/>
            <a:srcRect/>
            <a:stretch>
              <a:fillRect/>
            </a:stretch>
          </p:blipFill>
          <p:spPr bwMode="auto">
            <a:xfrm>
              <a:off x="3535" y="1502"/>
              <a:ext cx="4515" cy="4331"/>
            </a:xfrm>
            <a:prstGeom prst="rect">
              <a:avLst/>
            </a:prstGeom>
            <a:noFill/>
            <a:ln w="9525">
              <a:noFill/>
              <a:round/>
              <a:headEnd/>
              <a:tailEnd/>
            </a:ln>
            <a:effectLst/>
          </p:spPr>
        </p:pic>
        <p:sp>
          <p:nvSpPr>
            <p:cNvPr id="21509" name="Text Box 5"/>
            <p:cNvSpPr txBox="1">
              <a:spLocks noChangeArrowheads="1"/>
            </p:cNvSpPr>
            <p:nvPr/>
          </p:nvSpPr>
          <p:spPr bwMode="auto">
            <a:xfrm>
              <a:off x="4880" y="1663"/>
              <a:ext cx="1695" cy="460"/>
            </a:xfrm>
            <a:prstGeom prst="rect">
              <a:avLst/>
            </a:prstGeom>
            <a:solidFill>
              <a:srgbClr val="FFFFFF"/>
            </a:solidFill>
            <a:ln w="9525">
              <a:solidFill>
                <a:srgbClr val="000000"/>
              </a:solidFill>
              <a:round/>
              <a:headEnd/>
              <a:tailEnd/>
            </a:ln>
            <a:effectLst/>
          </p:spPr>
          <p:txBody>
            <a:bodyPr lIns="90000" tIns="45000" rIns="90000" bIns="45000" anchor="ctr" anchorCtr="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000000"/>
                  </a:solidFill>
                  <a:latin typeface="Myriad Pro Black" charset="0"/>
                  <a:ea typeface="Droid Sans Fallback" charset="0"/>
                  <a:cs typeface="Droid Sans Fallback" charset="0"/>
                </a:rPr>
                <a:t> 46 &lt; E</a:t>
              </a:r>
              <a:r>
                <a:rPr lang="es-ES" sz="2000" baseline="-33000">
                  <a:solidFill>
                    <a:srgbClr val="000000"/>
                  </a:solidFill>
                  <a:latin typeface="Myriad Pro Black" charset="0"/>
                  <a:ea typeface="Droid Sans Fallback" charset="0"/>
                  <a:cs typeface="Droid Sans Fallback" charset="0"/>
                </a:rPr>
                <a:t>est</a:t>
              </a:r>
              <a:r>
                <a:rPr lang="es-ES" sz="2000">
                  <a:solidFill>
                    <a:srgbClr val="000000"/>
                  </a:solidFill>
                  <a:latin typeface="Myriad Pro Black" charset="0"/>
                  <a:ea typeface="Droid Sans Fallback" charset="0"/>
                  <a:cs typeface="Droid Sans Fallback" charset="0"/>
                </a:rPr>
                <a:t> &lt; 416 GeV</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500">
                  <a:solidFill>
                    <a:srgbClr val="000000"/>
                  </a:solidFill>
                  <a:latin typeface="Myriad Pro Black" charset="0"/>
                  <a:ea typeface="Droid Sans Fallback" charset="0"/>
                  <a:cs typeface="Droid Sans Fallback" charset="0"/>
                </a:rPr>
                <a:t>&lt;E</a:t>
              </a:r>
              <a:r>
                <a:rPr lang="es-ES" sz="1500" baseline="-33000">
                  <a:solidFill>
                    <a:srgbClr val="000000"/>
                  </a:solidFill>
                  <a:latin typeface="Myriad Pro Black" charset="0"/>
                  <a:ea typeface="Droid Sans Fallback" charset="0"/>
                  <a:cs typeface="Droid Sans Fallback" charset="0"/>
                </a:rPr>
                <a:t>true</a:t>
              </a:r>
              <a:r>
                <a:rPr lang="es-ES" sz="1500">
                  <a:solidFill>
                    <a:srgbClr val="000000"/>
                  </a:solidFill>
                  <a:latin typeface="Myriad Pro Black" charset="0"/>
                  <a:ea typeface="Droid Sans Fallback" charset="0"/>
                  <a:cs typeface="Droid Sans Fallback" charset="0"/>
                </a:rPr>
                <a:t>&gt; ~ 100 GeV</a:t>
              </a:r>
            </a:p>
          </p:txBody>
        </p:sp>
        <p:sp>
          <p:nvSpPr>
            <p:cNvPr id="21510" name="Text Box 6"/>
            <p:cNvSpPr txBox="1">
              <a:spLocks noChangeArrowheads="1"/>
            </p:cNvSpPr>
            <p:nvPr/>
          </p:nvSpPr>
          <p:spPr bwMode="auto">
            <a:xfrm>
              <a:off x="4880" y="2984"/>
              <a:ext cx="1695" cy="460"/>
            </a:xfrm>
            <a:prstGeom prst="rect">
              <a:avLst/>
            </a:prstGeom>
            <a:solidFill>
              <a:srgbClr val="FFFFFF"/>
            </a:solidFill>
            <a:ln w="9525">
              <a:solidFill>
                <a:srgbClr val="000000"/>
              </a:solidFill>
              <a:round/>
              <a:headEnd/>
              <a:tailEnd/>
            </a:ln>
            <a:effectLst/>
          </p:spPr>
          <p:txBody>
            <a:bodyPr lIns="90000" tIns="45000" rIns="90000" bIns="45000" anchor="ctr" anchorCtr="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000000"/>
                  </a:solidFill>
                  <a:latin typeface="Myriad Pro Black" charset="0"/>
                  <a:ea typeface="Droid Sans Fallback" charset="0"/>
                  <a:cs typeface="Droid Sans Fallback" charset="0"/>
                </a:rPr>
                <a:t> 138 &lt; E</a:t>
              </a:r>
              <a:r>
                <a:rPr lang="es-ES" sz="2000" baseline="-33000">
                  <a:solidFill>
                    <a:srgbClr val="000000"/>
                  </a:solidFill>
                  <a:latin typeface="Myriad Pro Black" charset="0"/>
                  <a:ea typeface="Droid Sans Fallback" charset="0"/>
                  <a:cs typeface="Droid Sans Fallback" charset="0"/>
                </a:rPr>
                <a:t>est</a:t>
              </a:r>
              <a:r>
                <a:rPr lang="es-ES" sz="2000">
                  <a:solidFill>
                    <a:srgbClr val="000000"/>
                  </a:solidFill>
                  <a:latin typeface="Myriad Pro Black" charset="0"/>
                  <a:ea typeface="Droid Sans Fallback" charset="0"/>
                  <a:cs typeface="Droid Sans Fallback" charset="0"/>
                </a:rPr>
                <a:t> &lt; 416 GeV</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500">
                  <a:solidFill>
                    <a:srgbClr val="000000"/>
                  </a:solidFill>
                  <a:latin typeface="Myriad Pro Black" charset="0"/>
                  <a:ea typeface="Droid Sans Fallback" charset="0"/>
                  <a:cs typeface="Droid Sans Fallback" charset="0"/>
                </a:rPr>
                <a:t>&lt;E</a:t>
              </a:r>
              <a:r>
                <a:rPr lang="es-ES" sz="1500" baseline="-33000">
                  <a:solidFill>
                    <a:srgbClr val="000000"/>
                  </a:solidFill>
                  <a:latin typeface="Myriad Pro Black" charset="0"/>
                  <a:ea typeface="Droid Sans Fallback" charset="0"/>
                  <a:cs typeface="Droid Sans Fallback" charset="0"/>
                </a:rPr>
                <a:t>true</a:t>
              </a:r>
              <a:r>
                <a:rPr lang="es-ES" sz="1500">
                  <a:solidFill>
                    <a:srgbClr val="000000"/>
                  </a:solidFill>
                  <a:latin typeface="Myriad Pro Black" charset="0"/>
                  <a:ea typeface="Droid Sans Fallback" charset="0"/>
                  <a:cs typeface="Droid Sans Fallback" charset="0"/>
                </a:rPr>
                <a:t>&gt; ~ 180 GeV</a:t>
              </a:r>
            </a:p>
          </p:txBody>
        </p:sp>
        <p:sp>
          <p:nvSpPr>
            <p:cNvPr id="21511" name="Text Box 7"/>
            <p:cNvSpPr txBox="1">
              <a:spLocks noChangeArrowheads="1"/>
            </p:cNvSpPr>
            <p:nvPr/>
          </p:nvSpPr>
          <p:spPr bwMode="auto">
            <a:xfrm>
              <a:off x="4880" y="4294"/>
              <a:ext cx="1695" cy="460"/>
            </a:xfrm>
            <a:prstGeom prst="rect">
              <a:avLst/>
            </a:prstGeom>
            <a:solidFill>
              <a:srgbClr val="FFFFFF"/>
            </a:solidFill>
            <a:ln w="9525">
              <a:solidFill>
                <a:srgbClr val="000000"/>
              </a:solidFill>
              <a:round/>
              <a:headEnd/>
              <a:tailEnd/>
            </a:ln>
            <a:effectLst/>
          </p:spPr>
          <p:txBody>
            <a:bodyPr lIns="90000" tIns="45000" rIns="90000" bIns="45000" anchor="ctr" anchorCtr="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000000"/>
                  </a:solidFill>
                  <a:latin typeface="Myriad Pro Black" charset="0"/>
                  <a:ea typeface="Droid Sans Fallback" charset="0"/>
                  <a:cs typeface="Droid Sans Fallback" charset="0"/>
                </a:rPr>
                <a:t> 46 &lt; E</a:t>
              </a:r>
              <a:r>
                <a:rPr lang="es-ES" sz="2000" baseline="-33000">
                  <a:solidFill>
                    <a:srgbClr val="000000"/>
                  </a:solidFill>
                  <a:latin typeface="Myriad Pro Black" charset="0"/>
                  <a:ea typeface="Droid Sans Fallback" charset="0"/>
                  <a:cs typeface="Droid Sans Fallback" charset="0"/>
                </a:rPr>
                <a:t>est</a:t>
              </a:r>
              <a:r>
                <a:rPr lang="es-ES" sz="2000">
                  <a:solidFill>
                    <a:srgbClr val="000000"/>
                  </a:solidFill>
                  <a:latin typeface="Myriad Pro Black" charset="0"/>
                  <a:ea typeface="Droid Sans Fallback" charset="0"/>
                  <a:cs typeface="Droid Sans Fallback" charset="0"/>
                </a:rPr>
                <a:t> &lt; 138 GeV</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500">
                  <a:solidFill>
                    <a:srgbClr val="000000"/>
                  </a:solidFill>
                  <a:latin typeface="Myriad Pro Black" charset="0"/>
                  <a:ea typeface="Droid Sans Fallback" charset="0"/>
                  <a:cs typeface="Droid Sans Fallback" charset="0"/>
                </a:rPr>
                <a:t>&lt;E</a:t>
              </a:r>
              <a:r>
                <a:rPr lang="es-ES" sz="1500" baseline="-33000">
                  <a:solidFill>
                    <a:srgbClr val="000000"/>
                  </a:solidFill>
                  <a:latin typeface="Myriad Pro Black" charset="0"/>
                  <a:ea typeface="Droid Sans Fallback" charset="0"/>
                  <a:cs typeface="Droid Sans Fallback" charset="0"/>
                </a:rPr>
                <a:t>true</a:t>
              </a:r>
              <a:r>
                <a:rPr lang="es-ES" sz="1500">
                  <a:solidFill>
                    <a:srgbClr val="000000"/>
                  </a:solidFill>
                  <a:latin typeface="Myriad Pro Black" charset="0"/>
                  <a:ea typeface="Droid Sans Fallback" charset="0"/>
                  <a:cs typeface="Droid Sans Fallback" charset="0"/>
                </a:rPr>
                <a:t>&gt; ~ 80 GeV</a:t>
              </a:r>
            </a:p>
          </p:txBody>
        </p:sp>
      </p:grpSp>
      <p:sp>
        <p:nvSpPr>
          <p:cNvPr id="21512" name="Text Box 8"/>
          <p:cNvSpPr txBox="1">
            <a:spLocks noChangeArrowheads="1"/>
          </p:cNvSpPr>
          <p:nvPr/>
        </p:nvSpPr>
        <p:spPr bwMode="auto">
          <a:xfrm>
            <a:off x="6527800" y="1908175"/>
            <a:ext cx="5335588" cy="455613"/>
          </a:xfrm>
          <a:prstGeom prst="rect">
            <a:avLst/>
          </a:prstGeom>
          <a:noFill/>
          <a:ln w="9525">
            <a:noFill/>
            <a:round/>
            <a:headEnd/>
            <a:tailEnd/>
          </a:ln>
          <a:effectLst/>
        </p:spPr>
        <p:txBody>
          <a:bodyPr wrap="none" lIns="90000" tIns="45000" rIns="90000" bIns="45000" anchor="ctr" anchorCtr="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a:solidFill>
                  <a:srgbClr val="000000"/>
                </a:solidFill>
                <a:latin typeface="Myriad Pro Black" charset="0"/>
                <a:ea typeface="Droid Sans Fallback" charset="0"/>
                <a:cs typeface="Droid Sans Fallback" charset="0"/>
              </a:rPr>
              <a:t>Crab Pulsar Stereo Phase Histograms</a:t>
            </a:r>
          </a:p>
        </p:txBody>
      </p:sp>
      <p:sp>
        <p:nvSpPr>
          <p:cNvPr id="21513" name="Text Box 9"/>
          <p:cNvSpPr txBox="1">
            <a:spLocks noChangeArrowheads="1"/>
          </p:cNvSpPr>
          <p:nvPr/>
        </p:nvSpPr>
        <p:spPr bwMode="auto">
          <a:xfrm>
            <a:off x="6238875" y="2651125"/>
            <a:ext cx="873125" cy="912813"/>
          </a:xfrm>
          <a:prstGeom prst="rect">
            <a:avLst/>
          </a:prstGeom>
          <a:noFill/>
          <a:ln w="9525">
            <a:noFill/>
            <a:round/>
            <a:headEnd/>
            <a:tailEnd/>
          </a:ln>
          <a:effectLst/>
        </p:spPr>
        <p:txBody>
          <a:bodyPr wrap="none" lIns="90000" tIns="45000" rIns="90000" bIns="45000" anchor="ctr" anchorCtr="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SemiCond" charset="0"/>
                <a:ea typeface="Droid Sans Fallback" charset="0"/>
                <a:cs typeface="Droid Sans Fallback" charset="0"/>
              </a:rPr>
              <a:t>Full</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SemiCond" charset="0"/>
                <a:ea typeface="Droid Sans Fallback" charset="0"/>
                <a:cs typeface="Droid Sans Fallback" charset="0"/>
              </a:rPr>
              <a:t>Energy</a:t>
            </a:r>
            <a:br>
              <a:rPr lang="es-ES" sz="1800">
                <a:solidFill>
                  <a:srgbClr val="000000"/>
                </a:solidFill>
                <a:latin typeface="Myriad Pro Black SemiCond" charset="0"/>
                <a:ea typeface="Droid Sans Fallback" charset="0"/>
                <a:cs typeface="Droid Sans Fallback" charset="0"/>
              </a:rPr>
            </a:br>
            <a:r>
              <a:rPr lang="es-ES" sz="1800">
                <a:solidFill>
                  <a:srgbClr val="000000"/>
                </a:solidFill>
                <a:latin typeface="Myriad Pro Black SemiCond" charset="0"/>
                <a:ea typeface="Droid Sans Fallback" charset="0"/>
                <a:cs typeface="Droid Sans Fallback" charset="0"/>
              </a:rPr>
              <a:t>Range</a:t>
            </a:r>
          </a:p>
        </p:txBody>
      </p:sp>
      <p:sp>
        <p:nvSpPr>
          <p:cNvPr id="21514" name="Text Box 10"/>
          <p:cNvSpPr txBox="1">
            <a:spLocks noChangeArrowheads="1"/>
          </p:cNvSpPr>
          <p:nvPr/>
        </p:nvSpPr>
        <p:spPr bwMode="auto">
          <a:xfrm>
            <a:off x="6238875" y="4738688"/>
            <a:ext cx="873125" cy="912812"/>
          </a:xfrm>
          <a:prstGeom prst="rect">
            <a:avLst/>
          </a:prstGeom>
          <a:noFill/>
          <a:ln w="9525">
            <a:noFill/>
            <a:round/>
            <a:headEnd/>
            <a:tailEnd/>
          </a:ln>
          <a:effectLst/>
        </p:spPr>
        <p:txBody>
          <a:bodyPr wrap="none" lIns="90000" tIns="45000" rIns="90000" bIns="45000" anchor="ctr" anchorCtr="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SemiCond" charset="0"/>
                <a:ea typeface="Droid Sans Fallback" charset="0"/>
                <a:cs typeface="Droid Sans Fallback" charset="0"/>
              </a:rPr>
              <a:t>High</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SemiCond" charset="0"/>
                <a:ea typeface="Droid Sans Fallback" charset="0"/>
                <a:cs typeface="Droid Sans Fallback" charset="0"/>
              </a:rPr>
              <a:t>Energy</a:t>
            </a:r>
            <a:br>
              <a:rPr lang="es-ES" sz="1800">
                <a:solidFill>
                  <a:srgbClr val="000000"/>
                </a:solidFill>
                <a:latin typeface="Myriad Pro Black SemiCond" charset="0"/>
                <a:ea typeface="Droid Sans Fallback" charset="0"/>
                <a:cs typeface="Droid Sans Fallback" charset="0"/>
              </a:rPr>
            </a:br>
            <a:r>
              <a:rPr lang="es-ES" sz="1800">
                <a:solidFill>
                  <a:srgbClr val="000000"/>
                </a:solidFill>
                <a:latin typeface="Myriad Pro Black SemiCond" charset="0"/>
                <a:ea typeface="Droid Sans Fallback" charset="0"/>
                <a:cs typeface="Droid Sans Fallback" charset="0"/>
              </a:rPr>
              <a:t>Range</a:t>
            </a:r>
          </a:p>
        </p:txBody>
      </p:sp>
      <p:sp>
        <p:nvSpPr>
          <p:cNvPr id="21515" name="Text Box 11"/>
          <p:cNvSpPr txBox="1">
            <a:spLocks noChangeArrowheads="1"/>
          </p:cNvSpPr>
          <p:nvPr/>
        </p:nvSpPr>
        <p:spPr bwMode="auto">
          <a:xfrm>
            <a:off x="6238875" y="6791325"/>
            <a:ext cx="873125" cy="912813"/>
          </a:xfrm>
          <a:prstGeom prst="rect">
            <a:avLst/>
          </a:prstGeom>
          <a:noFill/>
          <a:ln w="9525">
            <a:noFill/>
            <a:round/>
            <a:headEnd/>
            <a:tailEnd/>
          </a:ln>
          <a:effectLst/>
        </p:spPr>
        <p:txBody>
          <a:bodyPr wrap="none" lIns="90000" tIns="45000" rIns="90000" bIns="45000" anchor="ctr" anchorCtr="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SemiCond" charset="0"/>
                <a:ea typeface="Droid Sans Fallback" charset="0"/>
                <a:cs typeface="Droid Sans Fallback" charset="0"/>
              </a:rPr>
              <a:t>Low</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SemiCond" charset="0"/>
                <a:ea typeface="Droid Sans Fallback" charset="0"/>
                <a:cs typeface="Droid Sans Fallback" charset="0"/>
              </a:rPr>
              <a:t>Energy</a:t>
            </a:r>
            <a:br>
              <a:rPr lang="es-ES" sz="1800">
                <a:solidFill>
                  <a:srgbClr val="000000"/>
                </a:solidFill>
                <a:latin typeface="Myriad Pro Black SemiCond" charset="0"/>
                <a:ea typeface="Droid Sans Fallback" charset="0"/>
                <a:cs typeface="Droid Sans Fallback" charset="0"/>
              </a:rPr>
            </a:br>
            <a:r>
              <a:rPr lang="es-ES" sz="1800">
                <a:solidFill>
                  <a:srgbClr val="000000"/>
                </a:solidFill>
                <a:latin typeface="Myriad Pro Black SemiCond" charset="0"/>
                <a:ea typeface="Droid Sans Fallback" charset="0"/>
                <a:cs typeface="Droid Sans Fallback" charset="0"/>
              </a:rPr>
              <a:t>Range</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arcador de número de diapositiva 4"/>
          <p:cNvSpPr>
            <a:spLocks noGrp="1"/>
          </p:cNvSpPr>
          <p:nvPr>
            <p:ph type="sldNum" idx="10"/>
          </p:nvPr>
        </p:nvSpPr>
        <p:spPr/>
        <p:txBody>
          <a:bodyPr/>
          <a:lstStyle/>
          <a:p>
            <a:fld id="{4CAFA242-DAE7-4F4B-859E-AC039F7CDB5D}" type="slidenum">
              <a:rPr lang="es-ES"/>
              <a:pPr/>
              <a:t>19</a:t>
            </a:fld>
            <a:endParaRPr lang="es-ES"/>
          </a:p>
        </p:txBody>
      </p:sp>
      <p:pic>
        <p:nvPicPr>
          <p:cNvPr id="22529" name="Picture 1"/>
          <p:cNvPicPr>
            <a:picLocks noChangeAspect="1" noChangeArrowheads="1"/>
          </p:cNvPicPr>
          <p:nvPr/>
        </p:nvPicPr>
        <p:blipFill>
          <a:blip r:embed="rId3"/>
          <a:srcRect/>
          <a:stretch>
            <a:fillRect/>
          </a:stretch>
        </p:blipFill>
        <p:spPr bwMode="auto">
          <a:xfrm>
            <a:off x="5940425" y="1814513"/>
            <a:ext cx="6681788" cy="5365750"/>
          </a:xfrm>
          <a:prstGeom prst="rect">
            <a:avLst/>
          </a:prstGeom>
          <a:noFill/>
          <a:ln w="9525">
            <a:noFill/>
            <a:round/>
            <a:headEnd/>
            <a:tailEnd/>
          </a:ln>
          <a:effectLst/>
        </p:spPr>
      </p:pic>
      <p:sp>
        <p:nvSpPr>
          <p:cNvPr id="22530" name="Rectangle 2"/>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Pulsar: stereo observations</a:t>
            </a:r>
          </a:p>
        </p:txBody>
      </p:sp>
      <p:sp>
        <p:nvSpPr>
          <p:cNvPr id="22531" name="Rectangle 3"/>
          <p:cNvSpPr>
            <a:spLocks noGrp="1" noChangeArrowheads="1"/>
          </p:cNvSpPr>
          <p:nvPr>
            <p:ph type="body" idx="1"/>
          </p:nvPr>
        </p:nvSpPr>
        <p:spPr>
          <a:xfrm>
            <a:off x="298450" y="1993900"/>
            <a:ext cx="5961063" cy="7546975"/>
          </a:xfrm>
          <a:ln/>
        </p:spPr>
        <p:txBody>
          <a:bodyPr/>
          <a:lstStyle/>
          <a:p>
            <a:pPr marL="404813" indent="-404813">
              <a:spcBef>
                <a:spcPts val="1300"/>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Stereo spectrum: </a:t>
            </a:r>
            <a:br>
              <a:rPr lang="es-ES" dirty="0"/>
            </a:br>
            <a:r>
              <a:rPr lang="es-ES" dirty="0"/>
              <a:t>Power law, joins Fermi-LAT, </a:t>
            </a:r>
            <a:br>
              <a:rPr lang="es-ES" dirty="0"/>
            </a:br>
            <a:r>
              <a:rPr lang="es-ES" dirty="0"/>
              <a:t>MAGIC mono and VERITAS</a:t>
            </a:r>
          </a:p>
          <a:p>
            <a:pPr marL="404813" indent="-404813">
              <a:spcBef>
                <a:spcPts val="1300"/>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P2 is twice as strong as P1</a:t>
            </a:r>
          </a:p>
          <a:p>
            <a:pPr marL="404813" indent="-404813">
              <a:spcBef>
                <a:spcPts val="1300"/>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ea typeface="Myriad Pro" charset="0"/>
                <a:cs typeface="Myriad Pro" charset="0"/>
              </a:rPr>
              <a:t>Spectra for MAGIC (a posteriori) </a:t>
            </a:r>
            <a:br>
              <a:rPr lang="es-ES" dirty="0">
                <a:ea typeface="Myriad Pro" charset="0"/>
                <a:cs typeface="Myriad Pro" charset="0"/>
              </a:rPr>
            </a:br>
            <a:r>
              <a:rPr lang="es-ES" dirty="0">
                <a:ea typeface="Myriad Pro" charset="0"/>
                <a:cs typeface="Myriad Pro" charset="0"/>
              </a:rPr>
              <a:t>and EGRET (a priori) </a:t>
            </a:r>
            <a:br>
              <a:rPr lang="es-ES" dirty="0">
                <a:ea typeface="Myriad Pro" charset="0"/>
                <a:cs typeface="Myriad Pro" charset="0"/>
              </a:rPr>
            </a:br>
            <a:r>
              <a:rPr lang="es-ES" dirty="0">
                <a:ea typeface="Myriad Pro" charset="0"/>
                <a:cs typeface="Myriad Pro" charset="0"/>
              </a:rPr>
              <a:t>phase definitions match</a:t>
            </a:r>
          </a:p>
          <a:p>
            <a:pPr marL="404813" indent="-404813">
              <a:spcBef>
                <a:spcPts val="1300"/>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ea typeface="Myriad Pro" charset="0"/>
                <a:cs typeface="Myriad Pro" charset="0"/>
              </a:rPr>
              <a:t>No significant yearly variability</a:t>
            </a:r>
          </a:p>
        </p:txBody>
      </p:sp>
      <p:sp>
        <p:nvSpPr>
          <p:cNvPr id="22532" name="Text Box 4"/>
          <p:cNvSpPr txBox="1">
            <a:spLocks noChangeArrowheads="1"/>
          </p:cNvSpPr>
          <p:nvPr/>
        </p:nvSpPr>
        <p:spPr bwMode="auto">
          <a:xfrm>
            <a:off x="10460038" y="2300288"/>
            <a:ext cx="2212975" cy="434975"/>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dirty="0">
                <a:solidFill>
                  <a:srgbClr val="008000"/>
                </a:solidFill>
                <a:latin typeface="Myriad Pro Black" charset="0"/>
                <a:ea typeface="Droid Sans Fallback" charset="0"/>
                <a:cs typeface="Droid Sans Fallback" charset="0"/>
              </a:rPr>
              <a:t>Nebula (MAGIC)</a:t>
            </a:r>
          </a:p>
        </p:txBody>
      </p:sp>
      <p:sp>
        <p:nvSpPr>
          <p:cNvPr id="22533" name="AutoShape 5"/>
          <p:cNvSpPr>
            <a:spLocks noChangeArrowheads="1"/>
          </p:cNvSpPr>
          <p:nvPr/>
        </p:nvSpPr>
        <p:spPr bwMode="auto">
          <a:xfrm>
            <a:off x="6911975" y="1800225"/>
            <a:ext cx="3708400" cy="323850"/>
          </a:xfrm>
          <a:prstGeom prst="leftRightArrow">
            <a:avLst>
              <a:gd name="adj1" fmla="val 74426"/>
              <a:gd name="adj2" fmla="val 263479"/>
            </a:avLst>
          </a:prstGeom>
          <a:solidFill>
            <a:srgbClr val="CCCCCC"/>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dirty="0">
                <a:ln>
                  <a:solidFill>
                    <a:schemeClr val="tx1"/>
                  </a:solidFill>
                </a:ln>
                <a:noFill/>
                <a:latin typeface="Myriad Pro Black" charset="0"/>
                <a:ea typeface="Droid Sans Fallback" charset="0"/>
                <a:cs typeface="Droid Sans Fallback" charset="0"/>
              </a:rPr>
              <a:t>Fermi-LAT</a:t>
            </a:r>
          </a:p>
        </p:txBody>
      </p:sp>
      <p:sp>
        <p:nvSpPr>
          <p:cNvPr id="22534" name="AutoShape 6"/>
          <p:cNvSpPr>
            <a:spLocks noChangeArrowheads="1"/>
          </p:cNvSpPr>
          <p:nvPr/>
        </p:nvSpPr>
        <p:spPr bwMode="auto">
          <a:xfrm>
            <a:off x="9771063" y="1728788"/>
            <a:ext cx="2828925" cy="539750"/>
          </a:xfrm>
          <a:prstGeom prst="leftRightArrow">
            <a:avLst>
              <a:gd name="adj1" fmla="val 74426"/>
              <a:gd name="adj2" fmla="val 120596"/>
            </a:avLst>
          </a:prstGeom>
          <a:solidFill>
            <a:srgbClr val="FFFFFF"/>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a:solidFill>
                  <a:srgbClr val="000000"/>
                </a:solidFill>
                <a:latin typeface="Myriad Pro Black" charset="0"/>
                <a:ea typeface="Droid Sans Fallback" charset="0"/>
                <a:cs typeface="Droid Sans Fallback" charset="0"/>
              </a:rPr>
              <a:t>MAGIC</a:t>
            </a:r>
          </a:p>
        </p:txBody>
      </p:sp>
      <p:sp>
        <p:nvSpPr>
          <p:cNvPr id="22535" name="Text Box 7"/>
          <p:cNvSpPr txBox="1">
            <a:spLocks noChangeArrowheads="1"/>
          </p:cNvSpPr>
          <p:nvPr/>
        </p:nvSpPr>
        <p:spPr bwMode="auto">
          <a:xfrm>
            <a:off x="6931025" y="3632200"/>
            <a:ext cx="2392363" cy="434975"/>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dirty="0">
                <a:ln w="12700" cap="flat" cmpd="sng" algn="ctr">
                  <a:solidFill>
                    <a:srgbClr val="008000"/>
                  </a:solidFill>
                  <a:prstDash val="solid"/>
                  <a:round/>
                  <a:headEnd type="none" w="med" len="med"/>
                  <a:tailEnd type="none" w="med" len="med"/>
                </a:ln>
                <a:noFill/>
                <a:latin typeface="Myriad Pro Black" charset="0"/>
                <a:ea typeface="Droid Sans Fallback" charset="0"/>
                <a:cs typeface="Droid Sans Fallback" charset="0"/>
              </a:rPr>
              <a:t>Nebula (Fermi-LAT)</a:t>
            </a:r>
          </a:p>
        </p:txBody>
      </p:sp>
      <p:sp>
        <p:nvSpPr>
          <p:cNvPr id="22536" name="Text Box 8"/>
          <p:cNvSpPr txBox="1">
            <a:spLocks noChangeArrowheads="1"/>
          </p:cNvSpPr>
          <p:nvPr/>
        </p:nvSpPr>
        <p:spPr bwMode="auto">
          <a:xfrm>
            <a:off x="7688263" y="2120900"/>
            <a:ext cx="2212975" cy="434975"/>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dirty="0">
                <a:ln>
                  <a:solidFill>
                    <a:srgbClr val="FF6600"/>
                  </a:solidFill>
                </a:ln>
                <a:noFill/>
                <a:latin typeface="Myriad Pro Black" charset="0"/>
                <a:ea typeface="Droid Sans Fallback" charset="0"/>
                <a:cs typeface="Droid Sans Fallback" charset="0"/>
              </a:rPr>
              <a:t>Pulsar (Fermi-LAT)</a:t>
            </a:r>
          </a:p>
        </p:txBody>
      </p:sp>
      <p:sp>
        <p:nvSpPr>
          <p:cNvPr id="22537" name="Text Box 9"/>
          <p:cNvSpPr txBox="1">
            <a:spLocks noChangeArrowheads="1"/>
          </p:cNvSpPr>
          <p:nvPr/>
        </p:nvSpPr>
        <p:spPr bwMode="auto">
          <a:xfrm>
            <a:off x="9883775" y="3452813"/>
            <a:ext cx="2174875" cy="434975"/>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FF6633"/>
                </a:solidFill>
                <a:latin typeface="Myriad Pro Black" charset="0"/>
                <a:ea typeface="Droid Sans Fallback" charset="0"/>
                <a:cs typeface="Droid Sans Fallback" charset="0"/>
              </a:rPr>
              <a:t>MAGIC MONO</a:t>
            </a:r>
          </a:p>
        </p:txBody>
      </p:sp>
      <p:sp>
        <p:nvSpPr>
          <p:cNvPr id="22538" name="Text Box 10"/>
          <p:cNvSpPr txBox="1">
            <a:spLocks noChangeArrowheads="1"/>
          </p:cNvSpPr>
          <p:nvPr/>
        </p:nvSpPr>
        <p:spPr bwMode="auto">
          <a:xfrm>
            <a:off x="10928350" y="4137025"/>
            <a:ext cx="2174875" cy="695325"/>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99284C"/>
                </a:solidFill>
                <a:latin typeface="Myriad Pro Black" charset="0"/>
                <a:ea typeface="Droid Sans Fallback" charset="0"/>
                <a:cs typeface="Droid Sans Fallback" charset="0"/>
              </a:rPr>
              <a:t>MAGIC STEREO</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99284C"/>
                </a:solidFill>
                <a:latin typeface="Myriad Pro Black" charset="0"/>
                <a:ea typeface="Droid Sans Fallback" charset="0"/>
                <a:cs typeface="Droid Sans Fallback" charset="0"/>
              </a:rPr>
              <a:t>Γ = 3.6 ± 0.3</a:t>
            </a:r>
            <a:r>
              <a:rPr lang="es-ES" sz="1800" baseline="-33000">
                <a:solidFill>
                  <a:srgbClr val="99284C"/>
                </a:solidFill>
                <a:latin typeface="Myriad Pro Black" charset="0"/>
                <a:ea typeface="Droid Sans Fallback" charset="0"/>
                <a:cs typeface="Droid Sans Fallback" charset="0"/>
              </a:rPr>
              <a:t>stat</a:t>
            </a:r>
          </a:p>
        </p:txBody>
      </p:sp>
      <p:sp>
        <p:nvSpPr>
          <p:cNvPr id="22539" name="Text Box 11"/>
          <p:cNvSpPr txBox="1">
            <a:spLocks noChangeArrowheads="1"/>
          </p:cNvSpPr>
          <p:nvPr/>
        </p:nvSpPr>
        <p:spPr bwMode="auto">
          <a:xfrm>
            <a:off x="10675938" y="5611813"/>
            <a:ext cx="1095375" cy="319087"/>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500">
                <a:solidFill>
                  <a:srgbClr val="0099FF"/>
                </a:solidFill>
                <a:latin typeface="Myriad Pro Black" charset="0"/>
                <a:ea typeface="Droid Sans Fallback" charset="0"/>
                <a:cs typeface="Droid Sans Fallback" charset="0"/>
              </a:rPr>
              <a:t>VERITAS</a:t>
            </a:r>
          </a:p>
        </p:txBody>
      </p:sp>
      <p:pic>
        <p:nvPicPr>
          <p:cNvPr id="22540" name="Picture 12"/>
          <p:cNvPicPr>
            <a:picLocks noChangeAspect="1" noChangeArrowheads="1"/>
          </p:cNvPicPr>
          <p:nvPr/>
        </p:nvPicPr>
        <p:blipFill>
          <a:blip r:embed="rId4"/>
          <a:srcRect/>
          <a:stretch>
            <a:fillRect/>
          </a:stretch>
        </p:blipFill>
        <p:spPr bwMode="auto">
          <a:xfrm>
            <a:off x="8978900" y="7180263"/>
            <a:ext cx="3933825" cy="2516187"/>
          </a:xfrm>
          <a:prstGeom prst="rect">
            <a:avLst/>
          </a:prstGeom>
          <a:noFill/>
          <a:ln w="9525">
            <a:noFill/>
            <a:round/>
            <a:headEnd/>
            <a:tailEnd/>
          </a:ln>
          <a:effectLst/>
        </p:spPr>
      </p:pic>
      <p:pic>
        <p:nvPicPr>
          <p:cNvPr id="22541" name="Picture 13"/>
          <p:cNvPicPr>
            <a:picLocks noChangeAspect="1" noChangeArrowheads="1"/>
          </p:cNvPicPr>
          <p:nvPr/>
        </p:nvPicPr>
        <p:blipFill>
          <a:blip r:embed="rId5"/>
          <a:srcRect/>
          <a:stretch>
            <a:fillRect/>
          </a:stretch>
        </p:blipFill>
        <p:spPr bwMode="auto">
          <a:xfrm>
            <a:off x="5219700" y="7185025"/>
            <a:ext cx="4140200" cy="2495550"/>
          </a:xfrm>
          <a:prstGeom prst="rect">
            <a:avLst/>
          </a:prstGeom>
          <a:noFill/>
          <a:ln w="9525">
            <a:noFill/>
            <a:round/>
            <a:headEnd/>
            <a:tailEnd/>
          </a:ln>
          <a:effectLst/>
        </p:spPr>
      </p:pic>
      <p:sp>
        <p:nvSpPr>
          <p:cNvPr id="22542" name="Text Box 14"/>
          <p:cNvSpPr txBox="1">
            <a:spLocks noChangeArrowheads="1"/>
          </p:cNvSpPr>
          <p:nvPr/>
        </p:nvSpPr>
        <p:spPr bwMode="auto">
          <a:xfrm>
            <a:off x="5832475" y="8959850"/>
            <a:ext cx="1800225" cy="434975"/>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Black" charset="0"/>
                <a:ea typeface="Droid Sans Fallback" charset="0"/>
                <a:cs typeface="Droid Sans Fallback" charset="0"/>
              </a:rPr>
              <a:t>P1</a:t>
            </a:r>
          </a:p>
        </p:txBody>
      </p:sp>
      <p:sp>
        <p:nvSpPr>
          <p:cNvPr id="22543" name="Line 15"/>
          <p:cNvSpPr>
            <a:spLocks noChangeShapeType="1"/>
          </p:cNvSpPr>
          <p:nvPr/>
        </p:nvSpPr>
        <p:spPr bwMode="auto">
          <a:xfrm>
            <a:off x="7862888" y="8588375"/>
            <a:ext cx="882650" cy="846138"/>
          </a:xfrm>
          <a:prstGeom prst="line">
            <a:avLst/>
          </a:prstGeom>
          <a:noFill/>
          <a:ln w="36000">
            <a:solidFill>
              <a:srgbClr val="800000"/>
            </a:solidFill>
            <a:prstDash val="sysDot"/>
            <a:round/>
            <a:headEnd/>
            <a:tailEnd/>
          </a:ln>
          <a:effectLst/>
        </p:spPr>
        <p:txBody>
          <a:bodyPr>
            <a:prstTxWarp prst="textNoShape">
              <a:avLst/>
            </a:prstTxWarp>
          </a:bodyPr>
          <a:lstStyle/>
          <a:p>
            <a:endParaRPr lang="es-ES_tradnl"/>
          </a:p>
        </p:txBody>
      </p:sp>
      <p:sp>
        <p:nvSpPr>
          <p:cNvPr id="22544" name="Line 16"/>
          <p:cNvSpPr>
            <a:spLocks noChangeShapeType="1"/>
          </p:cNvSpPr>
          <p:nvPr/>
        </p:nvSpPr>
        <p:spPr bwMode="auto">
          <a:xfrm>
            <a:off x="11360150" y="8396288"/>
            <a:ext cx="1347788" cy="1000125"/>
          </a:xfrm>
          <a:prstGeom prst="line">
            <a:avLst/>
          </a:prstGeom>
          <a:noFill/>
          <a:ln w="36000">
            <a:solidFill>
              <a:srgbClr val="800000"/>
            </a:solidFill>
            <a:prstDash val="sysDot"/>
            <a:round/>
            <a:headEnd/>
            <a:tailEnd/>
          </a:ln>
          <a:effectLst/>
        </p:spPr>
        <p:txBody>
          <a:bodyPr>
            <a:prstTxWarp prst="textNoShape">
              <a:avLst/>
            </a:prstTxWarp>
          </a:bodyPr>
          <a:lstStyle/>
          <a:p>
            <a:endParaRPr lang="es-ES_tradnl"/>
          </a:p>
        </p:txBody>
      </p:sp>
      <p:sp>
        <p:nvSpPr>
          <p:cNvPr id="22545" name="AutoShape 17"/>
          <p:cNvSpPr>
            <a:spLocks noChangeArrowheads="1"/>
          </p:cNvSpPr>
          <p:nvPr/>
        </p:nvSpPr>
        <p:spPr bwMode="auto">
          <a:xfrm>
            <a:off x="1979613" y="7380288"/>
            <a:ext cx="1763712" cy="1800225"/>
          </a:xfrm>
          <a:prstGeom prst="roundRect">
            <a:avLst>
              <a:gd name="adj" fmla="val 16667"/>
            </a:avLst>
          </a:prstGeom>
          <a:solidFill>
            <a:srgbClr val="6C87A3"/>
          </a:solidFill>
          <a:ln w="9525">
            <a:solidFill>
              <a:srgbClr val="000000"/>
            </a:solid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Systematic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errors: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Flux = ~17%</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Energy  = ~19%</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Index = ± 0.20</a:t>
            </a:r>
          </a:p>
        </p:txBody>
      </p:sp>
      <p:sp>
        <p:nvSpPr>
          <p:cNvPr id="22546" name="Text Box 18"/>
          <p:cNvSpPr txBox="1">
            <a:spLocks noChangeArrowheads="1"/>
          </p:cNvSpPr>
          <p:nvPr/>
        </p:nvSpPr>
        <p:spPr bwMode="auto">
          <a:xfrm>
            <a:off x="7832725" y="7916863"/>
            <a:ext cx="1670050" cy="627062"/>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99284C"/>
                </a:solidFill>
                <a:latin typeface="Myriad Pro Black" charset="0"/>
                <a:ea typeface="Droid Sans Fallback" charset="0"/>
                <a:cs typeface="Droid Sans Fallback" charset="0"/>
              </a:rPr>
              <a:t>MAGIC STEREO</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99284C"/>
                </a:solidFill>
                <a:latin typeface="Myriad Pro Black" charset="0"/>
                <a:ea typeface="Droid Sans Fallback" charset="0"/>
                <a:cs typeface="Droid Sans Fallback" charset="0"/>
              </a:rPr>
              <a:t>Γ = 4.0 ± 0.8</a:t>
            </a:r>
            <a:r>
              <a:rPr lang="es-ES" sz="1600" baseline="-33000">
                <a:solidFill>
                  <a:srgbClr val="99284C"/>
                </a:solidFill>
                <a:latin typeface="Myriad Pro Black" charset="0"/>
                <a:ea typeface="Droid Sans Fallback" charset="0"/>
                <a:cs typeface="Droid Sans Fallback" charset="0"/>
              </a:rPr>
              <a:t>stat</a:t>
            </a:r>
          </a:p>
        </p:txBody>
      </p:sp>
      <p:sp>
        <p:nvSpPr>
          <p:cNvPr id="22547" name="Text Box 19"/>
          <p:cNvSpPr txBox="1">
            <a:spLocks noChangeArrowheads="1"/>
          </p:cNvSpPr>
          <p:nvPr/>
        </p:nvSpPr>
        <p:spPr bwMode="auto">
          <a:xfrm>
            <a:off x="11469688" y="7845425"/>
            <a:ext cx="1670050" cy="627063"/>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99284C"/>
                </a:solidFill>
                <a:latin typeface="Myriad Pro Black" charset="0"/>
                <a:ea typeface="Droid Sans Fallback" charset="0"/>
                <a:cs typeface="Droid Sans Fallback" charset="0"/>
              </a:rPr>
              <a:t>MAGIC STEREO</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99284C"/>
                </a:solidFill>
                <a:latin typeface="Myriad Pro Black" charset="0"/>
                <a:ea typeface="Droid Sans Fallback" charset="0"/>
                <a:cs typeface="Droid Sans Fallback" charset="0"/>
              </a:rPr>
              <a:t>Γ = 3.4 ± 0.8</a:t>
            </a:r>
            <a:r>
              <a:rPr lang="es-ES" sz="1600" baseline="-33000">
                <a:solidFill>
                  <a:srgbClr val="99284C"/>
                </a:solidFill>
                <a:latin typeface="Myriad Pro Black" charset="0"/>
                <a:ea typeface="Droid Sans Fallback" charset="0"/>
                <a:cs typeface="Droid Sans Fallback" charset="0"/>
              </a:rPr>
              <a:t>stat</a:t>
            </a:r>
          </a:p>
        </p:txBody>
      </p:sp>
      <p:sp>
        <p:nvSpPr>
          <p:cNvPr id="22548" name="Line 20"/>
          <p:cNvSpPr>
            <a:spLocks noChangeShapeType="1"/>
          </p:cNvSpPr>
          <p:nvPr/>
        </p:nvSpPr>
        <p:spPr bwMode="auto">
          <a:xfrm>
            <a:off x="10388600" y="4545013"/>
            <a:ext cx="1971675" cy="1611312"/>
          </a:xfrm>
          <a:prstGeom prst="line">
            <a:avLst/>
          </a:prstGeom>
          <a:noFill/>
          <a:ln w="54000">
            <a:solidFill>
              <a:srgbClr val="800000"/>
            </a:solidFill>
            <a:prstDash val="sysDot"/>
            <a:round/>
            <a:headEnd/>
            <a:tailEnd/>
          </a:ln>
          <a:effectLst/>
        </p:spPr>
        <p:txBody>
          <a:bodyPr>
            <a:prstTxWarp prst="textNoShape">
              <a:avLst/>
            </a:prstTxWarp>
          </a:bodyPr>
          <a:lstStyle/>
          <a:p>
            <a:endParaRPr lang="es-ES_tradnl"/>
          </a:p>
        </p:txBody>
      </p:sp>
      <p:sp>
        <p:nvSpPr>
          <p:cNvPr id="22549" name="Text Box 21"/>
          <p:cNvSpPr txBox="1">
            <a:spLocks noChangeArrowheads="1"/>
          </p:cNvSpPr>
          <p:nvPr/>
        </p:nvSpPr>
        <p:spPr bwMode="auto">
          <a:xfrm>
            <a:off x="6983413" y="4392613"/>
            <a:ext cx="2592387" cy="471487"/>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Black" charset="0"/>
                <a:ea typeface="Droid Sans Fallback" charset="0"/>
                <a:cs typeface="Droid Sans Fallback" charset="0"/>
              </a:rPr>
              <a:t>P1+P2</a:t>
            </a:r>
          </a:p>
        </p:txBody>
      </p:sp>
      <p:sp>
        <p:nvSpPr>
          <p:cNvPr id="22550" name="Text Box 22"/>
          <p:cNvSpPr txBox="1">
            <a:spLocks noChangeArrowheads="1"/>
          </p:cNvSpPr>
          <p:nvPr/>
        </p:nvSpPr>
        <p:spPr bwMode="auto">
          <a:xfrm>
            <a:off x="9431338" y="8959850"/>
            <a:ext cx="1800225" cy="434975"/>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dirty="0" smtClean="0">
                <a:solidFill>
                  <a:srgbClr val="000000"/>
                </a:solidFill>
                <a:latin typeface="Myriad Pro Black" charset="0"/>
                <a:ea typeface="Droid Sans Fallback" charset="0"/>
                <a:cs typeface="Droid Sans Fallback" charset="0"/>
              </a:rPr>
              <a:t>P2</a:t>
            </a:r>
            <a:endParaRPr lang="es-ES" sz="2200" dirty="0">
              <a:solidFill>
                <a:srgbClr val="000000"/>
              </a:solidFill>
              <a:latin typeface="Myriad Pro Black" charset="0"/>
              <a:ea typeface="Droid Sans Fallback" charset="0"/>
              <a:cs typeface="Droid Sans Fallback"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4"/>
          <p:cNvSpPr>
            <a:spLocks noGrp="1"/>
          </p:cNvSpPr>
          <p:nvPr>
            <p:ph type="sldNum" idx="10"/>
          </p:nvPr>
        </p:nvSpPr>
        <p:spPr/>
        <p:txBody>
          <a:bodyPr/>
          <a:lstStyle/>
          <a:p>
            <a:fld id="{228F25F2-0539-4F44-92FF-0D48C740F89D}" type="slidenum">
              <a:rPr lang="es-ES"/>
              <a:pPr/>
              <a:t>2</a:t>
            </a:fld>
            <a:endParaRPr lang="es-ES"/>
          </a:p>
        </p:txBody>
      </p:sp>
      <p:sp>
        <p:nvSpPr>
          <p:cNvPr id="5121" name="Rectangle 1"/>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Introduction: the Crab and MAGIC</a:t>
            </a:r>
          </a:p>
        </p:txBody>
      </p:sp>
      <p:pic>
        <p:nvPicPr>
          <p:cNvPr id="5122" name="Picture 2"/>
          <p:cNvPicPr>
            <a:picLocks noChangeAspect="1" noChangeArrowheads="1"/>
          </p:cNvPicPr>
          <p:nvPr/>
        </p:nvPicPr>
        <p:blipFill>
          <a:blip r:embed="rId3"/>
          <a:srcRect/>
          <a:stretch>
            <a:fillRect/>
          </a:stretch>
        </p:blipFill>
        <p:spPr bwMode="auto">
          <a:xfrm>
            <a:off x="5824538" y="1979613"/>
            <a:ext cx="6786562" cy="2252662"/>
          </a:xfrm>
          <a:prstGeom prst="rect">
            <a:avLst/>
          </a:prstGeom>
          <a:noFill/>
          <a:ln w="9525">
            <a:noFill/>
            <a:round/>
            <a:headEnd/>
            <a:tailEnd/>
          </a:ln>
          <a:effectLst/>
        </p:spPr>
      </p:pic>
      <p:pic>
        <p:nvPicPr>
          <p:cNvPr id="5123" name="Picture 3"/>
          <p:cNvPicPr>
            <a:picLocks noChangeAspect="1" noChangeArrowheads="1"/>
          </p:cNvPicPr>
          <p:nvPr/>
        </p:nvPicPr>
        <p:blipFill>
          <a:blip r:embed="rId4"/>
          <a:srcRect/>
          <a:stretch>
            <a:fillRect/>
          </a:stretch>
        </p:blipFill>
        <p:spPr bwMode="auto">
          <a:xfrm>
            <a:off x="6119813" y="4535488"/>
            <a:ext cx="6661150" cy="4443412"/>
          </a:xfrm>
          <a:prstGeom prst="rect">
            <a:avLst/>
          </a:prstGeom>
          <a:noFill/>
          <a:ln w="9525">
            <a:noFill/>
            <a:round/>
            <a:headEnd/>
            <a:tailEnd/>
          </a:ln>
          <a:effectLst/>
        </p:spPr>
      </p:pic>
      <p:sp>
        <p:nvSpPr>
          <p:cNvPr id="5124" name="Text Box 4"/>
          <p:cNvSpPr txBox="1">
            <a:spLocks noChangeArrowheads="1"/>
          </p:cNvSpPr>
          <p:nvPr/>
        </p:nvSpPr>
        <p:spPr bwMode="auto">
          <a:xfrm>
            <a:off x="7847013" y="9072563"/>
            <a:ext cx="3236912" cy="546100"/>
          </a:xfrm>
          <a:prstGeom prst="rect">
            <a:avLst/>
          </a:prstGeom>
          <a:noFill/>
          <a:ln w="9525">
            <a:noFill/>
            <a:round/>
            <a:headEnd/>
            <a:tailEnd/>
          </a:ln>
          <a:effectLst/>
        </p:spPr>
        <p:txBody>
          <a:bodyPr wrap="none"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000000"/>
                </a:solidFill>
                <a:latin typeface="Myriad Pro Black" charset="0"/>
                <a:ea typeface="Droid Sans Fallback" charset="0"/>
                <a:cs typeface="Droid Sans Fallback" charset="0"/>
              </a:rPr>
              <a:t>Fermi-LAT flare of April 2011</a:t>
            </a:r>
            <a:r>
              <a:rPr lang="es-ES" sz="1400">
                <a:solidFill>
                  <a:srgbClr val="000000"/>
                </a:solidFill>
                <a:latin typeface="Myriad Pro" charset="0"/>
                <a:ea typeface="Droid Sans Fallback" charset="0"/>
                <a:cs typeface="Droid Sans Fallback" charset="0"/>
              </a:rPr>
              <a:t> </a:t>
            </a:r>
            <a:br>
              <a:rPr lang="es-ES" sz="1400">
                <a:solidFill>
                  <a:srgbClr val="000000"/>
                </a:solidFill>
                <a:latin typeface="Myriad Pro" charset="0"/>
                <a:ea typeface="Droid Sans Fallback" charset="0"/>
                <a:cs typeface="Droid Sans Fallback" charset="0"/>
              </a:rPr>
            </a:br>
            <a:r>
              <a:rPr lang="es-ES" sz="1400">
                <a:solidFill>
                  <a:srgbClr val="000000"/>
                </a:solidFill>
                <a:latin typeface="Myriad Pro" charset="0"/>
                <a:ea typeface="Droid Sans Fallback" charset="0"/>
                <a:cs typeface="Droid Sans Fallback" charset="0"/>
              </a:rPr>
              <a:t>(Credit: NASA/DOE/Fermi LAT/R. Buehler)</a:t>
            </a:r>
          </a:p>
        </p:txBody>
      </p:sp>
      <p:sp>
        <p:nvSpPr>
          <p:cNvPr id="5125" name="Rectangle 5"/>
          <p:cNvSpPr>
            <a:spLocks noGrp="1" noChangeArrowheads="1"/>
          </p:cNvSpPr>
          <p:nvPr>
            <p:ph type="body" idx="1"/>
          </p:nvPr>
        </p:nvSpPr>
        <p:spPr>
          <a:xfrm>
            <a:off x="190500" y="1993900"/>
            <a:ext cx="5961063" cy="7112000"/>
          </a:xfrm>
          <a:ln/>
        </p:spPr>
        <p:txBody>
          <a:bodyPr/>
          <a:lstStyle/>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dirty="0"/>
              <a:t>Crab Pulsar and Pulsar Wind</a:t>
            </a:r>
            <a:br>
              <a:rPr lang="es-ES" sz="3200" dirty="0"/>
            </a:br>
            <a:r>
              <a:rPr lang="es-ES" sz="3200" dirty="0"/>
              <a:t>Nebula well studied from </a:t>
            </a:r>
            <a:br>
              <a:rPr lang="es-ES" sz="3200" dirty="0"/>
            </a:br>
            <a:r>
              <a:rPr lang="es-ES" sz="3200" dirty="0"/>
              <a:t>radio to TeV's</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dirty="0"/>
              <a:t>Standard candle of </a:t>
            </a:r>
            <a:br>
              <a:rPr lang="es-ES" sz="3200" dirty="0"/>
            </a:br>
            <a:r>
              <a:rPr lang="es-ES" sz="3200" dirty="0"/>
              <a:t>γ-ray astronomy</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u="sng" dirty="0"/>
              <a:t>Recent (2011) surprises:</a:t>
            </a:r>
          </a:p>
          <a:p>
            <a:pPr marL="620713" lvl="1" indent="-355600">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800" dirty="0"/>
              <a:t>Nebula: </a:t>
            </a:r>
            <a:br>
              <a:rPr lang="es-ES" sz="2800" dirty="0"/>
            </a:br>
            <a:r>
              <a:rPr lang="es-ES" sz="2800" dirty="0"/>
              <a:t>Discovery of  Flares at HE </a:t>
            </a:r>
            <a:r>
              <a:rPr lang="es-ES" sz="2000" dirty="0"/>
              <a:t>(&gt;100 MeV)</a:t>
            </a:r>
            <a:r>
              <a:rPr lang="es-ES" sz="3000" dirty="0"/>
              <a:t/>
            </a:r>
            <a:br>
              <a:rPr lang="es-ES" sz="3000" dirty="0"/>
            </a:br>
            <a:r>
              <a:rPr lang="es-ES" sz="2000" dirty="0"/>
              <a:t>AGILE (Tavani et. al 2011, Science 331:736)</a:t>
            </a:r>
            <a:br>
              <a:rPr lang="es-ES" sz="2000" dirty="0"/>
            </a:br>
            <a:r>
              <a:rPr lang="es-ES" sz="2000" dirty="0"/>
              <a:t>Fermi-LAT (Abdo et. al 2011, Science 331:739)</a:t>
            </a:r>
          </a:p>
          <a:p>
            <a:pPr marL="620713" lvl="1" indent="-355600">
              <a:buClr>
                <a:srgbClr val="4F5A58"/>
              </a:buClr>
              <a:buSzPct val="80000"/>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800" dirty="0"/>
              <a:t>Pulsar:</a:t>
            </a:r>
            <a:br>
              <a:rPr lang="es-ES" sz="2800" dirty="0"/>
            </a:br>
            <a:r>
              <a:rPr lang="es-ES" sz="2800" dirty="0"/>
              <a:t>Detection</a:t>
            </a:r>
            <a:r>
              <a:rPr lang="es-ES" sz="2800" dirty="0" smtClean="0"/>
              <a:t> at VHE</a:t>
            </a:r>
            <a:r>
              <a:rPr lang="es-ES" sz="2600" dirty="0"/>
              <a:t> </a:t>
            </a:r>
            <a:r>
              <a:rPr lang="es-ES" sz="2000" dirty="0" smtClean="0"/>
              <a:t>(</a:t>
            </a:r>
            <a:r>
              <a:rPr lang="es-ES" sz="2000" dirty="0"/>
              <a:t>&gt;100 GeV)</a:t>
            </a:r>
            <a:r>
              <a:rPr lang="es-ES" sz="2600" dirty="0"/>
              <a:t/>
            </a:r>
            <a:br>
              <a:rPr lang="es-ES" sz="2600" dirty="0"/>
            </a:br>
            <a:r>
              <a:rPr lang="es-ES" sz="2000" dirty="0"/>
              <a:t>VERITAS (Aliu et. al 2011, Science 334:69)</a:t>
            </a:r>
            <a:r>
              <a:rPr lang="es-ES" sz="2200" dirty="0"/>
              <a:t/>
            </a:r>
            <a:br>
              <a:rPr lang="es-ES" sz="2200" dirty="0"/>
            </a:br>
            <a:r>
              <a:rPr lang="es-ES" sz="2200" dirty="0"/>
              <a:t>MAGIC (Aleksić et. al 2011, ApJ 742:43)</a:t>
            </a:r>
            <a:br>
              <a:rPr lang="es-ES" sz="2200" dirty="0"/>
            </a:br>
            <a:r>
              <a:rPr lang="es-ES" sz="2200" dirty="0">
                <a:solidFill>
                  <a:srgbClr val="FFFFFF"/>
                </a:solidFill>
              </a:rPr>
              <a:t>MAGIC</a:t>
            </a:r>
            <a:r>
              <a:rPr lang="es-ES" sz="2200" dirty="0"/>
              <a:t> (Aleksić et. al </a:t>
            </a:r>
            <a:r>
              <a:rPr lang="es-ES" sz="2200" dirty="0" smtClean="0"/>
              <a:t>2012,A&amp;A 540:A69</a:t>
            </a:r>
            <a:r>
              <a:rPr lang="es-ES" sz="2200" dirty="0"/>
              <a:t>)</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4"/>
          <p:cNvSpPr>
            <a:spLocks noGrp="1"/>
          </p:cNvSpPr>
          <p:nvPr>
            <p:ph type="sldNum" idx="10"/>
          </p:nvPr>
        </p:nvSpPr>
        <p:spPr/>
        <p:txBody>
          <a:bodyPr/>
          <a:lstStyle/>
          <a:p>
            <a:fld id="{3536867B-51CF-C544-82EA-CA07486A7234}" type="slidenum">
              <a:rPr lang="es-ES"/>
              <a:pPr/>
              <a:t>20</a:t>
            </a:fld>
            <a:endParaRPr lang="es-ES"/>
          </a:p>
        </p:txBody>
      </p:sp>
      <p:pic>
        <p:nvPicPr>
          <p:cNvPr id="23553" name="Picture 1"/>
          <p:cNvPicPr>
            <a:picLocks noChangeAspect="1" noChangeArrowheads="1"/>
          </p:cNvPicPr>
          <p:nvPr/>
        </p:nvPicPr>
        <p:blipFill>
          <a:blip r:embed="rId3"/>
          <a:srcRect/>
          <a:stretch>
            <a:fillRect/>
          </a:stretch>
        </p:blipFill>
        <p:spPr bwMode="auto">
          <a:xfrm>
            <a:off x="5435600" y="1858963"/>
            <a:ext cx="7315200" cy="6454775"/>
          </a:xfrm>
          <a:prstGeom prst="rect">
            <a:avLst/>
          </a:prstGeom>
          <a:noFill/>
          <a:ln w="9525">
            <a:noFill/>
            <a:round/>
            <a:headEnd/>
            <a:tailEnd/>
          </a:ln>
          <a:effectLst/>
        </p:spPr>
      </p:pic>
      <p:sp>
        <p:nvSpPr>
          <p:cNvPr id="23554" name="Rectangle 2"/>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Pulsar: models</a:t>
            </a:r>
          </a:p>
        </p:txBody>
      </p:sp>
      <p:sp>
        <p:nvSpPr>
          <p:cNvPr id="23555" name="Rectangle 3"/>
          <p:cNvSpPr>
            <a:spLocks noGrp="1" noChangeArrowheads="1"/>
          </p:cNvSpPr>
          <p:nvPr>
            <p:ph type="body" idx="1"/>
          </p:nvPr>
        </p:nvSpPr>
        <p:spPr>
          <a:xfrm>
            <a:off x="298450" y="1993900"/>
            <a:ext cx="5281613" cy="7366000"/>
          </a:xfrm>
          <a:ln/>
        </p:spPr>
        <p:txBody>
          <a:bodyPr/>
          <a:lstStyle/>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New evidence → new models:</a:t>
            </a:r>
            <a:br>
              <a:rPr lang="es-ES" dirty="0"/>
            </a:br>
            <a:r>
              <a:rPr lang="es-ES" sz="2400" dirty="0"/>
              <a:t>older ones  cannot explain </a:t>
            </a:r>
            <a:br>
              <a:rPr lang="es-ES" sz="2400" dirty="0"/>
            </a:br>
            <a:r>
              <a:rPr lang="es-ES" sz="2400" dirty="0"/>
              <a:t>emission up to 400 GeV</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t>Extension of OG model: </a:t>
            </a:r>
            <a:br>
              <a:rPr lang="es-ES" dirty="0"/>
            </a:br>
            <a:r>
              <a:rPr lang="es-ES" sz="1800" dirty="0">
                <a:latin typeface="Myriad Pro SemiCond" charset="0"/>
              </a:rPr>
              <a:t>(as in </a:t>
            </a:r>
            <a:r>
              <a:rPr lang="es-ES" sz="1800" dirty="0">
                <a:latin typeface="Myriad Pro Black SemiCond" charset="0"/>
              </a:rPr>
              <a:t>Hirotani</a:t>
            </a:r>
            <a:r>
              <a:rPr lang="es-ES" sz="1800" dirty="0">
                <a:latin typeface="Myriad Pro SemiCond" charset="0"/>
              </a:rPr>
              <a:t>, K. 2006, Mod. Phys. Lett. A, 21:1319) </a:t>
            </a:r>
          </a:p>
          <a:p>
            <a:pPr marL="620713" lvl="1" indent="-355600">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200" dirty="0">
                <a:latin typeface="Myriad Pro SemiCond"/>
                <a:cs typeface="Myriad Pro SemiCond"/>
              </a:rPr>
              <a:t>Magnetospheric cascade:</a:t>
            </a:r>
            <a:br>
              <a:rPr lang="es-ES" sz="2200" dirty="0">
                <a:latin typeface="Myriad Pro SemiCond"/>
                <a:cs typeface="Myriad Pro SemiCond"/>
              </a:rPr>
            </a:br>
            <a:r>
              <a:rPr lang="es-ES" sz="2200" dirty="0">
                <a:latin typeface="Myriad Pro SemiCond"/>
                <a:cs typeface="Myriad Pro SemiCond"/>
              </a:rPr>
              <a:t>VHE pulsed </a:t>
            </a:r>
            <a:r>
              <a:rPr lang="es-ES" sz="2200" dirty="0">
                <a:latin typeface="Myriad Pro SemiCond"/>
                <a:ea typeface="Myriad Pro" charset="0"/>
                <a:cs typeface="Myriad Pro SemiCond"/>
              </a:rPr>
              <a:t>γ-rays are produced </a:t>
            </a:r>
            <a:br>
              <a:rPr lang="es-ES" sz="2200" dirty="0">
                <a:latin typeface="Myriad Pro SemiCond"/>
                <a:ea typeface="Myriad Pro" charset="0"/>
                <a:cs typeface="Myriad Pro SemiCond"/>
              </a:rPr>
            </a:br>
            <a:r>
              <a:rPr lang="es-ES" sz="2200" dirty="0">
                <a:latin typeface="Myriad Pro SemiCond"/>
                <a:ea typeface="Myriad Pro" charset="0"/>
                <a:cs typeface="Myriad Pro SemiCond"/>
              </a:rPr>
              <a:t>via SSC by secondary and tertiary pairs </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dirty="0">
                <a:ea typeface="Myriad Pro" charset="0"/>
                <a:cs typeface="Myriad Pro" charset="0"/>
              </a:rPr>
              <a:t>Other possiblities:</a:t>
            </a:r>
          </a:p>
          <a:p>
            <a:pPr marL="620713" lvl="1" indent="-355600">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200" dirty="0">
                <a:latin typeface="Myriad Pro SemiCond" charset="0"/>
                <a:ea typeface="Myriad Pro" charset="0"/>
                <a:cs typeface="Myriad Pro" charset="0"/>
              </a:rPr>
              <a:t>IC upscattering of pulsed X photons </a:t>
            </a:r>
            <a:br>
              <a:rPr lang="es-ES" sz="2200" dirty="0">
                <a:latin typeface="Myriad Pro SemiCond" charset="0"/>
                <a:ea typeface="Myriad Pro" charset="0"/>
                <a:cs typeface="Myriad Pro" charset="0"/>
              </a:rPr>
            </a:br>
            <a:r>
              <a:rPr lang="es-ES" sz="2200" dirty="0">
                <a:latin typeface="Myriad Pro SemiCond" charset="0"/>
                <a:ea typeface="Myriad Pro" charset="0"/>
                <a:cs typeface="Myriad Pro" charset="0"/>
              </a:rPr>
              <a:t>in “Dark wind region” outside the LC </a:t>
            </a:r>
            <a:br>
              <a:rPr lang="es-ES" sz="2200" dirty="0">
                <a:latin typeface="Myriad Pro SemiCond" charset="0"/>
                <a:ea typeface="Myriad Pro" charset="0"/>
                <a:cs typeface="Myriad Pro" charset="0"/>
              </a:rPr>
            </a:br>
            <a:r>
              <a:rPr lang="es-ES" sz="1600" dirty="0">
                <a:latin typeface="Myriad Pro SemiCond" charset="0"/>
                <a:ea typeface="Myriad Pro" charset="0"/>
                <a:cs typeface="Myriad Pro" charset="0"/>
              </a:rPr>
              <a:t>(</a:t>
            </a:r>
            <a:r>
              <a:rPr lang="es-ES" sz="1600" dirty="0">
                <a:latin typeface="Myriad Pro Black SemiCond" charset="0"/>
                <a:ea typeface="Myriad Pro" charset="0"/>
                <a:cs typeface="Myriad Pro" charset="0"/>
              </a:rPr>
              <a:t>Aharonian</a:t>
            </a:r>
            <a:r>
              <a:rPr lang="es-ES" sz="1600" dirty="0">
                <a:latin typeface="Myriad Pro SemiCond" charset="0"/>
                <a:ea typeface="Myriad Pro" charset="0"/>
                <a:cs typeface="Myriad Pro" charset="0"/>
              </a:rPr>
              <a:t> et al. 2012, Nature letters)</a:t>
            </a:r>
          </a:p>
          <a:p>
            <a:pPr marL="620713" lvl="1" indent="-355600">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200" dirty="0">
                <a:latin typeface="Myriad Pro SemiCond" charset="0"/>
                <a:ea typeface="Myriad Pro" charset="0"/>
                <a:cs typeface="Myriad Pro" charset="0"/>
              </a:rPr>
              <a:t>Synchrotron emission or Curvature emission by ultra-relativistic particles @ LC</a:t>
            </a:r>
            <a:br>
              <a:rPr lang="es-ES" sz="2200" dirty="0">
                <a:latin typeface="Myriad Pro SemiCond" charset="0"/>
                <a:ea typeface="Myriad Pro" charset="0"/>
                <a:cs typeface="Myriad Pro" charset="0"/>
              </a:rPr>
            </a:br>
            <a:r>
              <a:rPr lang="es-ES" sz="1500" dirty="0">
                <a:latin typeface="Myriad Pro SemiCond" charset="0"/>
                <a:ea typeface="Myriad Pro" charset="0"/>
                <a:cs typeface="Myriad Pro" charset="0"/>
              </a:rPr>
              <a:t>(Chkheidze et al., 2011,ApJ 730:62)</a:t>
            </a:r>
            <a:r>
              <a:rPr lang="es-ES" sz="2200" dirty="0">
                <a:latin typeface="Myriad Pro SemiCond" charset="0"/>
                <a:ea typeface="Myriad Pro" charset="0"/>
                <a:cs typeface="Myriad Pro" charset="0"/>
              </a:rPr>
              <a:t/>
            </a:r>
            <a:br>
              <a:rPr lang="es-ES" sz="2200" dirty="0">
                <a:latin typeface="Myriad Pro SemiCond" charset="0"/>
                <a:ea typeface="Myriad Pro" charset="0"/>
                <a:cs typeface="Myriad Pro" charset="0"/>
              </a:rPr>
            </a:br>
            <a:r>
              <a:rPr lang="es-ES" sz="1600" dirty="0">
                <a:latin typeface="Myriad Pro SemiCond" charset="0"/>
                <a:ea typeface="Myriad Pro" charset="0"/>
                <a:cs typeface="Myriad Pro" charset="0"/>
              </a:rPr>
              <a:t>(Bednarek W., 2012,arXiv:1205.4855, accepted MNRAS )</a:t>
            </a:r>
          </a:p>
          <a:p>
            <a:pPr marL="620713" lvl="1" indent="-355600">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200" dirty="0">
                <a:latin typeface="Myriad Pro SemiCond" charset="0"/>
                <a:ea typeface="Myriad Pro" charset="0"/>
                <a:cs typeface="Myriad Pro" charset="0"/>
              </a:rPr>
              <a:t>IC of secondary pairs in Annular gap</a:t>
            </a:r>
            <a:br>
              <a:rPr lang="es-ES" sz="2200" dirty="0">
                <a:latin typeface="Myriad Pro SemiCond" charset="0"/>
                <a:ea typeface="Myriad Pro" charset="0"/>
                <a:cs typeface="Myriad Pro" charset="0"/>
              </a:rPr>
            </a:br>
            <a:r>
              <a:rPr lang="es-ES" sz="1600" dirty="0">
                <a:latin typeface="Myriad Pro SemiCond" charset="0"/>
                <a:ea typeface="Myriad Pro" charset="0"/>
                <a:cs typeface="Myriad Pro" charset="0"/>
              </a:rPr>
              <a:t>(Du et al., 2012 ApJ 748:84)</a:t>
            </a:r>
          </a:p>
        </p:txBody>
      </p:sp>
      <p:sp>
        <p:nvSpPr>
          <p:cNvPr id="23556" name="Line 4"/>
          <p:cNvSpPr>
            <a:spLocks noChangeShapeType="1"/>
          </p:cNvSpPr>
          <p:nvPr/>
        </p:nvSpPr>
        <p:spPr bwMode="auto">
          <a:xfrm flipV="1">
            <a:off x="4500563" y="3238500"/>
            <a:ext cx="2339975" cy="363538"/>
          </a:xfrm>
          <a:prstGeom prst="line">
            <a:avLst/>
          </a:prstGeom>
          <a:noFill/>
          <a:ln w="36720">
            <a:solidFill>
              <a:srgbClr val="000080"/>
            </a:solidFill>
            <a:round/>
            <a:headEnd/>
            <a:tailEnd type="triangle" w="med" len="med"/>
          </a:ln>
          <a:effectLst/>
        </p:spPr>
        <p:txBody>
          <a:bodyPr>
            <a:prstTxWarp prst="textNoShape">
              <a:avLst/>
            </a:prstTxWarp>
          </a:bodyPr>
          <a:lstStyle/>
          <a:p>
            <a:endParaRPr lang="es-ES_tradnl"/>
          </a:p>
        </p:txBody>
      </p:sp>
      <p:sp>
        <p:nvSpPr>
          <p:cNvPr id="23557" name="Line 5"/>
          <p:cNvSpPr>
            <a:spLocks noChangeShapeType="1"/>
          </p:cNvSpPr>
          <p:nvPr/>
        </p:nvSpPr>
        <p:spPr bwMode="auto">
          <a:xfrm flipV="1">
            <a:off x="5108575" y="5218113"/>
            <a:ext cx="2990850" cy="1003300"/>
          </a:xfrm>
          <a:prstGeom prst="line">
            <a:avLst/>
          </a:prstGeom>
          <a:noFill/>
          <a:ln w="36720">
            <a:solidFill>
              <a:srgbClr val="800080"/>
            </a:solidFill>
            <a:round/>
            <a:headEnd/>
            <a:tailEnd type="triangle" w="med" len="med"/>
          </a:ln>
          <a:effectLst/>
        </p:spPr>
        <p:txBody>
          <a:bodyPr>
            <a:prstTxWarp prst="textNoShape">
              <a:avLst/>
            </a:prstTxWarp>
          </a:bodyPr>
          <a:lstStyle/>
          <a:p>
            <a:endParaRPr lang="es-ES_tradnl"/>
          </a:p>
        </p:txBody>
      </p:sp>
      <p:sp>
        <p:nvSpPr>
          <p:cNvPr id="23558" name="AutoShape 6"/>
          <p:cNvSpPr>
            <a:spLocks noChangeArrowheads="1"/>
          </p:cNvSpPr>
          <p:nvPr/>
        </p:nvSpPr>
        <p:spPr bwMode="auto">
          <a:xfrm>
            <a:off x="10331450" y="8045450"/>
            <a:ext cx="360363" cy="585788"/>
          </a:xfrm>
          <a:prstGeom prst="upArrow">
            <a:avLst>
              <a:gd name="adj1" fmla="val 58963"/>
              <a:gd name="adj2" fmla="val 89909"/>
            </a:avLst>
          </a:prstGeom>
          <a:solidFill>
            <a:srgbClr val="AE750A"/>
          </a:solidFill>
          <a:ln w="9525">
            <a:solidFill>
              <a:srgbClr val="000000"/>
            </a:solidFill>
            <a:round/>
            <a:headEnd/>
            <a:tailEnd/>
          </a:ln>
          <a:effectLst/>
        </p:spPr>
        <p:txBody>
          <a:bodyPr wrap="none" anchor="ctr">
            <a:prstTxWarp prst="textNoShape">
              <a:avLst/>
            </a:prstTxWarp>
          </a:bodyPr>
          <a:lstStyle/>
          <a:p>
            <a:endParaRPr lang="es-ES_tradnl"/>
          </a:p>
        </p:txBody>
      </p:sp>
      <p:sp>
        <p:nvSpPr>
          <p:cNvPr id="23559" name="Text Box 7"/>
          <p:cNvSpPr txBox="1">
            <a:spLocks noChangeArrowheads="1"/>
          </p:cNvSpPr>
          <p:nvPr/>
        </p:nvSpPr>
        <p:spPr bwMode="auto">
          <a:xfrm>
            <a:off x="7956550" y="8632825"/>
            <a:ext cx="3419475" cy="1095375"/>
          </a:xfrm>
          <a:prstGeom prst="rect">
            <a:avLst/>
          </a:prstGeom>
          <a:noFill/>
          <a:ln w="9525">
            <a:solidFill>
              <a:srgbClr val="000000"/>
            </a:solidFill>
            <a:round/>
            <a:headEnd/>
            <a:tailEnd/>
          </a:ln>
          <a:effectLst/>
        </p:spPr>
        <p:txBody>
          <a:bodyPr lIns="90000" tIns="45000" rIns="90000" bIns="45000" anchor="ctr" anchorCtr="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Black" charset="0"/>
                <a:ea typeface="Droid Sans Fallback" charset="0"/>
                <a:cs typeface="Droid Sans Fallback" charset="0"/>
              </a:rPr>
              <a:t>crucial points now </a:t>
            </a:r>
            <a:br>
              <a:rPr lang="es-ES" sz="2200">
                <a:solidFill>
                  <a:srgbClr val="000000"/>
                </a:solidFill>
                <a:latin typeface="Myriad Pro Black" charset="0"/>
                <a:ea typeface="Droid Sans Fallback" charset="0"/>
                <a:cs typeface="Droid Sans Fallback" charset="0"/>
              </a:rPr>
            </a:br>
            <a:r>
              <a:rPr lang="es-ES" sz="2200">
                <a:solidFill>
                  <a:srgbClr val="000000"/>
                </a:solidFill>
                <a:latin typeface="Myriad Pro Black" charset="0"/>
                <a:ea typeface="Droid Sans Fallback" charset="0"/>
                <a:cs typeface="Droid Sans Fallback" charset="0"/>
              </a:rPr>
              <a:t>structures at ~100 GeV</a:t>
            </a:r>
            <a:br>
              <a:rPr lang="es-ES" sz="2200">
                <a:solidFill>
                  <a:srgbClr val="000000"/>
                </a:solidFill>
                <a:latin typeface="Myriad Pro Black" charset="0"/>
                <a:ea typeface="Droid Sans Fallback" charset="0"/>
                <a:cs typeface="Droid Sans Fallback" charset="0"/>
              </a:rPr>
            </a:br>
            <a:r>
              <a:rPr lang="es-ES" sz="2200">
                <a:solidFill>
                  <a:srgbClr val="000000"/>
                </a:solidFill>
                <a:latin typeface="Myriad Pro Black" charset="0"/>
                <a:ea typeface="Droid Sans Fallback" charset="0"/>
                <a:cs typeface="Droid Sans Fallback" charset="0"/>
              </a:rPr>
              <a:t>emission at &gt; 500 GeV</a:t>
            </a:r>
          </a:p>
        </p:txBody>
      </p:sp>
      <p:sp>
        <p:nvSpPr>
          <p:cNvPr id="23560" name="Text Box 8"/>
          <p:cNvSpPr txBox="1">
            <a:spLocks noChangeArrowheads="1"/>
          </p:cNvSpPr>
          <p:nvPr/>
        </p:nvSpPr>
        <p:spPr bwMode="auto">
          <a:xfrm>
            <a:off x="6044406" y="8604249"/>
            <a:ext cx="1929607" cy="1224757"/>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dirty="0">
                <a:solidFill>
                  <a:srgbClr val="000000"/>
                </a:solidFill>
                <a:latin typeface="Myriad Pro Black SemiCond" charset="0"/>
                <a:ea typeface="Droid Sans Fallback" charset="0"/>
                <a:cs typeface="Droid Sans Fallback" charset="0"/>
              </a:rPr>
              <a:t>Is there a</a:t>
            </a:r>
            <a:r>
              <a:rPr lang="es-ES" sz="2200" dirty="0" smtClean="0">
                <a:solidFill>
                  <a:srgbClr val="000000"/>
                </a:solidFill>
                <a:latin typeface="Myriad Pro Black SemiCond" charset="0"/>
                <a:ea typeface="Droid Sans Fallback" charset="0"/>
                <a:cs typeface="Droid Sans Fallback" charset="0"/>
              </a:rPr>
              <a:t> 2nd component or a cutoff</a:t>
            </a:r>
            <a:r>
              <a:rPr lang="es-ES" sz="2200" dirty="0">
                <a:solidFill>
                  <a:srgbClr val="000000"/>
                </a:solidFill>
                <a:latin typeface="Myriad Pro Black SemiCond" charset="0"/>
                <a:ea typeface="Droid Sans Fallback" charset="0"/>
                <a:cs typeface="Droid Sans Fallback" charset="0"/>
              </a:rPr>
              <a:t>?</a:t>
            </a:r>
          </a:p>
        </p:txBody>
      </p:sp>
      <p:sp>
        <p:nvSpPr>
          <p:cNvPr id="23561" name="AutoShape 9"/>
          <p:cNvSpPr>
            <a:spLocks noChangeArrowheads="1"/>
          </p:cNvSpPr>
          <p:nvPr/>
        </p:nvSpPr>
        <p:spPr bwMode="auto">
          <a:xfrm>
            <a:off x="8496300" y="8275638"/>
            <a:ext cx="360363" cy="360362"/>
          </a:xfrm>
          <a:prstGeom prst="upArrow">
            <a:avLst>
              <a:gd name="adj1" fmla="val 58963"/>
              <a:gd name="adj2" fmla="val 55310"/>
            </a:avLst>
          </a:prstGeom>
          <a:solidFill>
            <a:srgbClr val="AE750A"/>
          </a:solidFill>
          <a:ln w="9525">
            <a:solidFill>
              <a:srgbClr val="000000"/>
            </a:solidFill>
            <a:round/>
            <a:headEnd/>
            <a:tailEnd/>
          </a:ln>
          <a:effectLst/>
        </p:spPr>
        <p:txBody>
          <a:bodyPr wrap="none" anchor="ctr">
            <a:prstTxWarp prst="textNoShape">
              <a:avLst/>
            </a:prstTxWarp>
          </a:bodyPr>
          <a:lstStyle/>
          <a:p>
            <a:endParaRPr lang="es-ES_tradnl"/>
          </a:p>
        </p:txBody>
      </p:sp>
      <p:sp>
        <p:nvSpPr>
          <p:cNvPr id="23562" name="Text Box 10"/>
          <p:cNvSpPr txBox="1">
            <a:spLocks noChangeArrowheads="1"/>
          </p:cNvSpPr>
          <p:nvPr/>
        </p:nvSpPr>
        <p:spPr bwMode="auto">
          <a:xfrm>
            <a:off x="11376025" y="8632825"/>
            <a:ext cx="1439863" cy="1095375"/>
          </a:xfrm>
          <a:prstGeom prst="rect">
            <a:avLst/>
          </a:prstGeom>
          <a:solidFill>
            <a:srgbClr val="FFFFFF"/>
          </a:solidFill>
          <a:ln w="9525">
            <a:solidFill>
              <a:srgbClr val="000000"/>
            </a:solidFill>
            <a:round/>
            <a:headEnd/>
            <a:tailEnd/>
          </a:ln>
          <a:effectLst/>
        </p:spPr>
        <p:txBody>
          <a:bodyPr lIns="90000" tIns="45000" rIns="90000" bIns="45000" anchor="ctr" anchorCtr="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Black" charset="0"/>
                <a:ea typeface="Droid Sans Fallback" charset="0"/>
                <a:cs typeface="Droid Sans Fallback" charset="0"/>
              </a:rPr>
              <a:t>see T.Saito's poster</a:t>
            </a:r>
          </a:p>
        </p:txBody>
      </p:sp>
      <p:sp>
        <p:nvSpPr>
          <p:cNvPr id="23563" name="Text Box 11"/>
          <p:cNvSpPr txBox="1">
            <a:spLocks noChangeArrowheads="1"/>
          </p:cNvSpPr>
          <p:nvPr/>
        </p:nvSpPr>
        <p:spPr bwMode="auto">
          <a:xfrm>
            <a:off x="7949406" y="2195513"/>
            <a:ext cx="2592388" cy="471487"/>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dirty="0">
                <a:solidFill>
                  <a:srgbClr val="000000"/>
                </a:solidFill>
                <a:latin typeface="Myriad Pro Black" charset="0"/>
                <a:ea typeface="Droid Sans Fallback" charset="0"/>
                <a:cs typeface="Droid Sans Fallback" charset="0"/>
              </a:rPr>
              <a:t>P1+P2</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4"/>
          <p:cNvSpPr>
            <a:spLocks noGrp="1"/>
          </p:cNvSpPr>
          <p:nvPr>
            <p:ph type="sldNum" idx="10"/>
          </p:nvPr>
        </p:nvSpPr>
        <p:spPr/>
        <p:txBody>
          <a:bodyPr/>
          <a:lstStyle/>
          <a:p>
            <a:fld id="{846D5872-CD5F-D24D-B552-4AE182E03A8F}" type="slidenum">
              <a:rPr lang="es-ES"/>
              <a:pPr/>
              <a:t>21</a:t>
            </a:fld>
            <a:endParaRPr lang="es-ES"/>
          </a:p>
        </p:txBody>
      </p:sp>
      <p:sp>
        <p:nvSpPr>
          <p:cNvPr id="24577" name="Rectangle 1"/>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Wrap-up and Conclusion</a:t>
            </a:r>
          </a:p>
        </p:txBody>
      </p:sp>
      <p:sp>
        <p:nvSpPr>
          <p:cNvPr id="24578" name="Rectangle 2"/>
          <p:cNvSpPr>
            <a:spLocks noGrp="1" noChangeArrowheads="1"/>
          </p:cNvSpPr>
          <p:nvPr>
            <p:ph type="body" idx="1"/>
          </p:nvPr>
        </p:nvSpPr>
        <p:spPr>
          <a:xfrm>
            <a:off x="406400" y="1993900"/>
            <a:ext cx="12193588" cy="7546975"/>
          </a:xfrm>
          <a:ln/>
        </p:spPr>
        <p:txBody>
          <a:bodyPr/>
          <a:lstStyle/>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 pos="10134600" algn="l"/>
                <a:tab pos="10858500" algn="l"/>
                <a:tab pos="11582400" algn="l"/>
              </a:tabLst>
            </a:pPr>
            <a:r>
              <a:rPr lang="es-ES" sz="3200"/>
              <a:t>MAGIC has measured VHE gamma-ray emission from both </a:t>
            </a:r>
            <a:br>
              <a:rPr lang="es-ES" sz="3200"/>
            </a:br>
            <a:r>
              <a:rPr lang="es-ES" sz="3200"/>
              <a:t>the Crab Nebula and Pulsar with an unprecedented accuracy:</a:t>
            </a:r>
          </a:p>
          <a:p>
            <a:pPr marL="620713" lvl="1" indent="-355600">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 pos="10134600" algn="l"/>
                <a:tab pos="10858500" algn="l"/>
                <a:tab pos="11582400" algn="l"/>
              </a:tabLst>
            </a:pPr>
            <a:r>
              <a:rPr lang="es-ES" sz="3200"/>
              <a:t>Nebula IC peak measured: IC</a:t>
            </a:r>
            <a:r>
              <a:rPr lang="es-ES" sz="3200" baseline="-33000"/>
              <a:t>peak</a:t>
            </a:r>
            <a:r>
              <a:rPr lang="es-ES" sz="3200"/>
              <a:t> = 59 ± 6 GeV</a:t>
            </a:r>
            <a:br>
              <a:rPr lang="es-ES" sz="3200"/>
            </a:br>
            <a:r>
              <a:rPr lang="es-ES" sz="3200"/>
              <a:t>No evidence of flaring during the two HE flares of 2010 and 2011</a:t>
            </a:r>
          </a:p>
          <a:p>
            <a:pPr marL="620713" lvl="1" indent="-355600">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 pos="10134600" algn="l"/>
                <a:tab pos="10858500" algn="l"/>
                <a:tab pos="11582400" algn="l"/>
              </a:tabLst>
            </a:pPr>
            <a:r>
              <a:rPr lang="es-ES" sz="3200"/>
              <a:t>First VHE Pulsar phase-resolved spectrum, from 25 to 400 GeV</a:t>
            </a:r>
            <a:br>
              <a:rPr lang="es-ES" sz="3200"/>
            </a:br>
            <a:r>
              <a:rPr lang="es-ES" sz="3200"/>
              <a:t>Power law extension of Crab pulsar spectrum confirmed!</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 pos="10134600" algn="l"/>
                <a:tab pos="10858500" algn="l"/>
                <a:tab pos="11582400" algn="l"/>
              </a:tabLst>
            </a:pPr>
            <a:r>
              <a:rPr lang="es-ES" sz="3200"/>
              <a:t>Surprises from old friend: still a lot to learn, many open questions!</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 pos="10134600" algn="l"/>
                <a:tab pos="10858500" algn="l"/>
                <a:tab pos="11582400" algn="l"/>
              </a:tabLst>
            </a:pPr>
            <a:r>
              <a:rPr lang="es-ES" sz="3200"/>
              <a:t>Completion of upgrade (new cameras, new readout, new stereo-sumtrigger) will allow MAGIC to answer some of them.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5601" name="Group 1"/>
          <p:cNvGrpSpPr>
            <a:grpSpLocks/>
          </p:cNvGrpSpPr>
          <p:nvPr/>
        </p:nvGrpSpPr>
        <p:grpSpPr bwMode="auto">
          <a:xfrm>
            <a:off x="398463" y="125413"/>
            <a:ext cx="12215812" cy="4675187"/>
            <a:chOff x="251" y="79"/>
            <a:chExt cx="7695" cy="2945"/>
          </a:xfrm>
        </p:grpSpPr>
        <p:sp>
          <p:nvSpPr>
            <p:cNvPr id="25602" name="Rectangle 2"/>
            <p:cNvSpPr>
              <a:spLocks noChangeArrowheads="1"/>
            </p:cNvSpPr>
            <p:nvPr/>
          </p:nvSpPr>
          <p:spPr bwMode="auto">
            <a:xfrm>
              <a:off x="251" y="79"/>
              <a:ext cx="7695" cy="2544"/>
            </a:xfrm>
            <a:prstGeom prst="rect">
              <a:avLst/>
            </a:prstGeom>
            <a:solidFill>
              <a:srgbClr val="4F5A58"/>
            </a:solidFill>
            <a:ln w="9525">
              <a:noFill/>
              <a:round/>
              <a:headEnd/>
              <a:tailEnd/>
            </a:ln>
            <a:effectLst/>
          </p:spPr>
          <p:txBody>
            <a:bodyPr wrap="none" anchor="ctr">
              <a:prstTxWarp prst="textNoShape">
                <a:avLst/>
              </a:prstTxWarp>
            </a:bodyPr>
            <a:lstStyle/>
            <a:p>
              <a:endParaRPr lang="es-ES_tradnl"/>
            </a:p>
          </p:txBody>
        </p:sp>
        <p:grpSp>
          <p:nvGrpSpPr>
            <p:cNvPr id="25603" name="Group 3"/>
            <p:cNvGrpSpPr>
              <a:grpSpLocks/>
            </p:cNvGrpSpPr>
            <p:nvPr/>
          </p:nvGrpSpPr>
          <p:grpSpPr bwMode="auto">
            <a:xfrm>
              <a:off x="252" y="2624"/>
              <a:ext cx="7694" cy="400"/>
              <a:chOff x="252" y="2624"/>
              <a:chExt cx="7694" cy="400"/>
            </a:xfrm>
          </p:grpSpPr>
          <p:sp>
            <p:nvSpPr>
              <p:cNvPr id="25604" name="Rectangle 4"/>
              <p:cNvSpPr>
                <a:spLocks noChangeArrowheads="1"/>
              </p:cNvSpPr>
              <p:nvPr/>
            </p:nvSpPr>
            <p:spPr bwMode="auto">
              <a:xfrm>
                <a:off x="252" y="2624"/>
                <a:ext cx="2471" cy="400"/>
              </a:xfrm>
              <a:prstGeom prst="rect">
                <a:avLst/>
              </a:prstGeom>
              <a:solidFill>
                <a:srgbClr val="8D1A5D"/>
              </a:solidFill>
              <a:ln w="9525">
                <a:noFill/>
                <a:round/>
                <a:headEnd/>
                <a:tailEnd/>
              </a:ln>
              <a:effectLst/>
            </p:spPr>
            <p:txBody>
              <a:bodyPr wrap="none" anchor="ctr">
                <a:prstTxWarp prst="textNoShape">
                  <a:avLst/>
                </a:prstTxWarp>
              </a:bodyPr>
              <a:lstStyle/>
              <a:p>
                <a:endParaRPr lang="es-ES_tradnl"/>
              </a:p>
            </p:txBody>
          </p:sp>
          <p:sp>
            <p:nvSpPr>
              <p:cNvPr id="25605" name="Rectangle 5"/>
              <p:cNvSpPr>
                <a:spLocks noChangeArrowheads="1"/>
              </p:cNvSpPr>
              <p:nvPr/>
            </p:nvSpPr>
            <p:spPr bwMode="auto">
              <a:xfrm>
                <a:off x="2708" y="2624"/>
                <a:ext cx="1447" cy="400"/>
              </a:xfrm>
              <a:prstGeom prst="rect">
                <a:avLst/>
              </a:prstGeom>
              <a:solidFill>
                <a:srgbClr val="AE750A"/>
              </a:solidFill>
              <a:ln w="9525">
                <a:noFill/>
                <a:round/>
                <a:headEnd/>
                <a:tailEnd/>
              </a:ln>
              <a:effectLst/>
            </p:spPr>
            <p:txBody>
              <a:bodyPr wrap="none" anchor="ctr">
                <a:prstTxWarp prst="textNoShape">
                  <a:avLst/>
                </a:prstTxWarp>
              </a:bodyPr>
              <a:lstStyle/>
              <a:p>
                <a:endParaRPr lang="es-ES_tradnl"/>
              </a:p>
            </p:txBody>
          </p:sp>
          <p:sp>
            <p:nvSpPr>
              <p:cNvPr id="25606" name="Rectangle 6"/>
              <p:cNvSpPr>
                <a:spLocks noChangeArrowheads="1"/>
              </p:cNvSpPr>
              <p:nvPr/>
            </p:nvSpPr>
            <p:spPr bwMode="auto">
              <a:xfrm>
                <a:off x="4142" y="2624"/>
                <a:ext cx="3803" cy="400"/>
              </a:xfrm>
              <a:prstGeom prst="rect">
                <a:avLst/>
              </a:prstGeom>
              <a:solidFill>
                <a:srgbClr val="6C87A3"/>
              </a:solidFill>
              <a:ln w="9525">
                <a:noFill/>
                <a:round/>
                <a:headEnd/>
                <a:tailEnd/>
              </a:ln>
              <a:effectLst/>
            </p:spPr>
            <p:txBody>
              <a:bodyPr wrap="none" anchor="ctr">
                <a:prstTxWarp prst="textNoShape">
                  <a:avLst/>
                </a:prstTxWarp>
              </a:bodyPr>
              <a:lstStyle/>
              <a:p>
                <a:endParaRPr lang="es-ES_tradnl"/>
              </a:p>
            </p:txBody>
          </p:sp>
        </p:grpSp>
      </p:grpSp>
      <p:sp>
        <p:nvSpPr>
          <p:cNvPr id="25607" name="Rectangle 7"/>
          <p:cNvSpPr>
            <a:spLocks noChangeArrowheads="1"/>
          </p:cNvSpPr>
          <p:nvPr/>
        </p:nvSpPr>
        <p:spPr bwMode="auto">
          <a:xfrm>
            <a:off x="403225" y="9428163"/>
            <a:ext cx="12212638" cy="247650"/>
          </a:xfrm>
          <a:prstGeom prst="rect">
            <a:avLst/>
          </a:prstGeom>
          <a:solidFill>
            <a:srgbClr val="4F5A58"/>
          </a:solidFill>
          <a:ln w="9525">
            <a:noFill/>
            <a:round/>
            <a:headEnd/>
            <a:tailEnd/>
          </a:ln>
          <a:effectLst/>
        </p:spPr>
        <p:txBody>
          <a:bodyPr lIns="0" tIns="0" rIns="0" bIns="0" anchor="ctr">
            <a:prstTxWarp prst="textNoShape">
              <a:avLst/>
            </a:prstTxWarp>
          </a:bodyPr>
          <a:lstStyle/>
          <a:p>
            <a:pPr>
              <a:tabLst>
                <a:tab pos="107950" algn="l"/>
                <a:tab pos="1022350" algn="l"/>
                <a:tab pos="1936750" algn="l"/>
                <a:tab pos="2851150" algn="l"/>
                <a:tab pos="3765550" algn="l"/>
                <a:tab pos="4679950" algn="l"/>
                <a:tab pos="5594350" algn="l"/>
                <a:tab pos="6508750" algn="l"/>
                <a:tab pos="7423150" algn="l"/>
                <a:tab pos="8337550" algn="l"/>
                <a:tab pos="9251950" algn="l"/>
                <a:tab pos="10166350" algn="l"/>
                <a:tab pos="10858500" algn="l"/>
                <a:tab pos="11582400" algn="l"/>
              </a:tabLst>
            </a:pPr>
            <a:r>
              <a:rPr lang="es-ES">
                <a:solidFill>
                  <a:srgbClr val="C0C0C0"/>
                </a:solidFill>
                <a:latin typeface="Myriad Pro Light SemiExt" charset="0"/>
                <a:ea typeface="Droid Sans Fallback" charset="0"/>
                <a:cs typeface="Droid Sans Fallback" charset="0"/>
              </a:rPr>
              <a:t>GAMMA 2012 Heidelberg, 9-13 July 2012</a:t>
            </a:r>
          </a:p>
        </p:txBody>
      </p:sp>
      <p:sp>
        <p:nvSpPr>
          <p:cNvPr id="25608" name="Rectangle 8"/>
          <p:cNvSpPr>
            <a:spLocks noGrp="1" noChangeArrowheads="1"/>
          </p:cNvSpPr>
          <p:nvPr>
            <p:ph type="title" idx="4294967295"/>
          </p:nvPr>
        </p:nvSpPr>
        <p:spPr>
          <a:xfrm>
            <a:off x="649288" y="458788"/>
            <a:ext cx="11722100" cy="27432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sz="6000" dirty="0">
                <a:latin typeface="Myriad Pro Light"/>
                <a:cs typeface="Myriad Pro Light"/>
              </a:rPr>
              <a:t>Backup slides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arcador de número de diapositiva 4"/>
          <p:cNvSpPr>
            <a:spLocks noGrp="1"/>
          </p:cNvSpPr>
          <p:nvPr>
            <p:ph type="sldNum" idx="10"/>
          </p:nvPr>
        </p:nvSpPr>
        <p:spPr/>
        <p:txBody>
          <a:bodyPr/>
          <a:lstStyle/>
          <a:p>
            <a:fld id="{4A9FB254-E12C-5F45-84C4-C4A890999099}" type="slidenum">
              <a:rPr lang="es-ES"/>
              <a:pPr/>
              <a:t>23</a:t>
            </a:fld>
            <a:endParaRPr lang="es-ES"/>
          </a:p>
        </p:txBody>
      </p:sp>
      <p:sp>
        <p:nvSpPr>
          <p:cNvPr id="26625" name="Rectangle 1"/>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Nebula: spectrum</a:t>
            </a:r>
          </a:p>
        </p:txBody>
      </p:sp>
      <p:grpSp>
        <p:nvGrpSpPr>
          <p:cNvPr id="26626" name="Group 2"/>
          <p:cNvGrpSpPr>
            <a:grpSpLocks/>
          </p:cNvGrpSpPr>
          <p:nvPr/>
        </p:nvGrpSpPr>
        <p:grpSpPr bwMode="auto">
          <a:xfrm>
            <a:off x="2046288" y="1800225"/>
            <a:ext cx="9485312" cy="6921500"/>
            <a:chOff x="1289" y="1134"/>
            <a:chExt cx="5975" cy="4360"/>
          </a:xfrm>
        </p:grpSpPr>
        <p:pic>
          <p:nvPicPr>
            <p:cNvPr id="26627" name="Picture 3"/>
            <p:cNvPicPr>
              <a:picLocks noChangeAspect="1" noChangeArrowheads="1"/>
            </p:cNvPicPr>
            <p:nvPr/>
          </p:nvPicPr>
          <p:blipFill>
            <a:blip r:embed="rId3"/>
            <a:srcRect/>
            <a:stretch>
              <a:fillRect/>
            </a:stretch>
          </p:blipFill>
          <p:spPr bwMode="auto">
            <a:xfrm>
              <a:off x="1289" y="1463"/>
              <a:ext cx="5975" cy="4031"/>
            </a:xfrm>
            <a:prstGeom prst="rect">
              <a:avLst/>
            </a:prstGeom>
            <a:noFill/>
            <a:ln w="9525">
              <a:noFill/>
              <a:round/>
              <a:headEnd/>
              <a:tailEnd/>
            </a:ln>
            <a:effectLst/>
          </p:spPr>
        </p:pic>
        <p:sp>
          <p:nvSpPr>
            <p:cNvPr id="26628" name="Text Box 4"/>
            <p:cNvSpPr txBox="1">
              <a:spLocks noChangeArrowheads="1"/>
            </p:cNvSpPr>
            <p:nvPr/>
          </p:nvSpPr>
          <p:spPr bwMode="auto">
            <a:xfrm>
              <a:off x="2336" y="1134"/>
              <a:ext cx="4334" cy="3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000000"/>
                  </a:solidFill>
                  <a:latin typeface="Myriad Pro Black" charset="0"/>
                  <a:ea typeface="Droid Sans Fallback" charset="0"/>
                  <a:cs typeface="Droid Sans Fallback" charset="0"/>
                </a:rPr>
                <a:t>Crab Nebula Spectral Energy Distribution</a:t>
              </a:r>
            </a:p>
          </p:txBody>
        </p:sp>
      </p:grpSp>
      <p:sp>
        <p:nvSpPr>
          <p:cNvPr id="26629" name="Rectangle 5"/>
          <p:cNvSpPr>
            <a:spLocks noChangeArrowheads="1"/>
          </p:cNvSpPr>
          <p:nvPr/>
        </p:nvSpPr>
        <p:spPr bwMode="auto">
          <a:xfrm rot="20700000">
            <a:off x="5097463" y="3181350"/>
            <a:ext cx="2498725" cy="1108075"/>
          </a:xfrm>
          <a:prstGeom prst="rect">
            <a:avLst/>
          </a:prstGeom>
          <a:noFill/>
          <a:ln w="9525">
            <a:noFill/>
            <a:round/>
            <a:headEnd/>
            <a:tailEnd/>
          </a:ln>
          <a:effectLst/>
        </p:spPr>
        <p:txBody>
          <a:bodyPr lIns="90000" tIns="45000" rIns="90000" bIns="45000">
            <a:prstTxWarp prst="textNoShape">
              <a:avLst/>
            </a:prstTxWarp>
            <a:spAutoFit/>
          </a:bodyPr>
          <a:lstStyle/>
          <a:p>
            <a:pPr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8D1A5D"/>
                </a:solidFill>
                <a:latin typeface="Myriad Pro Black SemiExt" charset="0"/>
                <a:ea typeface="Droid Sans Fallback" charset="0"/>
                <a:cs typeface="Droid Sans Fallback" charset="0"/>
              </a:rPr>
              <a:t>PRELIMINARY</a:t>
            </a:r>
          </a:p>
        </p:txBody>
      </p:sp>
      <p:sp>
        <p:nvSpPr>
          <p:cNvPr id="26630" name="AutoShape 6"/>
          <p:cNvSpPr>
            <a:spLocks noChangeArrowheads="1"/>
          </p:cNvSpPr>
          <p:nvPr/>
        </p:nvSpPr>
        <p:spPr bwMode="auto">
          <a:xfrm>
            <a:off x="11160125" y="3600450"/>
            <a:ext cx="1763713" cy="1800225"/>
          </a:xfrm>
          <a:prstGeom prst="roundRect">
            <a:avLst>
              <a:gd name="adj" fmla="val 16667"/>
            </a:avLst>
          </a:prstGeom>
          <a:solidFill>
            <a:srgbClr val="6C87A3">
              <a:alpha val="89999"/>
            </a:srgbClr>
          </a:solid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Systematic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errors: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Flux = 15%</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Energy  = 17%</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Index = ± 0.15</a:t>
            </a:r>
          </a:p>
        </p:txBody>
      </p:sp>
      <p:grpSp>
        <p:nvGrpSpPr>
          <p:cNvPr id="26631" name="Group 7"/>
          <p:cNvGrpSpPr>
            <a:grpSpLocks/>
          </p:cNvGrpSpPr>
          <p:nvPr/>
        </p:nvGrpSpPr>
        <p:grpSpPr bwMode="auto">
          <a:xfrm>
            <a:off x="7094538" y="5219700"/>
            <a:ext cx="4008437" cy="4103688"/>
            <a:chOff x="4469" y="3288"/>
            <a:chExt cx="2525" cy="2585"/>
          </a:xfrm>
        </p:grpSpPr>
        <p:sp>
          <p:nvSpPr>
            <p:cNvPr id="26632" name="Line 8"/>
            <p:cNvSpPr>
              <a:spLocks noChangeShapeType="1"/>
            </p:cNvSpPr>
            <p:nvPr/>
          </p:nvSpPr>
          <p:spPr bwMode="auto">
            <a:xfrm flipV="1">
              <a:off x="4469" y="3287"/>
              <a:ext cx="0" cy="2390"/>
            </a:xfrm>
            <a:prstGeom prst="line">
              <a:avLst/>
            </a:prstGeom>
            <a:noFill/>
            <a:ln w="36000">
              <a:solidFill>
                <a:srgbClr val="4C4C4C"/>
              </a:solidFill>
              <a:prstDash val="sysDot"/>
              <a:bevel/>
              <a:headEnd/>
              <a:tailEnd/>
            </a:ln>
            <a:effectLst/>
          </p:spPr>
          <p:txBody>
            <a:bodyPr>
              <a:prstTxWarp prst="textNoShape">
                <a:avLst/>
              </a:prstTxWarp>
            </a:bodyPr>
            <a:lstStyle/>
            <a:p>
              <a:endParaRPr lang="es-ES_tradnl"/>
            </a:p>
          </p:txBody>
        </p:sp>
        <p:sp>
          <p:nvSpPr>
            <p:cNvPr id="26633" name="AutoShape 9"/>
            <p:cNvSpPr>
              <a:spLocks noChangeArrowheads="1"/>
            </p:cNvSpPr>
            <p:nvPr/>
          </p:nvSpPr>
          <p:spPr bwMode="auto">
            <a:xfrm>
              <a:off x="4490" y="5501"/>
              <a:ext cx="2380" cy="372"/>
            </a:xfrm>
            <a:prstGeom prst="leftRightArrow">
              <a:avLst>
                <a:gd name="adj1" fmla="val 69620"/>
                <a:gd name="adj2" fmla="val 46059"/>
              </a:avLst>
            </a:prstGeom>
            <a:solidFill>
              <a:srgbClr val="8D1A5D"/>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FFFF"/>
                  </a:solidFill>
                  <a:latin typeface="Myriad Pro Black" charset="0"/>
                  <a:ea typeface="Droid Sans Fallback" charset="0"/>
                  <a:cs typeface="Droid Sans Fallback" charset="0"/>
                </a:rPr>
                <a:t>3 Decades in E</a:t>
              </a:r>
            </a:p>
          </p:txBody>
        </p:sp>
        <p:sp>
          <p:nvSpPr>
            <p:cNvPr id="26634" name="Line 10"/>
            <p:cNvSpPr>
              <a:spLocks noChangeShapeType="1"/>
            </p:cNvSpPr>
            <p:nvPr/>
          </p:nvSpPr>
          <p:spPr bwMode="auto">
            <a:xfrm flipV="1">
              <a:off x="6900" y="4421"/>
              <a:ext cx="0" cy="1256"/>
            </a:xfrm>
            <a:prstGeom prst="line">
              <a:avLst/>
            </a:prstGeom>
            <a:noFill/>
            <a:ln w="36000">
              <a:solidFill>
                <a:srgbClr val="4C4C4C"/>
              </a:solidFill>
              <a:prstDash val="sysDot"/>
              <a:bevel/>
              <a:headEnd/>
              <a:tailEnd/>
            </a:ln>
            <a:effectLst/>
          </p:spPr>
          <p:txBody>
            <a:bodyPr>
              <a:prstTxWarp prst="textNoShape">
                <a:avLst/>
              </a:prstTxWarp>
            </a:bodyPr>
            <a:lstStyle/>
            <a:p>
              <a:endParaRPr lang="es-ES_tradnl"/>
            </a:p>
          </p:txBody>
        </p:sp>
        <p:sp>
          <p:nvSpPr>
            <p:cNvPr id="26635" name="Text Box 11"/>
            <p:cNvSpPr txBox="1">
              <a:spLocks noChangeArrowheads="1"/>
            </p:cNvSpPr>
            <p:nvPr/>
          </p:nvSpPr>
          <p:spPr bwMode="auto">
            <a:xfrm>
              <a:off x="4514" y="5584"/>
              <a:ext cx="655" cy="209"/>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FFFFFF"/>
                  </a:solidFill>
                  <a:latin typeface="Myriad Pro Black" charset="0"/>
                  <a:ea typeface="Droid Sans Fallback" charset="0"/>
                  <a:cs typeface="Droid Sans Fallback" charset="0"/>
                </a:rPr>
                <a:t>50 GeV</a:t>
              </a:r>
            </a:p>
          </p:txBody>
        </p:sp>
        <p:sp>
          <p:nvSpPr>
            <p:cNvPr id="26636" name="Text Box 12"/>
            <p:cNvSpPr txBox="1">
              <a:spLocks noChangeArrowheads="1"/>
            </p:cNvSpPr>
            <p:nvPr/>
          </p:nvSpPr>
          <p:spPr bwMode="auto">
            <a:xfrm>
              <a:off x="6350" y="5573"/>
              <a:ext cx="644" cy="209"/>
            </a:xfrm>
            <a:prstGeom prst="rect">
              <a:avLst/>
            </a:prstGeom>
            <a:noFill/>
            <a:ln w="9525">
              <a:noFill/>
              <a:round/>
              <a:headEnd/>
              <a:tailEnd/>
            </a:ln>
            <a:effectLst/>
          </p:spPr>
          <p:txBody>
            <a:bodyPr lIns="90000" tIns="45000" rIns="90000" bIns="45000">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FFFFFF"/>
                  </a:solidFill>
                  <a:latin typeface="Myriad Pro Black" charset="0"/>
                  <a:ea typeface="Droid Sans Fallback" charset="0"/>
                  <a:cs typeface="Droid Sans Fallback" charset="0"/>
                </a:rPr>
                <a:t>45 TeV</a:t>
              </a:r>
            </a:p>
          </p:txBody>
        </p:sp>
      </p:grpSp>
      <p:sp>
        <p:nvSpPr>
          <p:cNvPr id="26637" name="Text Box 13"/>
          <p:cNvSpPr txBox="1">
            <a:spLocks noChangeArrowheads="1"/>
          </p:cNvSpPr>
          <p:nvPr/>
        </p:nvSpPr>
        <p:spPr bwMode="auto">
          <a:xfrm>
            <a:off x="4176713" y="4967288"/>
            <a:ext cx="1414462" cy="425450"/>
          </a:xfrm>
          <a:prstGeom prst="rect">
            <a:avLst/>
          </a:prstGeom>
          <a:noFill/>
          <a:ln w="9525">
            <a:noFill/>
            <a:round/>
            <a:headEnd/>
            <a:tailEnd/>
          </a:ln>
          <a:effectLst/>
        </p:spPr>
        <p:txBody>
          <a:bodyPr wrap="none" lIns="90000" tIns="45000" rIns="90000" bIns="45000">
            <a:prstTxWarp prst="textNoShape">
              <a:avLst/>
            </a:prstTxWarp>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6B2394"/>
                </a:solidFill>
                <a:latin typeface="Myriad Pro Black SemiCond" charset="0"/>
                <a:ea typeface="Droid Sans Fallback" charset="0"/>
                <a:cs typeface="Droid Sans Fallback" charset="0"/>
              </a:rPr>
              <a:t>Fermi-LAT</a:t>
            </a:r>
          </a:p>
        </p:txBody>
      </p:sp>
      <p:sp>
        <p:nvSpPr>
          <p:cNvPr id="26638" name="Rectangle 14"/>
          <p:cNvSpPr>
            <a:spLocks noGrp="1" noChangeArrowheads="1"/>
          </p:cNvSpPr>
          <p:nvPr>
            <p:ph type="body" idx="1"/>
          </p:nvPr>
        </p:nvSpPr>
        <p:spPr>
          <a:xfrm>
            <a:off x="158750" y="6034088"/>
            <a:ext cx="2541588" cy="2425700"/>
          </a:xfrm>
          <a:ln/>
        </p:spPr>
        <p:txBody>
          <a:bodyPr/>
          <a:lstStyle/>
          <a:p>
            <a:pPr>
              <a:spcBef>
                <a:spcPts val="7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a:latin typeface="Myriad Pro Black" charset="0"/>
              </a:rPr>
              <a:t>Stereo mode</a:t>
            </a:r>
            <a:br>
              <a:rPr lang="es-ES">
                <a:latin typeface="Myriad Pro Black" charset="0"/>
              </a:rPr>
            </a:br>
            <a:r>
              <a:rPr lang="es-ES" sz="2200">
                <a:latin typeface="Myriad Pro Black" charset="0"/>
              </a:rPr>
              <a:t>2009 – 2011</a:t>
            </a:r>
            <a:br>
              <a:rPr lang="es-ES" sz="2200">
                <a:latin typeface="Myriad Pro Black" charset="0"/>
              </a:rPr>
            </a:br>
            <a:r>
              <a:rPr lang="es-ES" sz="2200">
                <a:latin typeface="Myriad Pro Black" charset="0"/>
              </a:rPr>
              <a:t>T</a:t>
            </a:r>
            <a:r>
              <a:rPr lang="es-ES" sz="2200" baseline="-33000">
                <a:latin typeface="Myriad Pro Black" charset="0"/>
              </a:rPr>
              <a:t>eff </a:t>
            </a:r>
            <a:r>
              <a:rPr lang="es-ES" sz="2200">
                <a:latin typeface="Myriad Pro Black" charset="0"/>
              </a:rPr>
              <a:t>= 48.7 h</a:t>
            </a:r>
          </a:p>
          <a:p>
            <a:pPr>
              <a:spcBef>
                <a:spcPts val="7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200">
                <a:latin typeface="Myriad Pro Black" charset="0"/>
              </a:rPr>
              <a:t>Zenith 5°-50°</a:t>
            </a:r>
          </a:p>
        </p:txBody>
      </p:sp>
      <p:grpSp>
        <p:nvGrpSpPr>
          <p:cNvPr id="26639" name="Group 15"/>
          <p:cNvGrpSpPr>
            <a:grpSpLocks/>
          </p:cNvGrpSpPr>
          <p:nvPr/>
        </p:nvGrpSpPr>
        <p:grpSpPr bwMode="auto">
          <a:xfrm>
            <a:off x="3419475" y="4381500"/>
            <a:ext cx="9215438" cy="3094038"/>
            <a:chOff x="2154" y="2760"/>
            <a:chExt cx="5805" cy="1949"/>
          </a:xfrm>
        </p:grpSpPr>
        <p:sp>
          <p:nvSpPr>
            <p:cNvPr id="26640" name="AutoShape 16"/>
            <p:cNvSpPr>
              <a:spLocks noChangeArrowheads="1"/>
            </p:cNvSpPr>
            <p:nvPr/>
          </p:nvSpPr>
          <p:spPr bwMode="auto">
            <a:xfrm>
              <a:off x="6560" y="3463"/>
              <a:ext cx="1399" cy="300"/>
            </a:xfrm>
            <a:prstGeom prst="wedgeRectCallout">
              <a:avLst>
                <a:gd name="adj1" fmla="val -64685"/>
                <a:gd name="adj2" fmla="val 116588"/>
              </a:avLst>
            </a:prstGeom>
            <a:solidFill>
              <a:srgbClr val="FFFFFF"/>
            </a:solidFill>
            <a:ln w="36000">
              <a:solidFill>
                <a:srgbClr val="DC2300"/>
              </a:solidFill>
              <a:round/>
              <a:headEnd/>
              <a:tailEnd/>
            </a:ln>
            <a:effectLst/>
          </p:spPr>
          <p:txBody>
            <a:bodyPr wrap="none" lIns="108000" tIns="63000" rIns="108000" bIns="63000" anchor="ctr">
              <a:prstTxWarp prst="textNoShape">
                <a:avLst/>
              </a:prstTxWarp>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Black SemiCond" charset="0"/>
                  <a:ea typeface="Droid Sans Fallback" charset="0"/>
                  <a:cs typeface="Droid Sans Fallback" charset="0"/>
                </a:rPr>
                <a:t>Γ = -2.53±0.02</a:t>
              </a:r>
              <a:r>
                <a:rPr lang="es-ES" sz="2200" baseline="-33000">
                  <a:solidFill>
                    <a:srgbClr val="000000"/>
                  </a:solidFill>
                  <a:latin typeface="Myriad Pro Black SemiCond" charset="0"/>
                  <a:ea typeface="Droid Sans Fallback" charset="0"/>
                  <a:cs typeface="Droid Sans Fallback" charset="0"/>
                </a:rPr>
                <a:t>stat</a:t>
              </a:r>
            </a:p>
          </p:txBody>
        </p:sp>
        <p:sp>
          <p:nvSpPr>
            <p:cNvPr id="26641" name="AutoShape 17"/>
            <p:cNvSpPr>
              <a:spLocks noChangeArrowheads="1"/>
            </p:cNvSpPr>
            <p:nvPr/>
          </p:nvSpPr>
          <p:spPr bwMode="auto">
            <a:xfrm>
              <a:off x="3159" y="2760"/>
              <a:ext cx="1399" cy="300"/>
            </a:xfrm>
            <a:prstGeom prst="wedgeRectCallout">
              <a:avLst>
                <a:gd name="adj1" fmla="val 58856"/>
                <a:gd name="adj2" fmla="val 109741"/>
              </a:avLst>
            </a:prstGeom>
            <a:solidFill>
              <a:srgbClr val="FFFFFF"/>
            </a:solidFill>
            <a:ln w="36000">
              <a:solidFill>
                <a:srgbClr val="DC2300"/>
              </a:solidFill>
              <a:round/>
              <a:headEnd/>
              <a:tailEnd/>
            </a:ln>
            <a:effectLst/>
          </p:spPr>
          <p:txBody>
            <a:bodyPr wrap="none" lIns="108000" tIns="63000" rIns="108000" bIns="63000" anchor="ctr">
              <a:prstTxWarp prst="textNoShape">
                <a:avLst/>
              </a:prstTxWarp>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Black SemiCond" charset="0"/>
                  <a:ea typeface="Droid Sans Fallback" charset="0"/>
                  <a:cs typeface="Droid Sans Fallback" charset="0"/>
                </a:rPr>
                <a:t>Γ = -2.27±0.02</a:t>
              </a:r>
              <a:r>
                <a:rPr lang="es-ES" sz="2200" baseline="-33000">
                  <a:solidFill>
                    <a:srgbClr val="000000"/>
                  </a:solidFill>
                  <a:latin typeface="Myriad Pro Black SemiCond" charset="0"/>
                  <a:ea typeface="Droid Sans Fallback" charset="0"/>
                  <a:cs typeface="Droid Sans Fallback" charset="0"/>
                </a:rPr>
                <a:t>stat</a:t>
              </a:r>
            </a:p>
          </p:txBody>
        </p:sp>
        <p:grpSp>
          <p:nvGrpSpPr>
            <p:cNvPr id="26642" name="Group 18"/>
            <p:cNvGrpSpPr>
              <a:grpSpLocks/>
            </p:cNvGrpSpPr>
            <p:nvPr/>
          </p:nvGrpSpPr>
          <p:grpSpPr bwMode="auto">
            <a:xfrm>
              <a:off x="2154" y="4034"/>
              <a:ext cx="4169" cy="676"/>
              <a:chOff x="2154" y="4034"/>
              <a:chExt cx="4169" cy="676"/>
            </a:xfrm>
          </p:grpSpPr>
          <p:pic>
            <p:nvPicPr>
              <p:cNvPr id="26643" name="Picture 19"/>
              <p:cNvPicPr>
                <a:picLocks noChangeAspect="1" noChangeArrowheads="1"/>
              </p:cNvPicPr>
              <p:nvPr/>
            </p:nvPicPr>
            <p:blipFill>
              <a:blip r:embed="rId4"/>
              <a:srcRect/>
              <a:stretch>
                <a:fillRect/>
              </a:stretch>
            </p:blipFill>
            <p:spPr bwMode="auto">
              <a:xfrm>
                <a:off x="2154" y="4309"/>
                <a:ext cx="4169" cy="401"/>
              </a:xfrm>
              <a:prstGeom prst="rect">
                <a:avLst/>
              </a:prstGeom>
              <a:noFill/>
              <a:ln w="36000">
                <a:solidFill>
                  <a:srgbClr val="DC2300"/>
                </a:solidFill>
                <a:round/>
                <a:headEnd/>
                <a:tailEnd/>
              </a:ln>
              <a:effectLst/>
            </p:spPr>
          </p:pic>
          <p:sp>
            <p:nvSpPr>
              <p:cNvPr id="26644" name="Text Box 20"/>
              <p:cNvSpPr txBox="1">
                <a:spLocks noChangeArrowheads="1"/>
              </p:cNvSpPr>
              <p:nvPr/>
            </p:nvSpPr>
            <p:spPr bwMode="auto">
              <a:xfrm>
                <a:off x="2854" y="4034"/>
                <a:ext cx="2769" cy="267"/>
              </a:xfrm>
              <a:prstGeom prst="rect">
                <a:avLst/>
              </a:prstGeom>
              <a:noFill/>
              <a:ln w="9525">
                <a:noFill/>
                <a:round/>
                <a:headEnd/>
                <a:tailEnd/>
              </a:ln>
              <a:effectLst/>
            </p:spPr>
            <p:txBody>
              <a:bodyPr wrap="none" lIns="90000" tIns="45000" rIns="90000" bIns="45000">
                <a:prstTxWarp prst="textNoShape">
                  <a:avLst/>
                </a:prstTxWarp>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Black SemiCond" charset="0"/>
                    <a:ea typeface="Droid Sans Fallback" charset="0"/>
                    <a:cs typeface="Droid Sans Fallback" charset="0"/>
                  </a:rPr>
                  <a:t> Log Parabola Fit (only MAGIC data)</a:t>
                </a:r>
              </a:p>
            </p:txBody>
          </p:sp>
        </p:grpSp>
      </p:grpSp>
      <p:grpSp>
        <p:nvGrpSpPr>
          <p:cNvPr id="26645" name="Group 21"/>
          <p:cNvGrpSpPr>
            <a:grpSpLocks/>
          </p:cNvGrpSpPr>
          <p:nvPr/>
        </p:nvGrpSpPr>
        <p:grpSpPr bwMode="auto">
          <a:xfrm>
            <a:off x="5699125" y="5292725"/>
            <a:ext cx="2938463" cy="2625725"/>
            <a:chOff x="3590" y="3334"/>
            <a:chExt cx="1851" cy="1654"/>
          </a:xfrm>
        </p:grpSpPr>
        <p:sp>
          <p:nvSpPr>
            <p:cNvPr id="26646" name="AutoShape 22"/>
            <p:cNvSpPr>
              <a:spLocks noChangeArrowheads="1"/>
            </p:cNvSpPr>
            <p:nvPr/>
          </p:nvSpPr>
          <p:spPr bwMode="auto">
            <a:xfrm>
              <a:off x="3590" y="3969"/>
              <a:ext cx="1851" cy="1019"/>
            </a:xfrm>
            <a:prstGeom prst="roundRect">
              <a:avLst>
                <a:gd name="adj" fmla="val 16667"/>
              </a:avLst>
            </a:prstGeom>
            <a:solidFill>
              <a:srgbClr val="8D1A5D"/>
            </a:solidFill>
            <a:ln w="9525">
              <a:solidFill>
                <a:srgbClr val="000000"/>
              </a:solidFill>
              <a:round/>
              <a:headEnd/>
              <a:tailEnd/>
            </a:ln>
            <a:effectLst/>
          </p:spPr>
          <p:txBody>
            <a:bodyPr wrap="none"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u="sng">
                  <a:solidFill>
                    <a:srgbClr val="FFFFFF"/>
                  </a:solidFill>
                  <a:latin typeface="Myriad Pro Black" charset="0"/>
                  <a:ea typeface="Droid Sans Fallback" charset="0"/>
                  <a:cs typeface="Droid Sans Fallback" charset="0"/>
                </a:rPr>
                <a:t>MOST PRECISE IC PEAK</a:t>
              </a:r>
              <a:br>
                <a:rPr lang="es-ES" sz="1600" u="sng">
                  <a:solidFill>
                    <a:srgbClr val="FFFFFF"/>
                  </a:solidFill>
                  <a:latin typeface="Myriad Pro Black" charset="0"/>
                  <a:ea typeface="Droid Sans Fallback" charset="0"/>
                  <a:cs typeface="Droid Sans Fallback" charset="0"/>
                </a:rPr>
              </a:br>
              <a:r>
                <a:rPr lang="es-ES" sz="1600" u="sng">
                  <a:solidFill>
                    <a:srgbClr val="FFFFFF"/>
                  </a:solidFill>
                  <a:latin typeface="Myriad Pro Black" charset="0"/>
                  <a:ea typeface="Droid Sans Fallback" charset="0"/>
                  <a:cs typeface="Droid Sans Fallback" charset="0"/>
                </a:rPr>
                <a:t>MEASUREMENT SO FAR</a:t>
              </a:r>
              <a:r>
                <a:rPr lang="es-ES" sz="1400" u="sng">
                  <a:solidFill>
                    <a:srgbClr val="FFFFFF"/>
                  </a:solidFill>
                  <a:latin typeface="Myriad Pro Black" charset="0"/>
                  <a:ea typeface="Droid Sans Fallback" charset="0"/>
                  <a:cs typeface="Droid Sans Fallback" charset="0"/>
                </a:rPr>
                <a:t>:</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600">
                  <a:solidFill>
                    <a:srgbClr val="FFFFFF"/>
                  </a:solidFill>
                  <a:latin typeface="Myriad Pro Black" charset="0"/>
                  <a:ea typeface="Droid Sans Fallback" charset="0"/>
                  <a:cs typeface="Droid Sans Fallback" charset="0"/>
                </a:rPr>
                <a:t>IC</a:t>
              </a:r>
              <a:r>
                <a:rPr lang="es-ES" sz="2600" baseline="-33000">
                  <a:solidFill>
                    <a:srgbClr val="FFFFFF"/>
                  </a:solidFill>
                  <a:latin typeface="Myriad Pro Black" charset="0"/>
                  <a:ea typeface="Droid Sans Fallback" charset="0"/>
                  <a:cs typeface="Droid Sans Fallback" charset="0"/>
                </a:rPr>
                <a:t>peak </a:t>
              </a:r>
              <a:r>
                <a:rPr lang="es-ES" sz="2600">
                  <a:solidFill>
                    <a:srgbClr val="FFFFFF"/>
                  </a:solidFill>
                  <a:latin typeface="Myriad Pro Black" charset="0"/>
                  <a:ea typeface="Droid Sans Fallback" charset="0"/>
                  <a:cs typeface="Droid Sans Fallback" charset="0"/>
                </a:rPr>
                <a:t>= 59 ± 6 GeV</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FFFFFF"/>
                  </a:solidFill>
                  <a:latin typeface="Myriad Pro Black" charset="0"/>
                  <a:ea typeface="Droid Sans Fallback" charset="0"/>
                  <a:cs typeface="Droid Sans Fallback" charset="0"/>
                </a:rPr>
                <a:t>(with Fermi-LAT data,</a:t>
              </a:r>
              <a:br>
                <a:rPr lang="es-ES" sz="1800">
                  <a:solidFill>
                    <a:srgbClr val="FFFFFF"/>
                  </a:solidFill>
                  <a:latin typeface="Myriad Pro Black" charset="0"/>
                  <a:ea typeface="Droid Sans Fallback" charset="0"/>
                  <a:cs typeface="Droid Sans Fallback" charset="0"/>
                </a:rPr>
              </a:br>
              <a:r>
                <a:rPr lang="es-ES" sz="1800">
                  <a:solidFill>
                    <a:srgbClr val="FFFFFF"/>
                  </a:solidFill>
                  <a:latin typeface="Myriad Pro Black" charset="0"/>
                  <a:ea typeface="Droid Sans Fallback" charset="0"/>
                  <a:cs typeface="Droid Sans Fallback" charset="0"/>
                </a:rPr>
                <a:t>stat. err only)</a:t>
              </a:r>
            </a:p>
          </p:txBody>
        </p:sp>
        <p:sp>
          <p:nvSpPr>
            <p:cNvPr id="26647" name="AutoShape 23"/>
            <p:cNvSpPr>
              <a:spLocks noChangeArrowheads="1"/>
            </p:cNvSpPr>
            <p:nvPr/>
          </p:nvSpPr>
          <p:spPr bwMode="auto">
            <a:xfrm>
              <a:off x="4346" y="3334"/>
              <a:ext cx="339" cy="634"/>
            </a:xfrm>
            <a:prstGeom prst="upArrow">
              <a:avLst>
                <a:gd name="adj1" fmla="val 40046"/>
                <a:gd name="adj2" fmla="val 73639"/>
              </a:avLst>
            </a:prstGeom>
            <a:solidFill>
              <a:srgbClr val="8D1A5D"/>
            </a:solidFill>
            <a:ln w="9525">
              <a:solidFill>
                <a:srgbClr val="000000"/>
              </a:solidFill>
              <a:round/>
              <a:headEnd/>
              <a:tailEnd/>
            </a:ln>
            <a:effectLst/>
          </p:spPr>
          <p:txBody>
            <a:bodyPr wrap="none" anchor="ctr">
              <a:prstTxWarp prst="textNoShape">
                <a:avLst/>
              </a:prstTxWarp>
            </a:bodyPr>
            <a:lstStyle/>
            <a:p>
              <a:endParaRPr lang="es-ES_tradnl"/>
            </a:p>
          </p:txBody>
        </p:sp>
      </p:grpSp>
      <p:sp>
        <p:nvSpPr>
          <p:cNvPr id="26648" name="AutoShape 24"/>
          <p:cNvSpPr>
            <a:spLocks noChangeArrowheads="1"/>
          </p:cNvSpPr>
          <p:nvPr/>
        </p:nvSpPr>
        <p:spPr bwMode="auto">
          <a:xfrm>
            <a:off x="11268075" y="7740650"/>
            <a:ext cx="1260475" cy="720725"/>
          </a:xfrm>
          <a:prstGeom prst="wedgeRoundRectCallout">
            <a:avLst>
              <a:gd name="adj1" fmla="val -91815"/>
              <a:gd name="adj2" fmla="val -119861"/>
              <a:gd name="adj3" fmla="val 16667"/>
            </a:avLst>
          </a:prstGeom>
          <a:solidFill>
            <a:srgbClr val="333333">
              <a:alpha val="50000"/>
            </a:srgbClr>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Where is </a:t>
            </a:r>
            <a:br>
              <a:rPr lang="es-ES" sz="1800">
                <a:solidFill>
                  <a:srgbClr val="000000"/>
                </a:solidFill>
                <a:latin typeface="Myriad Pro Black" charset="0"/>
                <a:ea typeface="Droid Sans Fallback" charset="0"/>
                <a:cs typeface="Droid Sans Fallback" charset="0"/>
              </a:rPr>
            </a:br>
            <a:r>
              <a:rPr lang="es-ES" sz="1800">
                <a:solidFill>
                  <a:srgbClr val="000000"/>
                </a:solidFill>
                <a:latin typeface="Myriad Pro Black" charset="0"/>
                <a:ea typeface="Droid Sans Fallback" charset="0"/>
                <a:cs typeface="Droid Sans Fallback" charset="0"/>
              </a:rPr>
              <a:t>the cutoff?</a:t>
            </a:r>
          </a:p>
        </p:txBody>
      </p:sp>
      <p:sp>
        <p:nvSpPr>
          <p:cNvPr id="26649" name="Text Box 25"/>
          <p:cNvSpPr txBox="1">
            <a:spLocks noChangeArrowheads="1"/>
          </p:cNvSpPr>
          <p:nvPr/>
        </p:nvSpPr>
        <p:spPr bwMode="auto">
          <a:xfrm>
            <a:off x="3203575" y="8531225"/>
            <a:ext cx="2498725" cy="730250"/>
          </a:xfrm>
          <a:prstGeom prst="rect">
            <a:avLst/>
          </a:prstGeom>
          <a:solidFill>
            <a:srgbClr val="AE750A">
              <a:alpha val="50000"/>
            </a:srgbClr>
          </a:solidFill>
          <a:ln w="9525">
            <a:noFill/>
            <a:round/>
            <a:headEnd/>
            <a:tailEnd/>
          </a:ln>
          <a:effectLst/>
        </p:spPr>
        <p:txBody>
          <a:bodyPr wrap="none"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Black" charset="0"/>
                <a:ea typeface="Droid Sans Fallback" charset="0"/>
                <a:cs typeface="Droid Sans Fallback" charset="0"/>
              </a:rPr>
              <a:t>Stat. errors</a:t>
            </a:r>
            <a:br>
              <a:rPr lang="es-ES" sz="2200">
                <a:solidFill>
                  <a:srgbClr val="000000"/>
                </a:solidFill>
                <a:latin typeface="Myriad Pro Black" charset="0"/>
                <a:ea typeface="Droid Sans Fallback" charset="0"/>
                <a:cs typeface="Droid Sans Fallback" charset="0"/>
              </a:rPr>
            </a:br>
            <a:r>
              <a:rPr lang="es-ES" sz="2000">
                <a:solidFill>
                  <a:srgbClr val="000000"/>
                </a:solidFill>
                <a:latin typeface="Myriad Pro Black" charset="0"/>
                <a:ea typeface="Droid Sans Fallback" charset="0"/>
                <a:cs typeface="Droid Sans Fallback" charset="0"/>
              </a:rPr>
              <a:t>&lt; 5% below 100GeV</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6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66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66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266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266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fill="hold" nodeType="clickEffect">
                                  <p:stCondLst>
                                    <p:cond delay="0"/>
                                  </p:stCondLst>
                                  <p:childTnLst>
                                    <p:set>
                                      <p:cBhvr additive="repl">
                                        <p:cTn id="26" dur="1" fill="hold">
                                          <p:stCondLst>
                                            <p:cond delay="0"/>
                                          </p:stCondLst>
                                        </p:cTn>
                                        <p:tgtEl>
                                          <p:spTgt spid="26639"/>
                                        </p:tgtEl>
                                        <p:attrNameLst>
                                          <p:attrName>style.visibility</p:attrName>
                                        </p:attrNameLst>
                                      </p:cBhvr>
                                      <p:to>
                                        <p:strVal val="hidden"/>
                                      </p:to>
                                    </p:set>
                                  </p:childTnLst>
                                </p:cTn>
                              </p:par>
                            </p:childTnLst>
                          </p:cTn>
                        </p:par>
                        <p:par>
                          <p:cTn id="27" fill="hold">
                            <p:stCondLst>
                              <p:cond delay="0"/>
                            </p:stCondLst>
                            <p:childTnLst>
                              <p:par>
                                <p:cTn id="28" presetID="1" presetClass="entr" fill="hold" nodeType="afterEffect">
                                  <p:stCondLst>
                                    <p:cond delay="0"/>
                                  </p:stCondLst>
                                  <p:childTnLst>
                                    <p:set>
                                      <p:cBhvr additive="repl">
                                        <p:cTn id="29" dur="1" fill="hold">
                                          <p:stCondLst>
                                            <p:cond delay="0"/>
                                          </p:stCondLst>
                                        </p:cTn>
                                        <p:tgtEl>
                                          <p:spTgt spid="2664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fill="hold" nodeType="clickEffect">
                                  <p:stCondLst>
                                    <p:cond delay="0"/>
                                  </p:stCondLst>
                                  <p:childTnLst>
                                    <p:set>
                                      <p:cBhvr additive="repl">
                                        <p:cTn id="33" dur="1" fill="hold">
                                          <p:stCondLst>
                                            <p:cond delay="0"/>
                                          </p:stCondLst>
                                        </p:cTn>
                                        <p:tgtEl>
                                          <p:spTgt spid="26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arcador de número de diapositiva 4"/>
          <p:cNvSpPr>
            <a:spLocks noGrp="1"/>
          </p:cNvSpPr>
          <p:nvPr>
            <p:ph type="sldNum" idx="10"/>
          </p:nvPr>
        </p:nvSpPr>
        <p:spPr/>
        <p:txBody>
          <a:bodyPr/>
          <a:lstStyle/>
          <a:p>
            <a:fld id="{14EC0134-362F-774C-B03F-DF53CB637D69}" type="slidenum">
              <a:rPr lang="es-ES"/>
              <a:pPr/>
              <a:t>24</a:t>
            </a:fld>
            <a:endParaRPr lang="es-ES"/>
          </a:p>
        </p:txBody>
      </p:sp>
      <p:pic>
        <p:nvPicPr>
          <p:cNvPr id="27649" name="Picture 1"/>
          <p:cNvPicPr>
            <a:picLocks noChangeAspect="1" noChangeArrowheads="1"/>
          </p:cNvPicPr>
          <p:nvPr/>
        </p:nvPicPr>
        <p:blipFill>
          <a:blip r:embed="rId3"/>
          <a:srcRect/>
          <a:stretch>
            <a:fillRect/>
          </a:stretch>
        </p:blipFill>
        <p:spPr bwMode="auto">
          <a:xfrm>
            <a:off x="2046288" y="2286000"/>
            <a:ext cx="9486900" cy="6400800"/>
          </a:xfrm>
          <a:prstGeom prst="rect">
            <a:avLst/>
          </a:prstGeom>
          <a:noFill/>
          <a:ln w="9525">
            <a:noFill/>
            <a:round/>
            <a:headEnd/>
            <a:tailEnd/>
          </a:ln>
          <a:effectLst/>
        </p:spPr>
      </p:pic>
      <p:sp>
        <p:nvSpPr>
          <p:cNvPr id="27650" name="Rectangle 2"/>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Nebula: spectrum</a:t>
            </a:r>
          </a:p>
        </p:txBody>
      </p:sp>
      <p:sp>
        <p:nvSpPr>
          <p:cNvPr id="27651" name="Rectangle 3"/>
          <p:cNvSpPr>
            <a:spLocks noChangeArrowheads="1"/>
          </p:cNvSpPr>
          <p:nvPr/>
        </p:nvSpPr>
        <p:spPr bwMode="auto">
          <a:xfrm rot="20700000">
            <a:off x="5408613" y="2741613"/>
            <a:ext cx="2498725" cy="1108075"/>
          </a:xfrm>
          <a:prstGeom prst="rect">
            <a:avLst/>
          </a:prstGeom>
          <a:noFill/>
          <a:ln w="9525">
            <a:noFill/>
            <a:round/>
            <a:headEnd/>
            <a:tailEnd/>
          </a:ln>
          <a:effectLst/>
        </p:spPr>
        <p:txBody>
          <a:bodyPr lIns="90000" tIns="45000" rIns="90000" bIns="45000">
            <a:prstTxWarp prst="textNoShape">
              <a:avLst/>
            </a:prstTxWarp>
            <a:spAutoFit/>
          </a:bodyPr>
          <a:lstStyle/>
          <a:p>
            <a:pPr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8D1A5D"/>
                </a:solidFill>
                <a:latin typeface="Myriad Pro Black SemiExt" charset="0"/>
                <a:ea typeface="Droid Sans Fallback" charset="0"/>
                <a:cs typeface="Droid Sans Fallback" charset="0"/>
              </a:rPr>
              <a:t>PRELIMINARY</a:t>
            </a:r>
          </a:p>
        </p:txBody>
      </p:sp>
      <p:sp>
        <p:nvSpPr>
          <p:cNvPr id="27652" name="Line 4"/>
          <p:cNvSpPr>
            <a:spLocks noChangeShapeType="1"/>
          </p:cNvSpPr>
          <p:nvPr/>
        </p:nvSpPr>
        <p:spPr bwMode="auto">
          <a:xfrm flipV="1">
            <a:off x="3709988" y="3238500"/>
            <a:ext cx="1587" cy="5676900"/>
          </a:xfrm>
          <a:prstGeom prst="line">
            <a:avLst/>
          </a:prstGeom>
          <a:noFill/>
          <a:ln w="36000">
            <a:solidFill>
              <a:srgbClr val="4C4C4C"/>
            </a:solidFill>
            <a:prstDash val="sysDot"/>
            <a:bevel/>
            <a:headEnd/>
            <a:tailEnd/>
          </a:ln>
          <a:effectLst/>
        </p:spPr>
        <p:txBody>
          <a:bodyPr>
            <a:prstTxWarp prst="textNoShape">
              <a:avLst/>
            </a:prstTxWarp>
          </a:bodyPr>
          <a:lstStyle/>
          <a:p>
            <a:endParaRPr lang="es-ES_tradnl"/>
          </a:p>
        </p:txBody>
      </p:sp>
      <p:sp>
        <p:nvSpPr>
          <p:cNvPr id="27653" name="Line 5"/>
          <p:cNvSpPr>
            <a:spLocks noChangeShapeType="1"/>
          </p:cNvSpPr>
          <p:nvPr/>
        </p:nvSpPr>
        <p:spPr bwMode="auto">
          <a:xfrm flipV="1">
            <a:off x="10844213" y="5757863"/>
            <a:ext cx="1587" cy="3192462"/>
          </a:xfrm>
          <a:prstGeom prst="line">
            <a:avLst/>
          </a:prstGeom>
          <a:noFill/>
          <a:ln w="36000">
            <a:solidFill>
              <a:srgbClr val="4C4C4C"/>
            </a:solidFill>
            <a:prstDash val="sysDot"/>
            <a:bevel/>
            <a:headEnd/>
            <a:tailEnd/>
          </a:ln>
          <a:effectLst/>
        </p:spPr>
        <p:txBody>
          <a:bodyPr>
            <a:prstTxWarp prst="textNoShape">
              <a:avLst/>
            </a:prstTxWarp>
          </a:bodyPr>
          <a:lstStyle/>
          <a:p>
            <a:endParaRPr lang="es-ES_tradnl"/>
          </a:p>
        </p:txBody>
      </p:sp>
      <p:sp>
        <p:nvSpPr>
          <p:cNvPr id="27654" name="Text Box 6"/>
          <p:cNvSpPr txBox="1">
            <a:spLocks noChangeArrowheads="1"/>
          </p:cNvSpPr>
          <p:nvPr/>
        </p:nvSpPr>
        <p:spPr bwMode="auto">
          <a:xfrm>
            <a:off x="3924300" y="1800225"/>
            <a:ext cx="7010400" cy="5175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000000"/>
                </a:solidFill>
                <a:latin typeface="Myriad Pro Black" charset="0"/>
                <a:ea typeface="Droid Sans Fallback" charset="0"/>
                <a:cs typeface="Droid Sans Fallback" charset="0"/>
              </a:rPr>
              <a:t>Crab Nebula Differential Energy Spectrum</a:t>
            </a:r>
          </a:p>
        </p:txBody>
      </p:sp>
      <p:sp>
        <p:nvSpPr>
          <p:cNvPr id="27655" name="Line 7"/>
          <p:cNvSpPr>
            <a:spLocks noChangeShapeType="1"/>
          </p:cNvSpPr>
          <p:nvPr/>
        </p:nvSpPr>
        <p:spPr bwMode="auto">
          <a:xfrm>
            <a:off x="1187450" y="3170238"/>
            <a:ext cx="2555875" cy="1587"/>
          </a:xfrm>
          <a:prstGeom prst="line">
            <a:avLst/>
          </a:prstGeom>
          <a:noFill/>
          <a:ln w="36000">
            <a:solidFill>
              <a:srgbClr val="4C4C4C"/>
            </a:solidFill>
            <a:prstDash val="sysDot"/>
            <a:bevel/>
            <a:headEnd/>
            <a:tailEnd/>
          </a:ln>
          <a:effectLst/>
        </p:spPr>
        <p:txBody>
          <a:bodyPr>
            <a:prstTxWarp prst="textNoShape">
              <a:avLst/>
            </a:prstTxWarp>
          </a:bodyPr>
          <a:lstStyle/>
          <a:p>
            <a:endParaRPr lang="es-ES_tradnl"/>
          </a:p>
        </p:txBody>
      </p:sp>
      <p:sp>
        <p:nvSpPr>
          <p:cNvPr id="27656" name="Line 8"/>
          <p:cNvSpPr>
            <a:spLocks noChangeShapeType="1"/>
          </p:cNvSpPr>
          <p:nvPr/>
        </p:nvSpPr>
        <p:spPr bwMode="auto">
          <a:xfrm>
            <a:off x="1187450" y="5940425"/>
            <a:ext cx="9620250" cy="1588"/>
          </a:xfrm>
          <a:prstGeom prst="line">
            <a:avLst/>
          </a:prstGeom>
          <a:noFill/>
          <a:ln w="36000">
            <a:solidFill>
              <a:srgbClr val="4C4C4C"/>
            </a:solidFill>
            <a:prstDash val="sysDot"/>
            <a:bevel/>
            <a:headEnd/>
            <a:tailEnd/>
          </a:ln>
          <a:effectLst/>
        </p:spPr>
        <p:txBody>
          <a:bodyPr>
            <a:prstTxWarp prst="textNoShape">
              <a:avLst/>
            </a:prstTxWarp>
          </a:bodyPr>
          <a:lstStyle/>
          <a:p>
            <a:endParaRPr lang="es-ES_tradnl"/>
          </a:p>
        </p:txBody>
      </p:sp>
      <p:sp>
        <p:nvSpPr>
          <p:cNvPr id="27657" name="AutoShape 9"/>
          <p:cNvSpPr>
            <a:spLocks noChangeArrowheads="1"/>
          </p:cNvSpPr>
          <p:nvPr/>
        </p:nvSpPr>
        <p:spPr bwMode="auto">
          <a:xfrm>
            <a:off x="947738" y="3133725"/>
            <a:ext cx="496887" cy="2808288"/>
          </a:xfrm>
          <a:prstGeom prst="leftRightArrow">
            <a:avLst>
              <a:gd name="adj1" fmla="val 68148"/>
              <a:gd name="adj2" fmla="val 10329"/>
            </a:avLst>
          </a:prstGeom>
          <a:solidFill>
            <a:srgbClr val="8D1A5D"/>
          </a:solidFill>
          <a:ln w="9525">
            <a:solidFill>
              <a:srgbClr val="000000"/>
            </a:solidFill>
            <a:round/>
            <a:headEnd/>
            <a:tailEnd/>
          </a:ln>
          <a:effectLst/>
        </p:spPr>
        <p:txBody>
          <a:bodyPr vert="eaVert"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FFFFFF"/>
                </a:solidFill>
                <a:latin typeface="Myriad Pro Black SemiCond" charset="0"/>
                <a:ea typeface="Droid Sans Fallback" charset="0"/>
                <a:cs typeface="Droid Sans Fallback" charset="0"/>
              </a:rPr>
              <a:t>8 decades in flux</a:t>
            </a:r>
          </a:p>
        </p:txBody>
      </p:sp>
      <p:grpSp>
        <p:nvGrpSpPr>
          <p:cNvPr id="27658" name="Group 10"/>
          <p:cNvGrpSpPr>
            <a:grpSpLocks/>
          </p:cNvGrpSpPr>
          <p:nvPr/>
        </p:nvGrpSpPr>
        <p:grpSpPr bwMode="auto">
          <a:xfrm>
            <a:off x="3708400" y="8669338"/>
            <a:ext cx="7250113" cy="590550"/>
            <a:chOff x="2336" y="5461"/>
            <a:chExt cx="4567" cy="372"/>
          </a:xfrm>
        </p:grpSpPr>
        <p:sp>
          <p:nvSpPr>
            <p:cNvPr id="27659" name="AutoShape 11"/>
            <p:cNvSpPr>
              <a:spLocks noChangeArrowheads="1"/>
            </p:cNvSpPr>
            <p:nvPr/>
          </p:nvSpPr>
          <p:spPr bwMode="auto">
            <a:xfrm>
              <a:off x="2336" y="5461"/>
              <a:ext cx="4476" cy="372"/>
            </a:xfrm>
            <a:prstGeom prst="leftRightArrow">
              <a:avLst>
                <a:gd name="adj1" fmla="val 69620"/>
                <a:gd name="adj2" fmla="val 86621"/>
              </a:avLst>
            </a:prstGeom>
            <a:solidFill>
              <a:srgbClr val="8D1A5D"/>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FFFF"/>
                  </a:solidFill>
                  <a:latin typeface="Myriad Pro Black" charset="0"/>
                  <a:ea typeface="Droid Sans Fallback" charset="0"/>
                  <a:cs typeface="Droid Sans Fallback" charset="0"/>
                </a:rPr>
                <a:t>3 Decades in energy</a:t>
              </a:r>
            </a:p>
          </p:txBody>
        </p:sp>
        <p:sp>
          <p:nvSpPr>
            <p:cNvPr id="27660" name="Text Box 12"/>
            <p:cNvSpPr txBox="1">
              <a:spLocks noChangeArrowheads="1"/>
            </p:cNvSpPr>
            <p:nvPr/>
          </p:nvSpPr>
          <p:spPr bwMode="auto">
            <a:xfrm>
              <a:off x="2390" y="5533"/>
              <a:ext cx="824" cy="209"/>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FFFFFF"/>
                  </a:solidFill>
                  <a:latin typeface="Myriad Pro Black" charset="0"/>
                  <a:ea typeface="Droid Sans Fallback" charset="0"/>
                  <a:cs typeface="Droid Sans Fallback" charset="0"/>
                </a:rPr>
                <a:t>50 GeV</a:t>
              </a:r>
            </a:p>
          </p:txBody>
        </p:sp>
        <p:sp>
          <p:nvSpPr>
            <p:cNvPr id="27661" name="Text Box 13"/>
            <p:cNvSpPr txBox="1">
              <a:spLocks noChangeArrowheads="1"/>
            </p:cNvSpPr>
            <p:nvPr/>
          </p:nvSpPr>
          <p:spPr bwMode="auto">
            <a:xfrm>
              <a:off x="6093" y="5533"/>
              <a:ext cx="809" cy="209"/>
            </a:xfrm>
            <a:prstGeom prst="rect">
              <a:avLst/>
            </a:prstGeom>
            <a:noFill/>
            <a:ln w="9525">
              <a:noFill/>
              <a:round/>
              <a:headEnd/>
              <a:tailEnd/>
            </a:ln>
            <a:effectLst/>
          </p:spPr>
          <p:txBody>
            <a:bodyPr lIns="90000" tIns="45000" rIns="90000" bIns="45000">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FFFFFF"/>
                  </a:solidFill>
                  <a:latin typeface="Myriad Pro Black" charset="0"/>
                  <a:ea typeface="Droid Sans Fallback" charset="0"/>
                  <a:cs typeface="Droid Sans Fallback" charset="0"/>
                </a:rPr>
                <a:t>45 TeV</a:t>
              </a:r>
            </a:p>
          </p:txBody>
        </p:sp>
      </p:grpSp>
      <p:sp>
        <p:nvSpPr>
          <p:cNvPr id="27662" name="AutoShape 14"/>
          <p:cNvSpPr>
            <a:spLocks noChangeArrowheads="1"/>
          </p:cNvSpPr>
          <p:nvPr/>
        </p:nvSpPr>
        <p:spPr bwMode="auto">
          <a:xfrm>
            <a:off x="11160125" y="3600450"/>
            <a:ext cx="1763713" cy="1800225"/>
          </a:xfrm>
          <a:prstGeom prst="roundRect">
            <a:avLst>
              <a:gd name="adj" fmla="val 16667"/>
            </a:avLst>
          </a:prstGeom>
          <a:solidFill>
            <a:srgbClr val="6C87A3"/>
          </a:solidFill>
          <a:ln w="9525">
            <a:solidFill>
              <a:srgbClr val="000000"/>
            </a:solid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Systematic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errors: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Flux = 15%</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Energy  = 17%</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Index = ± 0.15</a:t>
            </a:r>
          </a:p>
        </p:txBody>
      </p:sp>
      <p:sp>
        <p:nvSpPr>
          <p:cNvPr id="27663" name="Rectangle 15"/>
          <p:cNvSpPr>
            <a:spLocks noGrp="1" noChangeArrowheads="1"/>
          </p:cNvSpPr>
          <p:nvPr>
            <p:ph type="body" idx="1"/>
          </p:nvPr>
        </p:nvSpPr>
        <p:spPr>
          <a:xfrm>
            <a:off x="158750" y="6034088"/>
            <a:ext cx="2362200" cy="1800225"/>
          </a:xfrm>
          <a:ln/>
        </p:spPr>
        <p:txBody>
          <a:bodyPr/>
          <a:lstStyle/>
          <a:p>
            <a:pPr>
              <a:spcBef>
                <a:spcPts val="7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a:latin typeface="Myriad Pro Black" charset="0"/>
              </a:rPr>
              <a:t>Stereo mode</a:t>
            </a:r>
            <a:br>
              <a:rPr lang="es-ES">
                <a:latin typeface="Myriad Pro Black" charset="0"/>
              </a:rPr>
            </a:br>
            <a:r>
              <a:rPr lang="es-ES" sz="2200">
                <a:latin typeface="Myriad Pro Black" charset="0"/>
              </a:rPr>
              <a:t>2009 – 2011</a:t>
            </a:r>
            <a:br>
              <a:rPr lang="es-ES" sz="2200">
                <a:latin typeface="Myriad Pro Black" charset="0"/>
              </a:rPr>
            </a:br>
            <a:r>
              <a:rPr lang="es-ES" sz="2200">
                <a:latin typeface="Myriad Pro Black" charset="0"/>
              </a:rPr>
              <a:t>T</a:t>
            </a:r>
            <a:r>
              <a:rPr lang="es-ES" sz="2200" baseline="-33000">
                <a:latin typeface="Myriad Pro Black" charset="0"/>
              </a:rPr>
              <a:t>eff </a:t>
            </a:r>
            <a:r>
              <a:rPr lang="es-ES" sz="2200">
                <a:latin typeface="Myriad Pro Black" charset="0"/>
              </a:rPr>
              <a:t>= 48.7 h</a:t>
            </a:r>
          </a:p>
          <a:p>
            <a:pPr>
              <a:spcBef>
                <a:spcPts val="7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200">
                <a:latin typeface="Myriad Pro Black" charset="0"/>
              </a:rPr>
              <a:t>Zenith 5°-50°</a:t>
            </a:r>
          </a:p>
        </p:txBody>
      </p:sp>
      <p:grpSp>
        <p:nvGrpSpPr>
          <p:cNvPr id="27664" name="Group 16"/>
          <p:cNvGrpSpPr>
            <a:grpSpLocks/>
          </p:cNvGrpSpPr>
          <p:nvPr/>
        </p:nvGrpSpPr>
        <p:grpSpPr bwMode="auto">
          <a:xfrm>
            <a:off x="3419475" y="5251450"/>
            <a:ext cx="6618288" cy="1073150"/>
            <a:chOff x="2154" y="3308"/>
            <a:chExt cx="4169" cy="676"/>
          </a:xfrm>
        </p:grpSpPr>
        <p:pic>
          <p:nvPicPr>
            <p:cNvPr id="27665" name="Picture 17"/>
            <p:cNvPicPr>
              <a:picLocks noChangeAspect="1" noChangeArrowheads="1"/>
            </p:cNvPicPr>
            <p:nvPr/>
          </p:nvPicPr>
          <p:blipFill>
            <a:blip r:embed="rId4"/>
            <a:srcRect/>
            <a:stretch>
              <a:fillRect/>
            </a:stretch>
          </p:blipFill>
          <p:spPr bwMode="auto">
            <a:xfrm>
              <a:off x="2154" y="3583"/>
              <a:ext cx="4169" cy="401"/>
            </a:xfrm>
            <a:prstGeom prst="rect">
              <a:avLst/>
            </a:prstGeom>
            <a:noFill/>
            <a:ln w="36000">
              <a:solidFill>
                <a:srgbClr val="DC2300"/>
              </a:solidFill>
              <a:round/>
              <a:headEnd/>
              <a:tailEnd/>
            </a:ln>
            <a:effectLst/>
          </p:spPr>
        </p:pic>
        <p:sp>
          <p:nvSpPr>
            <p:cNvPr id="27666" name="Text Box 18"/>
            <p:cNvSpPr txBox="1">
              <a:spLocks noChangeArrowheads="1"/>
            </p:cNvSpPr>
            <p:nvPr/>
          </p:nvSpPr>
          <p:spPr bwMode="auto">
            <a:xfrm>
              <a:off x="2854" y="3308"/>
              <a:ext cx="2769" cy="267"/>
            </a:xfrm>
            <a:prstGeom prst="rect">
              <a:avLst/>
            </a:prstGeom>
            <a:noFill/>
            <a:ln w="9525">
              <a:noFill/>
              <a:round/>
              <a:headEnd/>
              <a:tailEnd/>
            </a:ln>
            <a:effectLst/>
          </p:spPr>
          <p:txBody>
            <a:bodyPr wrap="none" lIns="90000" tIns="45000" rIns="90000" bIns="45000">
              <a:prstTxWarp prst="textNoShape">
                <a:avLst/>
              </a:prstTxWarp>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Black SemiCond" charset="0"/>
                  <a:ea typeface="Droid Sans Fallback" charset="0"/>
                  <a:cs typeface="Droid Sans Fallback" charset="0"/>
                </a:rPr>
                <a:t> Log Parabola Fit (only MAGIC data)</a:t>
              </a:r>
            </a:p>
          </p:txBody>
        </p:sp>
      </p:gr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Marcador de número de diapositiva 4"/>
          <p:cNvSpPr>
            <a:spLocks noGrp="1"/>
          </p:cNvSpPr>
          <p:nvPr>
            <p:ph type="sldNum" idx="10"/>
          </p:nvPr>
        </p:nvSpPr>
        <p:spPr/>
        <p:txBody>
          <a:bodyPr/>
          <a:lstStyle/>
          <a:p>
            <a:fld id="{D628BE11-3EA7-EA42-8D80-87214F31893E}" type="slidenum">
              <a:rPr lang="es-ES"/>
              <a:pPr/>
              <a:t>25</a:t>
            </a:fld>
            <a:endParaRPr lang="es-ES"/>
          </a:p>
        </p:txBody>
      </p:sp>
      <p:sp>
        <p:nvSpPr>
          <p:cNvPr id="28673" name="Rectangle 1"/>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Nebula: modeling</a:t>
            </a:r>
          </a:p>
        </p:txBody>
      </p:sp>
      <p:pic>
        <p:nvPicPr>
          <p:cNvPr id="28674" name="Picture 2"/>
          <p:cNvPicPr>
            <a:picLocks noChangeAspect="1" noChangeArrowheads="1"/>
          </p:cNvPicPr>
          <p:nvPr/>
        </p:nvPicPr>
        <p:blipFill>
          <a:blip r:embed="rId3"/>
          <a:srcRect/>
          <a:stretch>
            <a:fillRect/>
          </a:stretch>
        </p:blipFill>
        <p:spPr bwMode="auto">
          <a:xfrm>
            <a:off x="4706938" y="2295525"/>
            <a:ext cx="8108950" cy="6021388"/>
          </a:xfrm>
          <a:prstGeom prst="rect">
            <a:avLst/>
          </a:prstGeom>
          <a:noFill/>
          <a:ln w="9525">
            <a:noFill/>
            <a:round/>
            <a:headEnd/>
            <a:tailEnd/>
          </a:ln>
          <a:effectLst/>
        </p:spPr>
      </p:pic>
      <p:sp>
        <p:nvSpPr>
          <p:cNvPr id="28675" name="Rectangle 3"/>
          <p:cNvSpPr>
            <a:spLocks noGrp="1" noChangeArrowheads="1"/>
          </p:cNvSpPr>
          <p:nvPr>
            <p:ph type="body" idx="1"/>
          </p:nvPr>
        </p:nvSpPr>
        <p:spPr>
          <a:xfrm>
            <a:off x="261938" y="1993900"/>
            <a:ext cx="4994275" cy="7112000"/>
          </a:xfrm>
          <a:ln/>
        </p:spPr>
        <p:txBody>
          <a:bodyPr/>
          <a:lstStyle/>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a:t>Two Models:</a:t>
            </a:r>
            <a:br>
              <a:rPr lang="es-ES" sz="3200"/>
            </a:br>
            <a:r>
              <a:rPr lang="es-ES" sz="2200"/>
              <a:t>(from Meyer et al. 2010, A&amp;A 523:A2)</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latin typeface="Myriad Pro Black" charset="0"/>
              </a:rPr>
              <a:t>Constant B-field</a:t>
            </a:r>
            <a:r>
              <a:rPr lang="es-ES" sz="3200"/>
              <a:t/>
            </a:r>
            <a:br>
              <a:rPr lang="es-ES" sz="3200"/>
            </a:br>
            <a:r>
              <a:rPr lang="es-ES" sz="2000"/>
              <a:t>(as in Hillas et al. 1998, ApJ 503:744)</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latin typeface="Myriad Pro Black" charset="0"/>
              </a:rPr>
              <a:t>MHD flow model</a:t>
            </a:r>
            <a:r>
              <a:rPr lang="es-ES" sz="2600"/>
              <a:t/>
            </a:r>
            <a:br>
              <a:rPr lang="es-ES" sz="2600"/>
            </a:br>
            <a:r>
              <a:rPr lang="es-ES" sz="2000"/>
              <a:t>(as in K&amp;C 1984, ApJ 283:694,</a:t>
            </a:r>
            <a:br>
              <a:rPr lang="es-ES" sz="2000"/>
            </a:br>
            <a:r>
              <a:rPr lang="es-ES" sz="2000"/>
              <a:t>A&amp;A 1996, MNRAS 278:525)</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a:t>No model matches </a:t>
            </a:r>
            <a:br>
              <a:rPr lang="es-ES" sz="3200"/>
            </a:br>
            <a:r>
              <a:rPr lang="es-ES" sz="3200"/>
              <a:t>well the data within </a:t>
            </a:r>
            <a:br>
              <a:rPr lang="es-ES" sz="3200"/>
            </a:br>
            <a:r>
              <a:rPr lang="es-ES" sz="3200"/>
              <a:t>statistical errors</a:t>
            </a:r>
            <a:br>
              <a:rPr lang="es-ES" sz="3200"/>
            </a:br>
            <a:r>
              <a:rPr lang="es-ES" sz="2200"/>
              <a:t>(both do within system. errors)</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a:t>Need for more precise measurements with less systematic errors</a:t>
            </a:r>
          </a:p>
        </p:txBody>
      </p:sp>
      <p:sp>
        <p:nvSpPr>
          <p:cNvPr id="28676" name="Text Box 4"/>
          <p:cNvSpPr txBox="1">
            <a:spLocks noChangeArrowheads="1"/>
          </p:cNvSpPr>
          <p:nvPr/>
        </p:nvSpPr>
        <p:spPr bwMode="auto">
          <a:xfrm>
            <a:off x="7596188" y="1763713"/>
            <a:ext cx="3990975" cy="517525"/>
          </a:xfrm>
          <a:prstGeom prst="rect">
            <a:avLst/>
          </a:prstGeom>
          <a:noFill/>
          <a:ln w="9525">
            <a:noFill/>
            <a:round/>
            <a:headEnd/>
            <a:tailEnd/>
          </a:ln>
          <a:effectLst/>
        </p:spPr>
        <p:txBody>
          <a:bodyPr wrap="none"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000000"/>
                </a:solidFill>
                <a:latin typeface="Myriad Pro Black" charset="0"/>
                <a:ea typeface="Droid Sans Fallback" charset="0"/>
                <a:cs typeface="Droid Sans Fallback" charset="0"/>
              </a:rPr>
              <a:t>Crab Nebula modelling </a:t>
            </a:r>
          </a:p>
        </p:txBody>
      </p:sp>
      <p:sp>
        <p:nvSpPr>
          <p:cNvPr id="28677" name="Text Box 5"/>
          <p:cNvSpPr txBox="1">
            <a:spLocks noChangeArrowheads="1"/>
          </p:cNvSpPr>
          <p:nvPr/>
        </p:nvSpPr>
        <p:spPr bwMode="auto">
          <a:xfrm>
            <a:off x="10223500" y="3492500"/>
            <a:ext cx="2519363" cy="1169988"/>
          </a:xfrm>
          <a:prstGeom prst="rect">
            <a:avLst/>
          </a:prstGeom>
          <a:noFill/>
          <a:ln w="9525">
            <a:noFill/>
            <a:round/>
            <a:headEnd/>
            <a:tailEnd/>
          </a:ln>
          <a:effectLst/>
        </p:spPr>
        <p:txBody>
          <a:bodyPr lIns="90000" tIns="45000" rIns="90000" bIns="45000">
            <a:prstTxWarp prst="textNoShape">
              <a:avLst/>
            </a:prstTxWarp>
          </a:bodyPr>
          <a:lstStyle/>
          <a:p>
            <a:pPr>
              <a:lnSpc>
                <a:spcPts val="2125"/>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B80047"/>
                </a:solidFill>
                <a:latin typeface="Myriad Pro Black SemiExt" charset="0"/>
                <a:ea typeface="Droid Sans Fallback" charset="0"/>
                <a:cs typeface="Droid Sans Fallback" charset="0"/>
              </a:rPr>
              <a:t>–</a:t>
            </a:r>
            <a:r>
              <a:rPr lang="es-ES" sz="2800">
                <a:solidFill>
                  <a:srgbClr val="000000"/>
                </a:solidFill>
                <a:latin typeface="Myriad Pro Black SemiExt" charset="0"/>
                <a:ea typeface="Droid Sans Fallback" charset="0"/>
                <a:cs typeface="Droid Sans Fallback" charset="0"/>
              </a:rPr>
              <a:t> </a:t>
            </a:r>
            <a:r>
              <a:rPr lang="es-ES" sz="2000">
                <a:solidFill>
                  <a:srgbClr val="000000"/>
                </a:solidFill>
                <a:latin typeface="Myriad Pro Cond" charset="0"/>
                <a:ea typeface="Droid Sans Fallback" charset="0"/>
                <a:cs typeface="Droid Sans Fallback" charset="0"/>
              </a:rPr>
              <a:t>Constant B model</a:t>
            </a:r>
          </a:p>
          <a:p>
            <a:pPr>
              <a:lnSpc>
                <a:spcPts val="2125"/>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000000"/>
                </a:solidFill>
                <a:latin typeface="Myriad Pro Black SemiExt" charset="0"/>
                <a:ea typeface="Droid Sans Fallback" charset="0"/>
                <a:cs typeface="Droid Sans Fallback" charset="0"/>
              </a:rPr>
              <a:t>– </a:t>
            </a:r>
            <a:r>
              <a:rPr lang="es-ES" sz="2000">
                <a:solidFill>
                  <a:srgbClr val="000000"/>
                </a:solidFill>
                <a:latin typeface="Myriad Pro Cond" charset="0"/>
                <a:ea typeface="Droid Sans Fallback" charset="0"/>
                <a:cs typeface="Droid Sans Fallback" charset="0"/>
              </a:rPr>
              <a:t>MHD flow model</a:t>
            </a:r>
          </a:p>
          <a:p>
            <a:pPr>
              <a:lnSpc>
                <a:spcPts val="2125"/>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000000"/>
                </a:solidFill>
                <a:latin typeface="Myriad Pro Black SemiExt" charset="0"/>
                <a:ea typeface="Droid Sans Fallback" charset="0"/>
                <a:cs typeface="Droid Sans Fallback" charset="0"/>
              </a:rPr>
              <a:t> ·</a:t>
            </a:r>
            <a:r>
              <a:rPr lang="es-ES" sz="2000">
                <a:solidFill>
                  <a:srgbClr val="000000"/>
                </a:solidFill>
                <a:latin typeface="Myriad Pro Cond" charset="0"/>
                <a:ea typeface="Droid Sans Fallback" charset="0"/>
                <a:cs typeface="Droid Sans Fallback" charset="0"/>
              </a:rPr>
              <a:t>  MAGIC stereo</a:t>
            </a:r>
          </a:p>
          <a:p>
            <a:pPr>
              <a:lnSpc>
                <a:spcPts val="2125"/>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0000FF"/>
                </a:solidFill>
                <a:latin typeface="Myriad Pro Black SemiExt" charset="0"/>
                <a:ea typeface="Droid Sans Fallback" charset="0"/>
                <a:cs typeface="Droid Sans Fallback" charset="0"/>
              </a:rPr>
              <a:t> ·</a:t>
            </a:r>
            <a:r>
              <a:rPr lang="es-ES" sz="2000">
                <a:solidFill>
                  <a:srgbClr val="000000"/>
                </a:solidFill>
                <a:latin typeface="Myriad Pro Cond" charset="0"/>
                <a:ea typeface="Droid Sans Fallback" charset="0"/>
                <a:cs typeface="Droid Sans Fallback" charset="0"/>
              </a:rPr>
              <a:t>  Fermi-LAT </a:t>
            </a:r>
            <a:r>
              <a:rPr lang="es-ES" sz="1600">
                <a:solidFill>
                  <a:srgbClr val="000000"/>
                </a:solidFill>
                <a:latin typeface="Myriad Pro Cond" charset="0"/>
                <a:ea typeface="Droid Sans Fallback" charset="0"/>
                <a:cs typeface="Droid Sans Fallback" charset="0"/>
              </a:rPr>
              <a:t>(Abdo et al., 2010)</a:t>
            </a:r>
          </a:p>
        </p:txBody>
      </p:sp>
      <p:graphicFrame>
        <p:nvGraphicFramePr>
          <p:cNvPr id="28678" name="Group 6"/>
          <p:cNvGraphicFramePr>
            <a:graphicFrameLocks noGrp="1"/>
          </p:cNvGraphicFramePr>
          <p:nvPr/>
        </p:nvGraphicFramePr>
        <p:xfrm>
          <a:off x="5940425" y="8272463"/>
          <a:ext cx="6842125" cy="1144588"/>
        </p:xfrm>
        <a:graphic>
          <a:graphicData uri="http://schemas.openxmlformats.org/drawingml/2006/table">
            <a:tbl>
              <a:tblPr/>
              <a:tblGrid>
                <a:gridCol w="1681163"/>
                <a:gridCol w="3217862"/>
                <a:gridCol w="1943100"/>
              </a:tblGrid>
              <a:tr h="381000">
                <a:tc>
                  <a:txBody>
                    <a:bodyPr/>
                    <a:lstStyle/>
                    <a:p>
                      <a:pPr marL="0" marR="0" lvl="0" indent="0" algn="l"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s-ES" sz="1800" b="0" i="0" u="none" strike="noStrike" cap="none" normalizeH="0" baseline="0">
                          <a:ln>
                            <a:noFill/>
                          </a:ln>
                          <a:solidFill>
                            <a:srgbClr val="FFFFFF"/>
                          </a:solidFill>
                          <a:effectLst/>
                          <a:latin typeface="Myriad Pro Black" charset="0"/>
                          <a:ea typeface="Droid Sans Fallback" charset="0"/>
                          <a:cs typeface="Droid Sans Fallback" charset="0"/>
                        </a:rPr>
                        <a:t>Model</a:t>
                      </a:r>
                    </a:p>
                  </a:txBody>
                  <a:tcPr marL="90000" marR="90000" marT="53603" marB="46800"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s-ES" sz="1800" b="0" i="0" u="none" strike="noStrike" cap="none" normalizeH="0" baseline="0">
                          <a:ln>
                            <a:noFill/>
                          </a:ln>
                          <a:solidFill>
                            <a:srgbClr val="FFFFFF"/>
                          </a:solidFill>
                          <a:effectLst/>
                          <a:latin typeface="Myriad Pro Black" charset="0"/>
                          <a:ea typeface="Droid Sans Fallback" charset="0"/>
                          <a:cs typeface="Droid Sans Fallback" charset="0"/>
                        </a:rPr>
                        <a:t>Parameter</a:t>
                      </a:r>
                    </a:p>
                  </a:txBody>
                  <a:tcPr marL="90000" marR="90000" marT="53603" marB="46800"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s-ES" sz="1800" b="0" i="0" u="none" strike="noStrike" cap="none" normalizeH="0" baseline="0">
                          <a:ln>
                            <a:noFill/>
                          </a:ln>
                          <a:solidFill>
                            <a:srgbClr val="FFFFFF"/>
                          </a:solidFill>
                          <a:effectLst/>
                          <a:latin typeface="Myriad Pro Black" charset="0"/>
                          <a:ea typeface="Droid Sans Fallback" charset="0"/>
                          <a:cs typeface="Droid Sans Fallback" charset="0"/>
                        </a:rPr>
                        <a:t>Value</a:t>
                      </a:r>
                    </a:p>
                  </a:txBody>
                  <a:tcPr marL="90000" marR="90000" marT="53603" marB="46800"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solidFill>
                      <a:srgbClr val="000000"/>
                    </a:solidFill>
                  </a:tcPr>
                </a:tc>
              </a:tr>
              <a:tr h="381000">
                <a:tc>
                  <a:txBody>
                    <a:bodyPr/>
                    <a:lstStyle/>
                    <a:p>
                      <a:pPr marL="0" marR="0" lvl="0" indent="0" algn="l"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s-ES" sz="1800" b="1" i="0" u="none" strike="noStrike" cap="none" normalizeH="0" baseline="0">
                          <a:ln>
                            <a:noFill/>
                          </a:ln>
                          <a:solidFill>
                            <a:srgbClr val="B80047"/>
                          </a:solidFill>
                          <a:effectLst/>
                          <a:latin typeface="Myriad Pro Black" charset="0"/>
                          <a:ea typeface="Droid Sans Fallback" charset="0"/>
                          <a:cs typeface="Droid Sans Fallback" charset="0"/>
                        </a:rPr>
                        <a:t>–</a:t>
                      </a:r>
                      <a:r>
                        <a:rPr kumimoji="0" lang="es-ES" sz="1800" b="0" i="0" u="none" strike="noStrike" cap="none" normalizeH="0" baseline="0">
                          <a:ln>
                            <a:noFill/>
                          </a:ln>
                          <a:solidFill>
                            <a:srgbClr val="B80047"/>
                          </a:solidFill>
                          <a:effectLst/>
                          <a:latin typeface="Myriad Pro Black" charset="0"/>
                          <a:ea typeface="Droid Sans Fallback" charset="0"/>
                          <a:cs typeface="Droid Sans Fallback" charset="0"/>
                        </a:rPr>
                        <a:t> </a:t>
                      </a: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Constant B</a:t>
                      </a:r>
                    </a:p>
                  </a:txBody>
                  <a:tcPr marL="90000" marR="90000" marT="53603" marB="46800"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a:noFill/>
                    </a:lnB>
                    <a:lnTlToBr>
                      <a:noFill/>
                    </a:lnTlToBr>
                    <a:lnBlToTr>
                      <a:noFill/>
                    </a:lnBlToTr>
                    <a:solidFill>
                      <a:srgbClr val="E6E6E6"/>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Average mag. field</a:t>
                      </a:r>
                    </a:p>
                  </a:txBody>
                  <a:tcPr marL="90000" marR="90000" marT="60407" marB="46800"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a:noFill/>
                    </a:lnB>
                    <a:lnTlToBr>
                      <a:noFill/>
                    </a:lnTlToBr>
                    <a:lnBlToTr>
                      <a:noFill/>
                    </a:lnBlToTr>
                    <a:solidFill>
                      <a:srgbClr val="E6E6E6"/>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B = 126 ± 6 μG</a:t>
                      </a:r>
                    </a:p>
                  </a:txBody>
                  <a:tcPr marL="90000" marR="90000" marT="60407" marB="46800"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a:noFill/>
                    </a:lnB>
                    <a:lnTlToBr>
                      <a:noFill/>
                    </a:lnTlToBr>
                    <a:lnBlToTr>
                      <a:noFill/>
                    </a:lnBlToTr>
                    <a:solidFill>
                      <a:srgbClr val="E6E6E6"/>
                    </a:solidFill>
                  </a:tcPr>
                </a:tc>
              </a:tr>
              <a:tr h="382588">
                <a:tc>
                  <a:txBody>
                    <a:bodyPr/>
                    <a:lstStyle/>
                    <a:p>
                      <a:pPr marL="0" marR="0" lvl="0" indent="0" algn="l"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s-ES" sz="1800" b="1" i="0" u="none" strike="noStrike" cap="none" normalizeH="0" baseline="0">
                          <a:ln>
                            <a:noFill/>
                          </a:ln>
                          <a:solidFill>
                            <a:srgbClr val="000000"/>
                          </a:solidFill>
                          <a:effectLst/>
                          <a:latin typeface="Myriad Pro Black" charset="0"/>
                          <a:ea typeface="Droid Sans Fallback" charset="0"/>
                          <a:cs typeface="Droid Sans Fallback" charset="0"/>
                        </a:rPr>
                        <a:t> –</a:t>
                      </a: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 MHD flow</a:t>
                      </a:r>
                    </a:p>
                  </a:txBody>
                  <a:tcPr marL="36000" marR="36000" marT="42803" marB="36000"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a:noFill/>
                    </a:lnT>
                    <a:lnB w="180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Magnetization of flow at shock</a:t>
                      </a:r>
                    </a:p>
                  </a:txBody>
                  <a:tcPr marL="36000" marR="36000" marT="49607" marB="36000"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a:noFill/>
                    </a:lnT>
                    <a:lnB w="180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σ = 4.5 ± 0.3 × 10</a:t>
                      </a:r>
                      <a:r>
                        <a:rPr kumimoji="0" lang="es-ES" sz="1800" b="0" i="0" u="none" strike="noStrike" cap="none" normalizeH="0" baseline="33000">
                          <a:ln>
                            <a:noFill/>
                          </a:ln>
                          <a:solidFill>
                            <a:srgbClr val="000000"/>
                          </a:solidFill>
                          <a:effectLst/>
                          <a:latin typeface="Myriad Pro" charset="0"/>
                          <a:ea typeface="Droid Sans Fallback" charset="0"/>
                          <a:cs typeface="Droid Sans Fallback" charset="0"/>
                        </a:rPr>
                        <a:t>-3</a:t>
                      </a:r>
                    </a:p>
                  </a:txBody>
                  <a:tcPr marL="36000" marR="36000" marT="49607" marB="36000"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a:noFill/>
                    </a:lnT>
                    <a:lnB w="1800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
        <p:nvSpPr>
          <p:cNvPr id="28709" name="Rectangle 37"/>
          <p:cNvSpPr>
            <a:spLocks noChangeArrowheads="1"/>
          </p:cNvSpPr>
          <p:nvPr/>
        </p:nvSpPr>
        <p:spPr bwMode="auto">
          <a:xfrm rot="20700000">
            <a:off x="7256463" y="3541713"/>
            <a:ext cx="2498725" cy="1108075"/>
          </a:xfrm>
          <a:prstGeom prst="rect">
            <a:avLst/>
          </a:prstGeom>
          <a:noFill/>
          <a:ln w="9525">
            <a:noFill/>
            <a:round/>
            <a:headEnd/>
            <a:tailEnd/>
          </a:ln>
          <a:effectLst/>
        </p:spPr>
        <p:txBody>
          <a:bodyPr lIns="90000" tIns="45000" rIns="90000" bIns="45000">
            <a:prstTxWarp prst="textNoShape">
              <a:avLst/>
            </a:prstTxWarp>
            <a:spAutoFit/>
          </a:bodyPr>
          <a:lstStyle/>
          <a:p>
            <a:pPr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8D1A5D"/>
                </a:solidFill>
                <a:latin typeface="Myriad Pro Black SemiExt" charset="0"/>
                <a:ea typeface="Droid Sans Fallback" charset="0"/>
                <a:cs typeface="Droid Sans Fallback" charset="0"/>
              </a:rPr>
              <a:t>PRELIMINARY</a:t>
            </a:r>
          </a:p>
        </p:txBody>
      </p:sp>
      <p:sp>
        <p:nvSpPr>
          <p:cNvPr id="28710" name="Text Box 38"/>
          <p:cNvSpPr txBox="1">
            <a:spLocks noChangeArrowheads="1"/>
          </p:cNvSpPr>
          <p:nvPr/>
        </p:nvSpPr>
        <p:spPr bwMode="auto">
          <a:xfrm>
            <a:off x="6191250" y="6659563"/>
            <a:ext cx="2390775" cy="395287"/>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000000"/>
                </a:solidFill>
                <a:latin typeface="Myriad Pro Black SemiCond" charset="0"/>
                <a:ea typeface="Droid Sans Fallback" charset="0"/>
                <a:cs typeface="Droid Sans Fallback" charset="0"/>
              </a:rPr>
              <a:t>D. Horns &amp; M. Mayer</a:t>
            </a:r>
          </a:p>
        </p:txBody>
      </p:sp>
      <p:sp>
        <p:nvSpPr>
          <p:cNvPr id="28711" name="Text Box 39"/>
          <p:cNvSpPr txBox="1">
            <a:spLocks noChangeArrowheads="1"/>
          </p:cNvSpPr>
          <p:nvPr/>
        </p:nvSpPr>
        <p:spPr bwMode="auto">
          <a:xfrm>
            <a:off x="10512425" y="4752975"/>
            <a:ext cx="1944688" cy="395288"/>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000000"/>
                </a:solidFill>
                <a:latin typeface="Myriad Pro Black SemiCond" charset="0"/>
                <a:ea typeface="Droid Sans Fallback" charset="0"/>
                <a:cs typeface="Droid Sans Fallback" charset="0"/>
              </a:rPr>
              <a:t>Stat errors only!</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4"/>
          <p:cNvSpPr>
            <a:spLocks noGrp="1"/>
          </p:cNvSpPr>
          <p:nvPr>
            <p:ph type="sldNum" idx="10"/>
          </p:nvPr>
        </p:nvSpPr>
        <p:spPr/>
        <p:txBody>
          <a:bodyPr/>
          <a:lstStyle/>
          <a:p>
            <a:fld id="{C491E237-54C4-C346-85F4-691BB06D790C}" type="slidenum">
              <a:rPr lang="es-ES"/>
              <a:pPr/>
              <a:t>26</a:t>
            </a:fld>
            <a:endParaRPr lang="es-ES"/>
          </a:p>
        </p:txBody>
      </p:sp>
      <p:pic>
        <p:nvPicPr>
          <p:cNvPr id="29697" name="Picture 1"/>
          <p:cNvPicPr>
            <a:picLocks noChangeAspect="1" noChangeArrowheads="1"/>
          </p:cNvPicPr>
          <p:nvPr/>
        </p:nvPicPr>
        <p:blipFill>
          <a:blip r:embed="rId3"/>
          <a:srcRect/>
          <a:stretch>
            <a:fillRect/>
          </a:stretch>
        </p:blipFill>
        <p:spPr bwMode="auto">
          <a:xfrm>
            <a:off x="4500563" y="2322513"/>
            <a:ext cx="8099425" cy="5464175"/>
          </a:xfrm>
          <a:prstGeom prst="rect">
            <a:avLst/>
          </a:prstGeom>
          <a:noFill/>
          <a:ln w="9525">
            <a:noFill/>
            <a:round/>
            <a:headEnd/>
            <a:tailEnd/>
          </a:ln>
          <a:effectLst/>
        </p:spPr>
      </p:pic>
      <p:sp>
        <p:nvSpPr>
          <p:cNvPr id="29698" name="Rectangle 2"/>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Nebula: spectrum</a:t>
            </a:r>
          </a:p>
        </p:txBody>
      </p:sp>
      <p:sp>
        <p:nvSpPr>
          <p:cNvPr id="29699" name="Rectangle 3"/>
          <p:cNvSpPr>
            <a:spLocks noGrp="1" noChangeArrowheads="1"/>
          </p:cNvSpPr>
          <p:nvPr>
            <p:ph type="body" idx="1"/>
          </p:nvPr>
        </p:nvSpPr>
        <p:spPr>
          <a:xfrm>
            <a:off x="261938" y="1993900"/>
            <a:ext cx="4994275" cy="7112000"/>
          </a:xfrm>
          <a:ln/>
        </p:spPr>
        <p:txBody>
          <a:bodyPr/>
          <a:lstStyle/>
          <a:p>
            <a:pPr marL="404813" indent="-404813">
              <a:spcBef>
                <a:spcPts val="725"/>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u="sng"/>
              <a:t>Observations:</a:t>
            </a:r>
          </a:p>
          <a:p>
            <a:pPr marL="404813" indent="-404813">
              <a:spcBef>
                <a:spcPts val="725"/>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Stereo mode</a:t>
            </a:r>
            <a:br>
              <a:rPr lang="es-ES"/>
            </a:br>
            <a:r>
              <a:rPr lang="es-ES" sz="2400"/>
              <a:t>T</a:t>
            </a:r>
            <a:r>
              <a:rPr lang="es-ES" sz="2400" baseline="-33000"/>
              <a:t>eff </a:t>
            </a:r>
            <a:r>
              <a:rPr lang="es-ES" sz="2400"/>
              <a:t>= 48.7 h</a:t>
            </a:r>
          </a:p>
          <a:p>
            <a:pPr marL="404813" indent="-404813">
              <a:spcBef>
                <a:spcPts val="725"/>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Zenith 5°-50°</a:t>
            </a:r>
          </a:p>
          <a:p>
            <a:pPr marL="404813" indent="-404813">
              <a:spcBef>
                <a:spcPts val="725"/>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New analysis method</a:t>
            </a:r>
            <a:br>
              <a:rPr lang="es-ES"/>
            </a:br>
            <a:r>
              <a:rPr lang="es-ES" sz="2400"/>
              <a:t>(sum cleaning)</a:t>
            </a:r>
          </a:p>
          <a:p>
            <a:pPr marL="404813" indent="-404813">
              <a:spcBef>
                <a:spcPts val="725"/>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u="sng"/>
              <a:t>Spectrum:</a:t>
            </a:r>
          </a:p>
          <a:p>
            <a:pPr marL="404813" indent="-404813">
              <a:spcBef>
                <a:spcPts val="725"/>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Energy range:</a:t>
            </a:r>
            <a:br>
              <a:rPr lang="es-ES"/>
            </a:br>
            <a:r>
              <a:rPr lang="es-ES"/>
              <a:t>50 GeV &lt; E &lt; 45 TeV</a:t>
            </a:r>
          </a:p>
          <a:p>
            <a:pPr marL="404813" indent="-404813">
              <a:spcBef>
                <a:spcPts val="725"/>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Log-parabola fit:</a:t>
            </a:r>
            <a:br>
              <a:rPr lang="es-ES"/>
            </a:br>
            <a:r>
              <a:rPr lang="es-ES" sz="2400">
                <a:latin typeface="Myriad Pro SemiCond" charset="0"/>
              </a:rPr>
              <a:t>Γ = -2.27±0.02</a:t>
            </a:r>
            <a:r>
              <a:rPr lang="es-ES" sz="2400" baseline="-33000">
                <a:latin typeface="Myriad Pro SemiCond" charset="0"/>
              </a:rPr>
              <a:t>stat</a:t>
            </a:r>
            <a:r>
              <a:rPr lang="es-ES" sz="2400">
                <a:latin typeface="Myriad Pro SemiCond" charset="0"/>
              </a:rPr>
              <a:t> (E=100GeV)</a:t>
            </a:r>
            <a:br>
              <a:rPr lang="es-ES" sz="2400">
                <a:latin typeface="Myriad Pro SemiCond" charset="0"/>
              </a:rPr>
            </a:br>
            <a:r>
              <a:rPr lang="es-ES" sz="2400">
                <a:latin typeface="Myriad Pro SemiCond" charset="0"/>
              </a:rPr>
              <a:t>Γ = -2.53±0.02</a:t>
            </a:r>
            <a:r>
              <a:rPr lang="es-ES" sz="2400" baseline="-33000">
                <a:latin typeface="Myriad Pro SemiCond" charset="0"/>
              </a:rPr>
              <a:t>stat</a:t>
            </a:r>
            <a:r>
              <a:rPr lang="es-ES" sz="2400">
                <a:latin typeface="Myriad Pro SemiCond" charset="0"/>
              </a:rPr>
              <a:t> (E=10TeV)</a:t>
            </a:r>
          </a:p>
          <a:p>
            <a:pPr marL="404813" indent="-404813">
              <a:spcBef>
                <a:spcPts val="725"/>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Statistical errors</a:t>
            </a:r>
            <a:br>
              <a:rPr lang="es-ES"/>
            </a:br>
            <a:r>
              <a:rPr lang="es-ES"/>
              <a:t>~ 5% below 100 GeV</a:t>
            </a:r>
          </a:p>
        </p:txBody>
      </p:sp>
      <p:sp>
        <p:nvSpPr>
          <p:cNvPr id="29700" name="Rectangle 4"/>
          <p:cNvSpPr>
            <a:spLocks noChangeArrowheads="1"/>
          </p:cNvSpPr>
          <p:nvPr/>
        </p:nvSpPr>
        <p:spPr bwMode="auto">
          <a:xfrm rot="20700000">
            <a:off x="6559550" y="4181475"/>
            <a:ext cx="2498725" cy="1108075"/>
          </a:xfrm>
          <a:prstGeom prst="rect">
            <a:avLst/>
          </a:prstGeom>
          <a:noFill/>
          <a:ln w="9525">
            <a:noFill/>
            <a:round/>
            <a:headEnd/>
            <a:tailEnd/>
          </a:ln>
          <a:effectLst/>
        </p:spPr>
        <p:txBody>
          <a:bodyPr lIns="90000" tIns="45000" rIns="90000" bIns="45000">
            <a:prstTxWarp prst="textNoShape">
              <a:avLst/>
            </a:prstTxWarp>
            <a:spAutoFit/>
          </a:bodyPr>
          <a:lstStyle/>
          <a:p>
            <a:pPr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8D1A5D"/>
                </a:solidFill>
                <a:latin typeface="Myriad Pro Black SemiExt" charset="0"/>
                <a:ea typeface="Droid Sans Fallback" charset="0"/>
                <a:cs typeface="Droid Sans Fallback" charset="0"/>
              </a:rPr>
              <a:t>PRELIMINARY</a:t>
            </a:r>
          </a:p>
        </p:txBody>
      </p:sp>
      <p:sp>
        <p:nvSpPr>
          <p:cNvPr id="29701" name="AutoShape 5"/>
          <p:cNvSpPr>
            <a:spLocks noChangeArrowheads="1"/>
          </p:cNvSpPr>
          <p:nvPr/>
        </p:nvSpPr>
        <p:spPr bwMode="auto">
          <a:xfrm>
            <a:off x="6089650" y="7734300"/>
            <a:ext cx="5656263" cy="592138"/>
          </a:xfrm>
          <a:prstGeom prst="leftRightArrow">
            <a:avLst>
              <a:gd name="adj1" fmla="val 69620"/>
              <a:gd name="adj2" fmla="val 68768"/>
            </a:avLst>
          </a:prstGeom>
          <a:solidFill>
            <a:srgbClr val="8D1A5D"/>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FFFF"/>
                </a:solidFill>
                <a:latin typeface="Myriad Pro Black" charset="0"/>
                <a:ea typeface="Droid Sans Fallback" charset="0"/>
                <a:cs typeface="Droid Sans Fallback" charset="0"/>
              </a:rPr>
              <a:t>3 Decades in energy</a:t>
            </a:r>
          </a:p>
        </p:txBody>
      </p:sp>
      <p:sp>
        <p:nvSpPr>
          <p:cNvPr id="29702" name="Line 6"/>
          <p:cNvSpPr>
            <a:spLocks noChangeShapeType="1"/>
          </p:cNvSpPr>
          <p:nvPr/>
        </p:nvSpPr>
        <p:spPr bwMode="auto">
          <a:xfrm flipV="1">
            <a:off x="6049963" y="3097213"/>
            <a:ext cx="1587" cy="4810125"/>
          </a:xfrm>
          <a:prstGeom prst="line">
            <a:avLst/>
          </a:prstGeom>
          <a:noFill/>
          <a:ln w="36000">
            <a:solidFill>
              <a:srgbClr val="4C4C4C"/>
            </a:solidFill>
            <a:prstDash val="sysDot"/>
            <a:bevel/>
            <a:headEnd/>
            <a:tailEnd/>
          </a:ln>
          <a:effectLst/>
        </p:spPr>
        <p:txBody>
          <a:bodyPr>
            <a:prstTxWarp prst="textNoShape">
              <a:avLst/>
            </a:prstTxWarp>
          </a:bodyPr>
          <a:lstStyle/>
          <a:p>
            <a:endParaRPr lang="es-ES_tradnl"/>
          </a:p>
        </p:txBody>
      </p:sp>
      <p:sp>
        <p:nvSpPr>
          <p:cNvPr id="29703" name="Line 7"/>
          <p:cNvSpPr>
            <a:spLocks noChangeShapeType="1"/>
          </p:cNvSpPr>
          <p:nvPr/>
        </p:nvSpPr>
        <p:spPr bwMode="auto">
          <a:xfrm flipV="1">
            <a:off x="11744325" y="5267325"/>
            <a:ext cx="1588" cy="2640013"/>
          </a:xfrm>
          <a:prstGeom prst="line">
            <a:avLst/>
          </a:prstGeom>
          <a:noFill/>
          <a:ln w="36000">
            <a:solidFill>
              <a:srgbClr val="4C4C4C"/>
            </a:solidFill>
            <a:prstDash val="sysDot"/>
            <a:bevel/>
            <a:headEnd/>
            <a:tailEnd/>
          </a:ln>
          <a:effectLst/>
        </p:spPr>
        <p:txBody>
          <a:bodyPr>
            <a:prstTxWarp prst="textNoShape">
              <a:avLst/>
            </a:prstTxWarp>
          </a:bodyPr>
          <a:lstStyle/>
          <a:p>
            <a:endParaRPr lang="es-ES_tradnl"/>
          </a:p>
        </p:txBody>
      </p:sp>
      <p:sp>
        <p:nvSpPr>
          <p:cNvPr id="29704" name="Text Box 8"/>
          <p:cNvSpPr txBox="1">
            <a:spLocks noChangeArrowheads="1"/>
          </p:cNvSpPr>
          <p:nvPr/>
        </p:nvSpPr>
        <p:spPr bwMode="auto">
          <a:xfrm>
            <a:off x="5364163" y="1800225"/>
            <a:ext cx="7010400" cy="5175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000000"/>
                </a:solidFill>
                <a:latin typeface="Myriad Pro Black" charset="0"/>
                <a:ea typeface="Droid Sans Fallback" charset="0"/>
                <a:cs typeface="Droid Sans Fallback" charset="0"/>
              </a:rPr>
              <a:t>Crab Nebula Differential Energy Spectrum</a:t>
            </a:r>
          </a:p>
        </p:txBody>
      </p:sp>
      <p:sp>
        <p:nvSpPr>
          <p:cNvPr id="29705" name="Line 9"/>
          <p:cNvSpPr>
            <a:spLocks noChangeShapeType="1"/>
          </p:cNvSpPr>
          <p:nvPr/>
        </p:nvSpPr>
        <p:spPr bwMode="auto">
          <a:xfrm flipH="1">
            <a:off x="6048375" y="3098800"/>
            <a:ext cx="6650038" cy="1588"/>
          </a:xfrm>
          <a:prstGeom prst="line">
            <a:avLst/>
          </a:prstGeom>
          <a:noFill/>
          <a:ln w="36000">
            <a:solidFill>
              <a:srgbClr val="4C4C4C"/>
            </a:solidFill>
            <a:prstDash val="sysDot"/>
            <a:bevel/>
            <a:headEnd/>
            <a:tailEnd/>
          </a:ln>
          <a:effectLst/>
        </p:spPr>
        <p:txBody>
          <a:bodyPr>
            <a:prstTxWarp prst="textNoShape">
              <a:avLst/>
            </a:prstTxWarp>
          </a:bodyPr>
          <a:lstStyle/>
          <a:p>
            <a:endParaRPr lang="es-ES_tradnl"/>
          </a:p>
        </p:txBody>
      </p:sp>
      <p:sp>
        <p:nvSpPr>
          <p:cNvPr id="29706" name="Line 10"/>
          <p:cNvSpPr>
            <a:spLocks noChangeShapeType="1"/>
          </p:cNvSpPr>
          <p:nvPr/>
        </p:nvSpPr>
        <p:spPr bwMode="auto">
          <a:xfrm flipH="1">
            <a:off x="11742738" y="5160963"/>
            <a:ext cx="1003300" cy="1587"/>
          </a:xfrm>
          <a:prstGeom prst="line">
            <a:avLst/>
          </a:prstGeom>
          <a:noFill/>
          <a:ln w="36000">
            <a:solidFill>
              <a:srgbClr val="4C4C4C"/>
            </a:solidFill>
            <a:prstDash val="sysDot"/>
            <a:bevel/>
            <a:headEnd/>
            <a:tailEnd/>
          </a:ln>
          <a:effectLst/>
        </p:spPr>
        <p:txBody>
          <a:bodyPr>
            <a:prstTxWarp prst="textNoShape">
              <a:avLst/>
            </a:prstTxWarp>
          </a:bodyPr>
          <a:lstStyle/>
          <a:p>
            <a:endParaRPr lang="es-ES_tradnl"/>
          </a:p>
        </p:txBody>
      </p:sp>
      <p:sp>
        <p:nvSpPr>
          <p:cNvPr id="29707" name="AutoShape 11"/>
          <p:cNvSpPr>
            <a:spLocks noChangeArrowheads="1"/>
          </p:cNvSpPr>
          <p:nvPr/>
        </p:nvSpPr>
        <p:spPr bwMode="auto">
          <a:xfrm>
            <a:off x="12468225" y="3133725"/>
            <a:ext cx="496888" cy="1979613"/>
          </a:xfrm>
          <a:prstGeom prst="leftRightArrow">
            <a:avLst>
              <a:gd name="adj1" fmla="val 68148"/>
              <a:gd name="adj2" fmla="val 10329"/>
            </a:avLst>
          </a:prstGeom>
          <a:solidFill>
            <a:srgbClr val="8D1A5D"/>
          </a:solidFill>
          <a:ln w="9525">
            <a:solidFill>
              <a:srgbClr val="000000"/>
            </a:solidFill>
            <a:round/>
            <a:headEnd/>
            <a:tailEnd/>
          </a:ln>
          <a:effectLst/>
        </p:spPr>
        <p:txBody>
          <a:bodyPr vert="eaVert"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FFFFFF"/>
                </a:solidFill>
                <a:latin typeface="Myriad Pro Black SemiCond" charset="0"/>
                <a:ea typeface="Droid Sans Fallback" charset="0"/>
                <a:cs typeface="Droid Sans Fallback" charset="0"/>
              </a:rPr>
              <a:t>8 decades in flux</a:t>
            </a:r>
          </a:p>
        </p:txBody>
      </p:sp>
      <p:sp>
        <p:nvSpPr>
          <p:cNvPr id="29708" name="AutoShape 12"/>
          <p:cNvSpPr>
            <a:spLocks noChangeArrowheads="1"/>
          </p:cNvSpPr>
          <p:nvPr/>
        </p:nvSpPr>
        <p:spPr bwMode="auto">
          <a:xfrm>
            <a:off x="7559675" y="8388350"/>
            <a:ext cx="2519363" cy="1281113"/>
          </a:xfrm>
          <a:prstGeom prst="roundRect">
            <a:avLst>
              <a:gd name="adj" fmla="val 16667"/>
            </a:avLst>
          </a:prstGeom>
          <a:solidFill>
            <a:srgbClr val="6C87A3"/>
          </a:solidFill>
          <a:ln w="9525">
            <a:solidFill>
              <a:srgbClr val="000000"/>
            </a:solidFill>
            <a:round/>
            <a:headEnd/>
            <a:tailEnd/>
          </a:ln>
          <a:effectLst/>
        </p:spPr>
        <p:txBody>
          <a:bodyPr wrap="none"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u="sng">
                <a:solidFill>
                  <a:srgbClr val="000000"/>
                </a:solidFill>
                <a:latin typeface="Myriad Pro Black" charset="0"/>
                <a:ea typeface="Droid Sans Fallback" charset="0"/>
                <a:cs typeface="Droid Sans Fallback" charset="0"/>
              </a:rPr>
              <a:t>Systematic errors:</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000000"/>
                </a:solidFill>
                <a:latin typeface="Myriad Pro Black" charset="0"/>
                <a:ea typeface="Droid Sans Fallback" charset="0"/>
                <a:cs typeface="Droid Sans Fallback" charset="0"/>
              </a:rPr>
              <a:t>Flux = 15%</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000000"/>
                </a:solidFill>
                <a:latin typeface="Myriad Pro Black" charset="0"/>
                <a:ea typeface="Droid Sans Fallback" charset="0"/>
                <a:cs typeface="Droid Sans Fallback" charset="0"/>
              </a:rPr>
              <a:t>Energy scale = 15 – 17%</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000000"/>
                </a:solidFill>
                <a:latin typeface="Myriad Pro Black" charset="0"/>
                <a:ea typeface="Droid Sans Fallback" charset="0"/>
                <a:cs typeface="Droid Sans Fallback" charset="0"/>
              </a:rPr>
              <a:t>Photon index = ±0.15</a:t>
            </a:r>
          </a:p>
        </p:txBody>
      </p:sp>
      <p:sp>
        <p:nvSpPr>
          <p:cNvPr id="29709" name="Text Box 13"/>
          <p:cNvSpPr txBox="1">
            <a:spLocks noChangeArrowheads="1"/>
          </p:cNvSpPr>
          <p:nvPr/>
        </p:nvSpPr>
        <p:spPr bwMode="auto">
          <a:xfrm>
            <a:off x="6157913" y="7848600"/>
            <a:ext cx="1041400" cy="333375"/>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FFFFFF"/>
                </a:solidFill>
                <a:latin typeface="Myriad Pro Black" charset="0"/>
                <a:ea typeface="Droid Sans Fallback" charset="0"/>
                <a:cs typeface="Droid Sans Fallback" charset="0"/>
              </a:rPr>
              <a:t>50 GeV</a:t>
            </a:r>
          </a:p>
        </p:txBody>
      </p:sp>
      <p:sp>
        <p:nvSpPr>
          <p:cNvPr id="29710" name="Text Box 14"/>
          <p:cNvSpPr txBox="1">
            <a:spLocks noChangeArrowheads="1"/>
          </p:cNvSpPr>
          <p:nvPr/>
        </p:nvSpPr>
        <p:spPr bwMode="auto">
          <a:xfrm>
            <a:off x="10836275" y="7848600"/>
            <a:ext cx="1023938" cy="333375"/>
          </a:xfrm>
          <a:prstGeom prst="rect">
            <a:avLst/>
          </a:prstGeom>
          <a:noFill/>
          <a:ln w="9525">
            <a:noFill/>
            <a:round/>
            <a:headEnd/>
            <a:tailEnd/>
          </a:ln>
          <a:effectLst/>
        </p:spPr>
        <p:txBody>
          <a:bodyPr lIns="90000" tIns="45000" rIns="90000" bIns="45000">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FFFFFF"/>
                </a:solidFill>
                <a:latin typeface="Myriad Pro Black" charset="0"/>
                <a:ea typeface="Droid Sans Fallback" charset="0"/>
                <a:cs typeface="Droid Sans Fallback" charset="0"/>
              </a:rPr>
              <a:t>45 TeV</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4"/>
          <p:cNvSpPr>
            <a:spLocks noGrp="1"/>
          </p:cNvSpPr>
          <p:nvPr>
            <p:ph type="sldNum" idx="10"/>
          </p:nvPr>
        </p:nvSpPr>
        <p:spPr/>
        <p:txBody>
          <a:bodyPr/>
          <a:lstStyle/>
          <a:p>
            <a:fld id="{6D0CBB55-0F51-1942-A1CC-3AD0DCC5D823}" type="slidenum">
              <a:rPr lang="es-ES"/>
              <a:pPr/>
              <a:t>27</a:t>
            </a:fld>
            <a:endParaRPr lang="es-ES"/>
          </a:p>
        </p:txBody>
      </p:sp>
      <p:pic>
        <p:nvPicPr>
          <p:cNvPr id="30721" name="Picture 1"/>
          <p:cNvPicPr>
            <a:picLocks noChangeAspect="1" noChangeArrowheads="1"/>
          </p:cNvPicPr>
          <p:nvPr/>
        </p:nvPicPr>
        <p:blipFill>
          <a:blip r:embed="rId3"/>
          <a:srcRect/>
          <a:stretch>
            <a:fillRect/>
          </a:stretch>
        </p:blipFill>
        <p:spPr bwMode="auto">
          <a:xfrm>
            <a:off x="4500563" y="2322513"/>
            <a:ext cx="8099425" cy="5464175"/>
          </a:xfrm>
          <a:prstGeom prst="rect">
            <a:avLst/>
          </a:prstGeom>
          <a:noFill/>
          <a:ln w="9525">
            <a:noFill/>
            <a:round/>
            <a:headEnd/>
            <a:tailEnd/>
          </a:ln>
          <a:effectLst/>
        </p:spPr>
      </p:pic>
      <p:sp>
        <p:nvSpPr>
          <p:cNvPr id="30722" name="Rectangle 2"/>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Nebula: spectrum</a:t>
            </a:r>
          </a:p>
        </p:txBody>
      </p:sp>
      <p:sp>
        <p:nvSpPr>
          <p:cNvPr id="30723" name="Rectangle 3"/>
          <p:cNvSpPr>
            <a:spLocks noGrp="1" noChangeArrowheads="1"/>
          </p:cNvSpPr>
          <p:nvPr>
            <p:ph type="body" idx="1"/>
          </p:nvPr>
        </p:nvSpPr>
        <p:spPr>
          <a:xfrm>
            <a:off x="261938" y="1993900"/>
            <a:ext cx="4994275" cy="7112000"/>
          </a:xfrm>
          <a:ln/>
        </p:spPr>
        <p:txBody>
          <a:bodyPr/>
          <a:lstStyle/>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a:t>IC peak position fit </a:t>
            </a:r>
            <a:br>
              <a:rPr lang="es-ES" sz="3200"/>
            </a:br>
            <a:r>
              <a:rPr lang="es-ES" sz="3200"/>
              <a:t>combines MAGIC &amp;</a:t>
            </a:r>
            <a:br>
              <a:rPr lang="es-ES" sz="3200"/>
            </a:br>
            <a:r>
              <a:rPr lang="es-ES" sz="3200"/>
              <a:t>Fermi-LAT points</a:t>
            </a:r>
            <a:br>
              <a:rPr lang="es-ES" sz="3200"/>
            </a:br>
            <a:r>
              <a:rPr lang="es-ES" sz="2000"/>
              <a:t>(Abdo et. al 2010, ApJ 708:1254)</a:t>
            </a:r>
            <a:r>
              <a:rPr lang="es-ES" sz="3200"/>
              <a:t/>
            </a:r>
            <a:br>
              <a:rPr lang="es-ES" sz="3200"/>
            </a:br>
            <a:r>
              <a:rPr lang="es-ES" sz="3200"/>
              <a:t/>
            </a:r>
            <a:br>
              <a:rPr lang="es-ES" sz="3200"/>
            </a:br>
            <a:r>
              <a:rPr lang="es-ES" sz="3200"/>
              <a:t/>
            </a:r>
            <a:br>
              <a:rPr lang="es-ES" sz="3200"/>
            </a:br>
            <a:r>
              <a:rPr lang="es-ES" sz="3200"/>
              <a:t/>
            </a:r>
            <a:br>
              <a:rPr lang="es-ES" sz="3200"/>
            </a:br>
            <a:r>
              <a:rPr lang="es-ES" sz="3200">
                <a:latin typeface="Myriad Pro Black" charset="0"/>
              </a:rPr>
              <a:t/>
            </a:r>
            <a:br>
              <a:rPr lang="es-ES" sz="3200">
                <a:latin typeface="Myriad Pro Black" charset="0"/>
              </a:rPr>
            </a:br>
            <a:endParaRPr lang="es-ES" sz="3200">
              <a:latin typeface="Myriad Pro Black" charset="0"/>
            </a:endParaRP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a:t>Impossible to confirm </a:t>
            </a:r>
            <a:br>
              <a:rPr lang="es-ES" sz="3200"/>
            </a:br>
            <a:r>
              <a:rPr lang="es-ES" sz="3200"/>
              <a:t>or reject cutoff </a:t>
            </a:r>
            <a:br>
              <a:rPr lang="es-ES" sz="3200"/>
            </a:br>
            <a:r>
              <a:rPr lang="es-ES" sz="3200"/>
              <a:t>at E &gt;10 TeV</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a:t>Dominated by </a:t>
            </a:r>
            <a:br>
              <a:rPr lang="es-ES" sz="3200"/>
            </a:br>
            <a:r>
              <a:rPr lang="es-ES" sz="3200"/>
              <a:t>systematic errors</a:t>
            </a:r>
          </a:p>
        </p:txBody>
      </p:sp>
      <p:sp>
        <p:nvSpPr>
          <p:cNvPr id="30724" name="Text Box 4"/>
          <p:cNvSpPr txBox="1">
            <a:spLocks noChangeArrowheads="1"/>
          </p:cNvSpPr>
          <p:nvPr/>
        </p:nvSpPr>
        <p:spPr bwMode="auto">
          <a:xfrm>
            <a:off x="5364163" y="1800225"/>
            <a:ext cx="6881812" cy="5175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000000"/>
                </a:solidFill>
                <a:latin typeface="Myriad Pro Black" charset="0"/>
                <a:ea typeface="Droid Sans Fallback" charset="0"/>
                <a:cs typeface="Droid Sans Fallback" charset="0"/>
              </a:rPr>
              <a:t>Crab Nebula Spectral Energy Distribution</a:t>
            </a:r>
          </a:p>
        </p:txBody>
      </p:sp>
      <p:sp>
        <p:nvSpPr>
          <p:cNvPr id="30725" name="Text Box 5"/>
          <p:cNvSpPr txBox="1">
            <a:spLocks noChangeArrowheads="1"/>
          </p:cNvSpPr>
          <p:nvPr/>
        </p:nvSpPr>
        <p:spPr bwMode="auto">
          <a:xfrm>
            <a:off x="4679950" y="8459788"/>
            <a:ext cx="2519363" cy="577850"/>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600">
              <a:solidFill>
                <a:srgbClr val="000000"/>
              </a:solidFill>
              <a:latin typeface="Myriad Pro" charset="0"/>
              <a:ea typeface="Droid Sans Fallback" charset="0"/>
              <a:cs typeface="Droid Sans Fallback"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600">
              <a:solidFill>
                <a:srgbClr val="000000"/>
              </a:solidFill>
              <a:latin typeface="Myriad Pro" charset="0"/>
              <a:ea typeface="Droid Sans Fallback" charset="0"/>
              <a:cs typeface="Droid Sans Fallback" charset="0"/>
            </a:endParaRPr>
          </a:p>
        </p:txBody>
      </p:sp>
      <p:sp>
        <p:nvSpPr>
          <p:cNvPr id="30726" name="Rectangle 6"/>
          <p:cNvSpPr>
            <a:spLocks noChangeArrowheads="1"/>
          </p:cNvSpPr>
          <p:nvPr/>
        </p:nvSpPr>
        <p:spPr bwMode="auto">
          <a:xfrm rot="20700000">
            <a:off x="6572250" y="3360738"/>
            <a:ext cx="2498725" cy="1108075"/>
          </a:xfrm>
          <a:prstGeom prst="rect">
            <a:avLst/>
          </a:prstGeom>
          <a:noFill/>
          <a:ln w="9525">
            <a:noFill/>
            <a:round/>
            <a:headEnd/>
            <a:tailEnd/>
          </a:ln>
          <a:effectLst/>
        </p:spPr>
        <p:txBody>
          <a:bodyPr lIns="90000" tIns="45000" rIns="90000" bIns="45000">
            <a:prstTxWarp prst="textNoShape">
              <a:avLst/>
            </a:prstTxWarp>
            <a:spAutoFit/>
          </a:bodyPr>
          <a:lstStyle/>
          <a:p>
            <a:pPr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8D1A5D"/>
                </a:solidFill>
                <a:latin typeface="Myriad Pro Black SemiExt" charset="0"/>
                <a:ea typeface="Droid Sans Fallback" charset="0"/>
                <a:cs typeface="Droid Sans Fallback" charset="0"/>
              </a:rPr>
              <a:t>PRELIMINARY</a:t>
            </a:r>
          </a:p>
        </p:txBody>
      </p:sp>
      <p:sp>
        <p:nvSpPr>
          <p:cNvPr id="30727" name="AutoShape 7"/>
          <p:cNvSpPr>
            <a:spLocks noChangeArrowheads="1"/>
          </p:cNvSpPr>
          <p:nvPr/>
        </p:nvSpPr>
        <p:spPr bwMode="auto">
          <a:xfrm>
            <a:off x="539750" y="3975100"/>
            <a:ext cx="3419475" cy="2360613"/>
          </a:xfrm>
          <a:prstGeom prst="roundRect">
            <a:avLst>
              <a:gd name="adj" fmla="val 16667"/>
            </a:avLst>
          </a:prstGeom>
          <a:solidFill>
            <a:srgbClr val="8D1A5D"/>
          </a:solidFill>
          <a:ln w="9525">
            <a:solidFill>
              <a:srgbClr val="000000"/>
            </a:solidFill>
            <a:round/>
            <a:headEnd/>
            <a:tailEnd/>
          </a:ln>
          <a:effectLst/>
        </p:spPr>
        <p:txBody>
          <a:bodyPr wrap="none"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u="sng">
                <a:solidFill>
                  <a:srgbClr val="FFFFFF"/>
                </a:solidFill>
                <a:latin typeface="Myriad Pro Black" charset="0"/>
                <a:ea typeface="Droid Sans Fallback" charset="0"/>
                <a:cs typeface="Droid Sans Fallback" charset="0"/>
              </a:rPr>
              <a:t>MOST PRECISE IC PEAK</a:t>
            </a:r>
            <a:br>
              <a:rPr lang="es-ES" sz="2000" u="sng">
                <a:solidFill>
                  <a:srgbClr val="FFFFFF"/>
                </a:solidFill>
                <a:latin typeface="Myriad Pro Black" charset="0"/>
                <a:ea typeface="Droid Sans Fallback" charset="0"/>
                <a:cs typeface="Droid Sans Fallback" charset="0"/>
              </a:rPr>
            </a:br>
            <a:r>
              <a:rPr lang="es-ES" sz="2000" u="sng">
                <a:solidFill>
                  <a:srgbClr val="FFFFFF"/>
                </a:solidFill>
                <a:latin typeface="Myriad Pro Black" charset="0"/>
                <a:ea typeface="Droid Sans Fallback" charset="0"/>
                <a:cs typeface="Droid Sans Fallback" charset="0"/>
              </a:rPr>
              <a:t>MEASUREMENT SO FAR</a:t>
            </a:r>
            <a:r>
              <a:rPr lang="es-ES" sz="1600" u="sng">
                <a:solidFill>
                  <a:srgbClr val="FFFFFF"/>
                </a:solidFill>
                <a:latin typeface="Myriad Pro Black" charset="0"/>
                <a:ea typeface="Droid Sans Fallback" charset="0"/>
                <a:cs typeface="Droid Sans Fallback" charset="0"/>
              </a:rPr>
              <a:t>:</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2200" u="sng">
              <a:solidFill>
                <a:srgbClr val="FFFFFF"/>
              </a:solidFill>
              <a:latin typeface="Myriad Pro Black" charset="0"/>
              <a:ea typeface="Droid Sans Fallback" charset="0"/>
              <a:cs typeface="Droid Sans Fallback"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200">
                <a:solidFill>
                  <a:srgbClr val="FFFFFF"/>
                </a:solidFill>
                <a:latin typeface="Myriad Pro Black" charset="0"/>
                <a:ea typeface="Droid Sans Fallback" charset="0"/>
                <a:cs typeface="Droid Sans Fallback" charset="0"/>
              </a:rPr>
              <a:t>IC</a:t>
            </a:r>
            <a:r>
              <a:rPr lang="es-ES" sz="3200" baseline="-33000">
                <a:solidFill>
                  <a:srgbClr val="FFFFFF"/>
                </a:solidFill>
                <a:latin typeface="Myriad Pro Black" charset="0"/>
                <a:ea typeface="Droid Sans Fallback" charset="0"/>
                <a:cs typeface="Droid Sans Fallback" charset="0"/>
              </a:rPr>
              <a:t>peak </a:t>
            </a:r>
            <a:r>
              <a:rPr lang="es-ES" sz="3200">
                <a:solidFill>
                  <a:srgbClr val="FFFFFF"/>
                </a:solidFill>
                <a:latin typeface="Myriad Pro Black" charset="0"/>
                <a:ea typeface="Droid Sans Fallback" charset="0"/>
                <a:cs typeface="Droid Sans Fallback" charset="0"/>
              </a:rPr>
              <a:t>= 59 ± 6 GeV</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600">
              <a:solidFill>
                <a:srgbClr val="FFFFFF"/>
              </a:solidFill>
              <a:latin typeface="Myriad Pro Black" charset="0"/>
              <a:ea typeface="Droid Sans Fallback" charset="0"/>
              <a:cs typeface="Droid Sans Fallback"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FFFFFF"/>
                </a:solidFill>
                <a:latin typeface="Myriad Pro Black" charset="0"/>
                <a:ea typeface="Droid Sans Fallback" charset="0"/>
                <a:cs typeface="Droid Sans Fallback" charset="0"/>
              </a:rPr>
              <a:t>(stat. err only)</a:t>
            </a:r>
          </a:p>
        </p:txBody>
      </p:sp>
      <p:sp>
        <p:nvSpPr>
          <p:cNvPr id="30728" name="AutoShape 8"/>
          <p:cNvSpPr>
            <a:spLocks noChangeArrowheads="1"/>
          </p:cNvSpPr>
          <p:nvPr/>
        </p:nvSpPr>
        <p:spPr bwMode="auto">
          <a:xfrm>
            <a:off x="8712200" y="4932363"/>
            <a:ext cx="539750" cy="1008062"/>
          </a:xfrm>
          <a:prstGeom prst="upArrow">
            <a:avLst>
              <a:gd name="adj1" fmla="val 40046"/>
              <a:gd name="adj2" fmla="val 73539"/>
            </a:avLst>
          </a:prstGeom>
          <a:solidFill>
            <a:srgbClr val="8D1A5D"/>
          </a:solidFill>
          <a:ln w="9525">
            <a:solidFill>
              <a:srgbClr val="000000"/>
            </a:solidFill>
            <a:round/>
            <a:headEnd/>
            <a:tailEnd/>
          </a:ln>
          <a:effectLst/>
        </p:spPr>
        <p:txBody>
          <a:bodyPr wrap="none" anchor="ctr">
            <a:prstTxWarp prst="textNoShape">
              <a:avLst/>
            </a:prstTxWarp>
          </a:bodyPr>
          <a:lstStyle/>
          <a:p>
            <a:endParaRPr lang="es-ES_tradnl"/>
          </a:p>
        </p:txBody>
      </p:sp>
      <p:sp>
        <p:nvSpPr>
          <p:cNvPr id="30729" name="Text Box 9"/>
          <p:cNvSpPr txBox="1">
            <a:spLocks noChangeArrowheads="1"/>
          </p:cNvSpPr>
          <p:nvPr/>
        </p:nvSpPr>
        <p:spPr bwMode="auto">
          <a:xfrm>
            <a:off x="8423275" y="5940425"/>
            <a:ext cx="1133475" cy="658813"/>
          </a:xfrm>
          <a:prstGeom prst="rect">
            <a:avLst/>
          </a:prstGeom>
          <a:noFill/>
          <a:ln w="54000">
            <a:solidFill>
              <a:srgbClr val="8D1A5D"/>
            </a:solidFill>
            <a:round/>
            <a:headEnd/>
            <a:tailEnd/>
          </a:ln>
          <a:effectLst/>
        </p:spPr>
        <p:txBody>
          <a:bodyPr wrap="none" lIns="117000" tIns="72000" rIns="117000" bIns="72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000000"/>
                </a:solidFill>
                <a:latin typeface="Myriad Pro Black" charset="0"/>
                <a:ea typeface="Droid Sans Fallback" charset="0"/>
                <a:cs typeface="Droid Sans Fallback" charset="0"/>
              </a:rPr>
              <a:t>IC</a:t>
            </a:r>
            <a:r>
              <a:rPr lang="es-ES" sz="2800" baseline="-33000">
                <a:solidFill>
                  <a:srgbClr val="000000"/>
                </a:solidFill>
                <a:latin typeface="Myriad Pro Black" charset="0"/>
                <a:ea typeface="Droid Sans Fallback" charset="0"/>
                <a:cs typeface="Droid Sans Fallback" charset="0"/>
              </a:rPr>
              <a:t>peak</a:t>
            </a:r>
          </a:p>
        </p:txBody>
      </p:sp>
      <p:sp>
        <p:nvSpPr>
          <p:cNvPr id="30730" name="AutoShape 10"/>
          <p:cNvSpPr>
            <a:spLocks noChangeArrowheads="1"/>
          </p:cNvSpPr>
          <p:nvPr/>
        </p:nvSpPr>
        <p:spPr bwMode="auto">
          <a:xfrm rot="2700000">
            <a:off x="10622757" y="5904706"/>
            <a:ext cx="539750" cy="2484437"/>
          </a:xfrm>
          <a:prstGeom prst="upArrow">
            <a:avLst>
              <a:gd name="adj1" fmla="val 48843"/>
              <a:gd name="adj2" fmla="val 83556"/>
            </a:avLst>
          </a:prstGeom>
          <a:solidFill>
            <a:srgbClr val="C0C0C0">
              <a:alpha val="39999"/>
            </a:srgbClr>
          </a:solidFill>
          <a:ln w="9525">
            <a:solidFill>
              <a:srgbClr val="000000"/>
            </a:solidFill>
            <a:round/>
            <a:headEnd/>
            <a:tailEnd/>
          </a:ln>
          <a:effectLst/>
        </p:spPr>
        <p:txBody>
          <a:bodyPr wrap="none" anchor="ctr">
            <a:prstTxWarp prst="textNoShape">
              <a:avLst/>
            </a:prstTxWarp>
          </a:bodyPr>
          <a:lstStyle/>
          <a:p>
            <a:endParaRPr lang="es-ES_tradnl"/>
          </a:p>
        </p:txBody>
      </p:sp>
      <p:sp>
        <p:nvSpPr>
          <p:cNvPr id="30731" name="AutoShape 11"/>
          <p:cNvSpPr>
            <a:spLocks noChangeArrowheads="1"/>
          </p:cNvSpPr>
          <p:nvPr/>
        </p:nvSpPr>
        <p:spPr bwMode="auto">
          <a:xfrm>
            <a:off x="6300788" y="7920038"/>
            <a:ext cx="3816350" cy="1439862"/>
          </a:xfrm>
          <a:prstGeom prst="roundRect">
            <a:avLst>
              <a:gd name="adj" fmla="val 16667"/>
            </a:avLst>
          </a:prstGeom>
          <a:solidFill>
            <a:srgbClr val="CCCCCC"/>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a:solidFill>
                  <a:srgbClr val="000000"/>
                </a:solidFill>
                <a:latin typeface="Myriad Pro" charset="0"/>
                <a:ea typeface="Droid Sans Fallback" charset="0"/>
                <a:cs typeface="Droid Sans Fallback" charset="0"/>
              </a:rPr>
              <a:t>HEGRA / HESS </a:t>
            </a:r>
            <a:br>
              <a:rPr lang="es-ES" sz="2400">
                <a:solidFill>
                  <a:srgbClr val="000000"/>
                </a:solidFill>
                <a:latin typeface="Myriad Pro" charset="0"/>
                <a:ea typeface="Droid Sans Fallback" charset="0"/>
                <a:cs typeface="Droid Sans Fallback" charset="0"/>
              </a:rPr>
            </a:br>
            <a:r>
              <a:rPr lang="es-ES" sz="2400">
                <a:solidFill>
                  <a:srgbClr val="000000"/>
                </a:solidFill>
                <a:latin typeface="Myriad Pro" charset="0"/>
                <a:ea typeface="Droid Sans Fallback" charset="0"/>
                <a:cs typeface="Droid Sans Fallback" charset="0"/>
              </a:rPr>
              <a:t>discrepancy @ E &gt; 10 TeV</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a:solidFill>
                  <a:srgbClr val="000000"/>
                </a:solidFill>
                <a:latin typeface="Myriad Pro" charset="0"/>
                <a:ea typeface="Droid Sans Fallback" charset="0"/>
                <a:cs typeface="Droid Sans Fallback" charset="0"/>
              </a:rPr>
              <a:t>could not be resolved!</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a:solidFill>
                  <a:srgbClr val="000000"/>
                </a:solidFill>
                <a:latin typeface="Myriad Pro" charset="0"/>
                <a:ea typeface="Droid Sans Fallback" charset="0"/>
                <a:cs typeface="Droid Sans Fallback" charset="0"/>
              </a:rPr>
              <a:t>Where is the cutoff?</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Marcador de número de diapositiva 2"/>
          <p:cNvSpPr>
            <a:spLocks noGrp="1"/>
          </p:cNvSpPr>
          <p:nvPr>
            <p:ph type="sldNum" idx="10"/>
          </p:nvPr>
        </p:nvSpPr>
        <p:spPr/>
        <p:txBody>
          <a:bodyPr/>
          <a:lstStyle/>
          <a:p>
            <a:fld id="{7FBA208F-F15D-F84A-BBE6-52110A63FEEA}" type="slidenum">
              <a:rPr lang="es-ES"/>
              <a:pPr/>
              <a:t>28</a:t>
            </a:fld>
            <a:endParaRPr lang="es-ES"/>
          </a:p>
        </p:txBody>
      </p:sp>
      <p:pic>
        <p:nvPicPr>
          <p:cNvPr id="31745" name="Picture 1"/>
          <p:cNvPicPr>
            <a:picLocks noChangeAspect="1" noChangeArrowheads="1"/>
          </p:cNvPicPr>
          <p:nvPr/>
        </p:nvPicPr>
        <p:blipFill>
          <a:blip r:embed="rId3"/>
          <a:srcRect/>
          <a:stretch>
            <a:fillRect/>
          </a:stretch>
        </p:blipFill>
        <p:spPr bwMode="auto">
          <a:xfrm>
            <a:off x="6781800" y="7835900"/>
            <a:ext cx="4678363" cy="1692275"/>
          </a:xfrm>
          <a:prstGeom prst="rect">
            <a:avLst/>
          </a:prstGeom>
          <a:noFill/>
          <a:ln w="9525">
            <a:noFill/>
            <a:round/>
            <a:headEnd/>
            <a:tailEnd/>
          </a:ln>
          <a:effectLst/>
        </p:spPr>
      </p:pic>
      <p:pic>
        <p:nvPicPr>
          <p:cNvPr id="31746" name="Picture 2"/>
          <p:cNvPicPr>
            <a:picLocks noChangeAspect="1" noChangeArrowheads="1"/>
          </p:cNvPicPr>
          <p:nvPr/>
        </p:nvPicPr>
        <p:blipFill>
          <a:blip r:embed="rId4"/>
          <a:srcRect/>
          <a:stretch>
            <a:fillRect/>
          </a:stretch>
        </p:blipFill>
        <p:spPr bwMode="auto">
          <a:xfrm>
            <a:off x="6713538" y="3924300"/>
            <a:ext cx="3870325" cy="2232025"/>
          </a:xfrm>
          <a:prstGeom prst="rect">
            <a:avLst/>
          </a:prstGeom>
          <a:noFill/>
          <a:ln w="9525">
            <a:noFill/>
            <a:round/>
            <a:headEnd/>
            <a:tailEnd/>
          </a:ln>
          <a:effectLst/>
        </p:spPr>
      </p:pic>
      <p:pic>
        <p:nvPicPr>
          <p:cNvPr id="31747" name="Picture 3"/>
          <p:cNvPicPr>
            <a:picLocks noChangeAspect="1" noChangeArrowheads="1"/>
          </p:cNvPicPr>
          <p:nvPr/>
        </p:nvPicPr>
        <p:blipFill>
          <a:blip r:embed="rId5"/>
          <a:srcRect/>
          <a:stretch>
            <a:fillRect/>
          </a:stretch>
        </p:blipFill>
        <p:spPr bwMode="auto">
          <a:xfrm>
            <a:off x="4991100" y="1833563"/>
            <a:ext cx="1141413" cy="7881937"/>
          </a:xfrm>
          <a:prstGeom prst="rect">
            <a:avLst/>
          </a:prstGeom>
          <a:noFill/>
          <a:ln w="9525">
            <a:noFill/>
            <a:round/>
            <a:headEnd/>
            <a:tailEnd/>
          </a:ln>
          <a:effectLst/>
        </p:spPr>
      </p:pic>
      <p:sp>
        <p:nvSpPr>
          <p:cNvPr id="31748" name="Rectangle 4"/>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Pulsar: recent VHE history</a:t>
            </a:r>
          </a:p>
        </p:txBody>
      </p:sp>
      <p:sp>
        <p:nvSpPr>
          <p:cNvPr id="31749" name="Text Box 5"/>
          <p:cNvSpPr txBox="1">
            <a:spLocks noChangeArrowheads="1"/>
          </p:cNvSpPr>
          <p:nvPr/>
        </p:nvSpPr>
        <p:spPr bwMode="auto">
          <a:xfrm>
            <a:off x="225425" y="1993900"/>
            <a:ext cx="5534025" cy="7545388"/>
          </a:xfrm>
          <a:prstGeom prst="rect">
            <a:avLst/>
          </a:prstGeom>
          <a:noFill/>
          <a:ln w="9525">
            <a:noFill/>
            <a:round/>
            <a:headEnd/>
            <a:tailEnd/>
          </a:ln>
          <a:effectLst/>
        </p:spPr>
        <p:txBody>
          <a:bodyPr lIns="38160" tIns="38160" rIns="38160" bIns="38160">
            <a:prstTxWarp prst="textNoShape">
              <a:avLst/>
            </a:prstTxWarp>
          </a:bodyPr>
          <a:lstStyle/>
          <a:p>
            <a:pPr marL="404813" indent="-404813" eaLnBrk="1" hangingPunct="1">
              <a:spcBef>
                <a:spcPts val="1425"/>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a:solidFill>
                  <a:srgbClr val="262626"/>
                </a:solidFill>
                <a:latin typeface="Myriad Pro" charset="0"/>
                <a:ea typeface="ヒラギノ角ゴ ProN W3" charset="-128"/>
                <a:cs typeface="ヒラギノ角ゴ ProN W3" charset="-128"/>
              </a:rPr>
              <a:t>MAGIC (mono) discovery  at E &gt; 25 GeV: rules out Polar Cap model</a:t>
            </a:r>
            <a:r>
              <a:rPr lang="es-ES" sz="2600">
                <a:solidFill>
                  <a:srgbClr val="262626"/>
                </a:solidFill>
                <a:latin typeface="Myriad Pro" charset="0"/>
                <a:ea typeface="ヒラギノ角ゴ ProN W3" charset="-128"/>
                <a:cs typeface="ヒラギノ角ゴ ProN W3" charset="-128"/>
              </a:rPr>
              <a:t/>
            </a:r>
            <a:br>
              <a:rPr lang="es-ES" sz="2600">
                <a:solidFill>
                  <a:srgbClr val="262626"/>
                </a:solidFill>
                <a:latin typeface="Myriad Pro" charset="0"/>
                <a:ea typeface="ヒラギノ角ゴ ProN W3" charset="-128"/>
                <a:cs typeface="ヒラギノ角ゴ ProN W3" charset="-128"/>
              </a:rPr>
            </a:br>
            <a:r>
              <a:rPr lang="es-ES" sz="1800">
                <a:solidFill>
                  <a:srgbClr val="262626"/>
                </a:solidFill>
                <a:latin typeface="Myriad Pro" charset="0"/>
                <a:ea typeface="ヒラギノ角ゴ ProN W3" charset="-128"/>
                <a:cs typeface="ヒラギノ角ゴ ProN W3" charset="-128"/>
              </a:rPr>
              <a:t>(Aliu et. al 2008, Science 322:1221)</a:t>
            </a:r>
          </a:p>
          <a:p>
            <a:pPr marL="404813" indent="-404813" eaLnBrk="1" hangingPunct="1">
              <a:spcBef>
                <a:spcPts val="1425"/>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a:solidFill>
                  <a:srgbClr val="262626"/>
                </a:solidFill>
                <a:latin typeface="Myriad Pro" charset="0"/>
                <a:ea typeface="ヒラギノ角ゴ ProN W3" charset="-128"/>
                <a:cs typeface="ヒラギノ角ゴ ProN W3" charset="-128"/>
              </a:rPr>
              <a:t>Fermi-LAT: P1+P2 cutoff at E ~ 6 GeV, around P2 cutoff is up to E &gt; 10 GeV</a:t>
            </a:r>
            <a:r>
              <a:rPr lang="es-ES" sz="1800">
                <a:solidFill>
                  <a:srgbClr val="262626"/>
                </a:solidFill>
                <a:latin typeface="Myriad Pro" charset="0"/>
                <a:ea typeface="ヒラギノ角ゴ ProN W3" charset="-128"/>
                <a:cs typeface="ヒラギノ角ゴ ProN W3" charset="-128"/>
              </a:rPr>
              <a:t/>
            </a:r>
            <a:br>
              <a:rPr lang="es-ES" sz="1800">
                <a:solidFill>
                  <a:srgbClr val="262626"/>
                </a:solidFill>
                <a:latin typeface="Myriad Pro" charset="0"/>
                <a:ea typeface="ヒラギノ角ゴ ProN W3" charset="-128"/>
                <a:cs typeface="ヒラギノ角ゴ ProN W3" charset="-128"/>
              </a:rPr>
            </a:br>
            <a:r>
              <a:rPr lang="es-ES" sz="1800">
                <a:solidFill>
                  <a:srgbClr val="262626"/>
                </a:solidFill>
                <a:latin typeface="Myriad Pro" charset="0"/>
                <a:ea typeface="ヒラギノ角ゴ ProN W3" charset="-128"/>
                <a:cs typeface="ヒラギノ角ゴ ProN W3" charset="-128"/>
              </a:rPr>
              <a:t>(Abdo et. al 2010, Science 322:1221)</a:t>
            </a:r>
          </a:p>
          <a:p>
            <a:pPr marL="404813" indent="-404813" eaLnBrk="1" hangingPunct="1">
              <a:spcBef>
                <a:spcPts val="1425"/>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a:solidFill>
                  <a:srgbClr val="262626"/>
                </a:solidFill>
                <a:latin typeface="Myriad Pro" charset="0"/>
                <a:ea typeface="ヒラギノ角ゴ ProN W3" charset="-128"/>
                <a:cs typeface="ヒラギノ角ゴ ProN W3" charset="-128"/>
              </a:rPr>
              <a:t>VERITAS: pulsed emission at E &gt; 100 GeV,</a:t>
            </a:r>
            <a:br>
              <a:rPr lang="es-ES" sz="2400">
                <a:solidFill>
                  <a:srgbClr val="262626"/>
                </a:solidFill>
                <a:latin typeface="Myriad Pro" charset="0"/>
                <a:ea typeface="ヒラギノ角ゴ ProN W3" charset="-128"/>
                <a:cs typeface="ヒラギノ角ゴ ProN W3" charset="-128"/>
              </a:rPr>
            </a:br>
            <a:r>
              <a:rPr lang="es-ES" sz="2400">
                <a:solidFill>
                  <a:srgbClr val="262626"/>
                </a:solidFill>
                <a:latin typeface="Myriad Pro" charset="0"/>
                <a:ea typeface="ヒラギノ角ゴ ProN W3" charset="-128"/>
                <a:cs typeface="ヒラギノ角ゴ ProN W3" charset="-128"/>
              </a:rPr>
              <a:t>excludes exponential cutoff</a:t>
            </a:r>
            <a:br>
              <a:rPr lang="es-ES" sz="2400">
                <a:solidFill>
                  <a:srgbClr val="262626"/>
                </a:solidFill>
                <a:latin typeface="Myriad Pro" charset="0"/>
                <a:ea typeface="ヒラギノ角ゴ ProN W3" charset="-128"/>
                <a:cs typeface="ヒラギノ角ゴ ProN W3" charset="-128"/>
              </a:rPr>
            </a:br>
            <a:r>
              <a:rPr lang="es-ES" sz="1800">
                <a:solidFill>
                  <a:srgbClr val="262626"/>
                </a:solidFill>
                <a:latin typeface="Myriad Pro" charset="0"/>
                <a:ea typeface="ヒラギノ角ゴ ProN W3" charset="-128"/>
                <a:cs typeface="ヒラギノ角ゴ ProN W3" charset="-128"/>
              </a:rPr>
              <a:t>(Fermi Symposium, Rome 2011, </a:t>
            </a:r>
            <a:br>
              <a:rPr lang="es-ES" sz="1800">
                <a:solidFill>
                  <a:srgbClr val="262626"/>
                </a:solidFill>
                <a:latin typeface="Myriad Pro" charset="0"/>
                <a:ea typeface="ヒラギノ角ゴ ProN W3" charset="-128"/>
                <a:cs typeface="ヒラギノ角ゴ ProN W3" charset="-128"/>
              </a:rPr>
            </a:br>
            <a:r>
              <a:rPr lang="es-ES" sz="1800">
                <a:solidFill>
                  <a:srgbClr val="262626"/>
                </a:solidFill>
                <a:latin typeface="Myriad Pro" charset="0"/>
                <a:ea typeface="ヒラギノ角ゴ ProN W3" charset="-128"/>
                <a:cs typeface="ヒラギノ角ゴ ProN W3" charset="-128"/>
              </a:rPr>
              <a:t>Aliu et. al 2011, Science 334:69 )</a:t>
            </a:r>
          </a:p>
          <a:p>
            <a:pPr marL="404813" indent="-404813" eaLnBrk="1" hangingPunct="1">
              <a:spcBef>
                <a:spcPts val="1425"/>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a:solidFill>
                  <a:srgbClr val="262626"/>
                </a:solidFill>
                <a:latin typeface="Myriad Pro" charset="0"/>
                <a:ea typeface="ヒラギノ角ゴ ProN W3" charset="-128"/>
                <a:cs typeface="ヒラギノ角ゴ ProN W3" charset="-128"/>
              </a:rPr>
              <a:t>MAGIC mono: phase-dep. spectrum </a:t>
            </a:r>
            <a:br>
              <a:rPr lang="es-ES" sz="2400">
                <a:solidFill>
                  <a:srgbClr val="262626"/>
                </a:solidFill>
                <a:latin typeface="Myriad Pro" charset="0"/>
                <a:ea typeface="ヒラギノ角ゴ ProN W3" charset="-128"/>
                <a:cs typeface="ヒラギノ角ゴ ProN W3" charset="-128"/>
              </a:rPr>
            </a:br>
            <a:r>
              <a:rPr lang="es-ES" sz="2400">
                <a:solidFill>
                  <a:srgbClr val="262626"/>
                </a:solidFill>
                <a:latin typeface="Myriad Pro" charset="0"/>
                <a:ea typeface="ヒラギノ角ゴ ProN W3" charset="-128"/>
                <a:cs typeface="ヒラギノ角ゴ ProN W3" charset="-128"/>
              </a:rPr>
              <a:t>25 &lt; E &lt; 100 GeV, excludes exp. cutoff</a:t>
            </a:r>
            <a:br>
              <a:rPr lang="es-ES" sz="2400">
                <a:solidFill>
                  <a:srgbClr val="262626"/>
                </a:solidFill>
                <a:latin typeface="Myriad Pro" charset="0"/>
                <a:ea typeface="ヒラギノ角ゴ ProN W3" charset="-128"/>
                <a:cs typeface="ヒラギノ角ゴ ProN W3" charset="-128"/>
              </a:rPr>
            </a:br>
            <a:r>
              <a:rPr lang="es-ES" sz="1800">
                <a:solidFill>
                  <a:srgbClr val="262626"/>
                </a:solidFill>
                <a:latin typeface="Myriad Pro" charset="0"/>
                <a:ea typeface="ヒラギノ角ゴ ProN W3" charset="-128"/>
                <a:cs typeface="ヒラギノ角ゴ ProN W3" charset="-128"/>
              </a:rPr>
              <a:t>(ICRC, Beijing 2011, </a:t>
            </a:r>
            <a:br>
              <a:rPr lang="es-ES" sz="1800">
                <a:solidFill>
                  <a:srgbClr val="262626"/>
                </a:solidFill>
                <a:latin typeface="Myriad Pro" charset="0"/>
                <a:ea typeface="ヒラギノ角ゴ ProN W3" charset="-128"/>
                <a:cs typeface="ヒラギノ角ゴ ProN W3" charset="-128"/>
              </a:rPr>
            </a:br>
            <a:r>
              <a:rPr lang="es-ES" sz="1800">
                <a:solidFill>
                  <a:srgbClr val="262626"/>
                </a:solidFill>
                <a:latin typeface="Myriad Pro" charset="0"/>
                <a:ea typeface="ヒラギノ角ゴ ProN W3" charset="-128"/>
                <a:cs typeface="ヒラギノ角ゴ ProN W3" charset="-128"/>
              </a:rPr>
              <a:t>Aleksić et. al 2011, ApJ 742:43)</a:t>
            </a:r>
          </a:p>
          <a:p>
            <a:pPr marL="404813" indent="-404813" eaLnBrk="1" hangingPunct="1">
              <a:spcBef>
                <a:spcPts val="1425"/>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a:solidFill>
                  <a:srgbClr val="262626"/>
                </a:solidFill>
                <a:latin typeface="Myriad Pro" charset="0"/>
                <a:ea typeface="ヒラギノ角ゴ ProN W3" charset="-128"/>
                <a:cs typeface="ヒラギノ角ゴ ProN W3" charset="-128"/>
              </a:rPr>
              <a:t>MAGIC confirms detection up to </a:t>
            </a:r>
            <a:br>
              <a:rPr lang="es-ES" sz="2400">
                <a:solidFill>
                  <a:srgbClr val="262626"/>
                </a:solidFill>
                <a:latin typeface="Myriad Pro" charset="0"/>
                <a:ea typeface="ヒラギノ角ゴ ProN W3" charset="-128"/>
                <a:cs typeface="ヒラギノ角ゴ ProN W3" charset="-128"/>
              </a:rPr>
            </a:br>
            <a:r>
              <a:rPr lang="es-ES" sz="2400">
                <a:solidFill>
                  <a:srgbClr val="262626"/>
                </a:solidFill>
                <a:latin typeface="Myriad Pro" charset="0"/>
                <a:ea typeface="ヒラギノ角ゴ ProN W3" charset="-128"/>
                <a:cs typeface="ヒラギノ角ゴ ProN W3" charset="-128"/>
              </a:rPr>
              <a:t>400 GeV, measures phase-dependent spectrum</a:t>
            </a:r>
            <a:r>
              <a:rPr lang="es-ES" sz="1800">
                <a:solidFill>
                  <a:srgbClr val="262626"/>
                </a:solidFill>
                <a:latin typeface="Myriad Pro" charset="0"/>
                <a:ea typeface="ヒラギノ角ゴ ProN W3" charset="-128"/>
                <a:cs typeface="ヒラギノ角ゴ ProN W3" charset="-128"/>
              </a:rPr>
              <a:t/>
            </a:r>
            <a:br>
              <a:rPr lang="es-ES" sz="1800">
                <a:solidFill>
                  <a:srgbClr val="262626"/>
                </a:solidFill>
                <a:latin typeface="Myriad Pro" charset="0"/>
                <a:ea typeface="ヒラギノ角ゴ ProN W3" charset="-128"/>
                <a:cs typeface="ヒラギノ角ゴ ProN W3" charset="-128"/>
              </a:rPr>
            </a:br>
            <a:r>
              <a:rPr lang="es-ES" sz="1800">
                <a:solidFill>
                  <a:srgbClr val="262626"/>
                </a:solidFill>
                <a:latin typeface="Myriad Pro" charset="0"/>
                <a:ea typeface="ヒラギノ角ゴ ProN W3" charset="-128"/>
                <a:cs typeface="ヒラギノ角ゴ ProN W3" charset="-128"/>
              </a:rPr>
              <a:t>(Aleksić et. al 2012, A&amp;A 540:A69) </a:t>
            </a:r>
          </a:p>
        </p:txBody>
      </p:sp>
      <p:grpSp>
        <p:nvGrpSpPr>
          <p:cNvPr id="31750" name="Group 6"/>
          <p:cNvGrpSpPr>
            <a:grpSpLocks/>
          </p:cNvGrpSpPr>
          <p:nvPr/>
        </p:nvGrpSpPr>
        <p:grpSpPr bwMode="auto">
          <a:xfrm>
            <a:off x="5827713" y="2160588"/>
            <a:ext cx="177800" cy="7015162"/>
            <a:chOff x="3671" y="1361"/>
            <a:chExt cx="112" cy="4419"/>
          </a:xfrm>
        </p:grpSpPr>
        <p:sp>
          <p:nvSpPr>
            <p:cNvPr id="31751" name="Rectangle 7"/>
            <p:cNvSpPr>
              <a:spLocks noChangeArrowheads="1"/>
            </p:cNvSpPr>
            <p:nvPr/>
          </p:nvSpPr>
          <p:spPr bwMode="auto">
            <a:xfrm>
              <a:off x="3671" y="1362"/>
              <a:ext cx="112" cy="566"/>
            </a:xfrm>
            <a:prstGeom prst="rect">
              <a:avLst/>
            </a:prstGeom>
            <a:solidFill>
              <a:srgbClr val="0084D1">
                <a:alpha val="29999"/>
              </a:srgbClr>
            </a:solidFill>
            <a:ln w="9525">
              <a:noFill/>
              <a:round/>
              <a:headEnd/>
              <a:tailEnd/>
            </a:ln>
            <a:effectLst/>
          </p:spPr>
          <p:txBody>
            <a:bodyPr vert="eaVert"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004586"/>
                  </a:solidFill>
                  <a:latin typeface="Myriad Pro Black" charset="0"/>
                  <a:ea typeface="Droid Sans Fallback" charset="0"/>
                  <a:cs typeface="Droid Sans Fallback" charset="0"/>
                </a:rPr>
                <a:t>W 07-08</a:t>
              </a:r>
            </a:p>
          </p:txBody>
        </p:sp>
        <p:sp>
          <p:nvSpPr>
            <p:cNvPr id="31752" name="Rectangle 8"/>
            <p:cNvSpPr>
              <a:spLocks noChangeArrowheads="1"/>
            </p:cNvSpPr>
            <p:nvPr/>
          </p:nvSpPr>
          <p:spPr bwMode="auto">
            <a:xfrm>
              <a:off x="3671" y="2331"/>
              <a:ext cx="112" cy="566"/>
            </a:xfrm>
            <a:prstGeom prst="rect">
              <a:avLst/>
            </a:prstGeom>
            <a:solidFill>
              <a:srgbClr val="0084D1">
                <a:alpha val="29999"/>
              </a:srgbClr>
            </a:solidFill>
            <a:ln w="9525">
              <a:noFill/>
              <a:round/>
              <a:headEnd/>
              <a:tailEnd/>
            </a:ln>
            <a:effectLst/>
          </p:spPr>
          <p:txBody>
            <a:bodyPr vert="eaVert"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004586"/>
                  </a:solidFill>
                  <a:latin typeface="Myriad Pro Black" charset="0"/>
                  <a:ea typeface="Droid Sans Fallback" charset="0"/>
                  <a:cs typeface="Droid Sans Fallback" charset="0"/>
                </a:rPr>
                <a:t>W 08-09</a:t>
              </a:r>
            </a:p>
          </p:txBody>
        </p:sp>
        <p:sp>
          <p:nvSpPr>
            <p:cNvPr id="31753" name="Rectangle 9"/>
            <p:cNvSpPr>
              <a:spLocks noChangeArrowheads="1"/>
            </p:cNvSpPr>
            <p:nvPr/>
          </p:nvSpPr>
          <p:spPr bwMode="auto">
            <a:xfrm>
              <a:off x="3671" y="3293"/>
              <a:ext cx="112" cy="566"/>
            </a:xfrm>
            <a:prstGeom prst="rect">
              <a:avLst/>
            </a:prstGeom>
            <a:solidFill>
              <a:srgbClr val="579D1C">
                <a:alpha val="29999"/>
              </a:srgbClr>
            </a:solidFill>
            <a:ln w="9525">
              <a:noFill/>
              <a:round/>
              <a:headEnd/>
              <a:tailEnd/>
            </a:ln>
            <a:effectLst/>
          </p:spPr>
          <p:txBody>
            <a:bodyPr vert="eaVert"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004A4A"/>
                  </a:solidFill>
                  <a:latin typeface="Myriad Pro Black" charset="0"/>
                  <a:ea typeface="Droid Sans Fallback" charset="0"/>
                  <a:cs typeface="Droid Sans Fallback" charset="0"/>
                </a:rPr>
                <a:t>W 09-10</a:t>
              </a:r>
            </a:p>
          </p:txBody>
        </p:sp>
        <p:sp>
          <p:nvSpPr>
            <p:cNvPr id="31754" name="Rectangle 10"/>
            <p:cNvSpPr>
              <a:spLocks noChangeArrowheads="1"/>
            </p:cNvSpPr>
            <p:nvPr/>
          </p:nvSpPr>
          <p:spPr bwMode="auto">
            <a:xfrm>
              <a:off x="3671" y="4252"/>
              <a:ext cx="112" cy="566"/>
            </a:xfrm>
            <a:prstGeom prst="rect">
              <a:avLst/>
            </a:prstGeom>
            <a:solidFill>
              <a:srgbClr val="579D1C">
                <a:alpha val="29999"/>
              </a:srgbClr>
            </a:solidFill>
            <a:ln w="9525">
              <a:noFill/>
              <a:round/>
              <a:headEnd/>
              <a:tailEnd/>
            </a:ln>
            <a:effectLst/>
          </p:spPr>
          <p:txBody>
            <a:bodyPr vert="eaVert"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004A4A"/>
                  </a:solidFill>
                  <a:latin typeface="Myriad Pro Black" charset="0"/>
                  <a:ea typeface="Droid Sans Fallback" charset="0"/>
                  <a:cs typeface="Droid Sans Fallback" charset="0"/>
                </a:rPr>
                <a:t>W 10-11</a:t>
              </a:r>
            </a:p>
          </p:txBody>
        </p:sp>
        <p:sp>
          <p:nvSpPr>
            <p:cNvPr id="31755" name="Rectangle 11"/>
            <p:cNvSpPr>
              <a:spLocks noChangeArrowheads="1"/>
            </p:cNvSpPr>
            <p:nvPr/>
          </p:nvSpPr>
          <p:spPr bwMode="auto">
            <a:xfrm>
              <a:off x="3671" y="5215"/>
              <a:ext cx="112" cy="566"/>
            </a:xfrm>
            <a:prstGeom prst="rect">
              <a:avLst/>
            </a:prstGeom>
            <a:solidFill>
              <a:srgbClr val="4C4C4C">
                <a:alpha val="29999"/>
              </a:srgbClr>
            </a:solidFill>
            <a:ln w="9525">
              <a:noFill/>
              <a:round/>
              <a:headEnd/>
              <a:tailEnd/>
            </a:ln>
            <a:effectLst/>
          </p:spPr>
          <p:txBody>
            <a:bodyPr vert="eaVert"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400">
                  <a:solidFill>
                    <a:srgbClr val="4C4C4C"/>
                  </a:solidFill>
                  <a:latin typeface="Myriad Pro Black" charset="0"/>
                  <a:ea typeface="Droid Sans Fallback" charset="0"/>
                  <a:cs typeface="Droid Sans Fallback" charset="0"/>
                </a:rPr>
                <a:t>W 11-12</a:t>
              </a:r>
            </a:p>
          </p:txBody>
        </p:sp>
      </p:grpSp>
      <p:sp>
        <p:nvSpPr>
          <p:cNvPr id="31756" name="AutoShape 12"/>
          <p:cNvSpPr>
            <a:spLocks noChangeArrowheads="1"/>
          </p:cNvSpPr>
          <p:nvPr/>
        </p:nvSpPr>
        <p:spPr bwMode="auto">
          <a:xfrm>
            <a:off x="5759450" y="3635375"/>
            <a:ext cx="179388" cy="179388"/>
          </a:xfrm>
          <a:prstGeom prst="star5">
            <a:avLst/>
          </a:prstGeom>
          <a:solidFill>
            <a:srgbClr val="FFB515"/>
          </a:solidFill>
          <a:ln w="9525">
            <a:solidFill>
              <a:srgbClr val="000000"/>
            </a:solidFill>
            <a:round/>
            <a:headEnd/>
            <a:tailEnd/>
          </a:ln>
          <a:effectLst/>
        </p:spPr>
        <p:txBody>
          <a:bodyPr wrap="none" anchor="ctr">
            <a:prstTxWarp prst="textNoShape">
              <a:avLst/>
            </a:prstTxWarp>
          </a:bodyPr>
          <a:lstStyle/>
          <a:p>
            <a:endParaRPr lang="es-ES_tradnl"/>
          </a:p>
        </p:txBody>
      </p:sp>
      <p:pic>
        <p:nvPicPr>
          <p:cNvPr id="31757" name="Picture 13"/>
          <p:cNvPicPr>
            <a:picLocks noChangeAspect="1" noChangeArrowheads="1"/>
          </p:cNvPicPr>
          <p:nvPr/>
        </p:nvPicPr>
        <p:blipFill>
          <a:blip r:embed="rId6"/>
          <a:srcRect/>
          <a:stretch>
            <a:fillRect/>
          </a:stretch>
        </p:blipFill>
        <p:spPr bwMode="auto">
          <a:xfrm>
            <a:off x="10202863" y="1871663"/>
            <a:ext cx="2576512" cy="1908175"/>
          </a:xfrm>
          <a:prstGeom prst="rect">
            <a:avLst/>
          </a:prstGeom>
          <a:noFill/>
          <a:ln w="9525">
            <a:noFill/>
            <a:round/>
            <a:headEnd/>
            <a:tailEnd/>
          </a:ln>
          <a:effectLst/>
        </p:spPr>
      </p:pic>
      <p:sp>
        <p:nvSpPr>
          <p:cNvPr id="31758" name="Text Box 14"/>
          <p:cNvSpPr txBox="1">
            <a:spLocks noChangeArrowheads="1"/>
          </p:cNvSpPr>
          <p:nvPr/>
        </p:nvSpPr>
        <p:spPr bwMode="auto">
          <a:xfrm>
            <a:off x="6624638" y="3500438"/>
            <a:ext cx="3959225" cy="436562"/>
          </a:xfrm>
          <a:prstGeom prst="rect">
            <a:avLst/>
          </a:prstGeom>
          <a:noFill/>
          <a:ln w="10800">
            <a:noFill/>
            <a:round/>
            <a:headEnd/>
            <a:tailEnd/>
          </a:ln>
          <a:effectLst/>
        </p:spPr>
        <p:txBody>
          <a:bodyPr lIns="95400" tIns="50400" rIns="95400" bIns="504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charset="0"/>
                <a:ea typeface="Droid Sans Fallback" charset="0"/>
                <a:cs typeface="Droid Sans Fallback" charset="0"/>
              </a:rPr>
              <a:t>6.4</a:t>
            </a:r>
            <a:r>
              <a:rPr lang="es-ES" sz="2200">
                <a:solidFill>
                  <a:srgbClr val="000000"/>
                </a:solidFill>
                <a:latin typeface="Myriad Pro" charset="0"/>
                <a:ea typeface="Myriad Pro" charset="0"/>
                <a:cs typeface="Myriad Pro" charset="0"/>
              </a:rPr>
              <a:t>σ E&gt;25 GeV </a:t>
            </a:r>
            <a:r>
              <a:rPr lang="es-ES" sz="1800">
                <a:solidFill>
                  <a:srgbClr val="000000"/>
                </a:solidFill>
                <a:latin typeface="Myriad Pro" charset="0"/>
                <a:ea typeface="Droid Sans Fallback" charset="0"/>
                <a:cs typeface="Droid Sans Fallback" charset="0"/>
              </a:rPr>
              <a:t>(3.4</a:t>
            </a:r>
            <a:r>
              <a:rPr lang="es-ES" sz="1800">
                <a:solidFill>
                  <a:srgbClr val="000000"/>
                </a:solidFill>
                <a:latin typeface="Myriad Pro" charset="0"/>
                <a:ea typeface="Myriad Pro" charset="0"/>
                <a:cs typeface="Myriad Pro" charset="0"/>
              </a:rPr>
              <a:t>σ</a:t>
            </a:r>
            <a:r>
              <a:rPr lang="es-ES" sz="1800">
                <a:solidFill>
                  <a:srgbClr val="000000"/>
                </a:solidFill>
                <a:latin typeface="Myriad Pro" charset="0"/>
                <a:ea typeface="Droid Sans Fallback" charset="0"/>
                <a:cs typeface="Droid Sans Fallback" charset="0"/>
              </a:rPr>
              <a:t> P2 at E&gt;60GeV)</a:t>
            </a:r>
          </a:p>
        </p:txBody>
      </p:sp>
      <p:sp>
        <p:nvSpPr>
          <p:cNvPr id="31759" name="Text Box 15"/>
          <p:cNvSpPr txBox="1">
            <a:spLocks noChangeArrowheads="1"/>
          </p:cNvSpPr>
          <p:nvPr/>
        </p:nvSpPr>
        <p:spPr bwMode="auto">
          <a:xfrm>
            <a:off x="10728325" y="1871663"/>
            <a:ext cx="2160588" cy="376237"/>
          </a:xfrm>
          <a:prstGeom prst="rect">
            <a:avLst/>
          </a:prstGeom>
          <a:noFill/>
          <a:ln w="10800">
            <a:noFill/>
            <a:round/>
            <a:headEnd/>
            <a:tailEnd/>
          </a:ln>
          <a:effectLst/>
        </p:spPr>
        <p:txBody>
          <a:bodyPr lIns="95400" tIns="50400" rIns="95400" bIns="504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charset="0"/>
                <a:ea typeface="Droid Sans Fallback" charset="0"/>
                <a:cs typeface="Droid Sans Fallback" charset="0"/>
              </a:rPr>
              <a:t>Cutoff at</a:t>
            </a:r>
            <a:r>
              <a:rPr lang="es-ES" sz="1800" b="1">
                <a:solidFill>
                  <a:srgbClr val="000000"/>
                </a:solidFill>
                <a:latin typeface="Myriad Pro" charset="0"/>
                <a:ea typeface="Droid Sans Fallback" charset="0"/>
                <a:cs typeface="Droid Sans Fallback" charset="0"/>
              </a:rPr>
              <a:t> ~17 GeV</a:t>
            </a:r>
          </a:p>
        </p:txBody>
      </p:sp>
      <p:sp>
        <p:nvSpPr>
          <p:cNvPr id="31760" name="AutoShape 16"/>
          <p:cNvSpPr>
            <a:spLocks noChangeArrowheads="1"/>
          </p:cNvSpPr>
          <p:nvPr/>
        </p:nvSpPr>
        <p:spPr bwMode="auto">
          <a:xfrm>
            <a:off x="5759450" y="5614988"/>
            <a:ext cx="179388" cy="179387"/>
          </a:xfrm>
          <a:prstGeom prst="star5">
            <a:avLst/>
          </a:prstGeom>
          <a:solidFill>
            <a:srgbClr val="FFB515"/>
          </a:solidFill>
          <a:ln w="9525">
            <a:solidFill>
              <a:srgbClr val="000000"/>
            </a:solidFill>
            <a:round/>
            <a:headEnd/>
            <a:tailEnd/>
          </a:ln>
          <a:effectLst/>
        </p:spPr>
        <p:txBody>
          <a:bodyPr wrap="none" anchor="ctr">
            <a:prstTxWarp prst="textNoShape">
              <a:avLst/>
            </a:prstTxWarp>
          </a:bodyPr>
          <a:lstStyle/>
          <a:p>
            <a:endParaRPr lang="es-ES_tradnl"/>
          </a:p>
        </p:txBody>
      </p:sp>
      <p:sp>
        <p:nvSpPr>
          <p:cNvPr id="31761" name="Rectangle 17"/>
          <p:cNvSpPr>
            <a:spLocks noChangeArrowheads="1"/>
          </p:cNvSpPr>
          <p:nvPr/>
        </p:nvSpPr>
        <p:spPr bwMode="auto">
          <a:xfrm>
            <a:off x="6659563" y="1800225"/>
            <a:ext cx="6162675" cy="2160588"/>
          </a:xfrm>
          <a:prstGeom prst="rect">
            <a:avLst/>
          </a:prstGeom>
          <a:noFill/>
          <a:ln w="36720">
            <a:solidFill>
              <a:srgbClr val="000000"/>
            </a:solidFill>
            <a:round/>
            <a:headEnd/>
            <a:tailEnd/>
          </a:ln>
          <a:effectLst/>
        </p:spPr>
        <p:txBody>
          <a:bodyPr wrap="none" anchor="ctr">
            <a:prstTxWarp prst="textNoShape">
              <a:avLst/>
            </a:prstTxWarp>
          </a:bodyPr>
          <a:lstStyle/>
          <a:p>
            <a:endParaRPr lang="es-ES_tradnl"/>
          </a:p>
        </p:txBody>
      </p:sp>
      <p:sp>
        <p:nvSpPr>
          <p:cNvPr id="31762" name="Line 18"/>
          <p:cNvSpPr>
            <a:spLocks noChangeShapeType="1"/>
          </p:cNvSpPr>
          <p:nvPr/>
        </p:nvSpPr>
        <p:spPr bwMode="auto">
          <a:xfrm flipV="1">
            <a:off x="5940425" y="1798638"/>
            <a:ext cx="720725" cy="1803400"/>
          </a:xfrm>
          <a:prstGeom prst="line">
            <a:avLst/>
          </a:prstGeom>
          <a:noFill/>
          <a:ln w="9525">
            <a:solidFill>
              <a:srgbClr val="000000"/>
            </a:solidFill>
            <a:round/>
            <a:headEnd/>
            <a:tailEnd/>
          </a:ln>
          <a:effectLst/>
        </p:spPr>
        <p:txBody>
          <a:bodyPr>
            <a:prstTxWarp prst="textNoShape">
              <a:avLst/>
            </a:prstTxWarp>
          </a:bodyPr>
          <a:lstStyle/>
          <a:p>
            <a:endParaRPr lang="es-ES_tradnl"/>
          </a:p>
        </p:txBody>
      </p:sp>
      <p:sp>
        <p:nvSpPr>
          <p:cNvPr id="31763" name="Line 19"/>
          <p:cNvSpPr>
            <a:spLocks noChangeShapeType="1"/>
          </p:cNvSpPr>
          <p:nvPr/>
        </p:nvSpPr>
        <p:spPr bwMode="auto">
          <a:xfrm>
            <a:off x="5940425" y="3779838"/>
            <a:ext cx="720725" cy="179387"/>
          </a:xfrm>
          <a:prstGeom prst="line">
            <a:avLst/>
          </a:prstGeom>
          <a:noFill/>
          <a:ln w="9525">
            <a:solidFill>
              <a:srgbClr val="000000"/>
            </a:solidFill>
            <a:round/>
            <a:headEnd/>
            <a:tailEnd/>
          </a:ln>
          <a:effectLst/>
        </p:spPr>
        <p:txBody>
          <a:bodyPr>
            <a:prstTxWarp prst="textNoShape">
              <a:avLst/>
            </a:prstTxWarp>
          </a:bodyPr>
          <a:lstStyle/>
          <a:p>
            <a:endParaRPr lang="es-ES_tradnl"/>
          </a:p>
        </p:txBody>
      </p:sp>
      <p:sp>
        <p:nvSpPr>
          <p:cNvPr id="31764" name="Rectangle 20"/>
          <p:cNvSpPr>
            <a:spLocks noChangeArrowheads="1"/>
          </p:cNvSpPr>
          <p:nvPr/>
        </p:nvSpPr>
        <p:spPr bwMode="auto">
          <a:xfrm>
            <a:off x="6665913" y="3941763"/>
            <a:ext cx="6162675" cy="2160587"/>
          </a:xfrm>
          <a:prstGeom prst="rect">
            <a:avLst/>
          </a:prstGeom>
          <a:noFill/>
          <a:ln w="36720">
            <a:solidFill>
              <a:srgbClr val="000000"/>
            </a:solidFill>
            <a:round/>
            <a:headEnd/>
            <a:tailEnd/>
          </a:ln>
          <a:effectLst/>
        </p:spPr>
        <p:txBody>
          <a:bodyPr wrap="none" anchor="ctr">
            <a:prstTxWarp prst="textNoShape">
              <a:avLst/>
            </a:prstTxWarp>
          </a:bodyPr>
          <a:lstStyle/>
          <a:p>
            <a:endParaRPr lang="es-ES_tradnl"/>
          </a:p>
        </p:txBody>
      </p:sp>
      <p:sp>
        <p:nvSpPr>
          <p:cNvPr id="31765" name="Line 21"/>
          <p:cNvSpPr>
            <a:spLocks noChangeShapeType="1"/>
          </p:cNvSpPr>
          <p:nvPr/>
        </p:nvSpPr>
        <p:spPr bwMode="auto">
          <a:xfrm flipV="1">
            <a:off x="5940425" y="3957638"/>
            <a:ext cx="719138" cy="1624012"/>
          </a:xfrm>
          <a:prstGeom prst="line">
            <a:avLst/>
          </a:prstGeom>
          <a:noFill/>
          <a:ln w="9525">
            <a:solidFill>
              <a:srgbClr val="000000"/>
            </a:solidFill>
            <a:round/>
            <a:headEnd/>
            <a:tailEnd/>
          </a:ln>
          <a:effectLst/>
        </p:spPr>
        <p:txBody>
          <a:bodyPr>
            <a:prstTxWarp prst="textNoShape">
              <a:avLst/>
            </a:prstTxWarp>
          </a:bodyPr>
          <a:lstStyle/>
          <a:p>
            <a:endParaRPr lang="es-ES_tradnl"/>
          </a:p>
        </p:txBody>
      </p:sp>
      <p:sp>
        <p:nvSpPr>
          <p:cNvPr id="31766" name="Line 22"/>
          <p:cNvSpPr>
            <a:spLocks noChangeShapeType="1"/>
          </p:cNvSpPr>
          <p:nvPr/>
        </p:nvSpPr>
        <p:spPr bwMode="auto">
          <a:xfrm>
            <a:off x="5940425" y="5759450"/>
            <a:ext cx="720725" cy="360363"/>
          </a:xfrm>
          <a:prstGeom prst="line">
            <a:avLst/>
          </a:prstGeom>
          <a:noFill/>
          <a:ln w="9525">
            <a:solidFill>
              <a:srgbClr val="000000"/>
            </a:solidFill>
            <a:round/>
            <a:headEnd/>
            <a:tailEnd/>
          </a:ln>
          <a:effectLst/>
        </p:spPr>
        <p:txBody>
          <a:bodyPr>
            <a:prstTxWarp prst="textNoShape">
              <a:avLst/>
            </a:prstTxWarp>
          </a:bodyPr>
          <a:lstStyle/>
          <a:p>
            <a:endParaRPr lang="es-ES_tradnl"/>
          </a:p>
        </p:txBody>
      </p:sp>
      <p:sp>
        <p:nvSpPr>
          <p:cNvPr id="31767" name="Text Box 23"/>
          <p:cNvSpPr txBox="1">
            <a:spLocks noChangeArrowheads="1"/>
          </p:cNvSpPr>
          <p:nvPr/>
        </p:nvSpPr>
        <p:spPr bwMode="auto">
          <a:xfrm>
            <a:off x="10620375" y="4032250"/>
            <a:ext cx="2160588" cy="2020888"/>
          </a:xfrm>
          <a:prstGeom prst="rect">
            <a:avLst/>
          </a:prstGeom>
          <a:noFill/>
          <a:ln w="10800">
            <a:noFill/>
            <a:round/>
            <a:headEnd/>
            <a:tailEnd/>
          </a:ln>
          <a:effectLst/>
        </p:spPr>
        <p:txBody>
          <a:bodyPr lIns="95400" tIns="50400" rIns="95400" bIns="504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charset="0"/>
                <a:ea typeface="Droid Sans Fallback" charset="0"/>
                <a:cs typeface="Droid Sans Fallback" charset="0"/>
              </a:rPr>
              <a:t>Phase-averaged spectrum with exponential cutoff at </a:t>
            </a:r>
            <a:r>
              <a:rPr lang="es-ES" sz="1800" b="1">
                <a:solidFill>
                  <a:srgbClr val="000000"/>
                </a:solidFill>
                <a:latin typeface="Myriad Pro" charset="0"/>
                <a:ea typeface="Droid Sans Fallback" charset="0"/>
                <a:cs typeface="Droid Sans Fallback" charset="0"/>
              </a:rPr>
              <a:t>~ 6 GeV</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b="1">
                <a:solidFill>
                  <a:srgbClr val="000000"/>
                </a:solidFill>
                <a:latin typeface="Myriad Pro" charset="0"/>
                <a:ea typeface="Droid Sans Fallback" charset="0"/>
                <a:cs typeface="Droid Sans Fallback" charset="0"/>
              </a:rPr>
              <a:t>however last point is systematically higher!!</a:t>
            </a:r>
          </a:p>
        </p:txBody>
      </p:sp>
      <p:sp>
        <p:nvSpPr>
          <p:cNvPr id="31768" name="Line 24"/>
          <p:cNvSpPr>
            <a:spLocks noChangeShapeType="1"/>
          </p:cNvSpPr>
          <p:nvPr/>
        </p:nvSpPr>
        <p:spPr bwMode="auto">
          <a:xfrm flipH="1" flipV="1">
            <a:off x="10258425" y="5038725"/>
            <a:ext cx="363538" cy="363538"/>
          </a:xfrm>
          <a:prstGeom prst="line">
            <a:avLst/>
          </a:prstGeom>
          <a:noFill/>
          <a:ln w="36720">
            <a:solidFill>
              <a:srgbClr val="000000"/>
            </a:solidFill>
            <a:round/>
            <a:headEnd/>
            <a:tailEnd type="triangle" w="med" len="med"/>
          </a:ln>
          <a:effectLst/>
        </p:spPr>
        <p:txBody>
          <a:bodyPr>
            <a:prstTxWarp prst="textNoShape">
              <a:avLst/>
            </a:prstTxWarp>
          </a:bodyPr>
          <a:lstStyle/>
          <a:p>
            <a:endParaRPr lang="es-ES_tradnl"/>
          </a:p>
        </p:txBody>
      </p:sp>
      <p:sp>
        <p:nvSpPr>
          <p:cNvPr id="31769" name="AutoShape 25"/>
          <p:cNvSpPr>
            <a:spLocks noChangeArrowheads="1"/>
          </p:cNvSpPr>
          <p:nvPr/>
        </p:nvSpPr>
        <p:spPr bwMode="auto">
          <a:xfrm>
            <a:off x="5759450" y="7667625"/>
            <a:ext cx="179388" cy="179388"/>
          </a:xfrm>
          <a:prstGeom prst="star5">
            <a:avLst/>
          </a:prstGeom>
          <a:solidFill>
            <a:srgbClr val="FFB515"/>
          </a:solidFill>
          <a:ln w="9525">
            <a:solidFill>
              <a:srgbClr val="000000"/>
            </a:solidFill>
            <a:round/>
            <a:headEnd/>
            <a:tailEnd/>
          </a:ln>
          <a:effectLst/>
        </p:spPr>
        <p:txBody>
          <a:bodyPr wrap="none" anchor="ctr">
            <a:prstTxWarp prst="textNoShape">
              <a:avLst/>
            </a:prstTxWarp>
          </a:bodyPr>
          <a:lstStyle/>
          <a:p>
            <a:endParaRPr lang="es-ES_tradnl"/>
          </a:p>
        </p:txBody>
      </p:sp>
      <p:sp>
        <p:nvSpPr>
          <p:cNvPr id="31770" name="AutoShape 26"/>
          <p:cNvSpPr>
            <a:spLocks noChangeArrowheads="1"/>
          </p:cNvSpPr>
          <p:nvPr/>
        </p:nvSpPr>
        <p:spPr bwMode="auto">
          <a:xfrm>
            <a:off x="5757863" y="8997950"/>
            <a:ext cx="179387" cy="179388"/>
          </a:xfrm>
          <a:prstGeom prst="star5">
            <a:avLst/>
          </a:prstGeom>
          <a:solidFill>
            <a:srgbClr val="FFB515"/>
          </a:solidFill>
          <a:ln w="9525">
            <a:solidFill>
              <a:srgbClr val="000000"/>
            </a:solidFill>
            <a:round/>
            <a:headEnd/>
            <a:tailEnd/>
          </a:ln>
          <a:effectLst/>
        </p:spPr>
        <p:txBody>
          <a:bodyPr wrap="none" anchor="ctr">
            <a:prstTxWarp prst="textNoShape">
              <a:avLst/>
            </a:prstTxWarp>
          </a:bodyPr>
          <a:lstStyle/>
          <a:p>
            <a:endParaRPr lang="es-ES_tradnl"/>
          </a:p>
        </p:txBody>
      </p:sp>
      <p:sp>
        <p:nvSpPr>
          <p:cNvPr id="31771" name="AutoShape 27"/>
          <p:cNvSpPr>
            <a:spLocks noChangeArrowheads="1"/>
          </p:cNvSpPr>
          <p:nvPr/>
        </p:nvSpPr>
        <p:spPr bwMode="auto">
          <a:xfrm>
            <a:off x="5759450" y="7918450"/>
            <a:ext cx="179388" cy="179388"/>
          </a:xfrm>
          <a:prstGeom prst="star5">
            <a:avLst/>
          </a:prstGeom>
          <a:solidFill>
            <a:srgbClr val="FFB515"/>
          </a:solidFill>
          <a:ln w="9525">
            <a:solidFill>
              <a:srgbClr val="000000"/>
            </a:solidFill>
            <a:round/>
            <a:headEnd/>
            <a:tailEnd/>
          </a:ln>
          <a:effectLst/>
        </p:spPr>
        <p:txBody>
          <a:bodyPr wrap="none" anchor="ctr">
            <a:prstTxWarp prst="textNoShape">
              <a:avLst/>
            </a:prstTxWarp>
          </a:bodyPr>
          <a:lstStyle/>
          <a:p>
            <a:endParaRPr lang="es-ES_tradnl"/>
          </a:p>
        </p:txBody>
      </p:sp>
      <p:pic>
        <p:nvPicPr>
          <p:cNvPr id="31772" name="Picture 28"/>
          <p:cNvPicPr>
            <a:picLocks noChangeAspect="1" noChangeArrowheads="1"/>
          </p:cNvPicPr>
          <p:nvPr/>
        </p:nvPicPr>
        <p:blipFill>
          <a:blip r:embed="rId7"/>
          <a:srcRect/>
          <a:stretch>
            <a:fillRect/>
          </a:stretch>
        </p:blipFill>
        <p:spPr bwMode="auto">
          <a:xfrm>
            <a:off x="6804025" y="6265863"/>
            <a:ext cx="4535488" cy="1649412"/>
          </a:xfrm>
          <a:prstGeom prst="rect">
            <a:avLst/>
          </a:prstGeom>
          <a:noFill/>
          <a:ln w="9525">
            <a:noFill/>
            <a:round/>
            <a:headEnd/>
            <a:tailEnd/>
          </a:ln>
          <a:effectLst/>
        </p:spPr>
      </p:pic>
      <p:sp>
        <p:nvSpPr>
          <p:cNvPr id="31773" name="Rectangle 29"/>
          <p:cNvSpPr>
            <a:spLocks noChangeArrowheads="1"/>
          </p:cNvSpPr>
          <p:nvPr/>
        </p:nvSpPr>
        <p:spPr bwMode="auto">
          <a:xfrm>
            <a:off x="10245725" y="7920038"/>
            <a:ext cx="1079500" cy="474662"/>
          </a:xfrm>
          <a:prstGeom prst="rect">
            <a:avLst/>
          </a:prstGeom>
          <a:solidFill>
            <a:srgbClr val="FFFFFF"/>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500">
                <a:solidFill>
                  <a:srgbClr val="000000"/>
                </a:solidFill>
                <a:latin typeface="Myriad Pro Black" charset="0"/>
                <a:ea typeface="Droid Sans Fallback" charset="0"/>
                <a:cs typeface="Droid Sans Fallback" charset="0"/>
              </a:rPr>
              <a:t>MAGIC</a:t>
            </a:r>
            <a:br>
              <a:rPr lang="es-ES" sz="1500">
                <a:solidFill>
                  <a:srgbClr val="000000"/>
                </a:solidFill>
                <a:latin typeface="Myriad Pro Black" charset="0"/>
                <a:ea typeface="Droid Sans Fallback" charset="0"/>
                <a:cs typeface="Droid Sans Fallback" charset="0"/>
              </a:rPr>
            </a:br>
            <a:r>
              <a:rPr lang="es-ES" sz="1500">
                <a:solidFill>
                  <a:srgbClr val="000000"/>
                </a:solidFill>
                <a:latin typeface="Myriad Pro Black" charset="0"/>
                <a:ea typeface="Droid Sans Fallback" charset="0"/>
                <a:cs typeface="Droid Sans Fallback" charset="0"/>
              </a:rPr>
              <a:t>E &gt; 50 GeV</a:t>
            </a:r>
          </a:p>
        </p:txBody>
      </p:sp>
      <p:sp>
        <p:nvSpPr>
          <p:cNvPr id="31774" name="Line 30"/>
          <p:cNvSpPr>
            <a:spLocks noChangeShapeType="1"/>
          </p:cNvSpPr>
          <p:nvPr/>
        </p:nvSpPr>
        <p:spPr bwMode="auto">
          <a:xfrm>
            <a:off x="5975350" y="7740650"/>
            <a:ext cx="1079500" cy="1588"/>
          </a:xfrm>
          <a:prstGeom prst="line">
            <a:avLst/>
          </a:prstGeom>
          <a:noFill/>
          <a:ln w="25200">
            <a:solidFill>
              <a:srgbClr val="000000"/>
            </a:solidFill>
            <a:round/>
            <a:headEnd/>
            <a:tailEnd type="triangle" w="med" len="med"/>
          </a:ln>
          <a:effectLst/>
        </p:spPr>
        <p:txBody>
          <a:bodyPr>
            <a:prstTxWarp prst="textNoShape">
              <a:avLst/>
            </a:prstTxWarp>
          </a:bodyPr>
          <a:lstStyle/>
          <a:p>
            <a:endParaRPr lang="es-ES_tradnl"/>
          </a:p>
        </p:txBody>
      </p:sp>
      <p:sp>
        <p:nvSpPr>
          <p:cNvPr id="31775" name="Line 31"/>
          <p:cNvSpPr>
            <a:spLocks noChangeShapeType="1"/>
          </p:cNvSpPr>
          <p:nvPr/>
        </p:nvSpPr>
        <p:spPr bwMode="auto">
          <a:xfrm>
            <a:off x="5962650" y="9099550"/>
            <a:ext cx="1079500" cy="1588"/>
          </a:xfrm>
          <a:prstGeom prst="line">
            <a:avLst/>
          </a:prstGeom>
          <a:noFill/>
          <a:ln w="25200">
            <a:solidFill>
              <a:srgbClr val="000000"/>
            </a:solidFill>
            <a:round/>
            <a:headEnd/>
            <a:tailEnd type="triangle" w="med" len="med"/>
          </a:ln>
          <a:effectLst/>
        </p:spPr>
        <p:txBody>
          <a:bodyPr>
            <a:prstTxWarp prst="textNoShape">
              <a:avLst/>
            </a:prstTxWarp>
          </a:bodyPr>
          <a:lstStyle/>
          <a:p>
            <a:endParaRPr lang="es-ES_tradnl"/>
          </a:p>
        </p:txBody>
      </p:sp>
      <p:grpSp>
        <p:nvGrpSpPr>
          <p:cNvPr id="31776" name="Group 32"/>
          <p:cNvGrpSpPr>
            <a:grpSpLocks/>
          </p:cNvGrpSpPr>
          <p:nvPr/>
        </p:nvGrpSpPr>
        <p:grpSpPr bwMode="auto">
          <a:xfrm>
            <a:off x="6078538" y="1825625"/>
            <a:ext cx="528637" cy="7934325"/>
            <a:chOff x="3829" y="1150"/>
            <a:chExt cx="333" cy="4998"/>
          </a:xfrm>
        </p:grpSpPr>
        <p:sp>
          <p:nvSpPr>
            <p:cNvPr id="31777" name="AutoShape 33"/>
            <p:cNvSpPr>
              <a:spLocks noChangeArrowheads="1"/>
            </p:cNvSpPr>
            <p:nvPr/>
          </p:nvSpPr>
          <p:spPr bwMode="auto">
            <a:xfrm>
              <a:off x="3829" y="1150"/>
              <a:ext cx="161" cy="2138"/>
            </a:xfrm>
            <a:prstGeom prst="leftArrow">
              <a:avLst>
                <a:gd name="adj1" fmla="val 100000"/>
                <a:gd name="adj2" fmla="val 7157"/>
              </a:avLst>
            </a:prstGeom>
            <a:solidFill>
              <a:srgbClr val="0084D1">
                <a:alpha val="50000"/>
              </a:srgbClr>
            </a:solidFill>
            <a:ln w="9525">
              <a:solidFill>
                <a:srgbClr val="000000"/>
              </a:solidFill>
              <a:round/>
              <a:headEnd/>
              <a:tailEnd/>
            </a:ln>
            <a:effectLst/>
          </p:spPr>
          <p:txBody>
            <a:bodyPr vert="eaVert"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MAGIC MONO w/ SUM-trigger</a:t>
              </a:r>
            </a:p>
          </p:txBody>
        </p:sp>
        <p:sp>
          <p:nvSpPr>
            <p:cNvPr id="31778" name="AutoShape 34"/>
            <p:cNvSpPr>
              <a:spLocks noChangeArrowheads="1"/>
            </p:cNvSpPr>
            <p:nvPr/>
          </p:nvSpPr>
          <p:spPr bwMode="auto">
            <a:xfrm>
              <a:off x="3829" y="3289"/>
              <a:ext cx="160" cy="2854"/>
            </a:xfrm>
            <a:prstGeom prst="leftArrow">
              <a:avLst>
                <a:gd name="adj1" fmla="val 100000"/>
                <a:gd name="adj2" fmla="val 7157"/>
              </a:avLst>
            </a:prstGeom>
            <a:solidFill>
              <a:srgbClr val="008000">
                <a:alpha val="50000"/>
              </a:srgbClr>
            </a:solidFill>
            <a:ln w="9525">
              <a:solidFill>
                <a:srgbClr val="000000"/>
              </a:solidFill>
              <a:round/>
              <a:headEnd/>
              <a:tailEnd/>
            </a:ln>
            <a:effectLst/>
          </p:spPr>
          <p:txBody>
            <a:bodyPr vert="eaVert"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MAGIC STEREO</a:t>
              </a:r>
            </a:p>
          </p:txBody>
        </p:sp>
        <p:sp>
          <p:nvSpPr>
            <p:cNvPr id="31779" name="AutoShape 35"/>
            <p:cNvSpPr>
              <a:spLocks noChangeArrowheads="1"/>
            </p:cNvSpPr>
            <p:nvPr/>
          </p:nvSpPr>
          <p:spPr bwMode="auto">
            <a:xfrm>
              <a:off x="4003" y="2160"/>
              <a:ext cx="160" cy="3988"/>
            </a:xfrm>
            <a:prstGeom prst="leftArrow">
              <a:avLst>
                <a:gd name="adj1" fmla="val 100000"/>
                <a:gd name="adj2" fmla="val 5602"/>
              </a:avLst>
            </a:prstGeom>
            <a:solidFill>
              <a:srgbClr val="800080">
                <a:alpha val="50000"/>
              </a:srgbClr>
            </a:solidFill>
            <a:ln w="9525">
              <a:solidFill>
                <a:srgbClr val="000000"/>
              </a:solidFill>
              <a:round/>
              <a:headEnd/>
              <a:tailEnd/>
            </a:ln>
            <a:effectLst/>
          </p:spPr>
          <p:txBody>
            <a:bodyPr vert="eaVert"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FERMI-LAT</a:t>
              </a:r>
            </a:p>
          </p:txBody>
        </p:sp>
      </p:grpSp>
      <p:sp>
        <p:nvSpPr>
          <p:cNvPr id="31780" name="Text Box 36"/>
          <p:cNvSpPr txBox="1">
            <a:spLocks noChangeArrowheads="1"/>
          </p:cNvSpPr>
          <p:nvPr/>
        </p:nvSpPr>
        <p:spPr bwMode="auto">
          <a:xfrm>
            <a:off x="11271250" y="6265863"/>
            <a:ext cx="1687513" cy="3119437"/>
          </a:xfrm>
          <a:prstGeom prst="rect">
            <a:avLst/>
          </a:prstGeom>
          <a:noFill/>
          <a:ln w="10800">
            <a:noFill/>
            <a:round/>
            <a:headEnd/>
            <a:tailEnd/>
          </a:ln>
          <a:effectLst/>
        </p:spPr>
        <p:txBody>
          <a:bodyPr lIns="95400" tIns="50400" rIns="95400" bIns="504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Breakthrough VHE measure-ments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800">
              <a:solidFill>
                <a:srgbClr val="000000"/>
              </a:solidFill>
              <a:latin typeface="Myriad Pro Black" charset="0"/>
              <a:ea typeface="Droid Sans Fallback" charset="0"/>
              <a:cs typeface="Droid Sans Fallback"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Exclude cutoff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800">
              <a:solidFill>
                <a:srgbClr val="000000"/>
              </a:solidFill>
              <a:latin typeface="Myriad Pro Black" charset="0"/>
              <a:ea typeface="Droid Sans Fallback" charset="0"/>
              <a:cs typeface="Droid Sans Fallback"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Challenge all existing theoretical models</a:t>
            </a: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800">
              <a:solidFill>
                <a:srgbClr val="000000"/>
              </a:solidFill>
              <a:latin typeface="Myriad Pro Black" charset="0"/>
              <a:ea typeface="Droid Sans Fallback" charset="0"/>
              <a:cs typeface="Droid Sans Fallback" charset="0"/>
            </a:endParaRPr>
          </a:p>
        </p:txBody>
      </p:sp>
      <p:sp>
        <p:nvSpPr>
          <p:cNvPr id="31781" name="Rectangle 37"/>
          <p:cNvSpPr>
            <a:spLocks noChangeArrowheads="1"/>
          </p:cNvSpPr>
          <p:nvPr/>
        </p:nvSpPr>
        <p:spPr bwMode="auto">
          <a:xfrm>
            <a:off x="10229850" y="6292850"/>
            <a:ext cx="1079500" cy="474663"/>
          </a:xfrm>
          <a:prstGeom prst="rect">
            <a:avLst/>
          </a:prstGeom>
          <a:solidFill>
            <a:srgbClr val="FFFFFF"/>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500">
                <a:solidFill>
                  <a:srgbClr val="000000"/>
                </a:solidFill>
                <a:latin typeface="Myriad Pro Black" charset="0"/>
                <a:ea typeface="Droid Sans Fallback" charset="0"/>
                <a:cs typeface="Droid Sans Fallback" charset="0"/>
              </a:rPr>
              <a:t>VERITAS</a:t>
            </a:r>
            <a:br>
              <a:rPr lang="es-ES" sz="1500">
                <a:solidFill>
                  <a:srgbClr val="000000"/>
                </a:solidFill>
                <a:latin typeface="Myriad Pro Black" charset="0"/>
                <a:ea typeface="Droid Sans Fallback" charset="0"/>
                <a:cs typeface="Droid Sans Fallback" charset="0"/>
              </a:rPr>
            </a:br>
            <a:r>
              <a:rPr lang="es-ES" sz="1500">
                <a:solidFill>
                  <a:srgbClr val="000000"/>
                </a:solidFill>
                <a:latin typeface="Myriad Pro Black" charset="0"/>
                <a:ea typeface="Droid Sans Fallback" charset="0"/>
                <a:cs typeface="Droid Sans Fallback" charset="0"/>
              </a:rPr>
              <a:t>E &gt; 120 GeV</a:t>
            </a:r>
          </a:p>
        </p:txBody>
      </p:sp>
      <p:pic>
        <p:nvPicPr>
          <p:cNvPr id="31782" name="Picture 38"/>
          <p:cNvPicPr>
            <a:picLocks noChangeAspect="1" noChangeArrowheads="1"/>
          </p:cNvPicPr>
          <p:nvPr/>
        </p:nvPicPr>
        <p:blipFill>
          <a:blip r:embed="rId8"/>
          <a:srcRect/>
          <a:stretch>
            <a:fillRect/>
          </a:stretch>
        </p:blipFill>
        <p:spPr bwMode="auto">
          <a:xfrm>
            <a:off x="6719888" y="1836738"/>
            <a:ext cx="3486150" cy="1754187"/>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arcador de número de diapositiva 2"/>
          <p:cNvSpPr>
            <a:spLocks noGrp="1"/>
          </p:cNvSpPr>
          <p:nvPr>
            <p:ph type="sldNum" idx="10"/>
          </p:nvPr>
        </p:nvSpPr>
        <p:spPr/>
        <p:txBody>
          <a:bodyPr/>
          <a:lstStyle/>
          <a:p>
            <a:fld id="{627F18B7-808C-0845-ADA6-9F6168D06E48}" type="slidenum">
              <a:rPr lang="es-ES"/>
              <a:pPr/>
              <a:t>29</a:t>
            </a:fld>
            <a:endParaRPr lang="es-ES"/>
          </a:p>
        </p:txBody>
      </p:sp>
      <p:pic>
        <p:nvPicPr>
          <p:cNvPr id="32769" name="Picture 1"/>
          <p:cNvPicPr>
            <a:picLocks noChangeAspect="1" noChangeArrowheads="1"/>
          </p:cNvPicPr>
          <p:nvPr/>
        </p:nvPicPr>
        <p:blipFill>
          <a:blip r:embed="rId3"/>
          <a:srcRect/>
          <a:stretch>
            <a:fillRect/>
          </a:stretch>
        </p:blipFill>
        <p:spPr bwMode="auto">
          <a:xfrm>
            <a:off x="6781800" y="7835900"/>
            <a:ext cx="4678363" cy="1692275"/>
          </a:xfrm>
          <a:prstGeom prst="rect">
            <a:avLst/>
          </a:prstGeom>
          <a:noFill/>
          <a:ln w="9525">
            <a:noFill/>
            <a:round/>
            <a:headEnd/>
            <a:tailEnd/>
          </a:ln>
          <a:effectLst/>
        </p:spPr>
      </p:pic>
      <p:pic>
        <p:nvPicPr>
          <p:cNvPr id="32770" name="Picture 2"/>
          <p:cNvPicPr>
            <a:picLocks noChangeAspect="1" noChangeArrowheads="1"/>
          </p:cNvPicPr>
          <p:nvPr/>
        </p:nvPicPr>
        <p:blipFill>
          <a:blip r:embed="rId4"/>
          <a:srcRect/>
          <a:stretch>
            <a:fillRect/>
          </a:stretch>
        </p:blipFill>
        <p:spPr bwMode="auto">
          <a:xfrm>
            <a:off x="6713538" y="3924300"/>
            <a:ext cx="3870325" cy="2232025"/>
          </a:xfrm>
          <a:prstGeom prst="rect">
            <a:avLst/>
          </a:prstGeom>
          <a:noFill/>
          <a:ln w="9525">
            <a:noFill/>
            <a:round/>
            <a:headEnd/>
            <a:tailEnd/>
          </a:ln>
          <a:effectLst/>
        </p:spPr>
      </p:pic>
      <p:sp>
        <p:nvSpPr>
          <p:cNvPr id="32771" name="Rectangle 3"/>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Pulsar: recent VHE history</a:t>
            </a:r>
          </a:p>
        </p:txBody>
      </p:sp>
      <p:sp>
        <p:nvSpPr>
          <p:cNvPr id="32772" name="Text Box 4"/>
          <p:cNvSpPr txBox="1">
            <a:spLocks noChangeArrowheads="1"/>
          </p:cNvSpPr>
          <p:nvPr/>
        </p:nvSpPr>
        <p:spPr bwMode="auto">
          <a:xfrm>
            <a:off x="225425" y="1885950"/>
            <a:ext cx="5534025" cy="7545388"/>
          </a:xfrm>
          <a:prstGeom prst="rect">
            <a:avLst/>
          </a:prstGeom>
          <a:noFill/>
          <a:ln w="9525">
            <a:noFill/>
            <a:round/>
            <a:headEnd/>
            <a:tailEnd/>
          </a:ln>
          <a:effectLst/>
        </p:spPr>
        <p:txBody>
          <a:bodyPr lIns="38160" tIns="38160" rIns="38160" bIns="38160">
            <a:prstTxWarp prst="textNoShape">
              <a:avLst/>
            </a:prstTxWarp>
          </a:bodyPr>
          <a:lstStyle/>
          <a:p>
            <a:pPr marL="404813" indent="-404813" eaLnBrk="1" hangingPunct="1">
              <a:spcBef>
                <a:spcPts val="14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b="1">
                <a:solidFill>
                  <a:srgbClr val="262626"/>
                </a:solidFill>
                <a:latin typeface="Myriad Pro Black" charset="0"/>
                <a:ea typeface="ヒラギノ角ゴ ProN W3" charset="-128"/>
                <a:cs typeface="ヒラギノ角ゴ ProN W3" charset="-128"/>
              </a:rPr>
              <a:t>2008 – 2010:</a:t>
            </a:r>
          </a:p>
          <a:p>
            <a:pPr marL="404813" indent="-404813" eaLnBrk="1" hangingPunct="1">
              <a:spcBef>
                <a:spcPts val="1425"/>
              </a:spcBef>
              <a:buClr>
                <a:srgbClr val="4F5A58"/>
              </a:buClr>
              <a:buSzPct val="45000"/>
              <a:buFont typeface="Wingdings" charset="2"/>
              <a:buChar char=""/>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a:solidFill>
                  <a:srgbClr val="262626"/>
                </a:solidFill>
                <a:latin typeface="Myriad Pro" charset="0"/>
                <a:ea typeface="ヒラギノ角ゴ ProN W3" charset="-128"/>
                <a:cs typeface="ヒラギノ角ゴ ProN W3" charset="-128"/>
              </a:rPr>
              <a:t>MAGIC (mono) discovery  at E &gt; 25 GeV: rules out Polar Cap model</a:t>
            </a:r>
            <a:r>
              <a:rPr lang="es-ES" sz="2600">
                <a:solidFill>
                  <a:srgbClr val="262626"/>
                </a:solidFill>
                <a:latin typeface="Myriad Pro" charset="0"/>
                <a:ea typeface="ヒラギノ角ゴ ProN W3" charset="-128"/>
                <a:cs typeface="ヒラギノ角ゴ ProN W3" charset="-128"/>
              </a:rPr>
              <a:t/>
            </a:r>
            <a:br>
              <a:rPr lang="es-ES" sz="2600">
                <a:solidFill>
                  <a:srgbClr val="262626"/>
                </a:solidFill>
                <a:latin typeface="Myriad Pro" charset="0"/>
                <a:ea typeface="ヒラギノ角ゴ ProN W3" charset="-128"/>
                <a:cs typeface="ヒラギノ角ゴ ProN W3" charset="-128"/>
              </a:rPr>
            </a:br>
            <a:r>
              <a:rPr lang="es-ES" sz="1800">
                <a:solidFill>
                  <a:srgbClr val="262626"/>
                </a:solidFill>
                <a:latin typeface="Myriad Pro" charset="0"/>
                <a:ea typeface="ヒラギノ角ゴ ProN W3" charset="-128"/>
                <a:cs typeface="ヒラギノ角ゴ ProN W3" charset="-128"/>
              </a:rPr>
              <a:t>(Aliu et. al 2008, Science 322:1221)</a:t>
            </a:r>
          </a:p>
          <a:p>
            <a:pPr marL="404813" indent="-404813" eaLnBrk="1" hangingPunct="1">
              <a:spcBef>
                <a:spcPts val="1425"/>
              </a:spcBef>
              <a:buClr>
                <a:srgbClr val="4F5A58"/>
              </a:buClr>
              <a:buSzPct val="45000"/>
              <a:buFont typeface="Wingdings" charset="2"/>
              <a:buChar char=""/>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a:solidFill>
                  <a:srgbClr val="262626"/>
                </a:solidFill>
                <a:latin typeface="Myriad Pro" charset="0"/>
                <a:ea typeface="ヒラギノ角ゴ ProN W3" charset="-128"/>
                <a:cs typeface="ヒラギノ角ゴ ProN W3" charset="-128"/>
              </a:rPr>
              <a:t>Fermi-LAT: P1+P2 cutoff at E ~ 6 GeV, around P2 cutoff is up to E &gt; 10 GeV</a:t>
            </a:r>
            <a:br>
              <a:rPr lang="es-ES" sz="2400">
                <a:solidFill>
                  <a:srgbClr val="262626"/>
                </a:solidFill>
                <a:latin typeface="Myriad Pro" charset="0"/>
                <a:ea typeface="ヒラギノ角ゴ ProN W3" charset="-128"/>
                <a:cs typeface="ヒラギノ角ゴ ProN W3" charset="-128"/>
              </a:rPr>
            </a:br>
            <a:r>
              <a:rPr lang="es-ES" sz="1800">
                <a:solidFill>
                  <a:srgbClr val="262626"/>
                </a:solidFill>
                <a:latin typeface="Myriad Pro" charset="0"/>
                <a:ea typeface="ヒラギノ角ゴ ProN W3" charset="-128"/>
                <a:cs typeface="ヒラギノ角ゴ ProN W3" charset="-128"/>
              </a:rPr>
              <a:t>(Abdo et. al 2010, Science 322:1221)</a:t>
            </a:r>
          </a:p>
          <a:p>
            <a:pPr marL="404813" indent="-404813" eaLnBrk="1" hangingPunct="1">
              <a:spcBef>
                <a:spcPts val="1425"/>
              </a:spcBef>
              <a:buClrTx/>
              <a:buSzTx/>
              <a:buFontTx/>
              <a:buNone/>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a:solidFill>
                  <a:srgbClr val="8D1A5D"/>
                </a:solidFill>
                <a:latin typeface="Myriad Pro Black" charset="0"/>
                <a:ea typeface="ヒラギノ角ゴ ProN W3" charset="-128"/>
                <a:cs typeface="ヒラギノ角ゴ ProN W3" charset="-128"/>
              </a:rPr>
              <a:t>2011 – 2012:</a:t>
            </a:r>
          </a:p>
          <a:p>
            <a:pPr marL="404813" indent="-404813" eaLnBrk="1" hangingPunct="1">
              <a:spcBef>
                <a:spcPts val="1425"/>
              </a:spcBef>
              <a:buClr>
                <a:srgbClr val="4F5A58"/>
              </a:buClr>
              <a:buSzPct val="45000"/>
              <a:buFont typeface="Wingdings" charset="2"/>
              <a:buChar char=""/>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a:solidFill>
                  <a:srgbClr val="262626"/>
                </a:solidFill>
                <a:latin typeface="Myriad Pro" charset="0"/>
                <a:ea typeface="ヒラギノ角ゴ ProN W3" charset="-128"/>
                <a:cs typeface="ヒラギノ角ゴ ProN W3" charset="-128"/>
              </a:rPr>
              <a:t>VERITAS: pulsed emission at E &gt; 100 GeV, excludes exponential cutoff</a:t>
            </a:r>
            <a:br>
              <a:rPr lang="es-ES" sz="2400">
                <a:solidFill>
                  <a:srgbClr val="262626"/>
                </a:solidFill>
                <a:latin typeface="Myriad Pro" charset="0"/>
                <a:ea typeface="ヒラギノ角ゴ ProN W3" charset="-128"/>
                <a:cs typeface="ヒラギノ角ゴ ProN W3" charset="-128"/>
              </a:rPr>
            </a:br>
            <a:r>
              <a:rPr lang="es-ES" sz="1800">
                <a:solidFill>
                  <a:srgbClr val="262626"/>
                </a:solidFill>
                <a:latin typeface="Myriad Pro" charset="0"/>
                <a:ea typeface="ヒラギノ角ゴ ProN W3" charset="-128"/>
                <a:cs typeface="ヒラギノ角ゴ ProN W3" charset="-128"/>
              </a:rPr>
              <a:t>(Aliu et. al 2011, Science 334:69 )</a:t>
            </a:r>
          </a:p>
          <a:p>
            <a:pPr marL="404813" indent="-404813" eaLnBrk="1" hangingPunct="1">
              <a:spcBef>
                <a:spcPts val="1425"/>
              </a:spcBef>
              <a:buClr>
                <a:srgbClr val="4F5A58"/>
              </a:buClr>
              <a:buSzPct val="45000"/>
              <a:buFont typeface="Wingdings" charset="2"/>
              <a:buChar char=""/>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a:solidFill>
                  <a:srgbClr val="262626"/>
                </a:solidFill>
                <a:latin typeface="Myriad Pro" charset="0"/>
                <a:ea typeface="ヒラギノ角ゴ ProN W3" charset="-128"/>
                <a:cs typeface="ヒラギノ角ゴ ProN W3" charset="-128"/>
              </a:rPr>
              <a:t>MAGIC mono: phase-dep. spectrum </a:t>
            </a:r>
            <a:br>
              <a:rPr lang="es-ES" sz="2400">
                <a:solidFill>
                  <a:srgbClr val="262626"/>
                </a:solidFill>
                <a:latin typeface="Myriad Pro" charset="0"/>
                <a:ea typeface="ヒラギノ角ゴ ProN W3" charset="-128"/>
                <a:cs typeface="ヒラギノ角ゴ ProN W3" charset="-128"/>
              </a:rPr>
            </a:br>
            <a:r>
              <a:rPr lang="es-ES" sz="2400">
                <a:solidFill>
                  <a:srgbClr val="262626"/>
                </a:solidFill>
                <a:latin typeface="Myriad Pro" charset="0"/>
                <a:ea typeface="ヒラギノ角ゴ ProN W3" charset="-128"/>
                <a:cs typeface="ヒラギノ角ゴ ProN W3" charset="-128"/>
              </a:rPr>
              <a:t>25 &lt; E &lt; 100 GeV</a:t>
            </a:r>
            <a:br>
              <a:rPr lang="es-ES" sz="2400">
                <a:solidFill>
                  <a:srgbClr val="262626"/>
                </a:solidFill>
                <a:latin typeface="Myriad Pro" charset="0"/>
                <a:ea typeface="ヒラギノ角ゴ ProN W3" charset="-128"/>
                <a:cs typeface="ヒラギノ角ゴ ProN W3" charset="-128"/>
              </a:rPr>
            </a:br>
            <a:r>
              <a:rPr lang="es-ES" sz="1800">
                <a:solidFill>
                  <a:srgbClr val="262626"/>
                </a:solidFill>
                <a:latin typeface="Myriad Pro" charset="0"/>
                <a:ea typeface="ヒラギノ角ゴ ProN W3" charset="-128"/>
                <a:cs typeface="ヒラギノ角ゴ ProN W3" charset="-128"/>
              </a:rPr>
              <a:t>(Aleksić et. al 2011, ApJ 742:43)</a:t>
            </a:r>
          </a:p>
          <a:p>
            <a:pPr marL="404813" indent="-404813" eaLnBrk="1" hangingPunct="1">
              <a:spcBef>
                <a:spcPts val="1425"/>
              </a:spcBef>
              <a:buClr>
                <a:srgbClr val="4F5A58"/>
              </a:buClr>
              <a:buSzPct val="45000"/>
              <a:buFont typeface="Wingdings" charset="2"/>
              <a:buChar char=""/>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a:solidFill>
                  <a:srgbClr val="262626"/>
                </a:solidFill>
                <a:latin typeface="Myriad Pro" charset="0"/>
                <a:ea typeface="ヒラギノ角ゴ ProN W3" charset="-128"/>
                <a:cs typeface="ヒラギノ角ゴ ProN W3" charset="-128"/>
              </a:rPr>
              <a:t>MAGIC stereo: phase-dependent spectrum up to 400 GeV</a:t>
            </a:r>
            <a:r>
              <a:rPr lang="es-ES" sz="1800">
                <a:solidFill>
                  <a:srgbClr val="262626"/>
                </a:solidFill>
                <a:latin typeface="Myriad Pro" charset="0"/>
                <a:ea typeface="ヒラギノ角ゴ ProN W3" charset="-128"/>
                <a:cs typeface="ヒラギノ角ゴ ProN W3" charset="-128"/>
              </a:rPr>
              <a:t/>
            </a:r>
            <a:br>
              <a:rPr lang="es-ES" sz="1800">
                <a:solidFill>
                  <a:srgbClr val="262626"/>
                </a:solidFill>
                <a:latin typeface="Myriad Pro" charset="0"/>
                <a:ea typeface="ヒラギノ角ゴ ProN W3" charset="-128"/>
                <a:cs typeface="ヒラギノ角ゴ ProN W3" charset="-128"/>
              </a:rPr>
            </a:br>
            <a:r>
              <a:rPr lang="es-ES" sz="1800">
                <a:solidFill>
                  <a:srgbClr val="262626"/>
                </a:solidFill>
                <a:latin typeface="Myriad Pro" charset="0"/>
                <a:ea typeface="ヒラギノ角ゴ ProN W3" charset="-128"/>
                <a:cs typeface="ヒラギノ角ゴ ProN W3" charset="-128"/>
              </a:rPr>
              <a:t>(Aleksić et. al 2012, A&amp;A 540:A69)</a:t>
            </a:r>
          </a:p>
          <a:p>
            <a:pPr marL="404813" indent="-404813" eaLnBrk="1" hangingPunct="1">
              <a:spcBef>
                <a:spcPts val="1425"/>
              </a:spcBef>
              <a:buClrTx/>
              <a:buSzTx/>
              <a:buFontTx/>
              <a:buNone/>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400">
                <a:solidFill>
                  <a:srgbClr val="262626"/>
                </a:solidFill>
                <a:latin typeface="Myriad Pro Black" charset="0"/>
                <a:ea typeface="ヒラギノ角ゴ ProN W3" charset="-128"/>
                <a:cs typeface="ヒラギノ角ゴ ProN W3" charset="-128"/>
              </a:rPr>
              <a:t>The above results exclude exp. cutoff!</a:t>
            </a:r>
            <a:r>
              <a:rPr lang="es-ES" sz="1600">
                <a:solidFill>
                  <a:srgbClr val="262626"/>
                </a:solidFill>
                <a:latin typeface="Myriad Pro" charset="0"/>
                <a:ea typeface="ヒラギノ角ゴ ProN W3" charset="-128"/>
                <a:cs typeface="ヒラギノ角ゴ ProN W3" charset="-128"/>
              </a:rPr>
              <a:t> </a:t>
            </a:r>
          </a:p>
        </p:txBody>
      </p:sp>
      <p:pic>
        <p:nvPicPr>
          <p:cNvPr id="32773" name="Picture 5"/>
          <p:cNvPicPr>
            <a:picLocks noChangeAspect="1" noChangeArrowheads="1"/>
          </p:cNvPicPr>
          <p:nvPr/>
        </p:nvPicPr>
        <p:blipFill>
          <a:blip r:embed="rId5"/>
          <a:srcRect/>
          <a:stretch>
            <a:fillRect/>
          </a:stretch>
        </p:blipFill>
        <p:spPr bwMode="auto">
          <a:xfrm>
            <a:off x="10202863" y="1871663"/>
            <a:ext cx="2576512" cy="1908175"/>
          </a:xfrm>
          <a:prstGeom prst="rect">
            <a:avLst/>
          </a:prstGeom>
          <a:noFill/>
          <a:ln w="9525">
            <a:noFill/>
            <a:round/>
            <a:headEnd/>
            <a:tailEnd/>
          </a:ln>
          <a:effectLst/>
        </p:spPr>
      </p:pic>
      <p:sp>
        <p:nvSpPr>
          <p:cNvPr id="32774" name="Text Box 6"/>
          <p:cNvSpPr txBox="1">
            <a:spLocks noChangeArrowheads="1"/>
          </p:cNvSpPr>
          <p:nvPr/>
        </p:nvSpPr>
        <p:spPr bwMode="auto">
          <a:xfrm>
            <a:off x="6624638" y="3500438"/>
            <a:ext cx="3959225" cy="436562"/>
          </a:xfrm>
          <a:prstGeom prst="rect">
            <a:avLst/>
          </a:prstGeom>
          <a:noFill/>
          <a:ln w="10800">
            <a:noFill/>
            <a:round/>
            <a:headEnd/>
            <a:tailEnd/>
          </a:ln>
          <a:effectLst/>
        </p:spPr>
        <p:txBody>
          <a:bodyPr lIns="95400" tIns="50400" rIns="95400" bIns="504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charset="0"/>
                <a:ea typeface="Droid Sans Fallback" charset="0"/>
                <a:cs typeface="Droid Sans Fallback" charset="0"/>
              </a:rPr>
              <a:t>6.4</a:t>
            </a:r>
            <a:r>
              <a:rPr lang="es-ES" sz="2200">
                <a:solidFill>
                  <a:srgbClr val="000000"/>
                </a:solidFill>
                <a:latin typeface="Myriad Pro" charset="0"/>
                <a:ea typeface="Myriad Pro" charset="0"/>
                <a:cs typeface="Myriad Pro" charset="0"/>
              </a:rPr>
              <a:t>σ E&gt;25 GeV </a:t>
            </a:r>
            <a:r>
              <a:rPr lang="es-ES" sz="1800">
                <a:solidFill>
                  <a:srgbClr val="000000"/>
                </a:solidFill>
                <a:latin typeface="Myriad Pro" charset="0"/>
                <a:ea typeface="Droid Sans Fallback" charset="0"/>
                <a:cs typeface="Droid Sans Fallback" charset="0"/>
              </a:rPr>
              <a:t>(3.4</a:t>
            </a:r>
            <a:r>
              <a:rPr lang="es-ES" sz="1800">
                <a:solidFill>
                  <a:srgbClr val="000000"/>
                </a:solidFill>
                <a:latin typeface="Myriad Pro" charset="0"/>
                <a:ea typeface="Myriad Pro" charset="0"/>
                <a:cs typeface="Myriad Pro" charset="0"/>
              </a:rPr>
              <a:t>σ</a:t>
            </a:r>
            <a:r>
              <a:rPr lang="es-ES" sz="1800">
                <a:solidFill>
                  <a:srgbClr val="000000"/>
                </a:solidFill>
                <a:latin typeface="Myriad Pro" charset="0"/>
                <a:ea typeface="Droid Sans Fallback" charset="0"/>
                <a:cs typeface="Droid Sans Fallback" charset="0"/>
              </a:rPr>
              <a:t> P2 at E&gt;60GeV)</a:t>
            </a:r>
          </a:p>
        </p:txBody>
      </p:sp>
      <p:sp>
        <p:nvSpPr>
          <p:cNvPr id="32775" name="Text Box 7"/>
          <p:cNvSpPr txBox="1">
            <a:spLocks noChangeArrowheads="1"/>
          </p:cNvSpPr>
          <p:nvPr/>
        </p:nvSpPr>
        <p:spPr bwMode="auto">
          <a:xfrm>
            <a:off x="10728325" y="1871663"/>
            <a:ext cx="2160588" cy="376237"/>
          </a:xfrm>
          <a:prstGeom prst="rect">
            <a:avLst/>
          </a:prstGeom>
          <a:noFill/>
          <a:ln w="10800">
            <a:noFill/>
            <a:round/>
            <a:headEnd/>
            <a:tailEnd/>
          </a:ln>
          <a:effectLst/>
        </p:spPr>
        <p:txBody>
          <a:bodyPr lIns="95400" tIns="50400" rIns="95400" bIns="504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charset="0"/>
                <a:ea typeface="Droid Sans Fallback" charset="0"/>
                <a:cs typeface="Droid Sans Fallback" charset="0"/>
              </a:rPr>
              <a:t>Cutoff at</a:t>
            </a:r>
            <a:r>
              <a:rPr lang="es-ES" sz="1800" b="1">
                <a:solidFill>
                  <a:srgbClr val="000000"/>
                </a:solidFill>
                <a:latin typeface="Myriad Pro" charset="0"/>
                <a:ea typeface="Droid Sans Fallback" charset="0"/>
                <a:cs typeface="Droid Sans Fallback" charset="0"/>
              </a:rPr>
              <a:t> ~17 GeV</a:t>
            </a:r>
          </a:p>
        </p:txBody>
      </p:sp>
      <p:sp>
        <p:nvSpPr>
          <p:cNvPr id="32776" name="Rectangle 8"/>
          <p:cNvSpPr>
            <a:spLocks noChangeArrowheads="1"/>
          </p:cNvSpPr>
          <p:nvPr/>
        </p:nvSpPr>
        <p:spPr bwMode="auto">
          <a:xfrm>
            <a:off x="6659563" y="1800225"/>
            <a:ext cx="6162675" cy="2160588"/>
          </a:xfrm>
          <a:prstGeom prst="rect">
            <a:avLst/>
          </a:prstGeom>
          <a:noFill/>
          <a:ln w="36720">
            <a:solidFill>
              <a:srgbClr val="000000"/>
            </a:solidFill>
            <a:round/>
            <a:headEnd/>
            <a:tailEnd/>
          </a:ln>
          <a:effectLst/>
        </p:spPr>
        <p:txBody>
          <a:bodyPr wrap="none" anchor="ctr">
            <a:prstTxWarp prst="textNoShape">
              <a:avLst/>
            </a:prstTxWarp>
          </a:bodyPr>
          <a:lstStyle/>
          <a:p>
            <a:endParaRPr lang="es-ES_tradnl"/>
          </a:p>
        </p:txBody>
      </p:sp>
      <p:sp>
        <p:nvSpPr>
          <p:cNvPr id="32777" name="Rectangle 9"/>
          <p:cNvSpPr>
            <a:spLocks noChangeArrowheads="1"/>
          </p:cNvSpPr>
          <p:nvPr/>
        </p:nvSpPr>
        <p:spPr bwMode="auto">
          <a:xfrm>
            <a:off x="6665913" y="3941763"/>
            <a:ext cx="6162675" cy="2160587"/>
          </a:xfrm>
          <a:prstGeom prst="rect">
            <a:avLst/>
          </a:prstGeom>
          <a:noFill/>
          <a:ln w="36720">
            <a:solidFill>
              <a:srgbClr val="000000"/>
            </a:solidFill>
            <a:round/>
            <a:headEnd/>
            <a:tailEnd/>
          </a:ln>
          <a:effectLst/>
        </p:spPr>
        <p:txBody>
          <a:bodyPr wrap="none" anchor="ctr">
            <a:prstTxWarp prst="textNoShape">
              <a:avLst/>
            </a:prstTxWarp>
          </a:bodyPr>
          <a:lstStyle/>
          <a:p>
            <a:endParaRPr lang="es-ES_tradnl"/>
          </a:p>
        </p:txBody>
      </p:sp>
      <p:sp>
        <p:nvSpPr>
          <p:cNvPr id="32778" name="Text Box 10"/>
          <p:cNvSpPr txBox="1">
            <a:spLocks noChangeArrowheads="1"/>
          </p:cNvSpPr>
          <p:nvPr/>
        </p:nvSpPr>
        <p:spPr bwMode="auto">
          <a:xfrm>
            <a:off x="10620375" y="4032250"/>
            <a:ext cx="2160588" cy="1906588"/>
          </a:xfrm>
          <a:prstGeom prst="rect">
            <a:avLst/>
          </a:prstGeom>
          <a:noFill/>
          <a:ln w="10800">
            <a:noFill/>
            <a:round/>
            <a:headEnd/>
            <a:tailEnd/>
          </a:ln>
          <a:effectLst/>
        </p:spPr>
        <p:txBody>
          <a:bodyPr lIns="95400" tIns="50400" rIns="95400" bIns="504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charset="0"/>
                <a:ea typeface="Droid Sans Fallback" charset="0"/>
                <a:cs typeface="Droid Sans Fallback" charset="0"/>
              </a:rPr>
              <a:t>Phase-averaged spectrum with exponential cutoff at </a:t>
            </a:r>
            <a:r>
              <a:rPr lang="es-ES" sz="1800" b="1">
                <a:solidFill>
                  <a:srgbClr val="000000"/>
                </a:solidFill>
                <a:latin typeface="Myriad Pro" charset="0"/>
                <a:ea typeface="Droid Sans Fallback" charset="0"/>
                <a:cs typeface="Droid Sans Fallback" charset="0"/>
              </a:rPr>
              <a:t>~ 6 GeV</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b="1">
                <a:solidFill>
                  <a:srgbClr val="000000"/>
                </a:solidFill>
                <a:latin typeface="Myriad Pro" charset="0"/>
                <a:ea typeface="Droid Sans Fallback" charset="0"/>
                <a:cs typeface="Droid Sans Fallback" charset="0"/>
              </a:rPr>
              <a:t>however last point is  higher!!</a:t>
            </a:r>
          </a:p>
        </p:txBody>
      </p:sp>
      <p:sp>
        <p:nvSpPr>
          <p:cNvPr id="32779" name="Line 11"/>
          <p:cNvSpPr>
            <a:spLocks noChangeShapeType="1"/>
          </p:cNvSpPr>
          <p:nvPr/>
        </p:nvSpPr>
        <p:spPr bwMode="auto">
          <a:xfrm flipH="1" flipV="1">
            <a:off x="10258425" y="5038725"/>
            <a:ext cx="363538" cy="363538"/>
          </a:xfrm>
          <a:prstGeom prst="line">
            <a:avLst/>
          </a:prstGeom>
          <a:noFill/>
          <a:ln w="36720">
            <a:solidFill>
              <a:srgbClr val="000000"/>
            </a:solidFill>
            <a:round/>
            <a:headEnd/>
            <a:tailEnd type="triangle" w="med" len="med"/>
          </a:ln>
          <a:effectLst/>
        </p:spPr>
        <p:txBody>
          <a:bodyPr>
            <a:prstTxWarp prst="textNoShape">
              <a:avLst/>
            </a:prstTxWarp>
          </a:bodyPr>
          <a:lstStyle/>
          <a:p>
            <a:endParaRPr lang="es-ES_tradnl"/>
          </a:p>
        </p:txBody>
      </p:sp>
      <p:pic>
        <p:nvPicPr>
          <p:cNvPr id="32780" name="Picture 12"/>
          <p:cNvPicPr>
            <a:picLocks noChangeAspect="1" noChangeArrowheads="1"/>
          </p:cNvPicPr>
          <p:nvPr/>
        </p:nvPicPr>
        <p:blipFill>
          <a:blip r:embed="rId6"/>
          <a:srcRect/>
          <a:stretch>
            <a:fillRect/>
          </a:stretch>
        </p:blipFill>
        <p:spPr bwMode="auto">
          <a:xfrm>
            <a:off x="6804025" y="6265863"/>
            <a:ext cx="4535488" cy="1649412"/>
          </a:xfrm>
          <a:prstGeom prst="rect">
            <a:avLst/>
          </a:prstGeom>
          <a:noFill/>
          <a:ln w="9525">
            <a:noFill/>
            <a:round/>
            <a:headEnd/>
            <a:tailEnd/>
          </a:ln>
          <a:effectLst/>
        </p:spPr>
      </p:pic>
      <p:sp>
        <p:nvSpPr>
          <p:cNvPr id="32781" name="Rectangle 13"/>
          <p:cNvSpPr>
            <a:spLocks noChangeArrowheads="1"/>
          </p:cNvSpPr>
          <p:nvPr/>
        </p:nvSpPr>
        <p:spPr bwMode="auto">
          <a:xfrm>
            <a:off x="10245725" y="7920038"/>
            <a:ext cx="1079500" cy="474662"/>
          </a:xfrm>
          <a:prstGeom prst="rect">
            <a:avLst/>
          </a:prstGeom>
          <a:solidFill>
            <a:srgbClr val="FFFFFF"/>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500">
                <a:solidFill>
                  <a:srgbClr val="000000"/>
                </a:solidFill>
                <a:latin typeface="Myriad Pro Black" charset="0"/>
                <a:ea typeface="Droid Sans Fallback" charset="0"/>
                <a:cs typeface="Droid Sans Fallback" charset="0"/>
              </a:rPr>
              <a:t>MAGIC</a:t>
            </a:r>
            <a:br>
              <a:rPr lang="es-ES" sz="1500">
                <a:solidFill>
                  <a:srgbClr val="000000"/>
                </a:solidFill>
                <a:latin typeface="Myriad Pro Black" charset="0"/>
                <a:ea typeface="Droid Sans Fallback" charset="0"/>
                <a:cs typeface="Droid Sans Fallback" charset="0"/>
              </a:rPr>
            </a:br>
            <a:r>
              <a:rPr lang="es-ES" sz="1500">
                <a:solidFill>
                  <a:srgbClr val="000000"/>
                </a:solidFill>
                <a:latin typeface="Myriad Pro Black" charset="0"/>
                <a:ea typeface="Droid Sans Fallback" charset="0"/>
                <a:cs typeface="Droid Sans Fallback" charset="0"/>
              </a:rPr>
              <a:t>E &gt; 50 GeV</a:t>
            </a:r>
          </a:p>
        </p:txBody>
      </p:sp>
      <p:sp>
        <p:nvSpPr>
          <p:cNvPr id="32782" name="Text Box 14"/>
          <p:cNvSpPr txBox="1">
            <a:spLocks noChangeArrowheads="1"/>
          </p:cNvSpPr>
          <p:nvPr/>
        </p:nvSpPr>
        <p:spPr bwMode="auto">
          <a:xfrm>
            <a:off x="11344275" y="6156325"/>
            <a:ext cx="1687513" cy="3392488"/>
          </a:xfrm>
          <a:prstGeom prst="rect">
            <a:avLst/>
          </a:prstGeom>
          <a:noFill/>
          <a:ln w="10800">
            <a:noFill/>
            <a:round/>
            <a:headEnd/>
            <a:tailEnd/>
          </a:ln>
          <a:effectLst/>
        </p:spPr>
        <p:txBody>
          <a:bodyPr lIns="95400" tIns="50400" rIns="95400" bIns="504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SemiCond" charset="0"/>
                <a:ea typeface="Droid Sans Fallback" charset="0"/>
                <a:cs typeface="Droid Sans Fallback" charset="0"/>
              </a:rPr>
              <a:t>Breakthrough VHE measure-ments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800">
              <a:solidFill>
                <a:srgbClr val="000000"/>
              </a:solidFill>
              <a:latin typeface="Myriad Pro Black SemiCond" charset="0"/>
              <a:ea typeface="Droid Sans Fallback" charset="0"/>
              <a:cs typeface="Droid Sans Fallback"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800">
              <a:solidFill>
                <a:srgbClr val="000000"/>
              </a:solidFill>
              <a:latin typeface="Myriad Pro Black SemiCond" charset="0"/>
              <a:ea typeface="Droid Sans Fallback" charset="0"/>
              <a:cs typeface="Droid Sans Fallback"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800">
              <a:solidFill>
                <a:srgbClr val="000000"/>
              </a:solidFill>
              <a:latin typeface="Myriad Pro Black SemiCond" charset="0"/>
              <a:ea typeface="Droid Sans Fallback" charset="0"/>
              <a:cs typeface="Droid Sans Fallback"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800">
              <a:solidFill>
                <a:srgbClr val="000000"/>
              </a:solidFill>
              <a:latin typeface="Myriad Pro Black SemiCond" charset="0"/>
              <a:ea typeface="Droid Sans Fallback" charset="0"/>
              <a:cs typeface="Droid Sans Fallback"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SemiCond" charset="0"/>
                <a:ea typeface="Droid Sans Fallback" charset="0"/>
                <a:cs typeface="Droid Sans Fallback" charset="0"/>
              </a:rPr>
              <a:t>Challenge all existing theoretical models</a:t>
            </a: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800">
              <a:solidFill>
                <a:srgbClr val="000000"/>
              </a:solidFill>
              <a:latin typeface="Myriad Pro Black SemiCond" charset="0"/>
              <a:ea typeface="Droid Sans Fallback" charset="0"/>
              <a:cs typeface="Droid Sans Fallback" charset="0"/>
            </a:endParaRPr>
          </a:p>
        </p:txBody>
      </p:sp>
      <p:sp>
        <p:nvSpPr>
          <p:cNvPr id="32783" name="Rectangle 15"/>
          <p:cNvSpPr>
            <a:spLocks noChangeArrowheads="1"/>
          </p:cNvSpPr>
          <p:nvPr/>
        </p:nvSpPr>
        <p:spPr bwMode="auto">
          <a:xfrm>
            <a:off x="10229850" y="6292850"/>
            <a:ext cx="1079500" cy="474663"/>
          </a:xfrm>
          <a:prstGeom prst="rect">
            <a:avLst/>
          </a:prstGeom>
          <a:solidFill>
            <a:srgbClr val="FFFFFF"/>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500">
                <a:solidFill>
                  <a:srgbClr val="000000"/>
                </a:solidFill>
                <a:latin typeface="Myriad Pro Black" charset="0"/>
                <a:ea typeface="Droid Sans Fallback" charset="0"/>
                <a:cs typeface="Droid Sans Fallback" charset="0"/>
              </a:rPr>
              <a:t>VERITAS</a:t>
            </a:r>
            <a:br>
              <a:rPr lang="es-ES" sz="1500">
                <a:solidFill>
                  <a:srgbClr val="000000"/>
                </a:solidFill>
                <a:latin typeface="Myriad Pro Black" charset="0"/>
                <a:ea typeface="Droid Sans Fallback" charset="0"/>
                <a:cs typeface="Droid Sans Fallback" charset="0"/>
              </a:rPr>
            </a:br>
            <a:r>
              <a:rPr lang="es-ES" sz="1500">
                <a:solidFill>
                  <a:srgbClr val="000000"/>
                </a:solidFill>
                <a:latin typeface="Myriad Pro Black" charset="0"/>
                <a:ea typeface="Droid Sans Fallback" charset="0"/>
                <a:cs typeface="Droid Sans Fallback" charset="0"/>
              </a:rPr>
              <a:t>E &gt; 120 GeV</a:t>
            </a:r>
          </a:p>
        </p:txBody>
      </p:sp>
      <p:pic>
        <p:nvPicPr>
          <p:cNvPr id="32784" name="Picture 16"/>
          <p:cNvPicPr>
            <a:picLocks noChangeAspect="1" noChangeArrowheads="1"/>
          </p:cNvPicPr>
          <p:nvPr/>
        </p:nvPicPr>
        <p:blipFill>
          <a:blip r:embed="rId7"/>
          <a:srcRect/>
          <a:stretch>
            <a:fillRect/>
          </a:stretch>
        </p:blipFill>
        <p:spPr bwMode="auto">
          <a:xfrm>
            <a:off x="6719888" y="1836738"/>
            <a:ext cx="3486150" cy="1754187"/>
          </a:xfrm>
          <a:prstGeom prst="rect">
            <a:avLst/>
          </a:prstGeom>
          <a:noFill/>
          <a:ln w="9525">
            <a:noFill/>
            <a:round/>
            <a:headEnd/>
            <a:tailEnd/>
          </a:ln>
          <a:effectLst/>
        </p:spPr>
      </p:pic>
      <p:sp>
        <p:nvSpPr>
          <p:cNvPr id="32785" name="Rectangle 17"/>
          <p:cNvSpPr>
            <a:spLocks noChangeArrowheads="1"/>
          </p:cNvSpPr>
          <p:nvPr/>
        </p:nvSpPr>
        <p:spPr bwMode="auto">
          <a:xfrm>
            <a:off x="6665913" y="6102350"/>
            <a:ext cx="4673600" cy="1817688"/>
          </a:xfrm>
          <a:prstGeom prst="rect">
            <a:avLst/>
          </a:prstGeom>
          <a:noFill/>
          <a:ln w="36720">
            <a:solidFill>
              <a:srgbClr val="8D1A5D"/>
            </a:solidFill>
            <a:round/>
            <a:headEnd/>
            <a:tailEnd/>
          </a:ln>
          <a:effectLst/>
        </p:spPr>
        <p:txBody>
          <a:bodyPr wrap="none" anchor="ctr">
            <a:prstTxWarp prst="textNoShape">
              <a:avLst/>
            </a:prstTxWarp>
          </a:bodyPr>
          <a:lstStyle/>
          <a:p>
            <a:endParaRPr lang="es-ES_tradnl"/>
          </a:p>
        </p:txBody>
      </p:sp>
      <p:sp>
        <p:nvSpPr>
          <p:cNvPr id="32786" name="Rectangle 18"/>
          <p:cNvSpPr>
            <a:spLocks noChangeArrowheads="1"/>
          </p:cNvSpPr>
          <p:nvPr/>
        </p:nvSpPr>
        <p:spPr bwMode="auto">
          <a:xfrm>
            <a:off x="6665913" y="7913688"/>
            <a:ext cx="4673600" cy="1601787"/>
          </a:xfrm>
          <a:prstGeom prst="rect">
            <a:avLst/>
          </a:prstGeom>
          <a:noFill/>
          <a:ln w="36720">
            <a:solidFill>
              <a:srgbClr val="8D1A5D"/>
            </a:solidFill>
            <a:round/>
            <a:headEnd/>
            <a:tailEnd/>
          </a:ln>
          <a:effectLst/>
        </p:spPr>
        <p:txBody>
          <a:bodyPr wrap="none" anchor="ctr">
            <a:prstTxWarp prst="textNoShape">
              <a:avLst/>
            </a:prstTxWarp>
          </a:bodyPr>
          <a:lstStyle/>
          <a:p>
            <a:endParaRPr lang="es-ES_tradnl"/>
          </a:p>
        </p:txBody>
      </p:sp>
      <p:sp>
        <p:nvSpPr>
          <p:cNvPr id="32787" name="Line 19"/>
          <p:cNvSpPr>
            <a:spLocks noChangeShapeType="1"/>
          </p:cNvSpPr>
          <p:nvPr/>
        </p:nvSpPr>
        <p:spPr bwMode="auto">
          <a:xfrm>
            <a:off x="5075238" y="3095625"/>
            <a:ext cx="1439862" cy="1588"/>
          </a:xfrm>
          <a:prstGeom prst="line">
            <a:avLst/>
          </a:prstGeom>
          <a:noFill/>
          <a:ln w="36720">
            <a:solidFill>
              <a:srgbClr val="000000"/>
            </a:solidFill>
            <a:round/>
            <a:headEnd/>
            <a:tailEnd type="triangle" w="med" len="med"/>
          </a:ln>
          <a:effectLst/>
        </p:spPr>
        <p:txBody>
          <a:bodyPr>
            <a:prstTxWarp prst="textNoShape">
              <a:avLst/>
            </a:prstTxWarp>
          </a:bodyPr>
          <a:lstStyle/>
          <a:p>
            <a:endParaRPr lang="es-ES_tradnl"/>
          </a:p>
        </p:txBody>
      </p:sp>
      <p:sp>
        <p:nvSpPr>
          <p:cNvPr id="32788" name="Line 20"/>
          <p:cNvSpPr>
            <a:spLocks noChangeShapeType="1"/>
          </p:cNvSpPr>
          <p:nvPr/>
        </p:nvSpPr>
        <p:spPr bwMode="auto">
          <a:xfrm>
            <a:off x="5075238" y="4535488"/>
            <a:ext cx="1439862" cy="1587"/>
          </a:xfrm>
          <a:prstGeom prst="line">
            <a:avLst/>
          </a:prstGeom>
          <a:noFill/>
          <a:ln w="36720">
            <a:solidFill>
              <a:srgbClr val="000000"/>
            </a:solidFill>
            <a:round/>
            <a:headEnd/>
            <a:tailEnd type="triangle" w="med" len="med"/>
          </a:ln>
          <a:effectLst/>
        </p:spPr>
        <p:txBody>
          <a:bodyPr>
            <a:prstTxWarp prst="textNoShape">
              <a:avLst/>
            </a:prstTxWarp>
          </a:bodyPr>
          <a:lstStyle/>
          <a:p>
            <a:endParaRPr lang="es-ES_tradnl"/>
          </a:p>
        </p:txBody>
      </p:sp>
      <p:sp>
        <p:nvSpPr>
          <p:cNvPr id="32789" name="Line 21"/>
          <p:cNvSpPr>
            <a:spLocks noChangeShapeType="1"/>
          </p:cNvSpPr>
          <p:nvPr/>
        </p:nvSpPr>
        <p:spPr bwMode="auto">
          <a:xfrm>
            <a:off x="5075238" y="6335713"/>
            <a:ext cx="1439862" cy="1587"/>
          </a:xfrm>
          <a:prstGeom prst="line">
            <a:avLst/>
          </a:prstGeom>
          <a:noFill/>
          <a:ln w="36720">
            <a:solidFill>
              <a:srgbClr val="8D1A5D"/>
            </a:solidFill>
            <a:round/>
            <a:headEnd/>
            <a:tailEnd type="triangle" w="med" len="med"/>
          </a:ln>
          <a:effectLst/>
        </p:spPr>
        <p:txBody>
          <a:bodyPr>
            <a:prstTxWarp prst="textNoShape">
              <a:avLst/>
            </a:prstTxWarp>
          </a:bodyPr>
          <a:lstStyle/>
          <a:p>
            <a:endParaRPr lang="es-ES_tradnl"/>
          </a:p>
        </p:txBody>
      </p:sp>
      <p:sp>
        <p:nvSpPr>
          <p:cNvPr id="32790" name="Line 22"/>
          <p:cNvSpPr>
            <a:spLocks noChangeShapeType="1"/>
          </p:cNvSpPr>
          <p:nvPr/>
        </p:nvSpPr>
        <p:spPr bwMode="auto">
          <a:xfrm>
            <a:off x="5075238" y="8567738"/>
            <a:ext cx="1439862" cy="1587"/>
          </a:xfrm>
          <a:prstGeom prst="line">
            <a:avLst/>
          </a:prstGeom>
          <a:noFill/>
          <a:ln w="36720">
            <a:solidFill>
              <a:srgbClr val="8D1A5D"/>
            </a:solidFill>
            <a:round/>
            <a:headEnd/>
            <a:tailEnd type="triangle" w="med" len="med"/>
          </a:ln>
          <a:effectLst/>
        </p:spPr>
        <p:txBody>
          <a:bodyPr>
            <a:prstTxWarp prst="textNoShape">
              <a:avLst/>
            </a:prstTxWarp>
          </a:bodyPr>
          <a:lstStyle/>
          <a:p>
            <a:endParaRPr lang="es-ES_tradnl"/>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4"/>
          <p:cNvSpPr>
            <a:spLocks noGrp="1"/>
          </p:cNvSpPr>
          <p:nvPr>
            <p:ph type="sldNum" idx="10"/>
          </p:nvPr>
        </p:nvSpPr>
        <p:spPr/>
        <p:txBody>
          <a:bodyPr/>
          <a:lstStyle/>
          <a:p>
            <a:fld id="{46C9B6A3-E530-844C-9A33-B02B9B6C96A8}" type="slidenum">
              <a:rPr lang="es-ES"/>
              <a:pPr/>
              <a:t>3</a:t>
            </a:fld>
            <a:endParaRPr lang="es-ES"/>
          </a:p>
        </p:txBody>
      </p:sp>
      <p:sp>
        <p:nvSpPr>
          <p:cNvPr id="6145" name="Rectangle 1"/>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Introduction: the Crab and MAGIC</a:t>
            </a:r>
          </a:p>
        </p:txBody>
      </p:sp>
      <p:pic>
        <p:nvPicPr>
          <p:cNvPr id="6146" name="Picture 2"/>
          <p:cNvPicPr>
            <a:picLocks noChangeAspect="1" noChangeArrowheads="1"/>
          </p:cNvPicPr>
          <p:nvPr/>
        </p:nvPicPr>
        <p:blipFill>
          <a:blip r:embed="rId4"/>
          <a:srcRect/>
          <a:stretch>
            <a:fillRect/>
          </a:stretch>
        </p:blipFill>
        <p:spPr bwMode="auto">
          <a:xfrm>
            <a:off x="5824538" y="1979613"/>
            <a:ext cx="6786562" cy="2252662"/>
          </a:xfrm>
          <a:prstGeom prst="rect">
            <a:avLst/>
          </a:prstGeom>
          <a:noFill/>
          <a:ln w="9525">
            <a:noFill/>
            <a:round/>
            <a:headEnd/>
            <a:tailEnd/>
          </a:ln>
          <a:effectLst/>
        </p:spPr>
      </p:pic>
      <p:sp>
        <p:nvSpPr>
          <p:cNvPr id="6147" name="Text Box 3"/>
          <p:cNvSpPr txBox="1">
            <a:spLocks noChangeArrowheads="1"/>
          </p:cNvSpPr>
          <p:nvPr/>
        </p:nvSpPr>
        <p:spPr bwMode="auto">
          <a:xfrm>
            <a:off x="7964488" y="8964613"/>
            <a:ext cx="2913062" cy="790575"/>
          </a:xfrm>
          <a:prstGeom prst="rect">
            <a:avLst/>
          </a:prstGeom>
          <a:noFill/>
          <a:ln w="9525">
            <a:noFill/>
            <a:round/>
            <a:headEnd/>
            <a:tailEnd/>
          </a:ln>
          <a:effectLst/>
        </p:spPr>
        <p:txBody>
          <a:bodyPr wrap="none"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000000"/>
                </a:solidFill>
                <a:latin typeface="Myriad Pro Black" charset="0"/>
                <a:ea typeface="Droid Sans Fallback" charset="0"/>
                <a:cs typeface="Droid Sans Fallback" charset="0"/>
              </a:rPr>
              <a:t>Crab Pulsar as seen by MAGIC</a:t>
            </a:r>
            <a:br>
              <a:rPr lang="es-ES" sz="1600">
                <a:solidFill>
                  <a:srgbClr val="000000"/>
                </a:solidFill>
                <a:latin typeface="Myriad Pro Black" charset="0"/>
                <a:ea typeface="Droid Sans Fallback" charset="0"/>
                <a:cs typeface="Droid Sans Fallback" charset="0"/>
              </a:rPr>
            </a:br>
            <a:r>
              <a:rPr lang="es-ES" sz="1600">
                <a:solidFill>
                  <a:srgbClr val="000000"/>
                </a:solidFill>
                <a:latin typeface="Myriad Pro Black" charset="0"/>
                <a:ea typeface="Droid Sans Fallback" charset="0"/>
                <a:cs typeface="Droid Sans Fallback" charset="0"/>
              </a:rPr>
              <a:t>(skymap of P2)</a:t>
            </a:r>
            <a:r>
              <a:rPr lang="es-ES" sz="1400">
                <a:solidFill>
                  <a:srgbClr val="000000"/>
                </a:solidFill>
                <a:latin typeface="Myriad Pro" charset="0"/>
                <a:ea typeface="Droid Sans Fallback" charset="0"/>
                <a:cs typeface="Droid Sans Fallback" charset="0"/>
              </a:rPr>
              <a:t> </a:t>
            </a:r>
            <a:br>
              <a:rPr lang="es-ES" sz="1400">
                <a:solidFill>
                  <a:srgbClr val="000000"/>
                </a:solidFill>
                <a:latin typeface="Myriad Pro" charset="0"/>
                <a:ea typeface="Droid Sans Fallback" charset="0"/>
                <a:cs typeface="Droid Sans Fallback" charset="0"/>
              </a:rPr>
            </a:br>
            <a:endParaRPr lang="es-ES" sz="1400">
              <a:solidFill>
                <a:srgbClr val="000000"/>
              </a:solidFill>
              <a:latin typeface="Myriad Pro" charset="0"/>
              <a:ea typeface="Droid Sans Fallback" charset="0"/>
              <a:cs typeface="Droid Sans Fallback" charset="0"/>
            </a:endParaRPr>
          </a:p>
        </p:txBody>
      </p:sp>
      <p:sp>
        <p:nvSpPr>
          <p:cNvPr id="6149" name="Rectangle 5"/>
          <p:cNvSpPr>
            <a:spLocks noGrp="1" noChangeArrowheads="1"/>
          </p:cNvSpPr>
          <p:nvPr>
            <p:ph type="body" idx="1"/>
          </p:nvPr>
        </p:nvSpPr>
        <p:spPr>
          <a:xfrm>
            <a:off x="190500" y="1993900"/>
            <a:ext cx="5961063" cy="7112000"/>
          </a:xfrm>
          <a:ln/>
        </p:spPr>
        <p:txBody>
          <a:bodyPr/>
          <a:lstStyle/>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dirty="0"/>
              <a:t>Crab Pulsar and Pulsar Wind</a:t>
            </a:r>
            <a:br>
              <a:rPr lang="es-ES" sz="3200" dirty="0"/>
            </a:br>
            <a:r>
              <a:rPr lang="es-ES" sz="3200" dirty="0"/>
              <a:t>Nebula well studied from </a:t>
            </a:r>
            <a:br>
              <a:rPr lang="es-ES" sz="3200" dirty="0"/>
            </a:br>
            <a:r>
              <a:rPr lang="es-ES" sz="3200" dirty="0"/>
              <a:t>radio to TeV's</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dirty="0"/>
              <a:t>Standard candle of </a:t>
            </a:r>
            <a:br>
              <a:rPr lang="es-ES" sz="3200" dirty="0"/>
            </a:br>
            <a:r>
              <a:rPr lang="es-ES" sz="3200" dirty="0"/>
              <a:t>γ-ray astronomy</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u="sng" dirty="0"/>
              <a:t>Recent (2011) surprises:</a:t>
            </a:r>
          </a:p>
          <a:p>
            <a:pPr marL="620713" lvl="1" indent="-355600">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800" dirty="0"/>
              <a:t>Nebula: </a:t>
            </a:r>
            <a:br>
              <a:rPr lang="es-ES" sz="2800" dirty="0"/>
            </a:br>
            <a:r>
              <a:rPr lang="es-ES" sz="2800" dirty="0"/>
              <a:t>Discovery of  Flares at HE </a:t>
            </a:r>
            <a:r>
              <a:rPr lang="es-ES" sz="2000" dirty="0"/>
              <a:t>(&gt;100 MeV)</a:t>
            </a:r>
            <a:r>
              <a:rPr lang="es-ES" sz="3000" dirty="0"/>
              <a:t/>
            </a:r>
            <a:br>
              <a:rPr lang="es-ES" sz="3000" dirty="0"/>
            </a:br>
            <a:r>
              <a:rPr lang="es-ES" sz="2000" dirty="0"/>
              <a:t>AGILE (Tavani et. al 2011, Science 331:736)</a:t>
            </a:r>
            <a:br>
              <a:rPr lang="es-ES" sz="2000" dirty="0"/>
            </a:br>
            <a:r>
              <a:rPr lang="es-ES" sz="2000" dirty="0"/>
              <a:t>Fermi-LAT (Abdo et. al 2011, Science 331:739)</a:t>
            </a:r>
            <a:endParaRPr lang="es-ES" sz="2000" dirty="0" smtClean="0"/>
          </a:p>
          <a:p>
            <a:pPr marL="620713" lvl="1" indent="-355600">
              <a:buClr>
                <a:srgbClr val="4F5A58"/>
              </a:buClr>
              <a:buSzPct val="80000"/>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800" dirty="0"/>
              <a:t>Pulsar:</a:t>
            </a:r>
            <a:br>
              <a:rPr lang="es-ES" sz="2800" dirty="0"/>
            </a:br>
            <a:r>
              <a:rPr lang="es-ES" sz="2800" dirty="0"/>
              <a:t>Detection</a:t>
            </a:r>
            <a:r>
              <a:rPr lang="es-ES" sz="2800" dirty="0" smtClean="0"/>
              <a:t> at VHE</a:t>
            </a:r>
            <a:r>
              <a:rPr lang="es-ES" sz="2600" dirty="0"/>
              <a:t> </a:t>
            </a:r>
            <a:r>
              <a:rPr lang="es-ES" sz="2000" dirty="0" smtClean="0"/>
              <a:t>(</a:t>
            </a:r>
            <a:r>
              <a:rPr lang="es-ES" sz="2000" dirty="0"/>
              <a:t>&gt;100 GeV)</a:t>
            </a:r>
            <a:r>
              <a:rPr lang="es-ES" sz="2600" dirty="0"/>
              <a:t/>
            </a:r>
            <a:br>
              <a:rPr lang="es-ES" sz="2600" dirty="0"/>
            </a:br>
            <a:r>
              <a:rPr lang="es-ES" sz="2000" dirty="0"/>
              <a:t>VERITAS (Aliu et. al 2011, Science 334:69)</a:t>
            </a:r>
            <a:r>
              <a:rPr lang="es-ES" sz="2200" dirty="0"/>
              <a:t/>
            </a:r>
            <a:br>
              <a:rPr lang="es-ES" sz="2200" dirty="0"/>
            </a:br>
            <a:r>
              <a:rPr lang="es-ES" sz="2200" dirty="0"/>
              <a:t>MAGIC (Aleksić et. al 2011, ApJ 742:43)</a:t>
            </a:r>
            <a:br>
              <a:rPr lang="es-ES" sz="2200" dirty="0"/>
            </a:br>
            <a:r>
              <a:rPr lang="es-ES" sz="2200" dirty="0">
                <a:solidFill>
                  <a:srgbClr val="FFFFFF"/>
                </a:solidFill>
              </a:rPr>
              <a:t>MAGIC</a:t>
            </a:r>
            <a:r>
              <a:rPr lang="es-ES" sz="2200" dirty="0"/>
              <a:t> (Aleksić et. al </a:t>
            </a:r>
            <a:r>
              <a:rPr lang="es-ES" sz="2200" dirty="0" smtClean="0"/>
              <a:t>2012,A&amp;A </a:t>
            </a:r>
            <a:r>
              <a:rPr lang="es-ES" sz="2200" dirty="0"/>
              <a:t>540:A69)</a:t>
            </a:r>
          </a:p>
        </p:txBody>
      </p:sp>
      <p:pic>
        <p:nvPicPr>
          <p:cNvPr id="16" name="crab_movie.mov">
            <a:hlinkClick r:id="" action="ppaction://media"/>
          </p:cNvPr>
          <p:cNvPicPr/>
          <p:nvPr>
            <a:videoFile r:link="rId1"/>
          </p:nvPr>
        </p:nvPicPr>
        <p:blipFill>
          <a:blip r:embed="rId5"/>
          <a:stretch>
            <a:fillRect/>
          </a:stretch>
        </p:blipFill>
        <p:spPr>
          <a:xfrm>
            <a:off x="6882606" y="4457028"/>
            <a:ext cx="5125757" cy="448297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42"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endCondLst>
                    <p:cond evt="onNext" delay="0">
                      <p:tgtEl>
                        <p:sldTgt/>
                      </p:tgtEl>
                    </p:cond>
                    <p:cond evt="onPrev" delay="0">
                      <p:tgtEl>
                        <p:sldTgt/>
                      </p:tgtEl>
                    </p:cond>
                  </p:end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Marcador de número de diapositiva 3"/>
          <p:cNvSpPr>
            <a:spLocks noGrp="1"/>
          </p:cNvSpPr>
          <p:nvPr>
            <p:ph type="sldNum" idx="10"/>
          </p:nvPr>
        </p:nvSpPr>
        <p:spPr/>
        <p:txBody>
          <a:bodyPr/>
          <a:lstStyle/>
          <a:p>
            <a:fld id="{0EE91105-3D0E-4442-B016-5E681E4E98F7}" type="slidenum">
              <a:rPr lang="es-ES"/>
              <a:pPr/>
              <a:t>30</a:t>
            </a:fld>
            <a:endParaRPr lang="es-ES"/>
          </a:p>
        </p:txBody>
      </p:sp>
      <p:sp>
        <p:nvSpPr>
          <p:cNvPr id="33793" name="Rectangle 1"/>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Pulsar Peak Definitions</a:t>
            </a:r>
          </a:p>
        </p:txBody>
      </p:sp>
      <p:graphicFrame>
        <p:nvGraphicFramePr>
          <p:cNvPr id="33794" name="Group 2"/>
          <p:cNvGraphicFramePr>
            <a:graphicFrameLocks noGrp="1"/>
          </p:cNvGraphicFramePr>
          <p:nvPr/>
        </p:nvGraphicFramePr>
        <p:xfrm>
          <a:off x="1876425" y="3146425"/>
          <a:ext cx="9253538" cy="2125228"/>
        </p:xfrm>
        <a:graphic>
          <a:graphicData uri="http://schemas.openxmlformats.org/drawingml/2006/table">
            <a:tbl>
              <a:tblPr/>
              <a:tblGrid>
                <a:gridCol w="1403350"/>
                <a:gridCol w="2616200"/>
                <a:gridCol w="2617788"/>
                <a:gridCol w="2616200"/>
              </a:tblGrid>
              <a:tr h="366713">
                <a:tc>
                  <a:txBody>
                    <a:bodyPr/>
                    <a:lstStyle/>
                    <a:p>
                      <a:pPr marL="0" marR="0" lvl="0" indent="0" algn="l" defTabSz="449263" rtl="0" eaLnBrk="0" fontAlgn="base" latinLnBrk="0" hangingPunct="0">
                        <a:lnSpc>
                          <a:spcPct val="98000"/>
                        </a:lnSpc>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0" i="0" u="none" strike="noStrike" cap="none" normalizeH="0" baseline="0">
                        <a:ln>
                          <a:noFill/>
                        </a:ln>
                        <a:solidFill>
                          <a:srgbClr val="000000"/>
                        </a:solidFill>
                        <a:effectLst/>
                        <a:latin typeface="Gill Sans" charset="0"/>
                        <a:ea typeface="Droid Sans Fallback" charset="0"/>
                        <a:cs typeface="Droid Sans Fallback" charset="0"/>
                      </a:endParaRPr>
                    </a:p>
                  </a:txBody>
                  <a:tcPr marL="90000" marR="90000" marT="5133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FFFFFF"/>
                          </a:solidFill>
                          <a:effectLst/>
                          <a:latin typeface="Myriad Pro Black" charset="0"/>
                          <a:ea typeface="Droid Sans Fallback" charset="0"/>
                          <a:cs typeface="Droid Sans Fallback" charset="0"/>
                        </a:rPr>
                        <a:t>EGRET</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FFFFFF"/>
                          </a:solidFill>
                          <a:effectLst/>
                          <a:latin typeface="Myriad Pro Black" charset="0"/>
                          <a:ea typeface="Droid Sans Fallback" charset="0"/>
                          <a:cs typeface="Droid Sans Fallback" charset="0"/>
                        </a:rPr>
                        <a:t>MAGIC</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FFFFFF"/>
                          </a:solidFill>
                          <a:effectLst/>
                          <a:latin typeface="Myriad Pro Black" charset="0"/>
                          <a:ea typeface="Droid Sans Fallback" charset="0"/>
                          <a:cs typeface="Droid Sans Fallback" charset="0"/>
                        </a:rPr>
                        <a:t>VERITAS</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0000"/>
                    </a:solidFill>
                  </a:tcPr>
                </a:tc>
              </a:tr>
              <a:tr h="366713">
                <a:tc>
                  <a:txBody>
                    <a:bodyPr/>
                    <a:lstStyle/>
                    <a:p>
                      <a:pPr marL="0" marR="0" lvl="0" indent="0" algn="l"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P1</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 -0.06 : 0.04 ]</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 -0.017 : 0.026 ]</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 -0.013 : 0.009 ]</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366713">
                <a:tc>
                  <a:txBody>
                    <a:bodyPr/>
                    <a:lstStyle/>
                    <a:p>
                      <a:pPr marL="0" marR="0" lvl="0" indent="0" algn="l"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P2</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[ 0.32 : 0.43 ]</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  0.377 : 0.422 ]</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[ 0.375 : 0.420 ]</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r>
              <a:tr h="366713">
                <a:tc>
                  <a:txBody>
                    <a:bodyPr/>
                    <a:lstStyle/>
                    <a:p>
                      <a:pPr marL="0" marR="0" lvl="0" indent="0" algn="l"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OP</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[ 0.52 : 0.88 ]</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[ 0.52 : 0.87 ]</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[ 0.43 : 0.94 ]</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366713">
                <a:tc>
                  <a:txBody>
                    <a:bodyPr/>
                    <a:lstStyle/>
                    <a:p>
                      <a:pPr marL="0" marR="0" lvl="0" indent="0" algn="l"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(P1+P2) %</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21.0 %</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8.8 % </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1800" b="0" i="0" u="none" strike="noStrike" cap="none" normalizeH="0" baseline="0">
                          <a:ln>
                            <a:noFill/>
                          </a:ln>
                          <a:solidFill>
                            <a:srgbClr val="000000"/>
                          </a:solidFill>
                          <a:effectLst/>
                          <a:latin typeface="Myriad Pro Black" charset="0"/>
                          <a:ea typeface="Droid Sans Fallback" charset="0"/>
                          <a:cs typeface="Droid Sans Fallback" charset="0"/>
                        </a:rPr>
                        <a:t>6.7 %</a:t>
                      </a: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33864" name="Group 72"/>
          <p:cNvGraphicFramePr>
            <a:graphicFrameLocks noGrp="1"/>
          </p:cNvGraphicFramePr>
          <p:nvPr/>
        </p:nvGraphicFramePr>
        <p:xfrm>
          <a:off x="3141663" y="5257800"/>
          <a:ext cx="6924675" cy="1532835"/>
        </p:xfrm>
        <a:graphic>
          <a:graphicData uri="http://schemas.openxmlformats.org/drawingml/2006/table">
            <a:tbl>
              <a:tblPr/>
              <a:tblGrid>
                <a:gridCol w="2001837"/>
                <a:gridCol w="1231900"/>
                <a:gridCol w="1230313"/>
                <a:gridCol w="1230312"/>
                <a:gridCol w="1230313"/>
              </a:tblGrid>
              <a:tr h="368300">
                <a:tc>
                  <a:txBody>
                    <a:bodyPr/>
                    <a:lstStyle/>
                    <a:p>
                      <a:pPr marL="0" marR="0" lvl="0" indent="0" algn="l" defTabSz="449263" rtl="0" eaLnBrk="0" fontAlgn="base" latinLnBrk="0" hangingPunct="0">
                        <a:lnSpc>
                          <a:spcPct val="98000"/>
                        </a:lnSpc>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s-ES" sz="1200" b="0" i="0" u="none" strike="noStrike" cap="none" normalizeH="0" baseline="0">
                        <a:ln>
                          <a:noFill/>
                        </a:ln>
                        <a:solidFill>
                          <a:srgbClr val="000000"/>
                        </a:solidFill>
                        <a:effectLst/>
                        <a:latin typeface="Gill Sans" charset="0"/>
                        <a:ea typeface="Droid Sans Fallback" charset="0"/>
                        <a:cs typeface="Droid Sans Fallback" charset="0"/>
                      </a:endParaRPr>
                    </a:p>
                  </a:txBody>
                  <a:tcPr marL="90000" marR="90000" marT="51335"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P1+P2</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P1</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P2</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P1/P2 ratio</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r h="368300">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Mono (EGRET)</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0" fontAlgn="base" latinLnBrk="0" hangingPunct="0">
                        <a:lnSpc>
                          <a:spcPct val="94000"/>
                        </a:lnSpc>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7.5σ</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0" fontAlgn="base" latinLnBrk="0" hangingPunct="0">
                        <a:lnSpc>
                          <a:spcPct val="94000"/>
                        </a:lnSpc>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4.3σ</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0" fontAlgn="base" latinLnBrk="0" hangingPunct="0">
                        <a:lnSpc>
                          <a:spcPct val="94000"/>
                        </a:lnSpc>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7.4σ</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~0.5</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r h="368300">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Stereo (MAGIC)</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10.4σ</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5.5σ</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9.9σ</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800" b="0" i="0" u="none" strike="noStrike" cap="none" normalizeH="0" baseline="0">
                          <a:ln>
                            <a:noFill/>
                          </a:ln>
                          <a:solidFill>
                            <a:srgbClr val="000000"/>
                          </a:solidFill>
                          <a:effectLst/>
                          <a:latin typeface="Myriad Pro" charset="0"/>
                          <a:ea typeface="Droid Sans Fallback" charset="0"/>
                          <a:cs typeface="Droid Sans Fallback" charset="0"/>
                        </a:rPr>
                        <a:t>0.5±0.1</a:t>
                      </a:r>
                    </a:p>
                  </a:txBody>
                  <a:tcPr marL="90000" marR="90000" marT="60407"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bl>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arcador de número de diapositiva 4"/>
          <p:cNvSpPr>
            <a:spLocks noGrp="1"/>
          </p:cNvSpPr>
          <p:nvPr>
            <p:ph type="sldNum" idx="10"/>
          </p:nvPr>
        </p:nvSpPr>
        <p:spPr/>
        <p:txBody>
          <a:bodyPr/>
          <a:lstStyle/>
          <a:p>
            <a:fld id="{7D5961B6-212F-AF46-A2BF-8543D31C413E}" type="slidenum">
              <a:rPr lang="es-ES"/>
              <a:pPr/>
              <a:t>31</a:t>
            </a:fld>
            <a:endParaRPr lang="es-ES"/>
          </a:p>
        </p:txBody>
      </p:sp>
      <p:sp>
        <p:nvSpPr>
          <p:cNvPr id="34817" name="Rectangle 1"/>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Pulsar: stereo observations</a:t>
            </a:r>
          </a:p>
        </p:txBody>
      </p:sp>
      <p:sp>
        <p:nvSpPr>
          <p:cNvPr id="34818" name="Rectangle 2"/>
          <p:cNvSpPr>
            <a:spLocks noGrp="1" noChangeArrowheads="1"/>
          </p:cNvSpPr>
          <p:nvPr>
            <p:ph type="body" idx="1"/>
          </p:nvPr>
        </p:nvSpPr>
        <p:spPr>
          <a:xfrm>
            <a:off x="298450" y="1993900"/>
            <a:ext cx="5961063" cy="7546975"/>
          </a:xfrm>
          <a:ln/>
        </p:spPr>
        <p:txBody>
          <a:bodyPr/>
          <a:lstStyle/>
          <a:p>
            <a:pPr marL="404813" indent="-404813">
              <a:spcBef>
                <a:spcPts val="1013"/>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73 hrs of data </a:t>
            </a:r>
            <a:r>
              <a:rPr lang="es-ES" sz="2200"/>
              <a:t>(Oct. 2009 - Mar. 2011)</a:t>
            </a:r>
            <a:r>
              <a:rPr lang="es-ES"/>
              <a:t/>
            </a:r>
            <a:br>
              <a:rPr lang="es-ES"/>
            </a:br>
            <a:r>
              <a:rPr lang="es-ES" sz="2000"/>
              <a:t>(</a:t>
            </a:r>
            <a:r>
              <a:rPr lang="es-ES" sz="2200"/>
              <a:t>Aleksić et. al 2012, A&amp;A 540:A69</a:t>
            </a:r>
            <a:r>
              <a:rPr lang="es-ES" sz="2000"/>
              <a:t>)</a:t>
            </a:r>
          </a:p>
          <a:p>
            <a:pPr marL="404813" indent="-404813">
              <a:spcBef>
                <a:spcPts val="1013"/>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Stereo obs: less background, </a:t>
            </a:r>
            <a:br>
              <a:rPr lang="es-ES"/>
            </a:br>
            <a:r>
              <a:rPr lang="es-ES"/>
              <a:t>less systematics.</a:t>
            </a:r>
            <a:br>
              <a:rPr lang="es-ES"/>
            </a:br>
            <a:r>
              <a:rPr lang="es-ES"/>
              <a:t>Energy range: 50 &lt; E &lt; 100 GeV</a:t>
            </a:r>
          </a:p>
          <a:p>
            <a:pPr marL="404813" indent="-404813">
              <a:spcBef>
                <a:spcPts val="1013"/>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Pulsation firmly detected</a:t>
            </a:r>
            <a:br>
              <a:rPr lang="es-ES"/>
            </a:br>
            <a:r>
              <a:rPr lang="es-ES" sz="2400"/>
              <a:t>H-Test </a:t>
            </a:r>
            <a:r>
              <a:rPr lang="es-ES" sz="2400">
                <a:ea typeface="Myriad Pro" charset="0"/>
                <a:cs typeface="Myriad Pro" charset="0"/>
              </a:rPr>
              <a:t>(unbinned) 	</a:t>
            </a:r>
            <a:r>
              <a:rPr lang="es-ES" sz="2400"/>
              <a:t>: 6.4</a:t>
            </a:r>
            <a:r>
              <a:rPr lang="es-ES" sz="2400">
                <a:ea typeface="Myriad Pro" charset="0"/>
                <a:cs typeface="Myriad Pro" charset="0"/>
              </a:rPr>
              <a:t>σ </a:t>
            </a:r>
            <a:br>
              <a:rPr lang="es-ES" sz="2400">
                <a:ea typeface="Myriad Pro" charset="0"/>
                <a:cs typeface="Myriad Pro" charset="0"/>
              </a:rPr>
            </a:br>
            <a:r>
              <a:rPr lang="es-ES" sz="2400">
                <a:ea typeface="Myriad Pro" charset="0"/>
                <a:cs typeface="Myriad Pro" charset="0"/>
              </a:rPr>
              <a:t>EGRET-peaks (a-priori) 	: 7.7σ </a:t>
            </a:r>
          </a:p>
          <a:p>
            <a:pPr marL="404813" indent="-404813">
              <a:spcBef>
                <a:spcPts val="1013"/>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Peaks get narrower w/energy</a:t>
            </a:r>
          </a:p>
          <a:p>
            <a:pPr marL="404813" indent="-404813">
              <a:spcBef>
                <a:spcPts val="1013"/>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t>New peak definitions</a:t>
            </a:r>
            <a:r>
              <a:rPr lang="es-ES" sz="2400"/>
              <a:t> </a:t>
            </a:r>
            <a:r>
              <a:rPr lang="es-ES" sz="2400">
                <a:ea typeface="Myriad Pro" charset="0"/>
                <a:cs typeface="Myriad Pro" charset="0"/>
              </a:rPr>
              <a:t>±2σ</a:t>
            </a:r>
            <a:r>
              <a:rPr lang="es-ES" sz="2400" baseline="-33000">
                <a:ea typeface="Myriad Pro" charset="0"/>
                <a:cs typeface="Myriad Pro" charset="0"/>
              </a:rPr>
              <a:t>FIT</a:t>
            </a:r>
            <a:r>
              <a:rPr lang="es-ES" sz="2400">
                <a:ea typeface="Myriad Pro" charset="0"/>
                <a:cs typeface="Myriad Pro" charset="0"/>
              </a:rPr>
              <a:t>:</a:t>
            </a:r>
            <a:r>
              <a:rPr lang="es-ES" sz="2400" baseline="-33000">
                <a:ea typeface="Myriad Pro" charset="0"/>
                <a:cs typeface="Myriad Pro" charset="0"/>
              </a:rPr>
              <a:t/>
            </a:r>
            <a:br>
              <a:rPr lang="es-ES" sz="2400" baseline="-33000">
                <a:ea typeface="Myriad Pro" charset="0"/>
                <a:cs typeface="Myriad Pro" charset="0"/>
              </a:rPr>
            </a:br>
            <a:r>
              <a:rPr lang="es-ES" sz="2000"/>
              <a:t>8.8% of the whole phase</a:t>
            </a:r>
            <a:br>
              <a:rPr lang="es-ES" sz="2000"/>
            </a:br>
            <a:r>
              <a:rPr lang="es-ES"/>
              <a:t/>
            </a:r>
            <a:br>
              <a:rPr lang="es-ES"/>
            </a:br>
            <a:endParaRPr lang="es-ES"/>
          </a:p>
          <a:p>
            <a:pPr marL="404813" indent="-404813">
              <a:spcBef>
                <a:spcPts val="1013"/>
              </a:spcBef>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ea typeface="Myriad Pro" charset="0"/>
                <a:cs typeface="Myriad Pro" charset="0"/>
              </a:rPr>
              <a:t>Possible LE 3.4</a:t>
            </a:r>
            <a:r>
              <a:rPr lang="es-ES" sz="2400">
                <a:ea typeface="Myriad Pro" charset="0"/>
                <a:cs typeface="Myriad Pro" charset="0"/>
              </a:rPr>
              <a:t>σ</a:t>
            </a:r>
            <a:r>
              <a:rPr lang="es-ES">
                <a:ea typeface="Myriad Pro" charset="0"/>
                <a:cs typeface="Myriad Pro" charset="0"/>
              </a:rPr>
              <a:t> hint </a:t>
            </a:r>
            <a:br>
              <a:rPr lang="es-ES">
                <a:ea typeface="Myriad Pro" charset="0"/>
                <a:cs typeface="Myriad Pro" charset="0"/>
              </a:rPr>
            </a:br>
            <a:r>
              <a:rPr lang="es-ES">
                <a:ea typeface="Myriad Pro" charset="0"/>
                <a:cs typeface="Myriad Pro" charset="0"/>
              </a:rPr>
              <a:t>at TW</a:t>
            </a:r>
            <a:r>
              <a:rPr lang="es-ES" baseline="-33000">
                <a:ea typeface="Myriad Pro" charset="0"/>
                <a:cs typeface="Myriad Pro" charset="0"/>
              </a:rPr>
              <a:t>1</a:t>
            </a:r>
            <a:r>
              <a:rPr lang="es-ES">
                <a:ea typeface="Myriad Pro" charset="0"/>
                <a:cs typeface="Myriad Pro" charset="0"/>
              </a:rPr>
              <a:t> </a:t>
            </a:r>
            <a:r>
              <a:rPr lang="es-ES" sz="2200">
                <a:ea typeface="Myriad Pro" charset="0"/>
                <a:cs typeface="Myriad Pro" charset="0"/>
              </a:rPr>
              <a:t>[ 0.04 : 0.14 ]</a:t>
            </a:r>
          </a:p>
        </p:txBody>
      </p:sp>
      <p:pic>
        <p:nvPicPr>
          <p:cNvPr id="34819" name="Picture 3"/>
          <p:cNvPicPr>
            <a:picLocks noChangeAspect="1" noChangeArrowheads="1"/>
          </p:cNvPicPr>
          <p:nvPr/>
        </p:nvPicPr>
        <p:blipFill>
          <a:blip r:embed="rId3"/>
          <a:srcRect/>
          <a:stretch>
            <a:fillRect/>
          </a:stretch>
        </p:blipFill>
        <p:spPr bwMode="auto">
          <a:xfrm>
            <a:off x="6654800" y="1844675"/>
            <a:ext cx="5765800" cy="5175250"/>
          </a:xfrm>
          <a:prstGeom prst="rect">
            <a:avLst/>
          </a:prstGeom>
          <a:noFill/>
          <a:ln w="9525">
            <a:noFill/>
            <a:round/>
            <a:headEnd/>
            <a:tailEnd/>
          </a:ln>
          <a:effectLst/>
        </p:spPr>
      </p:pic>
      <p:sp>
        <p:nvSpPr>
          <p:cNvPr id="34820" name="Text Box 4"/>
          <p:cNvSpPr txBox="1">
            <a:spLocks noChangeArrowheads="1"/>
          </p:cNvSpPr>
          <p:nvPr/>
        </p:nvSpPr>
        <p:spPr bwMode="auto">
          <a:xfrm>
            <a:off x="8431213" y="2246313"/>
            <a:ext cx="2212975" cy="434975"/>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&lt;E</a:t>
            </a:r>
            <a:r>
              <a:rPr lang="es-ES" sz="1800" baseline="-33000">
                <a:solidFill>
                  <a:srgbClr val="000000"/>
                </a:solidFill>
                <a:latin typeface="Myriad Pro Black" charset="0"/>
                <a:ea typeface="Droid Sans Fallback" charset="0"/>
                <a:cs typeface="Droid Sans Fallback" charset="0"/>
              </a:rPr>
              <a:t>true</a:t>
            </a:r>
            <a:r>
              <a:rPr lang="es-ES" sz="1800">
                <a:solidFill>
                  <a:srgbClr val="000000"/>
                </a:solidFill>
                <a:latin typeface="Myriad Pro Black" charset="0"/>
                <a:ea typeface="Droid Sans Fallback" charset="0"/>
                <a:cs typeface="Droid Sans Fallback" charset="0"/>
              </a:rPr>
              <a:t>&gt; ~ 100 GeV</a:t>
            </a:r>
          </a:p>
        </p:txBody>
      </p:sp>
      <p:sp>
        <p:nvSpPr>
          <p:cNvPr id="34821" name="Text Box 5"/>
          <p:cNvSpPr txBox="1">
            <a:spLocks noChangeArrowheads="1"/>
          </p:cNvSpPr>
          <p:nvPr/>
        </p:nvSpPr>
        <p:spPr bwMode="auto">
          <a:xfrm>
            <a:off x="8505825" y="5378450"/>
            <a:ext cx="2063750" cy="436563"/>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&lt;E</a:t>
            </a:r>
            <a:r>
              <a:rPr lang="es-ES" sz="1800" baseline="-33000">
                <a:solidFill>
                  <a:srgbClr val="000000"/>
                </a:solidFill>
                <a:latin typeface="Myriad Pro Black" charset="0"/>
                <a:ea typeface="Droid Sans Fallback" charset="0"/>
                <a:cs typeface="Droid Sans Fallback" charset="0"/>
              </a:rPr>
              <a:t>true</a:t>
            </a:r>
            <a:r>
              <a:rPr lang="es-ES" sz="1800">
                <a:solidFill>
                  <a:srgbClr val="000000"/>
                </a:solidFill>
                <a:latin typeface="Myriad Pro Black" charset="0"/>
                <a:ea typeface="Droid Sans Fallback" charset="0"/>
                <a:cs typeface="Droid Sans Fallback" charset="0"/>
              </a:rPr>
              <a:t>&gt; ~ 80 GeV</a:t>
            </a:r>
          </a:p>
        </p:txBody>
      </p:sp>
      <p:sp>
        <p:nvSpPr>
          <p:cNvPr id="34822" name="Text Box 6"/>
          <p:cNvSpPr txBox="1">
            <a:spLocks noChangeArrowheads="1"/>
          </p:cNvSpPr>
          <p:nvPr/>
        </p:nvSpPr>
        <p:spPr bwMode="auto">
          <a:xfrm>
            <a:off x="8431213" y="3787775"/>
            <a:ext cx="2212975" cy="434975"/>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&lt;E</a:t>
            </a:r>
            <a:r>
              <a:rPr lang="es-ES" sz="1800" baseline="-33000">
                <a:solidFill>
                  <a:srgbClr val="000000"/>
                </a:solidFill>
                <a:latin typeface="Myriad Pro Black" charset="0"/>
                <a:ea typeface="Droid Sans Fallback" charset="0"/>
                <a:cs typeface="Droid Sans Fallback" charset="0"/>
              </a:rPr>
              <a:t>true</a:t>
            </a:r>
            <a:r>
              <a:rPr lang="es-ES" sz="1800">
                <a:solidFill>
                  <a:srgbClr val="000000"/>
                </a:solidFill>
                <a:latin typeface="Myriad Pro Black" charset="0"/>
                <a:ea typeface="Droid Sans Fallback" charset="0"/>
                <a:cs typeface="Droid Sans Fallback" charset="0"/>
              </a:rPr>
              <a:t>&gt; ~ 180 GeV</a:t>
            </a:r>
          </a:p>
        </p:txBody>
      </p:sp>
      <p:pic>
        <p:nvPicPr>
          <p:cNvPr id="34823" name="Picture 7"/>
          <p:cNvPicPr>
            <a:picLocks noChangeAspect="1" noChangeArrowheads="1"/>
          </p:cNvPicPr>
          <p:nvPr/>
        </p:nvPicPr>
        <p:blipFill>
          <a:blip r:embed="rId4"/>
          <a:srcRect t="8842"/>
          <a:stretch>
            <a:fillRect/>
          </a:stretch>
        </p:blipFill>
        <p:spPr bwMode="auto">
          <a:xfrm>
            <a:off x="6372225" y="7019925"/>
            <a:ext cx="6119813" cy="2700338"/>
          </a:xfrm>
          <a:prstGeom prst="rect">
            <a:avLst/>
          </a:prstGeom>
          <a:noFill/>
          <a:ln w="9525">
            <a:noFill/>
            <a:round/>
            <a:headEnd/>
            <a:tailEnd/>
          </a:ln>
          <a:effectLst/>
        </p:spPr>
      </p:pic>
      <p:sp>
        <p:nvSpPr>
          <p:cNvPr id="34824" name="Freeform 8"/>
          <p:cNvSpPr>
            <a:spLocks noChangeArrowheads="1"/>
          </p:cNvSpPr>
          <p:nvPr/>
        </p:nvSpPr>
        <p:spPr bwMode="auto">
          <a:xfrm>
            <a:off x="7319963" y="7080250"/>
            <a:ext cx="522287" cy="2330450"/>
          </a:xfrm>
          <a:custGeom>
            <a:avLst/>
            <a:gdLst/>
            <a:ahLst/>
            <a:cxnLst>
              <a:cxn ang="0">
                <a:pos x="0" y="6473"/>
              </a:cxn>
              <a:cxn ang="0">
                <a:pos x="1448" y="0"/>
              </a:cxn>
            </a:cxnLst>
            <a:rect l="0" t="0" r="r" b="b"/>
            <a:pathLst>
              <a:path w="1449" h="6474">
                <a:moveTo>
                  <a:pt x="0" y="6473"/>
                </a:moveTo>
                <a:cubicBezTo>
                  <a:pt x="550" y="5941"/>
                  <a:pt x="1448" y="1117"/>
                  <a:pt x="1448" y="0"/>
                </a:cubicBezTo>
              </a:path>
            </a:pathLst>
          </a:custGeom>
          <a:noFill/>
          <a:ln w="54720">
            <a:solidFill>
              <a:srgbClr val="000000"/>
            </a:solidFill>
            <a:prstDash val="sysDot"/>
            <a:round/>
            <a:headEnd/>
            <a:tailEnd/>
          </a:ln>
          <a:effectLst/>
        </p:spPr>
        <p:txBody>
          <a:bodyPr>
            <a:prstTxWarp prst="textNoShape">
              <a:avLst/>
            </a:prstTxWarp>
          </a:bodyPr>
          <a:lstStyle/>
          <a:p>
            <a:endParaRPr lang="es-ES_tradnl"/>
          </a:p>
        </p:txBody>
      </p:sp>
      <p:sp>
        <p:nvSpPr>
          <p:cNvPr id="34825" name="Freeform 9"/>
          <p:cNvSpPr>
            <a:spLocks noChangeArrowheads="1"/>
          </p:cNvSpPr>
          <p:nvPr/>
        </p:nvSpPr>
        <p:spPr bwMode="auto">
          <a:xfrm>
            <a:off x="8051800" y="7092950"/>
            <a:ext cx="114300" cy="2293938"/>
          </a:xfrm>
          <a:custGeom>
            <a:avLst/>
            <a:gdLst/>
            <a:ahLst/>
            <a:cxnLst>
              <a:cxn ang="0">
                <a:pos x="316" y="6373"/>
              </a:cxn>
              <a:cxn ang="0">
                <a:pos x="0" y="0"/>
              </a:cxn>
            </a:cxnLst>
            <a:rect l="0" t="0" r="r" b="b"/>
            <a:pathLst>
              <a:path w="317" h="6374">
                <a:moveTo>
                  <a:pt x="316" y="6373"/>
                </a:moveTo>
                <a:cubicBezTo>
                  <a:pt x="259" y="5806"/>
                  <a:pt x="0" y="1117"/>
                  <a:pt x="0" y="0"/>
                </a:cubicBezTo>
              </a:path>
            </a:pathLst>
          </a:custGeom>
          <a:noFill/>
          <a:ln w="54720">
            <a:solidFill>
              <a:srgbClr val="000000"/>
            </a:solidFill>
            <a:prstDash val="sysDot"/>
            <a:round/>
            <a:headEnd/>
            <a:tailEnd/>
          </a:ln>
          <a:effectLst/>
        </p:spPr>
        <p:txBody>
          <a:bodyPr>
            <a:prstTxWarp prst="textNoShape">
              <a:avLst/>
            </a:prstTxWarp>
          </a:bodyPr>
          <a:lstStyle/>
          <a:p>
            <a:endParaRPr lang="es-ES_tradnl"/>
          </a:p>
        </p:txBody>
      </p:sp>
      <p:sp>
        <p:nvSpPr>
          <p:cNvPr id="34826" name="Freeform 10"/>
          <p:cNvSpPr>
            <a:spLocks noChangeArrowheads="1"/>
          </p:cNvSpPr>
          <p:nvPr/>
        </p:nvSpPr>
        <p:spPr bwMode="auto">
          <a:xfrm>
            <a:off x="11518900" y="7086600"/>
            <a:ext cx="368300" cy="2336800"/>
          </a:xfrm>
          <a:custGeom>
            <a:avLst/>
            <a:gdLst/>
            <a:ahLst/>
            <a:cxnLst>
              <a:cxn ang="0">
                <a:pos x="1022" y="6489"/>
              </a:cxn>
              <a:cxn ang="0">
                <a:pos x="17" y="0"/>
              </a:cxn>
            </a:cxnLst>
            <a:rect l="0" t="0" r="r" b="b"/>
            <a:pathLst>
              <a:path w="1023" h="6490">
                <a:moveTo>
                  <a:pt x="1022" y="6489"/>
                </a:moveTo>
                <a:cubicBezTo>
                  <a:pt x="472" y="4574"/>
                  <a:pt x="0" y="3314"/>
                  <a:pt x="17" y="0"/>
                </a:cubicBezTo>
              </a:path>
            </a:pathLst>
          </a:custGeom>
          <a:noFill/>
          <a:ln w="54720">
            <a:solidFill>
              <a:srgbClr val="000000"/>
            </a:solidFill>
            <a:prstDash val="sysDot"/>
            <a:round/>
            <a:headEnd/>
            <a:tailEnd/>
          </a:ln>
          <a:effectLst/>
        </p:spPr>
        <p:txBody>
          <a:bodyPr>
            <a:prstTxWarp prst="textNoShape">
              <a:avLst/>
            </a:prstTxWarp>
          </a:bodyPr>
          <a:lstStyle/>
          <a:p>
            <a:endParaRPr lang="es-ES_tradnl"/>
          </a:p>
        </p:txBody>
      </p:sp>
      <p:sp>
        <p:nvSpPr>
          <p:cNvPr id="34827" name="Freeform 11"/>
          <p:cNvSpPr>
            <a:spLocks noChangeArrowheads="1"/>
          </p:cNvSpPr>
          <p:nvPr/>
        </p:nvSpPr>
        <p:spPr bwMode="auto">
          <a:xfrm>
            <a:off x="10260013" y="7053263"/>
            <a:ext cx="1046162" cy="2306637"/>
          </a:xfrm>
          <a:custGeom>
            <a:avLst/>
            <a:gdLst/>
            <a:ahLst/>
            <a:cxnLst>
              <a:cxn ang="0">
                <a:pos x="0" y="6406"/>
              </a:cxn>
              <a:cxn ang="0">
                <a:pos x="2905" y="0"/>
              </a:cxn>
            </a:cxnLst>
            <a:rect l="0" t="0" r="r" b="b"/>
            <a:pathLst>
              <a:path w="2906" h="6407">
                <a:moveTo>
                  <a:pt x="0" y="6406"/>
                </a:moveTo>
                <a:cubicBezTo>
                  <a:pt x="1500" y="4906"/>
                  <a:pt x="2551" y="2271"/>
                  <a:pt x="2905" y="0"/>
                </a:cubicBezTo>
              </a:path>
            </a:pathLst>
          </a:custGeom>
          <a:noFill/>
          <a:ln w="54720">
            <a:solidFill>
              <a:srgbClr val="000000"/>
            </a:solidFill>
            <a:prstDash val="sysDot"/>
            <a:round/>
            <a:headEnd/>
            <a:tailEnd/>
          </a:ln>
          <a:effectLst/>
        </p:spPr>
        <p:txBody>
          <a:bodyPr>
            <a:prstTxWarp prst="textNoShape">
              <a:avLst/>
            </a:prstTxWarp>
          </a:bodyPr>
          <a:lstStyle/>
          <a:p>
            <a:endParaRPr lang="es-ES_tradnl"/>
          </a:p>
        </p:txBody>
      </p:sp>
      <p:sp>
        <p:nvSpPr>
          <p:cNvPr id="34828" name="Text Box 12"/>
          <p:cNvSpPr txBox="1">
            <a:spLocks noChangeArrowheads="1"/>
          </p:cNvSpPr>
          <p:nvPr/>
        </p:nvSpPr>
        <p:spPr bwMode="auto">
          <a:xfrm>
            <a:off x="7729538" y="8640763"/>
            <a:ext cx="623887" cy="436562"/>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94006B"/>
                </a:solidFill>
                <a:latin typeface="Myriad Pro Black" charset="0"/>
                <a:ea typeface="Droid Sans Fallback" charset="0"/>
                <a:cs typeface="Droid Sans Fallback" charset="0"/>
              </a:rPr>
              <a:t>P1</a:t>
            </a:r>
          </a:p>
        </p:txBody>
      </p:sp>
      <p:sp>
        <p:nvSpPr>
          <p:cNvPr id="34829" name="Text Box 13"/>
          <p:cNvSpPr txBox="1">
            <a:spLocks noChangeArrowheads="1"/>
          </p:cNvSpPr>
          <p:nvPr/>
        </p:nvSpPr>
        <p:spPr bwMode="auto">
          <a:xfrm>
            <a:off x="11220450" y="8640763"/>
            <a:ext cx="623888" cy="436562"/>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94006B"/>
                </a:solidFill>
                <a:latin typeface="Myriad Pro Black" charset="0"/>
                <a:ea typeface="Droid Sans Fallback" charset="0"/>
                <a:cs typeface="Droid Sans Fallback" charset="0"/>
              </a:rPr>
              <a:t>P2</a:t>
            </a:r>
          </a:p>
        </p:txBody>
      </p:sp>
      <p:sp>
        <p:nvSpPr>
          <p:cNvPr id="34830" name="Text Box 14"/>
          <p:cNvSpPr txBox="1">
            <a:spLocks noChangeArrowheads="1"/>
          </p:cNvSpPr>
          <p:nvPr/>
        </p:nvSpPr>
        <p:spPr bwMode="auto">
          <a:xfrm>
            <a:off x="8397875" y="8331200"/>
            <a:ext cx="2063750" cy="912813"/>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Collection of pulse half-widths</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vs. energy</a:t>
            </a:r>
          </a:p>
        </p:txBody>
      </p:sp>
      <p:sp>
        <p:nvSpPr>
          <p:cNvPr id="34831" name="Text Box 15"/>
          <p:cNvSpPr txBox="1">
            <a:spLocks noChangeArrowheads="1"/>
          </p:cNvSpPr>
          <p:nvPr/>
        </p:nvSpPr>
        <p:spPr bwMode="auto">
          <a:xfrm>
            <a:off x="12004675" y="7034213"/>
            <a:ext cx="436563" cy="1271587"/>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94006B"/>
                </a:solidFill>
                <a:latin typeface="Myriad Pro Black" charset="0"/>
                <a:ea typeface="Droid Sans Fallback" charset="0"/>
                <a:cs typeface="Droid Sans Fallback" charset="0"/>
              </a:rPr>
              <a:t>MAGIC</a:t>
            </a:r>
          </a:p>
        </p:txBody>
      </p:sp>
      <p:sp>
        <p:nvSpPr>
          <p:cNvPr id="34832" name="Text Box 16"/>
          <p:cNvSpPr txBox="1">
            <a:spLocks noChangeArrowheads="1"/>
          </p:cNvSpPr>
          <p:nvPr/>
        </p:nvSpPr>
        <p:spPr bwMode="auto">
          <a:xfrm>
            <a:off x="12004675" y="8078788"/>
            <a:ext cx="436563" cy="1271587"/>
          </a:xfrm>
          <a:prstGeom prst="rect">
            <a:avLst/>
          </a:prstGeom>
          <a:noFill/>
          <a:ln w="9525">
            <a:noFill/>
            <a:round/>
            <a:headEnd/>
            <a:tailEnd/>
          </a:ln>
          <a:effectLst/>
        </p:spPr>
        <p:txBody>
          <a:bodyPr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198A8A"/>
                </a:solidFill>
                <a:latin typeface="Myriad Pro Black" charset="0"/>
                <a:ea typeface="Droid Sans Fallback" charset="0"/>
                <a:cs typeface="Droid Sans Fallback" charset="0"/>
              </a:rPr>
              <a:t>Fermi-LAT</a:t>
            </a:r>
          </a:p>
        </p:txBody>
      </p:sp>
      <p:graphicFrame>
        <p:nvGraphicFramePr>
          <p:cNvPr id="34833" name="Group 17"/>
          <p:cNvGraphicFramePr>
            <a:graphicFrameLocks noGrp="1"/>
          </p:cNvGraphicFramePr>
          <p:nvPr/>
        </p:nvGraphicFramePr>
        <p:xfrm>
          <a:off x="728663" y="7056438"/>
          <a:ext cx="4922837" cy="736600"/>
        </p:xfrm>
        <a:graphic>
          <a:graphicData uri="http://schemas.openxmlformats.org/drawingml/2006/table">
            <a:tbl>
              <a:tblPr/>
              <a:tblGrid>
                <a:gridCol w="1230312"/>
                <a:gridCol w="1231900"/>
                <a:gridCol w="1230313"/>
                <a:gridCol w="1230312"/>
              </a:tblGrid>
              <a:tr h="368300">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200" b="0" i="0" u="none" strike="noStrike" cap="none" normalizeH="0" baseline="0">
                          <a:ln>
                            <a:noFill/>
                          </a:ln>
                          <a:solidFill>
                            <a:srgbClr val="000000"/>
                          </a:solidFill>
                          <a:effectLst/>
                          <a:latin typeface="Myriad Pro" charset="0"/>
                          <a:ea typeface="Droid Sans Fallback" charset="0"/>
                          <a:cs typeface="Droid Sans Fallback" charset="0"/>
                        </a:rPr>
                        <a:t>P1+P2</a:t>
                      </a:r>
                    </a:p>
                  </a:txBody>
                  <a:tcPr marL="90000" marR="90000" marT="55871"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200" b="0" i="0" u="none" strike="noStrike" cap="none" normalizeH="0" baseline="0">
                          <a:ln>
                            <a:noFill/>
                          </a:ln>
                          <a:solidFill>
                            <a:srgbClr val="000000"/>
                          </a:solidFill>
                          <a:effectLst/>
                          <a:latin typeface="Myriad Pro" charset="0"/>
                          <a:ea typeface="Droid Sans Fallback" charset="0"/>
                          <a:cs typeface="Droid Sans Fallback" charset="0"/>
                        </a:rPr>
                        <a:t>P1</a:t>
                      </a:r>
                    </a:p>
                  </a:txBody>
                  <a:tcPr marL="90000" marR="90000" marT="55871"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200" b="0" i="0" u="none" strike="noStrike" cap="none" normalizeH="0" baseline="0">
                          <a:ln>
                            <a:noFill/>
                          </a:ln>
                          <a:solidFill>
                            <a:srgbClr val="000000"/>
                          </a:solidFill>
                          <a:effectLst/>
                          <a:latin typeface="Myriad Pro" charset="0"/>
                          <a:ea typeface="Droid Sans Fallback" charset="0"/>
                          <a:cs typeface="Droid Sans Fallback" charset="0"/>
                        </a:rPr>
                        <a:t>P2</a:t>
                      </a:r>
                    </a:p>
                  </a:txBody>
                  <a:tcPr marL="90000" marR="90000" marT="55871"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200" b="0" i="0" u="none" strike="noStrike" cap="none" normalizeH="0" baseline="0">
                          <a:ln>
                            <a:noFill/>
                          </a:ln>
                          <a:solidFill>
                            <a:srgbClr val="000000"/>
                          </a:solidFill>
                          <a:effectLst/>
                          <a:latin typeface="Myriad Pro" charset="0"/>
                          <a:ea typeface="Droid Sans Fallback" charset="0"/>
                          <a:cs typeface="Droid Sans Fallback" charset="0"/>
                        </a:rPr>
                        <a:t>P1/P2 ratio</a:t>
                      </a:r>
                    </a:p>
                  </a:txBody>
                  <a:tcPr marL="90000" marR="90000" marT="55871"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r h="368300">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200" b="0" i="0" u="none" strike="noStrike" cap="none" normalizeH="0" baseline="0">
                          <a:ln>
                            <a:noFill/>
                          </a:ln>
                          <a:solidFill>
                            <a:srgbClr val="000000"/>
                          </a:solidFill>
                          <a:effectLst/>
                          <a:latin typeface="Myriad Pro" charset="0"/>
                          <a:ea typeface="Droid Sans Fallback" charset="0"/>
                          <a:cs typeface="Droid Sans Fallback" charset="0"/>
                        </a:rPr>
                        <a:t>10.4σ</a:t>
                      </a:r>
                    </a:p>
                  </a:txBody>
                  <a:tcPr marL="90000" marR="90000" marT="55871"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200" b="0" i="0" u="none" strike="noStrike" cap="none" normalizeH="0" baseline="0">
                          <a:ln>
                            <a:noFill/>
                          </a:ln>
                          <a:solidFill>
                            <a:srgbClr val="000000"/>
                          </a:solidFill>
                          <a:effectLst/>
                          <a:latin typeface="Myriad Pro" charset="0"/>
                          <a:ea typeface="Droid Sans Fallback" charset="0"/>
                          <a:cs typeface="Droid Sans Fallback" charset="0"/>
                        </a:rPr>
                        <a:t>5.5σ</a:t>
                      </a:r>
                    </a:p>
                  </a:txBody>
                  <a:tcPr marL="90000" marR="90000" marT="55871"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200" b="0" i="0" u="none" strike="noStrike" cap="none" normalizeH="0" baseline="0">
                          <a:ln>
                            <a:noFill/>
                          </a:ln>
                          <a:solidFill>
                            <a:srgbClr val="000000"/>
                          </a:solidFill>
                          <a:effectLst/>
                          <a:latin typeface="Myriad Pro" charset="0"/>
                          <a:ea typeface="Droid Sans Fallback" charset="0"/>
                          <a:cs typeface="Droid Sans Fallback" charset="0"/>
                        </a:rPr>
                        <a:t>9.9σ</a:t>
                      </a:r>
                    </a:p>
                  </a:txBody>
                  <a:tcPr marL="90000" marR="90000" marT="55871"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4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Lst>
                      </a:pPr>
                      <a:r>
                        <a:rPr kumimoji="0" lang="es-ES" sz="1200" b="0" i="0" u="none" strike="noStrike" cap="none" normalizeH="0" baseline="0">
                          <a:ln>
                            <a:noFill/>
                          </a:ln>
                          <a:solidFill>
                            <a:srgbClr val="000000"/>
                          </a:solidFill>
                          <a:effectLst/>
                          <a:latin typeface="Myriad Pro" charset="0"/>
                          <a:ea typeface="Droid Sans Fallback" charset="0"/>
                          <a:cs typeface="Droid Sans Fallback" charset="0"/>
                        </a:rPr>
                        <a:t>0.5±0.1</a:t>
                      </a:r>
                    </a:p>
                  </a:txBody>
                  <a:tcPr marL="90000" marR="90000" marT="55871"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4"/>
          <p:cNvSpPr>
            <a:spLocks noGrp="1"/>
          </p:cNvSpPr>
          <p:nvPr>
            <p:ph type="sldNum" idx="10"/>
          </p:nvPr>
        </p:nvSpPr>
        <p:spPr/>
        <p:txBody>
          <a:bodyPr/>
          <a:lstStyle/>
          <a:p>
            <a:fld id="{C0596EA9-D37D-3A40-B9D4-C3905C0521C7}" type="slidenum">
              <a:rPr lang="es-ES"/>
              <a:pPr/>
              <a:t>4</a:t>
            </a:fld>
            <a:endParaRPr lang="es-ES"/>
          </a:p>
        </p:txBody>
      </p:sp>
      <p:sp>
        <p:nvSpPr>
          <p:cNvPr id="7169" name="Rectangle 1"/>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Introduction: the Crab and MAGIC</a:t>
            </a:r>
          </a:p>
        </p:txBody>
      </p:sp>
      <p:pic>
        <p:nvPicPr>
          <p:cNvPr id="7170" name="Picture 2"/>
          <p:cNvPicPr>
            <a:picLocks noChangeAspect="1" noChangeArrowheads="1"/>
          </p:cNvPicPr>
          <p:nvPr/>
        </p:nvPicPr>
        <p:blipFill>
          <a:blip r:embed="rId3"/>
          <a:srcRect/>
          <a:stretch>
            <a:fillRect/>
          </a:stretch>
        </p:blipFill>
        <p:spPr bwMode="auto">
          <a:xfrm>
            <a:off x="5824538" y="1979613"/>
            <a:ext cx="6786562" cy="2252662"/>
          </a:xfrm>
          <a:prstGeom prst="rect">
            <a:avLst/>
          </a:prstGeom>
          <a:noFill/>
          <a:ln w="9525">
            <a:noFill/>
            <a:round/>
            <a:headEnd/>
            <a:tailEnd/>
          </a:ln>
          <a:effectLst/>
        </p:spPr>
      </p:pic>
      <p:sp>
        <p:nvSpPr>
          <p:cNvPr id="7171" name="Text Box 3"/>
          <p:cNvSpPr txBox="1">
            <a:spLocks noChangeArrowheads="1"/>
          </p:cNvSpPr>
          <p:nvPr/>
        </p:nvSpPr>
        <p:spPr bwMode="auto">
          <a:xfrm>
            <a:off x="7964488" y="8964613"/>
            <a:ext cx="2913062" cy="790575"/>
          </a:xfrm>
          <a:prstGeom prst="rect">
            <a:avLst/>
          </a:prstGeom>
          <a:noFill/>
          <a:ln w="9525">
            <a:noFill/>
            <a:round/>
            <a:headEnd/>
            <a:tailEnd/>
          </a:ln>
          <a:effectLst/>
        </p:spPr>
        <p:txBody>
          <a:bodyPr wrap="none"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000000"/>
                </a:solidFill>
                <a:latin typeface="Myriad Pro Black" charset="0"/>
                <a:ea typeface="Droid Sans Fallback" charset="0"/>
                <a:cs typeface="Droid Sans Fallback" charset="0"/>
              </a:rPr>
              <a:t>Crab Pulsar as seen by MAGIC</a:t>
            </a:r>
            <a:br>
              <a:rPr lang="es-ES" sz="1600">
                <a:solidFill>
                  <a:srgbClr val="000000"/>
                </a:solidFill>
                <a:latin typeface="Myriad Pro Black" charset="0"/>
                <a:ea typeface="Droid Sans Fallback" charset="0"/>
                <a:cs typeface="Droid Sans Fallback" charset="0"/>
              </a:rPr>
            </a:br>
            <a:r>
              <a:rPr lang="es-ES" sz="1600">
                <a:solidFill>
                  <a:srgbClr val="000000"/>
                </a:solidFill>
                <a:latin typeface="Myriad Pro Black" charset="0"/>
                <a:ea typeface="Droid Sans Fallback" charset="0"/>
                <a:cs typeface="Droid Sans Fallback" charset="0"/>
              </a:rPr>
              <a:t>(skymap of P2)</a:t>
            </a:r>
            <a:r>
              <a:rPr lang="es-ES" sz="1400">
                <a:solidFill>
                  <a:srgbClr val="000000"/>
                </a:solidFill>
                <a:latin typeface="Myriad Pro" charset="0"/>
                <a:ea typeface="Droid Sans Fallback" charset="0"/>
                <a:cs typeface="Droid Sans Fallback" charset="0"/>
              </a:rPr>
              <a:t> </a:t>
            </a:r>
            <a:br>
              <a:rPr lang="es-ES" sz="1400">
                <a:solidFill>
                  <a:srgbClr val="000000"/>
                </a:solidFill>
                <a:latin typeface="Myriad Pro" charset="0"/>
                <a:ea typeface="Droid Sans Fallback" charset="0"/>
                <a:cs typeface="Droid Sans Fallback" charset="0"/>
              </a:rPr>
            </a:br>
            <a:endParaRPr lang="es-ES" sz="1400">
              <a:solidFill>
                <a:srgbClr val="000000"/>
              </a:solidFill>
              <a:latin typeface="Myriad Pro" charset="0"/>
              <a:ea typeface="Droid Sans Fallback" charset="0"/>
              <a:cs typeface="Droid Sans Fallback" charset="0"/>
            </a:endParaRPr>
          </a:p>
        </p:txBody>
      </p:sp>
      <p:pic>
        <p:nvPicPr>
          <p:cNvPr id="7172" name="Picture 4"/>
          <p:cNvPicPr>
            <a:picLocks noChangeAspect="1" noChangeArrowheads="1"/>
          </p:cNvPicPr>
          <p:nvPr/>
        </p:nvPicPr>
        <p:blipFill>
          <a:blip r:embed="rId4"/>
          <a:srcRect/>
          <a:stretch>
            <a:fillRect/>
          </a:stretch>
        </p:blipFill>
        <p:spPr bwMode="auto">
          <a:xfrm>
            <a:off x="6900863" y="4432300"/>
            <a:ext cx="5040312" cy="4560888"/>
          </a:xfrm>
          <a:prstGeom prst="rect">
            <a:avLst/>
          </a:prstGeom>
          <a:noFill/>
          <a:ln w="9525">
            <a:noFill/>
            <a:round/>
            <a:headEnd/>
            <a:tailEnd/>
          </a:ln>
          <a:effectLst/>
        </p:spPr>
      </p:pic>
      <p:sp>
        <p:nvSpPr>
          <p:cNvPr id="7173" name="Rectangle 5"/>
          <p:cNvSpPr>
            <a:spLocks noGrp="1" noChangeArrowheads="1"/>
          </p:cNvSpPr>
          <p:nvPr>
            <p:ph type="body" idx="1"/>
          </p:nvPr>
        </p:nvSpPr>
        <p:spPr>
          <a:xfrm>
            <a:off x="190500" y="1993900"/>
            <a:ext cx="5961063" cy="7112000"/>
          </a:xfrm>
          <a:ln/>
        </p:spPr>
        <p:txBody>
          <a:bodyPr/>
          <a:lstStyle/>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dirty="0"/>
              <a:t>Crab Pulsar and Pulsar Wind</a:t>
            </a:r>
            <a:br>
              <a:rPr lang="es-ES" sz="3200" dirty="0"/>
            </a:br>
            <a:r>
              <a:rPr lang="es-ES" sz="3200" dirty="0"/>
              <a:t>Nebula well studied from </a:t>
            </a:r>
            <a:br>
              <a:rPr lang="es-ES" sz="3200" dirty="0"/>
            </a:br>
            <a:r>
              <a:rPr lang="es-ES" sz="3200" dirty="0"/>
              <a:t>radio to TeV's</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dirty="0"/>
              <a:t>Standard candle of </a:t>
            </a:r>
            <a:br>
              <a:rPr lang="es-ES" sz="3200" dirty="0"/>
            </a:br>
            <a:r>
              <a:rPr lang="es-ES" sz="3200" dirty="0"/>
              <a:t>γ-ray astronomy</a:t>
            </a:r>
          </a:p>
          <a:p>
            <a:pPr marL="404813" indent="-404813">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200" u="sng" dirty="0"/>
              <a:t>Recent (2011) surprises:</a:t>
            </a:r>
          </a:p>
          <a:p>
            <a:pPr marL="620713" lvl="1" indent="-355600">
              <a:buClr>
                <a:srgbClr val="4F5A58"/>
              </a:buClr>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800" dirty="0"/>
              <a:t>Nebula: </a:t>
            </a:r>
            <a:br>
              <a:rPr lang="es-ES" sz="2800" dirty="0"/>
            </a:br>
            <a:r>
              <a:rPr lang="es-ES" sz="2800" dirty="0"/>
              <a:t>Discovery of  Flares at HE </a:t>
            </a:r>
            <a:r>
              <a:rPr lang="es-ES" sz="2000" dirty="0"/>
              <a:t>(&gt;100 MeV)</a:t>
            </a:r>
            <a:r>
              <a:rPr lang="es-ES" sz="3000" dirty="0"/>
              <a:t/>
            </a:r>
            <a:br>
              <a:rPr lang="es-ES" sz="3000" dirty="0"/>
            </a:br>
            <a:r>
              <a:rPr lang="es-ES" sz="2000" dirty="0"/>
              <a:t>AGILE (Tavani et. al 2011, Science 331:736)</a:t>
            </a:r>
            <a:br>
              <a:rPr lang="es-ES" sz="2000" dirty="0"/>
            </a:br>
            <a:r>
              <a:rPr lang="es-ES" sz="2000" dirty="0"/>
              <a:t>Fermi-LAT (Abdo et. al 2011, Science 331:739)</a:t>
            </a:r>
          </a:p>
          <a:p>
            <a:pPr marL="620713" lvl="1" indent="-355600">
              <a:buClr>
                <a:srgbClr val="4F5A58"/>
              </a:buClr>
              <a:buSzPct val="80000"/>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800" dirty="0"/>
              <a:t>Pulsar:</a:t>
            </a:r>
            <a:br>
              <a:rPr lang="es-ES" sz="2800" dirty="0"/>
            </a:br>
            <a:r>
              <a:rPr lang="es-ES" sz="2800" dirty="0"/>
              <a:t>Detection</a:t>
            </a:r>
            <a:r>
              <a:rPr lang="es-ES" sz="2800" dirty="0" smtClean="0"/>
              <a:t> at VHE</a:t>
            </a:r>
            <a:r>
              <a:rPr lang="es-ES" sz="2600" dirty="0" smtClean="0"/>
              <a:t> </a:t>
            </a:r>
            <a:r>
              <a:rPr lang="es-ES" sz="2000" dirty="0" smtClean="0"/>
              <a:t>(</a:t>
            </a:r>
            <a:r>
              <a:rPr lang="es-ES" sz="2000" dirty="0"/>
              <a:t>&gt;100 GeV)</a:t>
            </a:r>
            <a:r>
              <a:rPr lang="es-ES" sz="2600" dirty="0"/>
              <a:t/>
            </a:r>
            <a:br>
              <a:rPr lang="es-ES" sz="2600" dirty="0"/>
            </a:br>
            <a:r>
              <a:rPr lang="es-ES" sz="2000" dirty="0"/>
              <a:t>VERITAS (Aliu et. al 2011, Science 334:69)</a:t>
            </a:r>
            <a:r>
              <a:rPr lang="es-ES" sz="2200" dirty="0"/>
              <a:t/>
            </a:r>
            <a:br>
              <a:rPr lang="es-ES" sz="2200" dirty="0"/>
            </a:br>
            <a:r>
              <a:rPr lang="es-ES" sz="2200" dirty="0"/>
              <a:t>MAGIC (Aleksić et. al 2011, ApJ 742:43)</a:t>
            </a:r>
            <a:br>
              <a:rPr lang="es-ES" sz="2200" dirty="0"/>
            </a:br>
            <a:r>
              <a:rPr lang="es-ES" sz="2200" dirty="0">
                <a:solidFill>
                  <a:srgbClr val="FFFFFF"/>
                </a:solidFill>
              </a:rPr>
              <a:t>MAGIC</a:t>
            </a:r>
            <a:r>
              <a:rPr lang="es-ES" sz="2200" dirty="0"/>
              <a:t> (Aleksić et. al </a:t>
            </a:r>
            <a:r>
              <a:rPr lang="es-ES" sz="2200" dirty="0" smtClean="0"/>
              <a:t>2012,A&amp;A </a:t>
            </a:r>
            <a:r>
              <a:rPr lang="es-ES" sz="2200" dirty="0"/>
              <a:t>540:A69)</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193" name="Group 1"/>
          <p:cNvGrpSpPr>
            <a:grpSpLocks/>
          </p:cNvGrpSpPr>
          <p:nvPr/>
        </p:nvGrpSpPr>
        <p:grpSpPr bwMode="auto">
          <a:xfrm>
            <a:off x="398463" y="125413"/>
            <a:ext cx="12215812" cy="4675187"/>
            <a:chOff x="251" y="79"/>
            <a:chExt cx="7695" cy="2945"/>
          </a:xfrm>
        </p:grpSpPr>
        <p:sp>
          <p:nvSpPr>
            <p:cNvPr id="8194" name="Rectangle 2"/>
            <p:cNvSpPr>
              <a:spLocks noChangeArrowheads="1"/>
            </p:cNvSpPr>
            <p:nvPr/>
          </p:nvSpPr>
          <p:spPr bwMode="auto">
            <a:xfrm>
              <a:off x="251" y="79"/>
              <a:ext cx="7695" cy="2544"/>
            </a:xfrm>
            <a:prstGeom prst="rect">
              <a:avLst/>
            </a:prstGeom>
            <a:solidFill>
              <a:srgbClr val="4F5A58"/>
            </a:solidFill>
            <a:ln w="9525">
              <a:noFill/>
              <a:round/>
              <a:headEnd/>
              <a:tailEnd/>
            </a:ln>
            <a:effectLst/>
          </p:spPr>
          <p:txBody>
            <a:bodyPr wrap="none" anchor="ctr">
              <a:prstTxWarp prst="textNoShape">
                <a:avLst/>
              </a:prstTxWarp>
            </a:bodyPr>
            <a:lstStyle/>
            <a:p>
              <a:endParaRPr lang="es-ES_tradnl"/>
            </a:p>
          </p:txBody>
        </p:sp>
        <p:grpSp>
          <p:nvGrpSpPr>
            <p:cNvPr id="8195" name="Group 3"/>
            <p:cNvGrpSpPr>
              <a:grpSpLocks/>
            </p:cNvGrpSpPr>
            <p:nvPr/>
          </p:nvGrpSpPr>
          <p:grpSpPr bwMode="auto">
            <a:xfrm>
              <a:off x="252" y="2624"/>
              <a:ext cx="7694" cy="400"/>
              <a:chOff x="252" y="2624"/>
              <a:chExt cx="7694" cy="400"/>
            </a:xfrm>
          </p:grpSpPr>
          <p:sp>
            <p:nvSpPr>
              <p:cNvPr id="8196" name="Rectangle 4"/>
              <p:cNvSpPr>
                <a:spLocks noChangeArrowheads="1"/>
              </p:cNvSpPr>
              <p:nvPr/>
            </p:nvSpPr>
            <p:spPr bwMode="auto">
              <a:xfrm>
                <a:off x="252" y="2624"/>
                <a:ext cx="2471" cy="400"/>
              </a:xfrm>
              <a:prstGeom prst="rect">
                <a:avLst/>
              </a:prstGeom>
              <a:solidFill>
                <a:srgbClr val="8D1A5D"/>
              </a:solidFill>
              <a:ln w="9525">
                <a:noFill/>
                <a:round/>
                <a:headEnd/>
                <a:tailEnd/>
              </a:ln>
              <a:effectLst/>
            </p:spPr>
            <p:txBody>
              <a:bodyPr wrap="none" anchor="ctr">
                <a:prstTxWarp prst="textNoShape">
                  <a:avLst/>
                </a:prstTxWarp>
              </a:bodyPr>
              <a:lstStyle/>
              <a:p>
                <a:endParaRPr lang="es-ES_tradnl"/>
              </a:p>
            </p:txBody>
          </p:sp>
          <p:sp>
            <p:nvSpPr>
              <p:cNvPr id="8197" name="Rectangle 5"/>
              <p:cNvSpPr>
                <a:spLocks noChangeArrowheads="1"/>
              </p:cNvSpPr>
              <p:nvPr/>
            </p:nvSpPr>
            <p:spPr bwMode="auto">
              <a:xfrm>
                <a:off x="2708" y="2624"/>
                <a:ext cx="1447" cy="400"/>
              </a:xfrm>
              <a:prstGeom prst="rect">
                <a:avLst/>
              </a:prstGeom>
              <a:solidFill>
                <a:srgbClr val="AE750A"/>
              </a:solidFill>
              <a:ln w="9525">
                <a:noFill/>
                <a:round/>
                <a:headEnd/>
                <a:tailEnd/>
              </a:ln>
              <a:effectLst/>
            </p:spPr>
            <p:txBody>
              <a:bodyPr wrap="none" anchor="ctr">
                <a:prstTxWarp prst="textNoShape">
                  <a:avLst/>
                </a:prstTxWarp>
              </a:bodyPr>
              <a:lstStyle/>
              <a:p>
                <a:endParaRPr lang="es-ES_tradnl"/>
              </a:p>
            </p:txBody>
          </p:sp>
          <p:sp>
            <p:nvSpPr>
              <p:cNvPr id="8198" name="Rectangle 6"/>
              <p:cNvSpPr>
                <a:spLocks noChangeArrowheads="1"/>
              </p:cNvSpPr>
              <p:nvPr/>
            </p:nvSpPr>
            <p:spPr bwMode="auto">
              <a:xfrm>
                <a:off x="4142" y="2624"/>
                <a:ext cx="3803" cy="400"/>
              </a:xfrm>
              <a:prstGeom prst="rect">
                <a:avLst/>
              </a:prstGeom>
              <a:solidFill>
                <a:srgbClr val="6C87A3"/>
              </a:solidFill>
              <a:ln w="9525">
                <a:noFill/>
                <a:round/>
                <a:headEnd/>
                <a:tailEnd/>
              </a:ln>
              <a:effectLst/>
            </p:spPr>
            <p:txBody>
              <a:bodyPr wrap="none" anchor="ctr">
                <a:prstTxWarp prst="textNoShape">
                  <a:avLst/>
                </a:prstTxWarp>
              </a:bodyPr>
              <a:lstStyle/>
              <a:p>
                <a:endParaRPr lang="es-ES_tradnl"/>
              </a:p>
            </p:txBody>
          </p:sp>
        </p:grpSp>
      </p:grpSp>
      <p:sp>
        <p:nvSpPr>
          <p:cNvPr id="8199" name="Rectangle 7"/>
          <p:cNvSpPr>
            <a:spLocks noChangeArrowheads="1"/>
          </p:cNvSpPr>
          <p:nvPr/>
        </p:nvSpPr>
        <p:spPr bwMode="auto">
          <a:xfrm>
            <a:off x="403225" y="9428163"/>
            <a:ext cx="12212638" cy="247650"/>
          </a:xfrm>
          <a:prstGeom prst="rect">
            <a:avLst/>
          </a:prstGeom>
          <a:solidFill>
            <a:srgbClr val="4F5A58"/>
          </a:solidFill>
          <a:ln w="9525">
            <a:noFill/>
            <a:round/>
            <a:headEnd/>
            <a:tailEnd/>
          </a:ln>
          <a:effectLst/>
        </p:spPr>
        <p:txBody>
          <a:bodyPr lIns="0" tIns="0" rIns="0" bIns="0" anchor="ctr">
            <a:prstTxWarp prst="textNoShape">
              <a:avLst/>
            </a:prstTxWarp>
          </a:bodyPr>
          <a:lstStyle/>
          <a:p>
            <a:pPr>
              <a:tabLst>
                <a:tab pos="107950" algn="l"/>
                <a:tab pos="1022350" algn="l"/>
                <a:tab pos="1936750" algn="l"/>
                <a:tab pos="2851150" algn="l"/>
                <a:tab pos="3765550" algn="l"/>
                <a:tab pos="4679950" algn="l"/>
                <a:tab pos="5594350" algn="l"/>
                <a:tab pos="6508750" algn="l"/>
                <a:tab pos="7423150" algn="l"/>
                <a:tab pos="8337550" algn="l"/>
                <a:tab pos="9251950" algn="l"/>
                <a:tab pos="10166350" algn="l"/>
                <a:tab pos="10858500" algn="l"/>
                <a:tab pos="11582400" algn="l"/>
              </a:tabLst>
            </a:pPr>
            <a:r>
              <a:rPr lang="es-ES">
                <a:solidFill>
                  <a:srgbClr val="C0C0C0"/>
                </a:solidFill>
                <a:latin typeface="Myriad Pro Light SemiExt" charset="0"/>
                <a:ea typeface="Droid Sans Fallback" charset="0"/>
                <a:cs typeface="Droid Sans Fallback" charset="0"/>
              </a:rPr>
              <a:t>GAMMA 2012 Heidelberg, 9-13 July 2012</a:t>
            </a:r>
          </a:p>
        </p:txBody>
      </p:sp>
      <p:sp>
        <p:nvSpPr>
          <p:cNvPr id="8200" name="Rectangle 8"/>
          <p:cNvSpPr>
            <a:spLocks noGrp="1" noChangeArrowheads="1"/>
          </p:cNvSpPr>
          <p:nvPr>
            <p:ph type="title" idx="4294967295"/>
          </p:nvPr>
        </p:nvSpPr>
        <p:spPr>
          <a:xfrm>
            <a:off x="649288" y="458788"/>
            <a:ext cx="11722100" cy="27432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sz="6000" dirty="0">
                <a:latin typeface="Myriad Pro Light"/>
                <a:cs typeface="Myriad Pro Light"/>
              </a:rPr>
              <a:t>The Crab Nebula</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arcador de número de diapositiva 4"/>
          <p:cNvSpPr>
            <a:spLocks noGrp="1"/>
          </p:cNvSpPr>
          <p:nvPr>
            <p:ph type="sldNum" idx="10"/>
          </p:nvPr>
        </p:nvSpPr>
        <p:spPr/>
        <p:txBody>
          <a:bodyPr/>
          <a:lstStyle/>
          <a:p>
            <a:fld id="{224EE600-AF8E-D848-A2ED-F4D712703215}" type="slidenum">
              <a:rPr lang="es-ES"/>
              <a:pPr/>
              <a:t>6</a:t>
            </a:fld>
            <a:endParaRPr lang="es-ES"/>
          </a:p>
        </p:txBody>
      </p:sp>
      <p:pic>
        <p:nvPicPr>
          <p:cNvPr id="9217" name="Picture 1"/>
          <p:cNvPicPr>
            <a:picLocks noChangeAspect="1" noChangeArrowheads="1"/>
          </p:cNvPicPr>
          <p:nvPr/>
        </p:nvPicPr>
        <p:blipFill>
          <a:blip r:embed="rId3"/>
          <a:srcRect/>
          <a:stretch>
            <a:fillRect/>
          </a:stretch>
        </p:blipFill>
        <p:spPr bwMode="auto">
          <a:xfrm>
            <a:off x="2046288" y="2322513"/>
            <a:ext cx="9486900" cy="6400800"/>
          </a:xfrm>
          <a:prstGeom prst="rect">
            <a:avLst/>
          </a:prstGeom>
          <a:noFill/>
          <a:ln w="9525">
            <a:noFill/>
            <a:round/>
            <a:headEnd/>
            <a:tailEnd/>
          </a:ln>
          <a:effectLst/>
        </p:spPr>
      </p:pic>
      <p:sp>
        <p:nvSpPr>
          <p:cNvPr id="9218" name="Rectangle 2"/>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Nebula: spectrum</a:t>
            </a:r>
          </a:p>
        </p:txBody>
      </p:sp>
      <p:sp>
        <p:nvSpPr>
          <p:cNvPr id="9219" name="Text Box 3"/>
          <p:cNvSpPr txBox="1">
            <a:spLocks noChangeArrowheads="1"/>
          </p:cNvSpPr>
          <p:nvPr/>
        </p:nvSpPr>
        <p:spPr bwMode="auto">
          <a:xfrm>
            <a:off x="3708400" y="1800225"/>
            <a:ext cx="6881813" cy="5175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000000"/>
                </a:solidFill>
                <a:latin typeface="Myriad Pro Black" charset="0"/>
                <a:ea typeface="Droid Sans Fallback" charset="0"/>
                <a:cs typeface="Droid Sans Fallback" charset="0"/>
              </a:rPr>
              <a:t>Crab Nebula Spectral Energy Distribution</a:t>
            </a:r>
          </a:p>
        </p:txBody>
      </p:sp>
      <p:sp>
        <p:nvSpPr>
          <p:cNvPr id="9220" name="Text Box 4"/>
          <p:cNvSpPr txBox="1">
            <a:spLocks noChangeArrowheads="1"/>
          </p:cNvSpPr>
          <p:nvPr/>
        </p:nvSpPr>
        <p:spPr bwMode="auto">
          <a:xfrm>
            <a:off x="4967288" y="8459788"/>
            <a:ext cx="2519362" cy="577850"/>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600">
              <a:solidFill>
                <a:srgbClr val="000000"/>
              </a:solidFill>
              <a:latin typeface="Myriad Pro" charset="0"/>
              <a:ea typeface="Droid Sans Fallback" charset="0"/>
              <a:cs typeface="Droid Sans Fallback"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600">
              <a:solidFill>
                <a:srgbClr val="000000"/>
              </a:solidFill>
              <a:latin typeface="Myriad Pro" charset="0"/>
              <a:ea typeface="Droid Sans Fallback" charset="0"/>
              <a:cs typeface="Droid Sans Fallback" charset="0"/>
            </a:endParaRPr>
          </a:p>
        </p:txBody>
      </p:sp>
      <p:sp>
        <p:nvSpPr>
          <p:cNvPr id="9221" name="Rectangle 5"/>
          <p:cNvSpPr>
            <a:spLocks noChangeArrowheads="1"/>
          </p:cNvSpPr>
          <p:nvPr/>
        </p:nvSpPr>
        <p:spPr bwMode="auto">
          <a:xfrm rot="20700000">
            <a:off x="5097463" y="3181350"/>
            <a:ext cx="2498725" cy="1108075"/>
          </a:xfrm>
          <a:prstGeom prst="rect">
            <a:avLst/>
          </a:prstGeom>
          <a:noFill/>
          <a:ln w="9525">
            <a:noFill/>
            <a:round/>
            <a:headEnd/>
            <a:tailEnd/>
          </a:ln>
          <a:effectLst/>
        </p:spPr>
        <p:txBody>
          <a:bodyPr lIns="90000" tIns="45000" rIns="90000" bIns="45000">
            <a:prstTxWarp prst="textNoShape">
              <a:avLst/>
            </a:prstTxWarp>
            <a:spAutoFit/>
          </a:bodyPr>
          <a:lstStyle/>
          <a:p>
            <a:pPr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8D1A5D"/>
                </a:solidFill>
                <a:latin typeface="Myriad Pro Black SemiExt" charset="0"/>
                <a:ea typeface="Droid Sans Fallback" charset="0"/>
                <a:cs typeface="Droid Sans Fallback" charset="0"/>
              </a:rPr>
              <a:t>PRELIMINARY</a:t>
            </a:r>
          </a:p>
        </p:txBody>
      </p:sp>
      <p:sp>
        <p:nvSpPr>
          <p:cNvPr id="9222" name="AutoShape 6"/>
          <p:cNvSpPr>
            <a:spLocks noChangeArrowheads="1"/>
          </p:cNvSpPr>
          <p:nvPr/>
        </p:nvSpPr>
        <p:spPr bwMode="auto">
          <a:xfrm>
            <a:off x="11160125" y="3600450"/>
            <a:ext cx="1763713" cy="1800225"/>
          </a:xfrm>
          <a:prstGeom prst="roundRect">
            <a:avLst>
              <a:gd name="adj" fmla="val 16667"/>
            </a:avLst>
          </a:prstGeom>
          <a:solidFill>
            <a:srgbClr val="6C87A3"/>
          </a:solidFill>
          <a:ln w="9525">
            <a:solidFill>
              <a:srgbClr val="000000"/>
            </a:solid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Systematic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errors: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Flux = ~15%</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Energy  = ~15%</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Index = ± 0.15</a:t>
            </a:r>
          </a:p>
        </p:txBody>
      </p:sp>
      <p:grpSp>
        <p:nvGrpSpPr>
          <p:cNvPr id="9223" name="Group 7"/>
          <p:cNvGrpSpPr>
            <a:grpSpLocks/>
          </p:cNvGrpSpPr>
          <p:nvPr/>
        </p:nvGrpSpPr>
        <p:grpSpPr bwMode="auto">
          <a:xfrm>
            <a:off x="7094538" y="5219700"/>
            <a:ext cx="4008437" cy="4103688"/>
            <a:chOff x="4469" y="3288"/>
            <a:chExt cx="2525" cy="2585"/>
          </a:xfrm>
        </p:grpSpPr>
        <p:sp>
          <p:nvSpPr>
            <p:cNvPr id="9224" name="Line 8"/>
            <p:cNvSpPr>
              <a:spLocks noChangeShapeType="1"/>
            </p:cNvSpPr>
            <p:nvPr/>
          </p:nvSpPr>
          <p:spPr bwMode="auto">
            <a:xfrm flipV="1">
              <a:off x="4469" y="3287"/>
              <a:ext cx="0" cy="2390"/>
            </a:xfrm>
            <a:prstGeom prst="line">
              <a:avLst/>
            </a:prstGeom>
            <a:noFill/>
            <a:ln w="36000">
              <a:solidFill>
                <a:srgbClr val="4C4C4C"/>
              </a:solidFill>
              <a:prstDash val="sysDot"/>
              <a:bevel/>
              <a:headEnd/>
              <a:tailEnd/>
            </a:ln>
            <a:effectLst/>
          </p:spPr>
          <p:txBody>
            <a:bodyPr>
              <a:prstTxWarp prst="textNoShape">
                <a:avLst/>
              </a:prstTxWarp>
            </a:bodyPr>
            <a:lstStyle/>
            <a:p>
              <a:endParaRPr lang="es-ES_tradnl"/>
            </a:p>
          </p:txBody>
        </p:sp>
        <p:sp>
          <p:nvSpPr>
            <p:cNvPr id="9225" name="AutoShape 9"/>
            <p:cNvSpPr>
              <a:spLocks noChangeArrowheads="1"/>
            </p:cNvSpPr>
            <p:nvPr/>
          </p:nvSpPr>
          <p:spPr bwMode="auto">
            <a:xfrm>
              <a:off x="4490" y="5501"/>
              <a:ext cx="2380" cy="372"/>
            </a:xfrm>
            <a:prstGeom prst="leftRightArrow">
              <a:avLst>
                <a:gd name="adj1" fmla="val 69620"/>
                <a:gd name="adj2" fmla="val 46059"/>
              </a:avLst>
            </a:prstGeom>
            <a:solidFill>
              <a:srgbClr val="8D1A5D"/>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000">
                  <a:solidFill>
                    <a:srgbClr val="FFFFFF"/>
                  </a:solidFill>
                  <a:latin typeface="Myriad Pro Black" charset="0"/>
                  <a:ea typeface="Droid Sans Fallback" charset="0"/>
                  <a:cs typeface="Droid Sans Fallback" charset="0"/>
                </a:rPr>
                <a:t>3 Decades in E</a:t>
              </a:r>
            </a:p>
          </p:txBody>
        </p:sp>
        <p:sp>
          <p:nvSpPr>
            <p:cNvPr id="9226" name="Line 10"/>
            <p:cNvSpPr>
              <a:spLocks noChangeShapeType="1"/>
            </p:cNvSpPr>
            <p:nvPr/>
          </p:nvSpPr>
          <p:spPr bwMode="auto">
            <a:xfrm flipV="1">
              <a:off x="6900" y="4421"/>
              <a:ext cx="0" cy="1256"/>
            </a:xfrm>
            <a:prstGeom prst="line">
              <a:avLst/>
            </a:prstGeom>
            <a:noFill/>
            <a:ln w="36000">
              <a:solidFill>
                <a:srgbClr val="4C4C4C"/>
              </a:solidFill>
              <a:prstDash val="sysDot"/>
              <a:bevel/>
              <a:headEnd/>
              <a:tailEnd/>
            </a:ln>
            <a:effectLst/>
          </p:spPr>
          <p:txBody>
            <a:bodyPr>
              <a:prstTxWarp prst="textNoShape">
                <a:avLst/>
              </a:prstTxWarp>
            </a:bodyPr>
            <a:lstStyle/>
            <a:p>
              <a:endParaRPr lang="es-ES_tradnl"/>
            </a:p>
          </p:txBody>
        </p:sp>
        <p:sp>
          <p:nvSpPr>
            <p:cNvPr id="9227" name="Text Box 11"/>
            <p:cNvSpPr txBox="1">
              <a:spLocks noChangeArrowheads="1"/>
            </p:cNvSpPr>
            <p:nvPr/>
          </p:nvSpPr>
          <p:spPr bwMode="auto">
            <a:xfrm>
              <a:off x="4514" y="5584"/>
              <a:ext cx="655" cy="209"/>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FFFFFF"/>
                  </a:solidFill>
                  <a:latin typeface="Myriad Pro Black" charset="0"/>
                  <a:ea typeface="Droid Sans Fallback" charset="0"/>
                  <a:cs typeface="Droid Sans Fallback" charset="0"/>
                </a:rPr>
                <a:t>50 GeV</a:t>
              </a:r>
            </a:p>
          </p:txBody>
        </p:sp>
        <p:sp>
          <p:nvSpPr>
            <p:cNvPr id="9228" name="Text Box 12"/>
            <p:cNvSpPr txBox="1">
              <a:spLocks noChangeArrowheads="1"/>
            </p:cNvSpPr>
            <p:nvPr/>
          </p:nvSpPr>
          <p:spPr bwMode="auto">
            <a:xfrm>
              <a:off x="6350" y="5573"/>
              <a:ext cx="644" cy="209"/>
            </a:xfrm>
            <a:prstGeom prst="rect">
              <a:avLst/>
            </a:prstGeom>
            <a:noFill/>
            <a:ln w="9525">
              <a:noFill/>
              <a:round/>
              <a:headEnd/>
              <a:tailEnd/>
            </a:ln>
            <a:effectLst/>
          </p:spPr>
          <p:txBody>
            <a:bodyPr lIns="90000" tIns="45000" rIns="90000" bIns="45000">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a:solidFill>
                    <a:srgbClr val="FFFFFF"/>
                  </a:solidFill>
                  <a:latin typeface="Myriad Pro Black" charset="0"/>
                  <a:ea typeface="Droid Sans Fallback" charset="0"/>
                  <a:cs typeface="Droid Sans Fallback" charset="0"/>
                </a:rPr>
                <a:t>45 TeV</a:t>
              </a:r>
            </a:p>
          </p:txBody>
        </p:sp>
      </p:grpSp>
      <p:sp>
        <p:nvSpPr>
          <p:cNvPr id="9229" name="Text Box 13"/>
          <p:cNvSpPr txBox="1">
            <a:spLocks noChangeArrowheads="1"/>
          </p:cNvSpPr>
          <p:nvPr/>
        </p:nvSpPr>
        <p:spPr bwMode="auto">
          <a:xfrm>
            <a:off x="4176713" y="4967288"/>
            <a:ext cx="1414462" cy="425450"/>
          </a:xfrm>
          <a:prstGeom prst="rect">
            <a:avLst/>
          </a:prstGeom>
          <a:noFill/>
          <a:ln w="9525">
            <a:noFill/>
            <a:round/>
            <a:headEnd/>
            <a:tailEnd/>
          </a:ln>
          <a:effectLst/>
        </p:spPr>
        <p:txBody>
          <a:bodyPr wrap="none" lIns="90000" tIns="45000" rIns="90000" bIns="45000">
            <a:prstTxWarp prst="textNoShape">
              <a:avLst/>
            </a:prstTxWarp>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6B2394"/>
                </a:solidFill>
                <a:latin typeface="Myriad Pro Black SemiCond" charset="0"/>
                <a:ea typeface="Droid Sans Fallback" charset="0"/>
                <a:cs typeface="Droid Sans Fallback" charset="0"/>
              </a:rPr>
              <a:t>Fermi-LAT</a:t>
            </a:r>
          </a:p>
        </p:txBody>
      </p:sp>
      <p:sp>
        <p:nvSpPr>
          <p:cNvPr id="9230" name="AutoShape 14"/>
          <p:cNvSpPr>
            <a:spLocks noChangeArrowheads="1"/>
          </p:cNvSpPr>
          <p:nvPr/>
        </p:nvSpPr>
        <p:spPr bwMode="auto">
          <a:xfrm>
            <a:off x="10414000" y="5497513"/>
            <a:ext cx="2222500" cy="477837"/>
          </a:xfrm>
          <a:prstGeom prst="wedgeRectCallout">
            <a:avLst>
              <a:gd name="adj1" fmla="val -64685"/>
              <a:gd name="adj2" fmla="val 116588"/>
            </a:avLst>
          </a:prstGeom>
          <a:solidFill>
            <a:srgbClr val="FFFFFF"/>
          </a:solidFill>
          <a:ln w="36000">
            <a:solidFill>
              <a:srgbClr val="DC2300"/>
            </a:solidFill>
            <a:round/>
            <a:headEnd/>
            <a:tailEnd/>
          </a:ln>
          <a:effectLst/>
        </p:spPr>
        <p:txBody>
          <a:bodyPr wrap="none" lIns="108000" tIns="63000" rIns="108000" bIns="63000" anchor="ctr">
            <a:prstTxWarp prst="textNoShape">
              <a:avLst/>
            </a:prstTxWarp>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Black"/>
                <a:ea typeface="Droid Sans Fallback" charset="0"/>
                <a:cs typeface="Myriad Pro Black"/>
              </a:rPr>
              <a:t>Γ = 2.53±0.02</a:t>
            </a:r>
            <a:r>
              <a:rPr lang="es-ES" sz="2200" baseline="-33000">
                <a:solidFill>
                  <a:srgbClr val="000000"/>
                </a:solidFill>
                <a:latin typeface="Myriad Pro Black"/>
                <a:ea typeface="Droid Sans Fallback" charset="0"/>
                <a:cs typeface="Myriad Pro Black"/>
              </a:rPr>
              <a:t>stat</a:t>
            </a:r>
          </a:p>
        </p:txBody>
      </p:sp>
      <p:sp>
        <p:nvSpPr>
          <p:cNvPr id="9231" name="AutoShape 15"/>
          <p:cNvSpPr>
            <a:spLocks noChangeArrowheads="1"/>
          </p:cNvSpPr>
          <p:nvPr/>
        </p:nvSpPr>
        <p:spPr bwMode="auto">
          <a:xfrm>
            <a:off x="5014913" y="4381500"/>
            <a:ext cx="2222500" cy="477838"/>
          </a:xfrm>
          <a:prstGeom prst="wedgeRectCallout">
            <a:avLst>
              <a:gd name="adj1" fmla="val 58343"/>
              <a:gd name="adj2" fmla="val 118505"/>
            </a:avLst>
          </a:prstGeom>
          <a:solidFill>
            <a:srgbClr val="FFFFFF"/>
          </a:solidFill>
          <a:ln w="36000">
            <a:solidFill>
              <a:srgbClr val="DC2300"/>
            </a:solidFill>
            <a:round/>
            <a:headEnd/>
            <a:tailEnd/>
          </a:ln>
          <a:effectLst/>
        </p:spPr>
        <p:txBody>
          <a:bodyPr wrap="none" lIns="108000" tIns="63000" rIns="108000" bIns="63000" anchor="ctr">
            <a:prstTxWarp prst="textNoShape">
              <a:avLst/>
            </a:prstTxWarp>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Black"/>
                <a:ea typeface="Droid Sans Fallback" charset="0"/>
                <a:cs typeface="Myriad Pro Black"/>
              </a:rPr>
              <a:t>Γ = 2.27±0.02</a:t>
            </a:r>
            <a:r>
              <a:rPr lang="es-ES" sz="2200" baseline="-33000">
                <a:solidFill>
                  <a:srgbClr val="000000"/>
                </a:solidFill>
                <a:latin typeface="Myriad Pro Black"/>
                <a:ea typeface="Droid Sans Fallback" charset="0"/>
                <a:cs typeface="Myriad Pro Black"/>
              </a:rPr>
              <a:t>stat</a:t>
            </a:r>
          </a:p>
        </p:txBody>
      </p:sp>
      <p:grpSp>
        <p:nvGrpSpPr>
          <p:cNvPr id="9232" name="Group 16"/>
          <p:cNvGrpSpPr>
            <a:grpSpLocks/>
          </p:cNvGrpSpPr>
          <p:nvPr/>
        </p:nvGrpSpPr>
        <p:grpSpPr bwMode="auto">
          <a:xfrm>
            <a:off x="3419475" y="6403975"/>
            <a:ext cx="6618288" cy="1073150"/>
            <a:chOff x="2154" y="4034"/>
            <a:chExt cx="4169" cy="676"/>
          </a:xfrm>
        </p:grpSpPr>
        <p:pic>
          <p:nvPicPr>
            <p:cNvPr id="9233" name="Picture 17"/>
            <p:cNvPicPr>
              <a:picLocks noChangeAspect="1" noChangeArrowheads="1"/>
            </p:cNvPicPr>
            <p:nvPr/>
          </p:nvPicPr>
          <p:blipFill>
            <a:blip r:embed="rId4"/>
            <a:srcRect/>
            <a:stretch>
              <a:fillRect/>
            </a:stretch>
          </p:blipFill>
          <p:spPr bwMode="auto">
            <a:xfrm>
              <a:off x="2154" y="4309"/>
              <a:ext cx="4169" cy="401"/>
            </a:xfrm>
            <a:prstGeom prst="rect">
              <a:avLst/>
            </a:prstGeom>
            <a:noFill/>
            <a:ln w="36000">
              <a:solidFill>
                <a:srgbClr val="DC2300"/>
              </a:solidFill>
              <a:round/>
              <a:headEnd/>
              <a:tailEnd/>
            </a:ln>
            <a:effectLst/>
          </p:spPr>
        </p:pic>
        <p:sp>
          <p:nvSpPr>
            <p:cNvPr id="9234" name="Text Box 18"/>
            <p:cNvSpPr txBox="1">
              <a:spLocks noChangeArrowheads="1"/>
            </p:cNvSpPr>
            <p:nvPr/>
          </p:nvSpPr>
          <p:spPr bwMode="auto">
            <a:xfrm>
              <a:off x="2854" y="4034"/>
              <a:ext cx="2769" cy="267"/>
            </a:xfrm>
            <a:prstGeom prst="rect">
              <a:avLst/>
            </a:prstGeom>
            <a:noFill/>
            <a:ln w="9525">
              <a:noFill/>
              <a:round/>
              <a:headEnd/>
              <a:tailEnd/>
            </a:ln>
            <a:effectLst/>
          </p:spPr>
          <p:txBody>
            <a:bodyPr wrap="none" lIns="90000" tIns="45000" rIns="90000" bIns="45000">
              <a:prstTxWarp prst="textNoShape">
                <a:avLst/>
              </a:prstTxWarp>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dirty="0">
                  <a:solidFill>
                    <a:srgbClr val="000000"/>
                  </a:solidFill>
                  <a:latin typeface="Myriad Pro Black"/>
                  <a:ea typeface="Droid Sans Fallback" charset="0"/>
                  <a:cs typeface="Myriad Pro Black"/>
                </a:rPr>
                <a:t> Log Parabola Fit (only MAGIC data)</a:t>
              </a:r>
            </a:p>
          </p:txBody>
        </p:sp>
      </p:grpSp>
      <p:sp>
        <p:nvSpPr>
          <p:cNvPr id="9236" name="Text Box 20"/>
          <p:cNvSpPr txBox="1">
            <a:spLocks noChangeArrowheads="1"/>
          </p:cNvSpPr>
          <p:nvPr/>
        </p:nvSpPr>
        <p:spPr bwMode="auto">
          <a:xfrm>
            <a:off x="3203575" y="8531225"/>
            <a:ext cx="2498725" cy="730250"/>
          </a:xfrm>
          <a:prstGeom prst="rect">
            <a:avLst/>
          </a:prstGeom>
          <a:solidFill>
            <a:srgbClr val="AE750A">
              <a:alpha val="50000"/>
            </a:srgbClr>
          </a:solidFill>
          <a:ln w="9525">
            <a:noFill/>
            <a:round/>
            <a:headEnd/>
            <a:tailEnd/>
          </a:ln>
          <a:effectLst/>
        </p:spPr>
        <p:txBody>
          <a:bodyPr wrap="none"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Black" charset="0"/>
                <a:ea typeface="Droid Sans Fallback" charset="0"/>
                <a:cs typeface="Droid Sans Fallback" charset="0"/>
              </a:rPr>
              <a:t>Stat. errors</a:t>
            </a:r>
            <a:br>
              <a:rPr lang="es-ES" sz="2200">
                <a:solidFill>
                  <a:srgbClr val="000000"/>
                </a:solidFill>
                <a:latin typeface="Myriad Pro Black" charset="0"/>
                <a:ea typeface="Droid Sans Fallback" charset="0"/>
                <a:cs typeface="Droid Sans Fallback" charset="0"/>
              </a:rPr>
            </a:br>
            <a:r>
              <a:rPr lang="es-ES" sz="2000">
                <a:solidFill>
                  <a:srgbClr val="000000"/>
                </a:solidFill>
                <a:latin typeface="Myriad Pro Black" charset="0"/>
                <a:ea typeface="Droid Sans Fallback" charset="0"/>
                <a:cs typeface="Droid Sans Fallback" charset="0"/>
              </a:rPr>
              <a:t>&lt; 5% below 100GeV</a:t>
            </a:r>
          </a:p>
        </p:txBody>
      </p:sp>
      <p:sp>
        <p:nvSpPr>
          <p:cNvPr id="24" name="Text Box 10"/>
          <p:cNvSpPr txBox="1">
            <a:spLocks noChangeArrowheads="1"/>
          </p:cNvSpPr>
          <p:nvPr/>
        </p:nvSpPr>
        <p:spPr bwMode="auto">
          <a:xfrm>
            <a:off x="158750" y="6034088"/>
            <a:ext cx="2362200" cy="1800225"/>
          </a:xfrm>
          <a:prstGeom prst="rect">
            <a:avLst/>
          </a:prstGeom>
          <a:noFill/>
          <a:ln w="9525">
            <a:noFill/>
            <a:round/>
            <a:headEnd/>
            <a:tailEnd/>
          </a:ln>
          <a:effectLst/>
        </p:spPr>
        <p:txBody>
          <a:bodyPr lIns="38160" tIns="38160" rIns="38160" bIns="38160">
            <a:prstTxWarp prst="textNoShape">
              <a:avLst/>
            </a:prstTxWarp>
          </a:bodyPr>
          <a:lstStyle/>
          <a:p>
            <a:pPr eaLnBrk="1" hangingPunct="1">
              <a:spcBef>
                <a:spcPts val="7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800" dirty="0">
                <a:solidFill>
                  <a:srgbClr val="262626"/>
                </a:solidFill>
                <a:latin typeface="Myriad Pro Black" charset="0"/>
                <a:ea typeface="ヒラギノ角ゴ ProN W3" charset="-128"/>
                <a:cs typeface="ヒラギノ角ゴ ProN W3" charset="-128"/>
              </a:rPr>
              <a:t>Stereo mode</a:t>
            </a:r>
            <a:br>
              <a:rPr lang="es-ES" sz="2800" dirty="0">
                <a:solidFill>
                  <a:srgbClr val="262626"/>
                </a:solidFill>
                <a:latin typeface="Myriad Pro Black" charset="0"/>
                <a:ea typeface="ヒラギノ角ゴ ProN W3" charset="-128"/>
                <a:cs typeface="ヒラギノ角ゴ ProN W3" charset="-128"/>
              </a:rPr>
            </a:br>
            <a:r>
              <a:rPr lang="es-ES" sz="2200" dirty="0">
                <a:solidFill>
                  <a:srgbClr val="262626"/>
                </a:solidFill>
                <a:latin typeface="Myriad Pro Black" charset="0"/>
                <a:ea typeface="ヒラギノ角ゴ ProN W3" charset="-128"/>
                <a:cs typeface="ヒラギノ角ゴ ProN W3" charset="-128"/>
              </a:rPr>
              <a:t>2009 – 2011</a:t>
            </a:r>
            <a:br>
              <a:rPr lang="es-ES" sz="2200" dirty="0">
                <a:solidFill>
                  <a:srgbClr val="262626"/>
                </a:solidFill>
                <a:latin typeface="Myriad Pro Black" charset="0"/>
                <a:ea typeface="ヒラギノ角ゴ ProN W3" charset="-128"/>
                <a:cs typeface="ヒラギノ角ゴ ProN W3" charset="-128"/>
              </a:rPr>
            </a:br>
            <a:r>
              <a:rPr lang="es-ES" sz="2200" dirty="0">
                <a:solidFill>
                  <a:srgbClr val="262626"/>
                </a:solidFill>
                <a:latin typeface="Myriad Pro Black" charset="0"/>
                <a:ea typeface="ヒラギノ角ゴ ProN W3" charset="-128"/>
                <a:cs typeface="ヒラギノ角ゴ ProN W3" charset="-128"/>
              </a:rPr>
              <a:t>T</a:t>
            </a:r>
            <a:r>
              <a:rPr lang="es-ES" sz="2200" baseline="-33000" dirty="0">
                <a:solidFill>
                  <a:srgbClr val="262626"/>
                </a:solidFill>
                <a:latin typeface="Myriad Pro Black" charset="0"/>
                <a:ea typeface="ヒラギノ角ゴ ProN W3" charset="-128"/>
                <a:cs typeface="ヒラギノ角ゴ ProN W3" charset="-128"/>
              </a:rPr>
              <a:t>eff </a:t>
            </a:r>
            <a:r>
              <a:rPr lang="es-ES" sz="2200" dirty="0">
                <a:solidFill>
                  <a:srgbClr val="262626"/>
                </a:solidFill>
                <a:latin typeface="Myriad Pro Black" charset="0"/>
                <a:ea typeface="ヒラギノ角ゴ ProN W3" charset="-128"/>
                <a:cs typeface="ヒラギノ角ゴ ProN W3" charset="-128"/>
              </a:rPr>
              <a:t>= 48.7 h</a:t>
            </a:r>
          </a:p>
          <a:p>
            <a:pPr eaLnBrk="1" hangingPunct="1">
              <a:spcBef>
                <a:spcPts val="7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200" dirty="0">
                <a:solidFill>
                  <a:srgbClr val="262626"/>
                </a:solidFill>
                <a:latin typeface="Myriad Pro Black" charset="0"/>
                <a:ea typeface="ヒラギノ角ゴ ProN W3" charset="-128"/>
                <a:cs typeface="ヒラギノ角ゴ ProN W3" charset="-128"/>
              </a:rPr>
              <a:t>Zenith 5°-50°</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número de diapositiva 4"/>
          <p:cNvSpPr>
            <a:spLocks noGrp="1"/>
          </p:cNvSpPr>
          <p:nvPr>
            <p:ph type="sldNum" idx="10"/>
          </p:nvPr>
        </p:nvSpPr>
        <p:spPr/>
        <p:txBody>
          <a:bodyPr/>
          <a:lstStyle/>
          <a:p>
            <a:fld id="{2C8FDE04-4490-AE4D-8D4E-86EFD89EBFFA}" type="slidenum">
              <a:rPr lang="es-ES"/>
              <a:pPr/>
              <a:t>7</a:t>
            </a:fld>
            <a:endParaRPr lang="es-ES"/>
          </a:p>
        </p:txBody>
      </p:sp>
      <p:pic>
        <p:nvPicPr>
          <p:cNvPr id="10241" name="Picture 1"/>
          <p:cNvPicPr>
            <a:picLocks noChangeAspect="1" noChangeArrowheads="1"/>
          </p:cNvPicPr>
          <p:nvPr/>
        </p:nvPicPr>
        <p:blipFill>
          <a:blip r:embed="rId3"/>
          <a:srcRect/>
          <a:stretch>
            <a:fillRect/>
          </a:stretch>
        </p:blipFill>
        <p:spPr bwMode="auto">
          <a:xfrm>
            <a:off x="2046288" y="2322513"/>
            <a:ext cx="9486900" cy="6400800"/>
          </a:xfrm>
          <a:prstGeom prst="rect">
            <a:avLst/>
          </a:prstGeom>
          <a:noFill/>
          <a:ln w="9525">
            <a:noFill/>
            <a:round/>
            <a:headEnd/>
            <a:tailEnd/>
          </a:ln>
          <a:effectLst/>
        </p:spPr>
      </p:pic>
      <p:sp>
        <p:nvSpPr>
          <p:cNvPr id="10242" name="Rectangle 2"/>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Nebula: spectrum</a:t>
            </a:r>
          </a:p>
        </p:txBody>
      </p:sp>
      <p:sp>
        <p:nvSpPr>
          <p:cNvPr id="10244" name="Text Box 4"/>
          <p:cNvSpPr txBox="1">
            <a:spLocks noChangeArrowheads="1"/>
          </p:cNvSpPr>
          <p:nvPr/>
        </p:nvSpPr>
        <p:spPr bwMode="auto">
          <a:xfrm>
            <a:off x="3708400" y="1800225"/>
            <a:ext cx="6881813" cy="5175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000000"/>
                </a:solidFill>
                <a:latin typeface="Myriad Pro Black" charset="0"/>
                <a:ea typeface="Droid Sans Fallback" charset="0"/>
                <a:cs typeface="Droid Sans Fallback" charset="0"/>
              </a:rPr>
              <a:t>Crab Nebula Spectral Energy Distribution</a:t>
            </a:r>
          </a:p>
        </p:txBody>
      </p:sp>
      <p:sp>
        <p:nvSpPr>
          <p:cNvPr id="10245" name="Text Box 5"/>
          <p:cNvSpPr txBox="1">
            <a:spLocks noChangeArrowheads="1"/>
          </p:cNvSpPr>
          <p:nvPr/>
        </p:nvSpPr>
        <p:spPr bwMode="auto">
          <a:xfrm>
            <a:off x="4967288" y="8459788"/>
            <a:ext cx="2519362" cy="577850"/>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600">
              <a:solidFill>
                <a:srgbClr val="000000"/>
              </a:solidFill>
              <a:latin typeface="Myriad Pro" charset="0"/>
              <a:ea typeface="Droid Sans Fallback" charset="0"/>
              <a:cs typeface="Droid Sans Fallback"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600">
              <a:solidFill>
                <a:srgbClr val="000000"/>
              </a:solidFill>
              <a:latin typeface="Myriad Pro" charset="0"/>
              <a:ea typeface="Droid Sans Fallback" charset="0"/>
              <a:cs typeface="Droid Sans Fallback" charset="0"/>
            </a:endParaRPr>
          </a:p>
        </p:txBody>
      </p:sp>
      <p:sp>
        <p:nvSpPr>
          <p:cNvPr id="10246" name="Rectangle 6"/>
          <p:cNvSpPr>
            <a:spLocks noChangeArrowheads="1"/>
          </p:cNvSpPr>
          <p:nvPr/>
        </p:nvSpPr>
        <p:spPr bwMode="auto">
          <a:xfrm rot="20700000">
            <a:off x="5097463" y="3181350"/>
            <a:ext cx="2498725" cy="1108075"/>
          </a:xfrm>
          <a:prstGeom prst="rect">
            <a:avLst/>
          </a:prstGeom>
          <a:noFill/>
          <a:ln w="9525">
            <a:noFill/>
            <a:round/>
            <a:headEnd/>
            <a:tailEnd/>
          </a:ln>
          <a:effectLst/>
        </p:spPr>
        <p:txBody>
          <a:bodyPr lIns="90000" tIns="45000" rIns="90000" bIns="45000">
            <a:prstTxWarp prst="textNoShape">
              <a:avLst/>
            </a:prstTxWarp>
            <a:spAutoFit/>
          </a:bodyPr>
          <a:lstStyle/>
          <a:p>
            <a:pPr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8D1A5D"/>
                </a:solidFill>
                <a:latin typeface="Myriad Pro Black SemiExt" charset="0"/>
                <a:ea typeface="Droid Sans Fallback" charset="0"/>
                <a:cs typeface="Droid Sans Fallback" charset="0"/>
              </a:rPr>
              <a:t>PRELIMINARY</a:t>
            </a:r>
          </a:p>
        </p:txBody>
      </p:sp>
      <p:sp>
        <p:nvSpPr>
          <p:cNvPr id="10247" name="AutoShape 7"/>
          <p:cNvSpPr>
            <a:spLocks noChangeArrowheads="1"/>
          </p:cNvSpPr>
          <p:nvPr/>
        </p:nvSpPr>
        <p:spPr bwMode="auto">
          <a:xfrm>
            <a:off x="11160125" y="3600450"/>
            <a:ext cx="1763713" cy="1800225"/>
          </a:xfrm>
          <a:prstGeom prst="roundRect">
            <a:avLst>
              <a:gd name="adj" fmla="val 16667"/>
            </a:avLst>
          </a:prstGeom>
          <a:solidFill>
            <a:srgbClr val="6C87A3"/>
          </a:solidFill>
          <a:ln w="9525">
            <a:solidFill>
              <a:srgbClr val="000000"/>
            </a:solid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Systematic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u="sng">
                <a:solidFill>
                  <a:srgbClr val="000000"/>
                </a:solidFill>
                <a:latin typeface="Myriad Pro Black" charset="0"/>
                <a:ea typeface="Droid Sans Fallback" charset="0"/>
                <a:cs typeface="Droid Sans Fallback" charset="0"/>
              </a:rPr>
              <a:t>errors: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Flux = ~15%</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Energy  = ~15%</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Index = ± 0.15</a:t>
            </a:r>
          </a:p>
        </p:txBody>
      </p:sp>
      <p:sp>
        <p:nvSpPr>
          <p:cNvPr id="10248" name="AutoShape 8"/>
          <p:cNvSpPr>
            <a:spLocks noChangeArrowheads="1"/>
          </p:cNvSpPr>
          <p:nvPr/>
        </p:nvSpPr>
        <p:spPr bwMode="auto">
          <a:xfrm>
            <a:off x="11268075" y="7740650"/>
            <a:ext cx="1260475" cy="720725"/>
          </a:xfrm>
          <a:prstGeom prst="wedgeRoundRectCallout">
            <a:avLst>
              <a:gd name="adj1" fmla="val -91815"/>
              <a:gd name="adj2" fmla="val -119861"/>
              <a:gd name="adj3" fmla="val 16667"/>
            </a:avLst>
          </a:prstGeom>
          <a:solidFill>
            <a:srgbClr val="333333">
              <a:alpha val="50000"/>
            </a:srgbClr>
          </a:solidFill>
          <a:ln w="9525">
            <a:solidFill>
              <a:srgbClr val="000000"/>
            </a:solidFill>
            <a:round/>
            <a:headEnd/>
            <a:tailEnd/>
          </a:ln>
          <a:effectLst/>
        </p:spPr>
        <p:txBody>
          <a:bodyPr wrap="none" lIns="90000" tIns="45000" rIns="90000" bIns="450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000000"/>
                </a:solidFill>
                <a:latin typeface="Myriad Pro Black" charset="0"/>
                <a:ea typeface="Droid Sans Fallback" charset="0"/>
                <a:cs typeface="Droid Sans Fallback" charset="0"/>
              </a:rPr>
              <a:t>Where is </a:t>
            </a:r>
            <a:br>
              <a:rPr lang="es-ES" sz="1800">
                <a:solidFill>
                  <a:srgbClr val="000000"/>
                </a:solidFill>
                <a:latin typeface="Myriad Pro Black" charset="0"/>
                <a:ea typeface="Droid Sans Fallback" charset="0"/>
                <a:cs typeface="Droid Sans Fallback" charset="0"/>
              </a:rPr>
            </a:br>
            <a:r>
              <a:rPr lang="es-ES" sz="1800">
                <a:solidFill>
                  <a:srgbClr val="000000"/>
                </a:solidFill>
                <a:latin typeface="Myriad Pro Black" charset="0"/>
                <a:ea typeface="Droid Sans Fallback" charset="0"/>
                <a:cs typeface="Droid Sans Fallback" charset="0"/>
              </a:rPr>
              <a:t>the cutoff?</a:t>
            </a:r>
          </a:p>
        </p:txBody>
      </p:sp>
      <p:sp>
        <p:nvSpPr>
          <p:cNvPr id="10249" name="Text Box 9"/>
          <p:cNvSpPr txBox="1">
            <a:spLocks noChangeArrowheads="1"/>
          </p:cNvSpPr>
          <p:nvPr/>
        </p:nvSpPr>
        <p:spPr bwMode="auto">
          <a:xfrm>
            <a:off x="4176713" y="4967288"/>
            <a:ext cx="1414462" cy="425450"/>
          </a:xfrm>
          <a:prstGeom prst="rect">
            <a:avLst/>
          </a:prstGeom>
          <a:noFill/>
          <a:ln w="9525">
            <a:noFill/>
            <a:round/>
            <a:headEnd/>
            <a:tailEnd/>
          </a:ln>
          <a:effectLst/>
        </p:spPr>
        <p:txBody>
          <a:bodyPr wrap="none" lIns="90000" tIns="45000" rIns="90000" bIns="45000">
            <a:prstTxWarp prst="textNoShape">
              <a:avLst/>
            </a:prstTxWarp>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6B2394"/>
                </a:solidFill>
                <a:latin typeface="Myriad Pro Black SemiCond" charset="0"/>
                <a:ea typeface="Droid Sans Fallback" charset="0"/>
                <a:cs typeface="Droid Sans Fallback" charset="0"/>
              </a:rPr>
              <a:t>Fermi-LAT</a:t>
            </a:r>
          </a:p>
        </p:txBody>
      </p:sp>
      <p:sp>
        <p:nvSpPr>
          <p:cNvPr id="10250" name="Text Box 10"/>
          <p:cNvSpPr txBox="1">
            <a:spLocks noChangeArrowheads="1"/>
          </p:cNvSpPr>
          <p:nvPr/>
        </p:nvSpPr>
        <p:spPr bwMode="auto">
          <a:xfrm>
            <a:off x="158750" y="6034088"/>
            <a:ext cx="2362200" cy="1800225"/>
          </a:xfrm>
          <a:prstGeom prst="rect">
            <a:avLst/>
          </a:prstGeom>
          <a:noFill/>
          <a:ln w="9525">
            <a:noFill/>
            <a:round/>
            <a:headEnd/>
            <a:tailEnd/>
          </a:ln>
          <a:effectLst/>
        </p:spPr>
        <p:txBody>
          <a:bodyPr lIns="38160" tIns="38160" rIns="38160" bIns="38160">
            <a:prstTxWarp prst="textNoShape">
              <a:avLst/>
            </a:prstTxWarp>
          </a:bodyPr>
          <a:lstStyle/>
          <a:p>
            <a:pPr eaLnBrk="1" hangingPunct="1">
              <a:spcBef>
                <a:spcPts val="7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800" dirty="0">
                <a:solidFill>
                  <a:srgbClr val="262626"/>
                </a:solidFill>
                <a:latin typeface="Myriad Pro Black" charset="0"/>
                <a:ea typeface="ヒラギノ角ゴ ProN W3" charset="-128"/>
                <a:cs typeface="ヒラギノ角ゴ ProN W3" charset="-128"/>
              </a:rPr>
              <a:t>Stereo mode</a:t>
            </a:r>
            <a:br>
              <a:rPr lang="es-ES" sz="2800" dirty="0">
                <a:solidFill>
                  <a:srgbClr val="262626"/>
                </a:solidFill>
                <a:latin typeface="Myriad Pro Black" charset="0"/>
                <a:ea typeface="ヒラギノ角ゴ ProN W3" charset="-128"/>
                <a:cs typeface="ヒラギノ角ゴ ProN W3" charset="-128"/>
              </a:rPr>
            </a:br>
            <a:r>
              <a:rPr lang="es-ES" sz="2200" dirty="0">
                <a:solidFill>
                  <a:srgbClr val="262626"/>
                </a:solidFill>
                <a:latin typeface="Myriad Pro Black" charset="0"/>
                <a:ea typeface="ヒラギノ角ゴ ProN W3" charset="-128"/>
                <a:cs typeface="ヒラギノ角ゴ ProN W3" charset="-128"/>
              </a:rPr>
              <a:t>2009 – 2011</a:t>
            </a:r>
            <a:br>
              <a:rPr lang="es-ES" sz="2200" dirty="0">
                <a:solidFill>
                  <a:srgbClr val="262626"/>
                </a:solidFill>
                <a:latin typeface="Myriad Pro Black" charset="0"/>
                <a:ea typeface="ヒラギノ角ゴ ProN W3" charset="-128"/>
                <a:cs typeface="ヒラギノ角ゴ ProN W3" charset="-128"/>
              </a:rPr>
            </a:br>
            <a:r>
              <a:rPr lang="es-ES" sz="2200" dirty="0">
                <a:solidFill>
                  <a:srgbClr val="262626"/>
                </a:solidFill>
                <a:latin typeface="Myriad Pro Black" charset="0"/>
                <a:ea typeface="ヒラギノ角ゴ ProN W3" charset="-128"/>
                <a:cs typeface="ヒラギノ角ゴ ProN W3" charset="-128"/>
              </a:rPr>
              <a:t>T</a:t>
            </a:r>
            <a:r>
              <a:rPr lang="es-ES" sz="2200" baseline="-33000" dirty="0">
                <a:solidFill>
                  <a:srgbClr val="262626"/>
                </a:solidFill>
                <a:latin typeface="Myriad Pro Black" charset="0"/>
                <a:ea typeface="ヒラギノ角ゴ ProN W3" charset="-128"/>
                <a:cs typeface="ヒラギノ角ゴ ProN W3" charset="-128"/>
              </a:rPr>
              <a:t>eff </a:t>
            </a:r>
            <a:r>
              <a:rPr lang="es-ES" sz="2200" dirty="0">
                <a:solidFill>
                  <a:srgbClr val="262626"/>
                </a:solidFill>
                <a:latin typeface="Myriad Pro Black" charset="0"/>
                <a:ea typeface="ヒラギノ角ゴ ProN W3" charset="-128"/>
                <a:cs typeface="ヒラギノ角ゴ ProN W3" charset="-128"/>
              </a:rPr>
              <a:t>= 48.7 h</a:t>
            </a:r>
          </a:p>
          <a:p>
            <a:pPr eaLnBrk="1" hangingPunct="1">
              <a:spcBef>
                <a:spcPts val="725"/>
              </a:spcBef>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200" dirty="0">
                <a:solidFill>
                  <a:srgbClr val="262626"/>
                </a:solidFill>
                <a:latin typeface="Myriad Pro Black" charset="0"/>
                <a:ea typeface="ヒラギノ角ゴ ProN W3" charset="-128"/>
                <a:cs typeface="ヒラギノ角ゴ ProN W3" charset="-128"/>
              </a:rPr>
              <a:t>Zenith 5°-50°</a:t>
            </a:r>
          </a:p>
        </p:txBody>
      </p:sp>
      <p:grpSp>
        <p:nvGrpSpPr>
          <p:cNvPr id="10251" name="Group 11"/>
          <p:cNvGrpSpPr>
            <a:grpSpLocks/>
          </p:cNvGrpSpPr>
          <p:nvPr/>
        </p:nvGrpSpPr>
        <p:grpSpPr bwMode="auto">
          <a:xfrm>
            <a:off x="5699125" y="5292725"/>
            <a:ext cx="2938463" cy="2625725"/>
            <a:chOff x="3590" y="3334"/>
            <a:chExt cx="1851" cy="1654"/>
          </a:xfrm>
        </p:grpSpPr>
        <p:sp>
          <p:nvSpPr>
            <p:cNvPr id="10252" name="AutoShape 12"/>
            <p:cNvSpPr>
              <a:spLocks noChangeArrowheads="1"/>
            </p:cNvSpPr>
            <p:nvPr/>
          </p:nvSpPr>
          <p:spPr bwMode="auto">
            <a:xfrm>
              <a:off x="3590" y="3969"/>
              <a:ext cx="1851" cy="1019"/>
            </a:xfrm>
            <a:prstGeom prst="roundRect">
              <a:avLst>
                <a:gd name="adj" fmla="val 16667"/>
              </a:avLst>
            </a:prstGeom>
            <a:solidFill>
              <a:srgbClr val="8D1A5D"/>
            </a:solidFill>
            <a:ln w="9525">
              <a:solidFill>
                <a:srgbClr val="000000"/>
              </a:solidFill>
              <a:round/>
              <a:headEnd/>
              <a:tailEnd/>
            </a:ln>
            <a:effectLst/>
          </p:spPr>
          <p:txBody>
            <a:bodyPr wrap="none"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600" u="sng">
                  <a:solidFill>
                    <a:srgbClr val="FFFFFF"/>
                  </a:solidFill>
                  <a:latin typeface="Myriad Pro Black" charset="0"/>
                  <a:ea typeface="Droid Sans Fallback" charset="0"/>
                  <a:cs typeface="Droid Sans Fallback" charset="0"/>
                </a:rPr>
                <a:t>MOST PRECISE IC PEAK</a:t>
              </a:r>
              <a:br>
                <a:rPr lang="es-ES" sz="1600" u="sng">
                  <a:solidFill>
                    <a:srgbClr val="FFFFFF"/>
                  </a:solidFill>
                  <a:latin typeface="Myriad Pro Black" charset="0"/>
                  <a:ea typeface="Droid Sans Fallback" charset="0"/>
                  <a:cs typeface="Droid Sans Fallback" charset="0"/>
                </a:rPr>
              </a:br>
              <a:r>
                <a:rPr lang="es-ES" sz="1600" u="sng">
                  <a:solidFill>
                    <a:srgbClr val="FFFFFF"/>
                  </a:solidFill>
                  <a:latin typeface="Myriad Pro Black" charset="0"/>
                  <a:ea typeface="Droid Sans Fallback" charset="0"/>
                  <a:cs typeface="Droid Sans Fallback" charset="0"/>
                </a:rPr>
                <a:t>MEASUREMENT SO FAR</a:t>
              </a:r>
              <a:r>
                <a:rPr lang="es-ES" sz="1400" u="sng">
                  <a:solidFill>
                    <a:srgbClr val="FFFFFF"/>
                  </a:solidFill>
                  <a:latin typeface="Myriad Pro Black" charset="0"/>
                  <a:ea typeface="Droid Sans Fallback" charset="0"/>
                  <a:cs typeface="Droid Sans Fallback" charset="0"/>
                </a:rPr>
                <a:t>:</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600">
                  <a:solidFill>
                    <a:srgbClr val="FFFFFF"/>
                  </a:solidFill>
                  <a:latin typeface="Myriad Pro Black" charset="0"/>
                  <a:ea typeface="Droid Sans Fallback" charset="0"/>
                  <a:cs typeface="Droid Sans Fallback" charset="0"/>
                </a:rPr>
                <a:t>IC</a:t>
              </a:r>
              <a:r>
                <a:rPr lang="es-ES" sz="2600" baseline="-33000">
                  <a:solidFill>
                    <a:srgbClr val="FFFFFF"/>
                  </a:solidFill>
                  <a:latin typeface="Myriad Pro Black" charset="0"/>
                  <a:ea typeface="Droid Sans Fallback" charset="0"/>
                  <a:cs typeface="Droid Sans Fallback" charset="0"/>
                </a:rPr>
                <a:t>peak </a:t>
              </a:r>
              <a:r>
                <a:rPr lang="es-ES" sz="2600">
                  <a:solidFill>
                    <a:srgbClr val="FFFFFF"/>
                  </a:solidFill>
                  <a:latin typeface="Myriad Pro Black" charset="0"/>
                  <a:ea typeface="Droid Sans Fallback" charset="0"/>
                  <a:cs typeface="Droid Sans Fallback" charset="0"/>
                </a:rPr>
                <a:t>= 59 ± 6 GeV</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800">
                  <a:solidFill>
                    <a:srgbClr val="FFFFFF"/>
                  </a:solidFill>
                  <a:latin typeface="Myriad Pro Black" charset="0"/>
                  <a:ea typeface="Droid Sans Fallback" charset="0"/>
                  <a:cs typeface="Droid Sans Fallback" charset="0"/>
                </a:rPr>
                <a:t>(with Fermi-LAT data,</a:t>
              </a:r>
              <a:br>
                <a:rPr lang="es-ES" sz="1800">
                  <a:solidFill>
                    <a:srgbClr val="FFFFFF"/>
                  </a:solidFill>
                  <a:latin typeface="Myriad Pro Black" charset="0"/>
                  <a:ea typeface="Droid Sans Fallback" charset="0"/>
                  <a:cs typeface="Droid Sans Fallback" charset="0"/>
                </a:rPr>
              </a:br>
              <a:r>
                <a:rPr lang="es-ES" sz="1800">
                  <a:solidFill>
                    <a:srgbClr val="FFFFFF"/>
                  </a:solidFill>
                  <a:latin typeface="Myriad Pro Black" charset="0"/>
                  <a:ea typeface="Droid Sans Fallback" charset="0"/>
                  <a:cs typeface="Droid Sans Fallback" charset="0"/>
                </a:rPr>
                <a:t>stat. err only)</a:t>
              </a:r>
            </a:p>
          </p:txBody>
        </p:sp>
        <p:sp>
          <p:nvSpPr>
            <p:cNvPr id="10253" name="AutoShape 13"/>
            <p:cNvSpPr>
              <a:spLocks noChangeArrowheads="1"/>
            </p:cNvSpPr>
            <p:nvPr/>
          </p:nvSpPr>
          <p:spPr bwMode="auto">
            <a:xfrm>
              <a:off x="4346" y="3334"/>
              <a:ext cx="339" cy="634"/>
            </a:xfrm>
            <a:prstGeom prst="upArrow">
              <a:avLst>
                <a:gd name="adj1" fmla="val 40046"/>
                <a:gd name="adj2" fmla="val 73639"/>
              </a:avLst>
            </a:prstGeom>
            <a:solidFill>
              <a:srgbClr val="8D1A5D"/>
            </a:solidFill>
            <a:ln w="9525">
              <a:solidFill>
                <a:srgbClr val="000000"/>
              </a:solidFill>
              <a:round/>
              <a:headEnd/>
              <a:tailEnd/>
            </a:ln>
            <a:effectLst/>
          </p:spPr>
          <p:txBody>
            <a:bodyPr wrap="none" anchor="ctr">
              <a:prstTxWarp prst="textNoShape">
                <a:avLst/>
              </a:prstTxWarp>
            </a:bodyPr>
            <a:lstStyle/>
            <a:p>
              <a:endParaRPr lang="es-ES_tradnl"/>
            </a:p>
          </p:txBody>
        </p:sp>
      </p:grpSp>
      <p:sp>
        <p:nvSpPr>
          <p:cNvPr id="10254" name="Text Box 14"/>
          <p:cNvSpPr txBox="1">
            <a:spLocks noChangeArrowheads="1"/>
          </p:cNvSpPr>
          <p:nvPr/>
        </p:nvSpPr>
        <p:spPr bwMode="auto">
          <a:xfrm>
            <a:off x="3203575" y="8531225"/>
            <a:ext cx="2498725" cy="730250"/>
          </a:xfrm>
          <a:prstGeom prst="rect">
            <a:avLst/>
          </a:prstGeom>
          <a:solidFill>
            <a:srgbClr val="AE750A">
              <a:alpha val="50000"/>
            </a:srgbClr>
          </a:solidFill>
          <a:ln w="9525">
            <a:noFill/>
            <a:round/>
            <a:headEnd/>
            <a:tailEnd/>
          </a:ln>
          <a:effectLst/>
        </p:spPr>
        <p:txBody>
          <a:bodyPr wrap="none"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000000"/>
                </a:solidFill>
                <a:latin typeface="Myriad Pro Black" charset="0"/>
                <a:ea typeface="Droid Sans Fallback" charset="0"/>
                <a:cs typeface="Droid Sans Fallback" charset="0"/>
              </a:rPr>
              <a:t>Stat. errors</a:t>
            </a:r>
            <a:br>
              <a:rPr lang="es-ES" sz="2200">
                <a:solidFill>
                  <a:srgbClr val="000000"/>
                </a:solidFill>
                <a:latin typeface="Myriad Pro Black" charset="0"/>
                <a:ea typeface="Droid Sans Fallback" charset="0"/>
                <a:cs typeface="Droid Sans Fallback" charset="0"/>
              </a:rPr>
            </a:br>
            <a:r>
              <a:rPr lang="es-ES" sz="2000">
                <a:solidFill>
                  <a:srgbClr val="000000"/>
                </a:solidFill>
                <a:latin typeface="Myriad Pro Black" charset="0"/>
                <a:ea typeface="Droid Sans Fallback" charset="0"/>
                <a:cs typeface="Droid Sans Fallback" charset="0"/>
              </a:rPr>
              <a:t>&lt; 5% below 100GeV</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número de diapositiva 4"/>
          <p:cNvSpPr>
            <a:spLocks noGrp="1"/>
          </p:cNvSpPr>
          <p:nvPr>
            <p:ph type="sldNum" idx="10"/>
          </p:nvPr>
        </p:nvSpPr>
        <p:spPr/>
        <p:txBody>
          <a:bodyPr/>
          <a:lstStyle/>
          <a:p>
            <a:fld id="{7919E10B-85BA-3043-B7B2-D860B86F2D5B}" type="slidenum">
              <a:rPr lang="es-ES"/>
              <a:pPr/>
              <a:t>8</a:t>
            </a:fld>
            <a:endParaRPr lang="es-ES"/>
          </a:p>
        </p:txBody>
      </p:sp>
      <p:sp>
        <p:nvSpPr>
          <p:cNvPr id="11265" name="Rectangle 1"/>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Nebula: modeling</a:t>
            </a:r>
          </a:p>
        </p:txBody>
      </p:sp>
      <p:pic>
        <p:nvPicPr>
          <p:cNvPr id="11266" name="Picture 2"/>
          <p:cNvPicPr>
            <a:picLocks noChangeAspect="1" noChangeArrowheads="1"/>
          </p:cNvPicPr>
          <p:nvPr/>
        </p:nvPicPr>
        <p:blipFill>
          <a:blip r:embed="rId3"/>
          <a:srcRect/>
          <a:stretch>
            <a:fillRect/>
          </a:stretch>
        </p:blipFill>
        <p:spPr bwMode="auto">
          <a:xfrm>
            <a:off x="3600450" y="2295525"/>
            <a:ext cx="9217025" cy="6842125"/>
          </a:xfrm>
          <a:prstGeom prst="rect">
            <a:avLst/>
          </a:prstGeom>
          <a:noFill/>
          <a:ln w="9525">
            <a:noFill/>
            <a:round/>
            <a:headEnd/>
            <a:tailEnd/>
          </a:ln>
          <a:effectLst/>
        </p:spPr>
      </p:pic>
      <p:sp>
        <p:nvSpPr>
          <p:cNvPr id="11267" name="Rectangle 3"/>
          <p:cNvSpPr>
            <a:spLocks noGrp="1" noChangeArrowheads="1"/>
          </p:cNvSpPr>
          <p:nvPr>
            <p:ph type="body" idx="1"/>
          </p:nvPr>
        </p:nvSpPr>
        <p:spPr>
          <a:xfrm>
            <a:off x="261938" y="1993900"/>
            <a:ext cx="4994275" cy="7112000"/>
          </a:xfrm>
          <a:ln/>
        </p:spPr>
        <p:txBody>
          <a:bodyPr/>
          <a:lstStyle/>
          <a:p>
            <a:pPr marL="0" indent="0">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u="sng" dirty="0"/>
              <a:t>Three Models:</a:t>
            </a:r>
            <a:br>
              <a:rPr lang="es-ES" u="sng" dirty="0"/>
            </a:br>
            <a:endParaRPr lang="es-ES" u="sng" dirty="0"/>
          </a:p>
          <a:p>
            <a:pPr marL="0" indent="0">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dirty="0">
                <a:latin typeface="Myriad Pro Black" charset="0"/>
              </a:rPr>
              <a:t>Constant B-field</a:t>
            </a:r>
            <a:r>
              <a:rPr lang="es-ES" sz="3200" dirty="0"/>
              <a:t/>
            </a:r>
            <a:br>
              <a:rPr lang="es-ES" sz="3200" dirty="0"/>
            </a:br>
            <a:r>
              <a:rPr lang="es-ES" sz="1800" dirty="0"/>
              <a:t>(from Meyer et al. 2010,</a:t>
            </a:r>
            <a:r>
              <a:rPr lang="es-ES" sz="1800" dirty="0" smtClean="0"/>
              <a:t> A</a:t>
            </a:r>
            <a:r>
              <a:rPr lang="es-ES" sz="1800" dirty="0"/>
              <a:t>&amp;A 523:A2 </a:t>
            </a:r>
            <a:br>
              <a:rPr lang="es-ES" sz="1800" dirty="0"/>
            </a:br>
            <a:r>
              <a:rPr lang="es-ES" sz="1800" dirty="0"/>
              <a:t>as in Hillas et al. 1998, ApJ 503:744)</a:t>
            </a:r>
          </a:p>
          <a:p>
            <a:pPr marL="0" indent="0">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dirty="0">
                <a:latin typeface="Myriad Pro Black" charset="0"/>
              </a:rPr>
              <a:t>MHD flow model</a:t>
            </a:r>
            <a:r>
              <a:rPr lang="es-ES" sz="2600" dirty="0"/>
              <a:t/>
            </a:r>
            <a:br>
              <a:rPr lang="es-ES" sz="2600" dirty="0"/>
            </a:br>
            <a:r>
              <a:rPr lang="es-ES" sz="1800" dirty="0"/>
              <a:t>(from Meyer et al. 2010,</a:t>
            </a:r>
            <a:r>
              <a:rPr lang="es-ES" sz="1800" dirty="0" smtClean="0"/>
              <a:t> A</a:t>
            </a:r>
            <a:r>
              <a:rPr lang="es-ES" sz="1800" dirty="0"/>
              <a:t>&amp;A 523:A2 </a:t>
            </a:r>
            <a:br>
              <a:rPr lang="es-ES" sz="1800" dirty="0"/>
            </a:br>
            <a:r>
              <a:rPr lang="es-ES" sz="1800" dirty="0"/>
              <a:t>as in K&amp;C 1984, ApJ 283:694,</a:t>
            </a:r>
            <a:br>
              <a:rPr lang="es-ES" sz="1800" dirty="0"/>
            </a:br>
            <a:r>
              <a:rPr lang="es-ES" sz="1800" dirty="0"/>
              <a:t>A&amp;A 1996, MNRAS 278:525)</a:t>
            </a:r>
          </a:p>
          <a:p>
            <a:pPr marL="0" indent="0">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000" dirty="0">
                <a:latin typeface="Myriad Pro Black" charset="0"/>
              </a:rPr>
              <a:t>Time-dependent </a:t>
            </a:r>
            <a:r>
              <a:rPr lang="es-ES" sz="2200" dirty="0"/>
              <a:t/>
            </a:r>
            <a:br>
              <a:rPr lang="es-ES" sz="2200" dirty="0"/>
            </a:br>
            <a:r>
              <a:rPr lang="es-ES" sz="1600" dirty="0"/>
              <a:t>(as in Martin-Rodriguez et al., in prep.)</a:t>
            </a:r>
          </a:p>
        </p:txBody>
      </p:sp>
      <p:sp>
        <p:nvSpPr>
          <p:cNvPr id="11268" name="Text Box 4"/>
          <p:cNvSpPr txBox="1">
            <a:spLocks noChangeArrowheads="1"/>
          </p:cNvSpPr>
          <p:nvPr/>
        </p:nvSpPr>
        <p:spPr bwMode="auto">
          <a:xfrm>
            <a:off x="6932613" y="1763713"/>
            <a:ext cx="3990975" cy="517525"/>
          </a:xfrm>
          <a:prstGeom prst="rect">
            <a:avLst/>
          </a:prstGeom>
          <a:noFill/>
          <a:ln w="9525">
            <a:noFill/>
            <a:round/>
            <a:headEnd/>
            <a:tailEnd/>
          </a:ln>
          <a:effectLst/>
        </p:spPr>
        <p:txBody>
          <a:bodyPr wrap="none" lIns="90000" tIns="45000" rIns="90000" bIns="450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800">
                <a:solidFill>
                  <a:srgbClr val="000000"/>
                </a:solidFill>
                <a:latin typeface="Myriad Pro Black" charset="0"/>
                <a:ea typeface="Droid Sans Fallback" charset="0"/>
                <a:cs typeface="Droid Sans Fallback" charset="0"/>
              </a:rPr>
              <a:t>Crab Nebula modelling </a:t>
            </a:r>
          </a:p>
        </p:txBody>
      </p:sp>
      <p:sp>
        <p:nvSpPr>
          <p:cNvPr id="11269" name="Text Box 5"/>
          <p:cNvSpPr txBox="1">
            <a:spLocks noChangeArrowheads="1"/>
          </p:cNvSpPr>
          <p:nvPr/>
        </p:nvSpPr>
        <p:spPr bwMode="auto">
          <a:xfrm>
            <a:off x="9539288" y="3492500"/>
            <a:ext cx="3203575" cy="1314450"/>
          </a:xfrm>
          <a:prstGeom prst="rect">
            <a:avLst/>
          </a:prstGeom>
          <a:noFill/>
          <a:ln w="9525">
            <a:noFill/>
            <a:round/>
            <a:headEnd/>
            <a:tailEnd/>
          </a:ln>
          <a:effectLst/>
        </p:spPr>
        <p:txBody>
          <a:bodyPr lIns="90000" tIns="45000" rIns="90000" bIns="45000">
            <a:prstTxWarp prst="textNoShape">
              <a:avLst/>
            </a:prstTxWarp>
          </a:bodyPr>
          <a:lstStyle/>
          <a:p>
            <a:pPr>
              <a:lnSpc>
                <a:spcPts val="24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600">
                <a:solidFill>
                  <a:srgbClr val="B80047"/>
                </a:solidFill>
                <a:latin typeface="Myriad Pro Black SemiExt" charset="0"/>
                <a:ea typeface="Droid Sans Fallback" charset="0"/>
                <a:cs typeface="Droid Sans Fallback" charset="0"/>
              </a:rPr>
              <a:t>–</a:t>
            </a:r>
            <a:r>
              <a:rPr lang="es-ES" sz="3600">
                <a:solidFill>
                  <a:srgbClr val="000000"/>
                </a:solidFill>
                <a:latin typeface="Myriad Pro Black SemiExt" charset="0"/>
                <a:ea typeface="Droid Sans Fallback" charset="0"/>
                <a:cs typeface="Droid Sans Fallback" charset="0"/>
              </a:rPr>
              <a:t> </a:t>
            </a:r>
            <a:r>
              <a:rPr lang="es-ES" sz="2400">
                <a:solidFill>
                  <a:srgbClr val="000000"/>
                </a:solidFill>
                <a:latin typeface="Myriad Pro Cond" charset="0"/>
                <a:ea typeface="Droid Sans Fallback" charset="0"/>
                <a:cs typeface="Droid Sans Fallback" charset="0"/>
              </a:rPr>
              <a:t>Constant B model</a:t>
            </a:r>
          </a:p>
          <a:p>
            <a:pPr>
              <a:lnSpc>
                <a:spcPts val="24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600">
                <a:solidFill>
                  <a:srgbClr val="000000"/>
                </a:solidFill>
                <a:latin typeface="Myriad Pro Black SemiExt" charset="0"/>
                <a:ea typeface="Droid Sans Fallback" charset="0"/>
                <a:cs typeface="Droid Sans Fallback" charset="0"/>
              </a:rPr>
              <a:t>– </a:t>
            </a:r>
            <a:r>
              <a:rPr lang="es-ES" sz="2400">
                <a:solidFill>
                  <a:srgbClr val="000000"/>
                </a:solidFill>
                <a:latin typeface="Myriad Pro Cond" charset="0"/>
                <a:ea typeface="Droid Sans Fallback" charset="0"/>
                <a:cs typeface="Droid Sans Fallback" charset="0"/>
              </a:rPr>
              <a:t>MHD flow model</a:t>
            </a:r>
          </a:p>
          <a:p>
            <a:pPr>
              <a:lnSpc>
                <a:spcPts val="24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600">
                <a:solidFill>
                  <a:srgbClr val="000000"/>
                </a:solidFill>
                <a:latin typeface="Myriad Pro Black SemiExt" charset="0"/>
                <a:ea typeface="Droid Sans Fallback" charset="0"/>
                <a:cs typeface="Droid Sans Fallback" charset="0"/>
              </a:rPr>
              <a:t> ·</a:t>
            </a:r>
            <a:r>
              <a:rPr lang="es-ES" sz="2400">
                <a:solidFill>
                  <a:srgbClr val="000000"/>
                </a:solidFill>
                <a:latin typeface="Myriad Pro Cond" charset="0"/>
                <a:ea typeface="Droid Sans Fallback" charset="0"/>
                <a:cs typeface="Droid Sans Fallback" charset="0"/>
              </a:rPr>
              <a:t>  MAGIC stereo</a:t>
            </a:r>
          </a:p>
          <a:p>
            <a:pPr>
              <a:lnSpc>
                <a:spcPts val="24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600">
                <a:solidFill>
                  <a:srgbClr val="0000FF"/>
                </a:solidFill>
                <a:latin typeface="Myriad Pro Black SemiExt" charset="0"/>
                <a:ea typeface="Droid Sans Fallback" charset="0"/>
                <a:cs typeface="Droid Sans Fallback" charset="0"/>
              </a:rPr>
              <a:t> ·</a:t>
            </a:r>
            <a:r>
              <a:rPr lang="es-ES" sz="2400">
                <a:solidFill>
                  <a:srgbClr val="000000"/>
                </a:solidFill>
                <a:latin typeface="Myriad Pro Cond" charset="0"/>
                <a:ea typeface="Droid Sans Fallback" charset="0"/>
                <a:cs typeface="Droid Sans Fallback" charset="0"/>
              </a:rPr>
              <a:t>  Fermi-LAT </a:t>
            </a:r>
            <a:r>
              <a:rPr lang="es-ES" sz="2000">
                <a:solidFill>
                  <a:srgbClr val="000000"/>
                </a:solidFill>
                <a:latin typeface="Myriad Pro Cond" charset="0"/>
                <a:ea typeface="Droid Sans Fallback" charset="0"/>
                <a:cs typeface="Droid Sans Fallback" charset="0"/>
              </a:rPr>
              <a:t>(Abdo et al., 2010)</a:t>
            </a:r>
          </a:p>
        </p:txBody>
      </p:sp>
      <p:sp>
        <p:nvSpPr>
          <p:cNvPr id="11270" name="Rectangle 6"/>
          <p:cNvSpPr>
            <a:spLocks noChangeArrowheads="1"/>
          </p:cNvSpPr>
          <p:nvPr/>
        </p:nvSpPr>
        <p:spPr bwMode="auto">
          <a:xfrm rot="20700000">
            <a:off x="7256463" y="3541713"/>
            <a:ext cx="2498725" cy="1108075"/>
          </a:xfrm>
          <a:prstGeom prst="rect">
            <a:avLst/>
          </a:prstGeom>
          <a:noFill/>
          <a:ln w="9525">
            <a:noFill/>
            <a:round/>
            <a:headEnd/>
            <a:tailEnd/>
          </a:ln>
          <a:effectLst/>
        </p:spPr>
        <p:txBody>
          <a:bodyPr lIns="90000" tIns="45000" rIns="90000" bIns="45000">
            <a:prstTxWarp prst="textNoShape">
              <a:avLst/>
            </a:prstTxWarp>
            <a:spAutoFit/>
          </a:bodyPr>
          <a:lstStyle/>
          <a:p>
            <a:pPr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a:solidFill>
                  <a:srgbClr val="8D1A5D"/>
                </a:solidFill>
                <a:latin typeface="Myriad Pro Black SemiExt" charset="0"/>
                <a:ea typeface="Droid Sans Fallback" charset="0"/>
                <a:cs typeface="Droid Sans Fallback" charset="0"/>
              </a:rPr>
              <a:t>PRELIMINARY</a:t>
            </a:r>
          </a:p>
        </p:txBody>
      </p:sp>
      <p:sp>
        <p:nvSpPr>
          <p:cNvPr id="11271" name="Text Box 7"/>
          <p:cNvSpPr txBox="1">
            <a:spLocks noChangeArrowheads="1"/>
          </p:cNvSpPr>
          <p:nvPr/>
        </p:nvSpPr>
        <p:spPr bwMode="auto">
          <a:xfrm>
            <a:off x="5349875" y="7199313"/>
            <a:ext cx="2824163" cy="455612"/>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a:solidFill>
                  <a:srgbClr val="000000"/>
                </a:solidFill>
                <a:latin typeface="Myriad Pro Black SemiCond" charset="0"/>
                <a:ea typeface="Droid Sans Fallback" charset="0"/>
                <a:cs typeface="Droid Sans Fallback" charset="0"/>
              </a:rPr>
              <a:t>D. Horns &amp; M. Mayer</a:t>
            </a:r>
          </a:p>
        </p:txBody>
      </p:sp>
      <p:sp>
        <p:nvSpPr>
          <p:cNvPr id="11272" name="Text Box 8"/>
          <p:cNvSpPr txBox="1">
            <a:spLocks noChangeArrowheads="1"/>
          </p:cNvSpPr>
          <p:nvPr/>
        </p:nvSpPr>
        <p:spPr bwMode="auto">
          <a:xfrm>
            <a:off x="10404475" y="5076825"/>
            <a:ext cx="2289175" cy="455613"/>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a:solidFill>
                  <a:srgbClr val="000000"/>
                </a:solidFill>
                <a:latin typeface="Myriad Pro Black SemiCond" charset="0"/>
                <a:ea typeface="Droid Sans Fallback" charset="0"/>
                <a:cs typeface="Droid Sans Fallback" charset="0"/>
              </a:rPr>
              <a:t>Stat errors only!</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4"/>
          <p:cNvSpPr>
            <a:spLocks noGrp="1"/>
          </p:cNvSpPr>
          <p:nvPr>
            <p:ph type="sldNum" idx="10"/>
          </p:nvPr>
        </p:nvSpPr>
        <p:spPr/>
        <p:txBody>
          <a:bodyPr/>
          <a:lstStyle/>
          <a:p>
            <a:fld id="{AAD51C85-D3B2-874E-9081-F8AD17326344}" type="slidenum">
              <a:rPr lang="es-ES"/>
              <a:pPr/>
              <a:t>9</a:t>
            </a:fld>
            <a:endParaRPr lang="es-ES"/>
          </a:p>
        </p:txBody>
      </p:sp>
      <p:pic>
        <p:nvPicPr>
          <p:cNvPr id="12289" name="Picture 1"/>
          <p:cNvPicPr>
            <a:picLocks noChangeAspect="1" noChangeArrowheads="1"/>
          </p:cNvPicPr>
          <p:nvPr/>
        </p:nvPicPr>
        <p:blipFill>
          <a:blip r:embed="rId3"/>
          <a:srcRect/>
          <a:stretch>
            <a:fillRect/>
          </a:stretch>
        </p:blipFill>
        <p:spPr bwMode="auto">
          <a:xfrm>
            <a:off x="3138488" y="1820863"/>
            <a:ext cx="10588625" cy="7451725"/>
          </a:xfrm>
          <a:prstGeom prst="rect">
            <a:avLst/>
          </a:prstGeom>
          <a:noFill/>
          <a:ln w="9525">
            <a:noFill/>
            <a:round/>
            <a:headEnd/>
            <a:tailEnd/>
          </a:ln>
          <a:effectLst/>
        </p:spPr>
      </p:pic>
      <p:sp>
        <p:nvSpPr>
          <p:cNvPr id="12290" name="Rectangle 2"/>
          <p:cNvSpPr>
            <a:spLocks noGrp="1" noChangeArrowheads="1"/>
          </p:cNvSpPr>
          <p:nvPr>
            <p:ph type="title"/>
          </p:nvPr>
        </p:nvSpPr>
        <p:spPr>
          <a:xfrm>
            <a:off x="571500" y="212725"/>
            <a:ext cx="11874500" cy="12319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s-ES"/>
              <a:t>Crab Nebula: modeling</a:t>
            </a:r>
          </a:p>
        </p:txBody>
      </p:sp>
      <p:sp>
        <p:nvSpPr>
          <p:cNvPr id="12291" name="Rectangle 3"/>
          <p:cNvSpPr>
            <a:spLocks noGrp="1" noChangeArrowheads="1"/>
          </p:cNvSpPr>
          <p:nvPr>
            <p:ph type="body" idx="1"/>
          </p:nvPr>
        </p:nvSpPr>
        <p:spPr>
          <a:xfrm>
            <a:off x="261938" y="1993900"/>
            <a:ext cx="4994275" cy="7112000"/>
          </a:xfrm>
          <a:ln/>
        </p:spPr>
        <p:txBody>
          <a:bodyPr/>
          <a:lstStyle/>
          <a:p>
            <a:pPr marL="0" indent="0">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u="sng" dirty="0"/>
              <a:t>Three Models:</a:t>
            </a:r>
          </a:p>
          <a:p>
            <a:pPr marL="0" indent="0">
              <a:tabLst>
                <a:tab pos="506413" algn="l"/>
                <a:tab pos="1420813" algn="l"/>
                <a:tab pos="2335213" algn="l"/>
                <a:tab pos="3249613" algn="l"/>
                <a:tab pos="4164013" algn="l"/>
                <a:tab pos="5078413" algn="l"/>
                <a:tab pos="5992813" algn="l"/>
                <a:tab pos="6907213" algn="l"/>
                <a:tab pos="7821613" algn="l"/>
                <a:tab pos="8736013" algn="l"/>
                <a:tab pos="9650413" algn="l"/>
              </a:tabLst>
            </a:pPr>
            <a:endParaRPr lang="es-ES" sz="2600" dirty="0"/>
          </a:p>
          <a:p>
            <a:pPr marL="0" indent="0">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000" dirty="0">
                <a:latin typeface="Myriad Pro Black" charset="0"/>
              </a:rPr>
              <a:t>Constant B-field</a:t>
            </a:r>
            <a:r>
              <a:rPr lang="es-ES" sz="3200" dirty="0"/>
              <a:t/>
            </a:r>
            <a:br>
              <a:rPr lang="es-ES" sz="3200" dirty="0"/>
            </a:br>
            <a:r>
              <a:rPr lang="es-ES" sz="1600" dirty="0"/>
              <a:t>(from Meyer et al. 2010, A&amp;A 523:A2 </a:t>
            </a:r>
            <a:br>
              <a:rPr lang="es-ES" sz="1600" dirty="0"/>
            </a:br>
            <a:r>
              <a:rPr lang="es-ES" sz="1600" dirty="0"/>
              <a:t>as in Hillas et al. 1998, ApJ 503:744)</a:t>
            </a:r>
          </a:p>
          <a:p>
            <a:pPr marL="0" indent="0">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sz="2000" dirty="0">
                <a:latin typeface="Myriad Pro Black" charset="0"/>
              </a:rPr>
              <a:t>MHD flow model</a:t>
            </a:r>
            <a:r>
              <a:rPr lang="es-ES" sz="2600" dirty="0"/>
              <a:t/>
            </a:r>
            <a:br>
              <a:rPr lang="es-ES" sz="2600" dirty="0"/>
            </a:br>
            <a:r>
              <a:rPr lang="es-ES" sz="1600" dirty="0"/>
              <a:t>(from Meyer et al. 2010, A&amp;A 523:A2 </a:t>
            </a:r>
            <a:br>
              <a:rPr lang="es-ES" sz="1600" dirty="0"/>
            </a:br>
            <a:r>
              <a:rPr lang="es-ES" sz="1600" dirty="0"/>
              <a:t>as in K&amp;C 1984, ApJ 283:694,</a:t>
            </a:r>
            <a:br>
              <a:rPr lang="es-ES" sz="1600" dirty="0"/>
            </a:br>
            <a:r>
              <a:rPr lang="es-ES" sz="1600" dirty="0"/>
              <a:t>A&amp;A 1996, MNRAS 278:525)</a:t>
            </a:r>
          </a:p>
          <a:p>
            <a:pPr marL="0" indent="0">
              <a:tabLst>
                <a:tab pos="506413" algn="l"/>
                <a:tab pos="1420813" algn="l"/>
                <a:tab pos="2335213" algn="l"/>
                <a:tab pos="3249613" algn="l"/>
                <a:tab pos="4164013" algn="l"/>
                <a:tab pos="5078413" algn="l"/>
                <a:tab pos="5992813" algn="l"/>
                <a:tab pos="6907213" algn="l"/>
                <a:tab pos="7821613" algn="l"/>
                <a:tab pos="8736013" algn="l"/>
                <a:tab pos="9650413" algn="l"/>
              </a:tabLst>
            </a:pPr>
            <a:r>
              <a:rPr lang="es-ES" dirty="0">
                <a:latin typeface="Myriad Pro Black" charset="0"/>
              </a:rPr>
              <a:t>Time-dependent </a:t>
            </a:r>
            <a:r>
              <a:rPr lang="es-ES" sz="2200" dirty="0"/>
              <a:t/>
            </a:r>
            <a:br>
              <a:rPr lang="es-ES" sz="2200" dirty="0"/>
            </a:br>
            <a:r>
              <a:rPr lang="es-ES" sz="1800" dirty="0"/>
              <a:t>(as in Martin-Rodriguez et al., </a:t>
            </a:r>
            <a:br>
              <a:rPr lang="es-ES" sz="1800" dirty="0"/>
            </a:br>
            <a:r>
              <a:rPr lang="es-ES" sz="1800" dirty="0"/>
              <a:t>in prep.)</a:t>
            </a:r>
          </a:p>
        </p:txBody>
      </p:sp>
      <p:sp>
        <p:nvSpPr>
          <p:cNvPr id="12292" name="Rectangle 4"/>
          <p:cNvSpPr>
            <a:spLocks noChangeArrowheads="1"/>
          </p:cNvSpPr>
          <p:nvPr/>
        </p:nvSpPr>
        <p:spPr bwMode="auto">
          <a:xfrm rot="20700000">
            <a:off x="7256463" y="2595481"/>
            <a:ext cx="2498725" cy="767987"/>
          </a:xfrm>
          <a:prstGeom prst="rect">
            <a:avLst/>
          </a:prstGeom>
          <a:noFill/>
          <a:ln w="9525">
            <a:noFill/>
            <a:round/>
            <a:headEnd/>
            <a:tailEnd/>
          </a:ln>
          <a:effectLst/>
        </p:spPr>
        <p:txBody>
          <a:bodyPr lIns="90000" tIns="45000" rIns="90000" bIns="45000">
            <a:prstTxWarp prst="textNoShape">
              <a:avLst/>
            </a:prstTxWarp>
            <a:spAutoFit/>
          </a:bodyPr>
          <a:lstStyle/>
          <a:p>
            <a:pPr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dirty="0" smtClean="0">
                <a:solidFill>
                  <a:srgbClr val="8D1A5D"/>
                </a:solidFill>
                <a:latin typeface="Myriad Pro Black SemiExt" charset="0"/>
                <a:ea typeface="Droid Sans Fallback" charset="0"/>
                <a:cs typeface="Droid Sans Fallback" charset="0"/>
              </a:rPr>
              <a:t>VERY</a:t>
            </a:r>
          </a:p>
          <a:p>
            <a:pPr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200" dirty="0" smtClean="0">
                <a:solidFill>
                  <a:srgbClr val="8D1A5D"/>
                </a:solidFill>
                <a:latin typeface="Myriad Pro Black SemiExt" charset="0"/>
                <a:ea typeface="Droid Sans Fallback" charset="0"/>
                <a:cs typeface="Droid Sans Fallback" charset="0"/>
              </a:rPr>
              <a:t>PRELIMINARY</a:t>
            </a:r>
            <a:endParaRPr lang="es-ES" sz="2200" dirty="0">
              <a:solidFill>
                <a:srgbClr val="8D1A5D"/>
              </a:solidFill>
              <a:latin typeface="Myriad Pro Black SemiExt" charset="0"/>
              <a:ea typeface="Droid Sans Fallback" charset="0"/>
              <a:cs typeface="Droid Sans Fallback" charset="0"/>
            </a:endParaRPr>
          </a:p>
        </p:txBody>
      </p:sp>
      <p:sp>
        <p:nvSpPr>
          <p:cNvPr id="12293" name="Text Box 5"/>
          <p:cNvSpPr txBox="1">
            <a:spLocks noChangeArrowheads="1"/>
          </p:cNvSpPr>
          <p:nvPr/>
        </p:nvSpPr>
        <p:spPr bwMode="auto">
          <a:xfrm>
            <a:off x="4773613" y="7667625"/>
            <a:ext cx="5053012" cy="455613"/>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dirty="0">
                <a:solidFill>
                  <a:srgbClr val="000000"/>
                </a:solidFill>
                <a:latin typeface="Myriad Pro Black SemiCond" charset="0"/>
                <a:ea typeface="Droid Sans Fallback" charset="0"/>
                <a:cs typeface="Droid Sans Fallback" charset="0"/>
              </a:rPr>
              <a:t>J. Martin-Rodriguez, D. Torres, N. Rea</a:t>
            </a:r>
          </a:p>
        </p:txBody>
      </p:sp>
      <p:sp>
        <p:nvSpPr>
          <p:cNvPr id="12294" name="Text Box 6"/>
          <p:cNvSpPr txBox="1">
            <a:spLocks noChangeArrowheads="1"/>
          </p:cNvSpPr>
          <p:nvPr/>
        </p:nvSpPr>
        <p:spPr bwMode="auto">
          <a:xfrm>
            <a:off x="10296525" y="4679950"/>
            <a:ext cx="2289175" cy="455613"/>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2400">
                <a:solidFill>
                  <a:srgbClr val="000000"/>
                </a:solidFill>
                <a:latin typeface="Myriad Pro Black SemiCond" charset="0"/>
                <a:ea typeface="Droid Sans Fallback" charset="0"/>
                <a:cs typeface="Droid Sans Fallback" charset="0"/>
              </a:rPr>
              <a:t>Stat errors only!</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orbel"/>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Gill San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Myriad Pro Light SemiExt"/>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Gill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Gill San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4069</Words>
  <Application>Microsoft Office PowerPoint</Application>
  <PresentationFormat>Benutzerdefiniert</PresentationFormat>
  <Paragraphs>608</Paragraphs>
  <Slides>31</Slides>
  <Notes>31</Notes>
  <HiddenSlides>0</HiddenSlides>
  <MMClips>1</MMClips>
  <ScaleCrop>false</ScaleCrop>
  <HeadingPairs>
    <vt:vector size="4" baseType="variant">
      <vt:variant>
        <vt:lpstr>Design</vt:lpstr>
      </vt:variant>
      <vt:variant>
        <vt:i4>2</vt:i4>
      </vt:variant>
      <vt:variant>
        <vt:lpstr>Folientitel</vt:lpstr>
      </vt:variant>
      <vt:variant>
        <vt:i4>31</vt:i4>
      </vt:variant>
    </vt:vector>
  </HeadingPairs>
  <TitlesOfParts>
    <vt:vector size="33" baseType="lpstr">
      <vt:lpstr>Tema de Office</vt:lpstr>
      <vt:lpstr>Tema de Office</vt:lpstr>
      <vt:lpstr>VHE measurements of the  Crab Nebula and Pulsar  by the MAGIC Telescopes </vt:lpstr>
      <vt:lpstr>Introduction: the Crab and MAGIC</vt:lpstr>
      <vt:lpstr>Introduction: the Crab and MAGIC</vt:lpstr>
      <vt:lpstr>Introduction: the Crab and MAGIC</vt:lpstr>
      <vt:lpstr>The Crab Nebula</vt:lpstr>
      <vt:lpstr>Crab Nebula: spectrum</vt:lpstr>
      <vt:lpstr>Crab Nebula: spectrum</vt:lpstr>
      <vt:lpstr>Crab Nebula: modeling</vt:lpstr>
      <vt:lpstr>Crab Nebula: modeling</vt:lpstr>
      <vt:lpstr>Crab Nebula: variability and flares</vt:lpstr>
      <vt:lpstr>Crab Nebula: variability and flares</vt:lpstr>
      <vt:lpstr>The Crab Pulsar</vt:lpstr>
      <vt:lpstr>Crab Pulsar: recent VHE history</vt:lpstr>
      <vt:lpstr>Crab Pulsar: mono observations</vt:lpstr>
      <vt:lpstr>Crab Pulsar: mono observations</vt:lpstr>
      <vt:lpstr>Crab Pulsar: mono observations</vt:lpstr>
      <vt:lpstr>Crab Pulsar: mono observations</vt:lpstr>
      <vt:lpstr>Crab Pulsar: stereo observations</vt:lpstr>
      <vt:lpstr>Crab Pulsar: stereo observations</vt:lpstr>
      <vt:lpstr>Crab Pulsar: models</vt:lpstr>
      <vt:lpstr>Wrap-up and Conclusion</vt:lpstr>
      <vt:lpstr>Backup slides</vt:lpstr>
      <vt:lpstr>Crab Nebula: spectrum</vt:lpstr>
      <vt:lpstr>Crab Nebula: spectrum</vt:lpstr>
      <vt:lpstr>Crab Nebula: modeling</vt:lpstr>
      <vt:lpstr>Crab Nebula: spectrum</vt:lpstr>
      <vt:lpstr>Crab Nebula: spectrum</vt:lpstr>
      <vt:lpstr>Crab Pulsar: recent VHE history</vt:lpstr>
      <vt:lpstr>Crab Pulsar: recent VHE history</vt:lpstr>
      <vt:lpstr>Crab Pulsar Peak Definitions</vt:lpstr>
      <vt:lpstr>Crab Pulsar: stereo observations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VHE measurements of the  Crab Nebula and Pulsar  by the MAGIC Telescopes </dc:title>
  <cp:lastModifiedBy>NG-Livebook</cp:lastModifiedBy>
  <cp:revision>71</cp:revision>
  <cp:lastPrinted>1601-01-01T00:00:00Z</cp:lastPrinted>
  <dcterms:created xsi:type="dcterms:W3CDTF">2012-07-07T18:44:38Z</dcterms:created>
  <dcterms:modified xsi:type="dcterms:W3CDTF">2012-07-09T06:55:55Z</dcterms:modified>
</cp:coreProperties>
</file>