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5" r:id="rId3"/>
    <p:sldId id="270" r:id="rId4"/>
    <p:sldId id="267" r:id="rId5"/>
    <p:sldId id="268" r:id="rId6"/>
    <p:sldId id="275" r:id="rId7"/>
    <p:sldId id="272" r:id="rId8"/>
    <p:sldId id="276" r:id="rId9"/>
    <p:sldId id="277" r:id="rId10"/>
    <p:sldId id="278" r:id="rId11"/>
    <p:sldId id="280" r:id="rId12"/>
    <p:sldId id="281" r:id="rId13"/>
    <p:sldId id="282" r:id="rId14"/>
    <p:sldId id="284" r:id="rId15"/>
    <p:sldId id="257" r:id="rId16"/>
    <p:sldId id="258" r:id="rId17"/>
    <p:sldId id="260" r:id="rId18"/>
    <p:sldId id="261" r:id="rId19"/>
    <p:sldId id="262" r:id="rId20"/>
    <p:sldId id="264" r:id="rId21"/>
    <p:sldId id="266" r:id="rId22"/>
    <p:sldId id="294" r:id="rId23"/>
    <p:sldId id="295" r:id="rId24"/>
    <p:sldId id="296" r:id="rId25"/>
    <p:sldId id="297" r:id="rId26"/>
    <p:sldId id="298" r:id="rId27"/>
    <p:sldId id="300" r:id="rId28"/>
    <p:sldId id="301" r:id="rId29"/>
    <p:sldId id="302" r:id="rId30"/>
    <p:sldId id="304" r:id="rId31"/>
    <p:sldId id="307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9F465-1340-4646-BA6E-5F520D70C20A}" type="datetimeFigureOut">
              <a:rPr lang="en-US" smtClean="0"/>
              <a:pPr/>
              <a:t>7/8/2012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75390-BBB4-43FD-8B4D-C9986808D62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5390-BBB4-43FD-8B4D-C9986808D62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5390-BBB4-43FD-8B4D-C9986808D62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5390-BBB4-43FD-8B4D-C9986808D62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08/07/2012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56792"/>
            <a:ext cx="9144000" cy="17281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512" y="1700808"/>
            <a:ext cx="8784976" cy="1470025"/>
          </a:xfrm>
        </p:spPr>
        <p:txBody>
          <a:bodyPr>
            <a:no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Rapid high-energy emission variability in relativistic pair plasma reconnection</a:t>
            </a:r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368152"/>
          </a:xfrm>
        </p:spPr>
        <p:txBody>
          <a:bodyPr>
            <a:norm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Benoît Cerutti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University of Colorado, USA.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r>
              <a:rPr lang="en-US" sz="14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400" b="1" i="1" baseline="30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4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International Symposium on High-energy Gamma-ray Astronomy, July 9-13, 2012, Heidelberg, Germany.</a:t>
            </a:r>
            <a:endParaRPr lang="fr-BE" sz="1400" b="1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23528" y="5661248"/>
            <a:ext cx="849694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noProof="0" smtClean="0">
                <a:latin typeface="Times New Roman" pitchFamily="18" charset="0"/>
                <a:cs typeface="Times New Roman" pitchFamily="18" charset="0"/>
              </a:rPr>
              <a:t>In collaboration with </a:t>
            </a:r>
            <a:r>
              <a:rPr lang="en-US" sz="3200" b="1" noProof="0" smtClean="0">
                <a:latin typeface="Times New Roman" pitchFamily="18" charset="0"/>
                <a:cs typeface="Times New Roman" pitchFamily="18" charset="0"/>
              </a:rPr>
              <a:t>G. R. Werner</a:t>
            </a:r>
            <a:r>
              <a:rPr lang="en-US" sz="3200" noProof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noProof="0" smtClean="0">
                <a:latin typeface="Times New Roman" pitchFamily="18" charset="0"/>
                <a:cs typeface="Times New Roman" pitchFamily="18" charset="0"/>
              </a:rPr>
              <a:t>D. A. Uzdensky</a:t>
            </a:r>
            <a:r>
              <a:rPr lang="en-US" sz="3200" noProof="0" smtClean="0">
                <a:latin typeface="Times New Roman" pitchFamily="18" charset="0"/>
                <a:cs typeface="Times New Roman" pitchFamily="18" charset="0"/>
              </a:rPr>
              <a:t>, &amp; </a:t>
            </a:r>
            <a:r>
              <a:rPr lang="en-US" sz="3200" b="1" noProof="0" smtClean="0">
                <a:latin typeface="Times New Roman" pitchFamily="18" charset="0"/>
                <a:cs typeface="Times New Roman" pitchFamily="18" charset="0"/>
              </a:rPr>
              <a:t>M. C. Begelman.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Benny\Bureau\Boulot\Séminaires\CIPS 2010\logo_c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4368" y="188640"/>
            <a:ext cx="1080120" cy="1109659"/>
          </a:xfrm>
          <a:prstGeom prst="rect">
            <a:avLst/>
          </a:prstGeom>
          <a:noFill/>
        </p:spPr>
      </p:pic>
      <p:pic>
        <p:nvPicPr>
          <p:cNvPr id="10" name="Picture 3" descr="C:\Documents and Settings\Benny\Bureau\Boulot\Séminaires\CIPS 2010\cips21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332656"/>
            <a:ext cx="1872208" cy="72808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1556792"/>
            <a:ext cx="9144000" cy="1728192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0" y="501317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smtClean="0">
                <a:latin typeface="Times New Roman" pitchFamily="18" charset="0"/>
                <a:cs typeface="Times New Roman" pitchFamily="18" charset="0"/>
              </a:rPr>
              <a:t>Reference:</a:t>
            </a:r>
            <a:r>
              <a:rPr lang="en-US" sz="22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Cerutti et al. (2012b), accepted in ApJLetters, </a:t>
            </a:r>
            <a:r>
              <a:rPr lang="en-US" sz="22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arXiv:</a:t>
            </a:r>
            <a:r>
              <a:rPr lang="fr-FR" sz="22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1205.3210</a:t>
            </a:r>
          </a:p>
          <a:p>
            <a:pPr algn="ctr"/>
            <a:endParaRPr lang="en-US" sz="2000" b="1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35896" y="5805264"/>
            <a:ext cx="1942583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0.11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Documents and Settings\Benny\Bureau\Boulot\Conférences\Frascati2012\fill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3" y="980728"/>
            <a:ext cx="8217793" cy="4608512"/>
          </a:xfrm>
          <a:prstGeom prst="rect">
            <a:avLst/>
          </a:prstGeom>
          <a:noFill/>
        </p:spPr>
      </p:pic>
      <p:pic>
        <p:nvPicPr>
          <p:cNvPr id="15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16" name="Connecteur droit 15"/>
          <p:cNvCxnSpPr/>
          <p:nvPr/>
        </p:nvCxnSpPr>
        <p:spPr>
          <a:xfrm>
            <a:off x="7452320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2996952"/>
            <a:ext cx="432048" cy="38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35896" y="5805264"/>
            <a:ext cx="1962397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0.05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2" name="Picture 2" descr="C:\Documents and Settings\Benny\Bureau\Boulot\Conférences\Frascati2012\fill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980728"/>
            <a:ext cx="8217794" cy="4608512"/>
          </a:xfrm>
          <a:prstGeom prst="rect">
            <a:avLst/>
          </a:prstGeom>
          <a:noFill/>
        </p:spPr>
      </p:pic>
      <p:cxnSp>
        <p:nvCxnSpPr>
          <p:cNvPr id="14" name="Connecteur droit 13"/>
          <p:cNvCxnSpPr/>
          <p:nvPr/>
        </p:nvCxnSpPr>
        <p:spPr>
          <a:xfrm>
            <a:off x="7740352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1773" y="2924944"/>
            <a:ext cx="667511" cy="50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35896" y="5805264"/>
            <a:ext cx="1962397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0.04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146" name="Picture 2" descr="C:\Documents and Settings\Benny\Bureau\Boulot\Conférences\Frascati2012\fill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980728"/>
            <a:ext cx="8217794" cy="4608512"/>
          </a:xfrm>
          <a:prstGeom prst="rect">
            <a:avLst/>
          </a:prstGeom>
          <a:noFill/>
        </p:spPr>
      </p:pic>
      <p:cxnSp>
        <p:nvCxnSpPr>
          <p:cNvPr id="13" name="Connecteur droit 12"/>
          <p:cNvCxnSpPr/>
          <p:nvPr/>
        </p:nvCxnSpPr>
        <p:spPr>
          <a:xfrm>
            <a:off x="7956376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2924944"/>
            <a:ext cx="504056" cy="44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35896" y="5805264"/>
            <a:ext cx="1962397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0.04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0" name="Picture 2" descr="C:\Documents and Settings\Benny\Bureau\Boulot\Conférences\Frascati2012\fill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980728"/>
            <a:ext cx="8217794" cy="4608512"/>
          </a:xfrm>
          <a:prstGeom prst="rect">
            <a:avLst/>
          </a:prstGeom>
          <a:noFill/>
        </p:spPr>
      </p:pic>
      <p:cxnSp>
        <p:nvCxnSpPr>
          <p:cNvPr id="14" name="Connecteur droit 13"/>
          <p:cNvCxnSpPr/>
          <p:nvPr/>
        </p:nvCxnSpPr>
        <p:spPr>
          <a:xfrm>
            <a:off x="8100392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2924944"/>
            <a:ext cx="505292" cy="48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35896" y="5805264"/>
            <a:ext cx="1962397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0.01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218" name="Picture 2" descr="C:\Documents and Settings\Benny\Bureau\Boulot\Conférences\Frascati2012\fill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980728"/>
            <a:ext cx="8217795" cy="4608512"/>
          </a:xfrm>
          <a:prstGeom prst="rect">
            <a:avLst/>
          </a:prstGeom>
          <a:noFill/>
        </p:spPr>
      </p:pic>
      <p:cxnSp>
        <p:nvCxnSpPr>
          <p:cNvPr id="14" name="Connecteur droit 13"/>
          <p:cNvCxnSpPr/>
          <p:nvPr/>
        </p:nvCxnSpPr>
        <p:spPr>
          <a:xfrm>
            <a:off x="8388424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pic>
        <p:nvPicPr>
          <p:cNvPr id="1026" name="Picture 2" descr="C:\Documents and Settings\Benny\Bureau\Boulot\Conférences\Frascati2012\an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972426" cy="46863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275856" y="5805264"/>
            <a:ext cx="2605200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0.49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11" name="Connecteur droit 10"/>
          <p:cNvCxnSpPr/>
          <p:nvPr/>
        </p:nvCxnSpPr>
        <p:spPr>
          <a:xfrm>
            <a:off x="7212169" y="5139807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499992" y="306896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+z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3568" y="3068960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-z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956376" y="3068960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-z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411760" y="3068960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-x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156176" y="3068960"/>
            <a:ext cx="67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+x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11960" y="1268760"/>
            <a:ext cx="67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+y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83968" y="4869160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-y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0" y="5589240"/>
            <a:ext cx="3275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Solid angle containing 50% of all the particles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angular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0" y="620688"/>
            <a:ext cx="377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Using the Aitoff projection: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856" y="5805264"/>
            <a:ext cx="2605200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0.37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Benny\Bureau\Boulot\Conférences\Frascati2012\ani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972425" cy="4686300"/>
          </a:xfrm>
          <a:prstGeom prst="rect">
            <a:avLst/>
          </a:prstGeom>
          <a:noFill/>
        </p:spPr>
      </p:pic>
      <p:pic>
        <p:nvPicPr>
          <p:cNvPr id="6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8" name="Connecteur droit 7"/>
          <p:cNvCxnSpPr/>
          <p:nvPr/>
        </p:nvCxnSpPr>
        <p:spPr>
          <a:xfrm>
            <a:off x="7452320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angular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856" y="5805264"/>
            <a:ext cx="2605200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0.32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Benny\Bureau\Boulot\Conférences\Frascati2012\ani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972425" cy="4686300"/>
          </a:xfrm>
          <a:prstGeom prst="rect">
            <a:avLst/>
          </a:prstGeom>
          <a:noFill/>
        </p:spPr>
      </p:pic>
      <p:pic>
        <p:nvPicPr>
          <p:cNvPr id="6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8" name="Connecteur droit 7"/>
          <p:cNvCxnSpPr/>
          <p:nvPr/>
        </p:nvCxnSpPr>
        <p:spPr>
          <a:xfrm>
            <a:off x="7740352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angular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856" y="5805264"/>
            <a:ext cx="2605200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0.28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Benny\Bureau\Boulot\Conférences\Frascati2012\anis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972425" cy="4686300"/>
          </a:xfrm>
          <a:prstGeom prst="rect">
            <a:avLst/>
          </a:prstGeom>
          <a:noFill/>
        </p:spPr>
      </p:pic>
      <p:pic>
        <p:nvPicPr>
          <p:cNvPr id="6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8" name="Connecteur droit 7"/>
          <p:cNvCxnSpPr/>
          <p:nvPr/>
        </p:nvCxnSpPr>
        <p:spPr>
          <a:xfrm>
            <a:off x="7956376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angular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856" y="5805264"/>
            <a:ext cx="2605200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0.26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Benny\Bureau\Boulot\Conférences\Frascati2012\anis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972426" cy="4686300"/>
          </a:xfrm>
          <a:prstGeom prst="rect">
            <a:avLst/>
          </a:prstGeom>
          <a:noFill/>
        </p:spPr>
      </p:pic>
      <p:pic>
        <p:nvPicPr>
          <p:cNvPr id="6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8" name="Connecteur droit 7"/>
          <p:cNvCxnSpPr/>
          <p:nvPr/>
        </p:nvCxnSpPr>
        <p:spPr>
          <a:xfrm>
            <a:off x="8100392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angular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Motivations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ZoneTexte 161"/>
          <p:cNvSpPr txBox="1"/>
          <p:nvPr/>
        </p:nvSpPr>
        <p:spPr>
          <a:xfrm>
            <a:off x="251520" y="692696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Study particle acceleration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in relativistic collisionless pair plasma reconnection, and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its radiative signature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for an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external observer.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3" name="Groupe 212"/>
          <p:cNvGrpSpPr/>
          <p:nvPr/>
        </p:nvGrpSpPr>
        <p:grpSpPr>
          <a:xfrm>
            <a:off x="611560" y="1700808"/>
            <a:ext cx="5616624" cy="2088232"/>
            <a:chOff x="755576" y="1700808"/>
            <a:chExt cx="5616624" cy="2088232"/>
          </a:xfrm>
        </p:grpSpPr>
        <p:sp>
          <p:nvSpPr>
            <p:cNvPr id="212" name="Rectangle 211"/>
            <p:cNvSpPr/>
            <p:nvPr/>
          </p:nvSpPr>
          <p:spPr>
            <a:xfrm>
              <a:off x="1475656" y="1700808"/>
              <a:ext cx="4896544" cy="20882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e 158"/>
            <p:cNvGrpSpPr/>
            <p:nvPr/>
          </p:nvGrpSpPr>
          <p:grpSpPr>
            <a:xfrm>
              <a:off x="755576" y="1700808"/>
              <a:ext cx="5616624" cy="2088232"/>
              <a:chOff x="1479256" y="1484784"/>
              <a:chExt cx="5757040" cy="2160240"/>
            </a:xfrm>
          </p:grpSpPr>
          <p:cxnSp>
            <p:nvCxnSpPr>
              <p:cNvPr id="56" name="Connecteur droit avec flèche 55"/>
              <p:cNvCxnSpPr/>
              <p:nvPr/>
            </p:nvCxnSpPr>
            <p:spPr>
              <a:xfrm>
                <a:off x="2195736" y="1628800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57"/>
              <p:cNvCxnSpPr/>
              <p:nvPr/>
            </p:nvCxnSpPr>
            <p:spPr>
              <a:xfrm>
                <a:off x="2195736" y="1772816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avec flèche 59"/>
              <p:cNvCxnSpPr/>
              <p:nvPr/>
            </p:nvCxnSpPr>
            <p:spPr>
              <a:xfrm>
                <a:off x="2195736" y="1916832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avec flèche 60"/>
              <p:cNvCxnSpPr/>
              <p:nvPr/>
            </p:nvCxnSpPr>
            <p:spPr>
              <a:xfrm>
                <a:off x="2195736" y="2060848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/>
              <p:cNvCxnSpPr/>
              <p:nvPr/>
            </p:nvCxnSpPr>
            <p:spPr>
              <a:xfrm>
                <a:off x="2195736" y="2204864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/>
              <p:cNvCxnSpPr/>
              <p:nvPr/>
            </p:nvCxnSpPr>
            <p:spPr>
              <a:xfrm>
                <a:off x="2195736" y="2348880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avec flèche 118"/>
              <p:cNvCxnSpPr/>
              <p:nvPr/>
            </p:nvCxnSpPr>
            <p:spPr>
              <a:xfrm>
                <a:off x="4716016" y="1628800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avec flèche 119"/>
              <p:cNvCxnSpPr/>
              <p:nvPr/>
            </p:nvCxnSpPr>
            <p:spPr>
              <a:xfrm>
                <a:off x="4716016" y="1772816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avec flèche 121"/>
              <p:cNvCxnSpPr/>
              <p:nvPr/>
            </p:nvCxnSpPr>
            <p:spPr>
              <a:xfrm>
                <a:off x="4716016" y="1916832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avec flèche 131"/>
              <p:cNvCxnSpPr/>
              <p:nvPr/>
            </p:nvCxnSpPr>
            <p:spPr>
              <a:xfrm>
                <a:off x="4716016" y="2060848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avec flèche 132"/>
              <p:cNvCxnSpPr/>
              <p:nvPr/>
            </p:nvCxnSpPr>
            <p:spPr>
              <a:xfrm>
                <a:off x="4716016" y="2204864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avec flèche 133"/>
              <p:cNvCxnSpPr/>
              <p:nvPr/>
            </p:nvCxnSpPr>
            <p:spPr>
              <a:xfrm>
                <a:off x="4716016" y="2348880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avec flèche 134"/>
              <p:cNvCxnSpPr/>
              <p:nvPr/>
            </p:nvCxnSpPr>
            <p:spPr>
              <a:xfrm>
                <a:off x="4716016" y="2780928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avec flèche 135"/>
              <p:cNvCxnSpPr/>
              <p:nvPr/>
            </p:nvCxnSpPr>
            <p:spPr>
              <a:xfrm>
                <a:off x="4716016" y="2924944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avec flèche 136"/>
              <p:cNvCxnSpPr/>
              <p:nvPr/>
            </p:nvCxnSpPr>
            <p:spPr>
              <a:xfrm>
                <a:off x="4716016" y="3068960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avec flèche 137"/>
              <p:cNvCxnSpPr/>
              <p:nvPr/>
            </p:nvCxnSpPr>
            <p:spPr>
              <a:xfrm>
                <a:off x="4716016" y="3212976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avec flèche 138"/>
              <p:cNvCxnSpPr/>
              <p:nvPr/>
            </p:nvCxnSpPr>
            <p:spPr>
              <a:xfrm>
                <a:off x="4716016" y="3356992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avec flèche 139"/>
              <p:cNvCxnSpPr/>
              <p:nvPr/>
            </p:nvCxnSpPr>
            <p:spPr>
              <a:xfrm>
                <a:off x="4716016" y="3501008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avec flèche 140"/>
              <p:cNvCxnSpPr/>
              <p:nvPr/>
            </p:nvCxnSpPr>
            <p:spPr>
              <a:xfrm>
                <a:off x="2195736" y="2780928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avec flèche 141"/>
              <p:cNvCxnSpPr/>
              <p:nvPr/>
            </p:nvCxnSpPr>
            <p:spPr>
              <a:xfrm>
                <a:off x="2195736" y="2924944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avec flèche 142"/>
              <p:cNvCxnSpPr/>
              <p:nvPr/>
            </p:nvCxnSpPr>
            <p:spPr>
              <a:xfrm>
                <a:off x="2195736" y="3068960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avec flèche 143"/>
              <p:cNvCxnSpPr/>
              <p:nvPr/>
            </p:nvCxnSpPr>
            <p:spPr>
              <a:xfrm>
                <a:off x="2195736" y="3212976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avec flèche 144"/>
              <p:cNvCxnSpPr/>
              <p:nvPr/>
            </p:nvCxnSpPr>
            <p:spPr>
              <a:xfrm>
                <a:off x="2195736" y="3356992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avec flèche 145"/>
              <p:cNvCxnSpPr/>
              <p:nvPr/>
            </p:nvCxnSpPr>
            <p:spPr>
              <a:xfrm>
                <a:off x="2195736" y="3501008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Rectangle 146"/>
              <p:cNvSpPr/>
              <p:nvPr/>
            </p:nvSpPr>
            <p:spPr>
              <a:xfrm>
                <a:off x="2217338" y="2420888"/>
                <a:ext cx="5018958" cy="2557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8" name="Connecteur droit avec flèche 147"/>
              <p:cNvCxnSpPr/>
              <p:nvPr/>
            </p:nvCxnSpPr>
            <p:spPr>
              <a:xfrm>
                <a:off x="4716016" y="3645024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avec flèche 148"/>
              <p:cNvCxnSpPr/>
              <p:nvPr/>
            </p:nvCxnSpPr>
            <p:spPr>
              <a:xfrm>
                <a:off x="2195736" y="3645024"/>
                <a:ext cx="25202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avec flèche 149"/>
              <p:cNvCxnSpPr/>
              <p:nvPr/>
            </p:nvCxnSpPr>
            <p:spPr>
              <a:xfrm>
                <a:off x="2195736" y="1484784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avec flèche 150"/>
              <p:cNvCxnSpPr/>
              <p:nvPr/>
            </p:nvCxnSpPr>
            <p:spPr>
              <a:xfrm>
                <a:off x="4716016" y="1484784"/>
                <a:ext cx="252028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avec flèche 155"/>
              <p:cNvCxnSpPr/>
              <p:nvPr/>
            </p:nvCxnSpPr>
            <p:spPr>
              <a:xfrm>
                <a:off x="1979712" y="2420888"/>
                <a:ext cx="0" cy="28803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ZoneTexte 157"/>
              <p:cNvSpPr txBox="1"/>
              <p:nvPr/>
            </p:nvSpPr>
            <p:spPr>
              <a:xfrm>
                <a:off x="1479256" y="2229694"/>
                <a:ext cx="379879" cy="541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800" b="1" smtClean="0">
                    <a:latin typeface="Times New Roman" pitchFamily="18" charset="0"/>
                    <a:cs typeface="Times New Roman" pitchFamily="18" charset="0"/>
                  </a:rPr>
                  <a:t>δ</a:t>
                </a:r>
                <a:endParaRPr lang="en-US" sz="28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5529180" y="1700808"/>
              <a:ext cx="650898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smtClean="0">
                  <a:latin typeface="Times New Roman" pitchFamily="18" charset="0"/>
                  <a:cs typeface="Times New Roman" pitchFamily="18" charset="0"/>
                </a:rPr>
                <a:t>+B</a:t>
              </a:r>
              <a:r>
                <a:rPr lang="fr-FR" sz="2400" b="1" baseline="-2500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599431" y="3301786"/>
              <a:ext cx="580522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smtClean="0">
                  <a:latin typeface="Times New Roman" pitchFamily="18" charset="0"/>
                  <a:cs typeface="Times New Roman" pitchFamily="18" charset="0"/>
                </a:rPr>
                <a:t>-B</a:t>
              </a:r>
              <a:r>
                <a:rPr lang="fr-FR" sz="2400" b="1" baseline="-2500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3772887" y="2605709"/>
              <a:ext cx="281007" cy="27843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8" name="Connecteur droit 167"/>
            <p:cNvCxnSpPr>
              <a:stCxn id="167" idx="5"/>
              <a:endCxn id="167" idx="1"/>
            </p:cNvCxnSpPr>
            <p:nvPr/>
          </p:nvCxnSpPr>
          <p:spPr>
            <a:xfrm flipH="1" flipV="1">
              <a:off x="3814039" y="2646484"/>
              <a:ext cx="198702" cy="1968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>
              <a:stCxn id="167" idx="7"/>
              <a:endCxn id="167" idx="3"/>
            </p:cNvCxnSpPr>
            <p:nvPr/>
          </p:nvCxnSpPr>
          <p:spPr>
            <a:xfrm flipH="1">
              <a:off x="3814039" y="2646484"/>
              <a:ext cx="198702" cy="1968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/>
            <p:cNvSpPr/>
            <p:nvPr/>
          </p:nvSpPr>
          <p:spPr>
            <a:xfrm>
              <a:off x="4194397" y="2536101"/>
              <a:ext cx="491761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fr-FR" sz="2400" b="1" baseline="-2500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/>
            </a:p>
          </p:txBody>
        </p:sp>
      </p:grpSp>
      <p:sp>
        <p:nvSpPr>
          <p:cNvPr id="209" name="ZoneTexte 208"/>
          <p:cNvSpPr txBox="1"/>
          <p:nvPr/>
        </p:nvSpPr>
        <p:spPr>
          <a:xfrm>
            <a:off x="0" y="58772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Solve Vlasov equation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via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Particle-In-Cell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simulations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(VORPAL code)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" name="ZoneTexte 209"/>
          <p:cNvSpPr txBox="1"/>
          <p:nvPr/>
        </p:nvSpPr>
        <p:spPr>
          <a:xfrm>
            <a:off x="395536" y="4005064"/>
            <a:ext cx="84249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We want to characterize the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particle distribution function f(r,p):</a:t>
            </a:r>
          </a:p>
          <a:p>
            <a:endParaRPr lang="en-US" sz="80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Energy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80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80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Angular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6" name="Forme libre 215"/>
          <p:cNvSpPr/>
          <p:nvPr/>
        </p:nvSpPr>
        <p:spPr>
          <a:xfrm rot="21019921">
            <a:off x="6307288" y="2039881"/>
            <a:ext cx="619446" cy="136900"/>
          </a:xfrm>
          <a:custGeom>
            <a:avLst/>
            <a:gdLst>
              <a:gd name="connsiteX0" fmla="*/ 0 w 644525"/>
              <a:gd name="connsiteY0" fmla="*/ 81492 h 155046"/>
              <a:gd name="connsiteX1" fmla="*/ 34925 w 644525"/>
              <a:gd name="connsiteY1" fmla="*/ 11642 h 155046"/>
              <a:gd name="connsiteX2" fmla="*/ 104775 w 644525"/>
              <a:gd name="connsiteY2" fmla="*/ 151342 h 155046"/>
              <a:gd name="connsiteX3" fmla="*/ 177800 w 644525"/>
              <a:gd name="connsiteY3" fmla="*/ 8467 h 155046"/>
              <a:gd name="connsiteX4" fmla="*/ 250825 w 644525"/>
              <a:gd name="connsiteY4" fmla="*/ 151342 h 155046"/>
              <a:gd name="connsiteX5" fmla="*/ 323850 w 644525"/>
              <a:gd name="connsiteY5" fmla="*/ 11642 h 155046"/>
              <a:gd name="connsiteX6" fmla="*/ 393700 w 644525"/>
              <a:gd name="connsiteY6" fmla="*/ 151342 h 155046"/>
              <a:gd name="connsiteX7" fmla="*/ 466725 w 644525"/>
              <a:gd name="connsiteY7" fmla="*/ 8467 h 155046"/>
              <a:gd name="connsiteX8" fmla="*/ 536575 w 644525"/>
              <a:gd name="connsiteY8" fmla="*/ 154517 h 155046"/>
              <a:gd name="connsiteX9" fmla="*/ 606425 w 644525"/>
              <a:gd name="connsiteY9" fmla="*/ 11642 h 155046"/>
              <a:gd name="connsiteX10" fmla="*/ 644525 w 644525"/>
              <a:gd name="connsiteY10" fmla="*/ 84667 h 15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525" h="155046">
                <a:moveTo>
                  <a:pt x="0" y="81492"/>
                </a:moveTo>
                <a:cubicBezTo>
                  <a:pt x="8731" y="40746"/>
                  <a:pt x="17463" y="0"/>
                  <a:pt x="34925" y="11642"/>
                </a:cubicBezTo>
                <a:cubicBezTo>
                  <a:pt x="52387" y="23284"/>
                  <a:pt x="80963" y="151871"/>
                  <a:pt x="104775" y="151342"/>
                </a:cubicBezTo>
                <a:cubicBezTo>
                  <a:pt x="128587" y="150813"/>
                  <a:pt x="153458" y="8467"/>
                  <a:pt x="177800" y="8467"/>
                </a:cubicBezTo>
                <a:cubicBezTo>
                  <a:pt x="202142" y="8467"/>
                  <a:pt x="226483" y="150813"/>
                  <a:pt x="250825" y="151342"/>
                </a:cubicBezTo>
                <a:cubicBezTo>
                  <a:pt x="275167" y="151871"/>
                  <a:pt x="300038" y="11642"/>
                  <a:pt x="323850" y="11642"/>
                </a:cubicBezTo>
                <a:cubicBezTo>
                  <a:pt x="347662" y="11642"/>
                  <a:pt x="369888" y="151871"/>
                  <a:pt x="393700" y="151342"/>
                </a:cubicBezTo>
                <a:cubicBezTo>
                  <a:pt x="417512" y="150813"/>
                  <a:pt x="442913" y="7938"/>
                  <a:pt x="466725" y="8467"/>
                </a:cubicBezTo>
                <a:cubicBezTo>
                  <a:pt x="490537" y="8996"/>
                  <a:pt x="513292" y="153988"/>
                  <a:pt x="536575" y="154517"/>
                </a:cubicBezTo>
                <a:cubicBezTo>
                  <a:pt x="559858" y="155046"/>
                  <a:pt x="588433" y="23284"/>
                  <a:pt x="606425" y="11642"/>
                </a:cubicBezTo>
                <a:cubicBezTo>
                  <a:pt x="624417" y="0"/>
                  <a:pt x="634471" y="42333"/>
                  <a:pt x="644525" y="84667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ZoneTexte 216"/>
          <p:cNvSpPr txBox="1"/>
          <p:nvPr/>
        </p:nvSpPr>
        <p:spPr>
          <a:xfrm>
            <a:off x="6228184" y="306896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mtClean="0">
                <a:solidFill>
                  <a:srgbClr val="00B050"/>
                </a:solidFill>
                <a:latin typeface="Arno Pro" pitchFamily="18" charset="0"/>
              </a:rPr>
              <a:t>photons</a:t>
            </a:r>
            <a:endParaRPr lang="en-US" sz="2000" b="1" dirty="0">
              <a:solidFill>
                <a:srgbClr val="00B050"/>
              </a:solidFill>
              <a:latin typeface="Arno Pro" pitchFamily="18" charset="0"/>
            </a:endParaRPr>
          </a:p>
        </p:txBody>
      </p:sp>
      <p:cxnSp>
        <p:nvCxnSpPr>
          <p:cNvPr id="218" name="Connecteur droit avec flèche 217"/>
          <p:cNvCxnSpPr/>
          <p:nvPr/>
        </p:nvCxnSpPr>
        <p:spPr>
          <a:xfrm rot="21019921" flipV="1">
            <a:off x="6922228" y="2037619"/>
            <a:ext cx="132131" cy="648"/>
          </a:xfrm>
          <a:prstGeom prst="straightConnector1">
            <a:avLst/>
          </a:prstGeom>
          <a:ln w="38100">
            <a:solidFill>
              <a:srgbClr val="00B050"/>
            </a:solidFill>
            <a:headEnd w="med" len="sm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Forme libre 218"/>
          <p:cNvSpPr/>
          <p:nvPr/>
        </p:nvSpPr>
        <p:spPr>
          <a:xfrm rot="21019921">
            <a:off x="6307290" y="2327914"/>
            <a:ext cx="619446" cy="136900"/>
          </a:xfrm>
          <a:custGeom>
            <a:avLst/>
            <a:gdLst>
              <a:gd name="connsiteX0" fmla="*/ 0 w 644525"/>
              <a:gd name="connsiteY0" fmla="*/ 81492 h 155046"/>
              <a:gd name="connsiteX1" fmla="*/ 34925 w 644525"/>
              <a:gd name="connsiteY1" fmla="*/ 11642 h 155046"/>
              <a:gd name="connsiteX2" fmla="*/ 104775 w 644525"/>
              <a:gd name="connsiteY2" fmla="*/ 151342 h 155046"/>
              <a:gd name="connsiteX3" fmla="*/ 177800 w 644525"/>
              <a:gd name="connsiteY3" fmla="*/ 8467 h 155046"/>
              <a:gd name="connsiteX4" fmla="*/ 250825 w 644525"/>
              <a:gd name="connsiteY4" fmla="*/ 151342 h 155046"/>
              <a:gd name="connsiteX5" fmla="*/ 323850 w 644525"/>
              <a:gd name="connsiteY5" fmla="*/ 11642 h 155046"/>
              <a:gd name="connsiteX6" fmla="*/ 393700 w 644525"/>
              <a:gd name="connsiteY6" fmla="*/ 151342 h 155046"/>
              <a:gd name="connsiteX7" fmla="*/ 466725 w 644525"/>
              <a:gd name="connsiteY7" fmla="*/ 8467 h 155046"/>
              <a:gd name="connsiteX8" fmla="*/ 536575 w 644525"/>
              <a:gd name="connsiteY8" fmla="*/ 154517 h 155046"/>
              <a:gd name="connsiteX9" fmla="*/ 606425 w 644525"/>
              <a:gd name="connsiteY9" fmla="*/ 11642 h 155046"/>
              <a:gd name="connsiteX10" fmla="*/ 644525 w 644525"/>
              <a:gd name="connsiteY10" fmla="*/ 84667 h 15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525" h="155046">
                <a:moveTo>
                  <a:pt x="0" y="81492"/>
                </a:moveTo>
                <a:cubicBezTo>
                  <a:pt x="8731" y="40746"/>
                  <a:pt x="17463" y="0"/>
                  <a:pt x="34925" y="11642"/>
                </a:cubicBezTo>
                <a:cubicBezTo>
                  <a:pt x="52387" y="23284"/>
                  <a:pt x="80963" y="151871"/>
                  <a:pt x="104775" y="151342"/>
                </a:cubicBezTo>
                <a:cubicBezTo>
                  <a:pt x="128587" y="150813"/>
                  <a:pt x="153458" y="8467"/>
                  <a:pt x="177800" y="8467"/>
                </a:cubicBezTo>
                <a:cubicBezTo>
                  <a:pt x="202142" y="8467"/>
                  <a:pt x="226483" y="150813"/>
                  <a:pt x="250825" y="151342"/>
                </a:cubicBezTo>
                <a:cubicBezTo>
                  <a:pt x="275167" y="151871"/>
                  <a:pt x="300038" y="11642"/>
                  <a:pt x="323850" y="11642"/>
                </a:cubicBezTo>
                <a:cubicBezTo>
                  <a:pt x="347662" y="11642"/>
                  <a:pt x="369888" y="151871"/>
                  <a:pt x="393700" y="151342"/>
                </a:cubicBezTo>
                <a:cubicBezTo>
                  <a:pt x="417512" y="150813"/>
                  <a:pt x="442913" y="7938"/>
                  <a:pt x="466725" y="8467"/>
                </a:cubicBezTo>
                <a:cubicBezTo>
                  <a:pt x="490537" y="8996"/>
                  <a:pt x="513292" y="153988"/>
                  <a:pt x="536575" y="154517"/>
                </a:cubicBezTo>
                <a:cubicBezTo>
                  <a:pt x="559858" y="155046"/>
                  <a:pt x="588433" y="23284"/>
                  <a:pt x="606425" y="11642"/>
                </a:cubicBezTo>
                <a:cubicBezTo>
                  <a:pt x="624417" y="0"/>
                  <a:pt x="634471" y="42333"/>
                  <a:pt x="644525" y="84667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0" name="Connecteur droit avec flèche 219"/>
          <p:cNvCxnSpPr/>
          <p:nvPr/>
        </p:nvCxnSpPr>
        <p:spPr>
          <a:xfrm rot="21019921" flipV="1">
            <a:off x="6922230" y="2325652"/>
            <a:ext cx="132131" cy="648"/>
          </a:xfrm>
          <a:prstGeom prst="straightConnector1">
            <a:avLst/>
          </a:prstGeom>
          <a:ln w="38100">
            <a:solidFill>
              <a:srgbClr val="00B050"/>
            </a:solidFill>
            <a:headEnd w="med" len="sm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Forme libre 220"/>
          <p:cNvSpPr/>
          <p:nvPr/>
        </p:nvSpPr>
        <p:spPr>
          <a:xfrm rot="21019921">
            <a:off x="6307288" y="2615946"/>
            <a:ext cx="619446" cy="136900"/>
          </a:xfrm>
          <a:custGeom>
            <a:avLst/>
            <a:gdLst>
              <a:gd name="connsiteX0" fmla="*/ 0 w 644525"/>
              <a:gd name="connsiteY0" fmla="*/ 81492 h 155046"/>
              <a:gd name="connsiteX1" fmla="*/ 34925 w 644525"/>
              <a:gd name="connsiteY1" fmla="*/ 11642 h 155046"/>
              <a:gd name="connsiteX2" fmla="*/ 104775 w 644525"/>
              <a:gd name="connsiteY2" fmla="*/ 151342 h 155046"/>
              <a:gd name="connsiteX3" fmla="*/ 177800 w 644525"/>
              <a:gd name="connsiteY3" fmla="*/ 8467 h 155046"/>
              <a:gd name="connsiteX4" fmla="*/ 250825 w 644525"/>
              <a:gd name="connsiteY4" fmla="*/ 151342 h 155046"/>
              <a:gd name="connsiteX5" fmla="*/ 323850 w 644525"/>
              <a:gd name="connsiteY5" fmla="*/ 11642 h 155046"/>
              <a:gd name="connsiteX6" fmla="*/ 393700 w 644525"/>
              <a:gd name="connsiteY6" fmla="*/ 151342 h 155046"/>
              <a:gd name="connsiteX7" fmla="*/ 466725 w 644525"/>
              <a:gd name="connsiteY7" fmla="*/ 8467 h 155046"/>
              <a:gd name="connsiteX8" fmla="*/ 536575 w 644525"/>
              <a:gd name="connsiteY8" fmla="*/ 154517 h 155046"/>
              <a:gd name="connsiteX9" fmla="*/ 606425 w 644525"/>
              <a:gd name="connsiteY9" fmla="*/ 11642 h 155046"/>
              <a:gd name="connsiteX10" fmla="*/ 644525 w 644525"/>
              <a:gd name="connsiteY10" fmla="*/ 84667 h 15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525" h="155046">
                <a:moveTo>
                  <a:pt x="0" y="81492"/>
                </a:moveTo>
                <a:cubicBezTo>
                  <a:pt x="8731" y="40746"/>
                  <a:pt x="17463" y="0"/>
                  <a:pt x="34925" y="11642"/>
                </a:cubicBezTo>
                <a:cubicBezTo>
                  <a:pt x="52387" y="23284"/>
                  <a:pt x="80963" y="151871"/>
                  <a:pt x="104775" y="151342"/>
                </a:cubicBezTo>
                <a:cubicBezTo>
                  <a:pt x="128587" y="150813"/>
                  <a:pt x="153458" y="8467"/>
                  <a:pt x="177800" y="8467"/>
                </a:cubicBezTo>
                <a:cubicBezTo>
                  <a:pt x="202142" y="8467"/>
                  <a:pt x="226483" y="150813"/>
                  <a:pt x="250825" y="151342"/>
                </a:cubicBezTo>
                <a:cubicBezTo>
                  <a:pt x="275167" y="151871"/>
                  <a:pt x="300038" y="11642"/>
                  <a:pt x="323850" y="11642"/>
                </a:cubicBezTo>
                <a:cubicBezTo>
                  <a:pt x="347662" y="11642"/>
                  <a:pt x="369888" y="151871"/>
                  <a:pt x="393700" y="151342"/>
                </a:cubicBezTo>
                <a:cubicBezTo>
                  <a:pt x="417512" y="150813"/>
                  <a:pt x="442913" y="7938"/>
                  <a:pt x="466725" y="8467"/>
                </a:cubicBezTo>
                <a:cubicBezTo>
                  <a:pt x="490537" y="8996"/>
                  <a:pt x="513292" y="153988"/>
                  <a:pt x="536575" y="154517"/>
                </a:cubicBezTo>
                <a:cubicBezTo>
                  <a:pt x="559858" y="155046"/>
                  <a:pt x="588433" y="23284"/>
                  <a:pt x="606425" y="11642"/>
                </a:cubicBezTo>
                <a:cubicBezTo>
                  <a:pt x="624417" y="0"/>
                  <a:pt x="634471" y="42333"/>
                  <a:pt x="644525" y="84667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Connecteur droit avec flèche 221"/>
          <p:cNvCxnSpPr/>
          <p:nvPr/>
        </p:nvCxnSpPr>
        <p:spPr>
          <a:xfrm rot="21019921" flipV="1">
            <a:off x="6922228" y="2613684"/>
            <a:ext cx="132131" cy="648"/>
          </a:xfrm>
          <a:prstGeom prst="straightConnector1">
            <a:avLst/>
          </a:prstGeom>
          <a:ln w="38100">
            <a:solidFill>
              <a:srgbClr val="00B050"/>
            </a:solidFill>
            <a:headEnd w="med" len="sm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Forme libre 222"/>
          <p:cNvSpPr/>
          <p:nvPr/>
        </p:nvSpPr>
        <p:spPr>
          <a:xfrm rot="21019921">
            <a:off x="6307288" y="2903977"/>
            <a:ext cx="619446" cy="136900"/>
          </a:xfrm>
          <a:custGeom>
            <a:avLst/>
            <a:gdLst>
              <a:gd name="connsiteX0" fmla="*/ 0 w 644525"/>
              <a:gd name="connsiteY0" fmla="*/ 81492 h 155046"/>
              <a:gd name="connsiteX1" fmla="*/ 34925 w 644525"/>
              <a:gd name="connsiteY1" fmla="*/ 11642 h 155046"/>
              <a:gd name="connsiteX2" fmla="*/ 104775 w 644525"/>
              <a:gd name="connsiteY2" fmla="*/ 151342 h 155046"/>
              <a:gd name="connsiteX3" fmla="*/ 177800 w 644525"/>
              <a:gd name="connsiteY3" fmla="*/ 8467 h 155046"/>
              <a:gd name="connsiteX4" fmla="*/ 250825 w 644525"/>
              <a:gd name="connsiteY4" fmla="*/ 151342 h 155046"/>
              <a:gd name="connsiteX5" fmla="*/ 323850 w 644525"/>
              <a:gd name="connsiteY5" fmla="*/ 11642 h 155046"/>
              <a:gd name="connsiteX6" fmla="*/ 393700 w 644525"/>
              <a:gd name="connsiteY6" fmla="*/ 151342 h 155046"/>
              <a:gd name="connsiteX7" fmla="*/ 466725 w 644525"/>
              <a:gd name="connsiteY7" fmla="*/ 8467 h 155046"/>
              <a:gd name="connsiteX8" fmla="*/ 536575 w 644525"/>
              <a:gd name="connsiteY8" fmla="*/ 154517 h 155046"/>
              <a:gd name="connsiteX9" fmla="*/ 606425 w 644525"/>
              <a:gd name="connsiteY9" fmla="*/ 11642 h 155046"/>
              <a:gd name="connsiteX10" fmla="*/ 644525 w 644525"/>
              <a:gd name="connsiteY10" fmla="*/ 84667 h 15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525" h="155046">
                <a:moveTo>
                  <a:pt x="0" y="81492"/>
                </a:moveTo>
                <a:cubicBezTo>
                  <a:pt x="8731" y="40746"/>
                  <a:pt x="17463" y="0"/>
                  <a:pt x="34925" y="11642"/>
                </a:cubicBezTo>
                <a:cubicBezTo>
                  <a:pt x="52387" y="23284"/>
                  <a:pt x="80963" y="151871"/>
                  <a:pt x="104775" y="151342"/>
                </a:cubicBezTo>
                <a:cubicBezTo>
                  <a:pt x="128587" y="150813"/>
                  <a:pt x="153458" y="8467"/>
                  <a:pt x="177800" y="8467"/>
                </a:cubicBezTo>
                <a:cubicBezTo>
                  <a:pt x="202142" y="8467"/>
                  <a:pt x="226483" y="150813"/>
                  <a:pt x="250825" y="151342"/>
                </a:cubicBezTo>
                <a:cubicBezTo>
                  <a:pt x="275167" y="151871"/>
                  <a:pt x="300038" y="11642"/>
                  <a:pt x="323850" y="11642"/>
                </a:cubicBezTo>
                <a:cubicBezTo>
                  <a:pt x="347662" y="11642"/>
                  <a:pt x="369888" y="151871"/>
                  <a:pt x="393700" y="151342"/>
                </a:cubicBezTo>
                <a:cubicBezTo>
                  <a:pt x="417512" y="150813"/>
                  <a:pt x="442913" y="7938"/>
                  <a:pt x="466725" y="8467"/>
                </a:cubicBezTo>
                <a:cubicBezTo>
                  <a:pt x="490537" y="8996"/>
                  <a:pt x="513292" y="153988"/>
                  <a:pt x="536575" y="154517"/>
                </a:cubicBezTo>
                <a:cubicBezTo>
                  <a:pt x="559858" y="155046"/>
                  <a:pt x="588433" y="23284"/>
                  <a:pt x="606425" y="11642"/>
                </a:cubicBezTo>
                <a:cubicBezTo>
                  <a:pt x="624417" y="0"/>
                  <a:pt x="634471" y="42333"/>
                  <a:pt x="644525" y="84667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4" name="Connecteur droit avec flèche 223"/>
          <p:cNvCxnSpPr/>
          <p:nvPr/>
        </p:nvCxnSpPr>
        <p:spPr>
          <a:xfrm rot="21019921" flipV="1">
            <a:off x="6922228" y="2901715"/>
            <a:ext cx="132131" cy="648"/>
          </a:xfrm>
          <a:prstGeom prst="straightConnector1">
            <a:avLst/>
          </a:prstGeom>
          <a:ln w="38100">
            <a:solidFill>
              <a:srgbClr val="00B050"/>
            </a:solidFill>
            <a:headEnd w="med" len="sm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avec flèche 225"/>
          <p:cNvCxnSpPr>
            <a:stCxn id="147" idx="3"/>
          </p:cNvCxnSpPr>
          <p:nvPr/>
        </p:nvCxnSpPr>
        <p:spPr>
          <a:xfrm flipV="1">
            <a:off x="6228184" y="2492897"/>
            <a:ext cx="1368152" cy="236426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ZoneTexte 226"/>
          <p:cNvSpPr txBox="1"/>
          <p:nvPr/>
        </p:nvSpPr>
        <p:spPr>
          <a:xfrm>
            <a:off x="7596336" y="2204864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Observer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95536" y="5301208"/>
            <a:ext cx="331236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ZoneTexte 66"/>
          <p:cNvSpPr txBox="1"/>
          <p:nvPr/>
        </p:nvSpPr>
        <p:spPr>
          <a:xfrm>
            <a:off x="6814516" y="6237312"/>
            <a:ext cx="23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smtClean="0">
                <a:solidFill>
                  <a:srgbClr val="002060"/>
                </a:solidFill>
                <a:latin typeface="Arno Pro" pitchFamily="18" charset="0"/>
              </a:rPr>
              <a:t>[Nieter &amp; Cary 2004]</a:t>
            </a:r>
            <a:endParaRPr lang="en-US" sz="2000" b="1" i="1" dirty="0">
              <a:solidFill>
                <a:srgbClr val="002060"/>
              </a:solidFill>
              <a:latin typeface="Arno Pro" pitchFamily="18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1403648" y="25649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Current layer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/>
      <p:bldP spid="210" grpId="0"/>
      <p:bldP spid="66" grpId="0" animBg="1"/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856" y="5805264"/>
            <a:ext cx="2605200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el-GR" sz="2800" b="1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0.02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Benny\Bureau\Boulot\Conférences\Frascati2012\anis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972425" cy="4686300"/>
          </a:xfrm>
          <a:prstGeom prst="rect">
            <a:avLst/>
          </a:prstGeom>
          <a:noFill/>
        </p:spPr>
      </p:pic>
      <p:pic>
        <p:nvPicPr>
          <p:cNvPr id="6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8" name="Connecteur droit 7"/>
          <p:cNvCxnSpPr/>
          <p:nvPr/>
        </p:nvCxnSpPr>
        <p:spPr>
          <a:xfrm>
            <a:off x="8388424" y="5157192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angular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enny\Bureau\Boulot\Conférences\Frascati2012\fill+ome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20688"/>
            <a:ext cx="5760640" cy="475252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Strong</a:t>
            </a:r>
            <a:r>
              <a:rPr lang="en-US" sz="28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energy-dependent </a:t>
            </a:r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anisotropy and inhomogeneity</a:t>
            </a:r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79512" y="5445224"/>
            <a:ext cx="8875588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- HE particles 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anisotropic</a:t>
            </a:r>
            <a:r>
              <a:rPr lang="fr-FR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fr-FR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bunched</a:t>
            </a:r>
            <a:r>
              <a:rPr lang="fr-FR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inside magnetic islands</a:t>
            </a:r>
            <a:endParaRPr lang="fr-FR" sz="2400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e,50% 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time-dependent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 functions</a:t>
            </a:r>
          </a:p>
          <a:p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anisotropy/inhomogeneity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disappear</a:t>
            </a:r>
            <a:r>
              <a:rPr lang="fr-FR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at the end of reconnection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2018655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Radiative signature of reconnection</a:t>
            </a:r>
            <a:endParaRPr lang="en-US" sz="4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chemeClr val="bg1"/>
                </a:solidFill>
              </a:rPr>
              <a:t>B. Cerutti</a:t>
            </a:r>
            <a:endParaRPr lang="fr-BE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Synchrotron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radiation energy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0" y="1052736"/>
            <a:ext cx="205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Assumptions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51720" y="620688"/>
            <a:ext cx="7092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Pure synchrotron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radiation</a:t>
            </a:r>
          </a:p>
          <a:p>
            <a:pPr marL="457200" indent="-457200">
              <a:buAutoNum type="arabicParenR"/>
            </a:pP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The plasma is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optically thin</a:t>
            </a:r>
          </a:p>
          <a:p>
            <a:pPr marL="457200" indent="-457200">
              <a:buAutoNum type="arabicParenR"/>
            </a:pP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Photons are boosted in the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particle’s direction of motion</a:t>
            </a:r>
          </a:p>
          <a:p>
            <a:pPr marL="457200" indent="-457200">
              <a:buAutoNum type="arabicParenR"/>
            </a:pP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Energy losses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negligible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ccolade ouvrante 12"/>
          <p:cNvSpPr/>
          <p:nvPr/>
        </p:nvSpPr>
        <p:spPr>
          <a:xfrm>
            <a:off x="1907704" y="692696"/>
            <a:ext cx="144016" cy="122413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Documents and Settings\Benny\Bureau\Boulot\Conférences\Frascati2012\rad_is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1916832"/>
            <a:ext cx="5832648" cy="4794375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2771800" y="2276872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All particles,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isotropic-averaged</a:t>
            </a:r>
          </a:p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flux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83932" y="6379954"/>
            <a:ext cx="3163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where </a:t>
            </a:r>
            <a:r>
              <a:rPr lang="el-GR" sz="2000" b="1" smtClean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fr-FR" sz="2000" b="1" baseline="-2500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fr-FR" sz="2000" b="1" smtClean="0">
                <a:latin typeface="Times New Roman" pitchFamily="18" charset="0"/>
                <a:cs typeface="Times New Roman" pitchFamily="18" charset="0"/>
              </a:rPr>
              <a:t>= 3eB</a:t>
            </a:r>
            <a:r>
              <a:rPr lang="fr-FR" sz="2000" b="1" baseline="-2500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b="1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sz="2000" b="1" smtClean="0">
                <a:latin typeface="Times New Roman" pitchFamily="18" charset="0"/>
                <a:cs typeface="Times New Roman" pitchFamily="18" charset="0"/>
              </a:rPr>
              <a:t>²=1)/4</a:t>
            </a:r>
            <a:r>
              <a:rPr lang="el-GR" sz="2000" b="1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fr-FR" sz="2000" b="1" smtClean="0">
                <a:latin typeface="Times New Roman" pitchFamily="18" charset="0"/>
                <a:cs typeface="Times New Roman" pitchFamily="18" charset="0"/>
              </a:rPr>
              <a:t>mc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high-energy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radiation flux is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highly anisotropic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Documents and Settings\Benny\Bureau\Boulot\Conférences\Frascati2012\rad_is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4704"/>
            <a:ext cx="5168523" cy="4248472"/>
          </a:xfrm>
          <a:prstGeom prst="rect">
            <a:avLst/>
          </a:prstGeom>
          <a:noFill/>
        </p:spPr>
      </p:pic>
      <p:pic>
        <p:nvPicPr>
          <p:cNvPr id="15" name="Picture 2" descr="C:\Documents and Settings\Benny\Bureau\Boulot\Conférences\Frascati2012\anis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4066430" cy="23903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3" name="ZoneTexte 22"/>
          <p:cNvSpPr txBox="1"/>
          <p:nvPr/>
        </p:nvSpPr>
        <p:spPr>
          <a:xfrm>
            <a:off x="4764083" y="1052736"/>
            <a:ext cx="4379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High-energy particle angular distribution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high-energy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radiation flux is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highly anisotropic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Benny\Bureau\Boulot\Conférences\Frascati2012\anis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84784"/>
            <a:ext cx="4066430" cy="23903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8" name="Forme libre 17"/>
          <p:cNvSpPr/>
          <p:nvPr/>
        </p:nvSpPr>
        <p:spPr>
          <a:xfrm>
            <a:off x="5796136" y="2564905"/>
            <a:ext cx="452264" cy="360040"/>
          </a:xfrm>
          <a:custGeom>
            <a:avLst/>
            <a:gdLst>
              <a:gd name="connsiteX0" fmla="*/ 38100 w 461962"/>
              <a:gd name="connsiteY0" fmla="*/ 400050 h 404813"/>
              <a:gd name="connsiteX1" fmla="*/ 447675 w 461962"/>
              <a:gd name="connsiteY1" fmla="*/ 404813 h 404813"/>
              <a:gd name="connsiteX2" fmla="*/ 419100 w 461962"/>
              <a:gd name="connsiteY2" fmla="*/ 214313 h 404813"/>
              <a:gd name="connsiteX3" fmla="*/ 461962 w 461962"/>
              <a:gd name="connsiteY3" fmla="*/ 14288 h 404813"/>
              <a:gd name="connsiteX4" fmla="*/ 71437 w 461962"/>
              <a:gd name="connsiteY4" fmla="*/ 0 h 404813"/>
              <a:gd name="connsiteX5" fmla="*/ 0 w 461962"/>
              <a:gd name="connsiteY5" fmla="*/ 219075 h 404813"/>
              <a:gd name="connsiteX6" fmla="*/ 38100 w 461962"/>
              <a:gd name="connsiteY6" fmla="*/ 40005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962" h="404813">
                <a:moveTo>
                  <a:pt x="38100" y="400050"/>
                </a:moveTo>
                <a:lnTo>
                  <a:pt x="447675" y="404813"/>
                </a:lnTo>
                <a:lnTo>
                  <a:pt x="419100" y="214313"/>
                </a:lnTo>
                <a:lnTo>
                  <a:pt x="461962" y="14288"/>
                </a:lnTo>
                <a:lnTo>
                  <a:pt x="71437" y="0"/>
                </a:lnTo>
                <a:lnTo>
                  <a:pt x="0" y="219075"/>
                </a:lnTo>
                <a:lnTo>
                  <a:pt x="38100" y="40005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5796136" y="2060848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Documents and Settings\Benny\Bureau\Boulot\Conférences\Frascati2012\rad_iso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4704"/>
            <a:ext cx="5168523" cy="4248472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5508104" y="2996952"/>
            <a:ext cx="141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l-GR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≈ 0.3 sr</a:t>
            </a:r>
            <a:endParaRPr lang="en-US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764083" y="1052736"/>
            <a:ext cx="4379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High-energy particle angular distribution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55576" y="90872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Apparent HE flux </a:t>
            </a:r>
            <a:r>
              <a:rPr lang="en-US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INCREASED!</a:t>
            </a:r>
            <a:endParaRPr lang="en-US" sz="2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high-energy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radiation flux is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highly anisotropic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Benny\Bureau\Boulot\Conférences\Frascati2012\anis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84784"/>
            <a:ext cx="4066430" cy="23903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8" name="Forme libre 17"/>
          <p:cNvSpPr/>
          <p:nvPr/>
        </p:nvSpPr>
        <p:spPr>
          <a:xfrm>
            <a:off x="5796136" y="2564905"/>
            <a:ext cx="452264" cy="360040"/>
          </a:xfrm>
          <a:custGeom>
            <a:avLst/>
            <a:gdLst>
              <a:gd name="connsiteX0" fmla="*/ 38100 w 461962"/>
              <a:gd name="connsiteY0" fmla="*/ 400050 h 404813"/>
              <a:gd name="connsiteX1" fmla="*/ 447675 w 461962"/>
              <a:gd name="connsiteY1" fmla="*/ 404813 h 404813"/>
              <a:gd name="connsiteX2" fmla="*/ 419100 w 461962"/>
              <a:gd name="connsiteY2" fmla="*/ 214313 h 404813"/>
              <a:gd name="connsiteX3" fmla="*/ 461962 w 461962"/>
              <a:gd name="connsiteY3" fmla="*/ 14288 h 404813"/>
              <a:gd name="connsiteX4" fmla="*/ 71437 w 461962"/>
              <a:gd name="connsiteY4" fmla="*/ 0 h 404813"/>
              <a:gd name="connsiteX5" fmla="*/ 0 w 461962"/>
              <a:gd name="connsiteY5" fmla="*/ 219075 h 404813"/>
              <a:gd name="connsiteX6" fmla="*/ 38100 w 461962"/>
              <a:gd name="connsiteY6" fmla="*/ 40005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962" h="404813">
                <a:moveTo>
                  <a:pt x="38100" y="400050"/>
                </a:moveTo>
                <a:lnTo>
                  <a:pt x="447675" y="404813"/>
                </a:lnTo>
                <a:lnTo>
                  <a:pt x="419100" y="214313"/>
                </a:lnTo>
                <a:lnTo>
                  <a:pt x="461962" y="14288"/>
                </a:lnTo>
                <a:lnTo>
                  <a:pt x="71437" y="0"/>
                </a:lnTo>
                <a:lnTo>
                  <a:pt x="0" y="219075"/>
                </a:lnTo>
                <a:lnTo>
                  <a:pt x="38100" y="40005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rme libre 19"/>
          <p:cNvSpPr/>
          <p:nvPr/>
        </p:nvSpPr>
        <p:spPr>
          <a:xfrm>
            <a:off x="7253288" y="2024063"/>
            <a:ext cx="585787" cy="381000"/>
          </a:xfrm>
          <a:custGeom>
            <a:avLst/>
            <a:gdLst>
              <a:gd name="connsiteX0" fmla="*/ 0 w 585787"/>
              <a:gd name="connsiteY0" fmla="*/ 33337 h 381000"/>
              <a:gd name="connsiteX1" fmla="*/ 276225 w 585787"/>
              <a:gd name="connsiteY1" fmla="*/ 0 h 381000"/>
              <a:gd name="connsiteX2" fmla="*/ 385762 w 585787"/>
              <a:gd name="connsiteY2" fmla="*/ 85725 h 381000"/>
              <a:gd name="connsiteX3" fmla="*/ 500062 w 585787"/>
              <a:gd name="connsiteY3" fmla="*/ 214312 h 381000"/>
              <a:gd name="connsiteX4" fmla="*/ 585787 w 585787"/>
              <a:gd name="connsiteY4" fmla="*/ 357187 h 381000"/>
              <a:gd name="connsiteX5" fmla="*/ 152400 w 585787"/>
              <a:gd name="connsiteY5" fmla="*/ 381000 h 381000"/>
              <a:gd name="connsiteX6" fmla="*/ 123825 w 585787"/>
              <a:gd name="connsiteY6" fmla="*/ 271462 h 381000"/>
              <a:gd name="connsiteX7" fmla="*/ 66675 w 585787"/>
              <a:gd name="connsiteY7" fmla="*/ 128587 h 381000"/>
              <a:gd name="connsiteX8" fmla="*/ 0 w 585787"/>
              <a:gd name="connsiteY8" fmla="*/ 33337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787" h="381000">
                <a:moveTo>
                  <a:pt x="0" y="33337"/>
                </a:moveTo>
                <a:lnTo>
                  <a:pt x="276225" y="0"/>
                </a:lnTo>
                <a:lnTo>
                  <a:pt x="385762" y="85725"/>
                </a:lnTo>
                <a:lnTo>
                  <a:pt x="500062" y="214312"/>
                </a:lnTo>
                <a:lnTo>
                  <a:pt x="585787" y="357187"/>
                </a:lnTo>
                <a:lnTo>
                  <a:pt x="152400" y="381000"/>
                </a:lnTo>
                <a:lnTo>
                  <a:pt x="123825" y="271462"/>
                </a:lnTo>
                <a:lnTo>
                  <a:pt x="66675" y="128587"/>
                </a:lnTo>
                <a:lnTo>
                  <a:pt x="0" y="33337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5796136" y="2060848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668344" y="1844824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Benny\Bureau\Boulot\Conférences\Frascati2012\rad_iso_1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4704"/>
            <a:ext cx="5168523" cy="4248472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755576" y="90872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Apparent HE flux </a:t>
            </a:r>
            <a:r>
              <a:rPr lang="en-US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INCREASED!</a:t>
            </a:r>
            <a:endParaRPr lang="en-US" sz="2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27584" y="3717032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Apparent HE flux </a:t>
            </a:r>
            <a:r>
              <a:rPr lang="en-US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SUPPRESSED!</a:t>
            </a:r>
            <a:endParaRPr lang="en-US" sz="2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9512" y="5085184"/>
            <a:ext cx="8784976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 Kinetic beaming »: 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apparent beaming of the radiation due to the strong energy-dependent anisotropy of the particles.</a:t>
            </a:r>
          </a:p>
          <a:p>
            <a:pPr algn="ctr"/>
            <a:endParaRPr lang="fr-FR" sz="800" b="1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≠ signature than Doppler beaming, 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energy-independent boosting.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08104" y="2996952"/>
            <a:ext cx="141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l-GR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≈ 0.3 sr</a:t>
            </a:r>
            <a:endParaRPr lang="en-US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764083" y="1052736"/>
            <a:ext cx="4379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High-energy particle angular distribution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High-energy lightcurves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:\Documents and Settings\Benny\Bureau\Boulot\Conférences\Frascati2012\lig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764704"/>
            <a:ext cx="6264696" cy="4651717"/>
          </a:xfrm>
          <a:prstGeom prst="rect">
            <a:avLst/>
          </a:prstGeom>
          <a:noFill/>
        </p:spPr>
      </p:pic>
      <p:grpSp>
        <p:nvGrpSpPr>
          <p:cNvPr id="18" name="Groupe 17"/>
          <p:cNvGrpSpPr/>
          <p:nvPr/>
        </p:nvGrpSpPr>
        <p:grpSpPr>
          <a:xfrm>
            <a:off x="5580112" y="1340768"/>
            <a:ext cx="3384376" cy="1989382"/>
            <a:chOff x="5580112" y="1467750"/>
            <a:chExt cx="3384376" cy="1989382"/>
          </a:xfrm>
        </p:grpSpPr>
        <p:pic>
          <p:nvPicPr>
            <p:cNvPr id="11" name="Picture 2" descr="C:\Documents and Settings\Benny\Bureau\Boulot\Conférences\Frascati2012\anis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80112" y="1467750"/>
              <a:ext cx="3384376" cy="198938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72200" y="2420888"/>
              <a:ext cx="203063" cy="19397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56376" y="2420888"/>
              <a:ext cx="203063" cy="19397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228184" y="1988840"/>
              <a:ext cx="47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-x</a:t>
              </a:r>
              <a:endPara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740352" y="1988840"/>
              <a:ext cx="541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+x</a:t>
              </a:r>
              <a:endPara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Ellipse 18"/>
          <p:cNvSpPr/>
          <p:nvPr/>
        </p:nvSpPr>
        <p:spPr>
          <a:xfrm>
            <a:off x="3131840" y="1484784"/>
            <a:ext cx="792088" cy="9361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21"/>
          <p:cNvCxnSpPr>
            <a:stCxn id="23" idx="3"/>
          </p:cNvCxnSpPr>
          <p:nvPr/>
        </p:nvCxnSpPr>
        <p:spPr>
          <a:xfrm>
            <a:off x="2771801" y="1663934"/>
            <a:ext cx="432047" cy="1088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043609" y="1340768"/>
            <a:ext cx="1728192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Symmetric shape </a:t>
            </a:r>
            <a:r>
              <a:rPr lang="el-GR" b="1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fr-FR" b="1" smtClean="0">
                <a:latin typeface="Times New Roman" pitchFamily="18" charset="0"/>
                <a:cs typeface="Times New Roman" pitchFamily="18" charset="0"/>
              </a:rPr>
              <a:t>t&lt;&lt; L</a:t>
            </a:r>
            <a:r>
              <a:rPr lang="fr-FR" b="1" baseline="-2500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b="1" smtClean="0">
                <a:latin typeface="Times New Roman" pitchFamily="18" charset="0"/>
                <a:cs typeface="Times New Roman" pitchFamily="18" charset="0"/>
              </a:rPr>
              <a:t>/c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115616" y="5517232"/>
            <a:ext cx="7416824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Reconnection naturally generates 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bright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ultra-rapid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symmetric sub-flares 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of radiation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High-energy particle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bunching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71600" y="5517232"/>
            <a:ext cx="7416824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Ultra-short varibility is caused by HE particle bunching into compact regions inside islands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Benny\Bureau\Boulot\Conférences\Frascati2012\movie_xy_H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92696"/>
            <a:ext cx="5095974" cy="4808066"/>
          </a:xfrm>
          <a:prstGeom prst="rect">
            <a:avLst/>
          </a:prstGeom>
          <a:noFill/>
        </p:spPr>
      </p:pic>
      <p:sp>
        <p:nvSpPr>
          <p:cNvPr id="18" name="ZoneTexte 17"/>
          <p:cNvSpPr txBox="1"/>
          <p:nvPr/>
        </p:nvSpPr>
        <p:spPr>
          <a:xfrm>
            <a:off x="251520" y="764704"/>
            <a:ext cx="1800200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smtClean="0">
                <a:latin typeface="Times New Roman" pitchFamily="18" charset="0"/>
                <a:cs typeface="Times New Roman" pitchFamily="18" charset="0"/>
              </a:rPr>
              <a:t>Density of particles </a:t>
            </a:r>
            <a:r>
              <a:rPr lang="el-GR" sz="2000" b="1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sz="2000" b="1" smtClean="0">
                <a:latin typeface="Times New Roman" pitchFamily="18" charset="0"/>
                <a:cs typeface="Times New Roman" pitchFamily="18" charset="0"/>
              </a:rPr>
              <a:t> &gt;10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High-energy particle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anisotropy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71600" y="5301208"/>
            <a:ext cx="7416824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The beam of high-energy particles 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sweeps across the line of sight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 intermittently: bright symmetric flares.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79512" y="1124744"/>
            <a:ext cx="2952328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smtClean="0">
                <a:latin typeface="Times New Roman" pitchFamily="18" charset="0"/>
                <a:cs typeface="Times New Roman" pitchFamily="18" charset="0"/>
              </a:rPr>
              <a:t>Density of particles </a:t>
            </a:r>
            <a:r>
              <a:rPr lang="el-GR" sz="2000" b="1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sz="2000" b="1" smtClean="0">
                <a:latin typeface="Times New Roman" pitchFamily="18" charset="0"/>
                <a:cs typeface="Times New Roman" pitchFamily="18" charset="0"/>
              </a:rPr>
              <a:t> &gt;10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Benny\Bureau\Boulot\Conférences\Frascati2012\movie_angular_HE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56792"/>
            <a:ext cx="6624736" cy="3312368"/>
          </a:xfrm>
          <a:prstGeom prst="rect">
            <a:avLst/>
          </a:prstGeom>
          <a:noFill/>
        </p:spPr>
      </p:pic>
      <p:pic>
        <p:nvPicPr>
          <p:cNvPr id="11" name="Picture 2" descr="C:\Documents and Settings\Benny\Bureau\Boulot\Conférences\Frascati2012\ligh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46619" y="2289820"/>
            <a:ext cx="2449285" cy="16561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C:\Documents and Settings\Benny\Bureau\Boulot\Conférences\Frascati2012\x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5688632" cy="5043699"/>
          </a:xfrm>
          <a:prstGeom prst="rect">
            <a:avLst/>
          </a:prstGeom>
          <a:noFill/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Initial setup: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relativistic Harris equilibrium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899592" y="1340768"/>
            <a:ext cx="0" cy="4248472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1475656" y="5877272"/>
            <a:ext cx="4320480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843808" y="5949280"/>
            <a:ext cx="159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baseline="-25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360 </a:t>
            </a:r>
            <a:r>
              <a:rPr lang="el-GR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fr-FR" sz="2400" b="1" baseline="-25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-384904" y="2985305"/>
            <a:ext cx="159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baseline="-25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360 </a:t>
            </a:r>
            <a:r>
              <a:rPr lang="el-GR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fr-FR" sz="2400" b="1" baseline="-25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Connecteur droit avec flèche 16"/>
          <p:cNvCxnSpPr>
            <a:stCxn id="53" idx="1"/>
          </p:cNvCxnSpPr>
          <p:nvPr/>
        </p:nvCxnSpPr>
        <p:spPr>
          <a:xfrm flipH="1">
            <a:off x="5652120" y="2188315"/>
            <a:ext cx="936104" cy="885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53" idx="1"/>
          </p:cNvCxnSpPr>
          <p:nvPr/>
        </p:nvCxnSpPr>
        <p:spPr>
          <a:xfrm flipH="1">
            <a:off x="5652120" y="2188315"/>
            <a:ext cx="936104" cy="21767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660232" y="3717032"/>
            <a:ext cx="248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Background particles:</a:t>
            </a:r>
          </a:p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kT</a:t>
            </a:r>
            <a:r>
              <a:rPr lang="en-US" sz="2400" b="1" baseline="-25000" smtClean="0">
                <a:latin typeface="Times New Roman" pitchFamily="18" charset="0"/>
                <a:cs typeface="Times New Roman" pitchFamily="18" charset="0"/>
              </a:rPr>
              <a:t>bg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=0.15 mc²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588224" y="1772816"/>
            <a:ext cx="255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Drifting particles:</a:t>
            </a:r>
          </a:p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kT’</a:t>
            </a:r>
            <a:r>
              <a:rPr lang="en-US" sz="2400" b="1" baseline="-25000" smtClean="0">
                <a:latin typeface="Times New Roman" pitchFamily="18" charset="0"/>
                <a:cs typeface="Times New Roman" pitchFamily="18" charset="0"/>
              </a:rPr>
              <a:t>drift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=0.3 mc²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 flipH="1">
            <a:off x="5580112" y="4077072"/>
            <a:ext cx="1368152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2123728" y="1916832"/>
            <a:ext cx="0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V="1">
            <a:off x="2123728" y="2348880"/>
            <a:ext cx="0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/>
          <p:cNvSpPr txBox="1"/>
          <p:nvPr/>
        </p:nvSpPr>
        <p:spPr>
          <a:xfrm>
            <a:off x="1547664" y="1484784"/>
            <a:ext cx="203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Layer thickness: </a:t>
            </a:r>
            <a:r>
              <a:rPr lang="el-GR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3491880" y="4221088"/>
            <a:ext cx="360040" cy="36004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lipse 70"/>
          <p:cNvSpPr/>
          <p:nvPr/>
        </p:nvSpPr>
        <p:spPr>
          <a:xfrm>
            <a:off x="3644280" y="4373488"/>
            <a:ext cx="63624" cy="636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lipse 71"/>
          <p:cNvSpPr/>
          <p:nvPr/>
        </p:nvSpPr>
        <p:spPr>
          <a:xfrm>
            <a:off x="3491880" y="2132856"/>
            <a:ext cx="360040" cy="36004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cteur droit 74"/>
          <p:cNvCxnSpPr>
            <a:stCxn id="72" idx="5"/>
            <a:endCxn id="72" idx="1"/>
          </p:cNvCxnSpPr>
          <p:nvPr/>
        </p:nvCxnSpPr>
        <p:spPr>
          <a:xfrm flipH="1" flipV="1">
            <a:off x="3544607" y="2185583"/>
            <a:ext cx="254586" cy="2545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>
            <a:stCxn id="72" idx="7"/>
            <a:endCxn id="72" idx="3"/>
          </p:cNvCxnSpPr>
          <p:nvPr/>
        </p:nvCxnSpPr>
        <p:spPr>
          <a:xfrm flipH="1">
            <a:off x="3544607" y="2185583"/>
            <a:ext cx="254586" cy="2545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2267744" y="4653136"/>
            <a:ext cx="1573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Current:</a:t>
            </a:r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+J</a:t>
            </a:r>
            <a:r>
              <a:rPr lang="en-US" sz="2400" b="1" baseline="-25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2411760" y="2564904"/>
            <a:ext cx="1501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Current:</a:t>
            </a:r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-J</a:t>
            </a:r>
            <a:r>
              <a:rPr lang="en-US" sz="2400" b="1" baseline="-25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427984" y="5949280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=mc²/eB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9" name="Connecteur droit avec flèche 88"/>
          <p:cNvCxnSpPr/>
          <p:nvPr/>
        </p:nvCxnSpPr>
        <p:spPr>
          <a:xfrm>
            <a:off x="4644008" y="5229200"/>
            <a:ext cx="7200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V="1">
            <a:off x="4671060" y="4581128"/>
            <a:ext cx="44956" cy="344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>
            <a:off x="4663440" y="5034156"/>
            <a:ext cx="49912" cy="76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>
            <a:off x="4686300" y="4820796"/>
            <a:ext cx="19432" cy="76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4636865" y="1939405"/>
            <a:ext cx="7200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flipV="1">
            <a:off x="4671060" y="1412776"/>
            <a:ext cx="44956" cy="344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>
            <a:off x="4658677" y="1772934"/>
            <a:ext cx="49912" cy="76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4669631" y="1600870"/>
            <a:ext cx="40482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4632202" y="2108077"/>
            <a:ext cx="7200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/>
          <p:cNvCxnSpPr/>
          <p:nvPr/>
        </p:nvCxnSpPr>
        <p:spPr>
          <a:xfrm flipH="1">
            <a:off x="4592067" y="4168651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 flipH="1">
            <a:off x="4585593" y="3942606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flipH="1">
            <a:off x="4572000" y="3717032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 flipH="1">
            <a:off x="4572893" y="3521348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/>
          <p:cNvCxnSpPr/>
          <p:nvPr/>
        </p:nvCxnSpPr>
        <p:spPr>
          <a:xfrm flipH="1">
            <a:off x="4576068" y="3324498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 flipH="1">
            <a:off x="4572000" y="3140968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 flipH="1">
            <a:off x="4572893" y="2952006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>
            <a:off x="4572000" y="2780928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 flipH="1">
            <a:off x="4581525" y="2612901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flipH="1">
            <a:off x="4585469" y="2452514"/>
            <a:ext cx="6248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4860032" y="2996952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-B</a:t>
            </a:r>
            <a:r>
              <a:rPr lang="fr-FR" sz="2400" b="1" baseline="-25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788024" y="4653136"/>
            <a:ext cx="66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+B</a:t>
            </a:r>
            <a:r>
              <a:rPr lang="fr-FR" sz="2400" b="1" baseline="-25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4788024" y="1484784"/>
            <a:ext cx="66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+B</a:t>
            </a:r>
            <a:r>
              <a:rPr lang="fr-FR" sz="2400" b="1" baseline="-25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>
              <a:solidFill>
                <a:schemeClr val="bg1"/>
              </a:solidFill>
            </a:endParaRPr>
          </a:p>
        </p:txBody>
      </p:sp>
      <p:cxnSp>
        <p:nvCxnSpPr>
          <p:cNvPr id="50" name="Connecteur droit 4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835696" y="3429000"/>
            <a:ext cx="1944216" cy="3600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ZoneTexte 53"/>
          <p:cNvSpPr txBox="1"/>
          <p:nvPr/>
        </p:nvSpPr>
        <p:spPr>
          <a:xfrm>
            <a:off x="1835696" y="3429000"/>
            <a:ext cx="1991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Upstream </a:t>
            </a:r>
            <a:r>
              <a:rPr lang="el-GR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fr-FR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fr-FR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endParaRPr lang="en-US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0" y="620688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guide field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076587" y="6396335"/>
            <a:ext cx="5067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Double periodic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boundary conditions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Application to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Crab flares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01600" y="764704"/>
            <a:ext cx="904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The anisotropy and inhomogeneity of energetic particles can explain the puzzling properties of the Crab flares:</a:t>
            </a:r>
          </a:p>
          <a:p>
            <a:endParaRPr lang="en-US" sz="80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Alleviates energetics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statistics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requirements</a:t>
            </a:r>
            <a:endParaRPr lang="en-US" sz="80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342900" indent="-342900">
              <a:buAutoNum type="arabicPeriod"/>
            </a:pP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Ultra-rapid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variability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expected (emitting region &lt;&lt; system size)</a:t>
            </a:r>
            <a:endParaRPr lang="en-US" sz="80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342900" indent="-342900">
              <a:buAutoNum type="arabicPeriod"/>
            </a:pP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Nearly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symmetric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sub-flares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are expected (sweeping beam)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9366" y="2991054"/>
            <a:ext cx="251090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6399" y="4863262"/>
            <a:ext cx="3024336" cy="146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6306479" y="6303422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mtClean="0">
                <a:solidFill>
                  <a:srgbClr val="002060"/>
                </a:solidFill>
                <a:latin typeface="Arno Pro" pitchFamily="18" charset="0"/>
              </a:rPr>
              <a:t>[Buehler et al. 2012]</a:t>
            </a:r>
            <a:endParaRPr lang="en-US" sz="1600" b="1" i="1" dirty="0">
              <a:solidFill>
                <a:srgbClr val="002060"/>
              </a:solidFill>
              <a:latin typeface="Arno Pro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81414" y="4431214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smtClean="0">
                <a:solidFill>
                  <a:srgbClr val="002060"/>
                </a:solidFill>
                <a:latin typeface="Arno Pro" pitchFamily="18" charset="0"/>
              </a:rPr>
              <a:t>[Tavani et al. 2011]</a:t>
            </a:r>
            <a:endParaRPr lang="en-US" sz="1600" b="1" i="1" dirty="0">
              <a:solidFill>
                <a:srgbClr val="002060"/>
              </a:solidFill>
              <a:latin typeface="Arno Pro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14591" y="4503222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smtClean="0">
                <a:solidFill>
                  <a:srgbClr val="002060"/>
                </a:solidFill>
                <a:latin typeface="Arno Pro" pitchFamily="18" charset="0"/>
              </a:rPr>
              <a:t>[Balbo et al. 2011]</a:t>
            </a:r>
            <a:endParaRPr lang="en-US" sz="1600" b="1" i="1" dirty="0">
              <a:solidFill>
                <a:srgbClr val="002060"/>
              </a:solidFill>
              <a:latin typeface="Arno Pr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7638" y="2991054"/>
            <a:ext cx="2046362" cy="148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7313662" y="30630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Sep. 10</a:t>
            </a:r>
            <a:endParaRPr lang="en-US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874431" y="4935270"/>
            <a:ext cx="89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Apr. 11</a:t>
            </a:r>
            <a:endParaRPr lang="en-US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081414" y="320707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Oct. 07</a:t>
            </a:r>
            <a:endParaRPr lang="en-US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Documents and Settings\Benny\Bureau\Boulot\Conférences\Frascati2012\ligh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3354840"/>
            <a:ext cx="3688013" cy="2738456"/>
          </a:xfrm>
          <a:prstGeom prst="rect">
            <a:avLst/>
          </a:prstGeom>
          <a:noFill/>
        </p:spPr>
      </p:pic>
      <p:sp>
        <p:nvSpPr>
          <p:cNvPr id="21" name="ZoneTexte 20"/>
          <p:cNvSpPr txBox="1"/>
          <p:nvPr/>
        </p:nvSpPr>
        <p:spPr>
          <a:xfrm>
            <a:off x="1454817" y="6093296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smtClean="0">
                <a:solidFill>
                  <a:srgbClr val="002060"/>
                </a:solidFill>
                <a:latin typeface="Arno Pro" pitchFamily="18" charset="0"/>
              </a:rPr>
              <a:t>[Cerutti et al. 2012b]</a:t>
            </a:r>
            <a:endParaRPr lang="en-US" sz="1600" b="1" i="1" dirty="0">
              <a:solidFill>
                <a:srgbClr val="002060"/>
              </a:solidFill>
              <a:latin typeface="Arno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13114" y="2996952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Expected lightcurve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04048" y="2780928"/>
            <a:ext cx="2052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Observed lightcurves</a:t>
            </a:r>
            <a:endParaRPr lang="en-US" sz="1600"/>
          </a:p>
        </p:txBody>
      </p:sp>
      <p:cxnSp>
        <p:nvCxnSpPr>
          <p:cNvPr id="24" name="Connecteur droit 23"/>
          <p:cNvCxnSpPr/>
          <p:nvPr/>
        </p:nvCxnSpPr>
        <p:spPr>
          <a:xfrm>
            <a:off x="4499992" y="2924944"/>
            <a:ext cx="0" cy="3600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Application to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TeV blazar flares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283968" y="2924944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  <a:latin typeface="Arno Pro" pitchFamily="18" charset="0"/>
              </a:rPr>
              <a:t>[Nalewajko et al. 2012]</a:t>
            </a:r>
            <a:endParaRPr lang="en-US" sz="2000" b="1" i="1" dirty="0">
              <a:solidFill>
                <a:srgbClr val="002060"/>
              </a:solidFill>
              <a:latin typeface="Arno Pro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764704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PKS 2155-304 (BL Lac):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short-time variability ~200 s &lt;&lt; R</a:t>
            </a:r>
            <a:r>
              <a:rPr lang="en-US" sz="2400" baseline="-25000" smtClean="0">
                <a:latin typeface="Times New Roman" pitchFamily="18" charset="0"/>
                <a:cs typeface="Times New Roman" pitchFamily="18" charset="0"/>
              </a:rPr>
              <a:t>black-hole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/c.</a:t>
            </a:r>
            <a:endParaRPr lang="en-US" sz="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R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equires high Doppler factor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dopp 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&gt; 50</a:t>
            </a:r>
            <a:r>
              <a:rPr lang="fr-FR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923928" y="3501008"/>
            <a:ext cx="2477166" cy="2210762"/>
            <a:chOff x="5508102" y="1666933"/>
            <a:chExt cx="3238428" cy="32507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08102" y="2025066"/>
              <a:ext cx="3238428" cy="2285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5884650" y="4419885"/>
              <a:ext cx="2729970" cy="49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smtClean="0">
                  <a:solidFill>
                    <a:srgbClr val="002060"/>
                  </a:solidFill>
                  <a:latin typeface="Arno Pro" pitchFamily="18" charset="0"/>
                </a:rPr>
                <a:t>[Aharonian et al. 2007]</a:t>
              </a:r>
              <a:endParaRPr lang="en-US" sz="1600" b="1" i="1" dirty="0">
                <a:solidFill>
                  <a:srgbClr val="002060"/>
                </a:solidFill>
                <a:latin typeface="Arno Pro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61192" y="1666933"/>
              <a:ext cx="1926298" cy="4978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PKS 2155-304</a:t>
              </a:r>
              <a:endParaRPr lang="en-US" sz="160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6300192" y="3429000"/>
            <a:ext cx="2843808" cy="2282769"/>
            <a:chOff x="5755625" y="3435606"/>
            <a:chExt cx="3388376" cy="2492187"/>
          </a:xfrm>
        </p:grpSpPr>
        <p:sp>
          <p:nvSpPr>
            <p:cNvPr id="17" name="ZoneTexte 16"/>
            <p:cNvSpPr txBox="1"/>
            <p:nvPr/>
          </p:nvSpPr>
          <p:spPr>
            <a:xfrm>
              <a:off x="6442001" y="5558181"/>
              <a:ext cx="2230722" cy="369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smtClean="0">
                  <a:solidFill>
                    <a:srgbClr val="002060"/>
                  </a:solidFill>
                  <a:latin typeface="Arno Pro" pitchFamily="18" charset="0"/>
                </a:rPr>
                <a:t>[Aleksić et al. 2011]</a:t>
              </a:r>
              <a:endParaRPr lang="en-US" sz="1600" b="1" i="1" dirty="0">
                <a:solidFill>
                  <a:srgbClr val="002060"/>
                </a:solidFill>
                <a:latin typeface="Arno Pro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55625" y="3435606"/>
              <a:ext cx="3388376" cy="369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PKS 1222+216</a:t>
              </a:r>
              <a:endParaRPr lang="en-US" sz="160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13016" y="3671448"/>
              <a:ext cx="2723834" cy="1974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Rectangle 24"/>
          <p:cNvSpPr/>
          <p:nvPr/>
        </p:nvSpPr>
        <p:spPr>
          <a:xfrm>
            <a:off x="0" y="21328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PKS 1222+216 (FSRQ):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10 minutes,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compact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emitting source,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far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from the central engine (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avoid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sz="2400" b="1" smtClean="0">
                <a:latin typeface="Times New Roman" pitchFamily="18" charset="0"/>
                <a:cs typeface="Times New Roman" pitchFamily="18" charset="0"/>
              </a:rPr>
              <a:t>-ray absorption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8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/>
              <a:buChar char="è"/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Severe energetics constraints.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9512" y="5877272"/>
            <a:ext cx="8784976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Kinetic beaming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 particle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bunching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can alleviate these severe constraints on the emitting regions.</a:t>
            </a:r>
            <a:endParaRPr lang="en-US" sz="2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51520" y="1628800"/>
            <a:ext cx="512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no Pro" pitchFamily="18" charset="0"/>
              </a:rPr>
              <a:t>“Doppler factor crisis” </a:t>
            </a:r>
            <a:r>
              <a:rPr lang="en-US" sz="2000" b="1" i="1" smtClean="0">
                <a:solidFill>
                  <a:srgbClr val="002060"/>
                </a:solidFill>
                <a:latin typeface="Arno Pro" pitchFamily="18" charset="0"/>
              </a:rPr>
              <a:t>[Henri &amp; Saugé 2006]</a:t>
            </a:r>
            <a:endParaRPr lang="en-US" sz="2000" b="1" i="1" dirty="0">
              <a:solidFill>
                <a:srgbClr val="002060"/>
              </a:solidFill>
              <a:latin typeface="Arno Pro" pitchFamily="18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3707904" y="3356992"/>
            <a:ext cx="0" cy="23042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:\Documents and Settings\Benny\Bureau\Boulot\Conférences\Frascati2012\ligh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3645024"/>
            <a:ext cx="2679901" cy="1937171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899592" y="5517232"/>
            <a:ext cx="1967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smtClean="0">
                <a:solidFill>
                  <a:srgbClr val="002060"/>
                </a:solidFill>
                <a:latin typeface="Arno Pro" pitchFamily="18" charset="0"/>
              </a:rPr>
              <a:t>[Cerutti et al. 2012b]</a:t>
            </a:r>
            <a:endParaRPr lang="en-US" sz="1600" b="1" i="1" dirty="0">
              <a:solidFill>
                <a:srgbClr val="002060"/>
              </a:solidFill>
              <a:latin typeface="Arno Pro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9797" y="3356992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Expected lightcurve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Time evolution of reconnection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Benny\Bureau\Boulot\Conférences\Frascati2012\x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836712"/>
            <a:ext cx="5814232" cy="5155061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5949280"/>
            <a:ext cx="864096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The layer is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tearing unstable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and breaks up into a chain of magnetic islands separated by secondary reconnection layers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Time evolution of reconnection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Documents and Settings\Benny\Bureau\Boulot\Conférences\Frascati2012\movie_x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20688"/>
            <a:ext cx="5688632" cy="536724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51520" y="5949280"/>
            <a:ext cx="864096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Particles are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accelerated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at X-points along the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±z-direction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deflected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along the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±x-directions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by the reconnected field B</a:t>
            </a:r>
            <a:r>
              <a:rPr lang="en-US" sz="2400" b="1" baseline="-25000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2018655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Particle energy, spatial and angular distributions</a:t>
            </a:r>
            <a:endParaRPr lang="en-US" sz="4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chemeClr val="bg1"/>
                </a:solidFill>
              </a:rPr>
              <a:t>B. Cerutti</a:t>
            </a:r>
            <a:endParaRPr lang="fr-BE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Particle’s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 distribution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Forme libre 28"/>
          <p:cNvSpPr/>
          <p:nvPr/>
        </p:nvSpPr>
        <p:spPr>
          <a:xfrm>
            <a:off x="2616542" y="1582372"/>
            <a:ext cx="1565201" cy="3438239"/>
          </a:xfrm>
          <a:custGeom>
            <a:avLst/>
            <a:gdLst>
              <a:gd name="connsiteX0" fmla="*/ 0 w 1348740"/>
              <a:gd name="connsiteY0" fmla="*/ 121920 h 3192780"/>
              <a:gd name="connsiteX1" fmla="*/ 137160 w 1348740"/>
              <a:gd name="connsiteY1" fmla="*/ 0 h 3192780"/>
              <a:gd name="connsiteX2" fmla="*/ 243840 w 1348740"/>
              <a:gd name="connsiteY2" fmla="*/ 53340 h 3192780"/>
              <a:gd name="connsiteX3" fmla="*/ 388620 w 1348740"/>
              <a:gd name="connsiteY3" fmla="*/ 228600 h 3192780"/>
              <a:gd name="connsiteX4" fmla="*/ 632460 w 1348740"/>
              <a:gd name="connsiteY4" fmla="*/ 838200 h 3192780"/>
              <a:gd name="connsiteX5" fmla="*/ 1348740 w 1348740"/>
              <a:gd name="connsiteY5" fmla="*/ 3185160 h 3192780"/>
              <a:gd name="connsiteX6" fmla="*/ 0 w 1348740"/>
              <a:gd name="connsiteY6" fmla="*/ 3192780 h 3192780"/>
              <a:gd name="connsiteX7" fmla="*/ 0 w 1348740"/>
              <a:gd name="connsiteY7" fmla="*/ 121920 h 319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8740" h="3192780">
                <a:moveTo>
                  <a:pt x="0" y="121920"/>
                </a:moveTo>
                <a:lnTo>
                  <a:pt x="137160" y="0"/>
                </a:lnTo>
                <a:lnTo>
                  <a:pt x="243840" y="53340"/>
                </a:lnTo>
                <a:lnTo>
                  <a:pt x="388620" y="228600"/>
                </a:lnTo>
                <a:lnTo>
                  <a:pt x="632460" y="838200"/>
                </a:lnTo>
                <a:lnTo>
                  <a:pt x="1348740" y="3185160"/>
                </a:lnTo>
                <a:lnTo>
                  <a:pt x="0" y="3192780"/>
                </a:lnTo>
                <a:lnTo>
                  <a:pt x="0" y="121920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Documents and Settings\Benny\Bureau\Boulot\Conférences\Frascati2012\spec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620688"/>
            <a:ext cx="6768852" cy="5043212"/>
          </a:xfrm>
          <a:prstGeom prst="rect">
            <a:avLst/>
          </a:prstGeom>
          <a:noFill/>
        </p:spPr>
      </p:pic>
      <p:sp>
        <p:nvSpPr>
          <p:cNvPr id="25" name="Forme libre 24"/>
          <p:cNvSpPr/>
          <p:nvPr/>
        </p:nvSpPr>
        <p:spPr>
          <a:xfrm>
            <a:off x="2625385" y="1927016"/>
            <a:ext cx="4730974" cy="3093595"/>
          </a:xfrm>
          <a:custGeom>
            <a:avLst/>
            <a:gdLst>
              <a:gd name="connsiteX0" fmla="*/ 0 w 4076700"/>
              <a:gd name="connsiteY0" fmla="*/ 777240 h 2872740"/>
              <a:gd name="connsiteX1" fmla="*/ 0 w 4076700"/>
              <a:gd name="connsiteY1" fmla="*/ 2865120 h 2872740"/>
              <a:gd name="connsiteX2" fmla="*/ 4076700 w 4076700"/>
              <a:gd name="connsiteY2" fmla="*/ 2872740 h 2872740"/>
              <a:gd name="connsiteX3" fmla="*/ 3665220 w 4076700"/>
              <a:gd name="connsiteY3" fmla="*/ 1592580 h 2872740"/>
              <a:gd name="connsiteX4" fmla="*/ 3322320 w 4076700"/>
              <a:gd name="connsiteY4" fmla="*/ 845820 h 2872740"/>
              <a:gd name="connsiteX5" fmla="*/ 3124200 w 4076700"/>
              <a:gd name="connsiteY5" fmla="*/ 548640 h 2872740"/>
              <a:gd name="connsiteX6" fmla="*/ 2895600 w 4076700"/>
              <a:gd name="connsiteY6" fmla="*/ 289560 h 2872740"/>
              <a:gd name="connsiteX7" fmla="*/ 2667000 w 4076700"/>
              <a:gd name="connsiteY7" fmla="*/ 121920 h 2872740"/>
              <a:gd name="connsiteX8" fmla="*/ 2415540 w 4076700"/>
              <a:gd name="connsiteY8" fmla="*/ 30480 h 2872740"/>
              <a:gd name="connsiteX9" fmla="*/ 2164080 w 4076700"/>
              <a:gd name="connsiteY9" fmla="*/ 0 h 2872740"/>
              <a:gd name="connsiteX10" fmla="*/ 1790700 w 4076700"/>
              <a:gd name="connsiteY10" fmla="*/ 30480 h 2872740"/>
              <a:gd name="connsiteX11" fmla="*/ 1097280 w 4076700"/>
              <a:gd name="connsiteY11" fmla="*/ 251460 h 2872740"/>
              <a:gd name="connsiteX12" fmla="*/ 0 w 4076700"/>
              <a:gd name="connsiteY12" fmla="*/ 777240 h 287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76700" h="2872740">
                <a:moveTo>
                  <a:pt x="0" y="777240"/>
                </a:moveTo>
                <a:lnTo>
                  <a:pt x="0" y="2865120"/>
                </a:lnTo>
                <a:lnTo>
                  <a:pt x="4076700" y="2872740"/>
                </a:lnTo>
                <a:lnTo>
                  <a:pt x="3665220" y="1592580"/>
                </a:lnTo>
                <a:lnTo>
                  <a:pt x="3322320" y="845820"/>
                </a:lnTo>
                <a:lnTo>
                  <a:pt x="3124200" y="548640"/>
                </a:lnTo>
                <a:lnTo>
                  <a:pt x="2895600" y="289560"/>
                </a:lnTo>
                <a:lnTo>
                  <a:pt x="2667000" y="121920"/>
                </a:lnTo>
                <a:lnTo>
                  <a:pt x="2415540" y="30480"/>
                </a:lnTo>
                <a:lnTo>
                  <a:pt x="2164080" y="0"/>
                </a:lnTo>
                <a:lnTo>
                  <a:pt x="1790700" y="30480"/>
                </a:lnTo>
                <a:lnTo>
                  <a:pt x="1097280" y="251460"/>
                </a:lnTo>
                <a:lnTo>
                  <a:pt x="0" y="777240"/>
                </a:lnTo>
                <a:close/>
              </a:path>
            </a:pathLst>
          </a:cu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rme libre 23"/>
          <p:cNvSpPr/>
          <p:nvPr/>
        </p:nvSpPr>
        <p:spPr>
          <a:xfrm>
            <a:off x="2634228" y="1682209"/>
            <a:ext cx="4722131" cy="3338402"/>
          </a:xfrm>
          <a:custGeom>
            <a:avLst/>
            <a:gdLst>
              <a:gd name="connsiteX0" fmla="*/ 0 w 4069080"/>
              <a:gd name="connsiteY0" fmla="*/ 1004570 h 3100070"/>
              <a:gd name="connsiteX1" fmla="*/ 2644140 w 4069080"/>
              <a:gd name="connsiteY1" fmla="*/ 349250 h 3100070"/>
              <a:gd name="connsiteX2" fmla="*/ 4069080 w 4069080"/>
              <a:gd name="connsiteY2" fmla="*/ 3100070 h 310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9080" h="3100070">
                <a:moveTo>
                  <a:pt x="0" y="1004570"/>
                </a:moveTo>
                <a:cubicBezTo>
                  <a:pt x="982980" y="502285"/>
                  <a:pt x="1965960" y="0"/>
                  <a:pt x="2644140" y="349250"/>
                </a:cubicBezTo>
                <a:cubicBezTo>
                  <a:pt x="3322320" y="698500"/>
                  <a:pt x="3695700" y="1899285"/>
                  <a:pt x="4069080" y="310007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769239" y="2636830"/>
            <a:ext cx="2506939" cy="894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Quasi-thermal distribution</a:t>
            </a:r>
            <a:endParaRPr lang="en-US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Forme libre 27"/>
          <p:cNvSpPr/>
          <p:nvPr/>
        </p:nvSpPr>
        <p:spPr>
          <a:xfrm>
            <a:off x="2616542" y="1451078"/>
            <a:ext cx="1565201" cy="3561327"/>
          </a:xfrm>
          <a:custGeom>
            <a:avLst/>
            <a:gdLst>
              <a:gd name="connsiteX0" fmla="*/ 0 w 1348740"/>
              <a:gd name="connsiteY0" fmla="*/ 243840 h 3307080"/>
              <a:gd name="connsiteX1" fmla="*/ 449580 w 1348740"/>
              <a:gd name="connsiteY1" fmla="*/ 510540 h 3307080"/>
              <a:gd name="connsiteX2" fmla="*/ 1348740 w 1348740"/>
              <a:gd name="connsiteY2" fmla="*/ 3307080 h 330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8740" h="3307080">
                <a:moveTo>
                  <a:pt x="0" y="243840"/>
                </a:moveTo>
                <a:cubicBezTo>
                  <a:pt x="112395" y="121920"/>
                  <a:pt x="224790" y="0"/>
                  <a:pt x="449580" y="510540"/>
                </a:cubicBezTo>
                <a:cubicBezTo>
                  <a:pt x="674370" y="1021080"/>
                  <a:pt x="1011555" y="2164080"/>
                  <a:pt x="1348740" y="3307080"/>
                </a:cubicBezTo>
              </a:path>
            </a:pathLst>
          </a:cu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oneTexte 29"/>
          <p:cNvSpPr txBox="1"/>
          <p:nvPr/>
        </p:nvSpPr>
        <p:spPr>
          <a:xfrm>
            <a:off x="3851920" y="1340768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dN/d</a:t>
            </a:r>
            <a:r>
              <a:rPr lang="el-G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l-G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sz="2400" b="1" baseline="30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-1/2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exp(-</a:t>
            </a:r>
            <a:r>
              <a:rPr lang="el-G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/5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0" y="908720"/>
            <a:ext cx="2267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Initial cool kT</a:t>
            </a:r>
            <a:r>
              <a:rPr lang="en-US" sz="2400" b="1" baseline="-250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bg</a:t>
            </a:r>
            <a:r>
              <a:rPr lang="en-US" sz="2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0.15 mc² background particles</a:t>
            </a:r>
            <a:endParaRPr lang="en-US" sz="24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2195736" y="1556792"/>
            <a:ext cx="648072" cy="43204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67544" y="5661248"/>
            <a:ext cx="828092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clear evidence of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non-thermal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particle acceleration.</a:t>
            </a:r>
          </a:p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May require a larger separation of scales (bigger box size)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5" grpId="0" animBg="1"/>
      <p:bldP spid="24" grpId="0" animBg="1"/>
      <p:bldP spid="27" grpId="0"/>
      <p:bldP spid="28" grpId="0" animBg="1"/>
      <p:bldP spid="30" grpId="0"/>
      <p:bldP spid="32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Particles’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51520" y="5733256"/>
            <a:ext cx="864096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Where are the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high-energy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particles located?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052736"/>
            <a:ext cx="8136904" cy="452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79512" y="692696"/>
            <a:ext cx="4967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All particles, bottom layer: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b="1" smtClean="0">
                <a:solidFill>
                  <a:srgbClr val="002060"/>
                </a:solidFill>
              </a:rPr>
              <a:t>B. Cerutti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35896" y="5805264"/>
            <a:ext cx="1962397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800" b="1" baseline="-25000" smtClean="0">
                <a:latin typeface="Times New Roman" pitchFamily="18" charset="0"/>
                <a:cs typeface="Times New Roman" pitchFamily="18" charset="0"/>
              </a:rPr>
              <a:t>e,50%</a:t>
            </a:r>
            <a:r>
              <a:rPr lang="fr-FR" sz="2800" b="1" smtClean="0">
                <a:latin typeface="Times New Roman" pitchFamily="18" charset="0"/>
                <a:cs typeface="Times New Roman" pitchFamily="18" charset="0"/>
              </a:rPr>
              <a:t> = 0.35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Benny\Bureau\sp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071100"/>
            <a:ext cx="1979712" cy="1592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11" name="Connecteur droit 10"/>
          <p:cNvCxnSpPr/>
          <p:nvPr/>
        </p:nvCxnSpPr>
        <p:spPr>
          <a:xfrm>
            <a:off x="7212169" y="5139807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23528" y="5589240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Filling factor of 50% of all the particles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75856" y="1052736"/>
            <a:ext cx="252028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Energy-resolved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particles’ </a:t>
            </a:r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distribution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@ t = 319 </a:t>
            </a:r>
            <a:r>
              <a:rPr lang="el-GR" sz="2400" b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sz="2400" b="1" baseline="-250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Documents and Settings\Benny\Bureau\Boulot\Conférences\Frascati2012\fill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980728"/>
            <a:ext cx="8187258" cy="4591387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9" y="2877961"/>
            <a:ext cx="648072" cy="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2996952"/>
            <a:ext cx="48563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1061</Words>
  <Application>Microsoft Office PowerPoint</Application>
  <PresentationFormat>Affichage à l'écran (4:3)</PresentationFormat>
  <Paragraphs>201</Paragraphs>
  <Slides>31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Rapid high-energy emission variability in relativistic pair plasma reconnection</vt:lpstr>
      <vt:lpstr>Diapositive 2</vt:lpstr>
      <vt:lpstr>Diapositive 3</vt:lpstr>
      <vt:lpstr>Diapositive 4</vt:lpstr>
      <vt:lpstr>Diapositive 5</vt:lpstr>
      <vt:lpstr>Particle energy, spatial and angular distributions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Radiative signature of reconnection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Emission of variable energetic radiation in relativistic pair plasma reconnection</dc:title>
  <cp:lastModifiedBy>Benny</cp:lastModifiedBy>
  <cp:revision>239</cp:revision>
  <dcterms:modified xsi:type="dcterms:W3CDTF">2012-07-09T06:01:54Z</dcterms:modified>
</cp:coreProperties>
</file>