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0" r:id="rId2"/>
    <p:sldId id="291" r:id="rId3"/>
    <p:sldId id="311" r:id="rId4"/>
    <p:sldId id="294" r:id="rId5"/>
    <p:sldId id="295" r:id="rId6"/>
    <p:sldId id="296" r:id="rId7"/>
    <p:sldId id="298" r:id="rId8"/>
    <p:sldId id="301" r:id="rId9"/>
    <p:sldId id="299" r:id="rId10"/>
    <p:sldId id="300" r:id="rId11"/>
    <p:sldId id="313" r:id="rId12"/>
    <p:sldId id="314" r:id="rId13"/>
    <p:sldId id="302" r:id="rId14"/>
    <p:sldId id="303" r:id="rId15"/>
    <p:sldId id="304" r:id="rId16"/>
    <p:sldId id="305" r:id="rId17"/>
    <p:sldId id="307" r:id="rId18"/>
    <p:sldId id="312" r:id="rId19"/>
    <p:sldId id="308" r:id="rId20"/>
    <p:sldId id="309" r:id="rId21"/>
    <p:sldId id="31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58D"/>
    <a:srgbClr val="E58955"/>
    <a:srgbClr val="44C7FF"/>
    <a:srgbClr val="58E8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3" autoAdjust="0"/>
  </p:normalViewPr>
  <p:slideViewPr>
    <p:cSldViewPr snapToGrid="0" snapToObjects="1">
      <p:cViewPr>
        <p:scale>
          <a:sx n="70" d="100"/>
          <a:sy n="70" d="100"/>
        </p:scale>
        <p:origin x="-51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26.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211A3-0EAD-6341-9D30-00EA42FB51AA}" type="datetimeFigureOut">
              <a:rPr lang="en-US" smtClean="0"/>
              <a:pPr/>
              <a:t>7/12/2012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9C38E-9116-5541-BC09-0C122FE2E4A9}" type="slidenum">
              <a:rPr lang="en-US" smtClean="0"/>
              <a:pPr/>
              <a:t>‹#›</a:t>
            </a:fld>
            <a:endParaRPr lang="en-US"/>
          </a:p>
        </p:txBody>
      </p:sp>
    </p:spTree>
    <p:extLst>
      <p:ext uri="{BB962C8B-B14F-4D97-AF65-F5344CB8AC3E}">
        <p14:creationId xmlns:p14="http://schemas.microsoft.com/office/powerpoint/2010/main" val="1071147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(40sec)</a:t>
            </a:r>
          </a:p>
          <a:p>
            <a:endParaRPr lang="en-US" baseline="0" dirty="0" smtClean="0"/>
          </a:p>
          <a:p>
            <a:r>
              <a:rPr lang="en-US" baseline="0" dirty="0" smtClean="0"/>
              <a:t>Say something like:</a:t>
            </a:r>
          </a:p>
          <a:p>
            <a:r>
              <a:rPr lang="en-US" baseline="0" dirty="0" smtClean="0"/>
              <a:t>“The main message of my talk is that unlike the conclusion of Andrew Taylor’s excellent summary talk this afternoon, I will try to convince you that the I.G.M.F.=0 hypothesis cannot be ruled out based on the existing HE and VHE data of extreme </a:t>
            </a:r>
            <a:r>
              <a:rPr lang="en-US" baseline="0" dirty="0" err="1" smtClean="0"/>
              <a:t>blazars</a:t>
            </a:r>
            <a:r>
              <a:rPr lang="en-US" baseline="0" dirty="0" smtClean="0"/>
              <a:t> when uncertainties in the source model and cosmological environments are taken into account.”</a:t>
            </a:r>
          </a:p>
          <a:p>
            <a:r>
              <a:rPr lang="en-US" baseline="0" dirty="0" smtClean="0"/>
              <a:t>“Here is my outline, I will quickly go over the background (I and II) and the majority of the talk will be spent on using our recently developed 3D M.C. code which we’ve tested to death, to test the I.G.M.F. = 0 hypothesis.”</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find</a:t>
            </a:r>
            <a:r>
              <a:rPr lang="en-US" baseline="0" dirty="0" smtClean="0"/>
              <a:t> that none of these sources constrain the IGMF at the 95 % C.L.</a:t>
            </a:r>
            <a:r>
              <a:rPr lang="en-US" dirty="0" smtClean="0"/>
              <a:t>”</a:t>
            </a:r>
          </a:p>
          <a:p>
            <a:endParaRPr lang="en-US" dirty="0" smtClean="0"/>
          </a:p>
          <a:p>
            <a:r>
              <a:rPr lang="en-US" dirty="0" smtClean="0"/>
              <a:t>1ES 0347: </a:t>
            </a:r>
            <a:r>
              <a:rPr lang="en-US" sz="1200" kern="1200" baseline="0" dirty="0" smtClean="0">
                <a:solidFill>
                  <a:schemeClr val="tx1"/>
                </a:solidFill>
                <a:latin typeface="+mn-lt"/>
                <a:ea typeface="+mn-ea"/>
                <a:cs typeface="+mn-cs"/>
              </a:rPr>
              <a:t>alpha = 1.3, </a:t>
            </a:r>
            <a:r>
              <a:rPr lang="en-US" sz="1200" kern="1200" baseline="0" dirty="0" err="1" smtClean="0">
                <a:solidFill>
                  <a:schemeClr val="tx1"/>
                </a:solidFill>
                <a:latin typeface="+mn-lt"/>
                <a:ea typeface="+mn-ea"/>
                <a:cs typeface="+mn-cs"/>
              </a:rPr>
              <a:t>ecut</a:t>
            </a:r>
            <a:r>
              <a:rPr lang="en-US" sz="1200" kern="1200" baseline="0" dirty="0" smtClean="0">
                <a:solidFill>
                  <a:schemeClr val="tx1"/>
                </a:solidFill>
                <a:latin typeface="+mn-lt"/>
                <a:ea typeface="+mn-ea"/>
                <a:cs typeface="+mn-cs"/>
              </a:rPr>
              <a:t> = 0.75 </a:t>
            </a:r>
            <a:r>
              <a:rPr lang="en-US" sz="1200" kern="1200" baseline="0" dirty="0" err="1" smtClean="0">
                <a:solidFill>
                  <a:schemeClr val="tx1"/>
                </a:solidFill>
                <a:latin typeface="+mn-lt"/>
                <a:ea typeface="+mn-ea"/>
                <a:cs typeface="+mn-cs"/>
              </a:rPr>
              <a:t>TeV</a:t>
            </a:r>
            <a:r>
              <a:rPr lang="en-US" sz="1200" kern="1200" baseline="0" dirty="0" smtClean="0">
                <a:solidFill>
                  <a:schemeClr val="tx1"/>
                </a:solidFill>
                <a:latin typeface="+mn-lt"/>
                <a:ea typeface="+mn-ea"/>
                <a:cs typeface="+mn-cs"/>
              </a:rPr>
              <a:t> with delta = 0.8, and </a:t>
            </a:r>
            <a:r>
              <a:rPr lang="en-US" sz="1200" kern="1200" baseline="0" dirty="0" err="1" smtClean="0">
                <a:solidFill>
                  <a:schemeClr val="tx1"/>
                </a:solidFill>
                <a:latin typeface="+mn-lt"/>
                <a:ea typeface="+mn-ea"/>
                <a:cs typeface="+mn-cs"/>
              </a:rPr>
              <a:t>ebreak</a:t>
            </a:r>
            <a:r>
              <a:rPr lang="en-US" sz="1200" kern="1200" baseline="0" dirty="0" smtClean="0">
                <a:solidFill>
                  <a:schemeClr val="tx1"/>
                </a:solidFill>
                <a:latin typeface="+mn-lt"/>
                <a:ea typeface="+mn-ea"/>
                <a:cs typeface="+mn-cs"/>
              </a:rPr>
              <a:t> = 100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(86 % level)</a:t>
            </a:r>
          </a:p>
          <a:p>
            <a:r>
              <a:rPr lang="en-US" sz="1200" kern="1200" baseline="0" dirty="0" smtClean="0">
                <a:solidFill>
                  <a:schemeClr val="tx1"/>
                </a:solidFill>
                <a:latin typeface="+mn-lt"/>
                <a:ea typeface="+mn-ea"/>
                <a:cs typeface="+mn-cs"/>
              </a:rPr>
              <a:t>1ES 1101: alpha = 1.5, </a:t>
            </a:r>
            <a:r>
              <a:rPr lang="en-US" sz="1200" kern="1200" baseline="0" dirty="0" err="1" smtClean="0">
                <a:solidFill>
                  <a:schemeClr val="tx1"/>
                </a:solidFill>
                <a:latin typeface="+mn-lt"/>
                <a:ea typeface="+mn-ea"/>
                <a:cs typeface="+mn-cs"/>
              </a:rPr>
              <a:t>ecut</a:t>
            </a:r>
            <a:r>
              <a:rPr lang="en-US" sz="1200" kern="1200" baseline="0" dirty="0" smtClean="0">
                <a:solidFill>
                  <a:schemeClr val="tx1"/>
                </a:solidFill>
                <a:latin typeface="+mn-lt"/>
                <a:ea typeface="+mn-ea"/>
                <a:cs typeface="+mn-cs"/>
              </a:rPr>
              <a:t>=1 </a:t>
            </a:r>
            <a:r>
              <a:rPr lang="en-US" sz="1200" kern="1200" baseline="0" dirty="0" err="1" smtClean="0">
                <a:solidFill>
                  <a:schemeClr val="tx1"/>
                </a:solidFill>
                <a:latin typeface="+mn-lt"/>
                <a:ea typeface="+mn-ea"/>
                <a:cs typeface="+mn-cs"/>
              </a:rPr>
              <a:t>TeV</a:t>
            </a:r>
            <a:r>
              <a:rPr lang="en-US" sz="1200" kern="1200" baseline="0" dirty="0" smtClean="0">
                <a:solidFill>
                  <a:schemeClr val="tx1"/>
                </a:solidFill>
                <a:latin typeface="+mn-lt"/>
                <a:ea typeface="+mn-ea"/>
                <a:cs typeface="+mn-cs"/>
              </a:rPr>
              <a:t> with delta = 0.6, </a:t>
            </a:r>
            <a:r>
              <a:rPr lang="en-US" sz="1200" kern="1200" baseline="0" dirty="0" err="1" smtClean="0">
                <a:solidFill>
                  <a:schemeClr val="tx1"/>
                </a:solidFill>
                <a:latin typeface="+mn-lt"/>
                <a:ea typeface="+mn-ea"/>
                <a:cs typeface="+mn-cs"/>
              </a:rPr>
              <a:t>ebreak</a:t>
            </a:r>
            <a:r>
              <a:rPr lang="en-US" sz="1200" kern="1200" baseline="0" dirty="0" smtClean="0">
                <a:solidFill>
                  <a:schemeClr val="tx1"/>
                </a:solidFill>
                <a:latin typeface="+mn-lt"/>
                <a:ea typeface="+mn-ea"/>
                <a:cs typeface="+mn-cs"/>
              </a:rPr>
              <a:t> = 75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(30 % level) </a:t>
            </a:r>
          </a:p>
          <a:p>
            <a:r>
              <a:rPr lang="en-US" sz="1200" kern="1200" baseline="0" dirty="0" smtClean="0">
                <a:solidFill>
                  <a:schemeClr val="tx1"/>
                </a:solidFill>
                <a:latin typeface="+mn-lt"/>
                <a:ea typeface="+mn-ea"/>
                <a:cs typeface="+mn-cs"/>
              </a:rPr>
              <a:t>H2356: alpha = 1.8, </a:t>
            </a:r>
            <a:r>
              <a:rPr lang="en-US" sz="1200" kern="1200" baseline="0" dirty="0" err="1" smtClean="0">
                <a:solidFill>
                  <a:schemeClr val="tx1"/>
                </a:solidFill>
                <a:latin typeface="+mn-lt"/>
                <a:ea typeface="+mn-ea"/>
                <a:cs typeface="+mn-cs"/>
              </a:rPr>
              <a:t>ecut</a:t>
            </a:r>
            <a:r>
              <a:rPr lang="en-US" sz="1200" kern="1200" baseline="0" dirty="0" smtClean="0">
                <a:solidFill>
                  <a:schemeClr val="tx1"/>
                </a:solidFill>
                <a:latin typeface="+mn-lt"/>
                <a:ea typeface="+mn-ea"/>
                <a:cs typeface="+mn-cs"/>
              </a:rPr>
              <a:t>=4.22 </a:t>
            </a:r>
            <a:r>
              <a:rPr lang="en-US" sz="1200" kern="1200" baseline="0" dirty="0" err="1" smtClean="0">
                <a:solidFill>
                  <a:schemeClr val="tx1"/>
                </a:solidFill>
                <a:latin typeface="+mn-lt"/>
                <a:ea typeface="+mn-ea"/>
                <a:cs typeface="+mn-cs"/>
              </a:rPr>
              <a:t>TeV</a:t>
            </a:r>
            <a:r>
              <a:rPr lang="en-US" sz="1200" kern="1200" baseline="0" dirty="0" smtClean="0">
                <a:solidFill>
                  <a:schemeClr val="tx1"/>
                </a:solidFill>
                <a:latin typeface="+mn-lt"/>
                <a:ea typeface="+mn-ea"/>
                <a:cs typeface="+mn-cs"/>
              </a:rPr>
              <a:t>, with ? (10%)</a:t>
            </a:r>
          </a:p>
          <a:p>
            <a:r>
              <a:rPr lang="en-US" dirty="0" smtClean="0"/>
              <a:t>RGBJ0710+017</a:t>
            </a:r>
            <a:r>
              <a:rPr lang="en-US" baseline="0" dirty="0" smtClean="0"/>
              <a:t>: alpha = 1.9, </a:t>
            </a:r>
            <a:r>
              <a:rPr lang="en-US" baseline="0" dirty="0" err="1" smtClean="0"/>
              <a:t>ecut</a:t>
            </a:r>
            <a:r>
              <a:rPr lang="en-US" baseline="0" dirty="0" smtClean="0"/>
              <a:t>=3.16 with ? (&gt;10%)</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Taylor,</a:t>
            </a:r>
            <a:r>
              <a:rPr lang="en-US" baseline="0" dirty="0" smtClean="0"/>
              <a:t> et al (2011) argued, B = 0 hypothesis is irreconcilable with the data under the normal assumptions.</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Spectral</a:t>
            </a:r>
            <a:r>
              <a:rPr lang="en-US" baseline="0" dirty="0" smtClean="0"/>
              <a:t> model: </a:t>
            </a:r>
          </a:p>
          <a:p>
            <a:r>
              <a:rPr lang="en-US" baseline="0" dirty="0" smtClean="0"/>
              <a:t>alpha = 1.6, delta = ?, </a:t>
            </a:r>
            <a:r>
              <a:rPr lang="en-US" baseline="0" dirty="0" err="1" smtClean="0"/>
              <a:t>ecut</a:t>
            </a:r>
            <a:r>
              <a:rPr lang="en-US" baseline="0" dirty="0" smtClean="0"/>
              <a:t> = 3.16 </a:t>
            </a:r>
            <a:r>
              <a:rPr lang="en-US" baseline="0" dirty="0" err="1" smtClean="0"/>
              <a:t>TeV</a:t>
            </a:r>
            <a:r>
              <a:rPr lang="en-US" baseline="0" dirty="0" smtClean="0"/>
              <a:t>, </a:t>
            </a:r>
            <a:r>
              <a:rPr lang="en-US" baseline="0" dirty="0" err="1" smtClean="0"/>
              <a:t>ebreak</a:t>
            </a:r>
            <a:r>
              <a:rPr lang="en-US" baseline="0" dirty="0" smtClean="0"/>
              <a:t> = 50 </a:t>
            </a:r>
            <a:r>
              <a:rPr lang="en-US" baseline="0" dirty="0" err="1" smtClean="0"/>
              <a:t>GeV</a:t>
            </a:r>
            <a:r>
              <a:rPr lang="en-US" baseline="0" dirty="0" smtClean="0"/>
              <a:t> (&lt;80 %)</a:t>
            </a:r>
          </a:p>
          <a:p>
            <a:r>
              <a:rPr lang="en-US" baseline="0" dirty="0" smtClean="0"/>
              <a:t>a</a:t>
            </a:r>
            <a:r>
              <a:rPr lang="en-US" dirty="0" smtClean="0"/>
              <a:t>lpha = 1.3, delta = 1.3, </a:t>
            </a:r>
            <a:r>
              <a:rPr lang="en-US" dirty="0" err="1" smtClean="0"/>
              <a:t>ecut</a:t>
            </a:r>
            <a:r>
              <a:rPr lang="en-US" dirty="0" smtClean="0"/>
              <a:t> = 2.4 </a:t>
            </a:r>
            <a:r>
              <a:rPr lang="en-US" dirty="0" err="1" smtClean="0"/>
              <a:t>TeV</a:t>
            </a:r>
            <a:r>
              <a:rPr lang="en-US" dirty="0" smtClean="0"/>
              <a:t> (at 90%)</a:t>
            </a:r>
          </a:p>
          <a:p>
            <a:r>
              <a:rPr lang="en-US" dirty="0" smtClean="0"/>
              <a:t>MENTION: EBL</a:t>
            </a:r>
            <a:r>
              <a:rPr lang="en-US" baseline="0" dirty="0" smtClean="0"/>
              <a:t> Model 2 – with values close to the lower limit on the dust peak has no effect, because it is below the kinematic threshold for Pair Production.</a:t>
            </a:r>
            <a:endParaRPr lang="en-US" dirty="0" smtClean="0"/>
          </a:p>
        </p:txBody>
      </p:sp>
      <p:sp>
        <p:nvSpPr>
          <p:cNvPr id="4" name="Slide Number Placeholder 3"/>
          <p:cNvSpPr>
            <a:spLocks noGrp="1"/>
          </p:cNvSpPr>
          <p:nvPr>
            <p:ph type="sldNum" sz="quarter" idx="10"/>
          </p:nvPr>
        </p:nvSpPr>
        <p:spPr/>
        <p:txBody>
          <a:bodyPr/>
          <a:lstStyle/>
          <a:p>
            <a:fld id="{FD89C38E-9116-5541-BC09-0C122FE2E4A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(45 sec)</a:t>
            </a:r>
          </a:p>
          <a:p>
            <a:endParaRPr lang="en-US" dirty="0" smtClean="0"/>
          </a:p>
          <a:p>
            <a:r>
              <a:rPr lang="en-US" dirty="0" smtClean="0"/>
              <a:t>“Since this afternoon</a:t>
            </a:r>
            <a:r>
              <a:rPr lang="en-US" baseline="0" dirty="0" smtClean="0"/>
              <a:t> there was already a nice intro to IGMF, I will only highlight a couple things: 1) IGMF in Voids occupy a special place, because they are least contaminated by the evolutionary dynamics of the collapse and formation of the Large Scale Structure and therefore provide a sensitive cosmological tool to speculate about the origins of the primordial MF, unlike the MF in galaxies and clusters. 2) It is also important to note that if the source resides in a filament or large cluster which could be as large as 10 -100 </a:t>
            </a:r>
            <a:r>
              <a:rPr lang="en-US" baseline="0" dirty="0" err="1" smtClean="0"/>
              <a:t>Mpc</a:t>
            </a:r>
            <a:r>
              <a:rPr lang="en-US" baseline="0" dirty="0" smtClean="0"/>
              <a:t>, the results of the cascading process may dramatically depend on whether the source emits along the filament or transverse to it.</a:t>
            </a:r>
            <a:r>
              <a:rPr lang="en-US" dirty="0" smtClean="0"/>
              <a:t>”</a:t>
            </a:r>
            <a:endParaRPr lang="en-US" dirty="0"/>
          </a:p>
        </p:txBody>
      </p:sp>
      <p:sp>
        <p:nvSpPr>
          <p:cNvPr id="4" name="Slide Number Placeholder 3"/>
          <p:cNvSpPr>
            <a:spLocks noGrp="1"/>
          </p:cNvSpPr>
          <p:nvPr>
            <p:ph type="sldNum" sz="quarter" idx="10"/>
          </p:nvPr>
        </p:nvSpPr>
        <p:spPr/>
        <p:txBody>
          <a:bodyPr/>
          <a:lstStyle/>
          <a:p>
            <a:fld id="{00FEB6BB-FB1F-8C4F-969E-8126D097451B}" type="slidenum">
              <a:rPr lang="en-US" smtClean="0"/>
              <a:pPr/>
              <a:t>3</a:t>
            </a:fld>
            <a:endParaRPr lang="en-US"/>
          </a:p>
        </p:txBody>
      </p:sp>
    </p:spTree>
    <p:extLst>
      <p:ext uri="{BB962C8B-B14F-4D97-AF65-F5344CB8AC3E}">
        <p14:creationId xmlns:p14="http://schemas.microsoft.com/office/powerpoint/2010/main" val="264630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2 things: (1:15</a:t>
            </a:r>
            <a:r>
              <a:rPr lang="en-US" baseline="0" dirty="0" smtClean="0"/>
              <a:t> min</a:t>
            </a:r>
            <a:r>
              <a:rPr lang="en-US" dirty="0" smtClean="0"/>
              <a:t>)</a:t>
            </a:r>
          </a:p>
          <a:p>
            <a:pPr marL="228600" indent="-228600">
              <a:buAutoNum type="arabicParenR"/>
            </a:pPr>
            <a:r>
              <a:rPr lang="en-US" baseline="0" dirty="0" smtClean="0"/>
              <a:t>of photons of highest energies relevant to the cascading propagate around several hundred </a:t>
            </a:r>
            <a:r>
              <a:rPr lang="en-US" baseline="0" dirty="0" err="1" smtClean="0"/>
              <a:t>Mpc</a:t>
            </a:r>
            <a:r>
              <a:rPr lang="en-US" baseline="0" dirty="0" smtClean="0"/>
              <a:t> from the source before Pair Prod. The environment within this spatial scale is of critical importance. Ex: a Void may or not be located at this position. Once Pair Production occurs, the scale over which the electrons lose energy to IC scattering is much smaller.</a:t>
            </a:r>
          </a:p>
          <a:p>
            <a:pPr marL="228600" indent="-228600">
              <a:buAutoNum type="arabicParenR"/>
            </a:pPr>
            <a:endParaRPr lang="en-US" baseline="0" dirty="0" smtClean="0"/>
          </a:p>
          <a:p>
            <a:pPr marL="228600" indent="-228600">
              <a:buAutoNum type="arabicParenR"/>
            </a:pPr>
            <a:r>
              <a:rPr lang="en-US" baseline="0" dirty="0" smtClean="0"/>
              <a:t>Result of cascading has imprint on properties of source of spectrum, angular distribution, time delay. (as discussed extensively by A.M. Taylor). Since most of the focus of this talk will be on the assumption of B=0, for this specific case, go through spectrum, halo, time.</a:t>
            </a:r>
          </a:p>
        </p:txBody>
      </p:sp>
      <p:sp>
        <p:nvSpPr>
          <p:cNvPr id="4" name="Slide Number Placeholder 3"/>
          <p:cNvSpPr>
            <a:spLocks noGrp="1"/>
          </p:cNvSpPr>
          <p:nvPr>
            <p:ph type="sldNum" sz="quarter" idx="10"/>
          </p:nvPr>
        </p:nvSpPr>
        <p:spPr/>
        <p:txBody>
          <a:bodyPr/>
          <a:lstStyle/>
          <a:p>
            <a:fld id="{FD89C38E-9116-5541-BC09-0C122FE2E4A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(45 – 60 sec) </a:t>
            </a: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FIRST STATEMENT:</a:t>
            </a:r>
            <a:r>
              <a:rPr lang="en-US" i="0" baseline="0" dirty="0" smtClean="0"/>
              <a:t> Important work by </a:t>
            </a:r>
            <a:r>
              <a:rPr lang="en-US" i="0" baseline="0" dirty="0" err="1" smtClean="0"/>
              <a:t>Neronov</a:t>
            </a:r>
            <a:r>
              <a:rPr lang="en-US" i="0" baseline="0" dirty="0" smtClean="0"/>
              <a:t> which argued for a lower limit on BIGMF</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The way the constraint is done is illustrated in this figure, which shows the energy flux vs. energy of </a:t>
            </a:r>
            <a:r>
              <a:rPr lang="en-US" i="0" baseline="0" dirty="0" err="1" smtClean="0"/>
              <a:t>blazar</a:t>
            </a:r>
            <a:r>
              <a:rPr lang="en-US" i="0" baseline="0" dirty="0" smtClean="0"/>
              <a:t> 1ES 0229+200, and they found a model which fit the VHE data and minimized the flux of cascading emission…</a:t>
            </a: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Explain</a:t>
            </a:r>
            <a:r>
              <a:rPr lang="en-US" i="0" baseline="0" dirty="0" smtClean="0"/>
              <a:t> logic of B constraining and their conclusion, do it in a positive way (nice connection between HE-VHE which seemingly allows constraint on IGMF, because resolved VHE emission should produce large amount of secondary flux in </a:t>
            </a:r>
            <a:r>
              <a:rPr lang="en-US" i="0" baseline="0" dirty="0" err="1" smtClean="0"/>
              <a:t>GeV</a:t>
            </a:r>
            <a:r>
              <a:rPr lang="en-US" i="0" baseline="0" dirty="0" smtClean="0"/>
              <a:t>)</a:t>
            </a:r>
            <a:endParaRPr lang="en-US" i="0" dirty="0" smtClean="0"/>
          </a:p>
        </p:txBody>
      </p:sp>
      <p:sp>
        <p:nvSpPr>
          <p:cNvPr id="4" name="Slide Number Placeholder 3"/>
          <p:cNvSpPr>
            <a:spLocks noGrp="1"/>
          </p:cNvSpPr>
          <p:nvPr>
            <p:ph type="sldNum" sz="quarter" idx="10"/>
          </p:nvPr>
        </p:nvSpPr>
        <p:spPr/>
        <p:txBody>
          <a:bodyPr/>
          <a:lstStyle/>
          <a:p>
            <a:fld id="{00FEB6BB-FB1F-8C4F-969E-8126D097451B}" type="slidenum">
              <a:rPr lang="en-US" smtClean="0"/>
              <a:pPr/>
              <a:t>5</a:t>
            </a:fld>
            <a:endParaRPr lang="en-US"/>
          </a:p>
        </p:txBody>
      </p:sp>
    </p:spTree>
    <p:extLst>
      <p:ext uri="{BB962C8B-B14F-4D97-AF65-F5344CB8AC3E}">
        <p14:creationId xmlns:p14="http://schemas.microsoft.com/office/powerpoint/2010/main" val="418721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a:t>
            </a:r>
            <a:r>
              <a:rPr lang="en-US" baseline="0" dirty="0" smtClean="0"/>
              <a:t> time domain is important to consider, because the time delay for the cascade flux to arrive relative to the prompt flux as pointed out in </a:t>
            </a:r>
            <a:r>
              <a:rPr lang="en-US" baseline="0" dirty="0" err="1" smtClean="0"/>
              <a:t>Dermer</a:t>
            </a:r>
            <a:r>
              <a:rPr lang="en-US" baseline="0" dirty="0" smtClean="0"/>
              <a:t>, et al 2011 is approximately [this expression]. Re-analyzing 1ES 0229+200, under the assumption of a steady VHE flux over a few years decreases the lower limit to 10^-18 G. This analysis was repeated by Taylor, et al who included 2 other source [name then and point to them] deriving a lower limit of 10^-17 G. This was further confirmed by 2 other groups in a combination of Monte Carlo and semi-analytic codes.</a:t>
            </a:r>
          </a:p>
          <a:p>
            <a:endParaRPr lang="en-US" baseline="0" dirty="0" smtClean="0"/>
          </a:p>
          <a:p>
            <a:r>
              <a:rPr lang="en-US" baseline="0" dirty="0" smtClean="0"/>
              <a:t>These three source provided the best and seemingly coherent lower bound on the IGMF, consistent with </a:t>
            </a:r>
            <a:r>
              <a:rPr lang="en-US" baseline="0" dirty="0" err="1" smtClean="0"/>
              <a:t>Dermer</a:t>
            </a:r>
            <a:r>
              <a:rPr lang="en-US" baseline="0" dirty="0" smtClean="0"/>
              <a:t> (2011). [FACE THE AUDIENCE AND SAY CONFIDENTLY:] It is this conclusion that I will be arguing against for the remainder of my talk (including myself-make a joke about that here?).</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sec)</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we have a recently developed fully 3 dimensional</a:t>
            </a:r>
            <a:r>
              <a:rPr lang="en-US" baseline="0" dirty="0" smtClean="0"/>
              <a:t> code incorporating all relativistic QED processes, set within an expanding universe, and tracks each particle in the cascade. Our EBL model uses a generic shape of the SED, allowing us to test a wide variety of shapes and normalizations, but a default model used in our computations is close to that of Dominguez, et al (2011). The IGMF is assumed to be constant with random orientation within spatial domains of size </a:t>
            </a:r>
            <a:r>
              <a:rPr lang="en-US" baseline="0" dirty="0" err="1" smtClean="0"/>
              <a:t>L_coh</a:t>
            </a:r>
            <a:r>
              <a:rPr lang="en-US" baseline="0" dirty="0" smtClean="0"/>
              <a:t> which we take to be 1 </a:t>
            </a:r>
            <a:r>
              <a:rPr lang="en-US" baseline="0" dirty="0" err="1" smtClean="0"/>
              <a:t>Mpc</a:t>
            </a:r>
            <a:r>
              <a:rPr lang="en-US" baseline="0" dirty="0" smtClean="0"/>
              <a:t> in our standard computations. Some highlights of our code: the EBL is used as seed photons in addition to the CMB, the KN regime is always included in our computations, multiple generation of cascading is implemented, and extreme care is given to time calculations.</a:t>
            </a:r>
            <a:endParaRPr lang="en-US" dirty="0" smtClean="0"/>
          </a:p>
          <a:p>
            <a:endParaRPr lang="en-US" dirty="0" smtClean="0"/>
          </a:p>
          <a:p>
            <a:r>
              <a:rPr lang="en-US" baseline="0" dirty="0" smtClean="0"/>
              <a:t>We stress that an “IMPORTANT DIFFERENCE” in the source model in our study as opposed to previous works is that we use more generic model for the </a:t>
            </a:r>
            <a:r>
              <a:rPr lang="en-US" baseline="0" dirty="0" err="1" smtClean="0"/>
              <a:t>blazar</a:t>
            </a:r>
            <a:r>
              <a:rPr lang="en-US" baseline="0" dirty="0" smtClean="0"/>
              <a:t> source, in line with currently accepted understanding of </a:t>
            </a:r>
            <a:r>
              <a:rPr lang="en-US" baseline="0" dirty="0" err="1" smtClean="0"/>
              <a:t>blazars</a:t>
            </a:r>
            <a:r>
              <a:rPr lang="en-US" baseline="0" dirty="0" smtClean="0"/>
              <a:t>. We assume a blob of isotropic photons randomly distributed in its own frame, with broken power law spectrum. We think there is no reason to believe that a single power law should describe the spectrum of this object over more than 5 orders or magnitude in energy from the HE to the VHE regime. (All </a:t>
            </a:r>
            <a:r>
              <a:rPr lang="en-US" baseline="0" dirty="0" err="1" smtClean="0"/>
              <a:t>blazars</a:t>
            </a:r>
            <a:r>
              <a:rPr lang="en-US" baseline="0" dirty="0" smtClean="0"/>
              <a:t> point to a non-power law model over a sufficiently large energy range). Then this blob is boosted into ref frame of jet with </a:t>
            </a:r>
            <a:r>
              <a:rPr lang="en-US" baseline="0" dirty="0" err="1" smtClean="0"/>
              <a:t>doppler</a:t>
            </a:r>
            <a:r>
              <a:rPr lang="en-US" baseline="0" dirty="0" smtClean="0"/>
              <a:t> factor gamma. Because of presence of photon field of galaxy, the highest energy photons will not be able to exit from the surrounding medium, due to pair production, so we assume an exponential cutoff in the ref frame of host galaxy. The model is described by the index in the VHE, cutoff energy, index in HE, break energy. Geometry, normalization factor.</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simultaneously fit VHE/HE</a:t>
            </a:r>
            <a:r>
              <a:rPr lang="en-US" baseline="0" dirty="0" smtClean="0"/>
              <a:t> data we form total chi^2 dependent on all model parameters. We assume default </a:t>
            </a:r>
            <a:r>
              <a:rPr lang="en-US" baseline="0" dirty="0" err="1" smtClean="0"/>
              <a:t>vaues</a:t>
            </a:r>
            <a:r>
              <a:rPr lang="en-US" baseline="0" dirty="0" smtClean="0"/>
              <a:t> of </a:t>
            </a:r>
            <a:r>
              <a:rPr lang="en-US" baseline="0" dirty="0" err="1" smtClean="0"/>
              <a:t>thetav</a:t>
            </a:r>
            <a:r>
              <a:rPr lang="en-US" baseline="0" dirty="0" smtClean="0"/>
              <a:t>=0 and Gamma=10. Changing these parameters for B=0 has relatively small effect.</a:t>
            </a:r>
          </a:p>
          <a:p>
            <a:r>
              <a:rPr lang="en-US" baseline="0" dirty="0" smtClean="0"/>
              <a:t>Remaining parameters are these…explain chi^2</a:t>
            </a:r>
          </a:p>
          <a:p>
            <a:r>
              <a:rPr lang="en-US" baseline="0" dirty="0" smtClean="0"/>
              <a:t>Explain axes and how each point represents a given (</a:t>
            </a:r>
            <a:r>
              <a:rPr lang="en-US" baseline="0" dirty="0" err="1" smtClean="0"/>
              <a:t>Ecut</a:t>
            </a:r>
            <a:r>
              <a:rPr lang="en-US" baseline="0" dirty="0" smtClean="0"/>
              <a:t>, alpha) model.</a:t>
            </a:r>
          </a:p>
          <a:p>
            <a:r>
              <a:rPr lang="en-US" baseline="0" dirty="0" smtClean="0"/>
              <a:t>Transition: With this framework, we re-analyze the data of Taylor, et al 2011</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Rgbj0710: 90% fitting model:</a:t>
            </a:r>
            <a:r>
              <a:rPr lang="en-US" baseline="0" dirty="0" smtClean="0"/>
              <a:t> alpha = 1.8, </a:t>
            </a:r>
            <a:r>
              <a:rPr lang="en-US" baseline="0" dirty="0" err="1" smtClean="0"/>
              <a:t>ecut</a:t>
            </a:r>
            <a:r>
              <a:rPr lang="en-US" baseline="0" dirty="0" smtClean="0"/>
              <a:t>=3.16TeV, delta = 1.2, </a:t>
            </a:r>
            <a:r>
              <a:rPr lang="en-US" baseline="0" dirty="0" err="1" smtClean="0"/>
              <a:t>ebreak</a:t>
            </a:r>
            <a:r>
              <a:rPr lang="en-US" baseline="0" dirty="0" smtClean="0"/>
              <a:t> = 75 </a:t>
            </a:r>
            <a:r>
              <a:rPr lang="en-US" baseline="0" dirty="0" err="1" smtClean="0"/>
              <a:t>GeV</a:t>
            </a:r>
            <a:endParaRPr lang="en-US" baseline="0" dirty="0" smtClean="0"/>
          </a:p>
          <a:p>
            <a:r>
              <a:rPr lang="en-US" baseline="0" dirty="0" smtClean="0"/>
              <a:t>1es1218: 80% fitting model: alpha = 1.8, </a:t>
            </a:r>
            <a:r>
              <a:rPr lang="en-US" baseline="0" dirty="0" err="1" smtClean="0"/>
              <a:t>ecut</a:t>
            </a:r>
            <a:r>
              <a:rPr lang="en-US" baseline="0" dirty="0" smtClean="0"/>
              <a:t>=3.16 </a:t>
            </a:r>
            <a:r>
              <a:rPr lang="en-US" baseline="0" dirty="0" err="1" smtClean="0"/>
              <a:t>TeV</a:t>
            </a:r>
            <a:r>
              <a:rPr lang="en-US" baseline="0" dirty="0" smtClean="0"/>
              <a:t>, delta = 1.0, </a:t>
            </a:r>
            <a:r>
              <a:rPr lang="en-US" baseline="0" dirty="0" err="1" smtClean="0"/>
              <a:t>ebreak</a:t>
            </a:r>
            <a:r>
              <a:rPr lang="en-US" baseline="0" dirty="0" smtClean="0"/>
              <a:t> = 10 </a:t>
            </a:r>
            <a:r>
              <a:rPr lang="en-US" baseline="0" dirty="0" err="1" smtClean="0"/>
              <a:t>GeV</a:t>
            </a:r>
            <a:endParaRPr lang="en-US" dirty="0"/>
          </a:p>
        </p:txBody>
      </p:sp>
      <p:sp>
        <p:nvSpPr>
          <p:cNvPr id="4" name="Slide Number Placeholder 3"/>
          <p:cNvSpPr>
            <a:spLocks noGrp="1"/>
          </p:cNvSpPr>
          <p:nvPr>
            <p:ph type="sldNum" sz="quarter" idx="10"/>
          </p:nvPr>
        </p:nvSpPr>
        <p:spPr/>
        <p:txBody>
          <a:bodyPr/>
          <a:lstStyle/>
          <a:p>
            <a:fld id="{FD89C38E-9116-5541-BC09-0C122FE2E4A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7/12/2012</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7/12/2012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7/12/2012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pPr/>
              <a:t>7/12/2012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7/12/2012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pPr/>
              <a:t>7/12/2012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7/12/2012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7/12/2012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7/12/2012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7/12/2012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7/12/2012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7/12/2012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2.jpeg"/><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3" Type="http://schemas.openxmlformats.org/officeDocument/2006/relationships/notesSlide" Target="../notesSlides/notesSlide8.xml"/><Relationship Id="rId7" Type="http://schemas.openxmlformats.org/officeDocument/2006/relationships/image" Target="../media/image28.png"/><Relationship Id="rId12"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9.pdf"/><Relationship Id="rId11" Type="http://schemas.openxmlformats.org/officeDocument/2006/relationships/image" Target="../media/image9.wmf"/><Relationship Id="rId5" Type="http://schemas.openxmlformats.org/officeDocument/2006/relationships/image" Target="../media/image27.png"/><Relationship Id="rId15" Type="http://schemas.openxmlformats.org/officeDocument/2006/relationships/image" Target="../media/image11.wmf"/><Relationship Id="rId10" Type="http://schemas.openxmlformats.org/officeDocument/2006/relationships/oleObject" Target="../embeddings/oleObject8.bin"/><Relationship Id="rId4" Type="http://schemas.openxmlformats.org/officeDocument/2006/relationships/image" Target="../media/image27.pdf"/><Relationship Id="rId9" Type="http://schemas.openxmlformats.org/officeDocument/2006/relationships/image" Target="../media/image26.wmf"/><Relationship Id="rId1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5.pd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3.pdf"/><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7.pdf"/><Relationship Id="rId7" Type="http://schemas.openxmlformats.org/officeDocument/2006/relationships/image" Target="../media/image39.pd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7.pdf"/><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41.pdf"/></Relationships>
</file>

<file path=ppt/slides/_rels/slide16.xml.rels><?xml version="1.0" encoding="UTF-8" standalone="yes"?>
<Relationships xmlns="http://schemas.openxmlformats.org/package/2006/relationships"><Relationship Id="rId3" Type="http://schemas.openxmlformats.org/officeDocument/2006/relationships/image" Target="../media/image43.pd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5.pdf"/><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0.pdf"/><Relationship Id="rId5" Type="http://schemas.openxmlformats.org/officeDocument/2006/relationships/image" Target="../media/image39.png"/><Relationship Id="rId4" Type="http://schemas.openxmlformats.org/officeDocument/2006/relationships/image" Target="../media/image48.pdf"/></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pd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3.pd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12.jpeg"/><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659" y="309787"/>
            <a:ext cx="8393373" cy="3854474"/>
          </a:xfrm>
        </p:spPr>
        <p:txBody>
          <a:bodyPr/>
          <a:lstStyle/>
          <a:p>
            <a:r>
              <a:rPr lang="en-US" sz="5400" dirty="0" smtClean="0"/>
              <a:t>Extreme </a:t>
            </a:r>
            <a:r>
              <a:rPr lang="en-US" sz="5400" dirty="0" err="1" smtClean="0"/>
              <a:t>TeV</a:t>
            </a:r>
            <a:r>
              <a:rPr lang="en-US" sz="5400" dirty="0" smtClean="0"/>
              <a:t> </a:t>
            </a:r>
            <a:r>
              <a:rPr lang="en-US" sz="5400" dirty="0" err="1" smtClean="0"/>
              <a:t>Blazars</a:t>
            </a:r>
            <a:r>
              <a:rPr lang="en-US" sz="5400" dirty="0" smtClean="0"/>
              <a:t> and </a:t>
            </a:r>
            <a:br>
              <a:rPr lang="en-US" sz="5400" dirty="0" smtClean="0"/>
            </a:br>
            <a:r>
              <a:rPr lang="en-US" sz="5400" dirty="0" err="1" smtClean="0"/>
              <a:t>InterGalactic</a:t>
            </a:r>
            <a:r>
              <a:rPr lang="en-US" sz="5400" dirty="0" smtClean="0"/>
              <a:t> Magnetic Fields</a:t>
            </a:r>
            <a:endParaRPr lang="en-US" sz="5400" dirty="0"/>
          </a:p>
        </p:txBody>
      </p:sp>
      <p:sp>
        <p:nvSpPr>
          <p:cNvPr id="3" name="Subtitle 2"/>
          <p:cNvSpPr>
            <a:spLocks noGrp="1"/>
          </p:cNvSpPr>
          <p:nvPr>
            <p:ph type="subTitle" idx="1"/>
          </p:nvPr>
        </p:nvSpPr>
        <p:spPr>
          <a:xfrm>
            <a:off x="1371600" y="4631386"/>
            <a:ext cx="6400800" cy="1881594"/>
          </a:xfrm>
        </p:spPr>
        <p:txBody>
          <a:bodyPr>
            <a:normAutofit/>
          </a:bodyPr>
          <a:lstStyle/>
          <a:p>
            <a:r>
              <a:rPr lang="en-US" dirty="0" smtClean="0">
                <a:solidFill>
                  <a:srgbClr val="000000"/>
                </a:solidFill>
              </a:rPr>
              <a:t>Timothy </a:t>
            </a:r>
            <a:r>
              <a:rPr lang="en-US" dirty="0">
                <a:solidFill>
                  <a:srgbClr val="000000"/>
                </a:solidFill>
              </a:rPr>
              <a:t>C. Arlen</a:t>
            </a:r>
            <a:r>
              <a:rPr lang="en-US" dirty="0" smtClean="0">
                <a:solidFill>
                  <a:srgbClr val="000000"/>
                </a:solidFill>
              </a:rPr>
              <a:t>, Vladimir V. </a:t>
            </a:r>
            <a:r>
              <a:rPr lang="en-US" dirty="0" err="1" smtClean="0">
                <a:solidFill>
                  <a:srgbClr val="000000"/>
                </a:solidFill>
              </a:rPr>
              <a:t>Vassilev</a:t>
            </a:r>
            <a:r>
              <a:rPr lang="en-US" dirty="0" smtClean="0">
                <a:solidFill>
                  <a:srgbClr val="000000"/>
                </a:solidFill>
              </a:rPr>
              <a:t> </a:t>
            </a:r>
            <a:r>
              <a:rPr lang="en-US" dirty="0" smtClean="0"/>
              <a:t>University </a:t>
            </a:r>
            <a:r>
              <a:rPr lang="en-US" dirty="0"/>
              <a:t>of California-Los Angeles</a:t>
            </a:r>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1824051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4743"/>
          </a:xfrm>
        </p:spPr>
        <p:txBody>
          <a:bodyPr/>
          <a:lstStyle/>
          <a:p>
            <a:r>
              <a:rPr lang="en-US" dirty="0" smtClean="0"/>
              <a:t>Source Model </a:t>
            </a:r>
            <a:endParaRPr lang="en-US" dirty="0"/>
          </a:p>
        </p:txBody>
      </p:sp>
      <p:pic>
        <p:nvPicPr>
          <p:cNvPr id="3" name="Picture 2" descr="spectra_B1e-15_L1_z0.125_alpha1.5_ecut30_gam30_thvScan.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9140" y="3267586"/>
            <a:ext cx="4320540" cy="2926080"/>
          </a:xfrm>
          <a:prstGeom prst="rect">
            <a:avLst/>
          </a:prstGeom>
        </p:spPr>
      </p:pic>
      <p:pic>
        <p:nvPicPr>
          <p:cNvPr id="4" name="Picture 3" descr="spectra_B1e-15_L1_z0.125_alpha1.5_ecut30_thv5_gamScan.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682" y="3252096"/>
            <a:ext cx="4320540" cy="2926080"/>
          </a:xfrm>
          <a:prstGeom prst="rect">
            <a:avLst/>
          </a:prstGeom>
        </p:spPr>
      </p:pic>
      <p:pic>
        <p:nvPicPr>
          <p:cNvPr id="5" name="Picture 4" descr="SourceMode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1738" y="1870701"/>
            <a:ext cx="3133344" cy="758952"/>
          </a:xfrm>
          <a:prstGeom prst="rect">
            <a:avLst/>
          </a:prstGeom>
        </p:spPr>
      </p:pic>
      <p:pic>
        <p:nvPicPr>
          <p:cNvPr id="6" name="Picture 5" descr="SourceModel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01204" y="2664120"/>
            <a:ext cx="1121664" cy="219456"/>
          </a:xfrm>
          <a:prstGeom prst="rect">
            <a:avLst/>
          </a:prstGeom>
        </p:spPr>
      </p:pic>
      <p:pic>
        <p:nvPicPr>
          <p:cNvPr id="7" name="Picture 6" descr="SourceModel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06308" y="2927450"/>
            <a:ext cx="1054608" cy="228600"/>
          </a:xfrm>
          <a:prstGeom prst="rect">
            <a:avLst/>
          </a:prstGeom>
        </p:spPr>
      </p:pic>
      <p:sp>
        <p:nvSpPr>
          <p:cNvPr id="8" name="TextBox 7"/>
          <p:cNvSpPr txBox="1"/>
          <p:nvPr/>
        </p:nvSpPr>
        <p:spPr>
          <a:xfrm>
            <a:off x="4376288" y="1998146"/>
            <a:ext cx="4142366" cy="738664"/>
          </a:xfrm>
          <a:prstGeom prst="rect">
            <a:avLst/>
          </a:prstGeom>
          <a:noFill/>
        </p:spPr>
        <p:txBody>
          <a:bodyPr wrap="square" rtlCol="0">
            <a:spAutoFit/>
          </a:bodyPr>
          <a:lstStyle/>
          <a:p>
            <a:r>
              <a:rPr lang="en-US" sz="1400" dirty="0" smtClean="0"/>
              <a:t>In jet </a:t>
            </a:r>
            <a:r>
              <a:rPr lang="en-US" sz="1400" dirty="0" err="1" smtClean="0"/>
              <a:t>r.f</a:t>
            </a:r>
            <a:r>
              <a:rPr lang="en-US" sz="1400" dirty="0" smtClean="0"/>
              <a:t>. </a:t>
            </a:r>
            <a:r>
              <a:rPr lang="en-US" sz="1400" dirty="0"/>
              <a:t>p</a:t>
            </a:r>
            <a:r>
              <a:rPr lang="en-US" sz="1400" dirty="0" smtClean="0"/>
              <a:t>ower-law with break energy. In host galaxy </a:t>
            </a:r>
            <a:r>
              <a:rPr lang="en-US" sz="1400" dirty="0" err="1" smtClean="0"/>
              <a:t>r.f</a:t>
            </a:r>
            <a:r>
              <a:rPr lang="en-US" sz="1400" dirty="0" smtClean="0"/>
              <a:t>. boosted by </a:t>
            </a:r>
            <a:r>
              <a:rPr lang="en-US" sz="1400" dirty="0" smtClean="0">
                <a:latin typeface="Symbol" charset="2"/>
                <a:cs typeface="Symbol" charset="2"/>
              </a:rPr>
              <a:t>G</a:t>
            </a:r>
            <a:r>
              <a:rPr lang="en-US" sz="1400" dirty="0" smtClean="0"/>
              <a:t> and </a:t>
            </a:r>
            <a:r>
              <a:rPr lang="en-US" sz="1400" dirty="0" err="1" smtClean="0"/>
              <a:t>exp</a:t>
            </a:r>
            <a:r>
              <a:rPr lang="en-US" sz="1400" dirty="0" smtClean="0"/>
              <a:t> cutoff introduced due to galaxy absorption</a:t>
            </a:r>
            <a:endParaRPr lang="en-US" sz="1400" dirty="0"/>
          </a:p>
        </p:txBody>
      </p:sp>
      <p:sp>
        <p:nvSpPr>
          <p:cNvPr id="9" name="TextBox 8"/>
          <p:cNvSpPr txBox="1"/>
          <p:nvPr/>
        </p:nvSpPr>
        <p:spPr>
          <a:xfrm>
            <a:off x="1030154" y="6179126"/>
            <a:ext cx="2646728" cy="369332"/>
          </a:xfrm>
          <a:prstGeom prst="rect">
            <a:avLst/>
          </a:prstGeom>
          <a:noFill/>
        </p:spPr>
        <p:txBody>
          <a:bodyPr wrap="none" rtlCol="0">
            <a:spAutoFit/>
          </a:bodyPr>
          <a:lstStyle/>
          <a:p>
            <a:r>
              <a:rPr lang="en-US" dirty="0" smtClean="0"/>
              <a:t>Example of </a:t>
            </a:r>
            <a:r>
              <a:rPr lang="en-US" dirty="0" smtClean="0">
                <a:latin typeface="Symbol" charset="2"/>
                <a:cs typeface="Symbol" charset="2"/>
              </a:rPr>
              <a:t>G</a:t>
            </a:r>
            <a:r>
              <a:rPr lang="en-US" dirty="0" smtClean="0"/>
              <a:t> variations</a:t>
            </a:r>
            <a:endParaRPr lang="en-US" dirty="0"/>
          </a:p>
        </p:txBody>
      </p:sp>
      <p:sp>
        <p:nvSpPr>
          <p:cNvPr id="10" name="TextBox 9"/>
          <p:cNvSpPr txBox="1"/>
          <p:nvPr/>
        </p:nvSpPr>
        <p:spPr>
          <a:xfrm>
            <a:off x="5457373" y="6195824"/>
            <a:ext cx="2599840" cy="369332"/>
          </a:xfrm>
          <a:prstGeom prst="rect">
            <a:avLst/>
          </a:prstGeom>
          <a:noFill/>
        </p:spPr>
        <p:txBody>
          <a:bodyPr wrap="none" rtlCol="0">
            <a:spAutoFit/>
          </a:bodyPr>
          <a:lstStyle/>
          <a:p>
            <a:r>
              <a:rPr lang="en-US" dirty="0" smtClean="0"/>
              <a:t>Example of </a:t>
            </a:r>
            <a:r>
              <a:rPr lang="en-US" dirty="0" smtClean="0">
                <a:latin typeface="Symbol" charset="2"/>
                <a:cs typeface="Symbol" charset="2"/>
              </a:rPr>
              <a:t>q</a:t>
            </a:r>
            <a:r>
              <a:rPr lang="en-US" dirty="0" smtClean="0"/>
              <a:t> variations</a:t>
            </a:r>
            <a:endParaRPr lang="en-US" dirty="0"/>
          </a:p>
        </p:txBody>
      </p:sp>
      <p:grpSp>
        <p:nvGrpSpPr>
          <p:cNvPr id="11" name="Group 10"/>
          <p:cNvGrpSpPr>
            <a:grpSpLocks noChangeAspect="1"/>
          </p:cNvGrpSpPr>
          <p:nvPr/>
        </p:nvGrpSpPr>
        <p:grpSpPr>
          <a:xfrm>
            <a:off x="958795" y="963777"/>
            <a:ext cx="3130902" cy="806148"/>
            <a:chOff x="729612" y="4551110"/>
            <a:chExt cx="7827253" cy="2015369"/>
          </a:xfrm>
        </p:grpSpPr>
        <p:pic>
          <p:nvPicPr>
            <p:cNvPr id="12" name="Picture 11" descr="cone.jpeg"/>
            <p:cNvPicPr>
              <a:picLocks noChangeAspect="1"/>
            </p:cNvPicPr>
            <p:nvPr/>
          </p:nvPicPr>
          <p:blipFill>
            <a:blip r:embed="rId7"/>
            <a:stretch>
              <a:fillRect/>
            </a:stretch>
          </p:blipFill>
          <p:spPr>
            <a:xfrm rot="16200000">
              <a:off x="1360347" y="4773253"/>
              <a:ext cx="886592" cy="2148060"/>
            </a:xfrm>
            <a:prstGeom prst="rect">
              <a:avLst/>
            </a:prstGeom>
          </p:spPr>
        </p:pic>
        <p:cxnSp>
          <p:nvCxnSpPr>
            <p:cNvPr id="13" name="Straight Connector 12"/>
            <p:cNvCxnSpPr>
              <a:stCxn id="12" idx="0"/>
            </p:cNvCxnSpPr>
            <p:nvPr/>
          </p:nvCxnSpPr>
          <p:spPr>
            <a:xfrm rot="10800000" flipH="1">
              <a:off x="729612" y="5847283"/>
              <a:ext cx="5408927"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2" idx="0"/>
            </p:cNvCxnSpPr>
            <p:nvPr/>
          </p:nvCxnSpPr>
          <p:spPr>
            <a:xfrm rot="10800000" flipH="1">
              <a:off x="729612" y="5403987"/>
              <a:ext cx="5381415" cy="44329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107260" y="5164983"/>
              <a:ext cx="733420" cy="472905"/>
              <a:chOff x="7340160" y="5403988"/>
              <a:chExt cx="733420" cy="472905"/>
            </a:xfrm>
          </p:grpSpPr>
          <p:cxnSp>
            <p:nvCxnSpPr>
              <p:cNvPr id="20" name="Straight Connector 19"/>
              <p:cNvCxnSpPr/>
              <p:nvPr/>
            </p:nvCxnSpPr>
            <p:spPr>
              <a:xfrm>
                <a:off x="7340160" y="5405368"/>
                <a:ext cx="733420" cy="501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257101" flipV="1">
                <a:off x="7387206" y="5429797"/>
                <a:ext cx="670608" cy="4470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Arc 21"/>
              <p:cNvSpPr/>
              <p:nvPr/>
            </p:nvSpPr>
            <p:spPr>
              <a:xfrm rot="13761479">
                <a:off x="7414839" y="5425370"/>
                <a:ext cx="443295" cy="4005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Arc 15"/>
            <p:cNvSpPr/>
            <p:nvPr/>
          </p:nvSpPr>
          <p:spPr>
            <a:xfrm rot="1374844">
              <a:off x="3651401" y="5612791"/>
              <a:ext cx="164350" cy="354104"/>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154601" y="5822687"/>
              <a:ext cx="2209537" cy="743792"/>
            </a:xfrm>
            <a:prstGeom prst="rect">
              <a:avLst/>
            </a:prstGeom>
            <a:noFill/>
          </p:spPr>
          <p:txBody>
            <a:bodyPr wrap="square" rtlCol="0">
              <a:spAutoFit/>
            </a:bodyPr>
            <a:lstStyle/>
            <a:p>
              <a:r>
                <a:rPr lang="en-US" sz="1100" dirty="0" err="1" smtClean="0">
                  <a:latin typeface="Symbol" charset="2"/>
                  <a:cs typeface="Symbol" charset="2"/>
                </a:rPr>
                <a:t>q</a:t>
              </a:r>
              <a:r>
                <a:rPr lang="en-US" sz="2000" baseline="-25000" dirty="0" err="1" smtClean="0"/>
                <a:t>v</a:t>
              </a:r>
              <a:endParaRPr lang="en-US" sz="2000" baseline="-25000" dirty="0"/>
            </a:p>
          </p:txBody>
        </p:sp>
        <p:sp>
          <p:nvSpPr>
            <p:cNvPr id="18" name="TextBox 17"/>
            <p:cNvSpPr txBox="1"/>
            <p:nvPr/>
          </p:nvSpPr>
          <p:spPr>
            <a:xfrm>
              <a:off x="797382" y="4551110"/>
              <a:ext cx="1779972" cy="654025"/>
            </a:xfrm>
            <a:prstGeom prst="rect">
              <a:avLst/>
            </a:prstGeom>
            <a:noFill/>
          </p:spPr>
          <p:txBody>
            <a:bodyPr wrap="square" rtlCol="0">
              <a:spAutoFit/>
            </a:bodyPr>
            <a:lstStyle/>
            <a:p>
              <a:r>
                <a:rPr lang="en-US" sz="1100" dirty="0" err="1" smtClean="0">
                  <a:latin typeface="Symbol" charset="2"/>
                  <a:cs typeface="Symbol" charset="2"/>
                </a:rPr>
                <a:t>q</a:t>
              </a:r>
              <a:r>
                <a:rPr lang="en-US" sz="1100" baseline="-25000" dirty="0" err="1" smtClean="0">
                  <a:latin typeface="Calibri"/>
                  <a:cs typeface="Calibri"/>
                </a:rPr>
                <a:t>jet</a:t>
              </a:r>
              <a:r>
                <a:rPr lang="en-US" sz="1100" dirty="0" smtClean="0">
                  <a:latin typeface="Calibri"/>
                  <a:cs typeface="Calibri"/>
                </a:rPr>
                <a:t> </a:t>
              </a:r>
              <a:r>
                <a:rPr lang="en-US" sz="1100" dirty="0" smtClean="0">
                  <a:latin typeface="Symbol" charset="2"/>
                  <a:cs typeface="Symbol" charset="2"/>
                </a:rPr>
                <a:t>~ 1/G</a:t>
              </a:r>
              <a:endParaRPr lang="en-US" sz="1100" dirty="0">
                <a:latin typeface="Symbol" charset="2"/>
                <a:cs typeface="Symbol" charset="2"/>
              </a:endParaRPr>
            </a:p>
          </p:txBody>
        </p:sp>
        <p:sp>
          <p:nvSpPr>
            <p:cNvPr id="19" name="TextBox 18"/>
            <p:cNvSpPr txBox="1"/>
            <p:nvPr/>
          </p:nvSpPr>
          <p:spPr>
            <a:xfrm>
              <a:off x="6524258" y="5257017"/>
              <a:ext cx="2032607" cy="692497"/>
            </a:xfrm>
            <a:prstGeom prst="rect">
              <a:avLst/>
            </a:prstGeom>
            <a:noFill/>
          </p:spPr>
          <p:txBody>
            <a:bodyPr wrap="none" rtlCol="0">
              <a:spAutoFit/>
            </a:bodyPr>
            <a:lstStyle/>
            <a:p>
              <a:r>
                <a:rPr lang="en-US" sz="1200" dirty="0" smtClean="0"/>
                <a:t>Observer</a:t>
              </a:r>
            </a:p>
          </p:txBody>
        </p:sp>
      </p:grpSp>
      <p:sp>
        <p:nvSpPr>
          <p:cNvPr id="23" name="Content Placeholder 2"/>
          <p:cNvSpPr txBox="1">
            <a:spLocks/>
          </p:cNvSpPr>
          <p:nvPr/>
        </p:nvSpPr>
        <p:spPr>
          <a:xfrm>
            <a:off x="4376288" y="1178535"/>
            <a:ext cx="3784600" cy="1036471"/>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6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2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000" kern="1200" dirty="0">
                <a:solidFill>
                  <a:schemeClr val="tx1">
                    <a:lumMod val="75000"/>
                    <a:lumOff val="25000"/>
                  </a:schemeClr>
                </a:solidFill>
                <a:latin typeface="+mn-lt"/>
                <a:ea typeface="+mn-ea"/>
                <a:cs typeface="+mn-cs"/>
              </a:defRPr>
            </a:lvl9pPr>
          </a:lstStyle>
          <a:p>
            <a:pPr marL="0" indent="0">
              <a:buNone/>
            </a:pPr>
            <a:r>
              <a:rPr lang="en-US" sz="1400" b="1" dirty="0" smtClean="0"/>
              <a:t>Parameters</a:t>
            </a:r>
          </a:p>
          <a:p>
            <a:pPr lvl="1"/>
            <a:r>
              <a:rPr lang="en-US" sz="1400" b="1" dirty="0" smtClean="0"/>
              <a:t>Source: </a:t>
            </a:r>
            <a:r>
              <a:rPr lang="en-US" sz="1400" b="1" dirty="0" smtClean="0">
                <a:latin typeface="Calibri" charset="0"/>
                <a:cs typeface="Calibri" charset="0"/>
              </a:rPr>
              <a:t>F</a:t>
            </a:r>
            <a:r>
              <a:rPr lang="en-US" sz="1400" b="1" baseline="-25000" dirty="0" smtClean="0">
                <a:latin typeface="Calibri" charset="0"/>
                <a:cs typeface="Calibri" charset="0"/>
              </a:rPr>
              <a:t>0</a:t>
            </a:r>
            <a:r>
              <a:rPr lang="en-US" sz="1400" b="1" dirty="0" smtClean="0"/>
              <a:t> , </a:t>
            </a:r>
            <a:r>
              <a:rPr lang="en-US" sz="1400" b="1" dirty="0" smtClean="0">
                <a:latin typeface="Symbol" charset="2"/>
                <a:cs typeface="Symbol" charset="2"/>
              </a:rPr>
              <a:t>a</a:t>
            </a:r>
            <a:r>
              <a:rPr lang="en-US" sz="1400" b="1" dirty="0" smtClean="0"/>
              <a:t>, </a:t>
            </a:r>
            <a:r>
              <a:rPr lang="en-US" sz="1400" b="1" dirty="0" err="1" smtClean="0"/>
              <a:t>E</a:t>
            </a:r>
            <a:r>
              <a:rPr lang="en-US" sz="1400" b="1" baseline="-25000" dirty="0" err="1" smtClean="0"/>
              <a:t>cut</a:t>
            </a:r>
            <a:r>
              <a:rPr lang="en-US" sz="1400" b="1" dirty="0" smtClean="0"/>
              <a:t>,…, T</a:t>
            </a:r>
            <a:r>
              <a:rPr lang="en-US" sz="1400" b="1" baseline="-25000" dirty="0" smtClean="0"/>
              <a:t>on</a:t>
            </a:r>
            <a:r>
              <a:rPr lang="en-US" sz="1400" b="1" dirty="0" smtClean="0"/>
              <a:t>/Duty Cycle</a:t>
            </a:r>
          </a:p>
          <a:p>
            <a:pPr lvl="1"/>
            <a:r>
              <a:rPr lang="en-US" sz="1400" b="1" dirty="0" smtClean="0"/>
              <a:t>Geometry: </a:t>
            </a:r>
            <a:r>
              <a:rPr lang="en-US" sz="1400" b="1" dirty="0">
                <a:latin typeface="Symbol" charset="2"/>
                <a:cs typeface="Symbol" charset="2"/>
              </a:rPr>
              <a:t>G</a:t>
            </a:r>
            <a:r>
              <a:rPr lang="en-US" sz="1400" b="1" dirty="0"/>
              <a:t>, </a:t>
            </a:r>
            <a:r>
              <a:rPr lang="en-US" sz="1400" b="1" dirty="0" smtClean="0">
                <a:latin typeface="Symbol" charset="2"/>
                <a:cs typeface="Symbol" charset="2"/>
              </a:rPr>
              <a:t>q</a:t>
            </a:r>
            <a:r>
              <a:rPr lang="en-US" sz="1400" b="1" baseline="-25000" dirty="0" smtClean="0"/>
              <a:t>v</a:t>
            </a:r>
            <a:endParaRPr lang="en-US" sz="1400" b="1" dirty="0" smtClean="0"/>
          </a:p>
        </p:txBody>
      </p:sp>
    </p:spTree>
    <p:extLst>
      <p:ext uri="{BB962C8B-B14F-4D97-AF65-F5344CB8AC3E}">
        <p14:creationId xmlns:p14="http://schemas.microsoft.com/office/powerpoint/2010/main" val="22531521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824"/>
            <a:ext cx="8229600" cy="1042576"/>
          </a:xfrm>
        </p:spPr>
        <p:txBody>
          <a:bodyPr/>
          <a:lstStyle/>
          <a:p>
            <a:r>
              <a:rPr lang="en-US" dirty="0" smtClean="0"/>
              <a:t>Mean time delay </a:t>
            </a:r>
            <a:endParaRPr lang="en-US" dirty="0"/>
          </a:p>
        </p:txBody>
      </p:sp>
      <p:pic>
        <p:nvPicPr>
          <p:cNvPr id="3" name="Picture 2" descr="mean_time_100TeV_noEBL.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12" y="1622418"/>
            <a:ext cx="4560570" cy="3138170"/>
          </a:xfrm>
          <a:prstGeom prst="rect">
            <a:avLst/>
          </a:prstGeom>
        </p:spPr>
      </p:pic>
      <p:pic>
        <p:nvPicPr>
          <p:cNvPr id="4" name="Picture 3" descr="mean_time_100TeV_with_ebl.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1653" y="1622418"/>
            <a:ext cx="4560570" cy="3129280"/>
          </a:xfrm>
          <a:prstGeom prst="rect">
            <a:avLst/>
          </a:prstGeom>
        </p:spPr>
      </p:pic>
      <p:sp>
        <p:nvSpPr>
          <p:cNvPr id="5" name="TextBox 4"/>
          <p:cNvSpPr txBox="1"/>
          <p:nvPr/>
        </p:nvSpPr>
        <p:spPr>
          <a:xfrm>
            <a:off x="1517869" y="5250959"/>
            <a:ext cx="6582596" cy="923330"/>
          </a:xfrm>
          <a:prstGeom prst="rect">
            <a:avLst/>
          </a:prstGeom>
          <a:noFill/>
        </p:spPr>
        <p:txBody>
          <a:bodyPr wrap="square" rtlCol="0">
            <a:spAutoFit/>
          </a:bodyPr>
          <a:lstStyle/>
          <a:p>
            <a:r>
              <a:rPr lang="en-US" dirty="0" smtClean="0"/>
              <a:t>Mean time delay of a mono-energetic 100 </a:t>
            </a:r>
            <a:r>
              <a:rPr lang="en-US" dirty="0" err="1" smtClean="0"/>
              <a:t>TeV</a:t>
            </a:r>
            <a:r>
              <a:rPr lang="en-US" dirty="0" smtClean="0"/>
              <a:t> beam at z=0.13 for range of  </a:t>
            </a:r>
            <a:r>
              <a:rPr lang="en-US" dirty="0" err="1" smtClean="0"/>
              <a:t>B</a:t>
            </a:r>
            <a:r>
              <a:rPr lang="en-US" baseline="-25000" dirty="0" err="1" smtClean="0"/>
              <a:t>igmf</a:t>
            </a:r>
            <a:r>
              <a:rPr lang="en-US" dirty="0" smtClean="0"/>
              <a:t> and with EBL included (right) and not included (left)</a:t>
            </a:r>
            <a:endParaRPr lang="en-US" dirty="0"/>
          </a:p>
        </p:txBody>
      </p:sp>
      <p:sp>
        <p:nvSpPr>
          <p:cNvPr id="6" name="TextBox 5"/>
          <p:cNvSpPr txBox="1"/>
          <p:nvPr/>
        </p:nvSpPr>
        <p:spPr>
          <a:xfrm>
            <a:off x="6923342" y="3578087"/>
            <a:ext cx="1306029" cy="369332"/>
          </a:xfrm>
          <a:prstGeom prst="rect">
            <a:avLst/>
          </a:prstGeom>
          <a:noFill/>
        </p:spPr>
        <p:txBody>
          <a:bodyPr wrap="none" rtlCol="0">
            <a:spAutoFit/>
          </a:bodyPr>
          <a:lstStyle/>
          <a:p>
            <a:r>
              <a:rPr lang="en-US" dirty="0" smtClean="0"/>
              <a:t>QED delay</a:t>
            </a:r>
            <a:endParaRPr lang="en-US" dirty="0"/>
          </a:p>
        </p:txBody>
      </p:sp>
    </p:spTree>
    <p:extLst>
      <p:ext uri="{BB962C8B-B14F-4D97-AF65-F5344CB8AC3E}">
        <p14:creationId xmlns:p14="http://schemas.microsoft.com/office/powerpoint/2010/main" val="30999668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918"/>
            <a:ext cx="8229600" cy="825722"/>
          </a:xfrm>
        </p:spPr>
        <p:txBody>
          <a:bodyPr/>
          <a:lstStyle/>
          <a:p>
            <a:r>
              <a:rPr lang="en-US" dirty="0" err="1" smtClean="0"/>
              <a:t>Skymap</a:t>
            </a:r>
            <a:endParaRPr lang="en-US" dirty="0"/>
          </a:p>
        </p:txBody>
      </p:sp>
      <p:pic>
        <p:nvPicPr>
          <p:cNvPr id="5" name="Picture 4" descr="skymap_B1e-15_L1_z0.125_alpha1.5_ecut30_thv0_Gam30_crop.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8" y="1661656"/>
            <a:ext cx="2854960" cy="2524760"/>
          </a:xfrm>
          <a:prstGeom prst="rect">
            <a:avLst/>
          </a:prstGeom>
        </p:spPr>
      </p:pic>
      <p:pic>
        <p:nvPicPr>
          <p:cNvPr id="6" name="Picture 5" descr="skymap_B1e-15_L1_z0.125_alpha1.5_ecut30_thv2_Gam30_crop.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0855" y="1615690"/>
            <a:ext cx="2880360" cy="2555240"/>
          </a:xfrm>
          <a:prstGeom prst="rect">
            <a:avLst/>
          </a:prstGeom>
        </p:spPr>
      </p:pic>
      <p:pic>
        <p:nvPicPr>
          <p:cNvPr id="7" name="Picture 6" descr="skymap_B1e-15_L1_z0.125_alpha1.5_ecut30_thv5_Gam30_crop.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720" y="4217396"/>
            <a:ext cx="2860040" cy="2555240"/>
          </a:xfrm>
          <a:prstGeom prst="rect">
            <a:avLst/>
          </a:prstGeom>
        </p:spPr>
      </p:pic>
      <p:pic>
        <p:nvPicPr>
          <p:cNvPr id="8" name="Picture 7" descr="skymap_B1e-15_L1_z0.125_alpha1.5_ecut30_thv10_Gam30_crop.ep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0767" y="4186416"/>
            <a:ext cx="2854960" cy="2534920"/>
          </a:xfrm>
          <a:prstGeom prst="rect">
            <a:avLst/>
          </a:prstGeom>
        </p:spPr>
      </p:pic>
      <p:sp>
        <p:nvSpPr>
          <p:cNvPr id="10" name="TextBox 9"/>
          <p:cNvSpPr txBox="1"/>
          <p:nvPr/>
        </p:nvSpPr>
        <p:spPr>
          <a:xfrm>
            <a:off x="1951543" y="954375"/>
            <a:ext cx="4971797" cy="369332"/>
          </a:xfrm>
          <a:prstGeom prst="rect">
            <a:avLst/>
          </a:prstGeom>
          <a:noFill/>
        </p:spPr>
        <p:txBody>
          <a:bodyPr wrap="square" rtlCol="0">
            <a:spAutoFit/>
          </a:bodyPr>
          <a:lstStyle/>
          <a:p>
            <a:r>
              <a:rPr lang="en-US" dirty="0" smtClean="0"/>
              <a:t>Example: z=0, </a:t>
            </a:r>
            <a:r>
              <a:rPr lang="en-US" dirty="0" smtClean="0">
                <a:latin typeface="Symbol" charset="2"/>
                <a:cs typeface="Symbol" charset="2"/>
              </a:rPr>
              <a:t>a</a:t>
            </a:r>
            <a:r>
              <a:rPr lang="en-US" dirty="0" smtClean="0"/>
              <a:t>=1.5, </a:t>
            </a:r>
            <a:r>
              <a:rPr lang="en-US" dirty="0" err="1" smtClean="0"/>
              <a:t>e</a:t>
            </a:r>
            <a:r>
              <a:rPr lang="en-US" baseline="-25000" dirty="0" err="1" smtClean="0"/>
              <a:t>cut</a:t>
            </a:r>
            <a:r>
              <a:rPr lang="en-US" dirty="0" smtClean="0"/>
              <a:t>=30 </a:t>
            </a:r>
            <a:r>
              <a:rPr lang="en-US" dirty="0" err="1" smtClean="0"/>
              <a:t>TeV</a:t>
            </a:r>
            <a:r>
              <a:rPr lang="en-US" dirty="0"/>
              <a:t> </a:t>
            </a:r>
            <a:r>
              <a:rPr lang="en-US" dirty="0" smtClean="0"/>
              <a:t> </a:t>
            </a:r>
            <a:r>
              <a:rPr lang="en-US" dirty="0" err="1" smtClean="0"/>
              <a:t>B</a:t>
            </a:r>
            <a:r>
              <a:rPr lang="en-US" baseline="-25000" dirty="0" err="1" smtClean="0"/>
              <a:t>igmf</a:t>
            </a:r>
            <a:r>
              <a:rPr lang="en-US" dirty="0" smtClean="0"/>
              <a:t>=10</a:t>
            </a:r>
            <a:r>
              <a:rPr lang="en-US" baseline="30000" dirty="0" smtClean="0"/>
              <a:t>-15 </a:t>
            </a:r>
            <a:r>
              <a:rPr lang="en-US" dirty="0" smtClean="0"/>
              <a:t>G</a:t>
            </a:r>
            <a:endParaRPr lang="en-US" dirty="0"/>
          </a:p>
        </p:txBody>
      </p:sp>
      <p:sp>
        <p:nvSpPr>
          <p:cNvPr id="11" name="TextBox 10"/>
          <p:cNvSpPr txBox="1"/>
          <p:nvPr/>
        </p:nvSpPr>
        <p:spPr>
          <a:xfrm>
            <a:off x="3312168" y="3020486"/>
            <a:ext cx="973419" cy="369332"/>
          </a:xfrm>
          <a:prstGeom prst="rect">
            <a:avLst/>
          </a:prstGeom>
          <a:noFill/>
        </p:spPr>
        <p:txBody>
          <a:bodyPr wrap="none" rtlCol="0">
            <a:spAutoFit/>
          </a:bodyPr>
          <a:lstStyle/>
          <a:p>
            <a:r>
              <a:rPr lang="en-US" dirty="0" smtClean="0">
                <a:latin typeface="Symbol" charset="2"/>
                <a:cs typeface="Symbol" charset="2"/>
              </a:rPr>
              <a:t>q</a:t>
            </a:r>
            <a:r>
              <a:rPr lang="en-US" dirty="0" smtClean="0"/>
              <a:t>=0 </a:t>
            </a:r>
            <a:r>
              <a:rPr lang="en-US" dirty="0" err="1" smtClean="0"/>
              <a:t>deg</a:t>
            </a:r>
            <a:endParaRPr lang="en-US" dirty="0"/>
          </a:p>
        </p:txBody>
      </p:sp>
      <p:sp>
        <p:nvSpPr>
          <p:cNvPr id="12" name="TextBox 11"/>
          <p:cNvSpPr txBox="1"/>
          <p:nvPr/>
        </p:nvSpPr>
        <p:spPr>
          <a:xfrm>
            <a:off x="7713381" y="3051394"/>
            <a:ext cx="973419" cy="369332"/>
          </a:xfrm>
          <a:prstGeom prst="rect">
            <a:avLst/>
          </a:prstGeom>
          <a:noFill/>
        </p:spPr>
        <p:txBody>
          <a:bodyPr wrap="none" rtlCol="0">
            <a:spAutoFit/>
          </a:bodyPr>
          <a:lstStyle/>
          <a:p>
            <a:r>
              <a:rPr lang="en-US" dirty="0" smtClean="0">
                <a:latin typeface="Symbol" charset="2"/>
                <a:cs typeface="Symbol" charset="2"/>
              </a:rPr>
              <a:t>q</a:t>
            </a:r>
            <a:r>
              <a:rPr lang="en-US" dirty="0" smtClean="0"/>
              <a:t>=2 </a:t>
            </a:r>
            <a:r>
              <a:rPr lang="en-US" dirty="0" err="1" smtClean="0"/>
              <a:t>deg</a:t>
            </a:r>
            <a:endParaRPr lang="en-US" dirty="0"/>
          </a:p>
        </p:txBody>
      </p:sp>
      <p:sp>
        <p:nvSpPr>
          <p:cNvPr id="13" name="TextBox 12"/>
          <p:cNvSpPr txBox="1"/>
          <p:nvPr/>
        </p:nvSpPr>
        <p:spPr>
          <a:xfrm>
            <a:off x="3265713" y="5976425"/>
            <a:ext cx="973419" cy="369332"/>
          </a:xfrm>
          <a:prstGeom prst="rect">
            <a:avLst/>
          </a:prstGeom>
          <a:noFill/>
        </p:spPr>
        <p:txBody>
          <a:bodyPr wrap="none" rtlCol="0">
            <a:spAutoFit/>
          </a:bodyPr>
          <a:lstStyle/>
          <a:p>
            <a:r>
              <a:rPr lang="en-US" dirty="0" smtClean="0">
                <a:latin typeface="Symbol" charset="2"/>
                <a:cs typeface="Symbol" charset="2"/>
              </a:rPr>
              <a:t>q</a:t>
            </a:r>
            <a:r>
              <a:rPr lang="en-US" dirty="0" smtClean="0"/>
              <a:t>=5 </a:t>
            </a:r>
            <a:r>
              <a:rPr lang="en-US" dirty="0" err="1" smtClean="0"/>
              <a:t>deg</a:t>
            </a:r>
            <a:endParaRPr lang="en-US" dirty="0"/>
          </a:p>
        </p:txBody>
      </p:sp>
      <p:sp>
        <p:nvSpPr>
          <p:cNvPr id="14" name="TextBox 13"/>
          <p:cNvSpPr txBox="1"/>
          <p:nvPr/>
        </p:nvSpPr>
        <p:spPr>
          <a:xfrm>
            <a:off x="7655727" y="5976425"/>
            <a:ext cx="1088835" cy="369332"/>
          </a:xfrm>
          <a:prstGeom prst="rect">
            <a:avLst/>
          </a:prstGeom>
          <a:noFill/>
        </p:spPr>
        <p:txBody>
          <a:bodyPr wrap="none" rtlCol="0">
            <a:spAutoFit/>
          </a:bodyPr>
          <a:lstStyle/>
          <a:p>
            <a:r>
              <a:rPr lang="en-US" dirty="0" smtClean="0">
                <a:latin typeface="Symbol" charset="2"/>
                <a:cs typeface="Symbol" charset="2"/>
              </a:rPr>
              <a:t>q</a:t>
            </a:r>
            <a:r>
              <a:rPr lang="en-US" dirty="0" smtClean="0"/>
              <a:t>=10 </a:t>
            </a:r>
            <a:r>
              <a:rPr lang="en-US" dirty="0" err="1" smtClean="0"/>
              <a:t>deg</a:t>
            </a:r>
            <a:endParaRPr lang="en-US" dirty="0"/>
          </a:p>
        </p:txBody>
      </p:sp>
    </p:spTree>
    <p:extLst>
      <p:ext uri="{BB962C8B-B14F-4D97-AF65-F5344CB8AC3E}">
        <p14:creationId xmlns:p14="http://schemas.microsoft.com/office/powerpoint/2010/main" val="38735856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4550"/>
          </a:xfrm>
        </p:spPr>
        <p:txBody>
          <a:bodyPr/>
          <a:lstStyle/>
          <a:p>
            <a:r>
              <a:rPr lang="en-US" sz="4000" dirty="0" smtClean="0"/>
              <a:t>Compute χ</a:t>
            </a:r>
            <a:r>
              <a:rPr lang="en-US" sz="4000" baseline="30000" dirty="0" smtClean="0"/>
              <a:t>2</a:t>
            </a:r>
            <a:r>
              <a:rPr lang="en-US" sz="4000" dirty="0" smtClean="0"/>
              <a:t> to Test IGMF=0 Hypothesis</a:t>
            </a:r>
            <a:endParaRPr lang="en-US" sz="4000" dirty="0"/>
          </a:p>
        </p:txBody>
      </p:sp>
      <p:sp>
        <p:nvSpPr>
          <p:cNvPr id="3" name="Content Placeholder 2"/>
          <p:cNvSpPr txBox="1">
            <a:spLocks/>
          </p:cNvSpPr>
          <p:nvPr/>
        </p:nvSpPr>
        <p:spPr>
          <a:xfrm>
            <a:off x="279400" y="3835400"/>
            <a:ext cx="8229600" cy="2684463"/>
          </a:xfrm>
          <a:prstGeom prst="rect">
            <a:avLst/>
          </a:prstGeom>
        </p:spPr>
        <p:txBody>
          <a:bodyPr vert="horz" lIns="91440" tIns="45720" rIns="91440" bIns="45720" rtlCol="0">
            <a:normAutofit fontScale="92500" lnSpcReduction="20000"/>
          </a:bodyPr>
          <a:lstStyle/>
          <a:p>
            <a:pPr marL="342900" lvl="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j-lt"/>
                <a:ea typeface="+mn-ea"/>
                <a:cs typeface="+mn-cs"/>
              </a:rPr>
              <a:t>Simultaneously fit HE-VHE data, form total </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Symbol" charset="2"/>
                <a:ea typeface="+mn-ea"/>
                <a:cs typeface="Symbol" charset="2"/>
              </a:rPr>
              <a:t>c</a:t>
            </a:r>
            <a:r>
              <a:rPr kumimoji="0" lang="en-US" sz="2400" b="0" i="0" u="none" strike="noStrike" kern="1200" cap="none" spc="0" normalizeH="0" baseline="30000" noProof="0" dirty="0" smtClean="0">
                <a:ln>
                  <a:noFill/>
                </a:ln>
                <a:solidFill>
                  <a:schemeClr val="tx1">
                    <a:lumMod val="50000"/>
                    <a:lumOff val="50000"/>
                  </a:schemeClr>
                </a:solidFill>
                <a:effectLst/>
                <a:uLnTx/>
                <a:uFillTx/>
                <a:latin typeface="+mj-lt"/>
                <a:ea typeface="+mn-ea"/>
                <a:cs typeface="+mn-cs"/>
              </a:rPr>
              <a:t>2</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j-lt"/>
                <a:ea typeface="+mn-ea"/>
                <a:cs typeface="+mn-cs"/>
              </a:rPr>
              <a:t> dependent on all model parameters: </a:t>
            </a:r>
            <a:r>
              <a:rPr lang="en-US" sz="2400" dirty="0" err="1" smtClean="0">
                <a:solidFill>
                  <a:schemeClr val="tx1">
                    <a:lumMod val="50000"/>
                    <a:lumOff val="50000"/>
                  </a:schemeClr>
                </a:solidFill>
                <a:latin typeface="Symbol" charset="2"/>
                <a:cs typeface="Symbol" charset="2"/>
              </a:rPr>
              <a:t>q</a:t>
            </a:r>
            <a:r>
              <a:rPr lang="en-US" sz="2400" baseline="-25000" dirty="0" err="1" smtClean="0">
                <a:solidFill>
                  <a:schemeClr val="tx1">
                    <a:lumMod val="50000"/>
                    <a:lumOff val="50000"/>
                  </a:schemeClr>
                </a:solidFill>
              </a:rPr>
              <a:t>v</a:t>
            </a:r>
            <a:r>
              <a:rPr lang="en-US" sz="2400" dirty="0" smtClean="0">
                <a:solidFill>
                  <a:schemeClr val="tx1">
                    <a:lumMod val="50000"/>
                    <a:lumOff val="50000"/>
                  </a:schemeClr>
                </a:solidFill>
              </a:rPr>
              <a:t>, </a:t>
            </a:r>
            <a:r>
              <a:rPr lang="en-US" sz="2400" dirty="0" smtClean="0">
                <a:solidFill>
                  <a:schemeClr val="tx1">
                    <a:lumMod val="50000"/>
                    <a:lumOff val="50000"/>
                  </a:schemeClr>
                </a:solidFill>
                <a:latin typeface="Symbol" charset="2"/>
                <a:cs typeface="Symbol" charset="2"/>
              </a:rPr>
              <a:t>G, </a:t>
            </a:r>
            <a:r>
              <a:rPr lang="en-US" sz="2400" dirty="0" smtClean="0">
                <a:solidFill>
                  <a:schemeClr val="tx1">
                    <a:lumMod val="50000"/>
                    <a:lumOff val="50000"/>
                  </a:schemeClr>
                </a:solidFill>
                <a:latin typeface="+mj-lt"/>
                <a:cs typeface="Symbol" charset="2"/>
              </a:rPr>
              <a:t>F</a:t>
            </a:r>
            <a:r>
              <a:rPr lang="en-US" sz="2400" baseline="-25000" dirty="0" smtClean="0">
                <a:solidFill>
                  <a:schemeClr val="tx1">
                    <a:lumMod val="50000"/>
                    <a:lumOff val="50000"/>
                  </a:schemeClr>
                </a:solidFill>
                <a:latin typeface="+mj-lt"/>
                <a:cs typeface="Symbol" charset="2"/>
              </a:rPr>
              <a:t>0</a:t>
            </a:r>
            <a:r>
              <a:rPr lang="en-US" sz="2400" dirty="0" smtClean="0">
                <a:solidFill>
                  <a:schemeClr val="tx1">
                    <a:lumMod val="50000"/>
                    <a:lumOff val="50000"/>
                  </a:schemeClr>
                </a:solidFill>
                <a:latin typeface="Symbol" charset="2"/>
                <a:cs typeface="Symbol" charset="2"/>
              </a:rPr>
              <a:t>, a,</a:t>
            </a:r>
            <a:r>
              <a:rPr lang="en-US" sz="2400" dirty="0" smtClean="0">
                <a:solidFill>
                  <a:schemeClr val="tx1">
                    <a:lumMod val="50000"/>
                    <a:lumOff val="50000"/>
                  </a:schemeClr>
                </a:solidFill>
                <a:latin typeface="Century Gothic"/>
                <a:cs typeface="Century Gothic"/>
              </a:rPr>
              <a:t> </a:t>
            </a:r>
            <a:r>
              <a:rPr lang="en-US" sz="2400" dirty="0" err="1" smtClean="0">
                <a:solidFill>
                  <a:schemeClr val="tx1">
                    <a:lumMod val="50000"/>
                    <a:lumOff val="50000"/>
                  </a:schemeClr>
                </a:solidFill>
                <a:latin typeface="Century Gothic"/>
                <a:cs typeface="Century Gothic"/>
              </a:rPr>
              <a:t>Ecut</a:t>
            </a:r>
            <a:r>
              <a:rPr lang="en-US" sz="2400" dirty="0" smtClean="0">
                <a:solidFill>
                  <a:schemeClr val="tx1">
                    <a:lumMod val="50000"/>
                    <a:lumOff val="50000"/>
                  </a:schemeClr>
                </a:solidFill>
                <a:latin typeface="Century Gothic"/>
                <a:cs typeface="Century Gothic"/>
              </a:rPr>
              <a:t>, </a:t>
            </a:r>
            <a:r>
              <a:rPr lang="en-US" sz="2400" dirty="0" err="1" smtClean="0">
                <a:solidFill>
                  <a:schemeClr val="tx1">
                    <a:lumMod val="50000"/>
                    <a:lumOff val="50000"/>
                  </a:schemeClr>
                </a:solidFill>
                <a:latin typeface="Symbol" charset="2"/>
                <a:cs typeface="Symbol" charset="2"/>
              </a:rPr>
              <a:t>b</a:t>
            </a:r>
            <a:r>
              <a:rPr lang="en-US" sz="2400" dirty="0" smtClean="0">
                <a:solidFill>
                  <a:schemeClr val="tx1">
                    <a:lumMod val="50000"/>
                    <a:lumOff val="50000"/>
                  </a:schemeClr>
                </a:solidFill>
                <a:latin typeface="Century Gothic"/>
                <a:cs typeface="Century Gothic"/>
              </a:rPr>
              <a:t>, </a:t>
            </a:r>
            <a:r>
              <a:rPr lang="en-US" sz="2400" dirty="0" err="1" smtClean="0">
                <a:solidFill>
                  <a:schemeClr val="tx1">
                    <a:lumMod val="50000"/>
                    <a:lumOff val="50000"/>
                  </a:schemeClr>
                </a:solidFill>
                <a:latin typeface="Century Gothic"/>
                <a:cs typeface="Century Gothic"/>
              </a:rPr>
              <a:t>Ebreak</a:t>
            </a:r>
            <a:r>
              <a:rPr lang="en-US" sz="2400" dirty="0" smtClean="0">
                <a:solidFill>
                  <a:schemeClr val="tx1">
                    <a:lumMod val="50000"/>
                    <a:lumOff val="50000"/>
                  </a:schemeClr>
                </a:solidFill>
                <a:latin typeface="Century Gothic"/>
                <a:cs typeface="Century Gothic"/>
              </a:rPr>
              <a:t>. </a:t>
            </a:r>
            <a:r>
              <a:rPr lang="en-US" sz="2400" dirty="0" smtClean="0">
                <a:solidFill>
                  <a:schemeClr val="tx1">
                    <a:lumMod val="50000"/>
                    <a:lumOff val="50000"/>
                  </a:schemeClr>
                </a:solidFill>
                <a:latin typeface="+mj-lt"/>
              </a:rPr>
              <a:t>(Assume default values of </a:t>
            </a:r>
            <a:r>
              <a:rPr lang="en-US" sz="2400" dirty="0" err="1" smtClean="0">
                <a:solidFill>
                  <a:schemeClr val="tx1">
                    <a:lumMod val="50000"/>
                    <a:lumOff val="50000"/>
                  </a:schemeClr>
                </a:solidFill>
                <a:latin typeface="Symbol" charset="2"/>
                <a:cs typeface="Symbol" charset="2"/>
              </a:rPr>
              <a:t>q</a:t>
            </a:r>
            <a:r>
              <a:rPr lang="en-US" sz="2400" baseline="-25000" dirty="0" err="1" smtClean="0">
                <a:solidFill>
                  <a:schemeClr val="tx1">
                    <a:lumMod val="50000"/>
                    <a:lumOff val="50000"/>
                  </a:schemeClr>
                </a:solidFill>
                <a:latin typeface="+mj-lt"/>
              </a:rPr>
              <a:t>v</a:t>
            </a:r>
            <a:r>
              <a:rPr lang="en-US" sz="2400" dirty="0" smtClean="0">
                <a:solidFill>
                  <a:schemeClr val="tx1">
                    <a:lumMod val="50000"/>
                    <a:lumOff val="50000"/>
                  </a:schemeClr>
                </a:solidFill>
                <a:latin typeface="+mj-lt"/>
              </a:rPr>
              <a:t> = 0, and </a:t>
            </a:r>
            <a:r>
              <a:rPr lang="en-US" sz="2400" dirty="0" smtClean="0">
                <a:solidFill>
                  <a:schemeClr val="tx1">
                    <a:lumMod val="50000"/>
                    <a:lumOff val="50000"/>
                  </a:schemeClr>
                </a:solidFill>
                <a:latin typeface="Symbol" charset="2"/>
                <a:cs typeface="Symbol" charset="2"/>
              </a:rPr>
              <a:t>G</a:t>
            </a:r>
            <a:r>
              <a:rPr lang="en-US" sz="2400" dirty="0" smtClean="0">
                <a:solidFill>
                  <a:schemeClr val="tx1">
                    <a:lumMod val="50000"/>
                    <a:lumOff val="50000"/>
                  </a:schemeClr>
                </a:solidFill>
                <a:latin typeface="+mj-lt"/>
              </a:rPr>
              <a:t> = 10)</a:t>
            </a:r>
          </a:p>
          <a:p>
            <a:pPr marL="342900" lvl="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lumMod val="50000"/>
                    <a:lumOff val="50000"/>
                  </a:schemeClr>
                </a:solidFill>
                <a:effectLst/>
                <a:uLnTx/>
                <a:uFillTx/>
                <a:latin typeface="+mj-lt"/>
                <a:ea typeface="+mn-ea"/>
                <a:cs typeface="+mn-cs"/>
              </a:rPr>
              <a:t>For a given (</a:t>
            </a:r>
            <a:r>
              <a:rPr lang="en-US" sz="2400" dirty="0" smtClean="0">
                <a:solidFill>
                  <a:schemeClr val="tx1">
                    <a:lumMod val="50000"/>
                    <a:lumOff val="50000"/>
                  </a:schemeClr>
                </a:solidFill>
                <a:latin typeface="Symbol" charset="2"/>
                <a:cs typeface="Symbol" charset="2"/>
              </a:rPr>
              <a:t>a,</a:t>
            </a:r>
            <a:r>
              <a:rPr lang="en-US" sz="2400" dirty="0" smtClean="0">
                <a:solidFill>
                  <a:schemeClr val="tx1">
                    <a:lumMod val="50000"/>
                    <a:lumOff val="50000"/>
                  </a:schemeClr>
                </a:solidFill>
                <a:latin typeface="Century Gothic"/>
                <a:cs typeface="Century Gothic"/>
              </a:rPr>
              <a:t> </a:t>
            </a:r>
            <a:r>
              <a:rPr lang="en-US" sz="2400" dirty="0" err="1" smtClean="0">
                <a:solidFill>
                  <a:schemeClr val="tx1">
                    <a:lumMod val="50000"/>
                    <a:lumOff val="50000"/>
                  </a:schemeClr>
                </a:solidFill>
                <a:latin typeface="Century Gothic"/>
                <a:cs typeface="Century Gothic"/>
              </a:rPr>
              <a:t>Ecut</a:t>
            </a:r>
            <a:r>
              <a:rPr lang="en-US" sz="2400" dirty="0" smtClean="0">
                <a:solidFill>
                  <a:schemeClr val="tx1">
                    <a:lumMod val="50000"/>
                    <a:lumOff val="50000"/>
                  </a:schemeClr>
                </a:solidFill>
                <a:latin typeface="Century Gothic"/>
                <a:cs typeface="Century Gothic"/>
              </a:rPr>
              <a:t>),</a:t>
            </a:r>
            <a:r>
              <a:rPr kumimoji="0" lang="en-US" sz="2400" b="0" i="0" u="none" strike="noStrike" kern="1200" cap="none" spc="0" normalizeH="0" baseline="0" noProof="0" dirty="0" smtClean="0">
                <a:ln>
                  <a:noFill/>
                </a:ln>
                <a:solidFill>
                  <a:schemeClr val="tx1">
                    <a:lumMod val="50000"/>
                    <a:lumOff val="50000"/>
                  </a:schemeClr>
                </a:solidFill>
                <a:effectLst/>
                <a:uLnTx/>
                <a:uFillTx/>
                <a:latin typeface="+mj-lt"/>
                <a:ea typeface="+mn-ea"/>
                <a:cs typeface="+mn-cs"/>
              </a:rPr>
              <a:t> overall Luminosity</a:t>
            </a:r>
            <a:r>
              <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rPr>
              <a:t> (F</a:t>
            </a:r>
            <a:r>
              <a:rPr kumimoji="0" lang="en-US" sz="2400" b="0" i="0" u="none" strike="noStrike" kern="1200" cap="none" spc="0" normalizeH="0" baseline="-25000" noProof="0" dirty="0" smtClean="0">
                <a:ln>
                  <a:noFill/>
                </a:ln>
                <a:solidFill>
                  <a:schemeClr val="tx1">
                    <a:lumMod val="50000"/>
                    <a:lumOff val="50000"/>
                  </a:schemeClr>
                </a:solidFill>
                <a:effectLst/>
                <a:uLnTx/>
                <a:uFillTx/>
                <a:latin typeface="+mj-lt"/>
                <a:ea typeface="+mn-ea"/>
                <a:cs typeface="+mn-cs"/>
              </a:rPr>
              <a:t>0</a:t>
            </a:r>
            <a:r>
              <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rPr>
              <a:t>) determined by VHE data </a:t>
            </a:r>
            <a:r>
              <a:rPr lang="en-US" sz="2400" dirty="0" smtClean="0">
                <a:solidFill>
                  <a:schemeClr val="tx1">
                    <a:lumMod val="50000"/>
                    <a:lumOff val="50000"/>
                  </a:schemeClr>
                </a:solidFill>
                <a:latin typeface="Symbol" charset="2"/>
                <a:cs typeface="Symbol" charset="2"/>
              </a:rPr>
              <a:t>c</a:t>
            </a:r>
            <a:r>
              <a:rPr lang="en-US" sz="2400" baseline="30000" dirty="0" smtClean="0">
                <a:solidFill>
                  <a:schemeClr val="tx1">
                    <a:lumMod val="50000"/>
                    <a:lumOff val="50000"/>
                  </a:schemeClr>
                </a:solidFill>
              </a:rPr>
              <a:t>2</a:t>
            </a:r>
            <a:r>
              <a:rPr lang="en-US" sz="2400" baseline="-25000" dirty="0" smtClean="0">
                <a:solidFill>
                  <a:schemeClr val="tx1">
                    <a:lumMod val="50000"/>
                    <a:lumOff val="50000"/>
                  </a:schemeClr>
                </a:solidFill>
              </a:rPr>
              <a:t>VHE</a:t>
            </a:r>
            <a:r>
              <a:rPr lang="en-US" sz="2400" baseline="30000" dirty="0" smtClean="0">
                <a:solidFill>
                  <a:schemeClr val="tx1">
                    <a:lumMod val="50000"/>
                    <a:lumOff val="50000"/>
                  </a:schemeClr>
                </a:solidFill>
              </a:rPr>
              <a:t> </a:t>
            </a:r>
            <a:r>
              <a:rPr lang="en-US" sz="2400" dirty="0" smtClean="0">
                <a:solidFill>
                  <a:schemeClr val="tx1">
                    <a:lumMod val="50000"/>
                    <a:lumOff val="50000"/>
                  </a:schemeClr>
                </a:solidFill>
              </a:rPr>
              <a:t>=&gt; </a:t>
            </a:r>
            <a:endParaRPr kumimoji="0" lang="en-US" sz="2400" b="0" i="0" u="none" strike="noStrike" kern="1200" cap="none" spc="0" normalizeH="0" baseline="0" noProof="0" dirty="0" smtClean="0">
              <a:ln>
                <a:noFill/>
              </a:ln>
              <a:solidFill>
                <a:schemeClr val="tx1">
                  <a:lumMod val="50000"/>
                  <a:lumOff val="50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chemeClr val="tx1">
                  <a:lumMod val="50000"/>
                  <a:lumOff val="50000"/>
                </a:schemeClr>
              </a:solidFill>
              <a:latin typeface="+mj-lt"/>
            </a:endParaRPr>
          </a:p>
          <a:p>
            <a:pPr marL="342900" indent="-342900">
              <a:spcBef>
                <a:spcPct val="20000"/>
              </a:spcBef>
              <a:buFont typeface="Arial" pitchFamily="34" charset="0"/>
              <a:buChar char="•"/>
              <a:defRPr/>
            </a:pPr>
            <a:r>
              <a:rPr lang="en-US" sz="2400" dirty="0" smtClean="0">
                <a:solidFill>
                  <a:schemeClr val="tx1">
                    <a:lumMod val="50000"/>
                    <a:lumOff val="50000"/>
                  </a:schemeClr>
                </a:solidFill>
                <a:latin typeface="Symbol" charset="2"/>
                <a:cs typeface="Symbol" charset="2"/>
              </a:rPr>
              <a:t>c</a:t>
            </a:r>
            <a:r>
              <a:rPr lang="en-US" sz="2400" baseline="30000" dirty="0" smtClean="0">
                <a:solidFill>
                  <a:schemeClr val="tx1">
                    <a:lumMod val="50000"/>
                    <a:lumOff val="50000"/>
                  </a:schemeClr>
                </a:solidFill>
              </a:rPr>
              <a:t>2</a:t>
            </a:r>
            <a:r>
              <a:rPr lang="en-US" sz="2400" baseline="-25000" dirty="0" smtClean="0">
                <a:solidFill>
                  <a:schemeClr val="tx1">
                    <a:lumMod val="50000"/>
                    <a:lumOff val="50000"/>
                  </a:schemeClr>
                </a:solidFill>
              </a:rPr>
              <a:t>HE </a:t>
            </a:r>
            <a:r>
              <a:rPr lang="en-US" sz="2400" dirty="0" smtClean="0">
                <a:solidFill>
                  <a:schemeClr val="tx1">
                    <a:lumMod val="50000"/>
                    <a:lumOff val="50000"/>
                  </a:schemeClr>
                </a:solidFill>
              </a:rPr>
              <a:t> </a:t>
            </a:r>
            <a:r>
              <a:rPr lang="en-US" sz="2400" dirty="0" smtClean="0">
                <a:solidFill>
                  <a:schemeClr val="tx1">
                    <a:lumMod val="50000"/>
                    <a:lumOff val="50000"/>
                  </a:schemeClr>
                </a:solidFill>
                <a:latin typeface="Century Gothic"/>
                <a:cs typeface="Century Gothic"/>
              </a:rPr>
              <a:t>is a function of </a:t>
            </a:r>
            <a:r>
              <a:rPr lang="en-US" sz="2400" dirty="0" err="1" smtClean="0">
                <a:solidFill>
                  <a:schemeClr val="tx1">
                    <a:lumMod val="50000"/>
                    <a:lumOff val="50000"/>
                  </a:schemeClr>
                </a:solidFill>
                <a:latin typeface="Symbol" charset="2"/>
                <a:cs typeface="Symbol" charset="2"/>
              </a:rPr>
              <a:t>b</a:t>
            </a:r>
            <a:r>
              <a:rPr lang="en-US" sz="2400" dirty="0" smtClean="0">
                <a:solidFill>
                  <a:schemeClr val="tx1">
                    <a:lumMod val="50000"/>
                    <a:lumOff val="50000"/>
                  </a:schemeClr>
                </a:solidFill>
              </a:rPr>
              <a:t>, </a:t>
            </a:r>
            <a:r>
              <a:rPr lang="en-US" sz="2400" dirty="0" err="1" smtClean="0">
                <a:solidFill>
                  <a:schemeClr val="tx1">
                    <a:lumMod val="50000"/>
                    <a:lumOff val="50000"/>
                  </a:schemeClr>
                </a:solidFill>
                <a:latin typeface="Century Gothic"/>
                <a:cs typeface="Century Gothic"/>
              </a:rPr>
              <a:t>Ebreak</a:t>
            </a:r>
            <a:r>
              <a:rPr lang="en-US" sz="2400" dirty="0" smtClean="0">
                <a:solidFill>
                  <a:schemeClr val="tx1">
                    <a:lumMod val="50000"/>
                    <a:lumOff val="50000"/>
                  </a:schemeClr>
                </a:solidFill>
              </a:rPr>
              <a:t>.</a:t>
            </a:r>
            <a:endPar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endParaRPr>
          </a:p>
          <a:p>
            <a:pPr marL="342900" lvl="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rPr>
              <a:t>total </a:t>
            </a:r>
            <a:r>
              <a:rPr kumimoji="0" lang="en-US" sz="2400" b="0" i="0" u="none" strike="noStrike" kern="1200" cap="none" spc="0" normalizeH="0" noProof="0" dirty="0" smtClean="0">
                <a:ln>
                  <a:noFill/>
                </a:ln>
                <a:solidFill>
                  <a:schemeClr val="tx1">
                    <a:lumMod val="50000"/>
                    <a:lumOff val="50000"/>
                  </a:schemeClr>
                </a:solidFill>
                <a:effectLst/>
                <a:uLnTx/>
                <a:uFillTx/>
                <a:latin typeface="Symbol" charset="2"/>
                <a:ea typeface="+mn-ea"/>
                <a:cs typeface="Symbol" charset="2"/>
              </a:rPr>
              <a:t>c</a:t>
            </a:r>
            <a:r>
              <a:rPr kumimoji="0" lang="en-US" sz="2400" b="0" i="0" u="none" strike="noStrike" kern="1200" cap="none" spc="0" normalizeH="0" baseline="30000" noProof="0" dirty="0" smtClean="0">
                <a:ln>
                  <a:noFill/>
                </a:ln>
                <a:solidFill>
                  <a:schemeClr val="tx1">
                    <a:lumMod val="50000"/>
                    <a:lumOff val="50000"/>
                  </a:schemeClr>
                </a:solidFill>
                <a:effectLst/>
                <a:uLnTx/>
                <a:uFillTx/>
                <a:latin typeface="+mj-lt"/>
                <a:ea typeface="+mn-ea"/>
                <a:cs typeface="+mn-cs"/>
              </a:rPr>
              <a:t>2</a:t>
            </a:r>
            <a:r>
              <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rPr>
              <a:t>(</a:t>
            </a:r>
            <a:r>
              <a:rPr lang="en-US" sz="2400" dirty="0" smtClean="0">
                <a:solidFill>
                  <a:schemeClr val="tx1">
                    <a:lumMod val="50000"/>
                    <a:lumOff val="50000"/>
                  </a:schemeClr>
                </a:solidFill>
                <a:latin typeface="Symbol" charset="2"/>
                <a:cs typeface="Symbol" charset="2"/>
              </a:rPr>
              <a:t>a,</a:t>
            </a:r>
            <a:r>
              <a:rPr lang="en-US" sz="2400" dirty="0" smtClean="0">
                <a:solidFill>
                  <a:schemeClr val="tx1">
                    <a:lumMod val="50000"/>
                    <a:lumOff val="50000"/>
                  </a:schemeClr>
                </a:solidFill>
                <a:latin typeface="Century Gothic"/>
                <a:cs typeface="Century Gothic"/>
              </a:rPr>
              <a:t> </a:t>
            </a:r>
            <a:r>
              <a:rPr lang="en-US" sz="2400" dirty="0" err="1" smtClean="0">
                <a:solidFill>
                  <a:schemeClr val="tx1">
                    <a:lumMod val="50000"/>
                    <a:lumOff val="50000"/>
                  </a:schemeClr>
                </a:solidFill>
                <a:latin typeface="Century Gothic"/>
                <a:cs typeface="Century Gothic"/>
              </a:rPr>
              <a:t>Ecut</a:t>
            </a:r>
            <a:r>
              <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rPr>
              <a:t>)= </a:t>
            </a:r>
            <a:r>
              <a:rPr lang="en-US" sz="2400" dirty="0" smtClean="0">
                <a:solidFill>
                  <a:schemeClr val="tx1">
                    <a:lumMod val="50000"/>
                    <a:lumOff val="50000"/>
                  </a:schemeClr>
                </a:solidFill>
                <a:latin typeface="Symbol" charset="2"/>
                <a:cs typeface="Symbol" charset="2"/>
              </a:rPr>
              <a:t>c</a:t>
            </a:r>
            <a:r>
              <a:rPr lang="en-US" sz="2400" baseline="30000" dirty="0" smtClean="0">
                <a:solidFill>
                  <a:schemeClr val="tx1">
                    <a:lumMod val="50000"/>
                    <a:lumOff val="50000"/>
                  </a:schemeClr>
                </a:solidFill>
              </a:rPr>
              <a:t>2</a:t>
            </a:r>
            <a:r>
              <a:rPr lang="en-US" sz="2400" baseline="-25000" dirty="0" smtClean="0">
                <a:solidFill>
                  <a:schemeClr val="tx1">
                    <a:lumMod val="50000"/>
                    <a:lumOff val="50000"/>
                  </a:schemeClr>
                </a:solidFill>
              </a:rPr>
              <a:t>VHE</a:t>
            </a:r>
            <a:r>
              <a:rPr lang="en-US" sz="2400" dirty="0" smtClean="0">
                <a:solidFill>
                  <a:schemeClr val="tx1">
                    <a:lumMod val="50000"/>
                    <a:lumOff val="50000"/>
                  </a:schemeClr>
                </a:solidFill>
              </a:rPr>
              <a:t> + </a:t>
            </a:r>
            <a:r>
              <a:rPr lang="en-US" sz="2400" dirty="0" smtClean="0">
                <a:solidFill>
                  <a:schemeClr val="tx1">
                    <a:lumMod val="50000"/>
                    <a:lumOff val="50000"/>
                  </a:schemeClr>
                </a:solidFill>
                <a:latin typeface="Symbol" charset="2"/>
                <a:cs typeface="Symbol" charset="2"/>
              </a:rPr>
              <a:t>c</a:t>
            </a:r>
            <a:r>
              <a:rPr lang="en-US" sz="2400" baseline="30000" dirty="0" smtClean="0">
                <a:solidFill>
                  <a:schemeClr val="tx1">
                    <a:lumMod val="50000"/>
                    <a:lumOff val="50000"/>
                  </a:schemeClr>
                </a:solidFill>
              </a:rPr>
              <a:t>2</a:t>
            </a:r>
            <a:r>
              <a:rPr lang="en-US" sz="2400" baseline="-25000" dirty="0" smtClean="0">
                <a:solidFill>
                  <a:schemeClr val="tx1">
                    <a:lumMod val="50000"/>
                    <a:lumOff val="50000"/>
                  </a:schemeClr>
                </a:solidFill>
              </a:rPr>
              <a:t>HE</a:t>
            </a:r>
            <a:r>
              <a:rPr lang="en-US" sz="2400" dirty="0" smtClean="0">
                <a:solidFill>
                  <a:schemeClr val="tx1">
                    <a:lumMod val="50000"/>
                    <a:lumOff val="50000"/>
                  </a:schemeClr>
                </a:solidFill>
              </a:rPr>
              <a:t>.</a:t>
            </a:r>
            <a:endParaRPr kumimoji="0" lang="en-US" sz="2400" b="0" i="0" u="none" strike="noStrike" kern="1200" cap="none" spc="0" normalizeH="0" noProof="0" dirty="0" smtClean="0">
              <a:ln>
                <a:noFill/>
              </a:ln>
              <a:solidFill>
                <a:schemeClr val="tx1">
                  <a:lumMod val="50000"/>
                  <a:lumOff val="50000"/>
                </a:schemeClr>
              </a:solidFill>
              <a:effectLst/>
              <a:uLnTx/>
              <a:uFillTx/>
              <a:latin typeface="+mj-lt"/>
              <a:ea typeface="+mn-ea"/>
              <a:cs typeface="+mn-cs"/>
            </a:endParaRPr>
          </a:p>
        </p:txBody>
      </p:sp>
      <p:grpSp>
        <p:nvGrpSpPr>
          <p:cNvPr id="7" name="Group 6"/>
          <p:cNvGrpSpPr/>
          <p:nvPr/>
        </p:nvGrpSpPr>
        <p:grpSpPr>
          <a:xfrm>
            <a:off x="4541206" y="844724"/>
            <a:ext cx="3867150" cy="2872725"/>
            <a:chOff x="105290" y="3785460"/>
            <a:chExt cx="4149210" cy="3072539"/>
          </a:xfrm>
        </p:grpSpPr>
        <p:pic>
          <p:nvPicPr>
            <p:cNvPr id="8" name="Picture 7" descr="H2356_B0_a1.8_ecut4.22.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6152" r="9029"/>
                <a:stretch>
                  <a:fillRect/>
                </a:stretch>
              </p:blipFill>
            </mc:Choice>
            <mc:Fallback>
              <p:blipFill>
                <a:blip r:embed="rId5"/>
                <a:srcRect t="6152" r="9029"/>
                <a:stretch>
                  <a:fillRect/>
                </a:stretch>
              </p:blipFill>
            </mc:Fallback>
          </mc:AlternateContent>
          <p:spPr>
            <a:xfrm>
              <a:off x="105290" y="3785460"/>
              <a:ext cx="4149210" cy="3072539"/>
            </a:xfrm>
            <a:prstGeom prst="rect">
              <a:avLst/>
            </a:prstGeom>
          </p:spPr>
        </p:pic>
        <p:sp>
          <p:nvSpPr>
            <p:cNvPr id="9" name="TextBox 8"/>
            <p:cNvSpPr txBox="1"/>
            <p:nvPr/>
          </p:nvSpPr>
          <p:spPr>
            <a:xfrm>
              <a:off x="2184401" y="3985274"/>
              <a:ext cx="1750906" cy="296266"/>
            </a:xfrm>
            <a:prstGeom prst="rect">
              <a:avLst/>
            </a:prstGeom>
            <a:noFill/>
          </p:spPr>
          <p:txBody>
            <a:bodyPr wrap="square" rtlCol="0">
              <a:spAutoFit/>
            </a:bodyPr>
            <a:lstStyle/>
            <a:p>
              <a:r>
                <a:rPr lang="en-US" sz="1200" dirty="0" smtClean="0"/>
                <a:t>H2356-309 (</a:t>
              </a:r>
              <a:r>
                <a:rPr lang="en-US" sz="1200" dirty="0" err="1" smtClean="0"/>
                <a:t>z</a:t>
              </a:r>
              <a:r>
                <a:rPr lang="en-US" sz="1200" dirty="0" smtClean="0"/>
                <a:t>=0.165)</a:t>
              </a:r>
              <a:endParaRPr lang="en-US" sz="1200" dirty="0"/>
            </a:p>
          </p:txBody>
        </p:sp>
      </p:grpSp>
      <p:pic>
        <p:nvPicPr>
          <p:cNvPr id="10" name="Picture 9" descr="H2356_cl_B0.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rcRect t="6341"/>
              <a:stretch>
                <a:fillRect/>
              </a:stretch>
            </p:blipFill>
          </mc:Choice>
          <mc:Fallback>
            <p:blipFill>
              <a:blip r:embed="rId7"/>
              <a:srcRect t="6341"/>
              <a:stretch>
                <a:fillRect/>
              </a:stretch>
            </p:blipFill>
          </mc:Fallback>
        </mc:AlternateContent>
        <p:spPr>
          <a:xfrm>
            <a:off x="0" y="917244"/>
            <a:ext cx="4108450" cy="2762105"/>
          </a:xfrm>
          <a:prstGeom prst="rect">
            <a:avLst/>
          </a:prstGeom>
        </p:spPr>
      </p:pic>
      <p:cxnSp>
        <p:nvCxnSpPr>
          <p:cNvPr id="12" name="Straight Connector 11"/>
          <p:cNvCxnSpPr/>
          <p:nvPr/>
        </p:nvCxnSpPr>
        <p:spPr>
          <a:xfrm flipV="1">
            <a:off x="1689100" y="1031544"/>
            <a:ext cx="3124200" cy="10893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89100" y="2120900"/>
            <a:ext cx="3124200" cy="1231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1" name="Object 20"/>
          <p:cNvGraphicFramePr>
            <a:graphicFrameLocks noChangeAspect="1"/>
          </p:cNvGraphicFramePr>
          <p:nvPr/>
        </p:nvGraphicFramePr>
        <p:xfrm>
          <a:off x="3671256" y="5025279"/>
          <a:ext cx="1319844" cy="565647"/>
        </p:xfrm>
        <a:graphic>
          <a:graphicData uri="http://schemas.openxmlformats.org/presentationml/2006/ole">
            <mc:AlternateContent xmlns:mc="http://schemas.openxmlformats.org/markup-compatibility/2006">
              <mc:Choice xmlns:v="urn:schemas-microsoft-com:vml" Requires="v">
                <p:oleObj spid="_x0000_s90118" name="Equation" r:id="rId8" imgW="977900" imgH="419100" progId="Equation.3">
                  <p:embed/>
                </p:oleObj>
              </mc:Choice>
              <mc:Fallback>
                <p:oleObj name="Equation" r:id="rId8" imgW="9779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1256" y="5025279"/>
                        <a:ext cx="1319844" cy="565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1"/>
          <p:cNvGrpSpPr/>
          <p:nvPr/>
        </p:nvGrpSpPr>
        <p:grpSpPr>
          <a:xfrm>
            <a:off x="4802187" y="5177679"/>
            <a:ext cx="4252913" cy="1567169"/>
            <a:chOff x="177800" y="2603500"/>
            <a:chExt cx="5911850" cy="2235200"/>
          </a:xfrm>
        </p:grpSpPr>
        <p:sp>
          <p:nvSpPr>
            <p:cNvPr id="23" name="Left Brace 22"/>
            <p:cNvSpPr/>
            <p:nvPr/>
          </p:nvSpPr>
          <p:spPr>
            <a:xfrm>
              <a:off x="1955800" y="2603500"/>
              <a:ext cx="254000" cy="22352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nvGraphicFramePr>
          <p:xfrm>
            <a:off x="177800" y="3287922"/>
            <a:ext cx="1803400" cy="856027"/>
          </p:xfrm>
          <a:graphic>
            <a:graphicData uri="http://schemas.openxmlformats.org/presentationml/2006/ole">
              <mc:AlternateContent xmlns:mc="http://schemas.openxmlformats.org/markup-compatibility/2006">
                <mc:Choice xmlns:v="urn:schemas-microsoft-com:vml" Requires="v">
                  <p:oleObj spid="_x0000_s90119" name="Equation" r:id="rId10" imgW="749300" imgH="355600" progId="Equation.3">
                    <p:embed/>
                  </p:oleObj>
                </mc:Choice>
                <mc:Fallback>
                  <p:oleObj name="Equation" r:id="rId10" imgW="749300" imgH="3556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800" y="3287922"/>
                          <a:ext cx="1803400" cy="856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4"/>
            <p:cNvGraphicFramePr>
              <a:graphicFrameLocks noChangeAspect="1"/>
            </p:cNvGraphicFramePr>
            <p:nvPr/>
          </p:nvGraphicFramePr>
          <p:xfrm>
            <a:off x="2166938" y="3767138"/>
            <a:ext cx="3922712" cy="900112"/>
          </p:xfrm>
          <a:graphic>
            <a:graphicData uri="http://schemas.openxmlformats.org/presentationml/2006/ole">
              <mc:AlternateContent xmlns:mc="http://schemas.openxmlformats.org/markup-compatibility/2006">
                <mc:Choice xmlns:v="urn:schemas-microsoft-com:vml" Requires="v">
                  <p:oleObj spid="_x0000_s90120" name="Equation" r:id="rId12" imgW="2044700" imgH="469900" progId="Equation.3">
                    <p:embed/>
                  </p:oleObj>
                </mc:Choice>
                <mc:Fallback>
                  <p:oleObj name="Equation" r:id="rId12" imgW="2044700" imgH="4699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66938" y="3767138"/>
                          <a:ext cx="3922712"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nvGraphicFramePr>
          <p:xfrm>
            <a:off x="2143125" y="2763838"/>
            <a:ext cx="3946525" cy="900112"/>
          </p:xfrm>
          <a:graphic>
            <a:graphicData uri="http://schemas.openxmlformats.org/presentationml/2006/ole">
              <mc:AlternateContent xmlns:mc="http://schemas.openxmlformats.org/markup-compatibility/2006">
                <mc:Choice xmlns:v="urn:schemas-microsoft-com:vml" Requires="v">
                  <p:oleObj spid="_x0000_s90121" name="Equation" r:id="rId14" imgW="2057400" imgH="469900" progId="Equation.3">
                    <p:embed/>
                  </p:oleObj>
                </mc:Choice>
                <mc:Fallback>
                  <p:oleObj name="Equation" r:id="rId14" imgW="2057400" imgH="4699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3125" y="2763838"/>
                          <a:ext cx="3946525"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837144" y="1617727"/>
            <a:ext cx="4305507" cy="3229130"/>
            <a:chOff x="4837144" y="1617727"/>
            <a:chExt cx="4305507" cy="3229130"/>
          </a:xfrm>
        </p:grpSpPr>
        <p:pic>
          <p:nvPicPr>
            <p:cNvPr id="4" name="Picture 3" descr="1es1218_Taylor2011.png"/>
            <p:cNvPicPr>
              <a:picLocks noChangeAspect="1"/>
            </p:cNvPicPr>
            <p:nvPr/>
          </p:nvPicPr>
          <p:blipFill>
            <a:blip r:embed="rId3"/>
            <a:stretch>
              <a:fillRect/>
            </a:stretch>
          </p:blipFill>
          <p:spPr>
            <a:xfrm>
              <a:off x="4837144" y="1617727"/>
              <a:ext cx="4305507" cy="3229130"/>
            </a:xfrm>
            <a:prstGeom prst="rect">
              <a:avLst/>
            </a:prstGeom>
          </p:spPr>
        </p:pic>
        <p:sp>
          <p:nvSpPr>
            <p:cNvPr id="26" name="TextBox 25"/>
            <p:cNvSpPr txBox="1"/>
            <p:nvPr/>
          </p:nvSpPr>
          <p:spPr>
            <a:xfrm>
              <a:off x="4914900" y="4232077"/>
              <a:ext cx="3302706" cy="307777"/>
            </a:xfrm>
            <a:prstGeom prst="rect">
              <a:avLst/>
            </a:prstGeom>
            <a:noFill/>
          </p:spPr>
          <p:txBody>
            <a:bodyPr wrap="none" rtlCol="0">
              <a:spAutoFit/>
            </a:bodyPr>
            <a:lstStyle/>
            <a:p>
              <a:r>
                <a:rPr lang="en-US" sz="1400" dirty="0" smtClean="0">
                  <a:solidFill>
                    <a:srgbClr val="FF0000"/>
                  </a:solidFill>
                </a:rPr>
                <a:t>“B</a:t>
              </a:r>
              <a:r>
                <a:rPr lang="en-US" sz="1400" baseline="-25000" dirty="0" smtClean="0">
                  <a:solidFill>
                    <a:srgbClr val="FF0000"/>
                  </a:solidFill>
                </a:rPr>
                <a:t>IGMF</a:t>
              </a:r>
              <a:r>
                <a:rPr lang="en-US" sz="1400" dirty="0" smtClean="0">
                  <a:solidFill>
                    <a:srgbClr val="FF0000"/>
                  </a:solidFill>
                </a:rPr>
                <a:t> = 0” incompatible at &gt;99.99 % C.L.</a:t>
              </a:r>
              <a:endParaRPr lang="en-US" sz="1400" dirty="0">
                <a:solidFill>
                  <a:srgbClr val="FF0000"/>
                </a:solidFill>
              </a:endParaRPr>
            </a:p>
          </p:txBody>
        </p:sp>
      </p:grpSp>
      <p:sp>
        <p:nvSpPr>
          <p:cNvPr id="22" name="TextBox 21"/>
          <p:cNvSpPr txBox="1"/>
          <p:nvPr/>
        </p:nvSpPr>
        <p:spPr>
          <a:xfrm>
            <a:off x="5048851" y="2348468"/>
            <a:ext cx="3114592" cy="369332"/>
          </a:xfrm>
          <a:prstGeom prst="rect">
            <a:avLst/>
          </a:prstGeom>
          <a:noFill/>
        </p:spPr>
        <p:txBody>
          <a:bodyPr wrap="none" rtlCol="0">
            <a:spAutoFit/>
          </a:bodyPr>
          <a:lstStyle/>
          <a:p>
            <a:r>
              <a:rPr lang="en-US" dirty="0" smtClean="0"/>
              <a:t>Analysis of Taylor, et al. (2011)</a:t>
            </a:r>
            <a:endParaRPr lang="en-US" dirty="0"/>
          </a:p>
        </p:txBody>
      </p:sp>
      <p:grpSp>
        <p:nvGrpSpPr>
          <p:cNvPr id="23" name="Group 22"/>
          <p:cNvGrpSpPr/>
          <p:nvPr/>
        </p:nvGrpSpPr>
        <p:grpSpPr>
          <a:xfrm>
            <a:off x="12149" y="1605026"/>
            <a:ext cx="4824995" cy="3229131"/>
            <a:chOff x="12149" y="1605026"/>
            <a:chExt cx="4824995" cy="3229131"/>
          </a:xfrm>
        </p:grpSpPr>
        <p:grpSp>
          <p:nvGrpSpPr>
            <p:cNvPr id="42" name="Group 41"/>
            <p:cNvGrpSpPr/>
            <p:nvPr/>
          </p:nvGrpSpPr>
          <p:grpSpPr>
            <a:xfrm>
              <a:off x="12149" y="1605026"/>
              <a:ext cx="4824995" cy="3229131"/>
              <a:chOff x="12149" y="1605026"/>
              <a:chExt cx="4824995" cy="3229131"/>
            </a:xfrm>
          </p:grpSpPr>
          <p:pic>
            <p:nvPicPr>
              <p:cNvPr id="3" name="Picture 2" descr="rgbj0710_Taylor2011.png"/>
              <p:cNvPicPr>
                <a:picLocks noChangeAspect="1"/>
              </p:cNvPicPr>
              <p:nvPr/>
            </p:nvPicPr>
            <p:blipFill>
              <a:blip r:embed="rId4"/>
              <a:stretch>
                <a:fillRect/>
              </a:stretch>
            </p:blipFill>
            <p:spPr>
              <a:xfrm>
                <a:off x="12149" y="1605026"/>
                <a:ext cx="4824995" cy="3229131"/>
              </a:xfrm>
              <a:prstGeom prst="rect">
                <a:avLst/>
              </a:prstGeom>
            </p:spPr>
          </p:pic>
          <p:sp>
            <p:nvSpPr>
              <p:cNvPr id="11" name="TextBox 10"/>
              <p:cNvSpPr txBox="1"/>
              <p:nvPr/>
            </p:nvSpPr>
            <p:spPr>
              <a:xfrm>
                <a:off x="774700" y="4216400"/>
                <a:ext cx="3066802" cy="307777"/>
              </a:xfrm>
              <a:prstGeom prst="rect">
                <a:avLst/>
              </a:prstGeom>
              <a:noFill/>
            </p:spPr>
            <p:txBody>
              <a:bodyPr wrap="none" rtlCol="0">
                <a:spAutoFit/>
              </a:bodyPr>
              <a:lstStyle/>
              <a:p>
                <a:r>
                  <a:rPr lang="en-US" sz="1400" dirty="0" smtClean="0">
                    <a:solidFill>
                      <a:srgbClr val="FF0000"/>
                    </a:solidFill>
                  </a:rPr>
                  <a:t>“B</a:t>
                </a:r>
                <a:r>
                  <a:rPr lang="en-US" sz="1400" baseline="-25000" dirty="0" smtClean="0">
                    <a:solidFill>
                      <a:srgbClr val="FF0000"/>
                    </a:solidFill>
                  </a:rPr>
                  <a:t>IGMF</a:t>
                </a:r>
                <a:r>
                  <a:rPr lang="en-US" sz="1400" dirty="0" smtClean="0">
                    <a:solidFill>
                      <a:srgbClr val="FF0000"/>
                    </a:solidFill>
                  </a:rPr>
                  <a:t> = 0” incompatible at 98.8% C.L.</a:t>
                </a:r>
                <a:endParaRPr lang="en-US" sz="1400" dirty="0">
                  <a:solidFill>
                    <a:srgbClr val="FF0000"/>
                  </a:solidFill>
                </a:endParaRPr>
              </a:p>
            </p:txBody>
          </p:sp>
        </p:grpSp>
        <p:sp>
          <p:nvSpPr>
            <p:cNvPr id="21" name="TextBox 20"/>
            <p:cNvSpPr txBox="1"/>
            <p:nvPr/>
          </p:nvSpPr>
          <p:spPr>
            <a:xfrm>
              <a:off x="889000" y="2463800"/>
              <a:ext cx="3114592" cy="369332"/>
            </a:xfrm>
            <a:prstGeom prst="rect">
              <a:avLst/>
            </a:prstGeom>
            <a:noFill/>
          </p:spPr>
          <p:txBody>
            <a:bodyPr wrap="none" rtlCol="0">
              <a:spAutoFit/>
            </a:bodyPr>
            <a:lstStyle/>
            <a:p>
              <a:r>
                <a:rPr lang="en-US" dirty="0" smtClean="0"/>
                <a:t>Analysis of Taylor, et al. (2011)</a:t>
              </a:r>
              <a:endParaRPr lang="en-US" dirty="0"/>
            </a:p>
          </p:txBody>
        </p:sp>
      </p:grpSp>
      <p:grpSp>
        <p:nvGrpSpPr>
          <p:cNvPr id="40" name="Group 39"/>
          <p:cNvGrpSpPr/>
          <p:nvPr/>
        </p:nvGrpSpPr>
        <p:grpSpPr>
          <a:xfrm>
            <a:off x="4597643" y="1595121"/>
            <a:ext cx="4533656" cy="4833639"/>
            <a:chOff x="4597643" y="1595121"/>
            <a:chExt cx="4533656" cy="4833639"/>
          </a:xfrm>
        </p:grpSpPr>
        <p:grpSp>
          <p:nvGrpSpPr>
            <p:cNvPr id="38" name="Group 37"/>
            <p:cNvGrpSpPr/>
            <p:nvPr/>
          </p:nvGrpSpPr>
          <p:grpSpPr>
            <a:xfrm>
              <a:off x="4597643" y="1595121"/>
              <a:ext cx="4533656" cy="3472180"/>
              <a:chOff x="4597643" y="1595121"/>
              <a:chExt cx="4533656" cy="3472180"/>
            </a:xfrm>
          </p:grpSpPr>
          <p:pic>
            <p:nvPicPr>
              <p:cNvPr id="36" name="Picture 35" descr="1es1218_a1.8_e3.16_B0_delta1_eb10_cl80.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rcRect l="4883" t="7641" r="8554"/>
                  <a:stretch>
                    <a:fillRect/>
                  </a:stretch>
                </p:blipFill>
              </mc:Choice>
              <mc:Fallback>
                <p:blipFill>
                  <a:blip r:embed="rId6"/>
                  <a:srcRect l="4883" t="7641" r="8554"/>
                  <a:stretch>
                    <a:fillRect/>
                  </a:stretch>
                </p:blipFill>
              </mc:Fallback>
            </mc:AlternateContent>
            <p:spPr>
              <a:xfrm>
                <a:off x="4597643" y="1595121"/>
                <a:ext cx="4533656" cy="3472180"/>
              </a:xfrm>
              <a:prstGeom prst="rect">
                <a:avLst/>
              </a:prstGeom>
            </p:spPr>
          </p:pic>
          <p:sp>
            <p:nvSpPr>
              <p:cNvPr id="28" name="TextBox 27"/>
              <p:cNvSpPr txBox="1"/>
              <p:nvPr/>
            </p:nvSpPr>
            <p:spPr>
              <a:xfrm>
                <a:off x="7217834" y="1803400"/>
                <a:ext cx="1747368" cy="276999"/>
              </a:xfrm>
              <a:prstGeom prst="rect">
                <a:avLst/>
              </a:prstGeom>
              <a:noFill/>
            </p:spPr>
            <p:txBody>
              <a:bodyPr wrap="none" rtlCol="0">
                <a:spAutoFit/>
              </a:bodyPr>
              <a:lstStyle/>
              <a:p>
                <a:r>
                  <a:rPr lang="en-US" sz="1200" dirty="0" smtClean="0"/>
                  <a:t>1ES 1218+304 (</a:t>
                </a:r>
                <a:r>
                  <a:rPr lang="en-US" sz="1200" dirty="0" err="1" smtClean="0"/>
                  <a:t>z</a:t>
                </a:r>
                <a:r>
                  <a:rPr lang="en-US" sz="1200" dirty="0" smtClean="0"/>
                  <a:t>=0.182)</a:t>
                </a:r>
                <a:endParaRPr lang="en-US" sz="1200" dirty="0"/>
              </a:p>
            </p:txBody>
          </p:sp>
          <p:sp>
            <p:nvSpPr>
              <p:cNvPr id="37" name="TextBox 36"/>
              <p:cNvSpPr txBox="1"/>
              <p:nvPr/>
            </p:nvSpPr>
            <p:spPr>
              <a:xfrm>
                <a:off x="5054600" y="4333677"/>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80% C.L.</a:t>
                </a:r>
                <a:endParaRPr lang="en-US" sz="1400" i="1" dirty="0"/>
              </a:p>
            </p:txBody>
          </p:sp>
        </p:grpSp>
        <p:sp>
          <p:nvSpPr>
            <p:cNvPr id="39" name="TextBox 38"/>
            <p:cNvSpPr txBox="1"/>
            <p:nvPr/>
          </p:nvSpPr>
          <p:spPr>
            <a:xfrm>
              <a:off x="4597643" y="5105321"/>
              <a:ext cx="4508743" cy="1323439"/>
            </a:xfrm>
            <a:prstGeom prst="rect">
              <a:avLst/>
            </a:prstGeom>
            <a:noFill/>
          </p:spPr>
          <p:txBody>
            <a:bodyPr wrap="square" rtlCol="0">
              <a:spAutoFit/>
            </a:bodyPr>
            <a:lstStyle/>
            <a:p>
              <a:r>
                <a:rPr lang="en-US" sz="1600" dirty="0" smtClean="0"/>
                <a:t>Possible Reasons for Discrepancy?:</a:t>
              </a:r>
            </a:p>
            <a:p>
              <a:pPr marL="342900" indent="-342900">
                <a:buAutoNum type="arabicParenR"/>
              </a:pPr>
              <a:r>
                <a:rPr lang="en-US" sz="1600" dirty="0" smtClean="0"/>
                <a:t>Broken Power Law allows softer spectrum in VHE</a:t>
              </a:r>
            </a:p>
            <a:p>
              <a:pPr marL="342900" indent="-342900">
                <a:buAutoNum type="arabicParenR"/>
              </a:pPr>
              <a:r>
                <a:rPr lang="en-US" sz="1600" dirty="0" smtClean="0"/>
                <a:t>Use simulated-predicted spectrum to fix index in each bin to determine </a:t>
              </a:r>
              <a:r>
                <a:rPr lang="en-US" sz="1600" dirty="0" err="1" smtClean="0"/>
                <a:t>GeV</a:t>
              </a:r>
              <a:r>
                <a:rPr lang="en-US" sz="1600" dirty="0" smtClean="0"/>
                <a:t> flux points</a:t>
              </a:r>
              <a:endParaRPr lang="en-US" sz="1600" dirty="0"/>
            </a:p>
          </p:txBody>
        </p:sp>
      </p:grpSp>
      <p:grpSp>
        <p:nvGrpSpPr>
          <p:cNvPr id="35" name="Group 34"/>
          <p:cNvGrpSpPr/>
          <p:nvPr/>
        </p:nvGrpSpPr>
        <p:grpSpPr>
          <a:xfrm>
            <a:off x="6350" y="1616155"/>
            <a:ext cx="4830794" cy="5020805"/>
            <a:chOff x="6350" y="1616155"/>
            <a:chExt cx="4830794" cy="5020805"/>
          </a:xfrm>
        </p:grpSpPr>
        <p:pic>
          <p:nvPicPr>
            <p:cNvPr id="30" name="Picture 29" descr="rgbj0710_a1.8_ecut3.16_delta1.2_eb75_cl90.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rcRect t="7985" r="8554"/>
                <a:stretch>
                  <a:fillRect/>
                </a:stretch>
              </p:blipFill>
            </mc:Choice>
            <mc:Fallback>
              <p:blipFill>
                <a:blip r:embed="rId8"/>
                <a:srcRect t="7985" r="8554"/>
                <a:stretch>
                  <a:fillRect/>
                </a:stretch>
              </p:blipFill>
            </mc:Fallback>
          </mc:AlternateContent>
          <p:spPr>
            <a:xfrm>
              <a:off x="6350" y="1616155"/>
              <a:ext cx="4830794" cy="3489166"/>
            </a:xfrm>
            <a:prstGeom prst="rect">
              <a:avLst/>
            </a:prstGeom>
          </p:spPr>
        </p:pic>
        <p:grpSp>
          <p:nvGrpSpPr>
            <p:cNvPr id="31" name="Group 30"/>
            <p:cNvGrpSpPr/>
            <p:nvPr/>
          </p:nvGrpSpPr>
          <p:grpSpPr>
            <a:xfrm>
              <a:off x="241300" y="1803400"/>
              <a:ext cx="4508743" cy="4833560"/>
              <a:chOff x="241300" y="1803400"/>
              <a:chExt cx="4508743" cy="4833560"/>
            </a:xfrm>
          </p:grpSpPr>
          <p:sp>
            <p:nvSpPr>
              <p:cNvPr id="32" name="TextBox 31"/>
              <p:cNvSpPr txBox="1"/>
              <p:nvPr/>
            </p:nvSpPr>
            <p:spPr>
              <a:xfrm>
                <a:off x="2730500" y="1803400"/>
                <a:ext cx="1867143" cy="276999"/>
              </a:xfrm>
              <a:prstGeom prst="rect">
                <a:avLst/>
              </a:prstGeom>
              <a:noFill/>
            </p:spPr>
            <p:txBody>
              <a:bodyPr wrap="none" rtlCol="0">
                <a:spAutoFit/>
              </a:bodyPr>
              <a:lstStyle/>
              <a:p>
                <a:r>
                  <a:rPr lang="en-US" sz="1200" dirty="0" smtClean="0"/>
                  <a:t>RGB J0710+591 (</a:t>
                </a:r>
                <a:r>
                  <a:rPr lang="en-US" sz="1200" dirty="0" err="1" smtClean="0"/>
                  <a:t>z</a:t>
                </a:r>
                <a:r>
                  <a:rPr lang="en-US" sz="1200" dirty="0" smtClean="0"/>
                  <a:t>=0.125)</a:t>
                </a:r>
                <a:endParaRPr lang="en-US" sz="1200" dirty="0"/>
              </a:p>
            </p:txBody>
          </p:sp>
          <p:sp>
            <p:nvSpPr>
              <p:cNvPr id="34" name="TextBox 33"/>
              <p:cNvSpPr txBox="1"/>
              <p:nvPr/>
            </p:nvSpPr>
            <p:spPr>
              <a:xfrm>
                <a:off x="736600" y="4320977"/>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90% C.L.</a:t>
                </a:r>
                <a:endParaRPr lang="en-US" sz="1400" i="1" dirty="0"/>
              </a:p>
            </p:txBody>
          </p:sp>
          <p:sp>
            <p:nvSpPr>
              <p:cNvPr id="33" name="TextBox 32"/>
              <p:cNvSpPr txBox="1"/>
              <p:nvPr/>
            </p:nvSpPr>
            <p:spPr>
              <a:xfrm>
                <a:off x="241300" y="5067300"/>
                <a:ext cx="4508743" cy="1569660"/>
              </a:xfrm>
              <a:prstGeom prst="rect">
                <a:avLst/>
              </a:prstGeom>
              <a:noFill/>
            </p:spPr>
            <p:txBody>
              <a:bodyPr wrap="square" rtlCol="0">
                <a:spAutoFit/>
              </a:bodyPr>
              <a:lstStyle/>
              <a:p>
                <a:r>
                  <a:rPr lang="en-US" sz="1600" dirty="0" smtClean="0"/>
                  <a:t>Possible Reasons for Discrepancy?:</a:t>
                </a:r>
              </a:p>
              <a:p>
                <a:pPr marL="342900" indent="-342900">
                  <a:buAutoNum type="arabicParenR"/>
                </a:pPr>
                <a:r>
                  <a:rPr lang="en-US" sz="1600" dirty="0" smtClean="0"/>
                  <a:t>Pass 7 data + 1 yr more data: Upper Limit −&gt; detection in lowest energy bin</a:t>
                </a:r>
              </a:p>
              <a:p>
                <a:pPr marL="342900" indent="-342900">
                  <a:buAutoNum type="arabicParenR"/>
                </a:pPr>
                <a:r>
                  <a:rPr lang="en-US" sz="1600" dirty="0" smtClean="0"/>
                  <a:t>Broken Power Law model more general</a:t>
                </a:r>
              </a:p>
              <a:p>
                <a:pPr marL="342900" indent="-342900">
                  <a:buAutoNum type="arabicParenR"/>
                </a:pPr>
                <a:r>
                  <a:rPr lang="en-US" sz="1600" dirty="0" smtClean="0"/>
                  <a:t>Use simulated-predicted spectrum to fix index in each bin to determine </a:t>
                </a:r>
                <a:r>
                  <a:rPr lang="en-US" sz="1600" dirty="0" err="1" smtClean="0"/>
                  <a:t>GeV</a:t>
                </a:r>
                <a:r>
                  <a:rPr lang="en-US" sz="1600" dirty="0" smtClean="0"/>
                  <a:t> flux points</a:t>
                </a:r>
                <a:endParaRPr lang="en-US" sz="1600" dirty="0"/>
              </a:p>
            </p:txBody>
          </p:sp>
        </p:grpSp>
      </p:grpSp>
      <p:sp>
        <p:nvSpPr>
          <p:cNvPr id="2" name="Title 1"/>
          <p:cNvSpPr>
            <a:spLocks noGrp="1"/>
          </p:cNvSpPr>
          <p:nvPr>
            <p:ph type="title"/>
          </p:nvPr>
        </p:nvSpPr>
        <p:spPr>
          <a:xfrm>
            <a:off x="457200" y="55816"/>
            <a:ext cx="8229600" cy="1549211"/>
          </a:xfrm>
        </p:spPr>
        <p:txBody>
          <a:bodyPr/>
          <a:lstStyle/>
          <a:p>
            <a:r>
              <a:rPr lang="en-US" sz="4400" dirty="0" smtClean="0"/>
              <a:t>Apply Fits to 2 </a:t>
            </a:r>
            <a:r>
              <a:rPr lang="en-US" sz="4400" dirty="0" err="1" smtClean="0"/>
              <a:t>Blazars</a:t>
            </a:r>
            <a:r>
              <a:rPr lang="en-US" sz="4400" dirty="0" smtClean="0"/>
              <a:t>: RGB J0710+591 and 1ES 1218+304</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838200"/>
          </a:xfrm>
        </p:spPr>
        <p:txBody>
          <a:bodyPr/>
          <a:lstStyle/>
          <a:p>
            <a:r>
              <a:rPr lang="en-US" dirty="0" smtClean="0"/>
              <a:t>Other Sources</a:t>
            </a:r>
            <a:endParaRPr lang="en-US" dirty="0"/>
          </a:p>
        </p:txBody>
      </p:sp>
      <p:grpSp>
        <p:nvGrpSpPr>
          <p:cNvPr id="7" name="Group 6"/>
          <p:cNvGrpSpPr/>
          <p:nvPr/>
        </p:nvGrpSpPr>
        <p:grpSpPr>
          <a:xfrm>
            <a:off x="105290" y="749300"/>
            <a:ext cx="4149210" cy="3060700"/>
            <a:chOff x="105290" y="774700"/>
            <a:chExt cx="4492110" cy="3299950"/>
          </a:xfrm>
        </p:grpSpPr>
        <p:pic>
          <p:nvPicPr>
            <p:cNvPr id="3" name="Picture 2" descr="1es0347_B0_a1.3_ecut0.75.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7319" r="9439"/>
                <a:stretch>
                  <a:fillRect/>
                </a:stretch>
              </p:blipFill>
            </mc:Choice>
            <mc:Fallback>
              <p:blipFill>
                <a:blip r:embed="rId4"/>
                <a:srcRect t="7319" r="9439"/>
                <a:stretch>
                  <a:fillRect/>
                </a:stretch>
              </p:blipFill>
            </mc:Fallback>
          </mc:AlternateContent>
          <p:spPr>
            <a:xfrm>
              <a:off x="105290" y="774700"/>
              <a:ext cx="4492110" cy="3299950"/>
            </a:xfrm>
            <a:prstGeom prst="rect">
              <a:avLst/>
            </a:prstGeom>
          </p:spPr>
        </p:pic>
        <p:sp>
          <p:nvSpPr>
            <p:cNvPr id="4" name="TextBox 3"/>
            <p:cNvSpPr txBox="1"/>
            <p:nvPr/>
          </p:nvSpPr>
          <p:spPr>
            <a:xfrm>
              <a:off x="2067483" y="941787"/>
              <a:ext cx="1895605" cy="298652"/>
            </a:xfrm>
            <a:prstGeom prst="rect">
              <a:avLst/>
            </a:prstGeom>
            <a:noFill/>
          </p:spPr>
          <p:txBody>
            <a:bodyPr wrap="square" rtlCol="0">
              <a:spAutoFit/>
            </a:bodyPr>
            <a:lstStyle/>
            <a:p>
              <a:r>
                <a:rPr lang="en-US" sz="1200" dirty="0" smtClean="0"/>
                <a:t>1ES 0347-121 (</a:t>
              </a:r>
              <a:r>
                <a:rPr lang="en-US" sz="1200" dirty="0" err="1" smtClean="0"/>
                <a:t>z</a:t>
              </a:r>
              <a:r>
                <a:rPr lang="en-US" sz="1200" dirty="0" smtClean="0"/>
                <a:t>=0.186)</a:t>
              </a:r>
              <a:endParaRPr lang="en-US" sz="1200" dirty="0"/>
            </a:p>
          </p:txBody>
        </p:sp>
      </p:grpSp>
      <p:grpSp>
        <p:nvGrpSpPr>
          <p:cNvPr id="11" name="Group 10"/>
          <p:cNvGrpSpPr/>
          <p:nvPr/>
        </p:nvGrpSpPr>
        <p:grpSpPr>
          <a:xfrm>
            <a:off x="105290" y="3785460"/>
            <a:ext cx="4149210" cy="3072539"/>
            <a:chOff x="105290" y="3785460"/>
            <a:chExt cx="4149210" cy="3072539"/>
          </a:xfrm>
        </p:grpSpPr>
        <p:pic>
          <p:nvPicPr>
            <p:cNvPr id="9" name="Picture 8" descr="H2356_B0_a1.8_ecut4.22.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rcRect t="6152" r="9029"/>
                <a:stretch>
                  <a:fillRect/>
                </a:stretch>
              </p:blipFill>
            </mc:Choice>
            <mc:Fallback>
              <p:blipFill>
                <a:blip r:embed="rId6"/>
                <a:srcRect t="6152" r="9029"/>
                <a:stretch>
                  <a:fillRect/>
                </a:stretch>
              </p:blipFill>
            </mc:Fallback>
          </mc:AlternateContent>
          <p:spPr>
            <a:xfrm>
              <a:off x="105290" y="3785460"/>
              <a:ext cx="4149210" cy="3072539"/>
            </a:xfrm>
            <a:prstGeom prst="rect">
              <a:avLst/>
            </a:prstGeom>
          </p:spPr>
        </p:pic>
        <p:sp>
          <p:nvSpPr>
            <p:cNvPr id="10" name="TextBox 9"/>
            <p:cNvSpPr txBox="1"/>
            <p:nvPr/>
          </p:nvSpPr>
          <p:spPr>
            <a:xfrm>
              <a:off x="2184401" y="3985274"/>
              <a:ext cx="1750906" cy="276999"/>
            </a:xfrm>
            <a:prstGeom prst="rect">
              <a:avLst/>
            </a:prstGeom>
            <a:noFill/>
          </p:spPr>
          <p:txBody>
            <a:bodyPr wrap="square" rtlCol="0">
              <a:spAutoFit/>
            </a:bodyPr>
            <a:lstStyle/>
            <a:p>
              <a:r>
                <a:rPr lang="en-US" sz="1200" dirty="0" smtClean="0"/>
                <a:t>H2356-309 (</a:t>
              </a:r>
              <a:r>
                <a:rPr lang="en-US" sz="1200" dirty="0" err="1" smtClean="0"/>
                <a:t>z</a:t>
              </a:r>
              <a:r>
                <a:rPr lang="en-US" sz="1200" dirty="0" smtClean="0"/>
                <a:t>=0.165)</a:t>
              </a:r>
              <a:endParaRPr lang="en-US" sz="1200" dirty="0"/>
            </a:p>
          </p:txBody>
        </p:sp>
      </p:grpSp>
      <p:pic>
        <p:nvPicPr>
          <p:cNvPr id="12" name="Picture 11" descr="rgbj0152_B0_a1.9_ecut3.16.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rcRect t="6429" r="8260"/>
              <a:stretch>
                <a:fillRect/>
              </a:stretch>
            </p:blipFill>
          </mc:Choice>
          <mc:Fallback>
            <p:blipFill>
              <a:blip r:embed="rId8"/>
              <a:srcRect t="6429" r="8260"/>
              <a:stretch>
                <a:fillRect/>
              </a:stretch>
            </p:blipFill>
          </mc:Fallback>
        </mc:AlternateContent>
        <p:spPr>
          <a:xfrm>
            <a:off x="4834466" y="3708197"/>
            <a:ext cx="4313767" cy="3158270"/>
          </a:xfrm>
          <a:prstGeom prst="rect">
            <a:avLst/>
          </a:prstGeom>
        </p:spPr>
      </p:pic>
      <p:grpSp>
        <p:nvGrpSpPr>
          <p:cNvPr id="8" name="Group 7"/>
          <p:cNvGrpSpPr/>
          <p:nvPr/>
        </p:nvGrpSpPr>
        <p:grpSpPr>
          <a:xfrm>
            <a:off x="4834466" y="736600"/>
            <a:ext cx="4309534" cy="3074260"/>
            <a:chOff x="4597400" y="812800"/>
            <a:chExt cx="4546600" cy="3274074"/>
          </a:xfrm>
        </p:grpSpPr>
        <p:pic>
          <p:nvPicPr>
            <p:cNvPr id="5" name="Picture 4" descr="1es1101_B0_a1.5_ecut1.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rcRect t="7494" r="7790"/>
                <a:stretch>
                  <a:fillRect/>
                </a:stretch>
              </p:blipFill>
            </mc:Choice>
            <mc:Fallback>
              <p:blipFill>
                <a:blip r:embed="rId10"/>
                <a:srcRect t="7494" r="7790"/>
                <a:stretch>
                  <a:fillRect/>
                </a:stretch>
              </p:blipFill>
            </mc:Fallback>
          </mc:AlternateContent>
          <p:spPr>
            <a:xfrm>
              <a:off x="4597400" y="812800"/>
              <a:ext cx="4546600" cy="3274074"/>
            </a:xfrm>
            <a:prstGeom prst="rect">
              <a:avLst/>
            </a:prstGeom>
          </p:spPr>
        </p:pic>
        <p:sp>
          <p:nvSpPr>
            <p:cNvPr id="6" name="TextBox 5"/>
            <p:cNvSpPr txBox="1"/>
            <p:nvPr/>
          </p:nvSpPr>
          <p:spPr>
            <a:xfrm>
              <a:off x="7053816" y="1106101"/>
              <a:ext cx="1881274" cy="295003"/>
            </a:xfrm>
            <a:prstGeom prst="rect">
              <a:avLst/>
            </a:prstGeom>
            <a:noFill/>
          </p:spPr>
          <p:txBody>
            <a:bodyPr wrap="square" rtlCol="0">
              <a:spAutoFit/>
            </a:bodyPr>
            <a:lstStyle/>
            <a:p>
              <a:r>
                <a:rPr lang="en-US" sz="1200" dirty="0" smtClean="0"/>
                <a:t>1ES 1101-232 (</a:t>
              </a:r>
              <a:r>
                <a:rPr lang="en-US" sz="1200" dirty="0" err="1" smtClean="0"/>
                <a:t>z</a:t>
              </a:r>
              <a:r>
                <a:rPr lang="en-US" sz="1200" dirty="0" smtClean="0"/>
                <a:t>=0.188)</a:t>
              </a:r>
              <a:endParaRPr lang="en-US" sz="1200" dirty="0"/>
            </a:p>
          </p:txBody>
        </p:sp>
      </p:grpSp>
      <p:sp>
        <p:nvSpPr>
          <p:cNvPr id="13" name="TextBox 12"/>
          <p:cNvSpPr txBox="1"/>
          <p:nvPr/>
        </p:nvSpPr>
        <p:spPr>
          <a:xfrm>
            <a:off x="6997700" y="3985274"/>
            <a:ext cx="1943100" cy="276999"/>
          </a:xfrm>
          <a:prstGeom prst="rect">
            <a:avLst/>
          </a:prstGeom>
          <a:noFill/>
        </p:spPr>
        <p:txBody>
          <a:bodyPr wrap="square" rtlCol="0">
            <a:spAutoFit/>
          </a:bodyPr>
          <a:lstStyle/>
          <a:p>
            <a:r>
              <a:rPr lang="en-US" sz="1200" dirty="0" smtClean="0"/>
              <a:t>RGB J0152+017 (</a:t>
            </a:r>
            <a:r>
              <a:rPr lang="en-US" sz="1200" dirty="0" err="1" smtClean="0"/>
              <a:t>z</a:t>
            </a:r>
            <a:r>
              <a:rPr lang="en-US" sz="1200" dirty="0" smtClean="0"/>
              <a:t>=0.080)</a:t>
            </a:r>
            <a:endParaRPr lang="en-US" sz="1200" dirty="0"/>
          </a:p>
        </p:txBody>
      </p:sp>
      <p:sp>
        <p:nvSpPr>
          <p:cNvPr id="14" name="TextBox 13"/>
          <p:cNvSpPr txBox="1"/>
          <p:nvPr/>
        </p:nvSpPr>
        <p:spPr>
          <a:xfrm>
            <a:off x="584200" y="3139877"/>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90% C.L.</a:t>
            </a:r>
            <a:endParaRPr lang="en-US" sz="1400" i="1" dirty="0"/>
          </a:p>
        </p:txBody>
      </p:sp>
      <p:sp>
        <p:nvSpPr>
          <p:cNvPr id="15" name="TextBox 14"/>
          <p:cNvSpPr txBox="1"/>
          <p:nvPr/>
        </p:nvSpPr>
        <p:spPr>
          <a:xfrm>
            <a:off x="5398828" y="3139876"/>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30% C.L.</a:t>
            </a:r>
            <a:endParaRPr lang="en-US" sz="1400" i="1" dirty="0"/>
          </a:p>
        </p:txBody>
      </p:sp>
      <p:sp>
        <p:nvSpPr>
          <p:cNvPr id="16" name="TextBox 15"/>
          <p:cNvSpPr txBox="1"/>
          <p:nvPr/>
        </p:nvSpPr>
        <p:spPr>
          <a:xfrm>
            <a:off x="585529" y="6105723"/>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10% C.L.</a:t>
            </a:r>
            <a:endParaRPr lang="en-US" sz="1400" i="1" dirty="0"/>
          </a:p>
        </p:txBody>
      </p:sp>
      <p:sp>
        <p:nvSpPr>
          <p:cNvPr id="17" name="TextBox 16"/>
          <p:cNvSpPr txBox="1"/>
          <p:nvPr/>
        </p:nvSpPr>
        <p:spPr>
          <a:xfrm>
            <a:off x="5398828" y="6105723"/>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10% C.L.</a:t>
            </a:r>
            <a:endParaRPr lang="en-US" sz="1400" i="1" dirty="0"/>
          </a:p>
        </p:txBody>
      </p:sp>
      <p:sp>
        <p:nvSpPr>
          <p:cNvPr id="18" name="TextBox 17"/>
          <p:cNvSpPr txBox="1"/>
          <p:nvPr/>
        </p:nvSpPr>
        <p:spPr>
          <a:xfrm>
            <a:off x="1879601" y="1085800"/>
            <a:ext cx="2235199" cy="830997"/>
          </a:xfrm>
          <a:prstGeom prst="rect">
            <a:avLst/>
          </a:prstGeom>
          <a:noFill/>
        </p:spPr>
        <p:txBody>
          <a:bodyPr wrap="square" rtlCol="0">
            <a:spAutoFit/>
          </a:bodyPr>
          <a:lstStyle/>
          <a:p>
            <a:r>
              <a:rPr lang="en-US" sz="1200" i="1" dirty="0" smtClean="0"/>
              <a:t>[In </a:t>
            </a:r>
            <a:r>
              <a:rPr lang="en-US" sz="1200" i="1" dirty="0" err="1" smtClean="0"/>
              <a:t>Neronov</a:t>
            </a:r>
            <a:r>
              <a:rPr lang="en-US" sz="1200" i="1" dirty="0" smtClean="0"/>
              <a:t> &amp; </a:t>
            </a:r>
            <a:r>
              <a:rPr lang="en-US" sz="1200" i="1" dirty="0" err="1" smtClean="0"/>
              <a:t>Vovk</a:t>
            </a:r>
            <a:r>
              <a:rPr lang="en-US" sz="1200" i="1" dirty="0" smtClean="0"/>
              <a:t> (2010) and </a:t>
            </a:r>
            <a:r>
              <a:rPr lang="en-US" sz="1200" i="1" dirty="0" err="1" smtClean="0"/>
              <a:t>Essey</a:t>
            </a:r>
            <a:r>
              <a:rPr lang="en-US" sz="1200" i="1" dirty="0" smtClean="0"/>
              <a:t>, et al. (2011) used to argue incompatibility of B</a:t>
            </a:r>
            <a:r>
              <a:rPr lang="en-US" sz="1200" i="1" baseline="-25000" dirty="0" smtClean="0"/>
              <a:t>IGMF</a:t>
            </a:r>
            <a:r>
              <a:rPr lang="en-US" sz="1200" i="1" dirty="0" smtClean="0"/>
              <a:t> = 0 hypothesis]</a:t>
            </a:r>
            <a:endParaRPr lang="en-US" sz="12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000"/>
          </a:xfrm>
        </p:spPr>
        <p:txBody>
          <a:bodyPr/>
          <a:lstStyle/>
          <a:p>
            <a:r>
              <a:rPr lang="en-US" dirty="0" smtClean="0"/>
              <a:t>1ES 0229+200</a:t>
            </a:r>
            <a:endParaRPr lang="en-US" dirty="0"/>
          </a:p>
        </p:txBody>
      </p:sp>
      <p:sp>
        <p:nvSpPr>
          <p:cNvPr id="3" name="Content Placeholder 2"/>
          <p:cNvSpPr txBox="1">
            <a:spLocks/>
          </p:cNvSpPr>
          <p:nvPr/>
        </p:nvSpPr>
        <p:spPr>
          <a:xfrm>
            <a:off x="457200" y="4572000"/>
            <a:ext cx="8229600" cy="1701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mj-lt"/>
                <a:ea typeface="+mn-ea"/>
                <a:cs typeface="+mn-cs"/>
              </a:rPr>
              <a:t>Best fit</a:t>
            </a:r>
            <a:r>
              <a:rPr kumimoji="0" lang="en-US" sz="2400" b="0" i="0" u="none" strike="noStrike" kern="1200" cap="none" spc="0" normalizeH="0" noProof="0" dirty="0" smtClean="0">
                <a:ln>
                  <a:noFill/>
                </a:ln>
                <a:solidFill>
                  <a:srgbClr val="FF0000"/>
                </a:solidFill>
                <a:effectLst/>
                <a:uLnTx/>
                <a:uFillTx/>
                <a:latin typeface="+mj-lt"/>
                <a:ea typeface="+mn-ea"/>
                <a:cs typeface="+mn-cs"/>
              </a:rPr>
              <a:t> model, (</a:t>
            </a:r>
            <a:r>
              <a:rPr kumimoji="0" lang="en-US" sz="2400" b="0" i="0" u="none" strike="noStrike" kern="1200" cap="none" spc="0" normalizeH="0" noProof="0" dirty="0" smtClean="0">
                <a:ln>
                  <a:noFill/>
                </a:ln>
                <a:solidFill>
                  <a:srgbClr val="FF0000"/>
                </a:solidFill>
                <a:effectLst/>
                <a:uLnTx/>
                <a:uFillTx/>
                <a:latin typeface="Symbol" charset="2"/>
                <a:ea typeface="+mn-ea"/>
                <a:cs typeface="Symbol" charset="2"/>
              </a:rPr>
              <a:t>a</a:t>
            </a:r>
            <a:r>
              <a:rPr kumimoji="0" lang="en-US" sz="2400" b="0" i="0" u="none" strike="noStrike" kern="1200" cap="none" spc="0" normalizeH="0" noProof="0" dirty="0" smtClean="0">
                <a:ln>
                  <a:noFill/>
                </a:ln>
                <a:solidFill>
                  <a:srgbClr val="FF0000"/>
                </a:solidFill>
                <a:effectLst/>
                <a:uLnTx/>
                <a:uFillTx/>
                <a:latin typeface="+mj-lt"/>
                <a:ea typeface="+mn-ea"/>
                <a:cs typeface="+mn-cs"/>
              </a:rPr>
              <a:t> = 1.3, </a:t>
            </a:r>
            <a:r>
              <a:rPr lang="en-US" sz="2400" dirty="0" err="1" smtClean="0">
                <a:solidFill>
                  <a:srgbClr val="FF0000"/>
                </a:solidFill>
                <a:latin typeface="+mj-lt"/>
              </a:rPr>
              <a:t>Ecut</a:t>
            </a:r>
            <a:r>
              <a:rPr lang="en-US" sz="2400" dirty="0" smtClean="0">
                <a:solidFill>
                  <a:srgbClr val="FF0000"/>
                </a:solidFill>
                <a:latin typeface="+mj-lt"/>
              </a:rPr>
              <a:t> = 1 </a:t>
            </a:r>
            <a:r>
              <a:rPr lang="en-US" sz="2400" dirty="0" err="1" smtClean="0">
                <a:solidFill>
                  <a:srgbClr val="FF0000"/>
                </a:solidFill>
                <a:latin typeface="+mj-lt"/>
              </a:rPr>
              <a:t>TeV</a:t>
            </a:r>
            <a:r>
              <a:rPr lang="en-US" sz="2400" dirty="0" smtClean="0">
                <a:solidFill>
                  <a:srgbClr val="FF0000"/>
                </a:solidFill>
                <a:latin typeface="+mj-lt"/>
              </a:rPr>
              <a:t>) excludes B</a:t>
            </a:r>
            <a:r>
              <a:rPr lang="en-US" sz="2400" baseline="-25000" dirty="0" smtClean="0">
                <a:solidFill>
                  <a:srgbClr val="FF0000"/>
                </a:solidFill>
                <a:latin typeface="+mj-lt"/>
              </a:rPr>
              <a:t>IGMF</a:t>
            </a:r>
            <a:r>
              <a:rPr lang="en-US" sz="2400" dirty="0" smtClean="0">
                <a:solidFill>
                  <a:srgbClr val="FF0000"/>
                </a:solidFill>
                <a:latin typeface="+mj-lt"/>
              </a:rPr>
              <a:t> = 0 hypothesis at 99.5 % level, confirming </a:t>
            </a:r>
            <a:r>
              <a:rPr lang="en-US" sz="2400" dirty="0" err="1" smtClean="0">
                <a:solidFill>
                  <a:srgbClr val="FF0000"/>
                </a:solidFill>
                <a:latin typeface="+mj-lt"/>
              </a:rPr>
              <a:t>Dermer</a:t>
            </a:r>
            <a:r>
              <a:rPr lang="en-US" sz="2400" dirty="0" smtClean="0">
                <a:solidFill>
                  <a:srgbClr val="FF0000"/>
                </a:solidFill>
                <a:latin typeface="+mj-lt"/>
              </a:rPr>
              <a:t>, et al. (2011), Taylor, et al. (2011),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lumMod val="50000"/>
                  </a:schemeClr>
                </a:solidFill>
                <a:latin typeface="+mj-lt"/>
              </a:rPr>
              <a:t>(assuming standard assumptions of default EBL model, duty cycle = 1, and generic broken power law model)</a:t>
            </a:r>
            <a:endParaRPr kumimoji="0" lang="en-US" sz="2400" b="0" i="0" u="none" strike="noStrike" kern="1200" cap="none" spc="0" normalizeH="0" baseline="0" noProof="0" dirty="0" smtClean="0">
              <a:ln>
                <a:noFill/>
              </a:ln>
              <a:solidFill>
                <a:schemeClr val="bg1">
                  <a:lumMod val="50000"/>
                </a:schemeClr>
              </a:solidFill>
              <a:effectLst/>
              <a:uLnTx/>
              <a:uFillTx/>
              <a:latin typeface="+mj-lt"/>
              <a:ea typeface="+mn-ea"/>
              <a:cs typeface="+mn-cs"/>
            </a:endParaRPr>
          </a:p>
        </p:txBody>
      </p:sp>
      <p:grpSp>
        <p:nvGrpSpPr>
          <p:cNvPr id="12" name="Group 11"/>
          <p:cNvGrpSpPr/>
          <p:nvPr/>
        </p:nvGrpSpPr>
        <p:grpSpPr>
          <a:xfrm>
            <a:off x="1" y="936730"/>
            <a:ext cx="9143999" cy="3190770"/>
            <a:chOff x="1" y="936730"/>
            <a:chExt cx="9143999" cy="3190770"/>
          </a:xfrm>
        </p:grpSpPr>
        <p:grpSp>
          <p:nvGrpSpPr>
            <p:cNvPr id="7" name="Group 6"/>
            <p:cNvGrpSpPr/>
            <p:nvPr/>
          </p:nvGrpSpPr>
          <p:grpSpPr>
            <a:xfrm>
              <a:off x="1" y="952074"/>
              <a:ext cx="9143999" cy="3175426"/>
              <a:chOff x="1" y="1777574"/>
              <a:chExt cx="9143999" cy="3175426"/>
            </a:xfrm>
          </p:grpSpPr>
          <p:pic>
            <p:nvPicPr>
              <p:cNvPr id="4" name="Picture 3" descr="1es0229_cl_B0.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722"/>
                  <a:stretch>
                    <a:fillRect/>
                  </a:stretch>
                </p:blipFill>
              </mc:Choice>
              <mc:Fallback>
                <p:blipFill>
                  <a:blip r:embed="rId4"/>
                  <a:srcRect t="8722"/>
                  <a:stretch>
                    <a:fillRect/>
                  </a:stretch>
                </p:blipFill>
              </mc:Fallback>
            </mc:AlternateContent>
            <p:spPr>
              <a:xfrm>
                <a:off x="1" y="1832596"/>
                <a:ext cx="4762500" cy="3120403"/>
              </a:xfrm>
              <a:prstGeom prst="rect">
                <a:avLst/>
              </a:prstGeom>
            </p:spPr>
          </p:pic>
          <p:pic>
            <p:nvPicPr>
              <p:cNvPr id="5" name="Picture 4" descr="1es0229_a1.3_ecut1TeV_B0.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rcRect t="7494" r="8377"/>
                  <a:stretch>
                    <a:fillRect/>
                  </a:stretch>
                </p:blipFill>
              </mc:Choice>
              <mc:Fallback>
                <p:blipFill>
                  <a:blip r:embed="rId6"/>
                  <a:srcRect t="7494" r="8377"/>
                  <a:stretch>
                    <a:fillRect/>
                  </a:stretch>
                </p:blipFill>
              </mc:Fallback>
            </mc:AlternateContent>
            <p:spPr>
              <a:xfrm>
                <a:off x="4762502" y="1777574"/>
                <a:ext cx="4381498" cy="3175426"/>
              </a:xfrm>
              <a:prstGeom prst="rect">
                <a:avLst/>
              </a:prstGeom>
            </p:spPr>
          </p:pic>
          <p:sp>
            <p:nvSpPr>
              <p:cNvPr id="6" name="TextBox 5"/>
              <p:cNvSpPr txBox="1"/>
              <p:nvPr/>
            </p:nvSpPr>
            <p:spPr>
              <a:xfrm>
                <a:off x="5613599" y="2514600"/>
                <a:ext cx="2987115" cy="307777"/>
              </a:xfrm>
              <a:prstGeom prst="rect">
                <a:avLst/>
              </a:prstGeom>
              <a:noFill/>
            </p:spPr>
            <p:txBody>
              <a:bodyPr wrap="none" rtlCol="0">
                <a:spAutoFit/>
              </a:bodyPr>
              <a:lstStyle/>
              <a:p>
                <a:r>
                  <a:rPr lang="en-US" sz="1400" dirty="0" smtClean="0">
                    <a:solidFill>
                      <a:srgbClr val="FF0000"/>
                    </a:solidFill>
                  </a:rPr>
                  <a:t>B</a:t>
                </a:r>
                <a:r>
                  <a:rPr lang="en-US" sz="1400" baseline="-25000" dirty="0" smtClean="0">
                    <a:solidFill>
                      <a:srgbClr val="FF0000"/>
                    </a:solidFill>
                  </a:rPr>
                  <a:t>IGMF</a:t>
                </a:r>
                <a:r>
                  <a:rPr lang="en-US" sz="1400" dirty="0" smtClean="0">
                    <a:solidFill>
                      <a:srgbClr val="FF0000"/>
                    </a:solidFill>
                  </a:rPr>
                  <a:t> = 0 incompatible at 99.5% C.L.</a:t>
                </a:r>
                <a:endParaRPr lang="en-US" sz="1400" dirty="0">
                  <a:solidFill>
                    <a:srgbClr val="FF0000"/>
                  </a:solidFill>
                </a:endParaRPr>
              </a:p>
            </p:txBody>
          </p:sp>
        </p:grpSp>
        <p:grpSp>
          <p:nvGrpSpPr>
            <p:cNvPr id="11" name="Group 10"/>
            <p:cNvGrpSpPr/>
            <p:nvPr/>
          </p:nvGrpSpPr>
          <p:grpSpPr>
            <a:xfrm>
              <a:off x="3505201" y="936730"/>
              <a:ext cx="876300" cy="3138600"/>
              <a:chOff x="3505201" y="936730"/>
              <a:chExt cx="876300" cy="3138600"/>
            </a:xfrm>
          </p:grpSpPr>
          <p:sp>
            <p:nvSpPr>
              <p:cNvPr id="9" name="TextBox 8"/>
              <p:cNvSpPr txBox="1"/>
              <p:nvPr/>
            </p:nvSpPr>
            <p:spPr>
              <a:xfrm>
                <a:off x="3619501" y="3428999"/>
                <a:ext cx="736600" cy="646331"/>
              </a:xfrm>
              <a:prstGeom prst="rect">
                <a:avLst/>
              </a:prstGeom>
              <a:noFill/>
            </p:spPr>
            <p:txBody>
              <a:bodyPr wrap="square" rtlCol="0">
                <a:spAutoFit/>
              </a:bodyPr>
              <a:lstStyle/>
              <a:p>
                <a:r>
                  <a:rPr lang="en-US" dirty="0" smtClean="0"/>
                  <a:t>99 % C.L.</a:t>
                </a:r>
                <a:endParaRPr lang="en-US" dirty="0"/>
              </a:p>
            </p:txBody>
          </p:sp>
          <p:sp>
            <p:nvSpPr>
              <p:cNvPr id="10" name="TextBox 9"/>
              <p:cNvSpPr txBox="1"/>
              <p:nvPr/>
            </p:nvSpPr>
            <p:spPr>
              <a:xfrm>
                <a:off x="3505201" y="936730"/>
                <a:ext cx="876300" cy="646331"/>
              </a:xfrm>
              <a:prstGeom prst="rect">
                <a:avLst/>
              </a:prstGeom>
              <a:noFill/>
            </p:spPr>
            <p:txBody>
              <a:bodyPr wrap="square" rtlCol="0">
                <a:spAutoFit/>
              </a:bodyPr>
              <a:lstStyle/>
              <a:p>
                <a:r>
                  <a:rPr lang="en-US" dirty="0" smtClean="0"/>
                  <a:t>99.9 % C.L.</a:t>
                </a:r>
                <a:endParaRPr lang="en-US" dirty="0"/>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lstStyle/>
          <a:p>
            <a:r>
              <a:rPr lang="en-US" sz="4400" dirty="0" smtClean="0"/>
              <a:t>1ES 0229+200-Vary EBL Model</a:t>
            </a:r>
            <a:endParaRPr lang="en-US" sz="4400" dirty="0"/>
          </a:p>
        </p:txBody>
      </p:sp>
      <p:grpSp>
        <p:nvGrpSpPr>
          <p:cNvPr id="9" name="Group 8"/>
          <p:cNvGrpSpPr/>
          <p:nvPr/>
        </p:nvGrpSpPr>
        <p:grpSpPr>
          <a:xfrm>
            <a:off x="257837" y="4089399"/>
            <a:ext cx="8797263" cy="2921001"/>
            <a:chOff x="254000" y="774700"/>
            <a:chExt cx="8797263" cy="2921001"/>
          </a:xfrm>
        </p:grpSpPr>
        <p:sp>
          <p:nvSpPr>
            <p:cNvPr id="3" name="Content Placeholder 2"/>
            <p:cNvSpPr txBox="1">
              <a:spLocks/>
            </p:cNvSpPr>
            <p:nvPr/>
          </p:nvSpPr>
          <p:spPr>
            <a:xfrm>
              <a:off x="254000" y="863601"/>
              <a:ext cx="3955171" cy="28321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solidFill>
                    <a:schemeClr val="tx1">
                      <a:lumMod val="50000"/>
                      <a:lumOff val="50000"/>
                    </a:schemeClr>
                  </a:solidFill>
                  <a:latin typeface="+mj-lt"/>
                </a:rPr>
                <a:t>EBL Model 1 – standard model, close to Dominguez, et al (2011)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50000"/>
                      <a:lumOff val="50000"/>
                    </a:schemeClr>
                  </a:solidFill>
                  <a:latin typeface="+mj-lt"/>
                </a:rPr>
                <a:t>EBL Model 2 – Low dust peak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solidFill>
                    <a:schemeClr val="tx1">
                      <a:lumMod val="50000"/>
                      <a:lumOff val="50000"/>
                    </a:schemeClr>
                  </a:solidFill>
                  <a:latin typeface="+mj-lt"/>
                </a:rPr>
                <a:t>EBL Model 3 – Low </a:t>
              </a:r>
              <a:r>
                <a:rPr lang="en-US" sz="2400" noProof="0" dirty="0" err="1" smtClean="0">
                  <a:solidFill>
                    <a:schemeClr val="tx1">
                      <a:lumMod val="50000"/>
                      <a:lumOff val="50000"/>
                    </a:schemeClr>
                  </a:solidFill>
                  <a:latin typeface="+mj-lt"/>
                </a:rPr>
                <a:t>stella</a:t>
              </a:r>
              <a:r>
                <a:rPr lang="en-US" sz="2400" dirty="0" err="1" smtClean="0">
                  <a:solidFill>
                    <a:schemeClr val="tx1">
                      <a:lumMod val="50000"/>
                      <a:lumOff val="50000"/>
                    </a:schemeClr>
                  </a:solidFill>
                  <a:latin typeface="+mj-lt"/>
                </a:rPr>
                <a:t>r</a:t>
              </a:r>
              <a:r>
                <a:rPr lang="en-US" sz="2400" dirty="0" smtClean="0">
                  <a:solidFill>
                    <a:schemeClr val="tx1">
                      <a:lumMod val="50000"/>
                      <a:lumOff val="50000"/>
                    </a:schemeClr>
                  </a:solidFill>
                  <a:latin typeface="+mj-lt"/>
                </a:rPr>
                <a:t> peak, at lower limits of resolved galaxy counts in the near-IR</a:t>
              </a:r>
              <a:endParaRPr kumimoji="0" lang="en-US" sz="2400" b="0" i="0" u="none" strike="noStrike" kern="1200" cap="none" spc="0" normalizeH="0" baseline="0" noProof="0" dirty="0">
                <a:ln>
                  <a:noFill/>
                </a:ln>
                <a:solidFill>
                  <a:schemeClr val="tx1">
                    <a:lumMod val="50000"/>
                    <a:lumOff val="50000"/>
                  </a:schemeClr>
                </a:solidFill>
                <a:effectLst/>
                <a:uLnTx/>
                <a:uFillTx/>
                <a:latin typeface="+mj-lt"/>
                <a:ea typeface="+mn-ea"/>
                <a:cs typeface="+mn-cs"/>
              </a:endParaRPr>
            </a:p>
          </p:txBody>
        </p:sp>
        <p:pic>
          <p:nvPicPr>
            <p:cNvPr id="7" name="Picture 6" descr="ebl_compare_4models_paper.eps"/>
            <p:cNvPicPr>
              <a:picLocks noChangeAspect="1"/>
            </p:cNvPicPr>
            <p:nvPr/>
          </p:nvPicPr>
          <p:blipFill rotWithShape="1">
            <a:blip r:embed="rId3" cstate="email">
              <a:extLst>
                <a:ext uri="{28A0092B-C50C-407E-A947-70E740481C1C}">
                  <a14:useLocalDpi xmlns:a14="http://schemas.microsoft.com/office/drawing/2010/main" val="0"/>
                </a:ext>
              </a:extLst>
            </a:blip>
            <a:srcRect t="6659" r="7472" b="7"/>
            <a:stretch/>
          </p:blipFill>
          <p:spPr>
            <a:xfrm>
              <a:off x="4336171" y="774700"/>
              <a:ext cx="4715092" cy="2717800"/>
            </a:xfrm>
            <a:prstGeom prst="rect">
              <a:avLst/>
            </a:prstGeom>
          </p:spPr>
        </p:pic>
      </p:grpSp>
      <p:grpSp>
        <p:nvGrpSpPr>
          <p:cNvPr id="18" name="Group 17"/>
          <p:cNvGrpSpPr/>
          <p:nvPr/>
        </p:nvGrpSpPr>
        <p:grpSpPr>
          <a:xfrm>
            <a:off x="1" y="571500"/>
            <a:ext cx="9143999" cy="3568700"/>
            <a:chOff x="1" y="571500"/>
            <a:chExt cx="9143999" cy="3568700"/>
          </a:xfrm>
        </p:grpSpPr>
        <p:grpSp>
          <p:nvGrpSpPr>
            <p:cNvPr id="14" name="Group 13"/>
            <p:cNvGrpSpPr/>
            <p:nvPr/>
          </p:nvGrpSpPr>
          <p:grpSpPr>
            <a:xfrm>
              <a:off x="1" y="571500"/>
              <a:ext cx="9143999" cy="3568700"/>
              <a:chOff x="1" y="571500"/>
              <a:chExt cx="9143999" cy="3568700"/>
            </a:xfrm>
          </p:grpSpPr>
          <p:pic>
            <p:nvPicPr>
              <p:cNvPr id="10" name="Picture 9" descr="1es0229_eblmodel6_a1.6_ecut3.16.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t="6593" r="8613"/>
                  <a:stretch>
                    <a:fillRect/>
                  </a:stretch>
                </p:blipFill>
              </mc:Choice>
              <mc:Fallback>
                <p:blipFill>
                  <a:blip r:embed="rId5"/>
                  <a:srcRect t="6593" r="8613"/>
                  <a:stretch>
                    <a:fillRect/>
                  </a:stretch>
                </p:blipFill>
              </mc:Fallback>
            </mc:AlternateContent>
            <p:spPr>
              <a:xfrm>
                <a:off x="4764551" y="774700"/>
                <a:ext cx="4379449" cy="3213099"/>
              </a:xfrm>
              <a:prstGeom prst="rect">
                <a:avLst/>
              </a:prstGeom>
            </p:spPr>
          </p:pic>
          <p:grpSp>
            <p:nvGrpSpPr>
              <p:cNvPr id="13" name="Group 12"/>
              <p:cNvGrpSpPr/>
              <p:nvPr/>
            </p:nvGrpSpPr>
            <p:grpSpPr>
              <a:xfrm>
                <a:off x="1" y="571500"/>
                <a:ext cx="8933429" cy="3568700"/>
                <a:chOff x="1" y="571500"/>
                <a:chExt cx="8933429" cy="3568700"/>
              </a:xfrm>
            </p:grpSpPr>
            <p:grpSp>
              <p:nvGrpSpPr>
                <p:cNvPr id="8" name="Group 7"/>
                <p:cNvGrpSpPr/>
                <p:nvPr/>
              </p:nvGrpSpPr>
              <p:grpSpPr>
                <a:xfrm>
                  <a:off x="1" y="774700"/>
                  <a:ext cx="8933429" cy="3365500"/>
                  <a:chOff x="0" y="3492500"/>
                  <a:chExt cx="8933429" cy="3365500"/>
                </a:xfrm>
              </p:grpSpPr>
              <p:pic>
                <p:nvPicPr>
                  <p:cNvPr id="5" name="Picture 4" descr="1es0229_eblmodel6_c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rcRect t="6593"/>
                      <a:stretch>
                        <a:fillRect/>
                      </a:stretch>
                    </p:blipFill>
                  </mc:Choice>
                  <mc:Fallback>
                    <p:blipFill>
                      <a:blip r:embed="rId7"/>
                      <a:srcRect t="6593"/>
                      <a:stretch>
                        <a:fillRect/>
                      </a:stretch>
                    </p:blipFill>
                  </mc:Fallback>
                </mc:AlternateContent>
                <p:spPr>
                  <a:xfrm>
                    <a:off x="0" y="3492500"/>
                    <a:ext cx="5019479" cy="3365500"/>
                  </a:xfrm>
                  <a:prstGeom prst="rect">
                    <a:avLst/>
                  </a:prstGeom>
                </p:spPr>
              </p:pic>
              <p:sp>
                <p:nvSpPr>
                  <p:cNvPr id="6" name="TextBox 5"/>
                  <p:cNvSpPr txBox="1"/>
                  <p:nvPr/>
                </p:nvSpPr>
                <p:spPr>
                  <a:xfrm>
                    <a:off x="5735686" y="4333676"/>
                    <a:ext cx="3197743" cy="307777"/>
                  </a:xfrm>
                  <a:prstGeom prst="rect">
                    <a:avLst/>
                  </a:prstGeom>
                  <a:noFill/>
                </p:spPr>
                <p:txBody>
                  <a:bodyPr wrap="none" rtlCol="0">
                    <a:spAutoFit/>
                  </a:bodyPr>
                  <a:lstStyle/>
                  <a:p>
                    <a:r>
                      <a:rPr lang="en-US" sz="1400" i="1" dirty="0" smtClean="0"/>
                      <a:t>B</a:t>
                    </a:r>
                    <a:r>
                      <a:rPr lang="en-US" sz="1400" i="1" baseline="-25000" dirty="0" smtClean="0"/>
                      <a:t>IGMF</a:t>
                    </a:r>
                    <a:r>
                      <a:rPr lang="en-US" sz="1400" i="1" dirty="0" smtClean="0"/>
                      <a:t> = 0 “incompatible” at ≤ 80% C.L.</a:t>
                    </a:r>
                    <a:endParaRPr lang="en-US" sz="1400" i="1" dirty="0"/>
                  </a:p>
                </p:txBody>
              </p:sp>
            </p:grpSp>
            <p:sp>
              <p:nvSpPr>
                <p:cNvPr id="11" name="TextBox 10"/>
                <p:cNvSpPr txBox="1"/>
                <p:nvPr/>
              </p:nvSpPr>
              <p:spPr>
                <a:xfrm>
                  <a:off x="3937000" y="3441700"/>
                  <a:ext cx="776751" cy="646331"/>
                </a:xfrm>
                <a:prstGeom prst="rect">
                  <a:avLst/>
                </a:prstGeom>
                <a:noFill/>
              </p:spPr>
              <p:txBody>
                <a:bodyPr wrap="square" rtlCol="0">
                  <a:spAutoFit/>
                </a:bodyPr>
                <a:lstStyle/>
                <a:p>
                  <a:r>
                    <a:rPr lang="en-US" dirty="0" smtClean="0"/>
                    <a:t>70 % C.L.</a:t>
                  </a:r>
                  <a:endParaRPr lang="en-US" dirty="0"/>
                </a:p>
              </p:txBody>
            </p:sp>
            <p:sp>
              <p:nvSpPr>
                <p:cNvPr id="12" name="TextBox 11"/>
                <p:cNvSpPr txBox="1"/>
                <p:nvPr/>
              </p:nvSpPr>
              <p:spPr>
                <a:xfrm>
                  <a:off x="4015132" y="571500"/>
                  <a:ext cx="776751" cy="646331"/>
                </a:xfrm>
                <a:prstGeom prst="rect">
                  <a:avLst/>
                </a:prstGeom>
                <a:noFill/>
              </p:spPr>
              <p:txBody>
                <a:bodyPr wrap="square" rtlCol="0">
                  <a:spAutoFit/>
                </a:bodyPr>
                <a:lstStyle/>
                <a:p>
                  <a:r>
                    <a:rPr lang="en-US" dirty="0" smtClean="0"/>
                    <a:t>95 % C.L.</a:t>
                  </a:r>
                  <a:endParaRPr lang="en-US" dirty="0"/>
                </a:p>
              </p:txBody>
            </p:sp>
          </p:grpSp>
        </p:grpSp>
        <p:grpSp>
          <p:nvGrpSpPr>
            <p:cNvPr id="17" name="Group 16"/>
            <p:cNvGrpSpPr/>
            <p:nvPr/>
          </p:nvGrpSpPr>
          <p:grpSpPr>
            <a:xfrm>
              <a:off x="609601" y="874931"/>
              <a:ext cx="8158730" cy="523220"/>
              <a:chOff x="609601" y="874931"/>
              <a:chExt cx="8158730" cy="523220"/>
            </a:xfrm>
          </p:grpSpPr>
          <p:sp>
            <p:nvSpPr>
              <p:cNvPr id="15" name="TextBox 14"/>
              <p:cNvSpPr txBox="1"/>
              <p:nvPr/>
            </p:nvSpPr>
            <p:spPr>
              <a:xfrm>
                <a:off x="6591301" y="874931"/>
                <a:ext cx="2177030" cy="523220"/>
              </a:xfrm>
              <a:prstGeom prst="rect">
                <a:avLst/>
              </a:prstGeom>
              <a:noFill/>
            </p:spPr>
            <p:txBody>
              <a:bodyPr wrap="square" rtlCol="0">
                <a:spAutoFit/>
              </a:bodyPr>
              <a:lstStyle/>
              <a:p>
                <a:r>
                  <a:rPr lang="en-US" sz="1400" dirty="0" smtClean="0"/>
                  <a:t>With EBL Model 3 – Low Stellar Peak</a:t>
                </a:r>
                <a:endParaRPr lang="en-US" sz="1400" dirty="0"/>
              </a:p>
            </p:txBody>
          </p:sp>
          <p:sp>
            <p:nvSpPr>
              <p:cNvPr id="16" name="TextBox 15"/>
              <p:cNvSpPr txBox="1"/>
              <p:nvPr/>
            </p:nvSpPr>
            <p:spPr>
              <a:xfrm>
                <a:off x="609601" y="874931"/>
                <a:ext cx="2177030" cy="523220"/>
              </a:xfrm>
              <a:prstGeom prst="rect">
                <a:avLst/>
              </a:prstGeom>
              <a:noFill/>
            </p:spPr>
            <p:txBody>
              <a:bodyPr wrap="square" rtlCol="0">
                <a:spAutoFit/>
              </a:bodyPr>
              <a:lstStyle/>
              <a:p>
                <a:r>
                  <a:rPr lang="en-US" sz="1400" dirty="0" smtClean="0"/>
                  <a:t>With EBL Model 3 – Low Stellar Peak</a:t>
                </a:r>
                <a:endParaRPr lang="en-US" sz="14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1700"/>
          </a:xfrm>
        </p:spPr>
        <p:txBody>
          <a:bodyPr/>
          <a:lstStyle/>
          <a:p>
            <a:r>
              <a:rPr lang="en-US" sz="4400" dirty="0" smtClean="0"/>
              <a:t>EBL Models and Lower Limits</a:t>
            </a:r>
            <a:endParaRPr lang="en-US" sz="4400" dirty="0"/>
          </a:p>
        </p:txBody>
      </p:sp>
      <p:pic>
        <p:nvPicPr>
          <p:cNvPr id="3" name="Picture 2" descr="Dominguez_ebl_plot.png"/>
          <p:cNvPicPr>
            <a:picLocks noChangeAspect="1"/>
          </p:cNvPicPr>
          <p:nvPr/>
        </p:nvPicPr>
        <p:blipFill>
          <a:blip r:embed="rId2"/>
          <a:stretch>
            <a:fillRect/>
          </a:stretch>
        </p:blipFill>
        <p:spPr>
          <a:xfrm>
            <a:off x="897106" y="796670"/>
            <a:ext cx="6875294" cy="565492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1ES 0229+200-Lower EBL Model</a:t>
            </a:r>
            <a:endParaRPr lang="en-US" sz="4400" dirty="0"/>
          </a:p>
        </p:txBody>
      </p:sp>
      <p:sp>
        <p:nvSpPr>
          <p:cNvPr id="3" name="Content Placeholder 2"/>
          <p:cNvSpPr txBox="1">
            <a:spLocks/>
          </p:cNvSpPr>
          <p:nvPr/>
        </p:nvSpPr>
        <p:spPr>
          <a:xfrm>
            <a:off x="215899" y="825501"/>
            <a:ext cx="8623299" cy="69003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lang="en-US" sz="2000" noProof="0" dirty="0" smtClean="0">
                <a:solidFill>
                  <a:srgbClr val="0000FF"/>
                </a:solidFill>
                <a:latin typeface="+mj-lt"/>
              </a:rPr>
              <a:t>Why </a:t>
            </a:r>
            <a:r>
              <a:rPr lang="en-US" sz="2000" dirty="0" smtClean="0">
                <a:solidFill>
                  <a:srgbClr val="0000FF"/>
                </a:solidFill>
                <a:latin typeface="+mj-lt"/>
              </a:rPr>
              <a:t>no agreement with </a:t>
            </a:r>
            <a:r>
              <a:rPr lang="en-US" sz="2000" dirty="0" err="1" smtClean="0">
                <a:solidFill>
                  <a:srgbClr val="0000FF"/>
                </a:solidFill>
                <a:latin typeface="+mj-lt"/>
              </a:rPr>
              <a:t>Vovk</a:t>
            </a:r>
            <a:r>
              <a:rPr lang="en-US" sz="2000" dirty="0" smtClean="0">
                <a:solidFill>
                  <a:srgbClr val="0000FF"/>
                </a:solidFill>
                <a:latin typeface="+mj-lt"/>
              </a:rPr>
              <a:t>, </a:t>
            </a:r>
            <a:r>
              <a:rPr lang="en-US" sz="2000" dirty="0" err="1" smtClean="0">
                <a:solidFill>
                  <a:srgbClr val="0000FF"/>
                </a:solidFill>
                <a:latin typeface="+mj-lt"/>
              </a:rPr>
              <a:t>Ie</a:t>
            </a:r>
            <a:r>
              <a:rPr lang="en-US" sz="2000" dirty="0" smtClean="0">
                <a:solidFill>
                  <a:srgbClr val="0000FF"/>
                </a:solidFill>
                <a:latin typeface="+mj-lt"/>
              </a:rPr>
              <a:t>, et al., </a:t>
            </a:r>
            <a:r>
              <a:rPr lang="en-US" sz="2000" i="1" dirty="0" err="1" smtClean="0">
                <a:solidFill>
                  <a:srgbClr val="0000FF"/>
                </a:solidFill>
                <a:latin typeface="+mj-lt"/>
              </a:rPr>
              <a:t>ApJL</a:t>
            </a:r>
            <a:r>
              <a:rPr lang="en-US" sz="2000" dirty="0" smtClean="0">
                <a:solidFill>
                  <a:srgbClr val="0000FF"/>
                </a:solidFill>
                <a:latin typeface="+mj-lt"/>
              </a:rPr>
              <a:t>, </a:t>
            </a:r>
            <a:r>
              <a:rPr lang="en-US" sz="2000" b="1" dirty="0" smtClean="0">
                <a:solidFill>
                  <a:srgbClr val="0000FF"/>
                </a:solidFill>
                <a:latin typeface="+mj-lt"/>
              </a:rPr>
              <a:t>747</a:t>
            </a:r>
            <a:r>
              <a:rPr lang="en-US" sz="2000" dirty="0" smtClean="0">
                <a:solidFill>
                  <a:srgbClr val="0000FF"/>
                </a:solidFill>
                <a:latin typeface="+mj-lt"/>
              </a:rPr>
              <a:t>, L14, (2012)?</a:t>
            </a:r>
          </a:p>
        </p:txBody>
      </p:sp>
      <p:sp>
        <p:nvSpPr>
          <p:cNvPr id="33" name="Content Placeholder 2"/>
          <p:cNvSpPr txBox="1">
            <a:spLocks/>
          </p:cNvSpPr>
          <p:nvPr/>
        </p:nvSpPr>
        <p:spPr>
          <a:xfrm>
            <a:off x="63501" y="4802212"/>
            <a:ext cx="8623299" cy="1869521"/>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lang="en-US" sz="2000" dirty="0" smtClean="0">
                <a:solidFill>
                  <a:schemeClr val="tx1">
                    <a:lumMod val="50000"/>
                    <a:lumOff val="50000"/>
                  </a:schemeClr>
                </a:solidFill>
                <a:latin typeface="+mj-lt"/>
              </a:rPr>
              <a:t>3 possible reasons in order of importance:</a:t>
            </a:r>
          </a:p>
          <a:p>
            <a:pPr marL="914400" lvl="1" indent="-457200">
              <a:spcBef>
                <a:spcPct val="20000"/>
              </a:spcBef>
              <a:buFont typeface="+mj-lt"/>
              <a:buAutoNum type="arabicPeriod"/>
            </a:pPr>
            <a:r>
              <a:rPr lang="en-US" sz="2000" dirty="0" smtClean="0">
                <a:solidFill>
                  <a:schemeClr val="tx1">
                    <a:lumMod val="50000"/>
                    <a:lumOff val="50000"/>
                  </a:schemeClr>
                </a:solidFill>
                <a:latin typeface="+mj-lt"/>
              </a:rPr>
              <a:t>wider range of cutoff energy (2 </a:t>
            </a:r>
            <a:r>
              <a:rPr lang="en-US" sz="2000" dirty="0" err="1" smtClean="0">
                <a:solidFill>
                  <a:schemeClr val="tx1">
                    <a:lumMod val="50000"/>
                    <a:lumOff val="50000"/>
                  </a:schemeClr>
                </a:solidFill>
                <a:latin typeface="+mj-lt"/>
              </a:rPr>
              <a:t>d.o.f</a:t>
            </a:r>
            <a:r>
              <a:rPr lang="en-US" sz="2000" dirty="0" smtClean="0">
                <a:solidFill>
                  <a:schemeClr val="tx1">
                    <a:lumMod val="50000"/>
                    <a:lumOff val="50000"/>
                  </a:schemeClr>
                </a:solidFill>
                <a:latin typeface="+mj-lt"/>
              </a:rPr>
              <a:t>. in source model)</a:t>
            </a:r>
          </a:p>
          <a:p>
            <a:pPr marL="914400" lvl="1" indent="-457200">
              <a:spcBef>
                <a:spcPct val="20000"/>
              </a:spcBef>
              <a:buFont typeface="+mj-lt"/>
              <a:buAutoNum type="arabicPeriod"/>
            </a:pPr>
            <a:r>
              <a:rPr lang="en-US" sz="2000" dirty="0" smtClean="0">
                <a:solidFill>
                  <a:schemeClr val="tx1">
                    <a:lumMod val="50000"/>
                    <a:lumOff val="50000"/>
                  </a:schemeClr>
                </a:solidFill>
                <a:latin typeface="+mj-lt"/>
              </a:rPr>
              <a:t>Variation of near-IR EBL model (2 </a:t>
            </a:r>
            <a:r>
              <a:rPr lang="en-US" sz="2000" dirty="0" err="1" smtClean="0">
                <a:solidFill>
                  <a:schemeClr val="tx1">
                    <a:lumMod val="50000"/>
                    <a:lumOff val="50000"/>
                  </a:schemeClr>
                </a:solidFill>
                <a:latin typeface="+mj-lt"/>
              </a:rPr>
              <a:t>d.o.f</a:t>
            </a:r>
            <a:r>
              <a:rPr lang="en-US" sz="2000" dirty="0" smtClean="0">
                <a:solidFill>
                  <a:schemeClr val="tx1">
                    <a:lumMod val="50000"/>
                    <a:lumOff val="50000"/>
                  </a:schemeClr>
                </a:solidFill>
                <a:latin typeface="+mj-lt"/>
              </a:rPr>
              <a:t>.-normalization &amp; slope)</a:t>
            </a:r>
          </a:p>
          <a:p>
            <a:pPr marL="914400" lvl="1" indent="-457200">
              <a:spcBef>
                <a:spcPct val="20000"/>
              </a:spcBef>
              <a:buFont typeface="+mj-lt"/>
              <a:buAutoNum type="arabicPeriod"/>
            </a:pPr>
            <a:r>
              <a:rPr lang="en-US" sz="2000" dirty="0" smtClean="0">
                <a:solidFill>
                  <a:schemeClr val="tx1">
                    <a:lumMod val="50000"/>
                    <a:lumOff val="50000"/>
                  </a:schemeClr>
                </a:solidFill>
                <a:latin typeface="+mj-lt"/>
              </a:rPr>
              <a:t>Different </a:t>
            </a:r>
            <a:r>
              <a:rPr lang="en-US" sz="2000" dirty="0" err="1" smtClean="0">
                <a:solidFill>
                  <a:schemeClr val="tx1">
                    <a:lumMod val="50000"/>
                    <a:lumOff val="50000"/>
                  </a:schemeClr>
                </a:solidFill>
                <a:latin typeface="+mj-lt"/>
              </a:rPr>
              <a:t>GeV</a:t>
            </a:r>
            <a:r>
              <a:rPr lang="en-US" sz="2000" dirty="0" smtClean="0">
                <a:solidFill>
                  <a:schemeClr val="tx1">
                    <a:lumMod val="50000"/>
                    <a:lumOff val="50000"/>
                  </a:schemeClr>
                </a:solidFill>
                <a:latin typeface="+mj-lt"/>
              </a:rPr>
              <a:t> fitting procedure for flux determination</a:t>
            </a:r>
          </a:p>
        </p:txBody>
      </p:sp>
      <p:grpSp>
        <p:nvGrpSpPr>
          <p:cNvPr id="37" name="Group 36"/>
          <p:cNvGrpSpPr/>
          <p:nvPr/>
        </p:nvGrpSpPr>
        <p:grpSpPr>
          <a:xfrm>
            <a:off x="1" y="1262759"/>
            <a:ext cx="9182099" cy="3518200"/>
            <a:chOff x="1" y="1262759"/>
            <a:chExt cx="9182099" cy="3518200"/>
          </a:xfrm>
        </p:grpSpPr>
        <p:sp>
          <p:nvSpPr>
            <p:cNvPr id="32" name="Content Placeholder 2"/>
            <p:cNvSpPr txBox="1">
              <a:spLocks/>
            </p:cNvSpPr>
            <p:nvPr/>
          </p:nvSpPr>
          <p:spPr>
            <a:xfrm>
              <a:off x="5816600" y="1303909"/>
              <a:ext cx="3365500" cy="3257003"/>
            </a:xfrm>
            <a:prstGeom prst="rect">
              <a:avLst/>
            </a:prstGeom>
          </p:spPr>
          <p:txBody>
            <a:bodyPr vert="horz" lIns="91440" tIns="45720" rIns="91440" bIns="45720" rtlCol="0">
              <a:normAutofit/>
            </a:bodyPr>
            <a:lstStyle/>
            <a:p>
              <a:r>
                <a:rPr lang="en-US" dirty="0" smtClean="0">
                  <a:solidFill>
                    <a:schemeClr val="tx1">
                      <a:lumMod val="50000"/>
                      <a:lumOff val="50000"/>
                    </a:schemeClr>
                  </a:solidFill>
                  <a:latin typeface="+mj-lt"/>
                </a:rPr>
                <a:t>From </a:t>
              </a:r>
              <a:r>
                <a:rPr lang="en-US" dirty="0" err="1" smtClean="0">
                  <a:solidFill>
                    <a:schemeClr val="tx1">
                      <a:lumMod val="50000"/>
                      <a:lumOff val="50000"/>
                    </a:schemeClr>
                  </a:solidFill>
                  <a:latin typeface="+mj-lt"/>
                </a:rPr>
                <a:t>Vovk</a:t>
              </a:r>
              <a:r>
                <a:rPr lang="en-US" dirty="0" smtClean="0">
                  <a:solidFill>
                    <a:schemeClr val="tx1">
                      <a:lumMod val="50000"/>
                      <a:lumOff val="50000"/>
                    </a:schemeClr>
                  </a:solidFill>
                  <a:latin typeface="+mj-lt"/>
                </a:rPr>
                <a:t>, et al. 2012: </a:t>
              </a:r>
              <a:r>
                <a:rPr lang="en-US" dirty="0" smtClean="0">
                  <a:latin typeface="+mj-lt"/>
                </a:rPr>
                <a:t>“</a:t>
              </a:r>
              <a:r>
                <a:rPr lang="en-US" i="1" dirty="0" smtClean="0"/>
                <a:t>We also assume that the intrinsic source spectrum has a high-energy cutoff at </a:t>
              </a:r>
              <a:r>
                <a:rPr lang="en-US" i="1" dirty="0" err="1" smtClean="0"/>
                <a:t>Ecut</a:t>
              </a:r>
              <a:r>
                <a:rPr lang="en-US" i="1" dirty="0" smtClean="0"/>
                <a:t> = 5 </a:t>
              </a:r>
              <a:r>
                <a:rPr lang="en-US" i="1" dirty="0" err="1" smtClean="0"/>
                <a:t>TeV</a:t>
              </a:r>
              <a:r>
                <a:rPr lang="en-US" i="1" dirty="0" smtClean="0"/>
                <a:t>. As it was shown by Taylor et al. (2011), this choice minimizes the strength of the cascade contribution in the Fermi/LAT energy band.”</a:t>
              </a:r>
            </a:p>
            <a:p>
              <a:r>
                <a:rPr lang="en-US" dirty="0" smtClean="0">
                  <a:solidFill>
                    <a:schemeClr val="tx1">
                      <a:lumMod val="50000"/>
                      <a:lumOff val="50000"/>
                    </a:schemeClr>
                  </a:solidFill>
                </a:rPr>
                <a:t>Restriction of </a:t>
              </a:r>
              <a:r>
                <a:rPr lang="en-US" dirty="0" err="1" smtClean="0">
                  <a:solidFill>
                    <a:schemeClr val="tx1">
                      <a:lumMod val="50000"/>
                      <a:lumOff val="50000"/>
                    </a:schemeClr>
                  </a:solidFill>
                </a:rPr>
                <a:t>Ecut</a:t>
              </a:r>
              <a:r>
                <a:rPr lang="en-US" dirty="0" smtClean="0">
                  <a:solidFill>
                    <a:schemeClr val="tx1">
                      <a:lumMod val="50000"/>
                      <a:lumOff val="50000"/>
                    </a:schemeClr>
                  </a:solidFill>
                </a:rPr>
                <a:t> = 5 </a:t>
              </a:r>
              <a:r>
                <a:rPr lang="en-US" dirty="0" err="1" smtClean="0">
                  <a:solidFill>
                    <a:schemeClr val="tx1">
                      <a:lumMod val="50000"/>
                      <a:lumOff val="50000"/>
                    </a:schemeClr>
                  </a:solidFill>
                </a:rPr>
                <a:t>TeV</a:t>
              </a:r>
              <a:r>
                <a:rPr lang="en-US" dirty="0" smtClean="0">
                  <a:solidFill>
                    <a:schemeClr val="tx1">
                      <a:lumMod val="50000"/>
                      <a:lumOff val="50000"/>
                    </a:schemeClr>
                  </a:solidFill>
                </a:rPr>
                <a:t> is no</a:t>
              </a:r>
              <a:r>
                <a:rPr lang="en-US" noProof="0" dirty="0" smtClean="0">
                  <a:solidFill>
                    <a:schemeClr val="tx1">
                      <a:lumMod val="50000"/>
                      <a:lumOff val="50000"/>
                    </a:schemeClr>
                  </a:solidFill>
                </a:rPr>
                <a:t> longer valid when lower EBL models are considered.</a:t>
              </a:r>
              <a:endParaRPr kumimoji="0" lang="en-US" b="0" i="0" u="none" strike="noStrike" kern="1200" cap="none" spc="0" normalizeH="0" baseline="0" noProof="0" dirty="0">
                <a:ln>
                  <a:noFill/>
                </a:ln>
                <a:effectLst/>
                <a:uLnTx/>
                <a:uFillTx/>
                <a:latin typeface="+mj-lt"/>
                <a:ea typeface="+mn-ea"/>
                <a:cs typeface="+mn-cs"/>
              </a:endParaRPr>
            </a:p>
          </p:txBody>
        </p:sp>
        <p:grpSp>
          <p:nvGrpSpPr>
            <p:cNvPr id="19" name="Group 18"/>
            <p:cNvGrpSpPr/>
            <p:nvPr/>
          </p:nvGrpSpPr>
          <p:grpSpPr>
            <a:xfrm>
              <a:off x="1" y="1262759"/>
              <a:ext cx="5715000" cy="3518200"/>
              <a:chOff x="1485900" y="279402"/>
              <a:chExt cx="7200900" cy="4933952"/>
            </a:xfrm>
          </p:grpSpPr>
          <p:pic>
            <p:nvPicPr>
              <p:cNvPr id="20" name="Picture 19" descr="1es0229_eblmodel6_cl.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t="7740" b="5271"/>
                  <a:stretch>
                    <a:fillRect/>
                  </a:stretch>
                </p:blipFill>
              </mc:Choice>
              <mc:Fallback>
                <p:blipFill>
                  <a:blip r:embed="rId3"/>
                  <a:srcRect t="7740" b="5271"/>
                  <a:stretch>
                    <a:fillRect/>
                  </a:stretch>
                </p:blipFill>
              </mc:Fallback>
            </mc:AlternateContent>
            <p:spPr>
              <a:xfrm>
                <a:off x="1485900" y="279402"/>
                <a:ext cx="7200900" cy="4496405"/>
              </a:xfrm>
              <a:prstGeom prst="rect">
                <a:avLst/>
              </a:prstGeom>
            </p:spPr>
          </p:pic>
          <p:grpSp>
            <p:nvGrpSpPr>
              <p:cNvPr id="23" name="Group 21"/>
              <p:cNvGrpSpPr/>
              <p:nvPr/>
            </p:nvGrpSpPr>
            <p:grpSpPr>
              <a:xfrm>
                <a:off x="4756153" y="3111502"/>
                <a:ext cx="3562600" cy="2101852"/>
                <a:chOff x="4241803" y="4076700"/>
                <a:chExt cx="3562600" cy="2101852"/>
              </a:xfrm>
            </p:grpSpPr>
            <p:cxnSp>
              <p:nvCxnSpPr>
                <p:cNvPr id="27" name="Straight Connector 26"/>
                <p:cNvCxnSpPr/>
                <p:nvPr/>
              </p:nvCxnSpPr>
              <p:spPr>
                <a:xfrm rot="5400000">
                  <a:off x="3193655" y="5128023"/>
                  <a:ext cx="2097883"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581778" y="5384347"/>
                  <a:ext cx="1222625" cy="647443"/>
                </a:xfrm>
                <a:prstGeom prst="rect">
                  <a:avLst/>
                </a:prstGeom>
                <a:noFill/>
              </p:spPr>
              <p:txBody>
                <a:bodyPr wrap="square" rtlCol="0">
                  <a:spAutoFit/>
                </a:bodyPr>
                <a:lstStyle/>
                <a:p>
                  <a:pPr algn="ctr"/>
                  <a:r>
                    <a:rPr lang="en-US" sz="1200" b="1" dirty="0" smtClean="0"/>
                    <a:t>Energy Cut [</a:t>
                  </a:r>
                  <a:r>
                    <a:rPr lang="en-US" sz="1200" b="1" dirty="0" err="1" smtClean="0"/>
                    <a:t>GeV</a:t>
                  </a:r>
                  <a:r>
                    <a:rPr lang="en-US" sz="1200" b="1" dirty="0" smtClean="0"/>
                    <a:t>]</a:t>
                  </a:r>
                  <a:endParaRPr lang="en-US" sz="1200" b="1" dirty="0"/>
                </a:p>
              </p:txBody>
            </p:sp>
            <p:cxnSp>
              <p:nvCxnSpPr>
                <p:cNvPr id="31" name="Straight Arrow Connector 30"/>
                <p:cNvCxnSpPr/>
                <p:nvPr/>
              </p:nvCxnSpPr>
              <p:spPr>
                <a:xfrm rot="10800000">
                  <a:off x="4318000" y="4078289"/>
                  <a:ext cx="876300" cy="158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5" idx="2"/>
                </p:cNvCxnSpPr>
                <p:nvPr/>
              </p:nvCxnSpPr>
              <p:spPr>
                <a:xfrm rot="16200000" flipV="1">
                  <a:off x="4755356" y="5739608"/>
                  <a:ext cx="1589" cy="8763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ight Brace 34"/>
                <p:cNvSpPr/>
                <p:nvPr/>
              </p:nvSpPr>
              <p:spPr>
                <a:xfrm>
                  <a:off x="5194300" y="4076700"/>
                  <a:ext cx="431800" cy="2101852"/>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5676900" y="4334442"/>
                  <a:ext cx="1578025" cy="1424373"/>
                </a:xfrm>
                <a:prstGeom prst="rect">
                  <a:avLst/>
                </a:prstGeom>
                <a:noFill/>
              </p:spPr>
              <p:txBody>
                <a:bodyPr wrap="square" rtlCol="0">
                  <a:spAutoFit/>
                </a:bodyPr>
                <a:lstStyle/>
                <a:p>
                  <a:r>
                    <a:rPr lang="en-US" sz="1200" dirty="0" smtClean="0"/>
                    <a:t>Range of models </a:t>
                  </a:r>
                </a:p>
                <a:p>
                  <a:r>
                    <a:rPr lang="en-US" sz="1200" dirty="0" smtClean="0"/>
                    <a:t>Considered in </a:t>
                  </a:r>
                </a:p>
                <a:p>
                  <a:r>
                    <a:rPr lang="en-US" sz="1200" dirty="0" err="1" smtClean="0"/>
                    <a:t>Vovk</a:t>
                  </a:r>
                  <a:r>
                    <a:rPr lang="en-US" sz="1200" dirty="0" smtClean="0"/>
                    <a:t>, </a:t>
                  </a:r>
                  <a:r>
                    <a:rPr lang="en-US" sz="1200" dirty="0" err="1" smtClean="0"/>
                    <a:t>Ie</a:t>
                  </a:r>
                  <a:r>
                    <a:rPr lang="en-US" sz="1200" dirty="0" smtClean="0"/>
                    <a:t>, et al. </a:t>
                  </a:r>
                </a:p>
                <a:p>
                  <a:r>
                    <a:rPr lang="en-US" sz="1200" i="1" dirty="0" err="1" smtClean="0"/>
                    <a:t>ApJL</a:t>
                  </a:r>
                  <a:r>
                    <a:rPr lang="en-US" sz="1200" dirty="0" smtClean="0"/>
                    <a:t> </a:t>
                  </a:r>
                  <a:r>
                    <a:rPr lang="en-US" sz="1200" b="1" dirty="0" smtClean="0"/>
                    <a:t>747</a:t>
                  </a:r>
                  <a:r>
                    <a:rPr lang="en-US" sz="1200" dirty="0" smtClean="0"/>
                    <a:t>, L14 (2012)</a:t>
                  </a:r>
                  <a:endParaRPr lang="en-US" sz="1200" dirty="0"/>
                </a:p>
              </p:txBody>
            </p:sp>
          </p:grpSp>
          <p:sp>
            <p:nvSpPr>
              <p:cNvPr id="25" name="TextBox 24"/>
              <p:cNvSpPr txBox="1"/>
              <p:nvPr/>
            </p:nvSpPr>
            <p:spPr>
              <a:xfrm>
                <a:off x="3968628" y="2692401"/>
                <a:ext cx="2040342" cy="431629"/>
              </a:xfrm>
              <a:prstGeom prst="rect">
                <a:avLst/>
              </a:prstGeom>
              <a:noFill/>
            </p:spPr>
            <p:txBody>
              <a:bodyPr wrap="square" rtlCol="0">
                <a:spAutoFit/>
              </a:bodyPr>
              <a:lstStyle/>
              <a:p>
                <a:r>
                  <a:rPr lang="en-US" sz="1400" dirty="0" smtClean="0"/>
                  <a:t>(</a:t>
                </a:r>
                <a:r>
                  <a:rPr lang="en-US" sz="1400" dirty="0" smtClean="0">
                    <a:latin typeface="Symbol" charset="2"/>
                    <a:cs typeface="Symbol" charset="2"/>
                  </a:rPr>
                  <a:t>a</a:t>
                </a:r>
                <a:r>
                  <a:rPr lang="en-US" sz="1400" dirty="0" smtClean="0"/>
                  <a:t>=1.5, </a:t>
                </a:r>
                <a:r>
                  <a:rPr lang="en-US" sz="1400" dirty="0" err="1" smtClean="0"/>
                  <a:t>E</a:t>
                </a:r>
                <a:r>
                  <a:rPr lang="en-US" sz="1400" baseline="-25000" dirty="0" err="1" smtClean="0"/>
                  <a:t>cut</a:t>
                </a:r>
                <a:r>
                  <a:rPr lang="en-US" sz="1400" dirty="0" smtClean="0"/>
                  <a:t>=5 </a:t>
                </a:r>
                <a:r>
                  <a:rPr lang="en-US" sz="1400" dirty="0" err="1" smtClean="0"/>
                  <a:t>TeV</a:t>
                </a:r>
                <a:r>
                  <a:rPr lang="en-US" sz="1400" dirty="0" smtClean="0"/>
                  <a:t>)</a:t>
                </a:r>
                <a:endParaRPr lang="en-US" sz="1400" dirty="0"/>
              </a:p>
            </p:txBody>
          </p:sp>
          <p:sp>
            <p:nvSpPr>
              <p:cNvPr id="26" name="TextBox 25"/>
              <p:cNvSpPr txBox="1"/>
              <p:nvPr/>
            </p:nvSpPr>
            <p:spPr>
              <a:xfrm>
                <a:off x="4112646" y="4659640"/>
                <a:ext cx="1867218" cy="431629"/>
              </a:xfrm>
              <a:prstGeom prst="rect">
                <a:avLst/>
              </a:prstGeom>
              <a:noFill/>
            </p:spPr>
            <p:txBody>
              <a:bodyPr wrap="square" rtlCol="0">
                <a:spAutoFit/>
              </a:bodyPr>
              <a:lstStyle/>
              <a:p>
                <a:r>
                  <a:rPr lang="en-US" sz="1400" dirty="0" smtClean="0"/>
                  <a:t>(</a:t>
                </a:r>
                <a:r>
                  <a:rPr lang="en-US" sz="1400" dirty="0" smtClean="0">
                    <a:latin typeface="Symbol" charset="2"/>
                    <a:cs typeface="Symbol" charset="2"/>
                  </a:rPr>
                  <a:t>a</a:t>
                </a:r>
                <a:r>
                  <a:rPr lang="en-US" sz="1400" dirty="0" smtClean="0"/>
                  <a:t>=0, </a:t>
                </a:r>
                <a:r>
                  <a:rPr lang="en-US" sz="1400" dirty="0" err="1" smtClean="0"/>
                  <a:t>E</a:t>
                </a:r>
                <a:r>
                  <a:rPr lang="en-US" sz="1400" baseline="-25000" dirty="0" err="1" smtClean="0"/>
                  <a:t>cut</a:t>
                </a:r>
                <a:r>
                  <a:rPr lang="en-US" sz="1400" dirty="0" smtClean="0"/>
                  <a:t>=5 </a:t>
                </a:r>
                <a:r>
                  <a:rPr lang="en-US" sz="1400" dirty="0" err="1" smtClean="0"/>
                  <a:t>TeV</a:t>
                </a:r>
                <a:r>
                  <a:rPr lang="en-US" sz="1400" dirty="0" smtClean="0"/>
                  <a:t>)</a:t>
                </a:r>
                <a:endParaRPr lang="en-US" sz="1400" dirty="0"/>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1362"/>
            <a:ext cx="8229600" cy="6006638"/>
          </a:xfrm>
        </p:spPr>
        <p:txBody>
          <a:bodyPr>
            <a:normAutofit/>
          </a:bodyPr>
          <a:lstStyle/>
          <a:p>
            <a:pPr algn="ctr">
              <a:buNone/>
            </a:pPr>
            <a:r>
              <a:rPr lang="en-US" dirty="0" smtClean="0">
                <a:solidFill>
                  <a:srgbClr val="0000FF"/>
                </a:solidFill>
              </a:rPr>
              <a:t>THE MAIN MESSAGE OF MY TALK:</a:t>
            </a:r>
          </a:p>
          <a:p>
            <a:pPr>
              <a:buNone/>
            </a:pPr>
            <a:r>
              <a:rPr lang="en-US" dirty="0" smtClean="0">
                <a:solidFill>
                  <a:srgbClr val="0000FF"/>
                </a:solidFill>
              </a:rPr>
              <a:t>	The B</a:t>
            </a:r>
            <a:r>
              <a:rPr lang="en-US" baseline="-25000" dirty="0" smtClean="0">
                <a:solidFill>
                  <a:srgbClr val="0000FF"/>
                </a:solidFill>
              </a:rPr>
              <a:t>IGMF</a:t>
            </a:r>
            <a:r>
              <a:rPr lang="en-US" dirty="0" smtClean="0">
                <a:solidFill>
                  <a:srgbClr val="0000FF"/>
                </a:solidFill>
              </a:rPr>
              <a:t> = 0 hypothesis cannot be invalidated based on the existing VHE and HE data of extreme </a:t>
            </a:r>
            <a:r>
              <a:rPr lang="en-US" dirty="0" err="1" smtClean="0">
                <a:solidFill>
                  <a:srgbClr val="0000FF"/>
                </a:solidFill>
              </a:rPr>
              <a:t>blazars</a:t>
            </a:r>
            <a:r>
              <a:rPr lang="en-US" dirty="0" smtClean="0">
                <a:solidFill>
                  <a:srgbClr val="0000FF"/>
                </a:solidFill>
              </a:rPr>
              <a:t> when uncertainties in the source model and cosmological environment (such as EBL, etc) are taken into account.</a:t>
            </a:r>
            <a:endParaRPr lang="en-US" dirty="0" smtClean="0"/>
          </a:p>
          <a:p>
            <a:pPr lvl="1">
              <a:buNone/>
            </a:pPr>
            <a:endParaRPr lang="en-US" dirty="0" smtClean="0"/>
          </a:p>
          <a:p>
            <a:pPr lvl="1" algn="ctr">
              <a:buNone/>
            </a:pPr>
            <a:r>
              <a:rPr lang="en-US" sz="2400" dirty="0" smtClean="0"/>
              <a:t>OUTLINE</a:t>
            </a:r>
          </a:p>
          <a:p>
            <a:pPr marL="514350" indent="-514350" algn="ctr">
              <a:buAutoNum type="romanUcPeriod"/>
            </a:pPr>
            <a:r>
              <a:rPr lang="en-US" dirty="0" smtClean="0"/>
              <a:t>EM cascades in the presence of IGMF</a:t>
            </a:r>
          </a:p>
          <a:p>
            <a:pPr marL="514350" indent="-514350" algn="ctr">
              <a:buAutoNum type="romanUcPeriod"/>
            </a:pPr>
            <a:r>
              <a:rPr lang="en-US" dirty="0" smtClean="0"/>
              <a:t>Recent results claiming B</a:t>
            </a:r>
            <a:r>
              <a:rPr lang="en-US" baseline="-25000" dirty="0" smtClean="0"/>
              <a:t>IGMF</a:t>
            </a:r>
            <a:r>
              <a:rPr lang="en-US" dirty="0" smtClean="0"/>
              <a:t> &gt; 0</a:t>
            </a:r>
            <a:endParaRPr lang="en-US" baseline="-25000" dirty="0" smtClean="0"/>
          </a:p>
          <a:p>
            <a:pPr marL="514350" indent="-514350" algn="ctr">
              <a:buAutoNum type="romanUcPeriod"/>
            </a:pPr>
            <a:r>
              <a:rPr lang="en-US" dirty="0" smtClean="0"/>
              <a:t>Full 3D Monte Carlo code as a tool to investigate B</a:t>
            </a:r>
            <a:r>
              <a:rPr lang="en-US" baseline="-25000" dirty="0" smtClean="0"/>
              <a:t>IGMF</a:t>
            </a:r>
            <a:r>
              <a:rPr lang="en-US" dirty="0" smtClean="0"/>
              <a:t> = 0 hypothesis and systematic uncertainties</a:t>
            </a:r>
          </a:p>
          <a:p>
            <a:pPr marL="514350" indent="-514350" algn="ctr">
              <a:buAutoNum type="romanUcPeriod"/>
            </a:pPr>
            <a:r>
              <a:rPr lang="en-US" dirty="0" smtClean="0"/>
              <a:t>Conclusion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0900"/>
          </a:xfrm>
        </p:spPr>
        <p:txBody>
          <a:bodyPr/>
          <a:lstStyle/>
          <a:p>
            <a:r>
              <a:rPr lang="en-US" sz="4400" dirty="0" smtClean="0"/>
              <a:t>1ES 0229+200 Duty Cycle + Void</a:t>
            </a:r>
            <a:endParaRPr lang="en-US" sz="4400" dirty="0"/>
          </a:p>
        </p:txBody>
      </p:sp>
      <p:sp>
        <p:nvSpPr>
          <p:cNvPr id="3" name="Content Placeholder 2"/>
          <p:cNvSpPr>
            <a:spLocks noGrp="1"/>
          </p:cNvSpPr>
          <p:nvPr>
            <p:ph idx="1"/>
          </p:nvPr>
        </p:nvSpPr>
        <p:spPr>
          <a:xfrm>
            <a:off x="150272" y="749300"/>
            <a:ext cx="4739228" cy="2717799"/>
          </a:xfrm>
        </p:spPr>
        <p:txBody>
          <a:bodyPr>
            <a:normAutofit fontScale="85000" lnSpcReduction="10000"/>
          </a:bodyPr>
          <a:lstStyle/>
          <a:p>
            <a:r>
              <a:rPr lang="en-US" dirty="0" smtClean="0"/>
              <a:t>Scenario #1: Reduced Duty cycle:</a:t>
            </a:r>
          </a:p>
          <a:p>
            <a:pPr lvl="1"/>
            <a:r>
              <a:rPr lang="en-US" sz="1946" dirty="0" smtClean="0"/>
              <a:t>Due to “snapshot” monitoring of VHE data, true time-averaged VHE spectra (duty cycle) is unknown.</a:t>
            </a:r>
          </a:p>
          <a:p>
            <a:pPr lvl="1"/>
            <a:r>
              <a:rPr lang="en-US" sz="1946" dirty="0" smtClean="0"/>
              <a:t>Reducing the flux in each of the last 5 bins by 2/3, allows fits at ~80% C.L.</a:t>
            </a:r>
          </a:p>
          <a:p>
            <a:pPr lvl="1"/>
            <a:r>
              <a:rPr lang="en-US" sz="1946" dirty="0" smtClean="0"/>
              <a:t>Hints of variability? (Perkins + VERITAS collaboration…) </a:t>
            </a:r>
            <a:endParaRPr lang="en-US" sz="1946" dirty="0"/>
          </a:p>
        </p:txBody>
      </p:sp>
      <p:pic>
        <p:nvPicPr>
          <p:cNvPr id="6" name="Picture 5" descr="1es0229_B0_a1.3_ecut1.78_scale_one_third.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t="7248" r="8730"/>
              <a:stretch>
                <a:fillRect/>
              </a:stretch>
            </p:blipFill>
          </mc:Choice>
          <mc:Fallback>
            <p:blipFill>
              <a:blip r:embed="rId3"/>
              <a:srcRect t="7248" r="8730"/>
              <a:stretch>
                <a:fillRect/>
              </a:stretch>
            </p:blipFill>
          </mc:Fallback>
        </mc:AlternateContent>
        <p:spPr>
          <a:xfrm>
            <a:off x="150272" y="3280859"/>
            <a:ext cx="4866076" cy="3549650"/>
          </a:xfrm>
          <a:prstGeom prst="rect">
            <a:avLst/>
          </a:prstGeom>
        </p:spPr>
      </p:pic>
      <p:sp>
        <p:nvSpPr>
          <p:cNvPr id="8" name="Content Placeholder 2"/>
          <p:cNvSpPr txBox="1">
            <a:spLocks/>
          </p:cNvSpPr>
          <p:nvPr/>
        </p:nvSpPr>
        <p:spPr>
          <a:xfrm>
            <a:off x="4724400" y="825500"/>
            <a:ext cx="4152900" cy="4089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50000"/>
                    <a:lumOff val="50000"/>
                  </a:schemeClr>
                </a:solidFill>
                <a:latin typeface="+mj-lt"/>
              </a:rPr>
              <a:t>Scenario #2: Lack of Voids/Contamination due to structure with increased local MF</a:t>
            </a:r>
          </a:p>
          <a:p>
            <a:pPr marL="800100" lvl="1" indent="-342900">
              <a:spcBef>
                <a:spcPct val="20000"/>
              </a:spcBef>
              <a:buFont typeface="Courier New"/>
              <a:buChar char="o"/>
            </a:pPr>
            <a:r>
              <a:rPr lang="en-US" sz="2054" dirty="0" smtClean="0">
                <a:solidFill>
                  <a:schemeClr val="tx1">
                    <a:lumMod val="50000"/>
                    <a:lumOff val="50000"/>
                  </a:schemeClr>
                </a:solidFill>
                <a:latin typeface="+mj-lt"/>
              </a:rPr>
              <a:t>Lack of voids in the ~few hundred </a:t>
            </a:r>
            <a:r>
              <a:rPr lang="en-US" sz="2054" dirty="0" err="1" smtClean="0">
                <a:solidFill>
                  <a:schemeClr val="tx1">
                    <a:lumMod val="50000"/>
                    <a:lumOff val="50000"/>
                  </a:schemeClr>
                </a:solidFill>
                <a:latin typeface="+mj-lt"/>
              </a:rPr>
              <a:t>Mpc</a:t>
            </a:r>
            <a:r>
              <a:rPr lang="en-US" sz="2054" dirty="0" smtClean="0">
                <a:solidFill>
                  <a:schemeClr val="tx1">
                    <a:lumMod val="50000"/>
                    <a:lumOff val="50000"/>
                  </a:schemeClr>
                </a:solidFill>
                <a:latin typeface="+mj-lt"/>
              </a:rPr>
              <a:t> region along the line of sight, so that pair produced </a:t>
            </a:r>
            <a:r>
              <a:rPr lang="en-US" sz="2054" dirty="0" err="1" smtClean="0">
                <a:solidFill>
                  <a:schemeClr val="tx1">
                    <a:lumMod val="50000"/>
                    <a:lumOff val="50000"/>
                  </a:schemeClr>
                </a:solidFill>
                <a:latin typeface="+mj-lt"/>
              </a:rPr>
              <a:t>e</a:t>
            </a:r>
            <a:r>
              <a:rPr lang="en-US" sz="2054" baseline="30000" dirty="0" err="1" smtClean="0">
                <a:solidFill>
                  <a:schemeClr val="tx1">
                    <a:lumMod val="50000"/>
                    <a:lumOff val="50000"/>
                  </a:schemeClr>
                </a:solidFill>
                <a:latin typeface="+mj-lt"/>
              </a:rPr>
              <a:t>+</a:t>
            </a:r>
            <a:r>
              <a:rPr lang="en-US" sz="2054" dirty="0" err="1" smtClean="0">
                <a:solidFill>
                  <a:schemeClr val="tx1">
                    <a:lumMod val="50000"/>
                    <a:lumOff val="50000"/>
                  </a:schemeClr>
                </a:solidFill>
                <a:latin typeface="+mj-lt"/>
              </a:rPr>
              <a:t>/e</a:t>
            </a:r>
            <a:r>
              <a:rPr lang="en-US" sz="2054" baseline="30000" dirty="0" smtClean="0">
                <a:solidFill>
                  <a:schemeClr val="tx1">
                    <a:lumMod val="50000"/>
                    <a:lumOff val="50000"/>
                  </a:schemeClr>
                </a:solidFill>
                <a:latin typeface="+mj-lt"/>
              </a:rPr>
              <a:t>-</a:t>
            </a:r>
            <a:r>
              <a:rPr lang="en-US" sz="2054" dirty="0" smtClean="0">
                <a:solidFill>
                  <a:schemeClr val="tx1">
                    <a:lumMod val="50000"/>
                    <a:lumOff val="50000"/>
                  </a:schemeClr>
                </a:solidFill>
                <a:latin typeface="+mj-lt"/>
              </a:rPr>
              <a:t> would be </a:t>
            </a:r>
            <a:r>
              <a:rPr lang="en-US" sz="2054" dirty="0" err="1" smtClean="0">
                <a:solidFill>
                  <a:schemeClr val="tx1">
                    <a:lumMod val="50000"/>
                    <a:lumOff val="50000"/>
                  </a:schemeClr>
                </a:solidFill>
                <a:latin typeface="+mj-lt"/>
              </a:rPr>
              <a:t>isotropized</a:t>
            </a:r>
            <a:r>
              <a:rPr lang="en-US" sz="2054" dirty="0" smtClean="0">
                <a:solidFill>
                  <a:schemeClr val="tx1">
                    <a:lumMod val="50000"/>
                    <a:lumOff val="50000"/>
                  </a:schemeClr>
                </a:solidFill>
                <a:latin typeface="+mj-lt"/>
              </a:rPr>
              <a:t> and </a:t>
            </a:r>
            <a:r>
              <a:rPr lang="en-US" sz="2054" dirty="0" err="1" smtClean="0">
                <a:solidFill>
                  <a:schemeClr val="tx1">
                    <a:lumMod val="50000"/>
                    <a:lumOff val="50000"/>
                  </a:schemeClr>
                </a:solidFill>
                <a:latin typeface="+mj-lt"/>
              </a:rPr>
              <a:t>underproduce</a:t>
            </a:r>
            <a:r>
              <a:rPr lang="en-US" sz="2054" dirty="0" smtClean="0">
                <a:solidFill>
                  <a:schemeClr val="tx1">
                    <a:lumMod val="50000"/>
                    <a:lumOff val="50000"/>
                  </a:schemeClr>
                </a:solidFill>
                <a:latin typeface="+mj-lt"/>
              </a:rPr>
              <a:t> secondary cascade flux.</a:t>
            </a:r>
            <a:endParaRPr kumimoji="0" lang="en-US" sz="2400" b="0" i="0" u="none" strike="noStrike" kern="1200" cap="none" spc="0" normalizeH="0" baseline="0" noProof="0" dirty="0">
              <a:ln>
                <a:noFill/>
              </a:ln>
              <a:solidFill>
                <a:schemeClr val="tx1">
                  <a:lumMod val="50000"/>
                  <a:lumOff val="50000"/>
                </a:schemeClr>
              </a:solidFill>
              <a:effectLst/>
              <a:uLnTx/>
              <a:uFillTx/>
              <a:latin typeface="+mj-lt"/>
              <a:ea typeface="+mn-ea"/>
              <a:cs typeface="+mn-cs"/>
            </a:endParaRPr>
          </a:p>
        </p:txBody>
      </p:sp>
      <p:sp>
        <p:nvSpPr>
          <p:cNvPr id="9" name="TextBox 8"/>
          <p:cNvSpPr txBox="1"/>
          <p:nvPr/>
        </p:nvSpPr>
        <p:spPr>
          <a:xfrm>
            <a:off x="1473200" y="4381500"/>
            <a:ext cx="1117600" cy="738664"/>
          </a:xfrm>
          <a:prstGeom prst="rect">
            <a:avLst/>
          </a:prstGeom>
          <a:noFill/>
        </p:spPr>
        <p:txBody>
          <a:bodyPr wrap="square" rtlCol="0">
            <a:spAutoFit/>
          </a:bodyPr>
          <a:lstStyle/>
          <a:p>
            <a:r>
              <a:rPr lang="en-US" sz="1400" dirty="0" smtClean="0"/>
              <a:t>Fermi-LAT: Continuous Monitoring</a:t>
            </a:r>
            <a:endParaRPr lang="en-US" sz="1400" dirty="0"/>
          </a:p>
        </p:txBody>
      </p:sp>
      <p:sp>
        <p:nvSpPr>
          <p:cNvPr id="13" name="TextBox 12"/>
          <p:cNvSpPr txBox="1"/>
          <p:nvPr/>
        </p:nvSpPr>
        <p:spPr>
          <a:xfrm>
            <a:off x="3924300" y="4610100"/>
            <a:ext cx="1117600" cy="738664"/>
          </a:xfrm>
          <a:prstGeom prst="rect">
            <a:avLst/>
          </a:prstGeom>
          <a:noFill/>
        </p:spPr>
        <p:txBody>
          <a:bodyPr wrap="square" rtlCol="0">
            <a:spAutoFit/>
          </a:bodyPr>
          <a:lstStyle/>
          <a:p>
            <a:r>
              <a:rPr lang="en-US" sz="1400" dirty="0" smtClean="0"/>
              <a:t>IACT: Sporadic Monitoring</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1700"/>
          </a:xfrm>
        </p:spPr>
        <p:txBody>
          <a:bodyPr/>
          <a:lstStyle/>
          <a:p>
            <a:r>
              <a:rPr lang="en-US" dirty="0" smtClean="0"/>
              <a:t>Conclusions	</a:t>
            </a:r>
            <a:endParaRPr lang="en-US" dirty="0"/>
          </a:p>
        </p:txBody>
      </p:sp>
      <p:sp>
        <p:nvSpPr>
          <p:cNvPr id="4" name="Content Placeholder 2"/>
          <p:cNvSpPr>
            <a:spLocks noGrp="1"/>
          </p:cNvSpPr>
          <p:nvPr>
            <p:ph idx="1"/>
          </p:nvPr>
        </p:nvSpPr>
        <p:spPr>
          <a:xfrm>
            <a:off x="304800" y="1099758"/>
            <a:ext cx="8585200" cy="5452323"/>
          </a:xfrm>
        </p:spPr>
        <p:txBody>
          <a:bodyPr>
            <a:normAutofit lnSpcReduction="10000"/>
          </a:bodyPr>
          <a:lstStyle/>
          <a:p>
            <a:r>
              <a:rPr lang="en-US" dirty="0" smtClean="0">
                <a:solidFill>
                  <a:schemeClr val="tx1"/>
                </a:solidFill>
              </a:rPr>
              <a:t>None of the extreme </a:t>
            </a:r>
            <a:r>
              <a:rPr lang="en-US" dirty="0" err="1" smtClean="0">
                <a:solidFill>
                  <a:schemeClr val="tx1"/>
                </a:solidFill>
              </a:rPr>
              <a:t>TeV</a:t>
            </a:r>
            <a:r>
              <a:rPr lang="en-US" dirty="0" smtClean="0">
                <a:solidFill>
                  <a:schemeClr val="tx1"/>
                </a:solidFill>
              </a:rPr>
              <a:t> </a:t>
            </a:r>
            <a:r>
              <a:rPr lang="en-US" dirty="0" err="1" smtClean="0">
                <a:solidFill>
                  <a:schemeClr val="tx1"/>
                </a:solidFill>
              </a:rPr>
              <a:t>blazars</a:t>
            </a:r>
            <a:r>
              <a:rPr lang="en-US" dirty="0" smtClean="0">
                <a:solidFill>
                  <a:schemeClr val="tx1"/>
                </a:solidFill>
              </a:rPr>
              <a:t> currently used to set lower limit on B</a:t>
            </a:r>
            <a:r>
              <a:rPr lang="en-US" baseline="-25000" dirty="0" smtClean="0">
                <a:solidFill>
                  <a:schemeClr val="tx1"/>
                </a:solidFill>
              </a:rPr>
              <a:t>IGMF</a:t>
            </a:r>
            <a:r>
              <a:rPr lang="en-US" dirty="0" smtClean="0">
                <a:solidFill>
                  <a:schemeClr val="tx1"/>
                </a:solidFill>
              </a:rPr>
              <a:t> provide definitive evidence that B</a:t>
            </a:r>
            <a:r>
              <a:rPr lang="en-US" baseline="-25000" dirty="0" smtClean="0">
                <a:solidFill>
                  <a:schemeClr val="tx1"/>
                </a:solidFill>
              </a:rPr>
              <a:t>IGMF</a:t>
            </a:r>
            <a:r>
              <a:rPr lang="en-US" dirty="0" smtClean="0">
                <a:solidFill>
                  <a:schemeClr val="tx1"/>
                </a:solidFill>
              </a:rPr>
              <a:t> &gt; 0.</a:t>
            </a:r>
          </a:p>
          <a:p>
            <a:r>
              <a:rPr lang="en-US" dirty="0" smtClean="0"/>
              <a:t>In most cases more generic source spectral model (broken power law) allows simultaneous explanation of HE and VHE data (albeit HE spectrum is dominated by secondary radiation in several cases). </a:t>
            </a:r>
          </a:p>
          <a:p>
            <a:r>
              <a:rPr lang="en-US" dirty="0" smtClean="0">
                <a:solidFill>
                  <a:srgbClr val="000000"/>
                </a:solidFill>
              </a:rPr>
              <a:t>1ES 0229+200 represents a challenge, however, and requires either nearly lowest possible near IR EBL or reduced to &lt;50% duty cycle in VHE (above a few </a:t>
            </a:r>
            <a:r>
              <a:rPr lang="en-US" dirty="0" err="1" smtClean="0">
                <a:solidFill>
                  <a:srgbClr val="000000"/>
                </a:solidFill>
              </a:rPr>
              <a:t>TeV</a:t>
            </a:r>
            <a:r>
              <a:rPr lang="en-US" dirty="0" smtClean="0">
                <a:solidFill>
                  <a:srgbClr val="000000"/>
                </a:solidFill>
              </a:rPr>
              <a:t>) to be compatible with B</a:t>
            </a:r>
            <a:r>
              <a:rPr lang="en-US" baseline="-25000" dirty="0" smtClean="0">
                <a:solidFill>
                  <a:srgbClr val="000000"/>
                </a:solidFill>
              </a:rPr>
              <a:t>IGMF</a:t>
            </a:r>
            <a:r>
              <a:rPr lang="en-US" dirty="0" smtClean="0">
                <a:solidFill>
                  <a:srgbClr val="000000"/>
                </a:solidFill>
              </a:rPr>
              <a:t> = 0 hypothesis</a:t>
            </a:r>
          </a:p>
          <a:p>
            <a:r>
              <a:rPr lang="en-US" dirty="0" smtClean="0"/>
              <a:t>Spectral HE&amp;VHE evidence for a non-zero  B</a:t>
            </a:r>
            <a:r>
              <a:rPr lang="en-US" baseline="-25000" dirty="0" smtClean="0"/>
              <a:t>IGMF</a:t>
            </a:r>
            <a:r>
              <a:rPr lang="en-US" dirty="0" smtClean="0"/>
              <a:t> based on a single source can always be questioned if morphology of voids in the ~0.3Gpc vicinity of the source is unknown.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9" y="0"/>
            <a:ext cx="9070581" cy="1066800"/>
          </a:xfrm>
        </p:spPr>
        <p:txBody>
          <a:bodyPr/>
          <a:lstStyle/>
          <a:p>
            <a:r>
              <a:rPr lang="en-US" sz="4800" dirty="0" err="1" smtClean="0"/>
              <a:t>InterGalactic</a:t>
            </a:r>
            <a:r>
              <a:rPr lang="en-US" sz="4800" dirty="0" smtClean="0"/>
              <a:t> Magnetic Fields</a:t>
            </a:r>
            <a:endParaRPr lang="en-US" sz="4800" dirty="0"/>
          </a:p>
        </p:txBody>
      </p:sp>
      <p:sp>
        <p:nvSpPr>
          <p:cNvPr id="4" name="Content Placeholder 3"/>
          <p:cNvSpPr>
            <a:spLocks noGrp="1"/>
          </p:cNvSpPr>
          <p:nvPr>
            <p:ph sz="half" idx="2"/>
          </p:nvPr>
        </p:nvSpPr>
        <p:spPr>
          <a:xfrm>
            <a:off x="5271247" y="1168400"/>
            <a:ext cx="3703320" cy="4756150"/>
          </a:xfrm>
        </p:spPr>
        <p:txBody>
          <a:bodyPr>
            <a:normAutofit fontScale="85000" lnSpcReduction="20000"/>
          </a:bodyPr>
          <a:lstStyle/>
          <a:p>
            <a:r>
              <a:rPr lang="en-US" dirty="0"/>
              <a:t>Spiral </a:t>
            </a:r>
            <a:r>
              <a:rPr lang="en-US" dirty="0" smtClean="0"/>
              <a:t>galaxies </a:t>
            </a:r>
            <a:r>
              <a:rPr lang="en-US" dirty="0"/>
              <a:t>~ 1-10 </a:t>
            </a:r>
            <a:r>
              <a:rPr lang="en-US" dirty="0" err="1">
                <a:latin typeface="Symbol" charset="2"/>
                <a:cs typeface="Symbol" charset="2"/>
              </a:rPr>
              <a:t>m</a:t>
            </a:r>
            <a:r>
              <a:rPr lang="en-US" dirty="0" err="1"/>
              <a:t>G</a:t>
            </a:r>
            <a:r>
              <a:rPr lang="en-US" dirty="0"/>
              <a:t> </a:t>
            </a:r>
            <a:r>
              <a:rPr lang="en-US" dirty="0" smtClean="0"/>
              <a:t>fields (large </a:t>
            </a:r>
            <a:r>
              <a:rPr lang="en-US" dirty="0"/>
              <a:t>scale </a:t>
            </a:r>
            <a:r>
              <a:rPr lang="en-US" dirty="0" err="1"/>
              <a:t>L</a:t>
            </a:r>
            <a:r>
              <a:rPr lang="en-US" baseline="-25000" dirty="0" err="1"/>
              <a:t>coh</a:t>
            </a:r>
            <a:r>
              <a:rPr lang="en-US" dirty="0"/>
              <a:t>~ Galactic </a:t>
            </a:r>
            <a:r>
              <a:rPr lang="en-US" dirty="0" smtClean="0"/>
              <a:t>disk + small scale)</a:t>
            </a:r>
          </a:p>
          <a:p>
            <a:r>
              <a:rPr lang="en-US" dirty="0"/>
              <a:t>Elliptical, barred, and irregular galaxies ~ 0.1-1 </a:t>
            </a:r>
            <a:r>
              <a:rPr lang="en-US" dirty="0" err="1" smtClean="0">
                <a:latin typeface="Symbol" charset="2"/>
                <a:cs typeface="Symbol" charset="2"/>
              </a:rPr>
              <a:t>m</a:t>
            </a:r>
            <a:r>
              <a:rPr lang="en-US" dirty="0" err="1" smtClean="0"/>
              <a:t>G</a:t>
            </a:r>
            <a:r>
              <a:rPr lang="en-US" dirty="0" smtClean="0"/>
              <a:t> (small scale)</a:t>
            </a:r>
          </a:p>
          <a:p>
            <a:r>
              <a:rPr lang="en-US" dirty="0" smtClean="0"/>
              <a:t>Galaxy </a:t>
            </a:r>
            <a:r>
              <a:rPr lang="en-US" dirty="0"/>
              <a:t>clusters ~ </a:t>
            </a:r>
            <a:r>
              <a:rPr lang="en-US" dirty="0" smtClean="0"/>
              <a:t>0.1</a:t>
            </a:r>
            <a:r>
              <a:rPr lang="en-US" dirty="0"/>
              <a:t>-</a:t>
            </a:r>
            <a:r>
              <a:rPr lang="en-US" dirty="0" smtClean="0"/>
              <a:t>10 </a:t>
            </a:r>
            <a:r>
              <a:rPr lang="en-US" dirty="0" err="1">
                <a:latin typeface="Symbol" charset="2"/>
                <a:cs typeface="Symbol" charset="2"/>
              </a:rPr>
              <a:t>m</a:t>
            </a:r>
            <a:r>
              <a:rPr lang="en-US" dirty="0" err="1"/>
              <a:t>G</a:t>
            </a:r>
            <a:r>
              <a:rPr lang="en-US" dirty="0"/>
              <a:t> </a:t>
            </a:r>
            <a:r>
              <a:rPr lang="en-US" dirty="0" smtClean="0"/>
              <a:t>fields (</a:t>
            </a:r>
            <a:r>
              <a:rPr lang="en-US" dirty="0" err="1" smtClean="0"/>
              <a:t>L</a:t>
            </a:r>
            <a:r>
              <a:rPr lang="en-US" baseline="-25000" dirty="0" err="1" smtClean="0"/>
              <a:t>coh</a:t>
            </a:r>
            <a:r>
              <a:rPr lang="en-US" dirty="0" smtClean="0"/>
              <a:t>~ 1Mpc scale </a:t>
            </a:r>
            <a:r>
              <a:rPr lang="en-US" dirty="0"/>
              <a:t>of </a:t>
            </a:r>
            <a:r>
              <a:rPr lang="en-US" dirty="0" smtClean="0"/>
              <a:t>galaxies </a:t>
            </a:r>
            <a:r>
              <a:rPr lang="en-US" dirty="0"/>
              <a:t>in </a:t>
            </a:r>
            <a:r>
              <a:rPr lang="en-US" dirty="0" smtClean="0"/>
              <a:t>clusters)</a:t>
            </a:r>
            <a:endParaRPr lang="en-US" dirty="0"/>
          </a:p>
          <a:p>
            <a:r>
              <a:rPr lang="en-US" dirty="0"/>
              <a:t>No observations in filaments and </a:t>
            </a:r>
            <a:r>
              <a:rPr lang="en-US" dirty="0" smtClean="0"/>
              <a:t>voids (primordial seed field for </a:t>
            </a:r>
            <a:r>
              <a:rPr lang="en-US" dirty="0" smtClean="0">
                <a:latin typeface="Calibri" pitchFamily="34" charset="0"/>
              </a:rPr>
              <a:t>MHD dynamo amplification</a:t>
            </a:r>
            <a:r>
              <a:rPr lang="en-US" dirty="0" smtClean="0"/>
              <a:t>?)</a:t>
            </a:r>
          </a:p>
          <a:p>
            <a:pPr lvl="1"/>
            <a:r>
              <a:rPr lang="en-US" sz="1400" dirty="0">
                <a:latin typeface="Calibri" pitchFamily="34" charset="0"/>
              </a:rPr>
              <a:t>CMB </a:t>
            </a:r>
            <a:r>
              <a:rPr lang="en-US" sz="1400" dirty="0" smtClean="0">
                <a:latin typeface="Calibri" pitchFamily="34" charset="0"/>
              </a:rPr>
              <a:t>Anisotropy constraint: </a:t>
            </a:r>
            <a:r>
              <a:rPr lang="en-US" sz="1400" dirty="0">
                <a:latin typeface="Calibri" pitchFamily="34" charset="0"/>
              </a:rPr>
              <a:t>For B component over </a:t>
            </a:r>
            <a:r>
              <a:rPr lang="en-US" sz="1400" dirty="0" smtClean="0">
                <a:latin typeface="Calibri" pitchFamily="34" charset="0"/>
              </a:rPr>
              <a:t>Hubble </a:t>
            </a:r>
            <a:r>
              <a:rPr lang="en-US" sz="1400" dirty="0">
                <a:latin typeface="Calibri" pitchFamily="34" charset="0"/>
              </a:rPr>
              <a:t>radius: B(z ≈ 1000) &lt; 10</a:t>
            </a:r>
            <a:r>
              <a:rPr lang="en-US" sz="1400" baseline="30000" dirty="0">
                <a:latin typeface="Calibri" pitchFamily="34" charset="0"/>
              </a:rPr>
              <a:t>-3</a:t>
            </a:r>
            <a:r>
              <a:rPr lang="en-US" sz="1400" dirty="0">
                <a:latin typeface="Calibri" pitchFamily="34" charset="0"/>
              </a:rPr>
              <a:t> G. =&gt; </a:t>
            </a:r>
            <a:r>
              <a:rPr lang="en-US" sz="1400" dirty="0" smtClean="0">
                <a:latin typeface="Calibri" pitchFamily="34" charset="0"/>
              </a:rPr>
              <a:t>B</a:t>
            </a:r>
            <a:r>
              <a:rPr lang="en-US" sz="1400" dirty="0">
                <a:latin typeface="Calibri" pitchFamily="34" charset="0"/>
              </a:rPr>
              <a:t>(z=0) &lt; 10</a:t>
            </a:r>
            <a:r>
              <a:rPr lang="en-US" sz="1400" baseline="30000" dirty="0">
                <a:latin typeface="Calibri" pitchFamily="34" charset="0"/>
              </a:rPr>
              <a:t>-9</a:t>
            </a:r>
            <a:r>
              <a:rPr lang="en-US" sz="1400" dirty="0">
                <a:latin typeface="Calibri" pitchFamily="34" charset="0"/>
              </a:rPr>
              <a:t> </a:t>
            </a:r>
            <a:r>
              <a:rPr lang="en-US" sz="1400" dirty="0" smtClean="0">
                <a:latin typeface="Calibri" pitchFamily="34" charset="0"/>
              </a:rPr>
              <a:t>G</a:t>
            </a:r>
          </a:p>
          <a:p>
            <a:pPr lvl="1"/>
            <a:r>
              <a:rPr lang="en-US" sz="1400" dirty="0">
                <a:latin typeface="Calibri" pitchFamily="34" charset="0"/>
              </a:rPr>
              <a:t>Faraday Rotation Measure (within z ≈ 3.6):</a:t>
            </a:r>
            <a:br>
              <a:rPr lang="en-US" sz="1400" dirty="0">
                <a:latin typeface="Calibri" pitchFamily="34" charset="0"/>
              </a:rPr>
            </a:br>
            <a:endParaRPr lang="en-US" sz="1400" dirty="0" smtClean="0"/>
          </a:p>
          <a:p>
            <a:pPr marL="0" indent="0">
              <a:buNone/>
            </a:pPr>
            <a:endParaRPr lang="en-US" sz="1400" dirty="0"/>
          </a:p>
        </p:txBody>
      </p:sp>
      <p:pic>
        <p:nvPicPr>
          <p:cNvPr id="5" name="Picture 24"/>
          <p:cNvPicPr>
            <a:picLocks noGrp="1" noChangeAspect="1"/>
          </p:cNvPicPr>
          <p:nvPr>
            <p:ph sz="half" idx="4294967295"/>
          </p:nvPr>
        </p:nvPicPr>
        <p:blipFill rotWithShape="1">
          <a:blip r:embed="rId4" cstate="email">
            <a:extLst>
              <a:ext uri="{28A0092B-C50C-407E-A947-70E740481C1C}">
                <a14:useLocalDpi xmlns:a14="http://schemas.microsoft.com/office/drawing/2010/main" val="0"/>
              </a:ext>
            </a:extLst>
          </a:blip>
          <a:srcRect t="-505" r="74" b="-644"/>
          <a:stretch/>
        </p:blipFill>
        <p:spPr bwMode="auto">
          <a:xfrm>
            <a:off x="162319" y="1181100"/>
            <a:ext cx="4981928" cy="47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5"/>
          <p:cNvSpPr txBox="1">
            <a:spLocks noChangeArrowheads="1"/>
          </p:cNvSpPr>
          <p:nvPr/>
        </p:nvSpPr>
        <p:spPr bwMode="auto">
          <a:xfrm>
            <a:off x="134938" y="5573713"/>
            <a:ext cx="3124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000000"/>
                </a:solidFill>
                <a:latin typeface="Helvetica Neue Light" charset="0"/>
                <a:ea typeface="ヒラギノ角ゴ ProN W3" charset="0"/>
                <a:cs typeface="ヒラギノ角ゴ ProN W3" charset="0"/>
                <a:sym typeface="Helvetica Neue Light" charset="0"/>
              </a:defRPr>
            </a:lvl1pPr>
            <a:lvl2pPr marL="37931725" indent="-37474525" eaLnBrk="0" hangingPunct="0">
              <a:defRPr sz="5500">
                <a:solidFill>
                  <a:srgbClr val="000000"/>
                </a:solidFill>
                <a:latin typeface="Helvetica Neue Light" charset="0"/>
                <a:ea typeface="ヒラギノ角ゴ ProN W3" charset="0"/>
                <a:cs typeface="ヒラギノ角ゴ ProN W3" charset="0"/>
                <a:sym typeface="Helvetica Neue Light" charset="0"/>
              </a:defRPr>
            </a:lvl2pPr>
            <a:lvl3pPr eaLnBrk="0" hangingPunct="0">
              <a:defRPr sz="5500">
                <a:solidFill>
                  <a:srgbClr val="000000"/>
                </a:solidFill>
                <a:latin typeface="Helvetica Neue Light" charset="0"/>
                <a:ea typeface="ヒラギノ角ゴ ProN W3" charset="0"/>
                <a:cs typeface="ヒラギノ角ゴ ProN W3" charset="0"/>
                <a:sym typeface="Helvetica Neue Light" charset="0"/>
              </a:defRPr>
            </a:lvl3pPr>
            <a:lvl4pPr eaLnBrk="0" hangingPunct="0">
              <a:defRPr sz="5500">
                <a:solidFill>
                  <a:srgbClr val="000000"/>
                </a:solidFill>
                <a:latin typeface="Helvetica Neue Light" charset="0"/>
                <a:ea typeface="ヒラギノ角ゴ ProN W3" charset="0"/>
                <a:cs typeface="ヒラギノ角ゴ ProN W3" charset="0"/>
                <a:sym typeface="Helvetica Neue Light" charset="0"/>
              </a:defRPr>
            </a:lvl4pPr>
            <a:lvl5pPr eaLnBrk="0" hangingPunct="0">
              <a:defRPr sz="5500">
                <a:solidFill>
                  <a:srgbClr val="000000"/>
                </a:solidFill>
                <a:latin typeface="Helvetica Neue Light" charset="0"/>
                <a:ea typeface="ヒラギノ角ゴ ProN W3" charset="0"/>
                <a:cs typeface="ヒラギノ角ゴ ProN W3" charset="0"/>
                <a:sym typeface="Helvetica Neue Light" charset="0"/>
              </a:defRPr>
            </a:lvl5pPr>
            <a:lvl6pPr marL="4572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6pPr>
            <a:lvl7pPr marL="9144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7pPr>
            <a:lvl8pPr marL="13716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8pPr>
            <a:lvl9pPr marL="18288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100" dirty="0">
                <a:solidFill>
                  <a:schemeClr val="bg1"/>
                </a:solidFill>
              </a:rPr>
              <a:t>http://</a:t>
            </a:r>
            <a:r>
              <a:rPr lang="en-US" sz="1100" dirty="0" err="1">
                <a:solidFill>
                  <a:schemeClr val="bg1"/>
                </a:solidFill>
              </a:rPr>
              <a:t>www.atlasoftheuniverse.com</a:t>
            </a:r>
            <a:r>
              <a:rPr lang="en-US" sz="1100" dirty="0">
                <a:solidFill>
                  <a:schemeClr val="bg1"/>
                </a:solidFill>
              </a:rPr>
              <a:t>/</a:t>
            </a:r>
            <a:r>
              <a:rPr lang="en-US" sz="1100" dirty="0" err="1">
                <a:solidFill>
                  <a:schemeClr val="bg1"/>
                </a:solidFill>
              </a:rPr>
              <a:t>superc.html</a:t>
            </a:r>
            <a:endParaRPr lang="en-US" sz="1100" dirty="0">
              <a:solidFill>
                <a:schemeClr val="bg1"/>
              </a:solidFill>
            </a:endParaRPr>
          </a:p>
        </p:txBody>
      </p:sp>
      <p:sp>
        <p:nvSpPr>
          <p:cNvPr id="8" name="TextBox 27"/>
          <p:cNvSpPr txBox="1">
            <a:spLocks noChangeArrowheads="1"/>
          </p:cNvSpPr>
          <p:nvPr/>
        </p:nvSpPr>
        <p:spPr bwMode="auto">
          <a:xfrm>
            <a:off x="4017963" y="1192213"/>
            <a:ext cx="11079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500">
                <a:solidFill>
                  <a:srgbClr val="000000"/>
                </a:solidFill>
                <a:latin typeface="Helvetica Neue Light" charset="0"/>
                <a:ea typeface="ヒラギノ角ゴ ProN W3" charset="0"/>
                <a:cs typeface="ヒラギノ角ゴ ProN W3" charset="0"/>
                <a:sym typeface="Helvetica Neue Light" charset="0"/>
              </a:defRPr>
            </a:lvl1pPr>
            <a:lvl2pPr marL="37931725" indent="-37474525" eaLnBrk="0" hangingPunct="0">
              <a:defRPr sz="5500">
                <a:solidFill>
                  <a:srgbClr val="000000"/>
                </a:solidFill>
                <a:latin typeface="Helvetica Neue Light" charset="0"/>
                <a:ea typeface="ヒラギノ角ゴ ProN W3" charset="0"/>
                <a:cs typeface="ヒラギノ角ゴ ProN W3" charset="0"/>
                <a:sym typeface="Helvetica Neue Light" charset="0"/>
              </a:defRPr>
            </a:lvl2pPr>
            <a:lvl3pPr eaLnBrk="0" hangingPunct="0">
              <a:defRPr sz="5500">
                <a:solidFill>
                  <a:srgbClr val="000000"/>
                </a:solidFill>
                <a:latin typeface="Helvetica Neue Light" charset="0"/>
                <a:ea typeface="ヒラギノ角ゴ ProN W3" charset="0"/>
                <a:cs typeface="ヒラギノ角ゴ ProN W3" charset="0"/>
                <a:sym typeface="Helvetica Neue Light" charset="0"/>
              </a:defRPr>
            </a:lvl3pPr>
            <a:lvl4pPr eaLnBrk="0" hangingPunct="0">
              <a:defRPr sz="5500">
                <a:solidFill>
                  <a:srgbClr val="000000"/>
                </a:solidFill>
                <a:latin typeface="Helvetica Neue Light" charset="0"/>
                <a:ea typeface="ヒラギノ角ゴ ProN W3" charset="0"/>
                <a:cs typeface="ヒラギノ角ゴ ProN W3" charset="0"/>
                <a:sym typeface="Helvetica Neue Light" charset="0"/>
              </a:defRPr>
            </a:lvl4pPr>
            <a:lvl5pPr eaLnBrk="0" hangingPunct="0">
              <a:defRPr sz="5500">
                <a:solidFill>
                  <a:srgbClr val="000000"/>
                </a:solidFill>
                <a:latin typeface="Helvetica Neue Light" charset="0"/>
                <a:ea typeface="ヒラギノ角ゴ ProN W3" charset="0"/>
                <a:cs typeface="ヒラギノ角ゴ ProN W3" charset="0"/>
                <a:sym typeface="Helvetica Neue Light" charset="0"/>
              </a:defRPr>
            </a:lvl5pPr>
            <a:lvl6pPr marL="4572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6pPr>
            <a:lvl7pPr marL="9144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7pPr>
            <a:lvl8pPr marL="13716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8pPr>
            <a:lvl9pPr marL="1828800" eaLnBrk="0" fontAlgn="base" hangingPunct="0">
              <a:spcBef>
                <a:spcPct val="0"/>
              </a:spcBef>
              <a:spcAft>
                <a:spcPct val="0"/>
              </a:spcAft>
              <a:defRPr sz="55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400" b="1" dirty="0">
                <a:solidFill>
                  <a:srgbClr val="FF0000"/>
                </a:solidFill>
                <a:latin typeface="+mn-lt"/>
              </a:rPr>
              <a:t>D ~ 300 </a:t>
            </a:r>
            <a:r>
              <a:rPr lang="en-US" sz="1400" b="1" dirty="0" err="1">
                <a:solidFill>
                  <a:srgbClr val="FF0000"/>
                </a:solidFill>
                <a:latin typeface="+mn-lt"/>
              </a:rPr>
              <a:t>Mpc</a:t>
            </a:r>
            <a:endParaRPr lang="en-US" sz="1400" b="1" dirty="0">
              <a:solidFill>
                <a:srgbClr val="FF0000"/>
              </a:solidFill>
              <a:latin typeface="+mn-lt"/>
            </a:endParaRPr>
          </a:p>
          <a:p>
            <a:pPr eaLnBrk="1" hangingPunct="1"/>
            <a:r>
              <a:rPr lang="en-US" sz="1400" b="1" dirty="0">
                <a:solidFill>
                  <a:srgbClr val="FF0000"/>
                </a:solidFill>
                <a:latin typeface="+mn-lt"/>
              </a:rPr>
              <a:t>z ~ 0.1</a:t>
            </a:r>
          </a:p>
        </p:txBody>
      </p:sp>
      <p:graphicFrame>
        <p:nvGraphicFramePr>
          <p:cNvPr id="9" name="Object 2"/>
          <p:cNvGraphicFramePr>
            <a:graphicFrameLocks noChangeAspect="1"/>
          </p:cNvGraphicFramePr>
          <p:nvPr>
            <p:extLst>
              <p:ext uri="{D42A27DB-BD31-4B8C-83A1-F6EECF244321}">
                <p14:modId xmlns:p14="http://schemas.microsoft.com/office/powerpoint/2010/main" val="4141383203"/>
              </p:ext>
            </p:extLst>
          </p:nvPr>
        </p:nvGraphicFramePr>
        <p:xfrm>
          <a:off x="6297613" y="5721689"/>
          <a:ext cx="2046287" cy="535979"/>
        </p:xfrm>
        <a:graphic>
          <a:graphicData uri="http://schemas.openxmlformats.org/presentationml/2006/ole">
            <mc:AlternateContent xmlns:mc="http://schemas.openxmlformats.org/markup-compatibility/2006">
              <mc:Choice xmlns:v="urn:schemas-microsoft-com:vml" Requires="v">
                <p:oleObj spid="_x0000_s75779" name="Equation" r:id="rId5" imgW="1892300" imgH="469900" progId="Equation.3">
                  <p:embed/>
                </p:oleObj>
              </mc:Choice>
              <mc:Fallback>
                <p:oleObj name="Equation" r:id="rId5" imgW="1892300" imgH="4699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613" y="5721689"/>
                        <a:ext cx="2046287" cy="535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73419" y="5956300"/>
            <a:ext cx="4873330" cy="769441"/>
          </a:xfrm>
          <a:prstGeom prst="rect">
            <a:avLst/>
          </a:prstGeom>
          <a:noFill/>
        </p:spPr>
        <p:txBody>
          <a:bodyPr wrap="none" rtlCol="0">
            <a:spAutoFit/>
          </a:bodyPr>
          <a:lstStyle/>
          <a:p>
            <a:r>
              <a:rPr lang="en-US" sz="1100" dirty="0" smtClean="0"/>
              <a:t>Reviews: </a:t>
            </a:r>
            <a:r>
              <a:rPr lang="en-US" sz="1100" dirty="0" err="1" smtClean="0"/>
              <a:t>Widrow</a:t>
            </a:r>
            <a:r>
              <a:rPr lang="en-US" sz="1100" dirty="0" smtClean="0"/>
              <a:t> </a:t>
            </a:r>
            <a:r>
              <a:rPr lang="en-US" sz="1100" dirty="0"/>
              <a:t>L.M., </a:t>
            </a:r>
            <a:r>
              <a:rPr lang="en-US" sz="1100" i="1" dirty="0"/>
              <a:t>Rev. </a:t>
            </a:r>
            <a:r>
              <a:rPr lang="en-US" sz="1100" i="1" dirty="0" err="1"/>
              <a:t>Mod.Phys</a:t>
            </a:r>
            <a:r>
              <a:rPr lang="en-US" sz="1100" i="1" dirty="0"/>
              <a:t>.</a:t>
            </a:r>
            <a:r>
              <a:rPr lang="en-US" sz="1100" dirty="0"/>
              <a:t>, </a:t>
            </a:r>
            <a:r>
              <a:rPr lang="en-US" sz="1100" b="1" dirty="0"/>
              <a:t>74</a:t>
            </a:r>
            <a:r>
              <a:rPr lang="en-US" sz="1100" dirty="0"/>
              <a:t>, 775, (2002); </a:t>
            </a:r>
            <a:endParaRPr lang="en-US" sz="1100" dirty="0" smtClean="0"/>
          </a:p>
          <a:p>
            <a:r>
              <a:rPr lang="en-US" sz="1100" dirty="0" smtClean="0"/>
              <a:t>                 D</a:t>
            </a:r>
            <a:r>
              <a:rPr lang="en-US" sz="1100" dirty="0"/>
              <a:t>. Grasso and H. R. Rubinstein, </a:t>
            </a:r>
            <a:r>
              <a:rPr lang="en-US" sz="1100" i="1" dirty="0"/>
              <a:t>Phys. Rept.</a:t>
            </a:r>
            <a:r>
              <a:rPr lang="en-US" sz="1100" dirty="0"/>
              <a:t> </a:t>
            </a:r>
            <a:r>
              <a:rPr lang="en-US" sz="1100" b="1" dirty="0"/>
              <a:t>348</a:t>
            </a:r>
            <a:r>
              <a:rPr lang="en-US" sz="1100" dirty="0"/>
              <a:t>, 163 (2001</a:t>
            </a:r>
            <a:r>
              <a:rPr lang="en-US" sz="1100" dirty="0" smtClean="0"/>
              <a:t>)</a:t>
            </a:r>
          </a:p>
          <a:p>
            <a:r>
              <a:rPr lang="en-US" sz="1100" dirty="0" smtClean="0"/>
              <a:t>                 </a:t>
            </a:r>
            <a:r>
              <a:rPr lang="en-US" sz="1100" dirty="0" err="1" smtClean="0"/>
              <a:t>P.P.Kronberg</a:t>
            </a:r>
            <a:r>
              <a:rPr lang="en-US" sz="1100" dirty="0"/>
              <a:t>, </a:t>
            </a:r>
            <a:r>
              <a:rPr lang="en-US" sz="1100" i="1" dirty="0" err="1"/>
              <a:t>Rep.Progr.Phys</a:t>
            </a:r>
            <a:r>
              <a:rPr lang="en-US" sz="1100" dirty="0"/>
              <a:t>. </a:t>
            </a:r>
            <a:r>
              <a:rPr lang="en-US" sz="1100" b="1" dirty="0"/>
              <a:t>57</a:t>
            </a:r>
            <a:r>
              <a:rPr lang="en-US" sz="1100" dirty="0"/>
              <a:t>, 325 (1994)</a:t>
            </a:r>
            <a:r>
              <a:rPr lang="en-US" sz="1100" dirty="0" smtClean="0"/>
              <a:t>;</a:t>
            </a:r>
          </a:p>
          <a:p>
            <a:r>
              <a:rPr lang="en-US" sz="1100" dirty="0" smtClean="0"/>
              <a:t>                 </a:t>
            </a:r>
            <a:r>
              <a:rPr lang="en-US" sz="1100" dirty="0" err="1" smtClean="0"/>
              <a:t>Kulsrud</a:t>
            </a:r>
            <a:r>
              <a:rPr lang="en-US" sz="1100" dirty="0" smtClean="0"/>
              <a:t>, R. M., &amp; </a:t>
            </a:r>
            <a:r>
              <a:rPr lang="en-US" sz="1100" dirty="0" err="1" smtClean="0"/>
              <a:t>Zweibel</a:t>
            </a:r>
            <a:r>
              <a:rPr lang="en-US" sz="1100" dirty="0" smtClean="0"/>
              <a:t>, E. G., </a:t>
            </a:r>
            <a:r>
              <a:rPr lang="en-US" sz="1100" i="1" dirty="0" smtClean="0"/>
              <a:t>Rept. </a:t>
            </a:r>
            <a:r>
              <a:rPr lang="en-US" sz="1100" i="1" dirty="0" err="1" smtClean="0"/>
              <a:t>Prog</a:t>
            </a:r>
            <a:r>
              <a:rPr lang="en-US" sz="1100" i="1" dirty="0" smtClean="0"/>
              <a:t>. Phys.</a:t>
            </a:r>
            <a:r>
              <a:rPr lang="en-US" sz="1100" dirty="0" smtClean="0"/>
              <a:t>, </a:t>
            </a:r>
            <a:r>
              <a:rPr lang="en-US" sz="1100" b="1" dirty="0" smtClean="0"/>
              <a:t>71</a:t>
            </a:r>
            <a:r>
              <a:rPr lang="en-US" sz="1100" dirty="0" smtClean="0"/>
              <a:t>, 0046091 (2008)</a:t>
            </a:r>
            <a:endParaRPr lang="en-US" sz="1100" dirty="0"/>
          </a:p>
        </p:txBody>
      </p:sp>
    </p:spTree>
    <p:extLst>
      <p:ext uri="{BB962C8B-B14F-4D97-AF65-F5344CB8AC3E}">
        <p14:creationId xmlns:p14="http://schemas.microsoft.com/office/powerpoint/2010/main" val="442171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Cascading in Intergalactic Space</a:t>
            </a:r>
            <a:endParaRPr lang="en-US" dirty="0"/>
          </a:p>
        </p:txBody>
      </p:sp>
      <p:pic>
        <p:nvPicPr>
          <p:cNvPr id="3" name="Picture 21" descr="Slide1.png"/>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130"/>
                    </a14:imgEffect>
                    <a14:imgEffect>
                      <a14:saturation sat="335000"/>
                    </a14:imgEffect>
                  </a14:imgLayer>
                </a14:imgProps>
              </a:ext>
              <a:ext uri="{28A0092B-C50C-407E-A947-70E740481C1C}">
                <a14:useLocalDpi xmlns:a14="http://schemas.microsoft.com/office/drawing/2010/main" val="0"/>
              </a:ext>
            </a:extLst>
          </a:blip>
          <a:srcRect t="31062" b="29395"/>
          <a:stretch/>
        </p:blipFill>
        <p:spPr bwMode="auto">
          <a:xfrm>
            <a:off x="437162" y="1748731"/>
            <a:ext cx="8412480" cy="24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104945465"/>
              </p:ext>
            </p:extLst>
          </p:nvPr>
        </p:nvGraphicFramePr>
        <p:xfrm>
          <a:off x="437162" y="4011857"/>
          <a:ext cx="2158388" cy="1295400"/>
        </p:xfrm>
        <a:graphic>
          <a:graphicData uri="http://schemas.openxmlformats.org/drawingml/2006/table">
            <a:tbl>
              <a:tblPr firstRow="1" bandRow="1">
                <a:tableStyleId>{5C22544A-7EE6-4342-B048-85BDC9FD1C3A}</a:tableStyleId>
              </a:tblPr>
              <a:tblGrid>
                <a:gridCol w="905130"/>
                <a:gridCol w="1253258"/>
              </a:tblGrid>
              <a:tr h="233798">
                <a:tc>
                  <a:txBody>
                    <a:bodyPr/>
                    <a:lstStyle/>
                    <a:p>
                      <a:r>
                        <a:rPr lang="en-US" sz="1100" b="1" dirty="0" err="1" smtClean="0">
                          <a:solidFill>
                            <a:srgbClr val="FFFFFF"/>
                          </a:solidFill>
                        </a:rPr>
                        <a:t>E</a:t>
                      </a:r>
                      <a:r>
                        <a:rPr lang="en-US" sz="1100" b="1" dirty="0" err="1" smtClean="0">
                          <a:solidFill>
                            <a:srgbClr val="FFFFFF"/>
                          </a:solidFill>
                          <a:latin typeface="Symbol" charset="2"/>
                          <a:cs typeface="Symbol" charset="2"/>
                        </a:rPr>
                        <a:t>g</a:t>
                      </a:r>
                      <a:r>
                        <a:rPr lang="en-US" sz="1100" b="1" dirty="0" smtClean="0">
                          <a:solidFill>
                            <a:srgbClr val="FFFFFF"/>
                          </a:solidFill>
                          <a:latin typeface="Arial"/>
                          <a:cs typeface="Arial"/>
                        </a:rPr>
                        <a:t> (</a:t>
                      </a:r>
                      <a:r>
                        <a:rPr lang="en-US" sz="1100" b="1" dirty="0" err="1" smtClean="0">
                          <a:solidFill>
                            <a:srgbClr val="FFFFFF"/>
                          </a:solidFill>
                          <a:latin typeface="Arial"/>
                          <a:cs typeface="Arial"/>
                        </a:rPr>
                        <a:t>TeV</a:t>
                      </a:r>
                      <a:r>
                        <a:rPr lang="en-US" sz="1100" b="1" dirty="0" smtClean="0">
                          <a:solidFill>
                            <a:srgbClr val="FFFFFF"/>
                          </a:solidFill>
                          <a:latin typeface="Arial"/>
                          <a:cs typeface="Arial"/>
                        </a:rPr>
                        <a:t>)</a:t>
                      </a:r>
                      <a:endParaRPr lang="en-US" sz="1100" b="1" dirty="0">
                        <a:solidFill>
                          <a:srgbClr val="FFFFFF"/>
                        </a:solidFill>
                        <a:latin typeface="Symbol" charset="2"/>
                        <a:cs typeface="Symbol" charset="2"/>
                      </a:endParaRPr>
                    </a:p>
                  </a:txBody>
                  <a:tcPr/>
                </a:tc>
                <a:tc>
                  <a:txBody>
                    <a:bodyPr/>
                    <a:lstStyle/>
                    <a:p>
                      <a:r>
                        <a:rPr lang="en-US" sz="1100" b="1" dirty="0" smtClean="0">
                          <a:solidFill>
                            <a:schemeClr val="bg1"/>
                          </a:solidFill>
                        </a:rPr>
                        <a:t>~&lt;L</a:t>
                      </a:r>
                      <a:r>
                        <a:rPr lang="en-US" sz="1100" b="1" baseline="-25000" dirty="0" smtClean="0">
                          <a:solidFill>
                            <a:schemeClr val="bg1"/>
                          </a:solidFill>
                        </a:rPr>
                        <a:t>EBL</a:t>
                      </a:r>
                      <a:r>
                        <a:rPr lang="en-US" sz="1100" b="1" dirty="0" smtClean="0">
                          <a:solidFill>
                            <a:schemeClr val="bg1"/>
                          </a:solidFill>
                        </a:rPr>
                        <a:t>&gt; (</a:t>
                      </a:r>
                      <a:r>
                        <a:rPr lang="en-US" sz="1100" b="1" dirty="0" err="1" smtClean="0">
                          <a:solidFill>
                            <a:schemeClr val="bg1"/>
                          </a:solidFill>
                        </a:rPr>
                        <a:t>Mpc</a:t>
                      </a:r>
                      <a:r>
                        <a:rPr lang="en-US" sz="1100" b="1" dirty="0" smtClean="0">
                          <a:solidFill>
                            <a:schemeClr val="bg1"/>
                          </a:solidFill>
                        </a:rPr>
                        <a:t>)</a:t>
                      </a:r>
                      <a:endParaRPr lang="en-US" sz="1100" b="1" dirty="0">
                        <a:solidFill>
                          <a:schemeClr val="bg1"/>
                        </a:solidFill>
                      </a:endParaRPr>
                    </a:p>
                  </a:txBody>
                  <a:tcPr/>
                </a:tc>
              </a:tr>
              <a:tr h="233798">
                <a:tc>
                  <a:txBody>
                    <a:bodyPr/>
                    <a:lstStyle/>
                    <a:p>
                      <a:pPr algn="ctr"/>
                      <a:r>
                        <a:rPr lang="en-US" sz="1100" b="1" dirty="0" smtClean="0"/>
                        <a:t>100</a:t>
                      </a:r>
                      <a:endParaRPr lang="en-US" sz="1100" b="1" dirty="0"/>
                    </a:p>
                  </a:txBody>
                  <a:tcPr/>
                </a:tc>
                <a:tc>
                  <a:txBody>
                    <a:bodyPr/>
                    <a:lstStyle/>
                    <a:p>
                      <a:pPr algn="ctr"/>
                      <a:r>
                        <a:rPr lang="en-US" sz="1100" b="1" dirty="0" smtClean="0"/>
                        <a:t>2-3</a:t>
                      </a:r>
                      <a:endParaRPr lang="en-US" sz="1100" b="1" dirty="0"/>
                    </a:p>
                  </a:txBody>
                  <a:tcPr/>
                </a:tc>
              </a:tr>
              <a:tr h="233798">
                <a:tc>
                  <a:txBody>
                    <a:bodyPr/>
                    <a:lstStyle/>
                    <a:p>
                      <a:pPr algn="ctr"/>
                      <a:r>
                        <a:rPr lang="en-US" sz="1100" b="1" dirty="0" smtClean="0"/>
                        <a:t>10</a:t>
                      </a:r>
                      <a:endParaRPr lang="en-US" sz="1100" b="1" dirty="0"/>
                    </a:p>
                  </a:txBody>
                  <a:tcPr/>
                </a:tc>
                <a:tc>
                  <a:txBody>
                    <a:bodyPr/>
                    <a:lstStyle/>
                    <a:p>
                      <a:pPr algn="ctr"/>
                      <a:r>
                        <a:rPr lang="en-US" sz="1100" b="1" dirty="0" smtClean="0"/>
                        <a:t>75-100</a:t>
                      </a:r>
                      <a:endParaRPr lang="en-US" sz="1100" b="1" dirty="0"/>
                    </a:p>
                  </a:txBody>
                  <a:tcPr/>
                </a:tc>
              </a:tr>
              <a:tr h="233798">
                <a:tc>
                  <a:txBody>
                    <a:bodyPr/>
                    <a:lstStyle/>
                    <a:p>
                      <a:pPr algn="ctr"/>
                      <a:r>
                        <a:rPr lang="en-US" sz="1100" b="1" dirty="0" smtClean="0"/>
                        <a:t>1</a:t>
                      </a:r>
                      <a:endParaRPr lang="en-US" sz="1100" b="1" dirty="0"/>
                    </a:p>
                  </a:txBody>
                  <a:tcPr/>
                </a:tc>
                <a:tc>
                  <a:txBody>
                    <a:bodyPr/>
                    <a:lstStyle/>
                    <a:p>
                      <a:pPr algn="ctr"/>
                      <a:r>
                        <a:rPr lang="en-US" sz="1100" b="1" dirty="0" smtClean="0"/>
                        <a:t>150-200</a:t>
                      </a:r>
                      <a:endParaRPr lang="en-US" sz="1100" b="1" dirty="0"/>
                    </a:p>
                  </a:txBody>
                  <a:tcPr/>
                </a:tc>
              </a:tr>
              <a:tr h="233798">
                <a:tc>
                  <a:txBody>
                    <a:bodyPr/>
                    <a:lstStyle/>
                    <a:p>
                      <a:pPr algn="ctr"/>
                      <a:r>
                        <a:rPr lang="en-US" sz="1100" b="1" dirty="0" smtClean="0"/>
                        <a:t>0.1</a:t>
                      </a:r>
                      <a:endParaRPr lang="en-US" sz="1100" b="1" dirty="0"/>
                    </a:p>
                  </a:txBody>
                  <a:tcPr/>
                </a:tc>
                <a:tc>
                  <a:txBody>
                    <a:bodyPr/>
                    <a:lstStyle/>
                    <a:p>
                      <a:pPr algn="ctr"/>
                      <a:r>
                        <a:rPr lang="en-US" sz="1100" b="1" dirty="0" smtClean="0"/>
                        <a:t>500</a:t>
                      </a:r>
                      <a:endParaRPr lang="en-US" sz="1100" b="1"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03396119"/>
              </p:ext>
            </p:extLst>
          </p:nvPr>
        </p:nvGraphicFramePr>
        <p:xfrm>
          <a:off x="437162" y="5550782"/>
          <a:ext cx="2286000" cy="1185332"/>
        </p:xfrm>
        <a:graphic>
          <a:graphicData uri="http://schemas.openxmlformats.org/drawingml/2006/table">
            <a:tbl>
              <a:tblPr firstRow="1" bandRow="1">
                <a:tableStyleId>{5C22544A-7EE6-4342-B048-85BDC9FD1C3A}</a:tableStyleId>
              </a:tblPr>
              <a:tblGrid>
                <a:gridCol w="1143000"/>
                <a:gridCol w="1143000"/>
              </a:tblGrid>
              <a:tr h="296333">
                <a:tc>
                  <a:txBody>
                    <a:bodyPr/>
                    <a:lstStyle/>
                    <a:p>
                      <a:r>
                        <a:rPr lang="en-US" sz="1100" b="1" dirty="0" err="1" smtClean="0">
                          <a:solidFill>
                            <a:srgbClr val="FFFFFF"/>
                          </a:solidFill>
                        </a:rPr>
                        <a:t>E</a:t>
                      </a:r>
                      <a:r>
                        <a:rPr lang="en-US" sz="1100" b="1" baseline="-25000" dirty="0" err="1" smtClean="0">
                          <a:solidFill>
                            <a:srgbClr val="FFFFFF"/>
                          </a:solidFill>
                        </a:rPr>
                        <a:t>elec</a:t>
                      </a:r>
                      <a:r>
                        <a:rPr lang="en-US" sz="1100" b="1" kern="1200" dirty="0" err="1" smtClean="0">
                          <a:solidFill>
                            <a:srgbClr val="FFFFFF"/>
                          </a:solidFill>
                          <a:latin typeface="+mn-lt"/>
                          <a:ea typeface="+mn-ea"/>
                          <a:cs typeface="+mn-cs"/>
                        </a:rPr>
                        <a:t>(TeV</a:t>
                      </a:r>
                      <a:r>
                        <a:rPr lang="en-US" sz="1100" b="1" kern="1200" dirty="0" smtClean="0">
                          <a:solidFill>
                            <a:srgbClr val="FFFFFF"/>
                          </a:solidFill>
                          <a:latin typeface="+mn-lt"/>
                          <a:ea typeface="+mn-ea"/>
                          <a:cs typeface="+mn-cs"/>
                        </a:rPr>
                        <a:t>)</a:t>
                      </a:r>
                      <a:endParaRPr lang="en-US" sz="1100" b="1" baseline="-25000" dirty="0">
                        <a:solidFill>
                          <a:srgbClr val="FFFFFF"/>
                        </a:solidFill>
                      </a:endParaRPr>
                    </a:p>
                  </a:txBody>
                  <a:tcPr/>
                </a:tc>
                <a:tc>
                  <a:txBody>
                    <a:bodyPr/>
                    <a:lstStyle/>
                    <a:p>
                      <a:r>
                        <a:rPr lang="en-US" sz="1100" b="1" kern="1200" dirty="0" smtClean="0">
                          <a:solidFill>
                            <a:srgbClr val="FFFFFF"/>
                          </a:solidFill>
                          <a:latin typeface="+mn-lt"/>
                          <a:ea typeface="+mn-ea"/>
                          <a:cs typeface="+mn-cs"/>
                        </a:rPr>
                        <a:t>~&lt;L</a:t>
                      </a:r>
                      <a:r>
                        <a:rPr lang="en-US" sz="1100" b="1" kern="1200" baseline="-25000" dirty="0" smtClean="0">
                          <a:solidFill>
                            <a:srgbClr val="FFFFFF"/>
                          </a:solidFill>
                          <a:latin typeface="+mn-lt"/>
                          <a:ea typeface="+mn-ea"/>
                          <a:cs typeface="+mn-cs"/>
                        </a:rPr>
                        <a:t>IC</a:t>
                      </a:r>
                      <a:r>
                        <a:rPr lang="en-US" sz="1100" b="1" kern="1200" dirty="0" smtClean="0">
                          <a:solidFill>
                            <a:srgbClr val="FFFFFF"/>
                          </a:solidFill>
                          <a:latin typeface="+mn-lt"/>
                          <a:ea typeface="+mn-ea"/>
                          <a:cs typeface="+mn-cs"/>
                        </a:rPr>
                        <a:t>&gt; (</a:t>
                      </a:r>
                      <a:r>
                        <a:rPr lang="en-US" sz="1100" b="1" kern="1200" dirty="0" err="1" smtClean="0">
                          <a:solidFill>
                            <a:srgbClr val="FFFFFF"/>
                          </a:solidFill>
                          <a:latin typeface="+mn-lt"/>
                          <a:ea typeface="+mn-ea"/>
                          <a:cs typeface="+mn-cs"/>
                        </a:rPr>
                        <a:t>Mpc</a:t>
                      </a:r>
                      <a:r>
                        <a:rPr lang="en-US" sz="1100" b="1" kern="1200" dirty="0" smtClean="0">
                          <a:solidFill>
                            <a:srgbClr val="FFFFFF"/>
                          </a:solidFill>
                          <a:latin typeface="+mn-lt"/>
                          <a:ea typeface="+mn-ea"/>
                          <a:cs typeface="+mn-cs"/>
                        </a:rPr>
                        <a:t>)</a:t>
                      </a:r>
                    </a:p>
                  </a:txBody>
                  <a:tcPr/>
                </a:tc>
              </a:tr>
              <a:tr h="296333">
                <a:tc>
                  <a:txBody>
                    <a:bodyPr/>
                    <a:lstStyle/>
                    <a:p>
                      <a:pPr algn="ctr"/>
                      <a:r>
                        <a:rPr lang="en-US" sz="1100" b="1" dirty="0" smtClean="0">
                          <a:solidFill>
                            <a:srgbClr val="000000"/>
                          </a:solidFill>
                        </a:rPr>
                        <a:t>10 – 100</a:t>
                      </a:r>
                      <a:endParaRPr lang="en-US" sz="1100" b="1" dirty="0">
                        <a:solidFill>
                          <a:srgbClr val="000000"/>
                        </a:solidFill>
                      </a:endParaRPr>
                    </a:p>
                  </a:txBody>
                  <a:tcPr/>
                </a:tc>
                <a:tc>
                  <a:txBody>
                    <a:bodyPr/>
                    <a:lstStyle/>
                    <a:p>
                      <a:pPr algn="ctr"/>
                      <a:r>
                        <a:rPr lang="en-US" sz="1100" b="1" dirty="0" smtClean="0">
                          <a:solidFill>
                            <a:srgbClr val="000000"/>
                          </a:solidFill>
                        </a:rPr>
                        <a:t> 0.01</a:t>
                      </a:r>
                      <a:r>
                        <a:rPr lang="en-US" sz="1100" b="1" baseline="0" dirty="0" smtClean="0">
                          <a:solidFill>
                            <a:srgbClr val="000000"/>
                          </a:solidFill>
                        </a:rPr>
                        <a:t> – 0.1</a:t>
                      </a:r>
                      <a:endParaRPr lang="en-US" sz="1100" b="1" dirty="0">
                        <a:solidFill>
                          <a:srgbClr val="000000"/>
                        </a:solidFill>
                      </a:endParaRPr>
                    </a:p>
                  </a:txBody>
                  <a:tcPr/>
                </a:tc>
              </a:tr>
              <a:tr h="296333">
                <a:tc>
                  <a:txBody>
                    <a:bodyPr/>
                    <a:lstStyle/>
                    <a:p>
                      <a:pPr algn="ctr"/>
                      <a:r>
                        <a:rPr lang="en-US" sz="1100" b="1" dirty="0" smtClean="0">
                          <a:solidFill>
                            <a:srgbClr val="000000"/>
                          </a:solidFill>
                        </a:rPr>
                        <a:t>1</a:t>
                      </a:r>
                      <a:endParaRPr lang="en-US" sz="1100" b="1" dirty="0">
                        <a:solidFill>
                          <a:srgbClr val="000000"/>
                        </a:solidFill>
                      </a:endParaRPr>
                    </a:p>
                  </a:txBody>
                  <a:tcPr/>
                </a:tc>
                <a:tc>
                  <a:txBody>
                    <a:bodyPr/>
                    <a:lstStyle/>
                    <a:p>
                      <a:pPr algn="ctr"/>
                      <a:r>
                        <a:rPr lang="en-US" sz="1100" b="1" dirty="0" smtClean="0">
                          <a:solidFill>
                            <a:srgbClr val="000000"/>
                          </a:solidFill>
                        </a:rPr>
                        <a:t> 1</a:t>
                      </a:r>
                      <a:endParaRPr lang="en-US" sz="1100" b="1" dirty="0">
                        <a:solidFill>
                          <a:srgbClr val="000000"/>
                        </a:solidFill>
                      </a:endParaRPr>
                    </a:p>
                  </a:txBody>
                  <a:tcPr/>
                </a:tc>
              </a:tr>
              <a:tr h="296333">
                <a:tc>
                  <a:txBody>
                    <a:bodyPr/>
                    <a:lstStyle/>
                    <a:p>
                      <a:pPr algn="ctr"/>
                      <a:r>
                        <a:rPr lang="en-US" sz="1100" b="1" dirty="0" smtClean="0">
                          <a:solidFill>
                            <a:srgbClr val="000000"/>
                          </a:solidFill>
                        </a:rPr>
                        <a:t>0.1</a:t>
                      </a:r>
                      <a:endParaRPr lang="en-US" sz="1100" b="1" dirty="0">
                        <a:solidFill>
                          <a:srgbClr val="000000"/>
                        </a:solidFill>
                      </a:endParaRPr>
                    </a:p>
                  </a:txBody>
                  <a:tcPr/>
                </a:tc>
                <a:tc>
                  <a:txBody>
                    <a:bodyPr/>
                    <a:lstStyle/>
                    <a:p>
                      <a:pPr algn="ctr"/>
                      <a:r>
                        <a:rPr lang="en-US" sz="1100" b="1" dirty="0" smtClean="0">
                          <a:solidFill>
                            <a:srgbClr val="000000"/>
                          </a:solidFill>
                        </a:rPr>
                        <a:t>10</a:t>
                      </a:r>
                      <a:endParaRPr lang="en-US" sz="1100" b="1" dirty="0">
                        <a:solidFill>
                          <a:srgbClr val="000000"/>
                        </a:solidFill>
                      </a:endParaRPr>
                    </a:p>
                  </a:txBody>
                  <a:tcPr/>
                </a:tc>
              </a:tr>
            </a:tbl>
          </a:graphicData>
        </a:graphic>
      </p:graphicFrame>
      <p:sp>
        <p:nvSpPr>
          <p:cNvPr id="6" name="TextBox 164"/>
          <p:cNvSpPr txBox="1">
            <a:spLocks noChangeArrowheads="1"/>
          </p:cNvSpPr>
          <p:nvPr/>
        </p:nvSpPr>
        <p:spPr bwMode="auto">
          <a:xfrm>
            <a:off x="4975830" y="4280838"/>
            <a:ext cx="2119533" cy="1077218"/>
          </a:xfrm>
          <a:prstGeom prst="rect">
            <a:avLst/>
          </a:prstGeom>
          <a:noFill/>
          <a:ln w="9525">
            <a:noFill/>
            <a:miter lim="800000"/>
            <a:headEnd/>
            <a:tailEnd/>
          </a:ln>
        </p:spPr>
        <p:txBody>
          <a:bodyPr wrap="square">
            <a:spAutoFit/>
          </a:bodyPr>
          <a:lstStyle/>
          <a:p>
            <a:pPr algn="ctr"/>
            <a:r>
              <a:rPr lang="en-US" sz="1600" b="1" dirty="0"/>
              <a:t>“Secondary Photons</a:t>
            </a:r>
            <a:r>
              <a:rPr lang="en-US" sz="1600" b="1" dirty="0" smtClean="0"/>
              <a:t>”</a:t>
            </a:r>
            <a:endParaRPr lang="en-US" sz="1600" dirty="0"/>
          </a:p>
          <a:p>
            <a:pPr algn="ctr">
              <a:buFont typeface="Arial" charset="0"/>
              <a:buChar char="•"/>
            </a:pPr>
            <a:r>
              <a:rPr lang="en-US" sz="1600" dirty="0" smtClean="0"/>
              <a:t>Spectrum (B</a:t>
            </a:r>
            <a:r>
              <a:rPr lang="en-US" sz="1600" baseline="-25000" dirty="0" smtClean="0"/>
              <a:t>IGMF</a:t>
            </a:r>
            <a:r>
              <a:rPr lang="en-US" sz="1600" dirty="0" smtClean="0"/>
              <a:t>)</a:t>
            </a:r>
          </a:p>
          <a:p>
            <a:pPr algn="ctr">
              <a:buFont typeface="Arial" charset="0"/>
              <a:buChar char="•"/>
            </a:pPr>
            <a:r>
              <a:rPr lang="en-US" sz="1600" dirty="0" smtClean="0"/>
              <a:t>Halo (B</a:t>
            </a:r>
            <a:r>
              <a:rPr lang="en-US" sz="1600" baseline="-25000" dirty="0" smtClean="0"/>
              <a:t>IGMF</a:t>
            </a:r>
            <a:r>
              <a:rPr lang="en-US" sz="1600" dirty="0"/>
              <a:t>)</a:t>
            </a:r>
          </a:p>
          <a:p>
            <a:pPr algn="ctr">
              <a:buFont typeface="Arial" charset="0"/>
              <a:buChar char="•"/>
            </a:pPr>
            <a:r>
              <a:rPr lang="en-US" sz="1600" dirty="0"/>
              <a:t>Time Delay (B</a:t>
            </a:r>
            <a:r>
              <a:rPr lang="en-US" sz="1600" baseline="-25000" dirty="0"/>
              <a:t>IGMF</a:t>
            </a:r>
            <a:r>
              <a:rPr lang="en-US" sz="1600" dirty="0" smtClean="0"/>
              <a:t>)</a:t>
            </a:r>
            <a:endParaRPr lang="en-US" sz="1600" dirty="0"/>
          </a:p>
        </p:txBody>
      </p:sp>
      <p:sp>
        <p:nvSpPr>
          <p:cNvPr id="7" name="TextBox 164"/>
          <p:cNvSpPr txBox="1">
            <a:spLocks noChangeArrowheads="1"/>
          </p:cNvSpPr>
          <p:nvPr/>
        </p:nvSpPr>
        <p:spPr bwMode="auto">
          <a:xfrm>
            <a:off x="3386667" y="5437805"/>
            <a:ext cx="5462975" cy="1077218"/>
          </a:xfrm>
          <a:prstGeom prst="rect">
            <a:avLst/>
          </a:prstGeom>
          <a:noFill/>
          <a:ln w="9525">
            <a:noFill/>
            <a:miter lim="800000"/>
            <a:headEnd/>
            <a:tailEnd/>
          </a:ln>
        </p:spPr>
        <p:txBody>
          <a:bodyPr wrap="square">
            <a:spAutoFit/>
          </a:bodyPr>
          <a:lstStyle/>
          <a:p>
            <a:pPr algn="ctr">
              <a:buFont typeface="Arial" charset="0"/>
              <a:buChar char="•"/>
            </a:pPr>
            <a:r>
              <a:rPr lang="en-US" sz="1600" dirty="0" smtClean="0">
                <a:solidFill>
                  <a:srgbClr val="0000FF"/>
                </a:solidFill>
              </a:rPr>
              <a:t>Spectrum (B</a:t>
            </a:r>
            <a:r>
              <a:rPr lang="en-US" sz="1600" baseline="-25000" dirty="0" smtClean="0">
                <a:solidFill>
                  <a:srgbClr val="0000FF"/>
                </a:solidFill>
              </a:rPr>
              <a:t>IGMF</a:t>
            </a:r>
            <a:r>
              <a:rPr lang="en-US" sz="1600" dirty="0" smtClean="0">
                <a:solidFill>
                  <a:srgbClr val="0000FF"/>
                </a:solidFill>
              </a:rPr>
              <a:t>=0) – strongly modified by secondary emission</a:t>
            </a:r>
          </a:p>
          <a:p>
            <a:pPr algn="ctr">
              <a:buFont typeface="Arial" charset="0"/>
              <a:buChar char="•"/>
            </a:pPr>
            <a:r>
              <a:rPr lang="en-US" sz="1600" dirty="0" smtClean="0">
                <a:solidFill>
                  <a:srgbClr val="0000FF"/>
                </a:solidFill>
              </a:rPr>
              <a:t>Halo (B</a:t>
            </a:r>
            <a:r>
              <a:rPr lang="en-US" sz="1600" baseline="-25000" dirty="0" smtClean="0">
                <a:solidFill>
                  <a:srgbClr val="0000FF"/>
                </a:solidFill>
              </a:rPr>
              <a:t>IGMF</a:t>
            </a:r>
            <a:r>
              <a:rPr lang="en-US" sz="1600" dirty="0" smtClean="0">
                <a:solidFill>
                  <a:srgbClr val="0000FF"/>
                </a:solidFill>
              </a:rPr>
              <a:t>=0) – much less than PSF (point source)</a:t>
            </a:r>
          </a:p>
          <a:p>
            <a:pPr algn="ctr">
              <a:buFont typeface="Arial" charset="0"/>
              <a:buChar char="•"/>
            </a:pPr>
            <a:r>
              <a:rPr lang="en-US" sz="1600" dirty="0">
                <a:solidFill>
                  <a:srgbClr val="0000FF"/>
                </a:solidFill>
              </a:rPr>
              <a:t>Time Delay (</a:t>
            </a:r>
            <a:r>
              <a:rPr lang="en-US" sz="1600" dirty="0" smtClean="0">
                <a:solidFill>
                  <a:srgbClr val="0000FF"/>
                </a:solidFill>
              </a:rPr>
              <a:t>B</a:t>
            </a:r>
            <a:r>
              <a:rPr lang="en-US" sz="1600" baseline="-25000" dirty="0" smtClean="0">
                <a:solidFill>
                  <a:srgbClr val="0000FF"/>
                </a:solidFill>
              </a:rPr>
              <a:t>IGMF</a:t>
            </a:r>
            <a:r>
              <a:rPr lang="en-US" sz="1600" dirty="0" smtClean="0">
                <a:solidFill>
                  <a:srgbClr val="0000FF"/>
                </a:solidFill>
              </a:rPr>
              <a:t>=0) – few hrs to few tens of hrs (“contemporaneous” to prompt flux)</a:t>
            </a:r>
            <a:endParaRPr lang="en-US" sz="1600" dirty="0">
              <a:solidFill>
                <a:srgbClr val="0000FF"/>
              </a:solidFill>
            </a:endParaRPr>
          </a:p>
        </p:txBody>
      </p:sp>
      <p:sp>
        <p:nvSpPr>
          <p:cNvPr id="8" name="TextBox 7"/>
          <p:cNvSpPr txBox="1"/>
          <p:nvPr/>
        </p:nvSpPr>
        <p:spPr>
          <a:xfrm>
            <a:off x="457200" y="3640670"/>
            <a:ext cx="902974" cy="369332"/>
          </a:xfrm>
          <a:prstGeom prst="rect">
            <a:avLst/>
          </a:prstGeom>
          <a:noFill/>
        </p:spPr>
        <p:txBody>
          <a:bodyPr wrap="none" rtlCol="0">
            <a:spAutoFit/>
          </a:bodyPr>
          <a:lstStyle/>
          <a:p>
            <a:r>
              <a:rPr lang="en-US" dirty="0" smtClean="0"/>
              <a:t>Photon:</a:t>
            </a:r>
            <a:endParaRPr lang="en-US" dirty="0"/>
          </a:p>
        </p:txBody>
      </p:sp>
      <p:sp>
        <p:nvSpPr>
          <p:cNvPr id="9" name="TextBox 8"/>
          <p:cNvSpPr txBox="1"/>
          <p:nvPr/>
        </p:nvSpPr>
        <p:spPr>
          <a:xfrm>
            <a:off x="457203" y="5198509"/>
            <a:ext cx="1030676" cy="369332"/>
          </a:xfrm>
          <a:prstGeom prst="rect">
            <a:avLst/>
          </a:prstGeom>
          <a:noFill/>
        </p:spPr>
        <p:txBody>
          <a:bodyPr wrap="none" rtlCol="0">
            <a:spAutoFit/>
          </a:bodyPr>
          <a:lstStyle/>
          <a:p>
            <a:r>
              <a:rPr lang="en-US" dirty="0" smtClean="0"/>
              <a:t>Electron:</a:t>
            </a:r>
            <a:endParaRPr lang="en-US" dirty="0"/>
          </a:p>
        </p:txBody>
      </p:sp>
    </p:spTree>
    <p:extLst>
      <p:ext uri="{BB962C8B-B14F-4D97-AF65-F5344CB8AC3E}">
        <p14:creationId xmlns:p14="http://schemas.microsoft.com/office/powerpoint/2010/main" val="2813910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9190"/>
            <a:ext cx="8255000" cy="1346200"/>
          </a:xfrm>
        </p:spPr>
        <p:txBody>
          <a:bodyPr/>
          <a:lstStyle/>
          <a:p>
            <a:r>
              <a:rPr lang="en-US" dirty="0" smtClean="0"/>
              <a:t>Recent Results </a:t>
            </a:r>
            <a:br>
              <a:rPr lang="en-US" dirty="0" smtClean="0"/>
            </a:br>
            <a:r>
              <a:rPr lang="en-US" sz="3200" dirty="0"/>
              <a:t>(</a:t>
            </a:r>
            <a:r>
              <a:rPr lang="en-US" sz="3200" dirty="0" smtClean="0"/>
              <a:t>semi-analytic modeling of spectrum) </a:t>
            </a:r>
            <a:endParaRPr lang="en-US" sz="3200" dirty="0"/>
          </a:p>
        </p:txBody>
      </p:sp>
      <p:grpSp>
        <p:nvGrpSpPr>
          <p:cNvPr id="3" name="Group 33"/>
          <p:cNvGrpSpPr/>
          <p:nvPr/>
        </p:nvGrpSpPr>
        <p:grpSpPr>
          <a:xfrm>
            <a:off x="315952" y="1760680"/>
            <a:ext cx="8551254" cy="2663686"/>
            <a:chOff x="647700" y="2247900"/>
            <a:chExt cx="8551254" cy="2663686"/>
          </a:xfrm>
        </p:grpSpPr>
        <p:grpSp>
          <p:nvGrpSpPr>
            <p:cNvPr id="4" name="Group 16"/>
            <p:cNvGrpSpPr/>
            <p:nvPr/>
          </p:nvGrpSpPr>
          <p:grpSpPr>
            <a:xfrm>
              <a:off x="647700" y="2260600"/>
              <a:ext cx="6070600" cy="2521466"/>
              <a:chOff x="647700" y="2260600"/>
              <a:chExt cx="6070600" cy="2521466"/>
            </a:xfrm>
          </p:grpSpPr>
          <p:pic>
            <p:nvPicPr>
              <p:cNvPr id="16" name="Picture 15"/>
              <p:cNvPicPr>
                <a:picLocks noChangeAspect="1"/>
              </p:cNvPicPr>
              <p:nvPr/>
            </p:nvPicPr>
            <p:blipFill>
              <a:blip r:embed="rId3"/>
              <a:stretch>
                <a:fillRect/>
              </a:stretch>
            </p:blipFill>
            <p:spPr>
              <a:xfrm>
                <a:off x="647700" y="2260600"/>
                <a:ext cx="6070600" cy="2336800"/>
              </a:xfrm>
              <a:prstGeom prst="rect">
                <a:avLst/>
              </a:prstGeom>
            </p:spPr>
          </p:pic>
          <p:sp>
            <p:nvSpPr>
              <p:cNvPr id="17" name="TextBox 16"/>
              <p:cNvSpPr txBox="1"/>
              <p:nvPr/>
            </p:nvSpPr>
            <p:spPr>
              <a:xfrm>
                <a:off x="3581400" y="4412734"/>
                <a:ext cx="1333500" cy="369332"/>
              </a:xfrm>
              <a:prstGeom prst="rect">
                <a:avLst/>
              </a:prstGeom>
              <a:noFill/>
            </p:spPr>
            <p:txBody>
              <a:bodyPr wrap="square" rtlCol="0">
                <a:spAutoFit/>
              </a:bodyPr>
              <a:lstStyle/>
              <a:p>
                <a:r>
                  <a:rPr lang="en-US" dirty="0" smtClean="0"/>
                  <a:t>Energy (</a:t>
                </a:r>
                <a:r>
                  <a:rPr lang="en-US" dirty="0" err="1" smtClean="0"/>
                  <a:t>eV</a:t>
                </a:r>
                <a:r>
                  <a:rPr lang="en-US" dirty="0" smtClean="0"/>
                  <a:t>)</a:t>
                </a:r>
              </a:p>
            </p:txBody>
          </p:sp>
        </p:grpSp>
        <p:grpSp>
          <p:nvGrpSpPr>
            <p:cNvPr id="5" name="Group 17"/>
            <p:cNvGrpSpPr/>
            <p:nvPr/>
          </p:nvGrpSpPr>
          <p:grpSpPr>
            <a:xfrm>
              <a:off x="5994400" y="3036500"/>
              <a:ext cx="3149600" cy="738664"/>
              <a:chOff x="5994400" y="3036500"/>
              <a:chExt cx="3149600" cy="738664"/>
            </a:xfrm>
          </p:grpSpPr>
          <p:cxnSp>
            <p:nvCxnSpPr>
              <p:cNvPr id="14" name="Straight Arrow Connector 13"/>
              <p:cNvCxnSpPr/>
              <p:nvPr/>
            </p:nvCxnSpPr>
            <p:spPr>
              <a:xfrm rot="10800000" flipV="1">
                <a:off x="5994400" y="3340100"/>
                <a:ext cx="901700" cy="19050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718300" y="3036500"/>
                <a:ext cx="2425700" cy="738664"/>
              </a:xfrm>
              <a:prstGeom prst="rect">
                <a:avLst/>
              </a:prstGeom>
              <a:noFill/>
            </p:spPr>
            <p:txBody>
              <a:bodyPr wrap="square" rtlCol="0">
                <a:spAutoFit/>
              </a:bodyPr>
              <a:lstStyle/>
              <a:p>
                <a:r>
                  <a:rPr lang="en-US" sz="1400" dirty="0" smtClean="0">
                    <a:solidFill>
                      <a:schemeClr val="tx1">
                        <a:lumMod val="85000"/>
                        <a:lumOff val="15000"/>
                      </a:schemeClr>
                    </a:solidFill>
                  </a:rPr>
                  <a:t>HESS data, F. A. </a:t>
                </a:r>
                <a:r>
                  <a:rPr lang="en-US" sz="1400" dirty="0" err="1" smtClean="0">
                    <a:solidFill>
                      <a:schemeClr val="tx1">
                        <a:lumMod val="85000"/>
                        <a:lumOff val="15000"/>
                      </a:schemeClr>
                    </a:solidFill>
                  </a:rPr>
                  <a:t>Aharonian</a:t>
                </a:r>
                <a:r>
                  <a:rPr lang="en-US" sz="1400" dirty="0" smtClean="0">
                    <a:solidFill>
                      <a:schemeClr val="tx1">
                        <a:lumMod val="85000"/>
                        <a:lumOff val="15000"/>
                      </a:schemeClr>
                    </a:solidFill>
                  </a:rPr>
                  <a:t> </a:t>
                </a:r>
                <a:r>
                  <a:rPr lang="en-US" sz="1400" i="1" dirty="0" smtClean="0">
                    <a:solidFill>
                      <a:schemeClr val="tx1">
                        <a:lumMod val="85000"/>
                        <a:lumOff val="15000"/>
                      </a:schemeClr>
                    </a:solidFill>
                  </a:rPr>
                  <a:t>et al</a:t>
                </a:r>
                <a:r>
                  <a:rPr lang="en-US" sz="1400" dirty="0" smtClean="0">
                    <a:solidFill>
                      <a:schemeClr val="tx1">
                        <a:lumMod val="85000"/>
                        <a:lumOff val="15000"/>
                      </a:schemeClr>
                    </a:solidFill>
                  </a:rPr>
                  <a:t>., </a:t>
                </a:r>
                <a:r>
                  <a:rPr lang="en-US" sz="1400" i="1" dirty="0" smtClean="0">
                    <a:solidFill>
                      <a:schemeClr val="tx1">
                        <a:lumMod val="85000"/>
                        <a:lumOff val="15000"/>
                      </a:schemeClr>
                    </a:solidFill>
                  </a:rPr>
                  <a:t>Astron. </a:t>
                </a:r>
                <a:r>
                  <a:rPr lang="en-US" sz="1400" i="1" dirty="0" err="1" smtClean="0">
                    <a:solidFill>
                      <a:schemeClr val="tx1">
                        <a:lumMod val="85000"/>
                        <a:lumOff val="15000"/>
                      </a:schemeClr>
                    </a:solidFill>
                  </a:rPr>
                  <a:t>Astrophys</a:t>
                </a:r>
                <a:r>
                  <a:rPr lang="en-US" sz="1400" dirty="0" smtClean="0">
                    <a:solidFill>
                      <a:schemeClr val="tx1">
                        <a:lumMod val="85000"/>
                        <a:lumOff val="15000"/>
                      </a:schemeClr>
                    </a:solidFill>
                  </a:rPr>
                  <a:t>. </a:t>
                </a:r>
                <a:r>
                  <a:rPr lang="en-US" sz="1400" b="1" dirty="0" smtClean="0">
                    <a:solidFill>
                      <a:schemeClr val="tx1">
                        <a:lumMod val="85000"/>
                        <a:lumOff val="15000"/>
                      </a:schemeClr>
                    </a:solidFill>
                  </a:rPr>
                  <a:t>475</a:t>
                </a:r>
                <a:r>
                  <a:rPr lang="en-US" sz="1400" dirty="0" smtClean="0">
                    <a:solidFill>
                      <a:schemeClr val="tx1">
                        <a:lumMod val="85000"/>
                        <a:lumOff val="15000"/>
                      </a:schemeClr>
                    </a:solidFill>
                  </a:rPr>
                  <a:t>, L9 (2007)</a:t>
                </a:r>
                <a:endParaRPr lang="en-US" sz="1400" dirty="0">
                  <a:solidFill>
                    <a:schemeClr val="tx1">
                      <a:lumMod val="85000"/>
                      <a:lumOff val="15000"/>
                    </a:schemeClr>
                  </a:solidFill>
                </a:endParaRPr>
              </a:p>
            </p:txBody>
          </p:sp>
        </p:grpSp>
        <p:grpSp>
          <p:nvGrpSpPr>
            <p:cNvPr id="6" name="Group 18"/>
            <p:cNvGrpSpPr/>
            <p:nvPr/>
          </p:nvGrpSpPr>
          <p:grpSpPr>
            <a:xfrm>
              <a:off x="6286500" y="2247900"/>
              <a:ext cx="2912454" cy="736600"/>
              <a:chOff x="6286500" y="2247900"/>
              <a:chExt cx="2912454" cy="736600"/>
            </a:xfrm>
          </p:grpSpPr>
          <p:cxnSp>
            <p:nvCxnSpPr>
              <p:cNvPr id="12" name="Straight Arrow Connector 11"/>
              <p:cNvCxnSpPr>
                <a:stCxn id="13" idx="1"/>
              </p:cNvCxnSpPr>
              <p:nvPr/>
            </p:nvCxnSpPr>
            <p:spPr>
              <a:xfrm flipH="1">
                <a:off x="6286500" y="2509510"/>
                <a:ext cx="952500" cy="474990"/>
              </a:xfrm>
              <a:prstGeom prst="straightConnector1">
                <a:avLst/>
              </a:prstGeom>
              <a:ln w="1587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39000" y="2247900"/>
                <a:ext cx="1959954" cy="523220"/>
              </a:xfrm>
              <a:prstGeom prst="rect">
                <a:avLst/>
              </a:prstGeom>
              <a:noFill/>
            </p:spPr>
            <p:txBody>
              <a:bodyPr wrap="none" rtlCol="0">
                <a:spAutoFit/>
              </a:bodyPr>
              <a:lstStyle/>
              <a:p>
                <a:r>
                  <a:rPr lang="en-US" sz="1400" dirty="0" smtClean="0">
                    <a:solidFill>
                      <a:schemeClr val="tx1">
                        <a:lumMod val="85000"/>
                        <a:lumOff val="15000"/>
                      </a:schemeClr>
                    </a:solidFill>
                  </a:rPr>
                  <a:t>“Minimum Flux” </a:t>
                </a:r>
              </a:p>
              <a:p>
                <a:r>
                  <a:rPr lang="en-US" sz="1400" dirty="0" smtClean="0">
                    <a:solidFill>
                      <a:schemeClr val="tx1">
                        <a:lumMod val="85000"/>
                        <a:lumOff val="15000"/>
                      </a:schemeClr>
                    </a:solidFill>
                  </a:rPr>
                  <a:t>direct, EBL  de-absorbed</a:t>
                </a:r>
                <a:endParaRPr lang="en-US" sz="1400" dirty="0">
                  <a:solidFill>
                    <a:schemeClr val="tx1">
                      <a:lumMod val="85000"/>
                      <a:lumOff val="15000"/>
                    </a:schemeClr>
                  </a:solidFill>
                </a:endParaRPr>
              </a:p>
            </p:txBody>
          </p:sp>
        </p:grpSp>
        <p:cxnSp>
          <p:nvCxnSpPr>
            <p:cNvPr id="8" name="Straight Arrow Connector 7"/>
            <p:cNvCxnSpPr/>
            <p:nvPr/>
          </p:nvCxnSpPr>
          <p:spPr>
            <a:xfrm rot="5400000" flipH="1" flipV="1">
              <a:off x="4768637" y="4088115"/>
              <a:ext cx="725914" cy="1588"/>
            </a:xfrm>
            <a:prstGeom prst="straightConnector1">
              <a:avLst/>
            </a:prstGeom>
            <a:ln>
              <a:solidFill>
                <a:schemeClr val="tx1"/>
              </a:solidFill>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75200" y="4388366"/>
              <a:ext cx="1943100" cy="523220"/>
            </a:xfrm>
            <a:prstGeom prst="rect">
              <a:avLst/>
            </a:prstGeom>
            <a:noFill/>
          </p:spPr>
          <p:txBody>
            <a:bodyPr wrap="square" rtlCol="0">
              <a:spAutoFit/>
            </a:bodyPr>
            <a:lstStyle/>
            <a:p>
              <a:r>
                <a:rPr lang="en-US" sz="1400" dirty="0" smtClean="0">
                  <a:solidFill>
                    <a:schemeClr val="tx1">
                      <a:lumMod val="85000"/>
                      <a:lumOff val="15000"/>
                    </a:schemeClr>
                  </a:solidFill>
                </a:rPr>
                <a:t>Cascade emission, assuming B</a:t>
              </a:r>
              <a:r>
                <a:rPr lang="en-US" sz="1400" baseline="-25000" dirty="0" smtClean="0">
                  <a:solidFill>
                    <a:schemeClr val="tx1">
                      <a:lumMod val="85000"/>
                      <a:lumOff val="15000"/>
                    </a:schemeClr>
                  </a:solidFill>
                </a:rPr>
                <a:t>IGMF</a:t>
              </a:r>
              <a:r>
                <a:rPr lang="en-US" sz="1400" dirty="0" smtClean="0">
                  <a:solidFill>
                    <a:schemeClr val="tx1">
                      <a:lumMod val="85000"/>
                      <a:lumOff val="15000"/>
                    </a:schemeClr>
                  </a:solidFill>
                </a:rPr>
                <a:t>=0</a:t>
              </a:r>
              <a:endParaRPr lang="en-US" sz="1400" dirty="0">
                <a:solidFill>
                  <a:schemeClr val="tx1">
                    <a:lumMod val="85000"/>
                    <a:lumOff val="15000"/>
                  </a:schemeClr>
                </a:solidFill>
              </a:endParaRPr>
            </a:p>
          </p:txBody>
        </p:sp>
        <p:cxnSp>
          <p:nvCxnSpPr>
            <p:cNvPr id="10" name="Straight Arrow Connector 9"/>
            <p:cNvCxnSpPr/>
            <p:nvPr/>
          </p:nvCxnSpPr>
          <p:spPr>
            <a:xfrm flipV="1">
              <a:off x="2444750" y="3365500"/>
              <a:ext cx="654050" cy="220752"/>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90700" y="3586252"/>
              <a:ext cx="1308100" cy="523220"/>
            </a:xfrm>
            <a:prstGeom prst="rect">
              <a:avLst/>
            </a:prstGeom>
            <a:noFill/>
          </p:spPr>
          <p:txBody>
            <a:bodyPr wrap="square" rtlCol="0">
              <a:spAutoFit/>
            </a:bodyPr>
            <a:lstStyle/>
            <a:p>
              <a:r>
                <a:rPr lang="en-US" sz="1400" dirty="0" smtClean="0">
                  <a:solidFill>
                    <a:schemeClr val="tx1">
                      <a:lumMod val="65000"/>
                      <a:lumOff val="35000"/>
                    </a:schemeClr>
                  </a:solidFill>
                </a:rPr>
                <a:t>Fermi/LAT </a:t>
              </a:r>
            </a:p>
            <a:p>
              <a:r>
                <a:rPr lang="en-US" sz="1400" dirty="0" smtClean="0">
                  <a:solidFill>
                    <a:schemeClr val="tx1">
                      <a:lumMod val="65000"/>
                      <a:lumOff val="35000"/>
                    </a:schemeClr>
                  </a:solidFill>
                </a:rPr>
                <a:t>Upper limit</a:t>
              </a:r>
              <a:endParaRPr lang="en-US" sz="1400" dirty="0">
                <a:solidFill>
                  <a:schemeClr val="tx1">
                    <a:lumMod val="65000"/>
                    <a:lumOff val="35000"/>
                  </a:schemeClr>
                </a:solidFill>
              </a:endParaRPr>
            </a:p>
          </p:txBody>
        </p:sp>
      </p:grpSp>
      <p:sp>
        <p:nvSpPr>
          <p:cNvPr id="18" name="TextBox 17"/>
          <p:cNvSpPr txBox="1"/>
          <p:nvPr/>
        </p:nvSpPr>
        <p:spPr>
          <a:xfrm>
            <a:off x="265152" y="4439348"/>
            <a:ext cx="8636000" cy="923330"/>
          </a:xfrm>
          <a:prstGeom prst="rect">
            <a:avLst/>
          </a:prstGeom>
          <a:noFill/>
        </p:spPr>
        <p:txBody>
          <a:bodyPr wrap="square" rtlCol="0">
            <a:spAutoFit/>
          </a:bodyPr>
          <a:lstStyle/>
          <a:p>
            <a:r>
              <a:rPr lang="en-US" i="1" dirty="0" smtClean="0"/>
              <a:t>Conclusion: Non-detection of </a:t>
            </a:r>
            <a:r>
              <a:rPr lang="en-US" i="1" dirty="0" err="1" smtClean="0"/>
              <a:t>GeV</a:t>
            </a:r>
            <a:r>
              <a:rPr lang="en-US" i="1" dirty="0" smtClean="0"/>
              <a:t> emission by Fermi shows that cascaded emission must be “swept away” by IGMF (to scatter the electrons)</a:t>
            </a:r>
            <a:r>
              <a:rPr lang="en-US" i="1" dirty="0"/>
              <a:t> </a:t>
            </a:r>
            <a:r>
              <a:rPr lang="en-US" i="1" dirty="0" smtClean="0"/>
              <a:t>with a lower bound of  </a:t>
            </a:r>
            <a:r>
              <a:rPr lang="en-US" b="1" i="1" dirty="0" smtClean="0"/>
              <a:t>B</a:t>
            </a:r>
            <a:r>
              <a:rPr lang="en-US" b="1" i="1" baseline="-25000" dirty="0" smtClean="0"/>
              <a:t>IGMF</a:t>
            </a:r>
            <a:r>
              <a:rPr lang="en-US" b="1" i="1" dirty="0" smtClean="0"/>
              <a:t> ≥ 3 x 10</a:t>
            </a:r>
            <a:r>
              <a:rPr lang="en-US" b="1" i="1" baseline="30000" dirty="0" smtClean="0"/>
              <a:t>-16</a:t>
            </a:r>
            <a:r>
              <a:rPr lang="en-US" b="1" i="1" dirty="0" smtClean="0"/>
              <a:t>G</a:t>
            </a:r>
            <a:r>
              <a:rPr lang="en-US" i="1" dirty="0" smtClean="0"/>
              <a:t>.</a:t>
            </a:r>
            <a:endParaRPr lang="en-US" i="1" baseline="30000" dirty="0"/>
          </a:p>
        </p:txBody>
      </p:sp>
      <p:sp>
        <p:nvSpPr>
          <p:cNvPr id="19" name="TextBox 18"/>
          <p:cNvSpPr txBox="1"/>
          <p:nvPr/>
        </p:nvSpPr>
        <p:spPr>
          <a:xfrm>
            <a:off x="327035" y="5443680"/>
            <a:ext cx="4801314" cy="923330"/>
          </a:xfrm>
          <a:prstGeom prst="rect">
            <a:avLst/>
          </a:prstGeom>
          <a:noFill/>
        </p:spPr>
        <p:txBody>
          <a:bodyPr wrap="none" rtlCol="0">
            <a:spAutoFit/>
          </a:bodyPr>
          <a:lstStyle/>
          <a:p>
            <a:r>
              <a:rPr lang="en-US" dirty="0" smtClean="0"/>
              <a:t>Confirmed by</a:t>
            </a:r>
          </a:p>
          <a:p>
            <a:pPr marL="285750" indent="-285750">
              <a:buFont typeface="Arial"/>
              <a:buChar char="•"/>
            </a:pPr>
            <a:r>
              <a:rPr lang="en-US" dirty="0" err="1" smtClean="0"/>
              <a:t>Tavecchio</a:t>
            </a:r>
            <a:r>
              <a:rPr lang="en-US" dirty="0" smtClean="0"/>
              <a:t> F., et al., </a:t>
            </a:r>
            <a:r>
              <a:rPr lang="en-US" i="1" dirty="0" smtClean="0"/>
              <a:t>MNRAS</a:t>
            </a:r>
            <a:r>
              <a:rPr lang="en-US" dirty="0" smtClean="0"/>
              <a:t>, </a:t>
            </a:r>
            <a:r>
              <a:rPr lang="en-US" b="1" dirty="0" smtClean="0"/>
              <a:t>406</a:t>
            </a:r>
            <a:r>
              <a:rPr lang="en-US" dirty="0" smtClean="0"/>
              <a:t>, L70 (2010)</a:t>
            </a:r>
          </a:p>
          <a:p>
            <a:pPr marL="285750" indent="-285750">
              <a:buFont typeface="Arial"/>
              <a:buChar char="•"/>
            </a:pPr>
            <a:r>
              <a:rPr lang="da-DK" dirty="0" err="1" smtClean="0"/>
              <a:t>Dolag</a:t>
            </a:r>
            <a:r>
              <a:rPr lang="da-DK" dirty="0" smtClean="0"/>
              <a:t>, K., et al., </a:t>
            </a:r>
            <a:r>
              <a:rPr lang="da-DK" i="1" dirty="0" err="1" smtClean="0"/>
              <a:t>ApJ</a:t>
            </a:r>
            <a:r>
              <a:rPr lang="da-DK" dirty="0" smtClean="0"/>
              <a:t>, </a:t>
            </a:r>
            <a:r>
              <a:rPr lang="da-DK" b="1" dirty="0" smtClean="0"/>
              <a:t>727</a:t>
            </a:r>
            <a:r>
              <a:rPr lang="da-DK" dirty="0" smtClean="0"/>
              <a:t>, L4 (2011)</a:t>
            </a:r>
            <a:endParaRPr lang="da-DK" dirty="0"/>
          </a:p>
        </p:txBody>
      </p:sp>
      <p:sp>
        <p:nvSpPr>
          <p:cNvPr id="20" name="TextBox 19"/>
          <p:cNvSpPr txBox="1"/>
          <p:nvPr/>
        </p:nvSpPr>
        <p:spPr>
          <a:xfrm>
            <a:off x="1243052" y="1547300"/>
            <a:ext cx="4522668" cy="369332"/>
          </a:xfrm>
          <a:prstGeom prst="rect">
            <a:avLst/>
          </a:prstGeom>
          <a:noFill/>
        </p:spPr>
        <p:txBody>
          <a:bodyPr wrap="none" rtlCol="0">
            <a:spAutoFit/>
          </a:bodyPr>
          <a:lstStyle/>
          <a:p>
            <a:r>
              <a:rPr lang="en-US" dirty="0" err="1"/>
              <a:t>Neronov</a:t>
            </a:r>
            <a:r>
              <a:rPr lang="en-US" dirty="0"/>
              <a:t> A., </a:t>
            </a:r>
            <a:r>
              <a:rPr lang="en-US" dirty="0" err="1"/>
              <a:t>Vovk</a:t>
            </a:r>
            <a:r>
              <a:rPr lang="en-US" dirty="0"/>
              <a:t> </a:t>
            </a:r>
            <a:r>
              <a:rPr lang="en-US" dirty="0" err="1"/>
              <a:t>Ie</a:t>
            </a:r>
            <a:r>
              <a:rPr lang="en-US" dirty="0" smtClean="0"/>
              <a:t>., </a:t>
            </a:r>
            <a:r>
              <a:rPr lang="en-US" i="1" dirty="0"/>
              <a:t>Science</a:t>
            </a:r>
            <a:r>
              <a:rPr lang="en-US" dirty="0"/>
              <a:t>, </a:t>
            </a:r>
            <a:r>
              <a:rPr lang="en-US" b="1" dirty="0"/>
              <a:t>328</a:t>
            </a:r>
            <a:r>
              <a:rPr lang="en-US" dirty="0"/>
              <a:t>, </a:t>
            </a:r>
            <a:r>
              <a:rPr lang="en-US" dirty="0" smtClean="0"/>
              <a:t>73 (2010).</a:t>
            </a:r>
            <a:endParaRPr lang="en-US" dirty="0"/>
          </a:p>
        </p:txBody>
      </p:sp>
      <p:sp>
        <p:nvSpPr>
          <p:cNvPr id="21" name="TextBox 20"/>
          <p:cNvSpPr txBox="1"/>
          <p:nvPr/>
        </p:nvSpPr>
        <p:spPr>
          <a:xfrm>
            <a:off x="5486131" y="5532580"/>
            <a:ext cx="3219802" cy="954107"/>
          </a:xfrm>
          <a:prstGeom prst="rect">
            <a:avLst/>
          </a:prstGeom>
          <a:noFill/>
        </p:spPr>
        <p:txBody>
          <a:bodyPr wrap="none" rtlCol="0">
            <a:spAutoFit/>
          </a:bodyPr>
          <a:lstStyle/>
          <a:p>
            <a:r>
              <a:rPr lang="en-US" sz="1400" dirty="0" smtClean="0"/>
              <a:t>Initial discussion of importance of </a:t>
            </a:r>
          </a:p>
          <a:p>
            <a:r>
              <a:rPr lang="en-US" sz="1400" dirty="0" smtClean="0"/>
              <a:t>secondary cascading:</a:t>
            </a:r>
          </a:p>
          <a:p>
            <a:r>
              <a:rPr lang="en-US" sz="1400" dirty="0" err="1" smtClean="0"/>
              <a:t>Aharonian</a:t>
            </a:r>
            <a:r>
              <a:rPr lang="en-US" sz="1400" dirty="0" smtClean="0"/>
              <a:t>, F., et al. </a:t>
            </a:r>
            <a:r>
              <a:rPr lang="en-US" sz="1400" i="1" dirty="0" err="1" smtClean="0"/>
              <a:t>ApJ</a:t>
            </a:r>
            <a:r>
              <a:rPr lang="en-US" sz="1400" dirty="0" smtClean="0"/>
              <a:t>, </a:t>
            </a:r>
            <a:r>
              <a:rPr lang="en-US" sz="1400" b="1" dirty="0" smtClean="0"/>
              <a:t>423</a:t>
            </a:r>
            <a:r>
              <a:rPr lang="en-US" sz="1400" dirty="0" smtClean="0"/>
              <a:t>, L5 (1994)</a:t>
            </a:r>
          </a:p>
          <a:p>
            <a:r>
              <a:rPr lang="en-US" sz="1400" dirty="0" err="1" smtClean="0"/>
              <a:t>Plaga</a:t>
            </a:r>
            <a:r>
              <a:rPr lang="en-US" sz="1400" dirty="0" smtClean="0"/>
              <a:t>, R. </a:t>
            </a:r>
            <a:r>
              <a:rPr lang="en-US" sz="1400" i="1" dirty="0" smtClean="0"/>
              <a:t>Nature </a:t>
            </a:r>
            <a:r>
              <a:rPr lang="en-US" sz="1400" b="1" dirty="0" smtClean="0"/>
              <a:t>374</a:t>
            </a:r>
            <a:r>
              <a:rPr lang="en-US" sz="1400" dirty="0" smtClean="0"/>
              <a:t>, 400 (1995) </a:t>
            </a:r>
            <a:endParaRPr lang="en-US" sz="1400" dirty="0"/>
          </a:p>
        </p:txBody>
      </p:sp>
    </p:spTree>
    <p:extLst>
      <p:ext uri="{BB962C8B-B14F-4D97-AF65-F5344CB8AC3E}">
        <p14:creationId xmlns:p14="http://schemas.microsoft.com/office/powerpoint/2010/main" val="3993839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83" y="123929"/>
            <a:ext cx="8541969" cy="714271"/>
          </a:xfrm>
        </p:spPr>
        <p:txBody>
          <a:bodyPr/>
          <a:lstStyle/>
          <a:p>
            <a:r>
              <a:rPr lang="en-US" sz="3600" dirty="0" smtClean="0"/>
              <a:t>Relaxed VHE Duty Cycle Assumption</a:t>
            </a:r>
            <a:endParaRPr lang="en-US" sz="3600" dirty="0"/>
          </a:p>
        </p:txBody>
      </p:sp>
      <p:sp>
        <p:nvSpPr>
          <p:cNvPr id="4" name="TextBox 3"/>
          <p:cNvSpPr txBox="1"/>
          <p:nvPr/>
        </p:nvSpPr>
        <p:spPr>
          <a:xfrm>
            <a:off x="104319" y="4793210"/>
            <a:ext cx="6455613" cy="1077218"/>
          </a:xfrm>
          <a:prstGeom prst="rect">
            <a:avLst/>
          </a:prstGeom>
          <a:noFill/>
        </p:spPr>
        <p:txBody>
          <a:bodyPr wrap="none" rtlCol="0">
            <a:spAutoFit/>
          </a:bodyPr>
          <a:lstStyle/>
          <a:p>
            <a:r>
              <a:rPr lang="en-US" sz="1600" dirty="0" smtClean="0"/>
              <a:t>Analysis repeated:</a:t>
            </a:r>
          </a:p>
          <a:p>
            <a:pPr marL="285750" indent="-285750">
              <a:buFont typeface="Arial"/>
              <a:buChar char="•"/>
            </a:pPr>
            <a:r>
              <a:rPr lang="en-US" sz="1600" dirty="0" smtClean="0"/>
              <a:t>Taylor</a:t>
            </a:r>
            <a:r>
              <a:rPr lang="en-US" sz="1600" dirty="0"/>
              <a:t>, A. M., </a:t>
            </a:r>
            <a:r>
              <a:rPr lang="en-US" sz="1600" dirty="0" err="1"/>
              <a:t>Vovk</a:t>
            </a:r>
            <a:r>
              <a:rPr lang="en-US" sz="1600" dirty="0"/>
              <a:t>, I., &amp; </a:t>
            </a:r>
            <a:r>
              <a:rPr lang="en-US" sz="1600" dirty="0" err="1"/>
              <a:t>Neronov</a:t>
            </a:r>
            <a:r>
              <a:rPr lang="en-US" sz="1600" dirty="0"/>
              <a:t>, A</a:t>
            </a:r>
            <a:r>
              <a:rPr lang="en-US" sz="1600" dirty="0" smtClean="0"/>
              <a:t>., </a:t>
            </a:r>
            <a:r>
              <a:rPr lang="en-US" sz="1600" i="1" dirty="0"/>
              <a:t>A&amp;A</a:t>
            </a:r>
            <a:r>
              <a:rPr lang="en-US" sz="1600" dirty="0"/>
              <a:t>, </a:t>
            </a:r>
            <a:r>
              <a:rPr lang="en-US" sz="1600" b="1" dirty="0"/>
              <a:t>529</a:t>
            </a:r>
            <a:r>
              <a:rPr lang="en-US" sz="1600" dirty="0"/>
              <a:t>, </a:t>
            </a:r>
            <a:r>
              <a:rPr lang="en-US" sz="1600" dirty="0" smtClean="0"/>
              <a:t>A144 (2011)</a:t>
            </a:r>
          </a:p>
          <a:p>
            <a:pPr marL="285750" indent="-285750">
              <a:buFont typeface="Arial"/>
              <a:buChar char="•"/>
            </a:pPr>
            <a:r>
              <a:rPr lang="da-DK" sz="1600" dirty="0" err="1" smtClean="0"/>
              <a:t>Huan</a:t>
            </a:r>
            <a:r>
              <a:rPr lang="da-DK" sz="1600" dirty="0" smtClean="0"/>
              <a:t>, H., </a:t>
            </a:r>
            <a:r>
              <a:rPr lang="da-DK" sz="1600" dirty="0" err="1" smtClean="0"/>
              <a:t>Weisgarber</a:t>
            </a:r>
            <a:r>
              <a:rPr lang="da-DK" sz="1600" dirty="0" smtClean="0"/>
              <a:t>, T., </a:t>
            </a:r>
            <a:r>
              <a:rPr lang="da-DK" sz="1600" dirty="0" err="1" smtClean="0"/>
              <a:t>Arlen</a:t>
            </a:r>
            <a:r>
              <a:rPr lang="da-DK" sz="1600" dirty="0" smtClean="0"/>
              <a:t>, T., </a:t>
            </a:r>
            <a:r>
              <a:rPr lang="da-DK" sz="1600" dirty="0"/>
              <a:t>&amp; </a:t>
            </a:r>
            <a:r>
              <a:rPr lang="da-DK" sz="1600" dirty="0" err="1"/>
              <a:t>Wakely</a:t>
            </a:r>
            <a:r>
              <a:rPr lang="da-DK" sz="1600" dirty="0" smtClean="0"/>
              <a:t>, S., </a:t>
            </a:r>
            <a:r>
              <a:rPr lang="da-DK" sz="1600" i="1" dirty="0" err="1"/>
              <a:t>ApJ</a:t>
            </a:r>
            <a:r>
              <a:rPr lang="da-DK" sz="1600" dirty="0"/>
              <a:t>, </a:t>
            </a:r>
            <a:r>
              <a:rPr lang="da-DK" sz="1600" b="1" dirty="0"/>
              <a:t>735</a:t>
            </a:r>
            <a:r>
              <a:rPr lang="da-DK" sz="1600" dirty="0"/>
              <a:t>, L28</a:t>
            </a:r>
            <a:r>
              <a:rPr lang="da-DK" sz="1600" dirty="0" smtClean="0"/>
              <a:t>+ (2011)</a:t>
            </a:r>
          </a:p>
          <a:p>
            <a:pPr marL="285750" indent="-285750">
              <a:buFont typeface="Arial"/>
              <a:buChar char="•"/>
            </a:pPr>
            <a:r>
              <a:rPr lang="da-DK" sz="1600" dirty="0" err="1" smtClean="0"/>
              <a:t>Essey</a:t>
            </a:r>
            <a:r>
              <a:rPr lang="da-DK" sz="1600" dirty="0" smtClean="0"/>
              <a:t>, W., </a:t>
            </a:r>
            <a:r>
              <a:rPr lang="da-DK" sz="1600" dirty="0" err="1" smtClean="0"/>
              <a:t>Ando</a:t>
            </a:r>
            <a:r>
              <a:rPr lang="da-DK" sz="1600" dirty="0" smtClean="0"/>
              <a:t>, S., </a:t>
            </a:r>
            <a:r>
              <a:rPr lang="da-DK" sz="1600" dirty="0" err="1" smtClean="0"/>
              <a:t>Kusenko</a:t>
            </a:r>
            <a:r>
              <a:rPr lang="da-DK" sz="1600" dirty="0" smtClean="0"/>
              <a:t>, A., </a:t>
            </a:r>
            <a:r>
              <a:rPr lang="da-DK" sz="1600" i="1" dirty="0" err="1" smtClean="0"/>
              <a:t>Astropart</a:t>
            </a:r>
            <a:r>
              <a:rPr lang="da-DK" sz="1600" i="1" dirty="0" smtClean="0"/>
              <a:t>. </a:t>
            </a:r>
            <a:r>
              <a:rPr lang="da-DK" sz="1600" i="1" dirty="0" err="1" smtClean="0"/>
              <a:t>Phys</a:t>
            </a:r>
            <a:r>
              <a:rPr lang="da-DK" sz="1600" dirty="0" smtClean="0"/>
              <a:t>, </a:t>
            </a:r>
            <a:r>
              <a:rPr lang="da-DK" sz="1600" b="1" dirty="0" smtClean="0"/>
              <a:t>35</a:t>
            </a:r>
            <a:r>
              <a:rPr lang="da-DK" sz="1600" dirty="0" smtClean="0"/>
              <a:t>, 135 (2011)</a:t>
            </a:r>
            <a:endParaRPr lang="da-DK" sz="1600" dirty="0"/>
          </a:p>
        </p:txBody>
      </p:sp>
      <p:sp>
        <p:nvSpPr>
          <p:cNvPr id="5" name="TextBox 4"/>
          <p:cNvSpPr txBox="1"/>
          <p:nvPr/>
        </p:nvSpPr>
        <p:spPr>
          <a:xfrm>
            <a:off x="379383" y="1687059"/>
            <a:ext cx="8589597" cy="615553"/>
          </a:xfrm>
          <a:prstGeom prst="rect">
            <a:avLst/>
          </a:prstGeom>
          <a:noFill/>
        </p:spPr>
        <p:txBody>
          <a:bodyPr wrap="none" rtlCol="0">
            <a:spAutoFit/>
          </a:bodyPr>
          <a:lstStyle/>
          <a:p>
            <a:r>
              <a:rPr lang="en-US" dirty="0" err="1"/>
              <a:t>Dermer</a:t>
            </a:r>
            <a:r>
              <a:rPr lang="en-US" dirty="0"/>
              <a:t>, et al</a:t>
            </a:r>
            <a:r>
              <a:rPr lang="en-US" dirty="0" smtClean="0"/>
              <a:t>., </a:t>
            </a:r>
            <a:r>
              <a:rPr lang="en-US" i="1" dirty="0" err="1"/>
              <a:t>ApJ</a:t>
            </a:r>
            <a:r>
              <a:rPr lang="en-US" dirty="0"/>
              <a:t>,</a:t>
            </a:r>
            <a:r>
              <a:rPr lang="en-US" dirty="0" smtClean="0"/>
              <a:t> </a:t>
            </a:r>
            <a:r>
              <a:rPr lang="en-US" b="1" dirty="0" smtClean="0"/>
              <a:t>733</a:t>
            </a:r>
            <a:r>
              <a:rPr lang="en-US" dirty="0" smtClean="0"/>
              <a:t>, L21 (2011)</a:t>
            </a:r>
          </a:p>
          <a:p>
            <a:r>
              <a:rPr lang="en-US" sz="1600" i="1" dirty="0" smtClean="0"/>
              <a:t>If VHE </a:t>
            </a:r>
            <a:r>
              <a:rPr lang="en-US" sz="1600" i="1" dirty="0"/>
              <a:t>flux from 1es0229 has only been steady over T~3-4 </a:t>
            </a:r>
            <a:r>
              <a:rPr lang="en-US" sz="1600" i="1" dirty="0" err="1" smtClean="0"/>
              <a:t>yrs</a:t>
            </a:r>
            <a:r>
              <a:rPr lang="en-US" sz="1600" i="1" dirty="0" smtClean="0"/>
              <a:t>, </a:t>
            </a:r>
            <a:r>
              <a:rPr lang="en-US" sz="1600" i="1" dirty="0"/>
              <a:t>then limit reduces to:  </a:t>
            </a:r>
            <a:r>
              <a:rPr lang="en-US" sz="1600" b="1" i="1" dirty="0"/>
              <a:t>B</a:t>
            </a:r>
            <a:r>
              <a:rPr lang="en-US" sz="1600" b="1" i="1" baseline="-25000" dirty="0"/>
              <a:t>IGMF</a:t>
            </a:r>
            <a:r>
              <a:rPr lang="en-US" sz="1600" b="1" i="1" dirty="0"/>
              <a:t> ≥ 10</a:t>
            </a:r>
            <a:r>
              <a:rPr lang="en-US" sz="1600" b="1" i="1" baseline="30000" dirty="0"/>
              <a:t>-</a:t>
            </a:r>
            <a:r>
              <a:rPr lang="en-US" sz="1600" b="1" i="1" baseline="30000" dirty="0" smtClean="0"/>
              <a:t>18</a:t>
            </a:r>
            <a:r>
              <a:rPr lang="en-US" sz="1600" b="1" i="1" dirty="0" smtClean="0"/>
              <a:t>G</a:t>
            </a:r>
            <a:endParaRPr lang="en-US" sz="1600" b="1" i="1" dirty="0"/>
          </a:p>
        </p:txBody>
      </p:sp>
      <p:sp>
        <p:nvSpPr>
          <p:cNvPr id="6" name="TextBox 5"/>
          <p:cNvSpPr txBox="1"/>
          <p:nvPr/>
        </p:nvSpPr>
        <p:spPr>
          <a:xfrm>
            <a:off x="7046799" y="5057025"/>
            <a:ext cx="1376372" cy="338554"/>
          </a:xfrm>
          <a:prstGeom prst="rect">
            <a:avLst/>
          </a:prstGeom>
          <a:noFill/>
        </p:spPr>
        <p:txBody>
          <a:bodyPr wrap="none" rtlCol="0">
            <a:spAutoFit/>
          </a:bodyPr>
          <a:lstStyle/>
          <a:p>
            <a:r>
              <a:rPr lang="en-US" sz="1600" b="1" i="1" dirty="0" smtClean="0"/>
              <a:t>B</a:t>
            </a:r>
            <a:r>
              <a:rPr lang="en-US" sz="1600" b="1" i="1" baseline="-25000" dirty="0" smtClean="0"/>
              <a:t>IGMF</a:t>
            </a:r>
            <a:r>
              <a:rPr lang="en-US" sz="1600" b="1" i="1" dirty="0" smtClean="0"/>
              <a:t> </a:t>
            </a:r>
            <a:r>
              <a:rPr lang="en-US" sz="1600" b="1" i="1" dirty="0"/>
              <a:t>≥ 10</a:t>
            </a:r>
            <a:r>
              <a:rPr lang="en-US" sz="1600" b="1" i="1" baseline="30000" dirty="0"/>
              <a:t>-</a:t>
            </a:r>
            <a:r>
              <a:rPr lang="en-US" sz="1600" b="1" i="1" baseline="30000" dirty="0" smtClean="0"/>
              <a:t>17</a:t>
            </a:r>
            <a:r>
              <a:rPr lang="en-US" sz="1600" b="1" i="1" dirty="0" smtClean="0"/>
              <a:t>G</a:t>
            </a:r>
            <a:endParaRPr lang="en-US" sz="1600" b="1" i="1" dirty="0"/>
          </a:p>
        </p:txBody>
      </p:sp>
      <p:sp>
        <p:nvSpPr>
          <p:cNvPr id="8" name="TextBox 7"/>
          <p:cNvSpPr txBox="1"/>
          <p:nvPr/>
        </p:nvSpPr>
        <p:spPr>
          <a:xfrm>
            <a:off x="379384" y="893237"/>
            <a:ext cx="8541968" cy="646331"/>
          </a:xfrm>
          <a:prstGeom prst="rect">
            <a:avLst/>
          </a:prstGeom>
          <a:noFill/>
        </p:spPr>
        <p:txBody>
          <a:bodyPr wrap="square" rtlCol="0">
            <a:spAutoFit/>
          </a:bodyPr>
          <a:lstStyle/>
          <a:p>
            <a:r>
              <a:rPr lang="en-US" dirty="0" smtClean="0">
                <a:solidFill>
                  <a:srgbClr val="FF0000"/>
                </a:solidFill>
              </a:rPr>
              <a:t>Time considerations are important! This conclusion would only be valid if the VHE activity time (duty cycle) was </a:t>
            </a:r>
            <a:r>
              <a:rPr lang="en-US" b="1" dirty="0" smtClean="0">
                <a:solidFill>
                  <a:srgbClr val="FF0000"/>
                </a:solidFill>
              </a:rPr>
              <a:t>larger</a:t>
            </a:r>
            <a:r>
              <a:rPr lang="en-US" dirty="0" smtClean="0">
                <a:solidFill>
                  <a:srgbClr val="FF0000"/>
                </a:solidFill>
              </a:rPr>
              <a:t> than the time to build up the cascade flux (~10</a:t>
            </a:r>
            <a:r>
              <a:rPr lang="en-US" baseline="30000" dirty="0" smtClean="0">
                <a:solidFill>
                  <a:srgbClr val="FF0000"/>
                </a:solidFill>
              </a:rPr>
              <a:t>6</a:t>
            </a:r>
            <a:r>
              <a:rPr lang="en-US" dirty="0" smtClean="0">
                <a:solidFill>
                  <a:srgbClr val="FF0000"/>
                </a:solidFill>
              </a:rPr>
              <a:t> yr)</a:t>
            </a:r>
            <a:endParaRPr lang="en-US" dirty="0">
              <a:solidFill>
                <a:srgbClr val="FF0000"/>
              </a:solidFill>
            </a:endParaRPr>
          </a:p>
        </p:txBody>
      </p:sp>
      <p:sp>
        <p:nvSpPr>
          <p:cNvPr id="10" name="TextBox 9"/>
          <p:cNvSpPr txBox="1"/>
          <p:nvPr/>
        </p:nvSpPr>
        <p:spPr>
          <a:xfrm>
            <a:off x="609600" y="5866877"/>
            <a:ext cx="7813571" cy="646331"/>
          </a:xfrm>
          <a:prstGeom prst="rect">
            <a:avLst/>
          </a:prstGeom>
          <a:noFill/>
        </p:spPr>
        <p:txBody>
          <a:bodyPr wrap="square" rtlCol="0">
            <a:spAutoFit/>
          </a:bodyPr>
          <a:lstStyle/>
          <a:p>
            <a:r>
              <a:rPr lang="en-US" b="1" dirty="0" smtClean="0"/>
              <a:t>These three sources provided the best and seemingly coherent lower bound on the IGMF, consistent with </a:t>
            </a:r>
            <a:r>
              <a:rPr lang="en-US" b="1" dirty="0" err="1" smtClean="0"/>
              <a:t>Dermer</a:t>
            </a:r>
            <a:r>
              <a:rPr lang="en-US" b="1" dirty="0" smtClean="0"/>
              <a:t>, et al (2011).</a:t>
            </a:r>
            <a:endParaRPr lang="en-US" b="1" dirty="0"/>
          </a:p>
        </p:txBody>
      </p:sp>
      <p:sp>
        <p:nvSpPr>
          <p:cNvPr id="9" name="TextBox 8"/>
          <p:cNvSpPr txBox="1"/>
          <p:nvPr/>
        </p:nvSpPr>
        <p:spPr>
          <a:xfrm>
            <a:off x="341283" y="2311400"/>
            <a:ext cx="2864386" cy="307777"/>
          </a:xfrm>
          <a:prstGeom prst="rect">
            <a:avLst/>
          </a:prstGeom>
          <a:noFill/>
        </p:spPr>
        <p:txBody>
          <a:bodyPr wrap="none" rtlCol="0">
            <a:spAutoFit/>
          </a:bodyPr>
          <a:lstStyle/>
          <a:p>
            <a:r>
              <a:rPr lang="en-US" sz="1400" dirty="0" smtClean="0"/>
              <a:t>Plots from Taylor, A.M., et al (2011):</a:t>
            </a:r>
            <a:endParaRPr lang="en-US" sz="1400" dirty="0"/>
          </a:p>
        </p:txBody>
      </p:sp>
      <p:grpSp>
        <p:nvGrpSpPr>
          <p:cNvPr id="13" name="Group 12"/>
          <p:cNvGrpSpPr/>
          <p:nvPr/>
        </p:nvGrpSpPr>
        <p:grpSpPr>
          <a:xfrm>
            <a:off x="106680" y="2573316"/>
            <a:ext cx="8961120" cy="2340068"/>
            <a:chOff x="106680" y="2484416"/>
            <a:chExt cx="8961120" cy="2340068"/>
          </a:xfrm>
        </p:grpSpPr>
        <p:pic>
          <p:nvPicPr>
            <p:cNvPr id="3" name="Picture 27" descr="Figure5_Taylor201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 y="2484416"/>
              <a:ext cx="8961120" cy="234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60401" y="2628900"/>
              <a:ext cx="1308100" cy="461665"/>
            </a:xfrm>
            <a:prstGeom prst="rect">
              <a:avLst/>
            </a:prstGeom>
            <a:solidFill>
              <a:schemeClr val="bg1"/>
            </a:solidFill>
          </p:spPr>
          <p:txBody>
            <a:bodyPr wrap="square" rtlCol="0">
              <a:spAutoFit/>
            </a:bodyPr>
            <a:lstStyle/>
            <a:p>
              <a:r>
                <a:rPr lang="en-US" sz="1200" dirty="0" smtClean="0"/>
                <a:t>RGB J0710+591 (</a:t>
              </a:r>
              <a:r>
                <a:rPr lang="en-US" sz="1200" dirty="0" err="1" smtClean="0"/>
                <a:t>z</a:t>
              </a:r>
              <a:r>
                <a:rPr lang="en-US" sz="1200" dirty="0" smtClean="0"/>
                <a:t>=0.13)</a:t>
              </a:r>
              <a:endParaRPr lang="en-US" sz="1200" dirty="0"/>
            </a:p>
          </p:txBody>
        </p:sp>
      </p:grpSp>
      <p:sp>
        <p:nvSpPr>
          <p:cNvPr id="14" name="TextBox 13"/>
          <p:cNvSpPr txBox="1"/>
          <p:nvPr/>
        </p:nvSpPr>
        <p:spPr>
          <a:xfrm>
            <a:off x="3530601" y="2654300"/>
            <a:ext cx="1308100" cy="461665"/>
          </a:xfrm>
          <a:prstGeom prst="rect">
            <a:avLst/>
          </a:prstGeom>
          <a:solidFill>
            <a:schemeClr val="bg1"/>
          </a:solidFill>
        </p:spPr>
        <p:txBody>
          <a:bodyPr wrap="square" rtlCol="0">
            <a:spAutoFit/>
          </a:bodyPr>
          <a:lstStyle/>
          <a:p>
            <a:r>
              <a:rPr lang="en-US" sz="1200" dirty="0" smtClean="0"/>
              <a:t>1ES 0229+200 (</a:t>
            </a:r>
            <a:r>
              <a:rPr lang="en-US" sz="1200" dirty="0" err="1" smtClean="0"/>
              <a:t>z</a:t>
            </a:r>
            <a:r>
              <a:rPr lang="en-US" sz="1200" dirty="0" smtClean="0"/>
              <a:t>=0.14)</a:t>
            </a:r>
            <a:endParaRPr lang="en-US" sz="1200" dirty="0"/>
          </a:p>
        </p:txBody>
      </p:sp>
      <p:sp>
        <p:nvSpPr>
          <p:cNvPr id="16" name="TextBox 15"/>
          <p:cNvSpPr txBox="1"/>
          <p:nvPr/>
        </p:nvSpPr>
        <p:spPr>
          <a:xfrm>
            <a:off x="6392749" y="2654300"/>
            <a:ext cx="1308100" cy="461665"/>
          </a:xfrm>
          <a:prstGeom prst="rect">
            <a:avLst/>
          </a:prstGeom>
          <a:solidFill>
            <a:schemeClr val="bg1"/>
          </a:solidFill>
        </p:spPr>
        <p:txBody>
          <a:bodyPr wrap="square" rtlCol="0">
            <a:spAutoFit/>
          </a:bodyPr>
          <a:lstStyle/>
          <a:p>
            <a:r>
              <a:rPr lang="en-US" sz="1200" dirty="0" smtClean="0"/>
              <a:t>1ES 1218+304 (</a:t>
            </a:r>
            <a:r>
              <a:rPr lang="en-US" sz="1200" dirty="0" err="1" smtClean="0"/>
              <a:t>z</a:t>
            </a:r>
            <a:r>
              <a:rPr lang="en-US" sz="1200" dirty="0" smtClean="0"/>
              <a:t>=0.182)</a:t>
            </a:r>
            <a:endParaRPr lang="en-US" sz="1200" dirty="0"/>
          </a:p>
        </p:txBody>
      </p:sp>
      <p:graphicFrame>
        <p:nvGraphicFramePr>
          <p:cNvPr id="17" name="Object 16"/>
          <p:cNvGraphicFramePr>
            <a:graphicFrameLocks noChangeAspect="1"/>
          </p:cNvGraphicFramePr>
          <p:nvPr/>
        </p:nvGraphicFramePr>
        <p:xfrm>
          <a:off x="3878263" y="1493838"/>
          <a:ext cx="2270125" cy="612775"/>
        </p:xfrm>
        <a:graphic>
          <a:graphicData uri="http://schemas.openxmlformats.org/presentationml/2006/ole">
            <mc:AlternateContent xmlns:mc="http://schemas.openxmlformats.org/markup-compatibility/2006">
              <mc:Choice xmlns:v="urn:schemas-microsoft-com:vml" Requires="v">
                <p:oleObj spid="_x0000_s81923" name="Equation" r:id="rId5" imgW="1778000" imgH="508000" progId="Equation.3">
                  <p:embed/>
                </p:oleObj>
              </mc:Choice>
              <mc:Fallback>
                <p:oleObj name="Equation" r:id="rId5" imgW="1778000" imgH="5080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263" y="1493838"/>
                        <a:ext cx="22701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4234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82"/>
            <a:ext cx="8229600" cy="1027087"/>
          </a:xfrm>
        </p:spPr>
        <p:txBody>
          <a:bodyPr/>
          <a:lstStyle/>
          <a:p>
            <a:r>
              <a:rPr lang="en-US" dirty="0" smtClean="0"/>
              <a:t>Research Goal</a:t>
            </a:r>
            <a:endParaRPr lang="en-US" dirty="0"/>
          </a:p>
        </p:txBody>
      </p:sp>
      <p:sp>
        <p:nvSpPr>
          <p:cNvPr id="3" name="Content Placeholder 2"/>
          <p:cNvSpPr>
            <a:spLocks noGrp="1"/>
          </p:cNvSpPr>
          <p:nvPr>
            <p:ph idx="1"/>
          </p:nvPr>
        </p:nvSpPr>
        <p:spPr>
          <a:xfrm>
            <a:off x="457200" y="1600201"/>
            <a:ext cx="8229600" cy="3416300"/>
          </a:xfrm>
        </p:spPr>
        <p:txBody>
          <a:bodyPr/>
          <a:lstStyle/>
          <a:p>
            <a:r>
              <a:rPr lang="en-US" dirty="0" smtClean="0"/>
              <a:t>Re-examine B</a:t>
            </a:r>
            <a:r>
              <a:rPr lang="en-US" baseline="-25000" dirty="0" smtClean="0"/>
              <a:t>IGMF</a:t>
            </a:r>
            <a:r>
              <a:rPr lang="en-US" dirty="0" smtClean="0"/>
              <a:t> = 0 hypothesis based on HE and VHE spectral data</a:t>
            </a:r>
          </a:p>
          <a:p>
            <a:r>
              <a:rPr lang="en-US" dirty="0" smtClean="0">
                <a:solidFill>
                  <a:schemeClr val="tx1"/>
                </a:solidFill>
              </a:rPr>
              <a:t>Assume: IACT measurement is representative of the VHE activity over duration of Fermi mission until now (~4 years)</a:t>
            </a:r>
          </a:p>
          <a:p>
            <a:r>
              <a:rPr lang="en-US" dirty="0" smtClean="0"/>
              <a:t>Evaluate effects of multiple systematic uncertainties utilizing full 3D simulation code which makes nearly no simplifications. </a:t>
            </a:r>
            <a:endParaRPr lang="en-US" dirty="0"/>
          </a:p>
        </p:txBody>
      </p:sp>
    </p:spTree>
    <p:extLst>
      <p:ext uri="{BB962C8B-B14F-4D97-AF65-F5344CB8AC3E}">
        <p14:creationId xmlns:p14="http://schemas.microsoft.com/office/powerpoint/2010/main" val="396231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71"/>
            <a:ext cx="8229600" cy="818622"/>
          </a:xfrm>
        </p:spPr>
        <p:txBody>
          <a:bodyPr/>
          <a:lstStyle/>
          <a:p>
            <a:r>
              <a:rPr lang="en-US" sz="4000" dirty="0" smtClean="0"/>
              <a:t>Simulation Code and Source Model</a:t>
            </a:r>
            <a:endParaRPr lang="en-US" sz="4000" dirty="0"/>
          </a:p>
        </p:txBody>
      </p:sp>
      <p:sp>
        <p:nvSpPr>
          <p:cNvPr id="4" name="TextBox 3"/>
          <p:cNvSpPr txBox="1"/>
          <p:nvPr/>
        </p:nvSpPr>
        <p:spPr>
          <a:xfrm>
            <a:off x="292400" y="1022677"/>
            <a:ext cx="8579023" cy="338554"/>
          </a:xfrm>
          <a:prstGeom prst="rect">
            <a:avLst/>
          </a:prstGeom>
          <a:noFill/>
        </p:spPr>
        <p:txBody>
          <a:bodyPr wrap="square" rtlCol="0">
            <a:spAutoFit/>
          </a:bodyPr>
          <a:lstStyle/>
          <a:p>
            <a:r>
              <a:rPr lang="en-US" sz="1600" dirty="0" smtClean="0"/>
              <a:t>Full </a:t>
            </a:r>
            <a:r>
              <a:rPr lang="en-US" sz="1600" dirty="0"/>
              <a:t>3D, relativistic </a:t>
            </a:r>
            <a:r>
              <a:rPr lang="en-US" sz="1600" dirty="0" smtClean="0"/>
              <a:t>QED, expanding Universe, tracks </a:t>
            </a:r>
            <a:r>
              <a:rPr lang="en-US" sz="1600" dirty="0"/>
              <a:t>each </a:t>
            </a:r>
            <a:r>
              <a:rPr lang="en-US" sz="1600" dirty="0" smtClean="0"/>
              <a:t>particle (</a:t>
            </a:r>
            <a:r>
              <a:rPr lang="en-US" sz="1600" i="1" dirty="0" smtClean="0"/>
              <a:t>Arlen, T., et al (2012) in prep.</a:t>
            </a:r>
            <a:r>
              <a:rPr lang="en-US" sz="1600" dirty="0" smtClean="0"/>
              <a:t>)</a:t>
            </a:r>
            <a:endParaRPr lang="en-US" sz="1600" dirty="0"/>
          </a:p>
        </p:txBody>
      </p:sp>
      <p:sp>
        <p:nvSpPr>
          <p:cNvPr id="5" name="Content Placeholder 2"/>
          <p:cNvSpPr txBox="1">
            <a:spLocks/>
          </p:cNvSpPr>
          <p:nvPr/>
        </p:nvSpPr>
        <p:spPr>
          <a:xfrm>
            <a:off x="651736" y="1491031"/>
            <a:ext cx="3784600" cy="1472302"/>
          </a:xfrm>
          <a:prstGeom prst="rect">
            <a:avLst/>
          </a:prstGeom>
        </p:spPr>
        <p:txBody>
          <a:bodyPr>
            <a:normAutofit fontScale="92500"/>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6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2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000" kern="1200" dirty="0">
                <a:solidFill>
                  <a:schemeClr val="tx1">
                    <a:lumMod val="75000"/>
                    <a:lumOff val="25000"/>
                  </a:schemeClr>
                </a:solidFill>
                <a:latin typeface="+mn-lt"/>
                <a:ea typeface="+mn-ea"/>
                <a:cs typeface="+mn-cs"/>
              </a:defRPr>
            </a:lvl9pPr>
          </a:lstStyle>
          <a:p>
            <a:pPr marL="0" indent="0">
              <a:buNone/>
            </a:pPr>
            <a:r>
              <a:rPr lang="en-US" sz="1400" dirty="0" smtClean="0"/>
              <a:t>Intergalactic Medium Parameters</a:t>
            </a:r>
          </a:p>
          <a:p>
            <a:pPr lvl="1">
              <a:buClrTx/>
              <a:buFont typeface="Arial"/>
              <a:buChar char="•"/>
            </a:pPr>
            <a:r>
              <a:rPr lang="en-US" sz="1400" dirty="0" smtClean="0"/>
              <a:t>EBL: generic, arbitrary shape SED; default model used is close to that of Dominguez, et al. </a:t>
            </a:r>
            <a:r>
              <a:rPr lang="en-US" sz="1400" i="1" dirty="0" smtClean="0"/>
              <a:t>MNRAS</a:t>
            </a:r>
            <a:r>
              <a:rPr lang="en-US" sz="1400" dirty="0" smtClean="0"/>
              <a:t>, </a:t>
            </a:r>
            <a:r>
              <a:rPr lang="en-US" sz="1400" b="1" dirty="0" smtClean="0"/>
              <a:t>410</a:t>
            </a:r>
            <a:r>
              <a:rPr lang="en-US" sz="1400" dirty="0" smtClean="0"/>
              <a:t>, 2556, (2011)</a:t>
            </a:r>
          </a:p>
          <a:p>
            <a:pPr lvl="1">
              <a:buClrTx/>
              <a:buFont typeface="Arial"/>
              <a:buChar char="•"/>
            </a:pPr>
            <a:r>
              <a:rPr lang="en-US" sz="1400" dirty="0" smtClean="0"/>
              <a:t>IGMF: constant B</a:t>
            </a:r>
            <a:r>
              <a:rPr lang="en-US" sz="1400" baseline="-25000" dirty="0" smtClean="0"/>
              <a:t>IGMF</a:t>
            </a:r>
            <a:r>
              <a:rPr lang="en-US" sz="1400" dirty="0" smtClean="0"/>
              <a:t> within spatial domain of size </a:t>
            </a:r>
            <a:r>
              <a:rPr lang="en-US" sz="1400" dirty="0" err="1" smtClean="0"/>
              <a:t>L</a:t>
            </a:r>
            <a:r>
              <a:rPr lang="en-US" sz="1400" baseline="-25000" dirty="0" err="1" smtClean="0"/>
              <a:t>coh</a:t>
            </a:r>
            <a:endParaRPr lang="en-US" sz="1400" baseline="-25000" dirty="0" smtClean="0"/>
          </a:p>
        </p:txBody>
      </p:sp>
      <p:sp>
        <p:nvSpPr>
          <p:cNvPr id="6" name="Content Placeholder 2"/>
          <p:cNvSpPr txBox="1">
            <a:spLocks/>
          </p:cNvSpPr>
          <p:nvPr/>
        </p:nvSpPr>
        <p:spPr>
          <a:xfrm>
            <a:off x="4972524" y="1404962"/>
            <a:ext cx="3784600" cy="1763218"/>
          </a:xfrm>
          <a:prstGeom prst="rect">
            <a:avLst/>
          </a:prstGeom>
        </p:spPr>
        <p:txBody>
          <a:bodyPr>
            <a:normAutofit lnSpcReduction="10000"/>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6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2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000" kern="1200" dirty="0">
                <a:solidFill>
                  <a:schemeClr val="tx1">
                    <a:lumMod val="75000"/>
                    <a:lumOff val="25000"/>
                  </a:schemeClr>
                </a:solidFill>
                <a:latin typeface="+mn-lt"/>
                <a:ea typeface="+mn-ea"/>
                <a:cs typeface="+mn-cs"/>
              </a:defRPr>
            </a:lvl9pPr>
          </a:lstStyle>
          <a:p>
            <a:pPr marL="0" indent="0">
              <a:buNone/>
            </a:pPr>
            <a:r>
              <a:rPr lang="en-US" sz="1400" b="1" dirty="0" smtClean="0">
                <a:solidFill>
                  <a:srgbClr val="0000FF"/>
                </a:solidFill>
              </a:rPr>
              <a:t>Highlights</a:t>
            </a:r>
          </a:p>
          <a:p>
            <a:pPr lvl="1">
              <a:buClrTx/>
              <a:buFont typeface="Arial"/>
              <a:buChar char="•"/>
            </a:pPr>
            <a:r>
              <a:rPr lang="en-US" sz="1400" b="1" dirty="0" smtClean="0">
                <a:solidFill>
                  <a:srgbClr val="0000FF"/>
                </a:solidFill>
              </a:rPr>
              <a:t>EBL is used as seed photons for IC scattering</a:t>
            </a:r>
          </a:p>
          <a:p>
            <a:pPr lvl="1">
              <a:buClrTx/>
              <a:buFont typeface="Arial"/>
              <a:buChar char="•"/>
            </a:pPr>
            <a:r>
              <a:rPr lang="en-US" sz="1400" b="1" dirty="0" smtClean="0">
                <a:solidFill>
                  <a:srgbClr val="0000FF"/>
                </a:solidFill>
              </a:rPr>
              <a:t>K-N regime in IC</a:t>
            </a:r>
          </a:p>
          <a:p>
            <a:pPr lvl="1">
              <a:buClrTx/>
              <a:buFont typeface="Arial"/>
              <a:buChar char="•"/>
            </a:pPr>
            <a:r>
              <a:rPr lang="en-US" sz="1400" b="1" dirty="0" smtClean="0">
                <a:solidFill>
                  <a:srgbClr val="0000FF"/>
                </a:solidFill>
              </a:rPr>
              <a:t>Multiple generation cascading</a:t>
            </a:r>
          </a:p>
          <a:p>
            <a:pPr lvl="1">
              <a:buClrTx/>
              <a:buFont typeface="Arial"/>
              <a:buChar char="•"/>
            </a:pPr>
            <a:r>
              <a:rPr lang="en-US" sz="1400" b="1" dirty="0" smtClean="0">
                <a:solidFill>
                  <a:srgbClr val="0000FF"/>
                </a:solidFill>
              </a:rPr>
              <a:t>Extreme care is given to time calculations</a:t>
            </a:r>
          </a:p>
          <a:p>
            <a:pPr lvl="1"/>
            <a:endParaRPr lang="en-US" sz="1400" b="1" baseline="-25000" dirty="0" smtClean="0">
              <a:solidFill>
                <a:srgbClr val="0000FF"/>
              </a:solidFill>
            </a:endParaRPr>
          </a:p>
        </p:txBody>
      </p:sp>
      <p:sp>
        <p:nvSpPr>
          <p:cNvPr id="10" name="TextBox 9"/>
          <p:cNvSpPr txBox="1"/>
          <p:nvPr/>
        </p:nvSpPr>
        <p:spPr>
          <a:xfrm>
            <a:off x="4820788" y="5028382"/>
            <a:ext cx="4142366" cy="738664"/>
          </a:xfrm>
          <a:prstGeom prst="rect">
            <a:avLst/>
          </a:prstGeom>
          <a:noFill/>
        </p:spPr>
        <p:txBody>
          <a:bodyPr wrap="square" rtlCol="0">
            <a:spAutoFit/>
          </a:bodyPr>
          <a:lstStyle/>
          <a:p>
            <a:r>
              <a:rPr lang="en-US" sz="1400" dirty="0" smtClean="0"/>
              <a:t>In jet </a:t>
            </a:r>
            <a:r>
              <a:rPr lang="en-US" sz="1400" dirty="0" err="1" smtClean="0"/>
              <a:t>r.f</a:t>
            </a:r>
            <a:r>
              <a:rPr lang="en-US" sz="1400" dirty="0" smtClean="0"/>
              <a:t>. </a:t>
            </a:r>
            <a:r>
              <a:rPr lang="en-US" sz="1400" dirty="0"/>
              <a:t>p</a:t>
            </a:r>
            <a:r>
              <a:rPr lang="en-US" sz="1400" dirty="0" smtClean="0"/>
              <a:t>ower-law with break energy. In host galaxy </a:t>
            </a:r>
            <a:r>
              <a:rPr lang="en-US" sz="1400" dirty="0" err="1" smtClean="0"/>
              <a:t>r.f</a:t>
            </a:r>
            <a:r>
              <a:rPr lang="en-US" sz="1400" dirty="0" smtClean="0"/>
              <a:t>. boosted by </a:t>
            </a:r>
            <a:r>
              <a:rPr lang="en-US" sz="1400" dirty="0" smtClean="0">
                <a:latin typeface="Symbol" charset="2"/>
                <a:cs typeface="Symbol" charset="2"/>
              </a:rPr>
              <a:t>G</a:t>
            </a:r>
            <a:r>
              <a:rPr lang="en-US" sz="1400" dirty="0" smtClean="0"/>
              <a:t> and </a:t>
            </a:r>
            <a:r>
              <a:rPr lang="en-US" sz="1400" dirty="0" err="1" smtClean="0"/>
              <a:t>exp</a:t>
            </a:r>
            <a:r>
              <a:rPr lang="en-US" sz="1400" dirty="0" smtClean="0"/>
              <a:t> cutoff introduced due to galaxy absorption</a:t>
            </a:r>
            <a:endParaRPr lang="en-US" sz="1400" dirty="0"/>
          </a:p>
        </p:txBody>
      </p:sp>
      <p:grpSp>
        <p:nvGrpSpPr>
          <p:cNvPr id="11" name="Group 10"/>
          <p:cNvGrpSpPr>
            <a:grpSpLocks noChangeAspect="1"/>
          </p:cNvGrpSpPr>
          <p:nvPr/>
        </p:nvGrpSpPr>
        <p:grpSpPr>
          <a:xfrm>
            <a:off x="260295" y="3994013"/>
            <a:ext cx="3130902" cy="806148"/>
            <a:chOff x="729612" y="4551110"/>
            <a:chExt cx="7827253" cy="2015369"/>
          </a:xfrm>
        </p:grpSpPr>
        <p:pic>
          <p:nvPicPr>
            <p:cNvPr id="12" name="Picture 11" descr="cone.jpeg"/>
            <p:cNvPicPr>
              <a:picLocks noChangeAspect="1"/>
            </p:cNvPicPr>
            <p:nvPr/>
          </p:nvPicPr>
          <p:blipFill>
            <a:blip r:embed="rId4"/>
            <a:stretch>
              <a:fillRect/>
            </a:stretch>
          </p:blipFill>
          <p:spPr>
            <a:xfrm rot="16200000">
              <a:off x="1360347" y="4773253"/>
              <a:ext cx="886592" cy="2148060"/>
            </a:xfrm>
            <a:prstGeom prst="rect">
              <a:avLst/>
            </a:prstGeom>
          </p:spPr>
        </p:pic>
        <p:cxnSp>
          <p:nvCxnSpPr>
            <p:cNvPr id="13" name="Straight Connector 12"/>
            <p:cNvCxnSpPr>
              <a:stCxn id="12" idx="0"/>
            </p:cNvCxnSpPr>
            <p:nvPr/>
          </p:nvCxnSpPr>
          <p:spPr>
            <a:xfrm rot="10800000" flipH="1">
              <a:off x="729612" y="5847283"/>
              <a:ext cx="5408927"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2" idx="0"/>
            </p:cNvCxnSpPr>
            <p:nvPr/>
          </p:nvCxnSpPr>
          <p:spPr>
            <a:xfrm rot="10800000" flipH="1">
              <a:off x="729612" y="5403987"/>
              <a:ext cx="5381415" cy="44329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107260" y="5164983"/>
              <a:ext cx="733420" cy="472905"/>
              <a:chOff x="7340160" y="5403988"/>
              <a:chExt cx="733420" cy="472905"/>
            </a:xfrm>
          </p:grpSpPr>
          <p:cxnSp>
            <p:nvCxnSpPr>
              <p:cNvPr id="20" name="Straight Connector 19"/>
              <p:cNvCxnSpPr/>
              <p:nvPr/>
            </p:nvCxnSpPr>
            <p:spPr>
              <a:xfrm>
                <a:off x="7340160" y="5405368"/>
                <a:ext cx="733420" cy="501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257101" flipV="1">
                <a:off x="7387206" y="5429797"/>
                <a:ext cx="670608" cy="4470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Arc 21"/>
              <p:cNvSpPr/>
              <p:nvPr/>
            </p:nvSpPr>
            <p:spPr>
              <a:xfrm rot="13761479">
                <a:off x="7414839" y="5425370"/>
                <a:ext cx="443295" cy="4005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Arc 15"/>
            <p:cNvSpPr/>
            <p:nvPr/>
          </p:nvSpPr>
          <p:spPr>
            <a:xfrm rot="1374844">
              <a:off x="3651401" y="5612791"/>
              <a:ext cx="164350" cy="354104"/>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154601" y="5822687"/>
              <a:ext cx="2209537" cy="743792"/>
            </a:xfrm>
            <a:prstGeom prst="rect">
              <a:avLst/>
            </a:prstGeom>
            <a:noFill/>
          </p:spPr>
          <p:txBody>
            <a:bodyPr wrap="square" rtlCol="0">
              <a:spAutoFit/>
            </a:bodyPr>
            <a:lstStyle/>
            <a:p>
              <a:r>
                <a:rPr lang="en-US" sz="1100" dirty="0" err="1" smtClean="0">
                  <a:latin typeface="Symbol" charset="2"/>
                  <a:cs typeface="Symbol" charset="2"/>
                </a:rPr>
                <a:t>q</a:t>
              </a:r>
              <a:r>
                <a:rPr lang="en-US" sz="2000" baseline="-25000" dirty="0" err="1" smtClean="0"/>
                <a:t>v</a:t>
              </a:r>
              <a:endParaRPr lang="en-US" sz="2000" baseline="-25000" dirty="0"/>
            </a:p>
          </p:txBody>
        </p:sp>
        <p:sp>
          <p:nvSpPr>
            <p:cNvPr id="18" name="TextBox 17"/>
            <p:cNvSpPr txBox="1"/>
            <p:nvPr/>
          </p:nvSpPr>
          <p:spPr>
            <a:xfrm>
              <a:off x="797382" y="4551110"/>
              <a:ext cx="1779972" cy="654025"/>
            </a:xfrm>
            <a:prstGeom prst="rect">
              <a:avLst/>
            </a:prstGeom>
            <a:noFill/>
          </p:spPr>
          <p:txBody>
            <a:bodyPr wrap="square" rtlCol="0">
              <a:spAutoFit/>
            </a:bodyPr>
            <a:lstStyle/>
            <a:p>
              <a:r>
                <a:rPr lang="en-US" sz="1100" dirty="0" err="1" smtClean="0">
                  <a:latin typeface="Symbol" charset="2"/>
                  <a:cs typeface="Symbol" charset="2"/>
                </a:rPr>
                <a:t>q</a:t>
              </a:r>
              <a:r>
                <a:rPr lang="en-US" sz="1100" baseline="-25000" dirty="0" err="1" smtClean="0">
                  <a:latin typeface="Calibri"/>
                  <a:cs typeface="Calibri"/>
                </a:rPr>
                <a:t>jet</a:t>
              </a:r>
              <a:r>
                <a:rPr lang="en-US" sz="1100" dirty="0" smtClean="0">
                  <a:latin typeface="Calibri"/>
                  <a:cs typeface="Calibri"/>
                </a:rPr>
                <a:t> </a:t>
              </a:r>
              <a:r>
                <a:rPr lang="en-US" sz="1100" dirty="0" smtClean="0">
                  <a:latin typeface="Symbol" charset="2"/>
                  <a:cs typeface="Symbol" charset="2"/>
                </a:rPr>
                <a:t>~ 1/G</a:t>
              </a:r>
              <a:endParaRPr lang="en-US" sz="1100" dirty="0">
                <a:latin typeface="Symbol" charset="2"/>
                <a:cs typeface="Symbol" charset="2"/>
              </a:endParaRPr>
            </a:p>
          </p:txBody>
        </p:sp>
        <p:sp>
          <p:nvSpPr>
            <p:cNvPr id="19" name="TextBox 18"/>
            <p:cNvSpPr txBox="1"/>
            <p:nvPr/>
          </p:nvSpPr>
          <p:spPr>
            <a:xfrm>
              <a:off x="6524258" y="5257017"/>
              <a:ext cx="2032607" cy="692497"/>
            </a:xfrm>
            <a:prstGeom prst="rect">
              <a:avLst/>
            </a:prstGeom>
            <a:noFill/>
          </p:spPr>
          <p:txBody>
            <a:bodyPr wrap="none" rtlCol="0">
              <a:spAutoFit/>
            </a:bodyPr>
            <a:lstStyle/>
            <a:p>
              <a:r>
                <a:rPr lang="en-US" sz="1200" dirty="0" smtClean="0"/>
                <a:t>Observer</a:t>
              </a:r>
            </a:p>
          </p:txBody>
        </p:sp>
      </p:grpSp>
      <p:sp>
        <p:nvSpPr>
          <p:cNvPr id="23" name="Content Placeholder 2"/>
          <p:cNvSpPr txBox="1">
            <a:spLocks/>
          </p:cNvSpPr>
          <p:nvPr/>
        </p:nvSpPr>
        <p:spPr>
          <a:xfrm>
            <a:off x="4820788" y="4097115"/>
            <a:ext cx="3784600" cy="1036471"/>
          </a:xfrm>
          <a:prstGeom prst="rect">
            <a:avLst/>
          </a:prstGeom>
        </p:spPr>
        <p:txBody>
          <a:bodyPr>
            <a:normAutofit lnSpcReduction="10000"/>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6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2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000" kern="1200" dirty="0">
                <a:solidFill>
                  <a:schemeClr val="tx1">
                    <a:lumMod val="75000"/>
                    <a:lumOff val="25000"/>
                  </a:schemeClr>
                </a:solidFill>
                <a:latin typeface="+mn-lt"/>
                <a:ea typeface="+mn-ea"/>
                <a:cs typeface="+mn-cs"/>
              </a:defRPr>
            </a:lvl9pPr>
          </a:lstStyle>
          <a:p>
            <a:pPr marL="0" indent="0">
              <a:buNone/>
            </a:pPr>
            <a:r>
              <a:rPr lang="en-US" sz="1400" b="1" dirty="0" smtClean="0"/>
              <a:t>Parameters</a:t>
            </a:r>
          </a:p>
          <a:p>
            <a:pPr lvl="1"/>
            <a:r>
              <a:rPr lang="en-US" sz="1400" b="1" dirty="0" smtClean="0"/>
              <a:t>Source: </a:t>
            </a:r>
            <a:r>
              <a:rPr lang="en-US" sz="1400" b="1" dirty="0" smtClean="0">
                <a:latin typeface="Calibri" charset="0"/>
                <a:cs typeface="Calibri" charset="0"/>
              </a:rPr>
              <a:t>F</a:t>
            </a:r>
            <a:r>
              <a:rPr lang="en-US" sz="1400" b="1" baseline="-25000" dirty="0" smtClean="0">
                <a:latin typeface="Calibri" charset="0"/>
                <a:cs typeface="Calibri" charset="0"/>
              </a:rPr>
              <a:t>0</a:t>
            </a:r>
            <a:r>
              <a:rPr lang="en-US" sz="1400" b="1" dirty="0" smtClean="0"/>
              <a:t> , </a:t>
            </a:r>
            <a:r>
              <a:rPr lang="en-US" sz="1400" b="1" dirty="0" smtClean="0">
                <a:latin typeface="Symbol" charset="2"/>
                <a:cs typeface="Symbol" charset="2"/>
              </a:rPr>
              <a:t>a</a:t>
            </a:r>
            <a:r>
              <a:rPr lang="en-US" sz="1400" b="1" dirty="0" smtClean="0"/>
              <a:t>, </a:t>
            </a:r>
            <a:r>
              <a:rPr lang="en-US" sz="1400" b="1" dirty="0" err="1" smtClean="0">
                <a:latin typeface="Symbol" charset="2"/>
                <a:cs typeface="Symbol" charset="2"/>
              </a:rPr>
              <a:t>e</a:t>
            </a:r>
            <a:r>
              <a:rPr lang="en-US" sz="1400" b="1" baseline="-25000" dirty="0" err="1" smtClean="0"/>
              <a:t>C</a:t>
            </a:r>
            <a:r>
              <a:rPr lang="en-US" sz="1400" b="1" dirty="0" smtClean="0"/>
              <a:t>, </a:t>
            </a:r>
            <a:r>
              <a:rPr lang="en-US" sz="1400" b="1" dirty="0" err="1" smtClean="0">
                <a:latin typeface="Symbol" charset="2"/>
                <a:cs typeface="Symbol" charset="2"/>
              </a:rPr>
              <a:t>e</a:t>
            </a:r>
            <a:r>
              <a:rPr lang="en-US" sz="1400" b="1" baseline="-25000" dirty="0" err="1" smtClean="0"/>
              <a:t>B</a:t>
            </a:r>
            <a:r>
              <a:rPr lang="en-US" sz="1400" b="1" dirty="0" smtClean="0"/>
              <a:t>, </a:t>
            </a:r>
            <a:r>
              <a:rPr lang="en-US" sz="1400" b="1" dirty="0" err="1" smtClean="0">
                <a:latin typeface="Symbol" charset="2"/>
                <a:cs typeface="Symbol" charset="2"/>
              </a:rPr>
              <a:t>b</a:t>
            </a:r>
            <a:r>
              <a:rPr lang="en-US" sz="1400" b="1" dirty="0" smtClean="0"/>
              <a:t>, T</a:t>
            </a:r>
            <a:r>
              <a:rPr lang="en-US" sz="1400" b="1" baseline="-25000" dirty="0" smtClean="0"/>
              <a:t>on</a:t>
            </a:r>
            <a:r>
              <a:rPr lang="en-US" sz="1400" b="1" dirty="0" smtClean="0"/>
              <a:t>/Duty Cycle,…</a:t>
            </a:r>
          </a:p>
          <a:p>
            <a:pPr lvl="1"/>
            <a:r>
              <a:rPr lang="en-US" sz="1400" b="1" dirty="0" smtClean="0"/>
              <a:t>Geometry: </a:t>
            </a:r>
            <a:r>
              <a:rPr lang="en-US" sz="1400" b="1" dirty="0">
                <a:latin typeface="Symbol" charset="2"/>
                <a:cs typeface="Symbol" charset="2"/>
              </a:rPr>
              <a:t>G</a:t>
            </a:r>
            <a:r>
              <a:rPr lang="en-US" sz="1400" b="1" dirty="0"/>
              <a:t>, </a:t>
            </a:r>
            <a:r>
              <a:rPr lang="en-US" sz="1400" b="1" dirty="0" smtClean="0">
                <a:latin typeface="Symbol" charset="2"/>
                <a:cs typeface="Symbol" charset="2"/>
              </a:rPr>
              <a:t>q</a:t>
            </a:r>
            <a:r>
              <a:rPr lang="en-US" sz="1400" b="1" baseline="-25000" dirty="0" smtClean="0"/>
              <a:t>v</a:t>
            </a:r>
            <a:endParaRPr lang="en-US" sz="1400" b="1" dirty="0" smtClean="0"/>
          </a:p>
        </p:txBody>
      </p:sp>
      <p:sp>
        <p:nvSpPr>
          <p:cNvPr id="24" name="TextBox 23"/>
          <p:cNvSpPr txBox="1"/>
          <p:nvPr/>
        </p:nvSpPr>
        <p:spPr>
          <a:xfrm>
            <a:off x="311095" y="3321707"/>
            <a:ext cx="5711820" cy="369332"/>
          </a:xfrm>
          <a:prstGeom prst="rect">
            <a:avLst/>
          </a:prstGeom>
          <a:noFill/>
        </p:spPr>
        <p:txBody>
          <a:bodyPr wrap="none" rtlCol="0">
            <a:spAutoFit/>
          </a:bodyPr>
          <a:lstStyle/>
          <a:p>
            <a:r>
              <a:rPr lang="en-US" dirty="0" smtClean="0"/>
              <a:t>Source Model: Broken Power Law Plus Exponential Cutoff</a:t>
            </a:r>
            <a:endParaRPr lang="en-US" dirty="0"/>
          </a:p>
        </p:txBody>
      </p:sp>
      <p:graphicFrame>
        <p:nvGraphicFramePr>
          <p:cNvPr id="27" name="Object 26"/>
          <p:cNvGraphicFramePr>
            <a:graphicFrameLocks noChangeAspect="1"/>
          </p:cNvGraphicFramePr>
          <p:nvPr/>
        </p:nvGraphicFramePr>
        <p:xfrm>
          <a:off x="3214688" y="3924300"/>
          <a:ext cx="1470025" cy="974725"/>
        </p:xfrm>
        <a:graphic>
          <a:graphicData uri="http://schemas.openxmlformats.org/presentationml/2006/ole">
            <mc:AlternateContent xmlns:mc="http://schemas.openxmlformats.org/markup-compatibility/2006">
              <mc:Choice xmlns:v="urn:schemas-microsoft-com:vml" Requires="v">
                <p:oleObj spid="_x0000_s59401" name="Equation" r:id="rId5" imgW="1130300" imgH="749300" progId="Equation.3">
                  <p:embed/>
                </p:oleObj>
              </mc:Choice>
              <mc:Fallback>
                <p:oleObj name="Equation" r:id="rId5" imgW="1130300" imgH="74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3924300"/>
                        <a:ext cx="14700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4"/>
          <p:cNvGrpSpPr/>
          <p:nvPr/>
        </p:nvGrpSpPr>
        <p:grpSpPr>
          <a:xfrm>
            <a:off x="177800" y="5028382"/>
            <a:ext cx="4506913" cy="1721514"/>
            <a:chOff x="177800" y="2603500"/>
            <a:chExt cx="5911850" cy="2235200"/>
          </a:xfrm>
        </p:grpSpPr>
        <p:sp>
          <p:nvSpPr>
            <p:cNvPr id="28" name="Left Brace 27"/>
            <p:cNvSpPr/>
            <p:nvPr/>
          </p:nvSpPr>
          <p:spPr>
            <a:xfrm>
              <a:off x="1955800" y="2603500"/>
              <a:ext cx="254000" cy="22352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9" name="Object 28"/>
            <p:cNvGraphicFramePr>
              <a:graphicFrameLocks noChangeAspect="1"/>
            </p:cNvGraphicFramePr>
            <p:nvPr/>
          </p:nvGraphicFramePr>
          <p:xfrm>
            <a:off x="177800" y="3287922"/>
            <a:ext cx="1803400" cy="856027"/>
          </p:xfrm>
          <a:graphic>
            <a:graphicData uri="http://schemas.openxmlformats.org/presentationml/2006/ole">
              <mc:AlternateContent xmlns:mc="http://schemas.openxmlformats.org/markup-compatibility/2006">
                <mc:Choice xmlns:v="urn:schemas-microsoft-com:vml" Requires="v">
                  <p:oleObj spid="_x0000_s59402" name="Equation" r:id="rId7" imgW="749300" imgH="355600" progId="Equation.3">
                    <p:embed/>
                  </p:oleObj>
                </mc:Choice>
                <mc:Fallback>
                  <p:oleObj name="Equation" r:id="rId7" imgW="749300" imgH="355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00" y="3287922"/>
                          <a:ext cx="1803400" cy="856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4"/>
            <p:cNvGraphicFramePr>
              <a:graphicFrameLocks noChangeAspect="1"/>
            </p:cNvGraphicFramePr>
            <p:nvPr/>
          </p:nvGraphicFramePr>
          <p:xfrm>
            <a:off x="2166938" y="3767138"/>
            <a:ext cx="3922712" cy="900112"/>
          </p:xfrm>
          <a:graphic>
            <a:graphicData uri="http://schemas.openxmlformats.org/presentationml/2006/ole">
              <mc:AlternateContent xmlns:mc="http://schemas.openxmlformats.org/markup-compatibility/2006">
                <mc:Choice xmlns:v="urn:schemas-microsoft-com:vml" Requires="v">
                  <p:oleObj spid="_x0000_s59403" name="Equation" r:id="rId9" imgW="2044700" imgH="469900" progId="Equation.3">
                    <p:embed/>
                  </p:oleObj>
                </mc:Choice>
                <mc:Fallback>
                  <p:oleObj name="Equation" r:id="rId9" imgW="2044700" imgH="4699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6938" y="3767138"/>
                          <a:ext cx="3922712"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p:cNvGraphicFramePr>
              <a:graphicFrameLocks noChangeAspect="1"/>
            </p:cNvGraphicFramePr>
            <p:nvPr/>
          </p:nvGraphicFramePr>
          <p:xfrm>
            <a:off x="2143125" y="2763838"/>
            <a:ext cx="3946525" cy="900112"/>
          </p:xfrm>
          <a:graphic>
            <a:graphicData uri="http://schemas.openxmlformats.org/presentationml/2006/ole">
              <mc:AlternateContent xmlns:mc="http://schemas.openxmlformats.org/markup-compatibility/2006">
                <mc:Choice xmlns:v="urn:schemas-microsoft-com:vml" Requires="v">
                  <p:oleObj spid="_x0000_s59404" name="Equation" r:id="rId11" imgW="2057400" imgH="469900" progId="Equation.3">
                    <p:embed/>
                  </p:oleObj>
                </mc:Choice>
                <mc:Fallback>
                  <p:oleObj name="Equation" r:id="rId11" imgW="2057400" imgH="4699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3125" y="2763838"/>
                          <a:ext cx="3946525"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1879" y="25400"/>
            <a:ext cx="8041293" cy="886968"/>
          </a:xfrm>
        </p:spPr>
        <p:txBody>
          <a:bodyPr/>
          <a:lstStyle/>
          <a:p>
            <a:r>
              <a:rPr lang="en-US" sz="4400" dirty="0" smtClean="0"/>
              <a:t>Monte Carlo Simulation Code</a:t>
            </a:r>
            <a:endParaRPr lang="en-US" sz="4400" dirty="0"/>
          </a:p>
        </p:txBody>
      </p:sp>
      <p:sp>
        <p:nvSpPr>
          <p:cNvPr id="16" name="TextBox 15"/>
          <p:cNvSpPr txBox="1"/>
          <p:nvPr/>
        </p:nvSpPr>
        <p:spPr>
          <a:xfrm>
            <a:off x="1115751" y="1148290"/>
            <a:ext cx="7309947" cy="369332"/>
          </a:xfrm>
          <a:prstGeom prst="rect">
            <a:avLst/>
          </a:prstGeom>
          <a:noFill/>
        </p:spPr>
        <p:txBody>
          <a:bodyPr wrap="square" rtlCol="0">
            <a:spAutoFit/>
          </a:bodyPr>
          <a:lstStyle/>
          <a:p>
            <a:r>
              <a:rPr lang="en-US" dirty="0" smtClean="0"/>
              <a:t>Full </a:t>
            </a:r>
            <a:r>
              <a:rPr lang="en-US" dirty="0"/>
              <a:t>3D, relativistic </a:t>
            </a:r>
            <a:r>
              <a:rPr lang="en-US" dirty="0" smtClean="0"/>
              <a:t>QED, expanding Universe, tracks </a:t>
            </a:r>
            <a:r>
              <a:rPr lang="en-US" dirty="0"/>
              <a:t>each </a:t>
            </a:r>
            <a:r>
              <a:rPr lang="en-US" dirty="0" smtClean="0"/>
              <a:t>particle</a:t>
            </a:r>
            <a:endParaRPr lang="en-US" dirty="0"/>
          </a:p>
        </p:txBody>
      </p:sp>
      <p:sp>
        <p:nvSpPr>
          <p:cNvPr id="19" name="Content Placeholder 2"/>
          <p:cNvSpPr txBox="1">
            <a:spLocks/>
          </p:cNvSpPr>
          <p:nvPr/>
        </p:nvSpPr>
        <p:spPr>
          <a:xfrm>
            <a:off x="1020036" y="1630601"/>
            <a:ext cx="3784600" cy="1265955"/>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6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2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000" kern="1200" dirty="0">
                <a:solidFill>
                  <a:schemeClr val="tx1">
                    <a:lumMod val="75000"/>
                    <a:lumOff val="25000"/>
                  </a:schemeClr>
                </a:solidFill>
                <a:latin typeface="+mn-lt"/>
                <a:ea typeface="+mn-ea"/>
                <a:cs typeface="+mn-cs"/>
              </a:defRPr>
            </a:lvl9pPr>
          </a:lstStyle>
          <a:p>
            <a:pPr marL="0" indent="0">
              <a:buNone/>
            </a:pPr>
            <a:r>
              <a:rPr lang="en-US" sz="1400" b="1" dirty="0" smtClean="0"/>
              <a:t>Intergalactic Medium Parameters</a:t>
            </a:r>
          </a:p>
          <a:p>
            <a:pPr lvl="1"/>
            <a:r>
              <a:rPr lang="en-US" sz="1400" b="1" dirty="0" smtClean="0"/>
              <a:t>EBL: SED model</a:t>
            </a:r>
          </a:p>
          <a:p>
            <a:pPr lvl="1"/>
            <a:r>
              <a:rPr lang="en-US" sz="1400" b="1" dirty="0" smtClean="0"/>
              <a:t>IGMF: B</a:t>
            </a:r>
            <a:r>
              <a:rPr lang="en-US" sz="1400" b="1" baseline="-25000" dirty="0" smtClean="0"/>
              <a:t>IGMF</a:t>
            </a:r>
            <a:r>
              <a:rPr lang="en-US" sz="1400" b="1" dirty="0" smtClean="0"/>
              <a:t>, </a:t>
            </a:r>
            <a:r>
              <a:rPr lang="en-US" sz="1400" b="1" dirty="0" err="1" smtClean="0"/>
              <a:t>L</a:t>
            </a:r>
            <a:r>
              <a:rPr lang="en-US" sz="1400" b="1" baseline="-25000" dirty="0" err="1" smtClean="0"/>
              <a:t>coh</a:t>
            </a:r>
            <a:endParaRPr lang="en-US" sz="1400" b="1" baseline="-25000" dirty="0" smtClean="0"/>
          </a:p>
        </p:txBody>
      </p:sp>
      <p:sp>
        <p:nvSpPr>
          <p:cNvPr id="23" name="Content Placeholder 2"/>
          <p:cNvSpPr txBox="1">
            <a:spLocks/>
          </p:cNvSpPr>
          <p:nvPr/>
        </p:nvSpPr>
        <p:spPr>
          <a:xfrm>
            <a:off x="4972524" y="1614316"/>
            <a:ext cx="3784600" cy="2517129"/>
          </a:xfrm>
          <a:prstGeom prst="rect">
            <a:avLst/>
          </a:prstGeom>
        </p:spPr>
        <p:txBody>
          <a:bodyPr>
            <a:norm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6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4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2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0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000" kern="1200" dirty="0">
                <a:solidFill>
                  <a:schemeClr val="tx1">
                    <a:lumMod val="75000"/>
                    <a:lumOff val="25000"/>
                  </a:schemeClr>
                </a:solidFill>
                <a:latin typeface="+mn-lt"/>
                <a:ea typeface="+mn-ea"/>
                <a:cs typeface="+mn-cs"/>
              </a:defRPr>
            </a:lvl9pPr>
          </a:lstStyle>
          <a:p>
            <a:pPr marL="0" indent="0">
              <a:buNone/>
            </a:pPr>
            <a:r>
              <a:rPr lang="en-US" sz="1400" b="1" dirty="0" smtClean="0">
                <a:solidFill>
                  <a:srgbClr val="008000"/>
                </a:solidFill>
              </a:rPr>
              <a:t>Highlights</a:t>
            </a:r>
          </a:p>
          <a:p>
            <a:pPr lvl="1"/>
            <a:r>
              <a:rPr lang="en-US" sz="1400" b="1" dirty="0" smtClean="0">
                <a:solidFill>
                  <a:srgbClr val="008000"/>
                </a:solidFill>
              </a:rPr>
              <a:t>EBL is used as seed photons for IC scattering</a:t>
            </a:r>
          </a:p>
          <a:p>
            <a:pPr lvl="1"/>
            <a:r>
              <a:rPr lang="en-US" sz="1400" b="1" dirty="0" smtClean="0">
                <a:solidFill>
                  <a:srgbClr val="008000"/>
                </a:solidFill>
              </a:rPr>
              <a:t>K-N regime in IC</a:t>
            </a:r>
          </a:p>
          <a:p>
            <a:pPr lvl="1"/>
            <a:r>
              <a:rPr lang="en-US" sz="1400" b="1" dirty="0" smtClean="0">
                <a:solidFill>
                  <a:srgbClr val="008000"/>
                </a:solidFill>
              </a:rPr>
              <a:t>Multiple generation cascading</a:t>
            </a:r>
          </a:p>
          <a:p>
            <a:pPr lvl="1"/>
            <a:r>
              <a:rPr lang="en-US" sz="1400" b="1" dirty="0" smtClean="0">
                <a:solidFill>
                  <a:srgbClr val="008000"/>
                </a:solidFill>
              </a:rPr>
              <a:t>Extreme care is given to time calculations</a:t>
            </a:r>
          </a:p>
          <a:p>
            <a:pPr lvl="1"/>
            <a:endParaRPr lang="en-US" sz="1400" b="1" baseline="-25000" dirty="0" smtClean="0"/>
          </a:p>
        </p:txBody>
      </p:sp>
      <p:pic>
        <p:nvPicPr>
          <p:cNvPr id="24" name="Picture 23" descr="compare_single_gen_B1e-16_L1_z0.3_thv0_g10_a1.5_ecut5_crop.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879" y="3592419"/>
            <a:ext cx="3970020" cy="2697480"/>
          </a:xfrm>
          <a:prstGeom prst="rect">
            <a:avLst/>
          </a:prstGeom>
        </p:spPr>
      </p:pic>
      <p:pic>
        <p:nvPicPr>
          <p:cNvPr id="26" name="Picture 25" descr="compare_single_gen_B1e-16_L1_z0.3_thv0_g10_a1.5_ecut30_crop.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4360" y="3598675"/>
            <a:ext cx="3924300" cy="2689860"/>
          </a:xfrm>
          <a:prstGeom prst="rect">
            <a:avLst/>
          </a:prstGeom>
        </p:spPr>
      </p:pic>
      <p:sp>
        <p:nvSpPr>
          <p:cNvPr id="27" name="TextBox 26"/>
          <p:cNvSpPr txBox="1"/>
          <p:nvPr/>
        </p:nvSpPr>
        <p:spPr>
          <a:xfrm>
            <a:off x="1208093" y="3686644"/>
            <a:ext cx="2815983" cy="646331"/>
          </a:xfrm>
          <a:prstGeom prst="rect">
            <a:avLst/>
          </a:prstGeom>
          <a:noFill/>
        </p:spPr>
        <p:txBody>
          <a:bodyPr wrap="none" rtlCol="0">
            <a:spAutoFit/>
          </a:bodyPr>
          <a:lstStyle/>
          <a:p>
            <a:r>
              <a:rPr lang="en-US" dirty="0" smtClean="0">
                <a:solidFill>
                  <a:srgbClr val="000000"/>
                </a:solidFill>
              </a:rPr>
              <a:t>Example </a:t>
            </a:r>
            <a:r>
              <a:rPr lang="en-US" dirty="0" smtClean="0">
                <a:solidFill>
                  <a:srgbClr val="000000"/>
                </a:solidFill>
                <a:latin typeface="Symbol" charset="2"/>
                <a:cs typeface="Symbol" charset="2"/>
              </a:rPr>
              <a:t>a</a:t>
            </a:r>
            <a:r>
              <a:rPr lang="en-US" dirty="0" smtClean="0">
                <a:solidFill>
                  <a:srgbClr val="000000"/>
                </a:solidFill>
              </a:rPr>
              <a:t>=1.5, </a:t>
            </a:r>
            <a:r>
              <a:rPr lang="en-US" dirty="0" err="1" smtClean="0">
                <a:solidFill>
                  <a:srgbClr val="000000"/>
                </a:solidFill>
              </a:rPr>
              <a:t>e</a:t>
            </a:r>
            <a:r>
              <a:rPr lang="en-US" baseline="-25000" dirty="0" err="1" smtClean="0">
                <a:solidFill>
                  <a:srgbClr val="000000"/>
                </a:solidFill>
              </a:rPr>
              <a:t>cut</a:t>
            </a:r>
            <a:r>
              <a:rPr lang="en-US" dirty="0" smtClean="0">
                <a:solidFill>
                  <a:srgbClr val="000000"/>
                </a:solidFill>
              </a:rPr>
              <a:t>=5 </a:t>
            </a:r>
            <a:r>
              <a:rPr lang="en-US" dirty="0" err="1" smtClean="0">
                <a:solidFill>
                  <a:srgbClr val="000000"/>
                </a:solidFill>
              </a:rPr>
              <a:t>TeV</a:t>
            </a:r>
            <a:endParaRPr lang="en-US" dirty="0" smtClean="0">
              <a:solidFill>
                <a:srgbClr val="000000"/>
              </a:solidFill>
            </a:endParaRPr>
          </a:p>
          <a:p>
            <a:r>
              <a:rPr lang="en-US" dirty="0" err="1" smtClean="0">
                <a:solidFill>
                  <a:srgbClr val="000000"/>
                </a:solidFill>
              </a:rPr>
              <a:t>B</a:t>
            </a:r>
            <a:r>
              <a:rPr lang="en-US" baseline="-25000" dirty="0" err="1" smtClean="0">
                <a:solidFill>
                  <a:srgbClr val="000000"/>
                </a:solidFill>
              </a:rPr>
              <a:t>igmf</a:t>
            </a:r>
            <a:r>
              <a:rPr lang="en-US" dirty="0" smtClean="0">
                <a:solidFill>
                  <a:srgbClr val="000000"/>
                </a:solidFill>
              </a:rPr>
              <a:t>=10</a:t>
            </a:r>
            <a:r>
              <a:rPr lang="en-US" baseline="30000" dirty="0" smtClean="0">
                <a:solidFill>
                  <a:srgbClr val="000000"/>
                </a:solidFill>
              </a:rPr>
              <a:t>-16</a:t>
            </a:r>
            <a:r>
              <a:rPr lang="en-US" dirty="0" smtClean="0">
                <a:solidFill>
                  <a:srgbClr val="000000"/>
                </a:solidFill>
              </a:rPr>
              <a:t>G, z=0.3</a:t>
            </a:r>
          </a:p>
        </p:txBody>
      </p:sp>
      <p:sp>
        <p:nvSpPr>
          <p:cNvPr id="28" name="TextBox 27"/>
          <p:cNvSpPr txBox="1"/>
          <p:nvPr/>
        </p:nvSpPr>
        <p:spPr>
          <a:xfrm>
            <a:off x="2106398" y="6335217"/>
            <a:ext cx="5142717" cy="369332"/>
          </a:xfrm>
          <a:prstGeom prst="rect">
            <a:avLst/>
          </a:prstGeom>
          <a:noFill/>
        </p:spPr>
        <p:txBody>
          <a:bodyPr wrap="none" rtlCol="0">
            <a:spAutoFit/>
          </a:bodyPr>
          <a:lstStyle/>
          <a:p>
            <a:r>
              <a:rPr lang="en-US" dirty="0">
                <a:solidFill>
                  <a:srgbClr val="000000"/>
                </a:solidFill>
              </a:rPr>
              <a:t>With and without multiple generation cascading</a:t>
            </a:r>
          </a:p>
        </p:txBody>
      </p:sp>
      <p:sp>
        <p:nvSpPr>
          <p:cNvPr id="29" name="TextBox 28"/>
          <p:cNvSpPr txBox="1"/>
          <p:nvPr/>
        </p:nvSpPr>
        <p:spPr>
          <a:xfrm>
            <a:off x="5279069" y="3656230"/>
            <a:ext cx="2931399" cy="646331"/>
          </a:xfrm>
          <a:prstGeom prst="rect">
            <a:avLst/>
          </a:prstGeom>
          <a:noFill/>
        </p:spPr>
        <p:txBody>
          <a:bodyPr wrap="none" rtlCol="0">
            <a:spAutoFit/>
          </a:bodyPr>
          <a:lstStyle/>
          <a:p>
            <a:r>
              <a:rPr lang="en-US" dirty="0" smtClean="0">
                <a:solidFill>
                  <a:srgbClr val="000000"/>
                </a:solidFill>
              </a:rPr>
              <a:t>Example </a:t>
            </a:r>
            <a:r>
              <a:rPr lang="en-US" dirty="0" smtClean="0">
                <a:solidFill>
                  <a:srgbClr val="000000"/>
                </a:solidFill>
                <a:latin typeface="Symbol" charset="2"/>
                <a:cs typeface="Symbol" charset="2"/>
              </a:rPr>
              <a:t>a</a:t>
            </a:r>
            <a:r>
              <a:rPr lang="en-US" dirty="0" smtClean="0">
                <a:solidFill>
                  <a:srgbClr val="000000"/>
                </a:solidFill>
              </a:rPr>
              <a:t>=1.5, </a:t>
            </a:r>
            <a:r>
              <a:rPr lang="en-US" dirty="0" err="1" smtClean="0">
                <a:solidFill>
                  <a:srgbClr val="000000"/>
                </a:solidFill>
              </a:rPr>
              <a:t>e</a:t>
            </a:r>
            <a:r>
              <a:rPr lang="en-US" baseline="-25000" dirty="0" err="1" smtClean="0">
                <a:solidFill>
                  <a:srgbClr val="000000"/>
                </a:solidFill>
              </a:rPr>
              <a:t>cut</a:t>
            </a:r>
            <a:r>
              <a:rPr lang="en-US" dirty="0" smtClean="0">
                <a:solidFill>
                  <a:srgbClr val="000000"/>
                </a:solidFill>
              </a:rPr>
              <a:t>=30 </a:t>
            </a:r>
            <a:r>
              <a:rPr lang="en-US" dirty="0" err="1" smtClean="0">
                <a:solidFill>
                  <a:srgbClr val="000000"/>
                </a:solidFill>
              </a:rPr>
              <a:t>TeV</a:t>
            </a:r>
            <a:endParaRPr lang="en-US" dirty="0" smtClean="0">
              <a:solidFill>
                <a:srgbClr val="000000"/>
              </a:solidFill>
            </a:endParaRPr>
          </a:p>
          <a:p>
            <a:r>
              <a:rPr lang="en-US" dirty="0" err="1" smtClean="0">
                <a:solidFill>
                  <a:srgbClr val="000000"/>
                </a:solidFill>
              </a:rPr>
              <a:t>B</a:t>
            </a:r>
            <a:r>
              <a:rPr lang="en-US" baseline="-25000" dirty="0" err="1" smtClean="0">
                <a:solidFill>
                  <a:srgbClr val="000000"/>
                </a:solidFill>
              </a:rPr>
              <a:t>igmf</a:t>
            </a:r>
            <a:r>
              <a:rPr lang="en-US" dirty="0" smtClean="0">
                <a:solidFill>
                  <a:srgbClr val="000000"/>
                </a:solidFill>
              </a:rPr>
              <a:t>=10</a:t>
            </a:r>
            <a:r>
              <a:rPr lang="en-US" baseline="30000" dirty="0" smtClean="0">
                <a:solidFill>
                  <a:srgbClr val="000000"/>
                </a:solidFill>
              </a:rPr>
              <a:t>-16</a:t>
            </a:r>
            <a:r>
              <a:rPr lang="en-US" dirty="0" smtClean="0">
                <a:solidFill>
                  <a:srgbClr val="000000"/>
                </a:solidFill>
              </a:rPr>
              <a:t>G, z=0.3</a:t>
            </a:r>
          </a:p>
        </p:txBody>
      </p:sp>
    </p:spTree>
    <p:extLst>
      <p:ext uri="{BB962C8B-B14F-4D97-AF65-F5344CB8AC3E}">
        <p14:creationId xmlns:p14="http://schemas.microsoft.com/office/powerpoint/2010/main" val="391811549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0</TotalTime>
  <Words>3314</Words>
  <Application>Microsoft Office PowerPoint</Application>
  <PresentationFormat>On-screen Show (4:3)</PresentationFormat>
  <Paragraphs>272</Paragraphs>
  <Slides>21</Slides>
  <Notes>12</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Executive</vt:lpstr>
      <vt:lpstr>Equation</vt:lpstr>
      <vt:lpstr>Extreme TeV Blazars and  InterGalactic Magnetic Fields</vt:lpstr>
      <vt:lpstr>PowerPoint Presentation</vt:lpstr>
      <vt:lpstr>InterGalactic Magnetic Fields</vt:lpstr>
      <vt:lpstr>EM Cascading in Intergalactic Space</vt:lpstr>
      <vt:lpstr>Recent Results  (semi-analytic modeling of spectrum) </vt:lpstr>
      <vt:lpstr>Relaxed VHE Duty Cycle Assumption</vt:lpstr>
      <vt:lpstr>Research Goal</vt:lpstr>
      <vt:lpstr>Simulation Code and Source Model</vt:lpstr>
      <vt:lpstr>Monte Carlo Simulation Code</vt:lpstr>
      <vt:lpstr>Source Model </vt:lpstr>
      <vt:lpstr>Mean time delay </vt:lpstr>
      <vt:lpstr>Skymap</vt:lpstr>
      <vt:lpstr>Compute χ2 to Test IGMF=0 Hypothesis</vt:lpstr>
      <vt:lpstr>Apply Fits to 2 Blazars: RGB J0710+591 and 1ES 1218+304</vt:lpstr>
      <vt:lpstr>Other Sources</vt:lpstr>
      <vt:lpstr>1ES 0229+200</vt:lpstr>
      <vt:lpstr>1ES 0229+200-Vary EBL Model</vt:lpstr>
      <vt:lpstr>EBL Models and Lower Limits</vt:lpstr>
      <vt:lpstr>1ES 0229+200-Lower EBL Model</vt:lpstr>
      <vt:lpstr>1ES 0229+200 Duty Cycle + Void</vt:lpstr>
      <vt:lpstr>Conclusions </vt:lpstr>
    </vt:vector>
  </TitlesOfParts>
  <Company>University of California Los Angeles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Vassiliev</dc:creator>
  <cp:lastModifiedBy>Gamma12</cp:lastModifiedBy>
  <cp:revision>134</cp:revision>
  <dcterms:created xsi:type="dcterms:W3CDTF">2012-07-09T14:05:49Z</dcterms:created>
  <dcterms:modified xsi:type="dcterms:W3CDTF">2012-07-12T13:57:38Z</dcterms:modified>
</cp:coreProperties>
</file>