
<file path=[Content_Types].xml><?xml version="1.0" encoding="utf-8"?>
<Types xmlns="http://schemas.openxmlformats.org/package/2006/content-types">
  <Override PartName="/ppt/embeddings/Microsoft_Equation24.bin" ContentType="application/vnd.openxmlformats-officedocument.oleObject"/>
  <Default Extension="rels" ContentType="application/vnd.openxmlformats-package.relationships+xml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Override PartName="/ppt/embeddings/Microsoft_Equation33.bin" ContentType="application/vnd.openxmlformats-officedocument.oleObject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embeddings/Microsoft_Equation5.bin" ContentType="application/vnd.openxmlformats-officedocument.oleObject"/>
  <Override PartName="/ppt/embeddings/Microsoft_Equation16.bin" ContentType="application/vnd.openxmlformats-officedocument.oleObject"/>
  <Override PartName="/ppt/notesSlides/notesSlide1.xml" ContentType="application/vnd.openxmlformats-officedocument.presentationml.notes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9.xml" ContentType="application/vnd.openxmlformats-officedocument.presentationml.notesSlide+xml"/>
  <Override PartName="/ppt/embeddings/Microsoft_Equation23.bin" ContentType="application/vnd.openxmlformats-officedocument.oleObject"/>
  <Override PartName="/ppt/embeddings/Microsoft_Equation39.bin" ContentType="application/vnd.openxmlformats-officedocument.oleObject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32.bin" ContentType="application/vnd.openxmlformats-officedocument.oleObject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embeddings/Microsoft_Equation4.bin" ContentType="application/vnd.openxmlformats-officedocument.oleObject"/>
  <Override PartName="/ppt/embeddings/Microsoft_Equation15.bin" ContentType="application/vnd.openxmlformats-officedocument.oleObject"/>
  <Default Extension="vml" ContentType="application/vnd.openxmlformats-officedocument.vmlDrawing"/>
  <Override PartName="/ppt/slides/slide20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embeddings/Microsoft_Equation22.bin" ContentType="application/vnd.openxmlformats-officedocument.oleObject"/>
  <Override PartName="/ppt/slides/slide12.xml" ContentType="application/vnd.openxmlformats-officedocument.presentationml.slide+xml"/>
  <Override PartName="/ppt/embeddings/Microsoft_Equation38.bin" ContentType="application/vnd.openxmlformats-officedocument.oleObject"/>
  <Override PartName="/ppt/embeddings/Microsoft_Equation31.bin" ContentType="application/vnd.openxmlformats-officedocument.oleObject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14.bin" ContentType="application/vnd.openxmlformats-officedocument.oleObject"/>
  <Override PartName="/ppt/presProps.xml" ContentType="application/vnd.openxmlformats-officedocument.presentationml.presProps+xml"/>
  <Default Extension="pict" ContentType="image/pict"/>
  <Override PartName="/ppt/slideLayouts/slideLayout14.xml" ContentType="application/vnd.openxmlformats-officedocument.presentationml.slideLayout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Equation21.bin" ContentType="application/vnd.openxmlformats-officedocument.oleObject"/>
  <Override PartName="/ppt/embeddings/Microsoft_Equation37.bin" ContentType="application/vnd.openxmlformats-officedocument.oleObject"/>
  <Override PartName="/ppt/slides/slide11.xml" ContentType="application/vnd.openxmlformats-officedocument.presentationml.slide+xml"/>
  <Override PartName="/ppt/embeddings/Microsoft_Equation9.bin" ContentType="application/vnd.openxmlformats-officedocument.oleObject"/>
  <Override PartName="/ppt/embeddings/Microsoft_Equation30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13.bin" ContentType="application/vnd.openxmlformats-officedocument.oleObject"/>
  <Override PartName="/ppt/embeddings/Microsoft_Equation2.bin" ContentType="application/vnd.openxmlformats-officedocument.oleObject"/>
  <Override PartName="/ppt/embeddings/Microsoft_Equation29.bin" ContentType="application/vnd.openxmlformats-officedocument.oleObject"/>
  <Override PartName="/ppt/slideLayouts/slideLayout13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Equation20.bin" ContentType="application/vnd.openxmlformats-officedocument.oleObject"/>
  <Override PartName="/ppt/embeddings/Microsoft_Equation36.bin" ContentType="application/vnd.openxmlformats-officedocument.oleObject"/>
  <Override PartName="/ppt/slides/slide10.xml" ContentType="application/vnd.openxmlformats-officedocument.presentationml.slide+xml"/>
  <Override PartName="/ppt/embeddings/Microsoft_Equation8.bin" ContentType="application/vnd.openxmlformats-officedocument.oleObject"/>
  <Override PartName="/ppt/embeddings/Microsoft_Equation19.bin" ContentType="application/vnd.openxmlformats-officedocument.oleObject"/>
  <Default Extension="wmf" ContentType="image/x-wmf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2.bin" ContentType="application/vnd.openxmlformats-officedocument.oleObject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embeddings/Microsoft_Equation28.bin" ContentType="application/vnd.openxmlformats-officedocument.oleObject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Microsoft_Equation35.bin" ContentType="application/vnd.openxmlformats-officedocument.oleObject"/>
  <Override PartName="/ppt/embeddings/Microsoft_Equation7.bin" ContentType="application/vnd.openxmlformats-officedocument.oleObject"/>
  <Override PartName="/ppt/embeddings/Microsoft_Equation18.bin" ContentType="application/vnd.openxmlformats-officedocument.oleObject"/>
  <Override PartName="/ppt/notesSlides/notesSlide3.xml" ContentType="application/vnd.openxmlformats-officedocument.presentationml.notesSlide+xml"/>
  <Override PartName="/ppt/embeddings/Microsoft_Equation11.bin" ContentType="application/vnd.openxmlformats-officedocument.oleObject"/>
  <Override PartName="/ppt/embeddings/Microsoft_Equation27.bin" ContentType="application/vnd.openxmlformats-officedocument.oleObject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embeddings/Microsoft_Equation25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Equation34.bin" ContentType="application/vnd.openxmlformats-officedocument.oleObject"/>
  <Override PartName="/ppt/embeddings/Microsoft_Equation17.bin" ContentType="application/vnd.openxmlformats-officedocument.oleObject"/>
  <Override PartName="/ppt/embeddings/Microsoft_Equation6.bin" ContentType="application/vnd.openxmlformats-officedocument.oleObject"/>
  <Override PartName="/ppt/notesSlides/notesSlide2.xml" ContentType="application/vnd.openxmlformats-officedocument.presentationml.notesSlide+xml"/>
  <Override PartName="/ppt/embeddings/Microsoft_Equation10.bin" ContentType="application/vnd.openxmlformats-officedocument.oleObject"/>
  <Override PartName="/ppt/embeddings/Microsoft_Equation26.bin" ContentType="application/vnd.openxmlformats-officedocument.oleObject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Default Extension="gif" ContentType="image/gif"/>
  <Default Extension="pdf" ContentType="application/pd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3" r:id="rId1"/>
    <p:sldMasterId id="2147483671" r:id="rId2"/>
  </p:sldMasterIdLst>
  <p:notesMasterIdLst>
    <p:notesMasterId r:id="rId27"/>
  </p:notesMasterIdLst>
  <p:sldIdLst>
    <p:sldId id="329" r:id="rId3"/>
    <p:sldId id="341" r:id="rId4"/>
    <p:sldId id="330" r:id="rId5"/>
    <p:sldId id="335" r:id="rId6"/>
    <p:sldId id="336" r:id="rId7"/>
    <p:sldId id="337" r:id="rId8"/>
    <p:sldId id="339" r:id="rId9"/>
    <p:sldId id="342" r:id="rId10"/>
    <p:sldId id="283" r:id="rId11"/>
    <p:sldId id="340" r:id="rId12"/>
    <p:sldId id="343" r:id="rId13"/>
    <p:sldId id="300" r:id="rId14"/>
    <p:sldId id="301" r:id="rId15"/>
    <p:sldId id="302" r:id="rId16"/>
    <p:sldId id="344" r:id="rId17"/>
    <p:sldId id="323" r:id="rId18"/>
    <p:sldId id="353" r:id="rId19"/>
    <p:sldId id="354" r:id="rId20"/>
    <p:sldId id="351" r:id="rId21"/>
    <p:sldId id="352" r:id="rId22"/>
    <p:sldId id="355" r:id="rId23"/>
    <p:sldId id="328" r:id="rId24"/>
    <p:sldId id="338" r:id="rId25"/>
    <p:sldId id="34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FF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50" d="100"/>
          <a:sy n="150" d="100"/>
        </p:scale>
        <p:origin x="-8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image" Target="../media/image26.wmf"/><Relationship Id="rId2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pict"/><Relationship Id="rId12" Type="http://schemas.openxmlformats.org/officeDocument/2006/relationships/image" Target="../media/image59.pict"/><Relationship Id="rId13" Type="http://schemas.openxmlformats.org/officeDocument/2006/relationships/image" Target="../media/image60.pict"/><Relationship Id="rId1" Type="http://schemas.openxmlformats.org/officeDocument/2006/relationships/image" Target="../media/image48.pict"/><Relationship Id="rId2" Type="http://schemas.openxmlformats.org/officeDocument/2006/relationships/image" Target="../media/image49.pict"/><Relationship Id="rId3" Type="http://schemas.openxmlformats.org/officeDocument/2006/relationships/image" Target="../media/image50.pict"/><Relationship Id="rId4" Type="http://schemas.openxmlformats.org/officeDocument/2006/relationships/image" Target="../media/image51.pict"/><Relationship Id="rId5" Type="http://schemas.openxmlformats.org/officeDocument/2006/relationships/image" Target="../media/image52.pict"/><Relationship Id="rId6" Type="http://schemas.openxmlformats.org/officeDocument/2006/relationships/image" Target="../media/image53.pict"/><Relationship Id="rId7" Type="http://schemas.openxmlformats.org/officeDocument/2006/relationships/image" Target="../media/image54.pict"/><Relationship Id="rId8" Type="http://schemas.openxmlformats.org/officeDocument/2006/relationships/image" Target="../media/image55.pict"/><Relationship Id="rId9" Type="http://schemas.openxmlformats.org/officeDocument/2006/relationships/image" Target="../media/image56.pict"/><Relationship Id="rId10" Type="http://schemas.openxmlformats.org/officeDocument/2006/relationships/image" Target="../media/image57.pict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ict"/><Relationship Id="rId4" Type="http://schemas.openxmlformats.org/officeDocument/2006/relationships/image" Target="../media/image64.pict"/><Relationship Id="rId5" Type="http://schemas.openxmlformats.org/officeDocument/2006/relationships/image" Target="../media/image65.pict"/><Relationship Id="rId6" Type="http://schemas.openxmlformats.org/officeDocument/2006/relationships/image" Target="../media/image66.pict"/><Relationship Id="rId1" Type="http://schemas.openxmlformats.org/officeDocument/2006/relationships/image" Target="../media/image61.pict"/><Relationship Id="rId2" Type="http://schemas.openxmlformats.org/officeDocument/2006/relationships/image" Target="../media/image62.pict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ict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ict"/><Relationship Id="rId4" Type="http://schemas.openxmlformats.org/officeDocument/2006/relationships/image" Target="../media/image56.pict"/><Relationship Id="rId5" Type="http://schemas.openxmlformats.org/officeDocument/2006/relationships/image" Target="../media/image57.pict"/><Relationship Id="rId6" Type="http://schemas.openxmlformats.org/officeDocument/2006/relationships/image" Target="../media/image58.pict"/><Relationship Id="rId7" Type="http://schemas.openxmlformats.org/officeDocument/2006/relationships/image" Target="../media/image59.pict"/><Relationship Id="rId1" Type="http://schemas.openxmlformats.org/officeDocument/2006/relationships/image" Target="../media/image85.pict"/><Relationship Id="rId2" Type="http://schemas.openxmlformats.org/officeDocument/2006/relationships/image" Target="../media/image50.pict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90.emf"/><Relationship Id="rId6" Type="http://schemas.openxmlformats.org/officeDocument/2006/relationships/image" Target="../media/image91.emf"/><Relationship Id="rId1" Type="http://schemas.openxmlformats.org/officeDocument/2006/relationships/image" Target="../media/image86.pict"/><Relationship Id="rId2" Type="http://schemas.openxmlformats.org/officeDocument/2006/relationships/image" Target="../media/image8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CE079-38CE-6D4E-BE41-71F12CE70828}" type="datetimeFigureOut">
              <a:rPr lang="en-US"/>
              <a:pPr/>
              <a:t>7/31/15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543E6F-82BB-8D42-9A23-2A0C0F0C1CA6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40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C554F-0591-A247-BE18-3EB3F000888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Project</a:t>
            </a:r>
            <a:r>
              <a:rPr lang="en-US" baseline="0"/>
              <a:t> and Operations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D94AB0-A580-304B-AE9A-C992E4AF9894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00357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37ECAD7F-8371-C741-B3CB-425E214E082D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7EF12E-34B5-2B4C-81F7-19CD5C62A38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EC554F-0591-A247-BE18-3EB3F000888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8215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ED25BC-655E-7F45-A439-8E143F44C884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62413-E3CB-8848-A529-05F44F616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DC435B-244D-794D-8590-0C47B597574C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B49C4-4FB2-A644-AA92-CD1CAF27B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DO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55663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165" eaLnBrk="0" hangingPunct="0">
              <a:defRPr/>
            </a:pPr>
            <a:endParaRPr lang="en-US" sz="24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12577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492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8410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DC435B-244D-794D-8590-0C47B597574C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CBB49C4-4FB2-A644-AA92-CD1CAF27B8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260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2D4FD92-E602-F746-B75A-362F6361CBCC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7/31/15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A89A00E0-4CB7-BC41-9C98-0A283A91FF9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458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86800" y="6553200"/>
            <a:ext cx="685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155119-D6E5-4448-A8EA-57000BD18970}" type="slidenum"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  <a:sym typeface="Arial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2735772"/>
      </p:ext>
    </p:extLst>
  </p:cSld>
  <p:clrMapOvr>
    <a:masterClrMapping/>
  </p:clrMapOvr>
  <p:transition advTm="6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1_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288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ED25BC-655E-7F45-A439-8E143F44C884}" type="datetimeFigureOut">
              <a:rPr lang="en-US" smtClean="0"/>
              <a:pPr/>
              <a:t>7/31/15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8229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362413-E3CB-8848-A529-05F44F616B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lab of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1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itle 1"/>
          <p:cNvSpPr>
            <a:spLocks noGrp="1"/>
          </p:cNvSpPr>
          <p:nvPr userDrawn="1">
            <p:ph type="title"/>
          </p:nvPr>
        </p:nvSpPr>
        <p:spPr>
          <a:xfrm>
            <a:off x="0" y="1"/>
            <a:ext cx="9144000" cy="855765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5843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0120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D:\Magnets\High-Fields\LHC\LHC\NbTi\Multilayer_CCT_Fields_Shortsample_10_8_12\Multilayer_CCT_Stress_Harmonics_LaminationSlicing_gpp\temp\Lay1animation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6813" t="20612" r="41884" b="25510"/>
          <a:stretch>
            <a:fillRect/>
          </a:stretch>
        </p:blipFill>
        <p:spPr bwMode="auto">
          <a:xfrm>
            <a:off x="161851" y="85949"/>
            <a:ext cx="789161" cy="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sm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726" y="6294314"/>
            <a:ext cx="838274" cy="5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6"/>
          <p:cNvSpPr>
            <a:spLocks noChangeShapeType="1"/>
          </p:cNvSpPr>
          <p:nvPr userDrawn="1"/>
        </p:nvSpPr>
        <p:spPr bwMode="auto">
          <a:xfrm>
            <a:off x="304727" y="1143000"/>
            <a:ext cx="8458646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Line 3"/>
          <p:cNvSpPr>
            <a:spLocks noChangeShapeType="1"/>
          </p:cNvSpPr>
          <p:nvPr userDrawn="1"/>
        </p:nvSpPr>
        <p:spPr bwMode="auto">
          <a:xfrm>
            <a:off x="304727" y="6248549"/>
            <a:ext cx="8458646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  <p:txBody>
          <a:bodyPr wrap="none" lIns="91435" tIns="45718" rIns="91435" bIns="45718" anchor="ctr"/>
          <a:lstStyle/>
          <a:p>
            <a:endParaRPr lang="en-US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152400"/>
            <a:ext cx="7613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657" tIns="46035" rIns="93657" bIns="46035">
            <a:normAutofit/>
          </a:bodyPr>
          <a:lstStyle>
            <a:lvl1pPr>
              <a:defRPr sz="4000">
                <a:solidFill>
                  <a:srgbClr val="081D58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8648403" y="6536531"/>
            <a:ext cx="248915" cy="250031"/>
          </a:xfrm>
          <a:prstGeom prst="rect">
            <a:avLst/>
          </a:prstGeom>
        </p:spPr>
        <p:txBody>
          <a:bodyPr lIns="64291" tIns="32146" rIns="64291" bIns="32146"/>
          <a:lstStyle>
            <a:lvl1pPr>
              <a:defRPr b="0">
                <a:solidFill>
                  <a:srgbClr val="081D58"/>
                </a:solidFill>
              </a:defRPr>
            </a:lvl1pPr>
          </a:lstStyle>
          <a:p>
            <a:pPr>
              <a:defRPr/>
            </a:pPr>
            <a:fld id="{248417B0-697E-454A-89FA-9EBE3F8851FA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2819549" y="6356821"/>
            <a:ext cx="3733726" cy="365001"/>
          </a:xfrm>
          <a:prstGeom prst="rect">
            <a:avLst/>
          </a:prstGeom>
        </p:spPr>
        <p:txBody>
          <a:bodyPr lIns="91435" tIns="45718" rIns="91435" bIns="45718"/>
          <a:lstStyle>
            <a:lvl1pPr>
              <a:defRPr b="0">
                <a:solidFill>
                  <a:srgbClr val="081D58"/>
                </a:solidFill>
              </a:defRPr>
            </a:lvl1pPr>
          </a:lstStyle>
          <a:p>
            <a:pPr>
              <a:defRPr/>
            </a:pPr>
            <a:r>
              <a:rPr lang="en-US">
                <a:latin typeface="Arial"/>
              </a:rPr>
              <a:t>Superconducting Magnet Group - </a:t>
            </a:r>
            <a:r>
              <a:rPr lang="en-US" sz="1000" err="1">
                <a:latin typeface="Arial"/>
              </a:rPr>
              <a:t>S.Caspi</a:t>
            </a:r>
            <a:endParaRPr lang="en-US" sz="1000">
              <a:latin typeface="Arial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2"/>
          </p:nvPr>
        </p:nvSpPr>
        <p:spPr>
          <a:xfrm>
            <a:off x="1447726" y="6356821"/>
            <a:ext cx="1143000" cy="365001"/>
          </a:xfrm>
          <a:prstGeom prst="rect">
            <a:avLst/>
          </a:prstGeom>
        </p:spPr>
        <p:txBody>
          <a:bodyPr lIns="91435" tIns="45718" rIns="91435" bIns="45718"/>
          <a:lstStyle>
            <a:lvl1pPr algn="l">
              <a:defRPr sz="1200" b="0">
                <a:solidFill>
                  <a:srgbClr val="081D58"/>
                </a:solidFill>
              </a:defRPr>
            </a:lvl1pPr>
          </a:lstStyle>
          <a:p>
            <a:pPr>
              <a:defRPr/>
            </a:pPr>
            <a:fld id="{8215C0E4-B8E7-8147-BA7D-6D3645C90A7C}" type="datetime1">
              <a:rPr lang="en-US">
                <a:latin typeface="Arial"/>
              </a:rPr>
              <a:pPr>
                <a:defRPr/>
              </a:pPr>
              <a:t>7/31/15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1865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emf"/><Relationship Id="rId9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emf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1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200" b="1" smtClean="0">
                <a:solidFill>
                  <a:srgbClr val="FFFFFF"/>
                </a:solidFill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</a:endParaRPr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26646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2571750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2595563" y="6389689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8725067" y="6447087"/>
            <a:ext cx="367383" cy="35590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-752" y="-12699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3462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1"/>
          <p:cNvSpPr txBox="1">
            <a:spLocks noChangeArrowheads="1"/>
          </p:cNvSpPr>
          <p:nvPr userDrawn="1"/>
        </p:nvSpPr>
        <p:spPr bwMode="auto">
          <a:xfrm>
            <a:off x="4386263" y="6581776"/>
            <a:ext cx="377016" cy="27699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62B45342-D41F-3246-BC88-9305F376649F}" type="slidenum">
              <a:rPr lang="en-US" sz="1200" smtClean="0">
                <a:solidFill>
                  <a:srgbClr val="FFFFFF"/>
                </a:solidFill>
              </a:rPr>
              <a:pPr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8725065" y="6486536"/>
            <a:ext cx="367383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AF46901F-252C-D946-B4FD-40072B8BE34D}" type="slidenum">
              <a:rPr lang="en-US" sz="1200" b="1" smtClean="0">
                <a:solidFill>
                  <a:srgbClr val="FFFFFF"/>
                </a:solidFill>
              </a:rPr>
              <a:pPr algn="ctr" defTabSz="45708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200" b="1" dirty="0" smtClean="0">
              <a:solidFill>
                <a:srgbClr val="FFFFFF"/>
              </a:solidFill>
            </a:endParaRPr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l="6667" t="8601" r="7967" b="18398"/>
          <a:stretch>
            <a:fillRect/>
          </a:stretch>
        </p:blipFill>
        <p:spPr bwMode="auto">
          <a:xfrm>
            <a:off x="69852" y="6430441"/>
            <a:ext cx="534304" cy="390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 r="57886"/>
          <a:stretch>
            <a:fillRect/>
          </a:stretch>
        </p:blipFill>
        <p:spPr bwMode="auto">
          <a:xfrm>
            <a:off x="922338" y="6426646"/>
            <a:ext cx="160020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2571750" y="6448430"/>
            <a:ext cx="0" cy="366713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5"/>
          <p:cNvSpPr txBox="1">
            <a:spLocks noChangeArrowheads="1"/>
          </p:cNvSpPr>
          <p:nvPr userDrawn="1"/>
        </p:nvSpPr>
        <p:spPr bwMode="auto">
          <a:xfrm>
            <a:off x="2595563" y="6389689"/>
            <a:ext cx="781050" cy="460375"/>
          </a:xfrm>
          <a:prstGeom prst="rect">
            <a:avLst/>
          </a:prstGeom>
          <a:noFill/>
          <a:ln>
            <a:noFill/>
          </a:ln>
          <a:extLst/>
        </p:spPr>
        <p:txBody>
          <a:bodyPr lIns="91416" tIns="45709" rIns="91416" bIns="4570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08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Office of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Science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8725067" y="6447087"/>
            <a:ext cx="367383" cy="355903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16" tIns="45709" rIns="91416" bIns="45709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-752" y="-12699"/>
            <a:ext cx="9144000" cy="855764"/>
          </a:xfrm>
          <a:prstGeom prst="rect">
            <a:avLst/>
          </a:prstGeom>
          <a:solidFill>
            <a:srgbClr val="1F497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16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" name="Picture 1" descr="ATAP_footer_orange_reversed_.pn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5264150" y="6450013"/>
            <a:ext cx="2898775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007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6" r:id="rId3"/>
    <p:sldLayoutId id="2147483681" r:id="rId4"/>
    <p:sldLayoutId id="2147483682" r:id="rId5"/>
    <p:sldLayoutId id="2147483683" r:id="rId6"/>
    <p:sldLayoutId id="2147483684" r:id="rId7"/>
    <p:sldLayoutId id="2147483686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Franklin Gothic Medium"/>
          <a:ea typeface="+mj-ea"/>
          <a:cs typeface="Franklin Gothic Medium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08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165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250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332" algn="l" rtl="0" fontAlgn="base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813" indent="-342813" algn="l" rtl="0" eaLnBrk="0" fontAlgn="base" hangingPunct="0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850" indent="-226954" algn="l" rtl="0" eaLnBrk="0" fontAlgn="base" hangingPunct="0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2pPr>
      <a:lvl3pPr marL="572941" indent="-117445" algn="l" rtl="0" eaLnBrk="0" fontAlgn="base" hangingPunct="0">
        <a:spcBef>
          <a:spcPts val="4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3pPr>
      <a:lvl4pPr marL="909404" indent="-226954" algn="l" rtl="0" eaLnBrk="0" fontAlgn="base" hangingPunct="0">
        <a:spcBef>
          <a:spcPct val="20000"/>
        </a:spcBef>
        <a:spcAft>
          <a:spcPct val="0"/>
        </a:spcAft>
        <a:buSzPct val="75000"/>
        <a:buFont typeface="Lucida Grande"/>
        <a:buChar char="–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4pPr>
      <a:lvl5pPr marL="1145880" indent="-236478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  <a:cs typeface="ＭＳ Ｐゴシック"/>
        </a:defRPr>
      </a:lvl5pPr>
      <a:lvl6pPr marL="2513959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040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8124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5205" indent="-228541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457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5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.bin"/><Relationship Id="rId12" Type="http://schemas.openxmlformats.org/officeDocument/2006/relationships/oleObject" Target="../embeddings/Microsoft_Equation3.bin"/><Relationship Id="rId13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wmf"/><Relationship Id="rId9" Type="http://schemas.openxmlformats.org/officeDocument/2006/relationships/image" Target="../media/image34.wmf"/><Relationship Id="rId10" Type="http://schemas.openxmlformats.org/officeDocument/2006/relationships/oleObject" Target="../embeddings/Microsoft_Equation1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4.bin"/><Relationship Id="rId12" Type="http://schemas.openxmlformats.org/officeDocument/2006/relationships/oleObject" Target="../embeddings/Microsoft_Equation5.bin"/><Relationship Id="rId13" Type="http://schemas.openxmlformats.org/officeDocument/2006/relationships/image" Target="../media/image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4.bin"/><Relationship Id="rId12" Type="http://schemas.openxmlformats.org/officeDocument/2006/relationships/oleObject" Target="../embeddings/Microsoft_Equation15.bin"/><Relationship Id="rId13" Type="http://schemas.openxmlformats.org/officeDocument/2006/relationships/oleObject" Target="../embeddings/Microsoft_Equation16.bin"/><Relationship Id="rId14" Type="http://schemas.openxmlformats.org/officeDocument/2006/relationships/oleObject" Target="../embeddings/Microsoft_Equation17.bin"/><Relationship Id="rId15" Type="http://schemas.openxmlformats.org/officeDocument/2006/relationships/oleObject" Target="../embeddings/Microsoft_Equation18.bin"/><Relationship Id="rId16" Type="http://schemas.openxmlformats.org/officeDocument/2006/relationships/image" Target="../media/image7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0.xml"/><Relationship Id="rId3" Type="http://schemas.openxmlformats.org/officeDocument/2006/relationships/oleObject" Target="../embeddings/Microsoft_Equation6.bin"/><Relationship Id="rId4" Type="http://schemas.openxmlformats.org/officeDocument/2006/relationships/oleObject" Target="../embeddings/Microsoft_Equation7.bin"/><Relationship Id="rId5" Type="http://schemas.openxmlformats.org/officeDocument/2006/relationships/oleObject" Target="../embeddings/Microsoft_Equation8.bin"/><Relationship Id="rId6" Type="http://schemas.openxmlformats.org/officeDocument/2006/relationships/oleObject" Target="../embeddings/Microsoft_Equation9.bin"/><Relationship Id="rId7" Type="http://schemas.openxmlformats.org/officeDocument/2006/relationships/oleObject" Target="../embeddings/Microsoft_Equation10.bin"/><Relationship Id="rId8" Type="http://schemas.openxmlformats.org/officeDocument/2006/relationships/oleObject" Target="../embeddings/Microsoft_Equation11.bin"/><Relationship Id="rId9" Type="http://schemas.openxmlformats.org/officeDocument/2006/relationships/oleObject" Target="../embeddings/Microsoft_Equation12.bin"/><Relationship Id="rId10" Type="http://schemas.openxmlformats.org/officeDocument/2006/relationships/oleObject" Target="../embeddings/Microsoft_Equation13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25.bin"/><Relationship Id="rId12" Type="http://schemas.openxmlformats.org/officeDocument/2006/relationships/image" Target="../media/image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0.xml"/><Relationship Id="rId3" Type="http://schemas.openxmlformats.org/officeDocument/2006/relationships/image" Target="../media/image67.wmf"/><Relationship Id="rId4" Type="http://schemas.openxmlformats.org/officeDocument/2006/relationships/image" Target="../media/image68.jpeg"/><Relationship Id="rId5" Type="http://schemas.openxmlformats.org/officeDocument/2006/relationships/oleObject" Target="../embeddings/Microsoft_Equation19.bin"/><Relationship Id="rId6" Type="http://schemas.openxmlformats.org/officeDocument/2006/relationships/oleObject" Target="../embeddings/Microsoft_Equation20.bin"/><Relationship Id="rId7" Type="http://schemas.openxmlformats.org/officeDocument/2006/relationships/oleObject" Target="../embeddings/Microsoft_Equation21.bin"/><Relationship Id="rId8" Type="http://schemas.openxmlformats.org/officeDocument/2006/relationships/oleObject" Target="../embeddings/Microsoft_Equation22.bin"/><Relationship Id="rId9" Type="http://schemas.openxmlformats.org/officeDocument/2006/relationships/oleObject" Target="../embeddings/Microsoft_Equation23.bin"/><Relationship Id="rId10" Type="http://schemas.openxmlformats.org/officeDocument/2006/relationships/oleObject" Target="../embeddings/Microsoft_Equation24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8.png"/><Relationship Id="rId12" Type="http://schemas.openxmlformats.org/officeDocument/2006/relationships/image" Target="../media/image79.pdf"/><Relationship Id="rId13" Type="http://schemas.openxmlformats.org/officeDocument/2006/relationships/image" Target="../media/image80.png"/><Relationship Id="rId14" Type="http://schemas.openxmlformats.org/officeDocument/2006/relationships/image" Target="../media/image81.pdf"/><Relationship Id="rId15" Type="http://schemas.openxmlformats.org/officeDocument/2006/relationships/image" Target="../media/image82.png"/><Relationship Id="rId16" Type="http://schemas.openxmlformats.org/officeDocument/2006/relationships/image" Target="../media/image83.pdf"/><Relationship Id="rId17" Type="http://schemas.openxmlformats.org/officeDocument/2006/relationships/image" Target="../media/image84.png"/><Relationship Id="rId18" Type="http://schemas.openxmlformats.org/officeDocument/2006/relationships/oleObject" Target="../embeddings/Microsoft_Equation26.bin"/><Relationship Id="rId19" Type="http://schemas.openxmlformats.org/officeDocument/2006/relationships/image" Target="../media/image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70.pd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df"/><Relationship Id="rId7" Type="http://schemas.openxmlformats.org/officeDocument/2006/relationships/image" Target="../media/image74.png"/><Relationship Id="rId8" Type="http://schemas.openxmlformats.org/officeDocument/2006/relationships/image" Target="../media/image75.pdf"/><Relationship Id="rId9" Type="http://schemas.openxmlformats.org/officeDocument/2006/relationships/image" Target="../media/image76.png"/><Relationship Id="rId10" Type="http://schemas.openxmlformats.org/officeDocument/2006/relationships/image" Target="../media/image77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27.bin"/><Relationship Id="rId4" Type="http://schemas.openxmlformats.org/officeDocument/2006/relationships/oleObject" Target="../embeddings/Microsoft_Equation28.bin"/><Relationship Id="rId5" Type="http://schemas.openxmlformats.org/officeDocument/2006/relationships/oleObject" Target="../embeddings/Microsoft_Equation29.bin"/><Relationship Id="rId6" Type="http://schemas.openxmlformats.org/officeDocument/2006/relationships/oleObject" Target="../embeddings/Microsoft_Equation30.bin"/><Relationship Id="rId7" Type="http://schemas.openxmlformats.org/officeDocument/2006/relationships/oleObject" Target="../embeddings/Microsoft_Equation31.bin"/><Relationship Id="rId8" Type="http://schemas.openxmlformats.org/officeDocument/2006/relationships/oleObject" Target="../embeddings/Microsoft_Equation32.bin"/><Relationship Id="rId9" Type="http://schemas.openxmlformats.org/officeDocument/2006/relationships/oleObject" Target="../embeddings/Microsoft_Equation33.bin"/><Relationship Id="rId10" Type="http://schemas.openxmlformats.org/officeDocument/2006/relationships/image" Target="../media/image7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38.bin"/><Relationship Id="rId12" Type="http://schemas.openxmlformats.org/officeDocument/2006/relationships/oleObject" Target="../embeddings/Microsoft_Equation39.bin"/><Relationship Id="rId13" Type="http://schemas.openxmlformats.org/officeDocument/2006/relationships/image" Target="../media/image7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92.png"/><Relationship Id="rId5" Type="http://schemas.openxmlformats.org/officeDocument/2006/relationships/image" Target="../media/image93.emf"/><Relationship Id="rId6" Type="http://schemas.openxmlformats.org/officeDocument/2006/relationships/oleObject" Target="../embeddings/Microsoft_Equation34.bin"/><Relationship Id="rId7" Type="http://schemas.openxmlformats.org/officeDocument/2006/relationships/oleObject" Target="../embeddings/Microsoft_Equation35.bin"/><Relationship Id="rId8" Type="http://schemas.openxmlformats.org/officeDocument/2006/relationships/image" Target="../media/image94.gif"/><Relationship Id="rId9" Type="http://schemas.openxmlformats.org/officeDocument/2006/relationships/oleObject" Target="../embeddings/Microsoft_Equation36.bin"/><Relationship Id="rId10" Type="http://schemas.openxmlformats.org/officeDocument/2006/relationships/oleObject" Target="../embeddings/Microsoft_Equation37.bin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se aerial with improvemen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864013"/>
            <a:ext cx="9144000" cy="552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-5" y="864013"/>
            <a:ext cx="9143996" cy="5520767"/>
          </a:xfrm>
          <a:prstGeom prst="rect">
            <a:avLst/>
          </a:prstGeom>
          <a:solidFill>
            <a:srgbClr val="376092">
              <a:alpha val="83000"/>
            </a:srgbClr>
          </a:solidFill>
          <a:ln>
            <a:noFill/>
          </a:ln>
          <a:extLst/>
        </p:spPr>
        <p:txBody>
          <a:bodyPr wrap="none" lIns="64291" tIns="32146" rIns="64291" bIns="32146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-109" charset="-128"/>
              </a:defRPr>
            </a:lvl9pPr>
          </a:lstStyle>
          <a:p>
            <a:pPr algn="ctr" eaLnBrk="1" hangingPunct="1"/>
            <a:endParaRPr lang="en-US" altLang="en-US" sz="3200" b="1" dirty="0">
              <a:solidFill>
                <a:srgbClr val="FFFFFF"/>
              </a:solidFill>
              <a:latin typeface="Franklin Gothic Book"/>
              <a:cs typeface="Franklin Gothic Book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1" y="1017868"/>
            <a:ext cx="9143990" cy="504613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0" tIns="45716" rIns="91430" bIns="45716" numCol="1" anchor="t" anchorCtr="0" compatLnSpc="1">
            <a:prstTxWarp prst="textNoShape">
              <a:avLst/>
            </a:prstTxWarp>
            <a:noAutofit/>
          </a:bodyPr>
          <a:lstStyle>
            <a:lvl1pPr marL="342813" indent="-342813" algn="l" rtl="0" eaLnBrk="0" fontAlgn="base" hangingPunct="0">
              <a:spcBef>
                <a:spcPts val="900"/>
              </a:spcBef>
              <a:spcAft>
                <a:spcPct val="0"/>
              </a:spcAft>
              <a:defRPr sz="24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288850" indent="-226954" algn="l" rtl="0" eaLnBrk="0" fontAlgn="base" hangingPunct="0">
              <a:spcBef>
                <a:spcPts val="500"/>
              </a:spcBef>
              <a:spcAft>
                <a:spcPct val="0"/>
              </a:spcAft>
              <a:buSzPct val="85000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2pPr>
            <a:lvl3pPr marL="572941" indent="-117445" algn="l" rtl="0" eaLnBrk="0" fontAlgn="base" hangingPunct="0">
              <a:spcBef>
                <a:spcPts val="4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3pPr>
            <a:lvl4pPr marL="909404" indent="-226954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Lucida Grande"/>
              <a:buChar char="–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4pPr>
            <a:lvl5pPr marL="1145880" indent="-23647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  <a:cs typeface="ＭＳ Ｐゴシック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50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High-Intensity Particle Physics </a:t>
            </a:r>
          </a:p>
          <a:p>
            <a:pPr algn="ctr"/>
            <a:r>
              <a:rPr lang="en-US" sz="50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at PW-class Lasers</a:t>
            </a:r>
          </a:p>
          <a:p>
            <a:pPr algn="ctr"/>
            <a:r>
              <a:rPr lang="en-US" sz="5000" b="1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and beyond</a:t>
            </a:r>
          </a:p>
          <a:p>
            <a:pPr algn="ctr"/>
            <a:endParaRPr lang="en-US" sz="3600" b="1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algn="ctr" defTabSz="914400"/>
            <a:r>
              <a:rPr lang="en-US" sz="40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Stepan Bulanov</a:t>
            </a:r>
          </a:p>
          <a:p>
            <a:pPr algn="ctr" defTabSz="914400"/>
            <a:r>
              <a:rPr lang="en-US" sz="3200" dirty="0" smtClean="0">
                <a:solidFill>
                  <a:prstClr val="white"/>
                </a:solidFill>
                <a:latin typeface="Franklin Gothic Book" panose="020B0503020102020204" pitchFamily="34" charset="0"/>
              </a:rPr>
              <a:t>BELLA Center, ATAP Division, LBNL </a:t>
            </a:r>
            <a:endParaRPr lang="en-US" sz="3600" b="1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algn="ctr"/>
            <a:endParaRPr lang="en-US" sz="3600" b="1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algn="ctr"/>
            <a:endParaRPr lang="en-US" sz="3600" b="1" dirty="0" smtClean="0">
              <a:solidFill>
                <a:srgbClr val="FFFFFF"/>
              </a:solidFill>
              <a:latin typeface="Franklin Gothic Book"/>
              <a:cs typeface="Franklin Gothic Book"/>
            </a:endParaRPr>
          </a:p>
          <a:p>
            <a:pPr algn="ctr"/>
            <a:endParaRPr lang="en-US" sz="3600" dirty="0" smtClean="0">
              <a:solidFill>
                <a:prstClr val="white"/>
              </a:solidFill>
              <a:latin typeface="Arial"/>
            </a:endParaRPr>
          </a:p>
          <a:p>
            <a:pPr algn="ctr"/>
            <a:endParaRPr lang="en-US" sz="3600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0" y="542303"/>
            <a:ext cx="10216997" cy="2032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694703"/>
            <a:ext cx="10216997" cy="2032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847103"/>
            <a:ext cx="10216997" cy="20322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" y="94538"/>
            <a:ext cx="914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“Extreme High-Intensity Laser Physics” (</a:t>
            </a:r>
            <a:r>
              <a:rPr lang="en-US" dirty="0" err="1" smtClean="0">
                <a:solidFill>
                  <a:srgbClr val="FFFFFF"/>
                </a:solidFill>
                <a:latin typeface="Franklin Gothic Book"/>
                <a:cs typeface="Franklin Gothic Book"/>
              </a:rPr>
              <a:t>ExHILP</a:t>
            </a: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) Conference, </a:t>
            </a:r>
          </a:p>
          <a:p>
            <a:pPr algn="ctr">
              <a:defRPr/>
            </a:pPr>
            <a:r>
              <a:rPr lang="en-US" dirty="0" smtClean="0">
                <a:solidFill>
                  <a:srgbClr val="FFFFFF"/>
                </a:solidFill>
                <a:latin typeface="Franklin Gothic Book"/>
                <a:cs typeface="Franklin Gothic Book"/>
              </a:rPr>
              <a:t>Max Planck Institute for Nuclear Physics (MPIK) in Heidelberg, Germany, 21-24 July 2015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876118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intensity BELLA allows study of different of ion acceleration mechanisms: up to 1 </a:t>
            </a:r>
            <a:r>
              <a:rPr lang="en-US" dirty="0" err="1" smtClean="0"/>
              <a:t>GeV</a:t>
            </a:r>
            <a:endParaRPr lang="en-US" dirty="0"/>
          </a:p>
        </p:txBody>
      </p:sp>
      <p:pic>
        <p:nvPicPr>
          <p:cNvPr id="42" name="Picture 4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009" y="4669803"/>
            <a:ext cx="1164007" cy="1097280"/>
          </a:xfrm>
          <a:prstGeom prst="rect">
            <a:avLst/>
          </a:prstGeom>
        </p:spPr>
      </p:pic>
      <p:pic>
        <p:nvPicPr>
          <p:cNvPr id="43" name="Picture 42" descr="1"/>
          <p:cNvPicPr>
            <a:picLocks noChangeAspect="1"/>
          </p:cNvPicPr>
          <p:nvPr/>
        </p:nvPicPr>
        <p:blipFill>
          <a:blip r:embed="rId3"/>
          <a:srcRect t="4193" b="4063"/>
          <a:stretch>
            <a:fillRect/>
          </a:stretch>
        </p:blipFill>
        <p:spPr bwMode="auto">
          <a:xfrm>
            <a:off x="2966570" y="996541"/>
            <a:ext cx="12197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9038" y="2289720"/>
            <a:ext cx="2070600" cy="1097280"/>
          </a:xfrm>
          <a:prstGeom prst="rect">
            <a:avLst/>
          </a:prstGeom>
        </p:spPr>
      </p:pic>
      <p:pic>
        <p:nvPicPr>
          <p:cNvPr id="45" name="Picture 44" descr="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704" y="1037925"/>
            <a:ext cx="1629002" cy="109728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830591" y="3808158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TNSA</a:t>
            </a:r>
          </a:p>
          <a:p>
            <a:r>
              <a:rPr lang="en-US" sz="1200" dirty="0" smtClean="0"/>
              <a:t>Laser: Low Intensity</a:t>
            </a:r>
          </a:p>
          <a:p>
            <a:r>
              <a:rPr lang="en-US" sz="1200" dirty="0" smtClean="0"/>
              <a:t>Target: Thick solid density foils</a:t>
            </a:r>
          </a:p>
          <a:p>
            <a:r>
              <a:rPr lang="en-US" sz="1200" dirty="0" smtClean="0"/>
              <a:t>Ion Energy: ~100 </a:t>
            </a:r>
            <a:r>
              <a:rPr lang="en-US" sz="1200" dirty="0" err="1" smtClean="0"/>
              <a:t>MeV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5234185" y="952939"/>
            <a:ext cx="2200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RPA &amp; CE</a:t>
            </a:r>
          </a:p>
          <a:p>
            <a:r>
              <a:rPr lang="en-US" sz="1200" dirty="0" smtClean="0"/>
              <a:t>Laser: High Intensity</a:t>
            </a:r>
          </a:p>
          <a:p>
            <a:r>
              <a:rPr lang="en-US" sz="1200" dirty="0" smtClean="0"/>
              <a:t>Target: Thin solid density foils</a:t>
            </a:r>
          </a:p>
          <a:p>
            <a:r>
              <a:rPr lang="en-US" sz="1200" dirty="0" smtClean="0"/>
              <a:t>Ion Energy: hundreds of </a:t>
            </a:r>
            <a:r>
              <a:rPr lang="en-US" sz="1200" dirty="0" err="1" smtClean="0"/>
              <a:t>MeV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215622" y="894774"/>
            <a:ext cx="2750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MVA</a:t>
            </a:r>
          </a:p>
          <a:p>
            <a:r>
              <a:rPr lang="en-US" sz="1200" dirty="0" smtClean="0"/>
              <a:t>Laser: High Intensity</a:t>
            </a:r>
          </a:p>
          <a:p>
            <a:r>
              <a:rPr lang="en-US" sz="1200" dirty="0" smtClean="0"/>
              <a:t>Target: Near Critical Density slab</a:t>
            </a:r>
          </a:p>
          <a:p>
            <a:r>
              <a:rPr lang="en-US" sz="1200" dirty="0" smtClean="0"/>
              <a:t>Ion Energy: hundreds of </a:t>
            </a:r>
            <a:r>
              <a:rPr lang="en-US" sz="1200" dirty="0" err="1" smtClean="0"/>
              <a:t>MeV</a:t>
            </a:r>
            <a:r>
              <a:rPr lang="en-US" sz="1200" dirty="0" smtClean="0"/>
              <a:t> to  </a:t>
            </a:r>
            <a:r>
              <a:rPr lang="en-US" sz="1200" dirty="0" err="1" smtClean="0"/>
              <a:t>GeV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6" name="Picture 15" descr="ion energ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40" y="1970210"/>
            <a:ext cx="5923711" cy="4343400"/>
          </a:xfrm>
          <a:prstGeom prst="rect">
            <a:avLst/>
          </a:prstGeom>
        </p:spPr>
      </p:pic>
      <p:sp>
        <p:nvSpPr>
          <p:cNvPr id="11" name="Rectangle 59"/>
          <p:cNvSpPr>
            <a:spLocks noChangeArrowheads="1"/>
          </p:cNvSpPr>
          <p:nvPr/>
        </p:nvSpPr>
        <p:spPr bwMode="auto">
          <a:xfrm>
            <a:off x="0" y="6128944"/>
            <a:ext cx="352768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+mj-lt"/>
              </a:rPr>
              <a:t>J. Fuchs et al., C. R. Physique 10 (2009</a:t>
            </a:r>
            <a:r>
              <a:rPr lang="en-US" sz="1200" i="1" dirty="0" smtClean="0">
                <a:solidFill>
                  <a:srgbClr val="000000"/>
                </a:solidFill>
                <a:latin typeface="+mj-lt"/>
              </a:rPr>
              <a:t>)</a:t>
            </a:r>
            <a:endParaRPr lang="en-US" sz="1200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2351" y="4588246"/>
            <a:ext cx="2995682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S. S. Bulanov, et al., PRL 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ea typeface="Verdana"/>
                <a:cs typeface="Arial"/>
              </a:rPr>
              <a:t>114, 105003 (2015)</a:t>
            </a:r>
          </a:p>
          <a:p>
            <a:r>
              <a:rPr lang="en-US" sz="1000" dirty="0" smtClean="0">
                <a:solidFill>
                  <a:srgbClr val="000000"/>
                </a:solidFill>
                <a:latin typeface="Arial"/>
                <a:ea typeface="Verdana"/>
                <a:cs typeface="Arial"/>
              </a:rPr>
              <a:t>S. S. Bulanov, et al., PR STAB 18, 061302 (2015)</a:t>
            </a:r>
            <a:endParaRPr lang="en-US" sz="1000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17" y="4324625"/>
            <a:ext cx="1731583" cy="1579595"/>
          </a:xfrm>
          <a:prstGeom prst="rect">
            <a:avLst/>
          </a:prstGeom>
        </p:spPr>
      </p:pic>
      <p:pic>
        <p:nvPicPr>
          <p:cNvPr id="11" name="Picture 10" descr="RP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80" y="2063937"/>
            <a:ext cx="2395731" cy="1653295"/>
          </a:xfrm>
          <a:prstGeom prst="rect">
            <a:avLst/>
          </a:prstGeom>
        </p:spPr>
      </p:pic>
      <p:pic>
        <p:nvPicPr>
          <p:cNvPr id="12" name="Picture 11" descr="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46" y="4327398"/>
            <a:ext cx="1908153" cy="1596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6408" y="1456252"/>
            <a:ext cx="2465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Ion Acceleration</a:t>
            </a:r>
            <a:endParaRPr lang="en-US" sz="25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402580" y="3742252"/>
            <a:ext cx="44788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u="sng" dirty="0" smtClean="0"/>
              <a:t>High Intensity Particle 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08" y="3758672"/>
            <a:ext cx="37472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Relativistic Flying Mirrors</a:t>
            </a:r>
            <a:endParaRPr lang="en-US" sz="25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240305" y="4335753"/>
            <a:ext cx="168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Double Doppler Effect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81208" y="1456252"/>
            <a:ext cx="3196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Electron Acceleration</a:t>
            </a:r>
            <a:endParaRPr lang="en-US" sz="2500" u="sng" dirty="0"/>
          </a:p>
        </p:txBody>
      </p:sp>
      <p:pic>
        <p:nvPicPr>
          <p:cNvPr id="17" name="Picture 2" descr="C:\!ARTICLES\2007\2007-Bow-wave\fig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1209" y="1927760"/>
            <a:ext cx="2810448" cy="174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4143785" y="1151520"/>
            <a:ext cx="4737599" cy="503655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43609" y="1240395"/>
            <a:ext cx="4158971" cy="2518277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  <a:t>PW-class Lasers: Relativistic Flying Mirrors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16"/>
          <p:cNvPicPr>
            <a:picLocks noChangeAspect="1" noChangeArrowheads="1"/>
          </p:cNvPicPr>
          <p:nvPr/>
        </p:nvPicPr>
        <p:blipFill>
          <a:blip r:embed="rId4">
            <a:lum bright="-6000" contrast="12000"/>
          </a:blip>
          <a:srcRect/>
          <a:stretch>
            <a:fillRect/>
          </a:stretch>
        </p:blipFill>
        <p:spPr bwMode="auto">
          <a:xfrm>
            <a:off x="116236" y="3479012"/>
            <a:ext cx="312349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1" name="Object 5"/>
          <p:cNvGraphicFramePr>
            <a:graphicFrameLocks noChangeAspect="1"/>
          </p:cNvGraphicFramePr>
          <p:nvPr/>
        </p:nvGraphicFramePr>
        <p:xfrm>
          <a:off x="4081352" y="2931409"/>
          <a:ext cx="1862634" cy="685800"/>
        </p:xfrm>
        <a:graphic>
          <a:graphicData uri="http://schemas.openxmlformats.org/presentationml/2006/ole">
            <p:oleObj spid="_x0000_s131398" name="Equation" r:id="rId5" imgW="1155600" imgH="482400" progId="">
              <p:embed/>
            </p:oleObj>
          </a:graphicData>
        </a:graphic>
      </p:graphicFrame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979" y="1808795"/>
            <a:ext cx="19383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" y="-76970"/>
            <a:ext cx="91367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bg1"/>
                </a:solidFill>
                <a:latin typeface="Franklin Gothic Medium"/>
                <a:ea typeface="Osaka" charset="-128"/>
                <a:cs typeface="Franklin Gothic Medium"/>
              </a:rPr>
              <a:t>Electromagnetic </a:t>
            </a:r>
            <a:r>
              <a:rPr lang="en-US" sz="2800" dirty="0">
                <a:solidFill>
                  <a:schemeClr val="bg1"/>
                </a:solidFill>
                <a:latin typeface="Franklin Gothic Medium"/>
                <a:ea typeface="Osaka" charset="-128"/>
                <a:cs typeface="Franklin Gothic Medium"/>
              </a:rPr>
              <a:t>Pulse Intensification and Shortening by Flying </a:t>
            </a:r>
            <a:r>
              <a:rPr lang="en-US" sz="2800" dirty="0" smtClean="0">
                <a:solidFill>
                  <a:schemeClr val="bg1"/>
                </a:solidFill>
                <a:latin typeface="Franklin Gothic Medium"/>
                <a:ea typeface="Osaka" charset="-128"/>
                <a:cs typeface="Franklin Gothic Medium"/>
              </a:rPr>
              <a:t>Mirror formed in laser-plasma interaction </a:t>
            </a:r>
            <a:endParaRPr lang="ru-RU" altLang="ja-JP" sz="2800" dirty="0">
              <a:solidFill>
                <a:schemeClr val="bg1"/>
              </a:solidFill>
              <a:latin typeface="Franklin Gothic Medium"/>
              <a:ea typeface="Osaka" charset="-128"/>
              <a:cs typeface="Franklin Gothic Medium"/>
            </a:endParaRPr>
          </a:p>
        </p:txBody>
      </p:sp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7">
            <a:lum bright="-10000" contrast="36000"/>
          </a:blip>
          <a:srcRect/>
          <a:stretch>
            <a:fillRect/>
          </a:stretch>
        </p:blipFill>
        <p:spPr bwMode="auto">
          <a:xfrm>
            <a:off x="6273831" y="1812638"/>
            <a:ext cx="2482850" cy="1676400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540" name="Прямоугольник 60"/>
          <p:cNvSpPr>
            <a:spLocks noChangeArrowheads="1"/>
          </p:cNvSpPr>
          <p:nvPr/>
        </p:nvSpPr>
        <p:spPr bwMode="auto">
          <a:xfrm>
            <a:off x="4510762" y="1468311"/>
            <a:ext cx="51704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S.V.Bulanov</a:t>
            </a:r>
            <a:r>
              <a:rPr lang="en-US" sz="1200" dirty="0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, T. </a:t>
            </a:r>
            <a:r>
              <a:rPr lang="en-US" sz="1200" dirty="0" err="1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Esirkepov</a:t>
            </a:r>
            <a:r>
              <a:rPr lang="en-US" sz="1200" dirty="0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, T. Tajima, </a:t>
            </a:r>
            <a:r>
              <a:rPr lang="en-US" sz="1200" dirty="0" err="1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Phys.Rev.Lett</a:t>
            </a:r>
            <a:r>
              <a:rPr lang="en-US" sz="1200" dirty="0">
                <a:solidFill>
                  <a:srgbClr val="000000"/>
                </a:solidFill>
                <a:latin typeface="Calibri" charset="0"/>
                <a:ea typeface="MS Mincho" pitchFamily="49" charset="-128"/>
                <a:cs typeface="MS Mincho" pitchFamily="49" charset="-128"/>
              </a:rPr>
              <a:t>. 91, 085001 (2003)</a:t>
            </a:r>
          </a:p>
        </p:txBody>
      </p:sp>
      <p:sp>
        <p:nvSpPr>
          <p:cNvPr id="22542" name="Text Box 13"/>
          <p:cNvSpPr txBox="1">
            <a:spLocks noChangeArrowheads="1"/>
          </p:cNvSpPr>
          <p:nvPr/>
        </p:nvSpPr>
        <p:spPr bwMode="auto">
          <a:xfrm>
            <a:off x="4122971" y="911868"/>
            <a:ext cx="43928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13500000">
              <a:schemeClr val="bg2">
                <a:alpha val="74998"/>
              </a:schemeClr>
            </a:prst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i="1" dirty="0" err="1">
                <a:solidFill>
                  <a:srgbClr val="FF0000"/>
                </a:solidFill>
                <a:latin typeface="Calibri" charset="0"/>
              </a:rPr>
              <a:t>P</a:t>
            </a:r>
            <a:r>
              <a:rPr lang="en-US" sz="1600" b="1" i="1" dirty="0" err="1" smtClean="0">
                <a:solidFill>
                  <a:srgbClr val="FF0000"/>
                </a:solidFill>
                <a:latin typeface="Calibri" charset="0"/>
              </a:rPr>
              <a:t>araboloidal</a:t>
            </a:r>
            <a:r>
              <a:rPr lang="en-US" sz="1600" b="1" i="1" dirty="0" smtClean="0">
                <a:solidFill>
                  <a:srgbClr val="FF0000"/>
                </a:solidFill>
                <a:latin typeface="Calibri" charset="0"/>
              </a:rPr>
              <a:t>  </a:t>
            </a:r>
            <a:r>
              <a:rPr lang="en-US" sz="1600" b="1" i="1" dirty="0">
                <a:solidFill>
                  <a:srgbClr val="FF0000"/>
                </a:solidFill>
                <a:latin typeface="Calibri" charset="0"/>
              </a:rPr>
              <a:t>relativistic mirrors</a:t>
            </a:r>
            <a:r>
              <a:rPr lang="en-US" sz="1600" b="1" i="1" dirty="0" smtClean="0">
                <a:solidFill>
                  <a:srgbClr val="FF0000"/>
                </a:solidFill>
                <a:latin typeface="Calibri" charset="0"/>
              </a:rPr>
              <a:t> are formed </a:t>
            </a:r>
            <a:r>
              <a:rPr lang="en-US" sz="1600" b="1" i="1" dirty="0">
                <a:solidFill>
                  <a:srgbClr val="FF0000"/>
                </a:solidFill>
                <a:latin typeface="Calibri" charset="0"/>
              </a:rPr>
              <a:t>by the wake wave left behind  the laser driver  pulse </a:t>
            </a:r>
            <a:endParaRPr lang="ru-RU" sz="1600" b="1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16200000">
            <a:off x="3005580" y="5054076"/>
            <a:ext cx="1828800" cy="338138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Experiment</a:t>
            </a:r>
          </a:p>
        </p:txBody>
      </p:sp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4310949" y="3755075"/>
            <a:ext cx="1962882" cy="13716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45710" y="3767648"/>
            <a:ext cx="1962443" cy="13716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2548" name="Rectangle 23"/>
          <p:cNvSpPr>
            <a:spLocks noChangeArrowheads="1"/>
          </p:cNvSpPr>
          <p:nvPr/>
        </p:nvSpPr>
        <p:spPr bwMode="auto">
          <a:xfrm>
            <a:off x="6545710" y="5180554"/>
            <a:ext cx="3733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M. </a:t>
            </a:r>
            <a:r>
              <a:rPr lang="en-GB" altLang="ja-JP" sz="1200" dirty="0" err="1">
                <a:latin typeface="Calibri" charset="0"/>
                <a:ea typeface="MS Mincho" pitchFamily="49" charset="-128"/>
                <a:cs typeface="MS Mincho" pitchFamily="49" charset="-128"/>
              </a:rPr>
              <a:t>Kando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, et al.,</a:t>
            </a:r>
            <a:r>
              <a:rPr lang="en-GB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 </a:t>
            </a:r>
          </a:p>
          <a:p>
            <a:r>
              <a:rPr lang="en-GB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Phys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 Rev. </a:t>
            </a:r>
            <a:r>
              <a:rPr lang="en-GB" altLang="ja-JP" sz="1200" dirty="0" err="1">
                <a:latin typeface="Calibri" charset="0"/>
                <a:ea typeface="MS Mincho" pitchFamily="49" charset="-128"/>
                <a:cs typeface="MS Mincho" pitchFamily="49" charset="-128"/>
              </a:rPr>
              <a:t>Lett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 99, 135001 (2007)  </a:t>
            </a:r>
            <a:endParaRPr lang="ru-RU" altLang="ja-JP" sz="1200" dirty="0" smtClean="0">
              <a:latin typeface="Calibri" charset="0"/>
              <a:ea typeface="MS Mincho" pitchFamily="49" charset="-128"/>
              <a:cs typeface="MS Mincho" pitchFamily="49" charset="-128"/>
            </a:endParaRPr>
          </a:p>
          <a:p>
            <a:pPr marL="228600" indent="-228600"/>
            <a:r>
              <a:rPr lang="en-GB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A. S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 </a:t>
            </a:r>
            <a:r>
              <a:rPr lang="en-GB" altLang="ja-JP" sz="1200" dirty="0" err="1">
                <a:latin typeface="Calibri" charset="0"/>
                <a:ea typeface="MS Mincho" pitchFamily="49" charset="-128"/>
                <a:cs typeface="MS Mincho" pitchFamily="49" charset="-128"/>
              </a:rPr>
              <a:t>Pirozhkov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,  et al.</a:t>
            </a:r>
            <a:r>
              <a:rPr lang="en-GB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,</a:t>
            </a:r>
          </a:p>
          <a:p>
            <a:pPr marL="228600" indent="-228600"/>
            <a:r>
              <a:rPr lang="en-GB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Phys</a:t>
            </a:r>
            <a:r>
              <a:rPr lang="en-GB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 Plasmas 14, 080904 (2007)</a:t>
            </a:r>
          </a:p>
          <a:p>
            <a:r>
              <a:rPr lang="en-US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M. </a:t>
            </a:r>
            <a:r>
              <a:rPr lang="en-US" altLang="ja-JP" sz="1200" dirty="0" err="1">
                <a:latin typeface="Calibri" charset="0"/>
                <a:ea typeface="MS Mincho" pitchFamily="49" charset="-128"/>
                <a:cs typeface="MS Mincho" pitchFamily="49" charset="-128"/>
              </a:rPr>
              <a:t>Kando</a:t>
            </a:r>
            <a:r>
              <a:rPr lang="en-US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, et al.,</a:t>
            </a:r>
            <a:r>
              <a:rPr lang="en-US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 </a:t>
            </a:r>
          </a:p>
          <a:p>
            <a:r>
              <a:rPr lang="en-US" altLang="ja-JP" sz="1200" dirty="0" smtClean="0">
                <a:latin typeface="Calibri" charset="0"/>
                <a:ea typeface="MS Mincho" pitchFamily="49" charset="-128"/>
                <a:cs typeface="MS Mincho" pitchFamily="49" charset="-128"/>
              </a:rPr>
              <a:t>Phys</a:t>
            </a:r>
            <a:r>
              <a:rPr lang="en-US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 Rev. </a:t>
            </a:r>
            <a:r>
              <a:rPr lang="en-US" altLang="ja-JP" sz="1200" dirty="0" err="1">
                <a:latin typeface="Calibri" charset="0"/>
                <a:ea typeface="MS Mincho" pitchFamily="49" charset="-128"/>
                <a:cs typeface="MS Mincho" pitchFamily="49" charset="-128"/>
              </a:rPr>
              <a:t>Lett</a:t>
            </a:r>
            <a:r>
              <a:rPr lang="en-US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., 103,  235003 (200</a:t>
            </a:r>
            <a:r>
              <a:rPr lang="ru-RU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9</a:t>
            </a:r>
            <a:r>
              <a:rPr lang="en-US" altLang="ja-JP" sz="1200" dirty="0">
                <a:latin typeface="Calibri" charset="0"/>
                <a:ea typeface="MS Mincho" pitchFamily="49" charset="-128"/>
                <a:cs typeface="MS Mincho" pitchFamily="49" charset="-128"/>
              </a:rPr>
              <a:t>)</a:t>
            </a:r>
            <a:endParaRPr lang="en-GB" altLang="ja-JP" sz="1200" dirty="0">
              <a:latin typeface="Calibri" charset="0"/>
              <a:ea typeface="MS Mincho" pitchFamily="49" charset="-128"/>
              <a:cs typeface="MS Mincho" pitchFamily="49" charset="-128"/>
            </a:endParaRPr>
          </a:p>
        </p:txBody>
      </p:sp>
      <p:sp>
        <p:nvSpPr>
          <p:cNvPr id="22549" name="Rectangle 23"/>
          <p:cNvSpPr>
            <a:spLocks noChangeArrowheads="1"/>
          </p:cNvSpPr>
          <p:nvPr/>
        </p:nvSpPr>
        <p:spPr bwMode="auto">
          <a:xfrm>
            <a:off x="4278047" y="5224973"/>
            <a:ext cx="2477168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20000"/>
              </a:spcBef>
            </a:pPr>
            <a:r>
              <a:rPr lang="el-GR" sz="1200" b="1" i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  <a:sym typeface="Symbol" charset="2"/>
              </a:rPr>
              <a:t></a:t>
            </a:r>
            <a:r>
              <a:rPr lang="en-US" sz="1200" b="1" i="1" baseline="-25000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x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= 14.3 nm</a:t>
            </a:r>
          </a:p>
          <a:p>
            <a:pPr>
              <a:spcBef>
                <a:spcPct val="20000"/>
              </a:spcBef>
            </a:pPr>
            <a:r>
              <a:rPr lang="el-GR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Δ</a:t>
            </a:r>
            <a:r>
              <a:rPr lang="el-GR" sz="1200" b="1" i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  <a:sym typeface="Symbol" charset="2"/>
              </a:rPr>
              <a:t></a:t>
            </a:r>
            <a:r>
              <a:rPr lang="en-US" sz="1200" b="1" i="1" baseline="-25000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x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= 0.3 nm,  </a:t>
            </a:r>
            <a:r>
              <a:rPr lang="el-GR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Δ</a:t>
            </a:r>
            <a:r>
              <a:rPr lang="el-GR" sz="1200" b="1" i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  <a:sym typeface="Symbol" charset="2"/>
              </a:rPr>
              <a:t></a:t>
            </a:r>
            <a:r>
              <a:rPr lang="en-US" sz="1200" b="1" i="1" baseline="-25000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x</a:t>
            </a:r>
            <a:r>
              <a:rPr lang="en-US" sz="1200" b="1" i="1" baseline="-25000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/</a:t>
            </a:r>
            <a:r>
              <a:rPr lang="el-GR" sz="1200" b="1" i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  <a:sym typeface="Symbol" charset="2"/>
              </a:rPr>
              <a:t></a:t>
            </a:r>
            <a:r>
              <a:rPr lang="en-US" sz="1200" b="1" i="1" baseline="-25000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x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= 0.02</a:t>
            </a:r>
          </a:p>
          <a:p>
            <a:pPr>
              <a:spcBef>
                <a:spcPct val="20000"/>
              </a:spcBef>
            </a:pP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Reflected pulse duration:</a:t>
            </a:r>
            <a:r>
              <a:rPr lang="en-US" sz="1200" b="1" dirty="0" smtClean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</a:p>
          <a:p>
            <a:pPr>
              <a:spcBef>
                <a:spcPct val="20000"/>
              </a:spcBef>
            </a:pPr>
            <a:r>
              <a:rPr lang="el-GR" sz="1200" b="1" i="1" dirty="0" smtClean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  <a:sym typeface="Symbol" charset="2"/>
              </a:rPr>
              <a:t></a:t>
            </a:r>
            <a:r>
              <a:rPr lang="en-US" sz="1200" b="1" i="1" baseline="-25000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x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~ 1.4 </a:t>
            </a:r>
            <a:r>
              <a:rPr lang="en-US" sz="1200" b="1" dirty="0" err="1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fs</a:t>
            </a:r>
            <a: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  <a:t> </a:t>
            </a:r>
            <a:br>
              <a:rPr lang="en-US" sz="1200" b="1" dirty="0">
                <a:solidFill>
                  <a:srgbClr val="000000"/>
                </a:solidFill>
                <a:latin typeface="Calibri" charset="0"/>
                <a:ea typeface="Times New Roman" charset="0"/>
                <a:cs typeface="Times New Roman" charset="0"/>
              </a:rPr>
            </a:br>
            <a:r>
              <a:rPr lang="en-US" sz="1200" b="1" dirty="0">
                <a:solidFill>
                  <a:srgbClr val="FF0000"/>
                </a:solidFill>
                <a:latin typeface="Calibri" charset="0"/>
                <a:ea typeface="Times New Roman" charset="0"/>
                <a:cs typeface="Times New Roman" charset="0"/>
              </a:rPr>
              <a:t>(</a:t>
            </a:r>
            <a:r>
              <a:rPr lang="en-US" sz="1200" b="1" dirty="0" err="1">
                <a:solidFill>
                  <a:srgbClr val="FF0000"/>
                </a:solidFill>
                <a:latin typeface="Calibri" charset="0"/>
                <a:ea typeface="Times New Roman" charset="0"/>
                <a:cs typeface="Times New Roman" charset="0"/>
              </a:rPr>
              <a:t>femtosecond</a:t>
            </a:r>
            <a:r>
              <a:rPr lang="en-US" sz="1200" b="1" dirty="0">
                <a:solidFill>
                  <a:srgbClr val="FF0000"/>
                </a:solidFill>
                <a:latin typeface="Calibri" charset="0"/>
                <a:ea typeface="Times New Roman" charset="0"/>
                <a:cs typeface="Times New Roman" charset="0"/>
              </a:rPr>
              <a:t> pulse)</a:t>
            </a:r>
          </a:p>
        </p:txBody>
      </p:sp>
      <p:grpSp>
        <p:nvGrpSpPr>
          <p:cNvPr id="2" name="Group 58"/>
          <p:cNvGrpSpPr/>
          <p:nvPr/>
        </p:nvGrpSpPr>
        <p:grpSpPr>
          <a:xfrm>
            <a:off x="106944" y="922242"/>
            <a:ext cx="3440203" cy="2566796"/>
            <a:chOff x="-4068352" y="1845048"/>
            <a:chExt cx="3440203" cy="2566796"/>
          </a:xfrm>
        </p:grpSpPr>
        <p:sp>
          <p:nvSpPr>
            <p:cNvPr id="23" name="Rounded Rectangle 22"/>
            <p:cNvSpPr/>
            <p:nvPr/>
          </p:nvSpPr>
          <p:spPr>
            <a:xfrm>
              <a:off x="-4068352" y="1845048"/>
              <a:ext cx="3440203" cy="2566796"/>
            </a:xfrm>
            <a:prstGeom prst="roundRect">
              <a:avLst>
                <a:gd name="adj" fmla="val 9606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40000"/>
                  <a:lumOff val="60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68"/>
            <p:cNvGrpSpPr/>
            <p:nvPr/>
          </p:nvGrpSpPr>
          <p:grpSpPr>
            <a:xfrm>
              <a:off x="-3961846" y="3115215"/>
              <a:ext cx="914401" cy="1173027"/>
              <a:chOff x="4635017" y="4280819"/>
              <a:chExt cx="1202010" cy="1640200"/>
            </a:xfrm>
          </p:grpSpPr>
          <p:sp>
            <p:nvSpPr>
              <p:cNvPr id="26" name="Oval 25"/>
              <p:cNvSpPr>
                <a:spLocks noChangeAspect="1"/>
              </p:cNvSpPr>
              <p:nvPr/>
            </p:nvSpPr>
            <p:spPr>
              <a:xfrm rot="16200000">
                <a:off x="4979966" y="5351568"/>
                <a:ext cx="224502" cy="914400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/>
              <p:cNvSpPr/>
              <p:nvPr/>
            </p:nvSpPr>
            <p:spPr>
              <a:xfrm rot="20975526">
                <a:off x="5215492" y="4280819"/>
                <a:ext cx="621535" cy="1152194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>
                <a:spLocks noChangeAspect="1"/>
              </p:cNvSpPr>
              <p:nvPr/>
            </p:nvSpPr>
            <p:spPr>
              <a:xfrm rot="20975526">
                <a:off x="5279908" y="4406231"/>
                <a:ext cx="493260" cy="9144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28575" cmpd="sng">
                <a:noFill/>
              </a:ln>
              <a:effectLst>
                <a:glow rad="101600">
                  <a:schemeClr val="bg1">
                    <a:lumMod val="75000"/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Curved Connector 64"/>
              <p:cNvCxnSpPr>
                <a:endCxn id="27" idx="2"/>
              </p:cNvCxnSpPr>
              <p:nvPr/>
            </p:nvCxnSpPr>
            <p:spPr>
              <a:xfrm rot="5400000" flipH="1" flipV="1">
                <a:off x="4728297" y="5301291"/>
                <a:ext cx="880540" cy="104075"/>
              </a:xfrm>
              <a:prstGeom prst="curvedConnector2">
                <a:avLst/>
              </a:prstGeom>
              <a:ln w="38100" cmpd="sng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Left Arrow 29"/>
            <p:cNvSpPr/>
            <p:nvPr/>
          </p:nvSpPr>
          <p:spPr>
            <a:xfrm rot="20171404">
              <a:off x="-2462758" y="3037513"/>
              <a:ext cx="424431" cy="260660"/>
            </a:xfrm>
            <a:prstGeom prst="leftArrow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68"/>
            <p:cNvSpPr>
              <a:spLocks/>
            </p:cNvSpPr>
            <p:nvPr/>
          </p:nvSpPr>
          <p:spPr bwMode="auto">
            <a:xfrm>
              <a:off x="-3199099" y="3025567"/>
              <a:ext cx="2311082" cy="866155"/>
            </a:xfrm>
            <a:custGeom>
              <a:avLst/>
              <a:gdLst>
                <a:gd name="T0" fmla="*/ 2147483647 w 817"/>
                <a:gd name="T1" fmla="*/ 0 h 226"/>
                <a:gd name="T2" fmla="*/ 0 w 817"/>
                <a:gd name="T3" fmla="*/ 2147483647 h 226"/>
                <a:gd name="T4" fmla="*/ 2147483647 w 817"/>
                <a:gd name="T5" fmla="*/ 2147483647 h 226"/>
                <a:gd name="T6" fmla="*/ 0 60000 65536"/>
                <a:gd name="T7" fmla="*/ 0 60000 65536"/>
                <a:gd name="T8" fmla="*/ 0 60000 65536"/>
                <a:gd name="T9" fmla="*/ 0 w 817"/>
                <a:gd name="T10" fmla="*/ 0 h 226"/>
                <a:gd name="T11" fmla="*/ 817 w 817"/>
                <a:gd name="T12" fmla="*/ 226 h 2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7" h="226">
                  <a:moveTo>
                    <a:pt x="472" y="0"/>
                  </a:moveTo>
                  <a:lnTo>
                    <a:pt x="0" y="145"/>
                  </a:lnTo>
                  <a:lnTo>
                    <a:pt x="817" y="22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72"/>
            <p:cNvSpPr txBox="1">
              <a:spLocks noChangeArrowheads="1"/>
            </p:cNvSpPr>
            <p:nvPr/>
          </p:nvSpPr>
          <p:spPr bwMode="auto">
            <a:xfrm>
              <a:off x="-3757953" y="2695439"/>
              <a:ext cx="7810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mirror</a:t>
              </a:r>
              <a:endParaRPr lang="ru-RU" dirty="0">
                <a:solidFill>
                  <a:srgbClr val="000000"/>
                </a:solidFill>
              </a:endParaRPr>
            </a:p>
          </p:txBody>
        </p:sp>
        <p:sp>
          <p:nvSpPr>
            <p:cNvPr id="33" name="Rectangle 74"/>
            <p:cNvSpPr>
              <a:spLocks noChangeArrowheads="1"/>
            </p:cNvSpPr>
            <p:nvPr/>
          </p:nvSpPr>
          <p:spPr bwMode="auto">
            <a:xfrm>
              <a:off x="-3877770" y="1845048"/>
              <a:ext cx="3123262" cy="738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 smtClean="0">
                  <a:solidFill>
                    <a:srgbClr val="0033CC"/>
                  </a:solidFill>
                </a:rPr>
                <a:t>Double Doppler Effect</a:t>
              </a:r>
              <a:r>
                <a:rPr lang="en-US" sz="1600" b="1" dirty="0" smtClean="0">
                  <a:solidFill>
                    <a:srgbClr val="0033CC"/>
                  </a:solidFill>
                </a:rPr>
                <a:t/>
              </a:r>
              <a:br>
                <a:rPr lang="en-US" sz="1600" b="1" dirty="0" smtClean="0">
                  <a:solidFill>
                    <a:srgbClr val="0033CC"/>
                  </a:solidFill>
                </a:rPr>
              </a:br>
              <a:r>
                <a:rPr lang="en-US" sz="1200" b="1" dirty="0" smtClean="0"/>
                <a:t>A. Einstein, Ann. Phys. (Leipzig) 17, 891 (1905)</a:t>
              </a:r>
            </a:p>
            <a:p>
              <a:r>
                <a:rPr lang="en-US" sz="1200" b="1" dirty="0" smtClean="0"/>
                <a:t>…</a:t>
              </a:r>
              <a:endParaRPr lang="en-US" sz="1200" b="1" dirty="0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-3499933" y="3934198"/>
            <a:ext cx="746125" cy="200025"/>
          </p:xfrm>
          <a:graphic>
            <a:graphicData uri="http://schemas.openxmlformats.org/presentationml/2006/ole">
              <p:oleObj spid="_x0000_s131399" name="Equation" r:id="rId10" imgW="381000" imgH="101600" progId="Equation.3">
                <p:embed/>
              </p:oleObj>
            </a:graphicData>
          </a:graphic>
        </p:graphicFrame>
        <p:sp>
          <p:nvSpPr>
            <p:cNvPr id="35" name="Right Arrow 34"/>
            <p:cNvSpPr/>
            <p:nvPr/>
          </p:nvSpPr>
          <p:spPr>
            <a:xfrm>
              <a:off x="-3266238" y="4105816"/>
              <a:ext cx="633554" cy="254962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/>
          </p:nvGraphicFramePr>
          <p:xfrm>
            <a:off x="-2350031" y="2576073"/>
            <a:ext cx="287383" cy="182880"/>
          </p:xfrm>
          <a:graphic>
            <a:graphicData uri="http://schemas.openxmlformats.org/presentationml/2006/ole">
              <p:oleObj spid="_x0000_s131400" name="Equation" r:id="rId11" imgW="139700" imgH="76200" progId="Equation.3">
                <p:embed/>
              </p:oleObj>
            </a:graphicData>
          </a:graphic>
        </p:graphicFrame>
        <p:graphicFrame>
          <p:nvGraphicFramePr>
            <p:cNvPr id="37" name="Object 36"/>
            <p:cNvGraphicFramePr>
              <a:graphicFrameLocks noChangeAspect="1"/>
            </p:cNvGraphicFramePr>
            <p:nvPr/>
          </p:nvGraphicFramePr>
          <p:xfrm>
            <a:off x="-2043341" y="4009488"/>
            <a:ext cx="576891" cy="309049"/>
          </p:xfrm>
          <a:graphic>
            <a:graphicData uri="http://schemas.openxmlformats.org/presentationml/2006/ole">
              <p:oleObj spid="_x0000_s131401" name="Equation" r:id="rId12" imgW="355600" imgH="190500" progId="Equation.3">
                <p:embed/>
              </p:oleObj>
            </a:graphicData>
          </a:graphic>
        </p:graphicFrame>
        <p:grpSp>
          <p:nvGrpSpPr>
            <p:cNvPr id="4" name="Group 39"/>
            <p:cNvGrpSpPr/>
            <p:nvPr/>
          </p:nvGrpSpPr>
          <p:grpSpPr>
            <a:xfrm rot="20371616">
              <a:off x="-2039661" y="2409995"/>
              <a:ext cx="954668" cy="912522"/>
              <a:chOff x="4476193" y="1691540"/>
              <a:chExt cx="1025211" cy="136916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4936647" y="1691540"/>
                <a:ext cx="111603" cy="136916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048250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825044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159853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710488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280503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587796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389801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476193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9"/>
            <p:cNvGrpSpPr/>
            <p:nvPr/>
          </p:nvGrpSpPr>
          <p:grpSpPr>
            <a:xfrm rot="449717">
              <a:off x="-1339830" y="3418359"/>
              <a:ext cx="227432" cy="929385"/>
              <a:chOff x="4476193" y="1691540"/>
              <a:chExt cx="1025211" cy="1369160"/>
            </a:xfrm>
          </p:grpSpPr>
          <p:sp>
            <p:nvSpPr>
              <p:cNvPr id="49" name="Oval 48"/>
              <p:cNvSpPr/>
              <p:nvPr/>
            </p:nvSpPr>
            <p:spPr>
              <a:xfrm>
                <a:off x="4936647" y="1691540"/>
                <a:ext cx="111603" cy="136916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048250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4825044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5159853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4710488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5280503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587796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389801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476193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Left Arrow 57"/>
            <p:cNvSpPr/>
            <p:nvPr/>
          </p:nvSpPr>
          <p:spPr>
            <a:xfrm rot="11296802">
              <a:off x="-1085144" y="3858136"/>
              <a:ext cx="274141" cy="97797"/>
            </a:xfrm>
            <a:prstGeom prst="leftArrow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Text Box 25"/>
          <p:cNvSpPr txBox="1">
            <a:spLocks noChangeArrowheads="1"/>
          </p:cNvSpPr>
          <p:nvPr/>
        </p:nvSpPr>
        <p:spPr bwMode="auto">
          <a:xfrm>
            <a:off x="168520" y="6145242"/>
            <a:ext cx="5715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N. H. </a:t>
            </a:r>
            <a:r>
              <a:rPr lang="en-US" sz="1200" dirty="0" err="1">
                <a:latin typeface="Calibri"/>
                <a:cs typeface="Calibri"/>
              </a:rPr>
              <a:t>Matlis</a:t>
            </a:r>
            <a:r>
              <a:rPr lang="en-US" sz="1200" dirty="0">
                <a:latin typeface="Calibri"/>
                <a:cs typeface="Calibri"/>
              </a:rPr>
              <a:t> et al, Nature Phys. (2006)</a:t>
            </a:r>
          </a:p>
        </p:txBody>
      </p:sp>
      <p:sp>
        <p:nvSpPr>
          <p:cNvPr id="10" name="Rectangle 20"/>
          <p:cNvSpPr>
            <a:spLocks noChangeAspect="1" noChangeArrowheads="1"/>
          </p:cNvSpPr>
          <p:nvPr/>
        </p:nvSpPr>
        <p:spPr bwMode="auto">
          <a:xfrm rot="16200000">
            <a:off x="2977338" y="2180510"/>
            <a:ext cx="1752600" cy="369332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ja-JP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sym typeface="Symbol" pitchFamily="18" charset="2"/>
              </a:rPr>
              <a:t>Theory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fig3b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985" y="3528168"/>
            <a:ext cx="2695469" cy="1828800"/>
          </a:xfrm>
          <a:prstGeom prst="rect">
            <a:avLst/>
          </a:prstGeom>
        </p:spPr>
      </p:pic>
      <p:pic>
        <p:nvPicPr>
          <p:cNvPr id="56" name="Picture 55" descr="Picture3.ep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0387" y="1169156"/>
            <a:ext cx="2701254" cy="1828800"/>
          </a:xfrm>
          <a:prstGeom prst="rect">
            <a:avLst/>
          </a:prstGeom>
        </p:spPr>
      </p:pic>
      <p:pic>
        <p:nvPicPr>
          <p:cNvPr id="55" name="Picture 54" descr="fig2_4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35332"/>
            <a:ext cx="2069345" cy="1435608"/>
          </a:xfrm>
          <a:prstGeom prst="rect">
            <a:avLst/>
          </a:prstGeom>
        </p:spPr>
      </p:pic>
      <p:pic>
        <p:nvPicPr>
          <p:cNvPr id="51" name="Picture 50" descr="fig2_3.ep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0395"/>
            <a:ext cx="2064523" cy="1432263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989362" y="3372767"/>
            <a:ext cx="6911158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2420032" y="3293742"/>
            <a:ext cx="3489255" cy="29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8031"/>
            <a:ext cx="9147454" cy="99213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Spherical Plasma Wave Acting as a Spherical Flying Mirror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Focuses the Intensified Pulse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Arc 2"/>
          <p:cNvSpPr>
            <a:spLocks noChangeAspect="1"/>
          </p:cNvSpPr>
          <p:nvPr/>
        </p:nvSpPr>
        <p:spPr>
          <a:xfrm rot="13697295">
            <a:off x="1736875" y="941570"/>
            <a:ext cx="4572000" cy="4572000"/>
          </a:xfrm>
          <a:prstGeom prst="arc">
            <a:avLst>
              <a:gd name="adj1" fmla="val 15405521"/>
              <a:gd name="adj2" fmla="val 614755"/>
            </a:avLst>
          </a:prstGeom>
          <a:ln w="57150" cmpd="sng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/>
          <p:nvPr/>
        </p:nvSpPr>
        <p:spPr>
          <a:xfrm rot="19131987">
            <a:off x="1514094" y="4177397"/>
            <a:ext cx="4572000" cy="45720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c 5"/>
          <p:cNvSpPr/>
          <p:nvPr/>
        </p:nvSpPr>
        <p:spPr>
          <a:xfrm rot="8315845">
            <a:off x="1929884" y="-2285998"/>
            <a:ext cx="4572000" cy="45720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6"/>
          <p:cNvGrpSpPr/>
          <p:nvPr/>
        </p:nvGrpSpPr>
        <p:grpSpPr>
          <a:xfrm>
            <a:off x="5319948" y="1743165"/>
            <a:ext cx="1414038" cy="3510288"/>
            <a:chOff x="4476193" y="1691540"/>
            <a:chExt cx="1025211" cy="1369160"/>
          </a:xfrm>
        </p:grpSpPr>
        <p:sp>
          <p:nvSpPr>
            <p:cNvPr id="8" name="Oval 7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Arc 16"/>
          <p:cNvSpPr/>
          <p:nvPr/>
        </p:nvSpPr>
        <p:spPr>
          <a:xfrm rot="9802715">
            <a:off x="2392020" y="-1449550"/>
            <a:ext cx="4572000" cy="45720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 rot="18350446">
            <a:off x="1907232" y="3764353"/>
            <a:ext cx="4572000" cy="45720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8"/>
          <p:cNvGrpSpPr/>
          <p:nvPr/>
        </p:nvGrpSpPr>
        <p:grpSpPr>
          <a:xfrm>
            <a:off x="3022527" y="2643201"/>
            <a:ext cx="418585" cy="1355809"/>
            <a:chOff x="4476193" y="1691540"/>
            <a:chExt cx="1025211" cy="1369160"/>
          </a:xfrm>
        </p:grpSpPr>
        <p:sp>
          <p:nvSpPr>
            <p:cNvPr id="20" name="Oval 19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Arrow 28"/>
          <p:cNvSpPr/>
          <p:nvPr/>
        </p:nvSpPr>
        <p:spPr>
          <a:xfrm>
            <a:off x="3441112" y="3528168"/>
            <a:ext cx="310086" cy="15448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flipH="1">
            <a:off x="5114821" y="2284214"/>
            <a:ext cx="410253" cy="20958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1787294" y="3284157"/>
            <a:ext cx="575884" cy="18570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817530">
            <a:off x="2016172" y="2416777"/>
            <a:ext cx="575884" cy="18570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9481856">
            <a:off x="1969226" y="4128375"/>
            <a:ext cx="575884" cy="18570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0037469">
            <a:off x="1828358" y="3783389"/>
            <a:ext cx="575884" cy="18570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982707">
            <a:off x="1819948" y="2836994"/>
            <a:ext cx="575884" cy="185707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rot="5400000" flipH="1" flipV="1">
            <a:off x="3899419" y="2933050"/>
            <a:ext cx="9144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5400000">
            <a:off x="3839947" y="3549818"/>
            <a:ext cx="354105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1513" y="2535431"/>
            <a:ext cx="647700" cy="330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1112" y="3826223"/>
            <a:ext cx="673100" cy="330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5647" y="1138377"/>
            <a:ext cx="1325881" cy="604788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8063" y="2579881"/>
            <a:ext cx="800100" cy="330200"/>
          </a:xfrm>
          <a:prstGeom prst="rect">
            <a:avLst/>
          </a:prstGeom>
        </p:spPr>
      </p:pic>
      <p:graphicFrame>
        <p:nvGraphicFramePr>
          <p:cNvPr id="52" name="Object 51"/>
          <p:cNvGraphicFramePr>
            <a:graphicFrameLocks noChangeAspect="1"/>
          </p:cNvGraphicFramePr>
          <p:nvPr/>
        </p:nvGraphicFramePr>
        <p:xfrm>
          <a:off x="3395545" y="4591073"/>
          <a:ext cx="1400175" cy="533400"/>
        </p:xfrm>
        <a:graphic>
          <a:graphicData uri="http://schemas.openxmlformats.org/presentationml/2006/ole">
            <p:oleObj spid="_x0000_s133289" name="Equation" r:id="rId11" imgW="533400" imgH="203200" progId="Equation.3">
              <p:embed/>
            </p:oleObj>
          </a:graphicData>
        </a:graphic>
      </p:graphicFrame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2253025" y="5344893"/>
          <a:ext cx="220306" cy="274320"/>
        </p:xfrm>
        <a:graphic>
          <a:graphicData uri="http://schemas.openxmlformats.org/presentationml/2006/ole">
            <p:oleObj spid="_x0000_s133290" name="Equation" r:id="rId12" imgW="101600" imgH="127000" progId="Equation.3">
              <p:embed/>
            </p:oleObj>
          </a:graphicData>
        </a:graphic>
      </p:graphicFrame>
      <p:sp>
        <p:nvSpPr>
          <p:cNvPr id="54" name="TextBox 53"/>
          <p:cNvSpPr txBox="1"/>
          <p:nvPr/>
        </p:nvSpPr>
        <p:spPr>
          <a:xfrm>
            <a:off x="2471709" y="5330423"/>
            <a:ext cx="4887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the Lorentz factor of the spherical plasma wave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-3706" y="5880576"/>
            <a:ext cx="7766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LBNL:</a:t>
            </a:r>
            <a:r>
              <a:rPr lang="en-US" sz="1200" dirty="0" smtClean="0">
                <a:latin typeface="Arial"/>
                <a:cs typeface="Arial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S. S. Bulanov, et al., 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ea typeface="Verdana"/>
                <a:cs typeface="Arial"/>
              </a:rPr>
              <a:t>Physics of Plasmas 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19, 020702 (2012)</a:t>
            </a:r>
          </a:p>
          <a:p>
            <a:r>
              <a:rPr lang="en-US" sz="1200" dirty="0" smtClean="0">
                <a:solidFill>
                  <a:srgbClr val="0000FF"/>
                </a:solidFill>
                <a:latin typeface="Arial"/>
                <a:cs typeface="Arial"/>
              </a:rPr>
              <a:t>            S. V. Bulanov, et al., 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ea typeface="Verdana"/>
                <a:cs typeface="Arial"/>
              </a:rPr>
              <a:t>Physics of Plasmas 19, 113102 (2012); </a:t>
            </a:r>
            <a:r>
              <a:rPr lang="en-US" sz="1200" i="1" dirty="0" smtClean="0">
                <a:solidFill>
                  <a:srgbClr val="0000FF"/>
                </a:solidFill>
                <a:latin typeface="Arial"/>
                <a:ea typeface="Verdana"/>
                <a:cs typeface="Arial"/>
              </a:rPr>
              <a:t>ibid</a:t>
            </a:r>
            <a:r>
              <a:rPr lang="en-US" sz="1200" dirty="0" smtClean="0">
                <a:solidFill>
                  <a:srgbClr val="0000FF"/>
                </a:solidFill>
                <a:latin typeface="Arial"/>
                <a:ea typeface="Verdana"/>
                <a:cs typeface="Arial"/>
              </a:rPr>
              <a:t>, Physics of Plasmas 19, 113103 (2012)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648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cs typeface="Arial"/>
              </a:rPr>
              <a:t>Flying Mirrors are Generated using the Laser Driven Ion Acceleration Setup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500" y="1450813"/>
            <a:ext cx="4368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200" dirty="0" err="1" smtClean="0"/>
              <a:t>V.V.</a:t>
            </a:r>
            <a:r>
              <a:rPr lang="pt-BR" sz="1200" dirty="0" smtClean="0"/>
              <a:t> </a:t>
            </a:r>
            <a:r>
              <a:rPr lang="pt-BR" sz="1200" dirty="0" err="1" smtClean="0"/>
              <a:t>Kulagin</a:t>
            </a:r>
            <a:r>
              <a:rPr lang="pt-BR" sz="1200" dirty="0" smtClean="0"/>
              <a:t>, </a:t>
            </a:r>
            <a:r>
              <a:rPr lang="pt-BR" sz="1200" dirty="0" err="1" smtClean="0"/>
              <a:t>et</a:t>
            </a:r>
            <a:r>
              <a:rPr lang="pt-BR" sz="1200" dirty="0" smtClean="0"/>
              <a:t> al., </a:t>
            </a:r>
            <a:r>
              <a:rPr lang="pt-BR" sz="1200" dirty="0" err="1" smtClean="0"/>
              <a:t>Phys</a:t>
            </a:r>
            <a:r>
              <a:rPr lang="pt-BR" sz="1200" dirty="0" smtClean="0"/>
              <a:t>. Rev. </a:t>
            </a:r>
            <a:r>
              <a:rPr lang="pt-BR" sz="1200" dirty="0" err="1" smtClean="0"/>
              <a:t>Lett</a:t>
            </a:r>
            <a:r>
              <a:rPr lang="pt-BR" sz="1200" dirty="0" smtClean="0"/>
              <a:t>. </a:t>
            </a:r>
            <a:r>
              <a:rPr lang="pt-BR" sz="1200" b="1" dirty="0" smtClean="0"/>
              <a:t>99,</a:t>
            </a:r>
            <a:r>
              <a:rPr lang="pt-BR" sz="1200" dirty="0" smtClean="0"/>
              <a:t> 124801 (2007); </a:t>
            </a:r>
            <a:endParaRPr lang="en-US" sz="1200" dirty="0" smtClean="0"/>
          </a:p>
          <a:p>
            <a:r>
              <a:rPr lang="pt-BR" sz="1200" dirty="0" smtClean="0"/>
              <a:t>D. </a:t>
            </a:r>
            <a:r>
              <a:rPr lang="pt-BR" sz="1200" dirty="0" err="1" smtClean="0"/>
              <a:t>Habs</a:t>
            </a:r>
            <a:r>
              <a:rPr lang="pt-BR" sz="1200" dirty="0" smtClean="0"/>
              <a:t>, </a:t>
            </a:r>
            <a:r>
              <a:rPr lang="pt-BR" sz="1200" dirty="0" err="1" smtClean="0"/>
              <a:t>et</a:t>
            </a:r>
            <a:r>
              <a:rPr lang="pt-BR" sz="1200" dirty="0" smtClean="0"/>
              <a:t> al., </a:t>
            </a:r>
            <a:r>
              <a:rPr lang="pt-BR" sz="1200" dirty="0" err="1" smtClean="0"/>
              <a:t>Appl</a:t>
            </a:r>
            <a:r>
              <a:rPr lang="pt-BR" sz="1200" dirty="0" smtClean="0"/>
              <a:t>. </a:t>
            </a:r>
            <a:r>
              <a:rPr lang="pt-BR" sz="1200" dirty="0" err="1" smtClean="0"/>
              <a:t>Phys</a:t>
            </a:r>
            <a:r>
              <a:rPr lang="pt-BR" sz="1200" dirty="0" smtClean="0"/>
              <a:t>. B </a:t>
            </a:r>
            <a:r>
              <a:rPr lang="pt-BR" sz="1200" b="1" dirty="0" smtClean="0"/>
              <a:t>93</a:t>
            </a:r>
            <a:r>
              <a:rPr lang="pt-BR" sz="1200" dirty="0" smtClean="0"/>
              <a:t>, 349 (2008); </a:t>
            </a:r>
            <a:endParaRPr lang="en-US" sz="1200" dirty="0" smtClean="0"/>
          </a:p>
          <a:p>
            <a:r>
              <a:rPr lang="pt-BR" sz="1200" dirty="0" smtClean="0"/>
              <a:t>J. </a:t>
            </a:r>
            <a:r>
              <a:rPr lang="pt-BR" sz="1200" dirty="0" err="1" smtClean="0"/>
              <a:t>Meyer-ter-Vehn</a:t>
            </a:r>
            <a:r>
              <a:rPr lang="pt-BR" sz="1200" dirty="0" smtClean="0"/>
              <a:t>, H.-C. Wu, Eur. </a:t>
            </a:r>
            <a:r>
              <a:rPr lang="pt-BR" sz="1200" dirty="0" err="1" smtClean="0"/>
              <a:t>Phys</a:t>
            </a:r>
            <a:r>
              <a:rPr lang="pt-BR" sz="1200" dirty="0" smtClean="0"/>
              <a:t>. J. D </a:t>
            </a:r>
            <a:r>
              <a:rPr lang="pt-BR" sz="1200" b="1" dirty="0" smtClean="0"/>
              <a:t>55,</a:t>
            </a:r>
            <a:r>
              <a:rPr lang="pt-BR" sz="1200" dirty="0" smtClean="0"/>
              <a:t>  433 (2009); </a:t>
            </a:r>
            <a:endParaRPr lang="en-US" sz="1200" dirty="0" smtClean="0"/>
          </a:p>
          <a:p>
            <a:r>
              <a:rPr lang="pt-BR" sz="1200" dirty="0" smtClean="0"/>
              <a:t>H.-C. Wu, </a:t>
            </a:r>
            <a:r>
              <a:rPr lang="pt-BR" sz="1200" dirty="0" err="1" smtClean="0"/>
              <a:t>et</a:t>
            </a:r>
            <a:r>
              <a:rPr lang="pt-BR" sz="1200" dirty="0" smtClean="0"/>
              <a:t> al., </a:t>
            </a:r>
            <a:r>
              <a:rPr lang="pt-BR" sz="1200" dirty="0" err="1" smtClean="0"/>
              <a:t>Phys</a:t>
            </a:r>
            <a:r>
              <a:rPr lang="pt-BR" sz="1200" dirty="0" smtClean="0"/>
              <a:t>. Rev. </a:t>
            </a:r>
            <a:r>
              <a:rPr lang="pt-BR" sz="1200" dirty="0" err="1" smtClean="0"/>
              <a:t>Lett</a:t>
            </a:r>
            <a:r>
              <a:rPr lang="pt-BR" sz="1200" dirty="0" smtClean="0"/>
              <a:t>. 104, 234801 (2010).</a:t>
            </a:r>
            <a:endParaRPr lang="en-US" sz="1200" dirty="0"/>
          </a:p>
        </p:txBody>
      </p:sp>
      <p:sp>
        <p:nvSpPr>
          <p:cNvPr id="50" name="TextBox 49"/>
          <p:cNvSpPr txBox="1"/>
          <p:nvPr/>
        </p:nvSpPr>
        <p:spPr>
          <a:xfrm>
            <a:off x="168773" y="942945"/>
            <a:ext cx="4474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Flying Mirror from Coulomb Explosion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68773" y="2655534"/>
            <a:ext cx="534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Flying Mirror from Radiation Pressure Acceleration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15599" y="3222540"/>
            <a:ext cx="44176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Flying Mirror from multiple electron layers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(Directed Coulomb Explosion)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44314" y="2966430"/>
            <a:ext cx="4199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200" dirty="0" err="1" smtClean="0"/>
              <a:t>T.Zh</a:t>
            </a:r>
            <a:r>
              <a:rPr lang="pt-BR" sz="1200" dirty="0" smtClean="0"/>
              <a:t>. </a:t>
            </a:r>
            <a:r>
              <a:rPr lang="pt-BR" sz="1200" dirty="0" err="1" smtClean="0"/>
              <a:t>Esirkepov</a:t>
            </a:r>
            <a:r>
              <a:rPr lang="pt-BR" sz="1200" dirty="0" smtClean="0"/>
              <a:t>, </a:t>
            </a:r>
            <a:r>
              <a:rPr lang="pt-BR" sz="1200" dirty="0" err="1" smtClean="0"/>
              <a:t>et</a:t>
            </a:r>
            <a:r>
              <a:rPr lang="pt-BR" sz="1200" dirty="0" smtClean="0"/>
              <a:t> al., </a:t>
            </a:r>
            <a:r>
              <a:rPr lang="pt-BR" sz="1200" dirty="0" err="1" smtClean="0"/>
              <a:t>Phys</a:t>
            </a:r>
            <a:r>
              <a:rPr lang="pt-BR" sz="1200" dirty="0" smtClean="0"/>
              <a:t>. Rev. </a:t>
            </a:r>
            <a:r>
              <a:rPr lang="pt-BR" sz="1200" dirty="0" err="1" smtClean="0"/>
              <a:t>Lett</a:t>
            </a:r>
            <a:r>
              <a:rPr lang="pt-BR" sz="1200" dirty="0" smtClean="0"/>
              <a:t>. 103 (2009) 025002.</a:t>
            </a:r>
            <a:endParaRPr lang="en-US" sz="1200" dirty="0" smtClean="0"/>
          </a:p>
        </p:txBody>
      </p:sp>
      <p:grpSp>
        <p:nvGrpSpPr>
          <p:cNvPr id="6" name="Group 49"/>
          <p:cNvGrpSpPr/>
          <p:nvPr/>
        </p:nvGrpSpPr>
        <p:grpSpPr>
          <a:xfrm rot="449717">
            <a:off x="8408212" y="1636694"/>
            <a:ext cx="227432" cy="929385"/>
            <a:chOff x="4476193" y="1691540"/>
            <a:chExt cx="1025211" cy="1369160"/>
          </a:xfrm>
        </p:grpSpPr>
        <p:sp>
          <p:nvSpPr>
            <p:cNvPr id="158" name="Oval 157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4241263" y="797020"/>
            <a:ext cx="4767145" cy="1600418"/>
            <a:chOff x="1870339" y="2330193"/>
            <a:chExt cx="4767145" cy="1600418"/>
          </a:xfrm>
        </p:grpSpPr>
        <p:cxnSp>
          <p:nvCxnSpPr>
            <p:cNvPr id="88" name="Straight Arrow Connector 87"/>
            <p:cNvCxnSpPr/>
            <p:nvPr/>
          </p:nvCxnSpPr>
          <p:spPr>
            <a:xfrm rot="16200000" flipH="1">
              <a:off x="2999472" y="3482311"/>
              <a:ext cx="326693" cy="308894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rot="5400000" flipH="1" flipV="1">
              <a:off x="3039379" y="2901654"/>
              <a:ext cx="345596" cy="407612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rot="10800000" flipV="1">
              <a:off x="2049280" y="3353813"/>
              <a:ext cx="407043" cy="0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>
              <a:off x="2259589" y="3355779"/>
              <a:ext cx="393468" cy="403416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rot="10800000">
              <a:off x="2254614" y="2932502"/>
              <a:ext cx="403416" cy="323717"/>
            </a:xfrm>
            <a:prstGeom prst="straightConnector1">
              <a:avLst/>
            </a:prstGeom>
            <a:ln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50000"/>
            <a:stretch>
              <a:fillRect/>
            </a:stretch>
          </p:blipFill>
          <p:spPr>
            <a:xfrm rot="10800000">
              <a:off x="2458341" y="3005097"/>
              <a:ext cx="378173" cy="626384"/>
            </a:xfrm>
            <a:prstGeom prst="rect">
              <a:avLst/>
            </a:prstGeom>
          </p:spPr>
        </p:pic>
        <p:sp>
          <p:nvSpPr>
            <p:cNvPr id="95" name="Cube 94"/>
            <p:cNvSpPr/>
            <p:nvPr/>
          </p:nvSpPr>
          <p:spPr>
            <a:xfrm>
              <a:off x="2610562" y="2682787"/>
              <a:ext cx="397809" cy="1247824"/>
            </a:xfrm>
            <a:prstGeom prst="cube">
              <a:avLst>
                <a:gd name="adj" fmla="val 802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50000"/>
            <a:stretch>
              <a:fillRect/>
            </a:stretch>
          </p:blipFill>
          <p:spPr>
            <a:xfrm>
              <a:off x="2847071" y="3000170"/>
              <a:ext cx="378173" cy="626384"/>
            </a:xfrm>
            <a:prstGeom prst="rect">
              <a:avLst/>
            </a:prstGeom>
          </p:spPr>
        </p:pic>
        <p:cxnSp>
          <p:nvCxnSpPr>
            <p:cNvPr id="100" name="Straight Arrow Connector 99"/>
            <p:cNvCxnSpPr/>
            <p:nvPr/>
          </p:nvCxnSpPr>
          <p:spPr>
            <a:xfrm flipV="1">
              <a:off x="4142194" y="3353813"/>
              <a:ext cx="917112" cy="347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2"/>
            <a:srcRect l="50000"/>
            <a:stretch>
              <a:fillRect/>
            </a:stretch>
          </p:blipFill>
          <p:spPr>
            <a:xfrm>
              <a:off x="3764021" y="3005097"/>
              <a:ext cx="378173" cy="626384"/>
            </a:xfrm>
            <a:prstGeom prst="rect">
              <a:avLst/>
            </a:prstGeom>
          </p:spPr>
        </p:pic>
        <p:sp>
          <p:nvSpPr>
            <p:cNvPr id="105" name="TextBox 104"/>
            <p:cNvSpPr txBox="1"/>
            <p:nvPr/>
          </p:nvSpPr>
          <p:spPr>
            <a:xfrm>
              <a:off x="3814435" y="2807303"/>
              <a:ext cx="85818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electrons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870339" y="3051420"/>
              <a:ext cx="8851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accent2">
                      <a:lumMod val="75000"/>
                    </a:schemeClr>
                  </a:solidFill>
                </a:rPr>
                <a:t>protons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45" name="Left Arrow 144"/>
            <p:cNvSpPr/>
            <p:nvPr/>
          </p:nvSpPr>
          <p:spPr>
            <a:xfrm rot="20171404">
              <a:off x="4506142" y="2964267"/>
              <a:ext cx="424431" cy="260660"/>
            </a:xfrm>
            <a:prstGeom prst="leftArrow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68"/>
            <p:cNvSpPr>
              <a:spLocks/>
            </p:cNvSpPr>
            <p:nvPr/>
          </p:nvSpPr>
          <p:spPr bwMode="auto">
            <a:xfrm>
              <a:off x="4142193" y="2807303"/>
              <a:ext cx="2117247" cy="866155"/>
            </a:xfrm>
            <a:custGeom>
              <a:avLst/>
              <a:gdLst>
                <a:gd name="T0" fmla="*/ 2147483647 w 817"/>
                <a:gd name="T1" fmla="*/ 0 h 226"/>
                <a:gd name="T2" fmla="*/ 0 w 817"/>
                <a:gd name="T3" fmla="*/ 2147483647 h 226"/>
                <a:gd name="T4" fmla="*/ 2147483647 w 817"/>
                <a:gd name="T5" fmla="*/ 2147483647 h 226"/>
                <a:gd name="T6" fmla="*/ 0 60000 65536"/>
                <a:gd name="T7" fmla="*/ 0 60000 65536"/>
                <a:gd name="T8" fmla="*/ 0 60000 65536"/>
                <a:gd name="T9" fmla="*/ 0 w 817"/>
                <a:gd name="T10" fmla="*/ 0 h 226"/>
                <a:gd name="T11" fmla="*/ 817 w 817"/>
                <a:gd name="T12" fmla="*/ 226 h 2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7" h="226">
                  <a:moveTo>
                    <a:pt x="472" y="0"/>
                  </a:moveTo>
                  <a:lnTo>
                    <a:pt x="0" y="145"/>
                  </a:lnTo>
                  <a:lnTo>
                    <a:pt x="817" y="22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" name="Group 39"/>
            <p:cNvGrpSpPr/>
            <p:nvPr/>
          </p:nvGrpSpPr>
          <p:grpSpPr>
            <a:xfrm rot="20371616">
              <a:off x="4809271" y="2330193"/>
              <a:ext cx="954668" cy="912522"/>
              <a:chOff x="4476193" y="1691540"/>
              <a:chExt cx="1025211" cy="1369160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4936647" y="1691540"/>
                <a:ext cx="111603" cy="136916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048250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4825044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5159853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710488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5280503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/>
              <p:cNvSpPr/>
              <p:nvPr/>
            </p:nvSpPr>
            <p:spPr>
              <a:xfrm>
                <a:off x="4587796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5389801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/>
              <p:cNvSpPr/>
              <p:nvPr/>
            </p:nvSpPr>
            <p:spPr>
              <a:xfrm>
                <a:off x="4476193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7" name="Left Arrow 166"/>
            <p:cNvSpPr/>
            <p:nvPr/>
          </p:nvSpPr>
          <p:spPr>
            <a:xfrm rot="11296802">
              <a:off x="6363343" y="3653790"/>
              <a:ext cx="274141" cy="97797"/>
            </a:xfrm>
            <a:prstGeom prst="leftArrow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Chord 167"/>
            <p:cNvSpPr>
              <a:spLocks noChangeAspect="1"/>
            </p:cNvSpPr>
            <p:nvPr/>
          </p:nvSpPr>
          <p:spPr>
            <a:xfrm rot="10800000">
              <a:off x="3535426" y="3096556"/>
              <a:ext cx="457200" cy="457200"/>
            </a:xfrm>
            <a:prstGeom prst="chord">
              <a:avLst>
                <a:gd name="adj1" fmla="val 5353165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28"/>
            <p:cNvGrpSpPr/>
            <p:nvPr/>
          </p:nvGrpSpPr>
          <p:grpSpPr>
            <a:xfrm>
              <a:off x="3105299" y="3105460"/>
              <a:ext cx="839644" cy="452027"/>
              <a:chOff x="4476193" y="1691540"/>
              <a:chExt cx="1025211" cy="1369160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4936647" y="1691540"/>
                <a:ext cx="111603" cy="136916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159853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4825044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4710488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280503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587796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389801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4476193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048250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" name="Group 226"/>
          <p:cNvGrpSpPr/>
          <p:nvPr/>
        </p:nvGrpSpPr>
        <p:grpSpPr>
          <a:xfrm>
            <a:off x="4615599" y="4525155"/>
            <a:ext cx="2262255" cy="1323454"/>
            <a:chOff x="4710236" y="4313117"/>
            <a:chExt cx="3829770" cy="2063569"/>
          </a:xfrm>
        </p:grpSpPr>
        <p:sp>
          <p:nvSpPr>
            <p:cNvPr id="193" name="Cube 192"/>
            <p:cNvSpPr/>
            <p:nvPr/>
          </p:nvSpPr>
          <p:spPr>
            <a:xfrm>
              <a:off x="4710236" y="4313117"/>
              <a:ext cx="449565" cy="2063569"/>
            </a:xfrm>
            <a:prstGeom prst="cube">
              <a:avLst>
                <a:gd name="adj" fmla="val 80257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4886388" y="5053931"/>
              <a:ext cx="192154" cy="805815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94" idx="0"/>
            </p:cNvCxnSpPr>
            <p:nvPr/>
          </p:nvCxnSpPr>
          <p:spPr>
            <a:xfrm rot="5400000" flipH="1" flipV="1">
              <a:off x="5469530" y="4566862"/>
              <a:ext cx="1399" cy="9741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 flipH="1" flipV="1">
              <a:off x="5496491" y="5367883"/>
              <a:ext cx="1399" cy="97413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6"/>
            <p:cNvGrpSpPr/>
            <p:nvPr/>
          </p:nvGrpSpPr>
          <p:grpSpPr>
            <a:xfrm>
              <a:off x="4886374" y="5055586"/>
              <a:ext cx="1230340" cy="804160"/>
              <a:chOff x="4476193" y="1691540"/>
              <a:chExt cx="1025211" cy="1369160"/>
            </a:xfrm>
          </p:grpSpPr>
          <p:sp>
            <p:nvSpPr>
              <p:cNvPr id="213" name="Oval 212"/>
              <p:cNvSpPr/>
              <p:nvPr/>
            </p:nvSpPr>
            <p:spPr>
              <a:xfrm>
                <a:off x="4936647" y="1691540"/>
                <a:ext cx="111603" cy="136916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Oval 213"/>
              <p:cNvSpPr/>
              <p:nvPr/>
            </p:nvSpPr>
            <p:spPr>
              <a:xfrm>
                <a:off x="5048250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Oval 214"/>
              <p:cNvSpPr/>
              <p:nvPr/>
            </p:nvSpPr>
            <p:spPr>
              <a:xfrm>
                <a:off x="4825044" y="1748128"/>
                <a:ext cx="111603" cy="123444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Oval 215"/>
              <p:cNvSpPr/>
              <p:nvPr/>
            </p:nvSpPr>
            <p:spPr>
              <a:xfrm>
                <a:off x="5159853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Oval 216"/>
              <p:cNvSpPr/>
              <p:nvPr/>
            </p:nvSpPr>
            <p:spPr>
              <a:xfrm>
                <a:off x="4710488" y="1900528"/>
                <a:ext cx="111603" cy="100584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Oval 217"/>
              <p:cNvSpPr/>
              <p:nvPr/>
            </p:nvSpPr>
            <p:spPr>
              <a:xfrm>
                <a:off x="5280503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/>
              <p:cNvSpPr/>
              <p:nvPr/>
            </p:nvSpPr>
            <p:spPr>
              <a:xfrm>
                <a:off x="4587796" y="1983078"/>
                <a:ext cx="111603" cy="82296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/>
              <p:cNvSpPr/>
              <p:nvPr/>
            </p:nvSpPr>
            <p:spPr>
              <a:xfrm>
                <a:off x="5389801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/>
              <p:cNvSpPr/>
              <p:nvPr/>
            </p:nvSpPr>
            <p:spPr>
              <a:xfrm>
                <a:off x="4476193" y="2148178"/>
                <a:ext cx="111603" cy="457200"/>
              </a:xfrm>
              <a:prstGeom prst="ellipse">
                <a:avLst/>
              </a:prstGeom>
              <a:solidFill>
                <a:srgbClr val="3366F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2"/>
            <a:srcRect l="50000"/>
            <a:stretch>
              <a:fillRect/>
            </a:stretch>
          </p:blipFill>
          <p:spPr>
            <a:xfrm>
              <a:off x="6677994" y="4896108"/>
              <a:ext cx="601979" cy="1047488"/>
            </a:xfrm>
            <a:prstGeom prst="rect">
              <a:avLst/>
            </a:prstGeom>
          </p:spPr>
        </p:pic>
        <p:sp>
          <p:nvSpPr>
            <p:cNvPr id="207" name="Chord 206"/>
            <p:cNvSpPr/>
            <p:nvPr/>
          </p:nvSpPr>
          <p:spPr>
            <a:xfrm rot="10800000">
              <a:off x="6246251" y="4922316"/>
              <a:ext cx="822960" cy="1005840"/>
            </a:xfrm>
            <a:prstGeom prst="chord">
              <a:avLst>
                <a:gd name="adj1" fmla="val 5357018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50000"/>
            <a:stretch>
              <a:fillRect/>
            </a:stretch>
          </p:blipFill>
          <p:spPr>
            <a:xfrm>
              <a:off x="6250209" y="4971304"/>
              <a:ext cx="526054" cy="871326"/>
            </a:xfrm>
            <a:prstGeom prst="rect">
              <a:avLst/>
            </a:prstGeom>
          </p:spPr>
        </p:pic>
        <p:sp>
          <p:nvSpPr>
            <p:cNvPr id="209" name="Chord 208"/>
            <p:cNvSpPr/>
            <p:nvPr/>
          </p:nvSpPr>
          <p:spPr>
            <a:xfrm rot="10800000">
              <a:off x="5890891" y="4953630"/>
              <a:ext cx="709064" cy="914400"/>
            </a:xfrm>
            <a:prstGeom prst="chord">
              <a:avLst>
                <a:gd name="adj1" fmla="val 5357018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 l="50000"/>
            <a:stretch>
              <a:fillRect/>
            </a:stretch>
          </p:blipFill>
          <p:spPr>
            <a:xfrm>
              <a:off x="5817400" y="5053232"/>
              <a:ext cx="459219" cy="760624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2"/>
            <a:srcRect l="50000"/>
            <a:stretch>
              <a:fillRect/>
            </a:stretch>
          </p:blipFill>
          <p:spPr>
            <a:xfrm>
              <a:off x="7320660" y="4909616"/>
              <a:ext cx="601979" cy="1047488"/>
            </a:xfrm>
            <a:prstGeom prst="rect">
              <a:avLst/>
            </a:prstGeom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2"/>
            <a:srcRect l="50000"/>
            <a:stretch>
              <a:fillRect/>
            </a:stretch>
          </p:blipFill>
          <p:spPr>
            <a:xfrm>
              <a:off x="7938027" y="4922316"/>
              <a:ext cx="601979" cy="1047488"/>
            </a:xfrm>
            <a:prstGeom prst="rect">
              <a:avLst/>
            </a:prstGeom>
          </p:spPr>
        </p:pic>
        <p:sp>
          <p:nvSpPr>
            <p:cNvPr id="225" name="Chord 224"/>
            <p:cNvSpPr/>
            <p:nvPr/>
          </p:nvSpPr>
          <p:spPr>
            <a:xfrm rot="10800000">
              <a:off x="6875707" y="4953630"/>
              <a:ext cx="822960" cy="1005840"/>
            </a:xfrm>
            <a:prstGeom prst="chord">
              <a:avLst>
                <a:gd name="adj1" fmla="val 5357018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Chord 225"/>
            <p:cNvSpPr/>
            <p:nvPr/>
          </p:nvSpPr>
          <p:spPr>
            <a:xfrm rot="10800000">
              <a:off x="7505970" y="4947324"/>
              <a:ext cx="822961" cy="1005840"/>
            </a:xfrm>
            <a:prstGeom prst="chord">
              <a:avLst>
                <a:gd name="adj1" fmla="val 5357018"/>
                <a:gd name="adj2" fmla="val 1620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5087744" y="3915038"/>
            <a:ext cx="3637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200" dirty="0" smtClean="0"/>
              <a:t>S. S. Bulanov, </a:t>
            </a:r>
            <a:r>
              <a:rPr lang="pt-BR" sz="1200" dirty="0" err="1" smtClean="0"/>
              <a:t>et</a:t>
            </a:r>
            <a:r>
              <a:rPr lang="pt-BR" sz="1200" dirty="0" smtClean="0"/>
              <a:t> al., </a:t>
            </a:r>
            <a:r>
              <a:rPr lang="pt-BR" sz="1200" dirty="0" err="1" smtClean="0"/>
              <a:t>Phys</a:t>
            </a:r>
            <a:r>
              <a:rPr lang="pt-BR" sz="1200" dirty="0" smtClean="0"/>
              <a:t>. </a:t>
            </a:r>
            <a:r>
              <a:rPr lang="pt-BR" sz="1200" dirty="0" err="1" smtClean="0"/>
              <a:t>Lett</a:t>
            </a:r>
            <a:r>
              <a:rPr lang="pt-BR" sz="1200" dirty="0" smtClean="0"/>
              <a:t>. A </a:t>
            </a:r>
            <a:r>
              <a:rPr lang="pt-BR" sz="1200" b="1" dirty="0" smtClean="0"/>
              <a:t>374</a:t>
            </a:r>
            <a:r>
              <a:rPr lang="pt-BR" sz="1200" dirty="0" smtClean="0"/>
              <a:t>, 476 (2010).</a:t>
            </a:r>
            <a:endParaRPr lang="en-US" sz="1200" dirty="0" smtClean="0"/>
          </a:p>
        </p:txBody>
      </p:sp>
      <p:sp>
        <p:nvSpPr>
          <p:cNvPr id="230" name="Freeform 68"/>
          <p:cNvSpPr>
            <a:spLocks/>
          </p:cNvSpPr>
          <p:nvPr/>
        </p:nvSpPr>
        <p:spPr bwMode="auto">
          <a:xfrm>
            <a:off x="6119483" y="4639661"/>
            <a:ext cx="2407891" cy="896169"/>
          </a:xfrm>
          <a:custGeom>
            <a:avLst/>
            <a:gdLst>
              <a:gd name="T0" fmla="*/ 2147483647 w 817"/>
              <a:gd name="T1" fmla="*/ 0 h 226"/>
              <a:gd name="T2" fmla="*/ 0 w 817"/>
              <a:gd name="T3" fmla="*/ 2147483647 h 226"/>
              <a:gd name="T4" fmla="*/ 2147483647 w 817"/>
              <a:gd name="T5" fmla="*/ 2147483647 h 226"/>
              <a:gd name="T6" fmla="*/ 0 60000 65536"/>
              <a:gd name="T7" fmla="*/ 0 60000 65536"/>
              <a:gd name="T8" fmla="*/ 0 60000 65536"/>
              <a:gd name="T9" fmla="*/ 0 w 817"/>
              <a:gd name="T10" fmla="*/ 0 h 226"/>
              <a:gd name="T11" fmla="*/ 817 w 817"/>
              <a:gd name="T12" fmla="*/ 226 h 22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7" h="226">
                <a:moveTo>
                  <a:pt x="472" y="0"/>
                </a:moveTo>
                <a:lnTo>
                  <a:pt x="0" y="145"/>
                </a:lnTo>
                <a:lnTo>
                  <a:pt x="817" y="226"/>
                </a:lnTo>
              </a:path>
            </a:pathLst>
          </a:cu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39"/>
          <p:cNvGrpSpPr/>
          <p:nvPr/>
        </p:nvGrpSpPr>
        <p:grpSpPr>
          <a:xfrm rot="20371616">
            <a:off x="7070207" y="4183400"/>
            <a:ext cx="954668" cy="912522"/>
            <a:chOff x="4476193" y="1691540"/>
            <a:chExt cx="1025211" cy="1369160"/>
          </a:xfrm>
        </p:grpSpPr>
        <p:sp>
          <p:nvSpPr>
            <p:cNvPr id="232" name="Oval 231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49"/>
          <p:cNvGrpSpPr/>
          <p:nvPr/>
        </p:nvGrpSpPr>
        <p:grpSpPr>
          <a:xfrm rot="449717">
            <a:off x="8405625" y="5082244"/>
            <a:ext cx="227432" cy="929385"/>
            <a:chOff x="4476193" y="1691540"/>
            <a:chExt cx="1025211" cy="1369160"/>
          </a:xfrm>
        </p:grpSpPr>
        <p:sp>
          <p:nvSpPr>
            <p:cNvPr id="242" name="Oval 241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Left Arrow 250"/>
          <p:cNvSpPr/>
          <p:nvPr/>
        </p:nvSpPr>
        <p:spPr>
          <a:xfrm rot="11296802">
            <a:off x="8664550" y="5618561"/>
            <a:ext cx="274141" cy="97797"/>
          </a:xfrm>
          <a:prstGeom prst="leftArrow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49"/>
          <p:cNvGrpSpPr/>
          <p:nvPr/>
        </p:nvGrpSpPr>
        <p:grpSpPr>
          <a:xfrm rot="449717">
            <a:off x="7375892" y="4913119"/>
            <a:ext cx="227432" cy="929385"/>
            <a:chOff x="4476193" y="1691540"/>
            <a:chExt cx="1025211" cy="1369160"/>
          </a:xfrm>
        </p:grpSpPr>
        <p:sp>
          <p:nvSpPr>
            <p:cNvPr id="253" name="Oval 252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Oval 253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Oval 255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Oval 258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Oval 259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Oval 260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49"/>
          <p:cNvGrpSpPr/>
          <p:nvPr/>
        </p:nvGrpSpPr>
        <p:grpSpPr>
          <a:xfrm rot="449717">
            <a:off x="7881885" y="5005471"/>
            <a:ext cx="227432" cy="929385"/>
            <a:chOff x="4476193" y="1691540"/>
            <a:chExt cx="1025211" cy="1369160"/>
          </a:xfrm>
        </p:grpSpPr>
        <p:sp>
          <p:nvSpPr>
            <p:cNvPr id="263" name="Oval 262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3" name="Picture 272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385961" y="3662330"/>
            <a:ext cx="3489352" cy="150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4" name="Group 273"/>
          <p:cNvGrpSpPr>
            <a:grpSpLocks noChangeAspect="1"/>
          </p:cNvGrpSpPr>
          <p:nvPr/>
        </p:nvGrpSpPr>
        <p:grpSpPr>
          <a:xfrm rot="798289">
            <a:off x="2807967" y="4585484"/>
            <a:ext cx="814321" cy="660981"/>
            <a:chOff x="4476193" y="1691540"/>
            <a:chExt cx="1025211" cy="1369160"/>
          </a:xfrm>
        </p:grpSpPr>
        <p:sp>
          <p:nvSpPr>
            <p:cNvPr id="285" name="Oval 284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275" name="Group 274"/>
          <p:cNvGrpSpPr>
            <a:grpSpLocks noChangeAspect="1"/>
          </p:cNvGrpSpPr>
          <p:nvPr/>
        </p:nvGrpSpPr>
        <p:grpSpPr>
          <a:xfrm>
            <a:off x="2572878" y="4242813"/>
            <a:ext cx="121312" cy="495735"/>
            <a:chOff x="4476193" y="1691540"/>
            <a:chExt cx="1025211" cy="1369160"/>
          </a:xfrm>
        </p:grpSpPr>
        <p:sp>
          <p:nvSpPr>
            <p:cNvPr id="276" name="Oval 275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7" name="Oval 276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8" name="Oval 277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9" name="Oval 278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0" name="Oval 279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1" name="Oval 280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2" name="Oval 281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3" name="Oval 282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4" name="Oval 283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143" name="Picture 1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17" y="4324625"/>
            <a:ext cx="1731583" cy="1579595"/>
          </a:xfrm>
          <a:prstGeom prst="rect">
            <a:avLst/>
          </a:prstGeom>
        </p:spPr>
      </p:pic>
      <p:pic>
        <p:nvPicPr>
          <p:cNvPr id="11" name="Picture 10" descr="RP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80" y="2063937"/>
            <a:ext cx="2395731" cy="1653295"/>
          </a:xfrm>
          <a:prstGeom prst="rect">
            <a:avLst/>
          </a:prstGeom>
        </p:spPr>
      </p:pic>
      <p:pic>
        <p:nvPicPr>
          <p:cNvPr id="12" name="Picture 11" descr="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46" y="4327398"/>
            <a:ext cx="1908153" cy="1596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6408" y="1456252"/>
            <a:ext cx="2465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Ion Acceleration</a:t>
            </a:r>
            <a:endParaRPr lang="en-US" sz="25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402580" y="3742252"/>
            <a:ext cx="44788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u="sng" dirty="0" smtClean="0"/>
              <a:t>High Intensity Particle 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08" y="3758672"/>
            <a:ext cx="37472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Relativistic Flying Mirrors</a:t>
            </a:r>
            <a:endParaRPr lang="en-US" sz="25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240305" y="4335753"/>
            <a:ext cx="168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Double Doppler Effect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81208" y="1456252"/>
            <a:ext cx="3196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Electron Acceleration</a:t>
            </a:r>
            <a:endParaRPr lang="en-US" sz="2500" u="sng" dirty="0"/>
          </a:p>
        </p:txBody>
      </p:sp>
      <p:pic>
        <p:nvPicPr>
          <p:cNvPr id="17" name="Picture 2" descr="C:\!ARTICLES\2007\2007-Bow-wave\fig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1209" y="1927760"/>
            <a:ext cx="2810448" cy="174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396509" y="1240395"/>
            <a:ext cx="4006072" cy="503655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402580" y="1240395"/>
            <a:ext cx="4158971" cy="2518277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  <a:t>PW-class Lasers: High Intensity Particle Physics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ube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486" y="1883456"/>
            <a:ext cx="4282345" cy="3657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05934" y="79380"/>
            <a:ext cx="7239000" cy="69175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LBNL Workshop: High Intensity Particle Physics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4163" y="1464602"/>
            <a:ext cx="4022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Nonperturbative</a:t>
            </a:r>
            <a:r>
              <a:rPr lang="en-US" dirty="0" smtClean="0"/>
              <a:t> Quantum Field Theory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42124" y="2023156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Matter in extreme conditions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18232" y="5171724"/>
            <a:ext cx="246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Next generation lasers: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4885" y="5663328"/>
            <a:ext cx="4172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day-to-day operation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new laser-matter interaction applications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08637" y="5176275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Future lepton colliders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606182" y="457174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Future </a:t>
            </a:r>
            <a:r>
              <a:rPr lang="en-US" dirty="0" err="1" smtClean="0"/>
              <a:t>γγ</a:t>
            </a:r>
            <a:r>
              <a:rPr lang="en-US" dirty="0" smtClean="0"/>
              <a:t> colliders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05600" y="5813327"/>
            <a:ext cx="343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Various astrophysical phenomena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8232" y="355278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FontTx/>
              <a:buChar char="-"/>
            </a:pPr>
            <a:r>
              <a:rPr lang="en-US" dirty="0" smtClean="0"/>
              <a:t> Electromagnetic </a:t>
            </a:r>
          </a:p>
          <a:p>
            <a:pPr algn="r"/>
            <a:r>
              <a:rPr lang="en-US" dirty="0" smtClean="0"/>
              <a:t>Avalanches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8232" y="2622120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FontTx/>
              <a:buChar char="-"/>
            </a:pPr>
            <a:r>
              <a:rPr lang="en-US" dirty="0" smtClean="0"/>
              <a:t> Electromagnetic </a:t>
            </a:r>
          </a:p>
          <a:p>
            <a:pPr algn="r"/>
            <a:r>
              <a:rPr lang="en-US" dirty="0" smtClean="0"/>
              <a:t>Cascades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6845" y="4457353"/>
            <a:ext cx="1813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FontTx/>
              <a:buChar char="-"/>
            </a:pPr>
            <a:r>
              <a:rPr lang="en-US" dirty="0" smtClean="0"/>
              <a:t> Ultimate Laser </a:t>
            </a:r>
          </a:p>
          <a:p>
            <a:pPr algn="ctr"/>
            <a:r>
              <a:rPr lang="en-US" dirty="0" smtClean="0"/>
              <a:t>Intensity Limit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32557" y="881390"/>
            <a:ext cx="6950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</a:t>
            </a:r>
            <a:r>
              <a:rPr lang="en-US" sz="2800" dirty="0" smtClean="0">
                <a:solidFill>
                  <a:srgbClr val="0000FF"/>
                </a:solidFill>
              </a:rPr>
              <a:t>igh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ntensity  </a:t>
            </a:r>
            <a:r>
              <a:rPr lang="en-US" sz="2800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article </a:t>
            </a:r>
            <a:r>
              <a:rPr lang="en-US" sz="2800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0000FF"/>
                </a:solidFill>
              </a:rPr>
              <a:t>hoton </a:t>
            </a:r>
            <a:r>
              <a:rPr lang="en-US" sz="2800" dirty="0" smtClean="0">
                <a:solidFill>
                  <a:srgbClr val="FF0000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nt</a:t>
            </a: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0000FF"/>
                </a:solidFill>
              </a:rPr>
              <a:t>ractions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648" y="2622120"/>
            <a:ext cx="1503575" cy="1371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712114" y="1505352"/>
            <a:ext cx="34357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Workshop on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"Nonlinear QED Phenomena </a:t>
            </a:r>
            <a:br>
              <a:rPr lang="en-US" sz="1600" dirty="0" smtClean="0">
                <a:solidFill>
                  <a:srgbClr val="0000FF"/>
                </a:solidFill>
              </a:rPr>
            </a:br>
            <a:r>
              <a:rPr lang="en-US" sz="1600" dirty="0" smtClean="0">
                <a:solidFill>
                  <a:srgbClr val="0000FF"/>
                </a:solidFill>
              </a:rPr>
              <a:t>with Ultra-Intense PW-class Lasers”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LBNL, May 2012</a:t>
            </a:r>
            <a:endParaRPr lang="en-US" sz="16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rapezoid 48"/>
          <p:cNvSpPr/>
          <p:nvPr/>
        </p:nvSpPr>
        <p:spPr>
          <a:xfrm rot="5400000">
            <a:off x="5073905" y="1297297"/>
            <a:ext cx="1557608" cy="1325212"/>
          </a:xfrm>
          <a:prstGeom prst="trapezoid">
            <a:avLst>
              <a:gd name="adj" fmla="val 543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/>
          <p:cNvSpPr>
            <a:spLocks noChangeAspect="1"/>
          </p:cNvSpPr>
          <p:nvPr/>
        </p:nvSpPr>
        <p:spPr>
          <a:xfrm>
            <a:off x="5278795" y="2401562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/>
          <p:cNvSpPr>
            <a:spLocks noChangeAspect="1"/>
          </p:cNvSpPr>
          <p:nvPr/>
        </p:nvSpPr>
        <p:spPr>
          <a:xfrm rot="10800000">
            <a:off x="6184647" y="1832347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Trapezoid 208"/>
          <p:cNvSpPr/>
          <p:nvPr/>
        </p:nvSpPr>
        <p:spPr>
          <a:xfrm rot="16200000">
            <a:off x="1938626" y="1368398"/>
            <a:ext cx="1557608" cy="1071384"/>
          </a:xfrm>
          <a:prstGeom prst="trapezoid">
            <a:avLst>
              <a:gd name="adj" fmla="val 6078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Trapezoid 207"/>
          <p:cNvSpPr/>
          <p:nvPr/>
        </p:nvSpPr>
        <p:spPr>
          <a:xfrm rot="5400000">
            <a:off x="847488" y="1352448"/>
            <a:ext cx="1557608" cy="1110887"/>
          </a:xfrm>
          <a:prstGeom prst="trapezoid">
            <a:avLst>
              <a:gd name="adj" fmla="val 5889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6867" y="-117632"/>
            <a:ext cx="8409379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Principal schemes of the experiments for the study of extreme</a:t>
            </a:r>
            <a:r>
              <a:rPr lang="en-US" baseline="0" dirty="0" smtClean="0">
                <a:solidFill>
                  <a:srgbClr val="FFFFFF"/>
                </a:solidFill>
              </a:rPr>
              <a:t> field limits.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49"/>
          <p:cNvGrpSpPr/>
          <p:nvPr/>
        </p:nvGrpSpPr>
        <p:grpSpPr>
          <a:xfrm>
            <a:off x="4852576" y="1181100"/>
            <a:ext cx="703127" cy="1557607"/>
            <a:chOff x="4476193" y="1691540"/>
            <a:chExt cx="1025211" cy="1369160"/>
          </a:xfrm>
        </p:grpSpPr>
        <p:sp>
          <p:nvSpPr>
            <p:cNvPr id="51" name="Oval 50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/>
          <p:cNvSpPr/>
          <p:nvPr/>
        </p:nvSpPr>
        <p:spPr>
          <a:xfrm>
            <a:off x="6685925" y="180552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6492885" y="182193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604645" y="190321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778635" y="190321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492885" y="1989842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692275" y="2003812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398905" y="190321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882775" y="182193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882775" y="1989842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6974215" y="1903216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70"/>
          <p:cNvGrpSpPr/>
          <p:nvPr/>
        </p:nvGrpSpPr>
        <p:grpSpPr>
          <a:xfrm>
            <a:off x="5731726" y="1601519"/>
            <a:ext cx="468629" cy="619197"/>
            <a:chOff x="3225801" y="1943100"/>
            <a:chExt cx="698499" cy="619197"/>
          </a:xfrm>
        </p:grpSpPr>
        <p:cxnSp>
          <p:nvCxnSpPr>
            <p:cNvPr id="72" name="Straight Connector 71"/>
            <p:cNvCxnSpPr/>
            <p:nvPr/>
          </p:nvCxnSpPr>
          <p:spPr>
            <a:xfrm rot="10800000">
              <a:off x="3587750" y="2295011"/>
              <a:ext cx="336550" cy="158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3225801" y="1943100"/>
              <a:ext cx="361949" cy="3519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3225801" y="2296601"/>
              <a:ext cx="361949" cy="2656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5974561" y="1602793"/>
            <a:ext cx="264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γ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5744426" y="2002542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5744426" y="1478599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 rot="16200000">
            <a:off x="4073066" y="1763098"/>
            <a:ext cx="123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56377" y="1487564"/>
            <a:ext cx="962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bunch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1" name="Trapezoid 80"/>
          <p:cNvSpPr/>
          <p:nvPr/>
        </p:nvSpPr>
        <p:spPr>
          <a:xfrm>
            <a:off x="7201387" y="2422653"/>
            <a:ext cx="1349196" cy="481789"/>
          </a:xfrm>
          <a:prstGeom prst="trapezoid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2" name="Trapezoid 81"/>
          <p:cNvSpPr/>
          <p:nvPr/>
        </p:nvSpPr>
        <p:spPr>
          <a:xfrm rot="10800000">
            <a:off x="7068628" y="1180867"/>
            <a:ext cx="1575529" cy="1248502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2583465">
            <a:off x="7542679" y="1676956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2583465">
            <a:off x="7324694" y="1655372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c 95"/>
          <p:cNvSpPr/>
          <p:nvPr/>
        </p:nvSpPr>
        <p:spPr>
          <a:xfrm rot="2583465">
            <a:off x="7117621" y="1661250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/>
        </p:nvSpPr>
        <p:spPr>
          <a:xfrm rot="2583465">
            <a:off x="6915483" y="1653782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7819213" y="1170645"/>
            <a:ext cx="70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LWFA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7484116" y="2487108"/>
            <a:ext cx="82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jet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509505" y="1185928"/>
            <a:ext cx="124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 wave</a:t>
            </a:r>
            <a:endParaRPr lang="en-US" dirty="0"/>
          </a:p>
        </p:txBody>
      </p:sp>
      <p:cxnSp>
        <p:nvCxnSpPr>
          <p:cNvPr id="102" name="Straight Arrow Connector 101"/>
          <p:cNvCxnSpPr>
            <a:stCxn id="100" idx="2"/>
          </p:cNvCxnSpPr>
          <p:nvPr/>
        </p:nvCxnSpPr>
        <p:spPr>
          <a:xfrm rot="16200000" flipH="1">
            <a:off x="7198767" y="1487566"/>
            <a:ext cx="171961" cy="307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04"/>
          <p:cNvGrpSpPr/>
          <p:nvPr/>
        </p:nvGrpSpPr>
        <p:grpSpPr>
          <a:xfrm>
            <a:off x="8644158" y="1575725"/>
            <a:ext cx="315796" cy="769443"/>
            <a:chOff x="4476193" y="1691540"/>
            <a:chExt cx="1025211" cy="1369160"/>
          </a:xfrm>
        </p:grpSpPr>
        <p:sp>
          <p:nvSpPr>
            <p:cNvPr id="106" name="Oval 105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rapezoid 114"/>
          <p:cNvSpPr/>
          <p:nvPr/>
        </p:nvSpPr>
        <p:spPr>
          <a:xfrm rot="16200000">
            <a:off x="7731854" y="1244978"/>
            <a:ext cx="776031" cy="1400998"/>
          </a:xfrm>
          <a:prstGeom prst="trapezoid">
            <a:avLst>
              <a:gd name="adj" fmla="val 21393"/>
            </a:avLst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70"/>
          <p:cNvGrpSpPr/>
          <p:nvPr/>
        </p:nvGrpSpPr>
        <p:grpSpPr>
          <a:xfrm>
            <a:off x="725421" y="1120902"/>
            <a:ext cx="703127" cy="1557607"/>
            <a:chOff x="4476193" y="1691540"/>
            <a:chExt cx="1025211" cy="1369160"/>
          </a:xfrm>
        </p:grpSpPr>
        <p:sp>
          <p:nvSpPr>
            <p:cNvPr id="172" name="Oval 171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2" name="Straight Connector 181"/>
          <p:cNvCxnSpPr/>
          <p:nvPr/>
        </p:nvCxnSpPr>
        <p:spPr>
          <a:xfrm rot="10800000">
            <a:off x="1855872" y="1787407"/>
            <a:ext cx="225794" cy="158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 rot="16200000" flipV="1">
            <a:off x="1525417" y="1456950"/>
            <a:ext cx="334840" cy="32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 rot="10800000" flipV="1">
            <a:off x="1613037" y="1788997"/>
            <a:ext cx="242835" cy="2656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/>
          <p:cNvSpPr txBox="1"/>
          <p:nvPr/>
        </p:nvSpPr>
        <p:spPr>
          <a:xfrm>
            <a:off x="1625737" y="1836519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186" name="TextBox 185"/>
          <p:cNvSpPr txBox="1"/>
          <p:nvPr/>
        </p:nvSpPr>
        <p:spPr>
          <a:xfrm>
            <a:off x="1388122" y="1463306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187" name="TextBox 186"/>
          <p:cNvSpPr txBox="1"/>
          <p:nvPr/>
        </p:nvSpPr>
        <p:spPr>
          <a:xfrm rot="16200000">
            <a:off x="-54089" y="1702900"/>
            <a:ext cx="123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7" name="Group 187"/>
          <p:cNvGrpSpPr/>
          <p:nvPr/>
        </p:nvGrpSpPr>
        <p:grpSpPr>
          <a:xfrm flipH="1">
            <a:off x="2896903" y="1116512"/>
            <a:ext cx="703127" cy="1557607"/>
            <a:chOff x="4476193" y="1691540"/>
            <a:chExt cx="1025211" cy="1369160"/>
          </a:xfrm>
        </p:grpSpPr>
        <p:sp>
          <p:nvSpPr>
            <p:cNvPr id="189" name="Oval 188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Oval 189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Oval 190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Oval 193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Oval 194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Oval 197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Oval 198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99"/>
          <p:cNvGrpSpPr/>
          <p:nvPr/>
        </p:nvGrpSpPr>
        <p:grpSpPr>
          <a:xfrm flipH="1">
            <a:off x="2341144" y="1718950"/>
            <a:ext cx="468629" cy="619197"/>
            <a:chOff x="3225801" y="1943100"/>
            <a:chExt cx="698499" cy="619197"/>
          </a:xfrm>
        </p:grpSpPr>
        <p:cxnSp>
          <p:nvCxnSpPr>
            <p:cNvPr id="201" name="Straight Connector 200"/>
            <p:cNvCxnSpPr/>
            <p:nvPr/>
          </p:nvCxnSpPr>
          <p:spPr>
            <a:xfrm rot="10800000">
              <a:off x="3587750" y="2295011"/>
              <a:ext cx="336550" cy="158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rot="10800000">
              <a:off x="3225801" y="1943100"/>
              <a:ext cx="361949" cy="3519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/>
            <p:cNvCxnSpPr/>
            <p:nvPr/>
          </p:nvCxnSpPr>
          <p:spPr>
            <a:xfrm rot="10800000" flipV="1">
              <a:off x="3225801" y="2296601"/>
              <a:ext cx="361949" cy="2656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4" name="TextBox 203"/>
          <p:cNvSpPr txBox="1"/>
          <p:nvPr/>
        </p:nvSpPr>
        <p:spPr>
          <a:xfrm flipH="1">
            <a:off x="2458519" y="2119973"/>
            <a:ext cx="33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205" name="TextBox 204"/>
          <p:cNvSpPr txBox="1"/>
          <p:nvPr/>
        </p:nvSpPr>
        <p:spPr>
          <a:xfrm flipH="1">
            <a:off x="2486434" y="1596030"/>
            <a:ext cx="31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206" name="TextBox 205"/>
          <p:cNvSpPr txBox="1"/>
          <p:nvPr/>
        </p:nvSpPr>
        <p:spPr>
          <a:xfrm rot="5400000" flipH="1">
            <a:off x="3028721" y="1818591"/>
            <a:ext cx="147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10" name="Straight Connector 209"/>
          <p:cNvCxnSpPr/>
          <p:nvPr/>
        </p:nvCxnSpPr>
        <p:spPr>
          <a:xfrm rot="16200000" flipV="1">
            <a:off x="1827038" y="1627106"/>
            <a:ext cx="732355" cy="530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1932143" y="1345955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247" name="TextBox 246"/>
          <p:cNvSpPr txBox="1"/>
          <p:nvPr/>
        </p:nvSpPr>
        <p:spPr>
          <a:xfrm flipH="1">
            <a:off x="2090737" y="1992641"/>
            <a:ext cx="33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252" name="7-Point Star 251"/>
          <p:cNvSpPr/>
          <p:nvPr/>
        </p:nvSpPr>
        <p:spPr>
          <a:xfrm>
            <a:off x="2024373" y="1750700"/>
            <a:ext cx="297720" cy="285543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147186" y="810678"/>
            <a:ext cx="213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Colliding laser pulses</a:t>
            </a:r>
            <a:endParaRPr lang="en-US" u="sng" dirty="0"/>
          </a:p>
        </p:txBody>
      </p:sp>
      <p:sp>
        <p:nvSpPr>
          <p:cNvPr id="101" name="TextBox 100"/>
          <p:cNvSpPr txBox="1"/>
          <p:nvPr/>
        </p:nvSpPr>
        <p:spPr>
          <a:xfrm>
            <a:off x="4665424" y="834093"/>
            <a:ext cx="420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Colliding laser pulse and an electron beam</a:t>
            </a:r>
            <a:endParaRPr lang="en-US" u="sng" dirty="0"/>
          </a:p>
        </p:txBody>
      </p:sp>
      <p:sp>
        <p:nvSpPr>
          <p:cNvPr id="103" name="Rounded Rectangle 27"/>
          <p:cNvSpPr/>
          <p:nvPr/>
        </p:nvSpPr>
        <p:spPr>
          <a:xfrm>
            <a:off x="111684" y="2961013"/>
            <a:ext cx="4262196" cy="3369782"/>
          </a:xfrm>
          <a:prstGeom prst="roundRect">
            <a:avLst>
              <a:gd name="adj" fmla="val 49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04" name="Rounded Rectangle 27"/>
          <p:cNvSpPr/>
          <p:nvPr/>
        </p:nvSpPr>
        <p:spPr>
          <a:xfrm>
            <a:off x="4671688" y="2961014"/>
            <a:ext cx="4253889" cy="3369781"/>
          </a:xfrm>
          <a:prstGeom prst="roundRect">
            <a:avLst>
              <a:gd name="adj" fmla="val 49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49157" y="2961014"/>
            <a:ext cx="3865161" cy="283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Radiation effects become dominant</a:t>
            </a:r>
          </a:p>
          <a:p>
            <a:pPr marL="342900" indent="-342900">
              <a:buAutoNum type="arabicPeriod"/>
            </a:pPr>
            <a:endParaRPr lang="en-US" sz="10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endParaRPr lang="en-US" sz="14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QED effects become dominant</a:t>
            </a:r>
          </a:p>
          <a:p>
            <a:pPr marL="342900" indent="-342900"/>
            <a:endParaRPr lang="en-US" dirty="0" smtClean="0">
              <a:solidFill>
                <a:srgbClr val="0000FF"/>
              </a:solidFill>
            </a:endParaRPr>
          </a:p>
          <a:p>
            <a:pPr marL="342900" indent="-342900"/>
            <a:endParaRPr lang="en-US" dirty="0" smtClean="0">
              <a:solidFill>
                <a:srgbClr val="0000FF"/>
              </a:solidFill>
            </a:endParaRPr>
          </a:p>
          <a:p>
            <a:pPr marL="342900" indent="-342900"/>
            <a:endParaRPr lang="en-US" dirty="0" smtClean="0">
              <a:solidFill>
                <a:srgbClr val="0000FF"/>
              </a:solidFill>
            </a:endParaRPr>
          </a:p>
          <a:p>
            <a:pPr marL="342900" indent="-342900"/>
            <a:endParaRPr lang="en-US" sz="10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Schwinger limit</a:t>
            </a:r>
          </a:p>
          <a:p>
            <a:pPr marL="342900" indent="-342900"/>
            <a:endParaRPr lang="en-US" dirty="0" smtClean="0">
              <a:solidFill>
                <a:srgbClr val="0000FF"/>
              </a:solidFill>
            </a:endParaRPr>
          </a:p>
        </p:txBody>
      </p:sp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1737148" y="3275887"/>
          <a:ext cx="2343150" cy="360363"/>
        </p:xfrm>
        <a:graphic>
          <a:graphicData uri="http://schemas.openxmlformats.org/presentationml/2006/ole">
            <p:oleObj spid="_x0000_s178178" name="Equation" r:id="rId3" imgW="1485900" imgH="228600" progId="Equation.3">
              <p:embed/>
            </p:oleObj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678505" y="4462322"/>
          <a:ext cx="3200400" cy="385763"/>
        </p:xfrm>
        <a:graphic>
          <a:graphicData uri="http://schemas.openxmlformats.org/presentationml/2006/ole">
            <p:oleObj spid="_x0000_s178179" name="Equation" r:id="rId4" imgW="2235200" imgH="266700" progId="Equation.3">
              <p:embed/>
            </p:oleObj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4837312" y="2961014"/>
            <a:ext cx="43140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Radiation effects become dominant</a:t>
            </a:r>
          </a:p>
          <a:p>
            <a:pPr marL="342900" indent="-342900"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r>
              <a:rPr lang="en-US" dirty="0" smtClean="0">
                <a:solidFill>
                  <a:srgbClr val="0000FF"/>
                </a:solidFill>
              </a:rPr>
              <a:t>QED effects become dominant</a:t>
            </a:r>
          </a:p>
          <a:p>
            <a:pPr marL="344488" indent="-344488">
              <a:buFont typeface="+mj-lt"/>
              <a:buAutoNum type="arabicPeriod" startAt="2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r>
              <a:rPr lang="en-US" dirty="0" smtClean="0">
                <a:solidFill>
                  <a:srgbClr val="0000FF"/>
                </a:solidFill>
              </a:rPr>
              <a:t>QED cascade</a:t>
            </a:r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5282379" y="3241868"/>
          <a:ext cx="3503613" cy="358775"/>
        </p:xfrm>
        <a:graphic>
          <a:graphicData uri="http://schemas.openxmlformats.org/presentationml/2006/ole">
            <p:oleObj spid="_x0000_s178180" name="Equation" r:id="rId5" imgW="2222500" imgH="2286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5278795" y="4293253"/>
          <a:ext cx="2714625" cy="338137"/>
        </p:xfrm>
        <a:graphic>
          <a:graphicData uri="http://schemas.openxmlformats.org/presentationml/2006/ole">
            <p:oleObj spid="_x0000_s178181" name="Equation" r:id="rId6" imgW="1943100" imgH="241300" progId="Equation.3">
              <p:embed/>
            </p:oleObj>
          </a:graphicData>
        </a:graphic>
      </p:graphicFrame>
      <p:graphicFrame>
        <p:nvGraphicFramePr>
          <p:cNvPr id="117" name="Object 116"/>
          <p:cNvGraphicFramePr>
            <a:graphicFrameLocks noChangeAspect="1"/>
          </p:cNvGraphicFramePr>
          <p:nvPr/>
        </p:nvGraphicFramePr>
        <p:xfrm>
          <a:off x="1470026" y="3780823"/>
          <a:ext cx="2560637" cy="360363"/>
        </p:xfrm>
        <a:graphic>
          <a:graphicData uri="http://schemas.openxmlformats.org/presentationml/2006/ole">
            <p:oleObj spid="_x0000_s178182" name="Equation" r:id="rId7" imgW="1625600" imgH="228600" progId="Equation.3">
              <p:embed/>
            </p:oleObj>
          </a:graphicData>
        </a:graphic>
      </p:graphicFrame>
      <p:graphicFrame>
        <p:nvGraphicFramePr>
          <p:cNvPr id="19471" name="Object 15"/>
          <p:cNvGraphicFramePr>
            <a:graphicFrameLocks noChangeAspect="1"/>
          </p:cNvGraphicFramePr>
          <p:nvPr/>
        </p:nvGraphicFramePr>
        <p:xfrm>
          <a:off x="1470026" y="4921250"/>
          <a:ext cx="2497138" cy="387350"/>
        </p:xfrm>
        <a:graphic>
          <a:graphicData uri="http://schemas.openxmlformats.org/presentationml/2006/ole">
            <p:oleObj spid="_x0000_s178183" name="Equation" r:id="rId8" imgW="1562100" imgH="241300" progId="Equation.3">
              <p:embed/>
            </p:oleObj>
          </a:graphicData>
        </a:graphic>
      </p:graphicFrame>
      <p:graphicFrame>
        <p:nvGraphicFramePr>
          <p:cNvPr id="19472" name="Object 16"/>
          <p:cNvGraphicFramePr>
            <a:graphicFrameLocks noChangeAspect="1"/>
          </p:cNvGraphicFramePr>
          <p:nvPr/>
        </p:nvGraphicFramePr>
        <p:xfrm>
          <a:off x="1774825" y="5991225"/>
          <a:ext cx="2097088" cy="319088"/>
        </p:xfrm>
        <a:graphic>
          <a:graphicData uri="http://schemas.openxmlformats.org/presentationml/2006/ole">
            <p:oleObj spid="_x0000_s178184" name="Equation" r:id="rId9" imgW="1333500" imgH="203200" progId="Equation.3">
              <p:embed/>
            </p:oleObj>
          </a:graphicData>
        </a:graphic>
      </p:graphicFrame>
      <p:graphicFrame>
        <p:nvGraphicFramePr>
          <p:cNvPr id="118" name="Object 117"/>
          <p:cNvGraphicFramePr>
            <a:graphicFrameLocks noChangeAspect="1"/>
          </p:cNvGraphicFramePr>
          <p:nvPr/>
        </p:nvGraphicFramePr>
        <p:xfrm>
          <a:off x="725421" y="5635851"/>
          <a:ext cx="3009900" cy="358775"/>
        </p:xfrm>
        <a:graphic>
          <a:graphicData uri="http://schemas.openxmlformats.org/presentationml/2006/ole">
            <p:oleObj spid="_x0000_s178185" name="Equation" r:id="rId10" imgW="2032000" imgH="241300" progId="Equation.3">
              <p:embed/>
            </p:oleObj>
          </a:graphicData>
        </a:graphic>
      </p:graphicFrame>
      <p:graphicFrame>
        <p:nvGraphicFramePr>
          <p:cNvPr id="19474" name="Object 18"/>
          <p:cNvGraphicFramePr>
            <a:graphicFrameLocks noChangeAspect="1"/>
          </p:cNvGraphicFramePr>
          <p:nvPr/>
        </p:nvGraphicFramePr>
        <p:xfrm>
          <a:off x="6522709" y="3600643"/>
          <a:ext cx="2332037" cy="360362"/>
        </p:xfrm>
        <a:graphic>
          <a:graphicData uri="http://schemas.openxmlformats.org/presentationml/2006/ole">
            <p:oleObj spid="_x0000_s178186" name="Equation" r:id="rId11" imgW="1485900" imgH="228600" progId="Equation.3">
              <p:embed/>
            </p:oleObj>
          </a:graphicData>
        </a:graphic>
      </p:graphicFrame>
      <p:graphicFrame>
        <p:nvGraphicFramePr>
          <p:cNvPr id="19475" name="Object 19"/>
          <p:cNvGraphicFramePr>
            <a:graphicFrameLocks noChangeAspect="1"/>
          </p:cNvGraphicFramePr>
          <p:nvPr/>
        </p:nvGraphicFramePr>
        <p:xfrm>
          <a:off x="6604645" y="4738370"/>
          <a:ext cx="1770419" cy="365760"/>
        </p:xfrm>
        <a:graphic>
          <a:graphicData uri="http://schemas.openxmlformats.org/presentationml/2006/ole">
            <p:oleObj spid="_x0000_s178187" name="Equation" r:id="rId12" imgW="1168400" imgH="241300" progId="Equation.3">
              <p:embed/>
            </p:oleObj>
          </a:graphicData>
        </a:graphic>
      </p:graphicFrame>
      <p:sp>
        <p:nvSpPr>
          <p:cNvPr id="119" name="Right Arrow 118"/>
          <p:cNvSpPr>
            <a:spLocks noChangeAspect="1"/>
          </p:cNvSpPr>
          <p:nvPr/>
        </p:nvSpPr>
        <p:spPr>
          <a:xfrm rot="10800000">
            <a:off x="2532865" y="1217104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ight Arrow 120"/>
          <p:cNvSpPr>
            <a:spLocks noChangeAspect="1"/>
          </p:cNvSpPr>
          <p:nvPr/>
        </p:nvSpPr>
        <p:spPr>
          <a:xfrm>
            <a:off x="1252893" y="2338148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478" name="Object 22"/>
          <p:cNvGraphicFramePr>
            <a:graphicFrameLocks noChangeAspect="1"/>
          </p:cNvGraphicFramePr>
          <p:nvPr/>
        </p:nvGraphicFramePr>
        <p:xfrm>
          <a:off x="6522709" y="5815238"/>
          <a:ext cx="1858962" cy="358775"/>
        </p:xfrm>
        <a:graphic>
          <a:graphicData uri="http://schemas.openxmlformats.org/presentationml/2006/ole">
            <p:oleObj spid="_x0000_s178188" name="Equation" r:id="rId13" imgW="1181100" imgH="228600" progId="Equation.3">
              <p:embed/>
            </p:oleObj>
          </a:graphicData>
        </a:graphic>
      </p:graphicFrame>
      <p:graphicFrame>
        <p:nvGraphicFramePr>
          <p:cNvPr id="124" name="Object 123"/>
          <p:cNvGraphicFramePr>
            <a:graphicFrameLocks noChangeAspect="1"/>
          </p:cNvGraphicFramePr>
          <p:nvPr/>
        </p:nvGraphicFramePr>
        <p:xfrm>
          <a:off x="5880587" y="2358558"/>
          <a:ext cx="1320800" cy="365760"/>
        </p:xfrm>
        <a:graphic>
          <a:graphicData uri="http://schemas.openxmlformats.org/presentationml/2006/ole">
            <p:oleObj spid="_x0000_s178189" name="Equation" r:id="rId14" imgW="825500" imgH="228600" progId="Equation.3">
              <p:embed/>
            </p:oleObj>
          </a:graphicData>
        </a:graphic>
      </p:graphicFrame>
      <p:graphicFrame>
        <p:nvGraphicFramePr>
          <p:cNvPr id="222224" name="Object 16"/>
          <p:cNvGraphicFramePr>
            <a:graphicFrameLocks noChangeAspect="1"/>
          </p:cNvGraphicFramePr>
          <p:nvPr/>
        </p:nvGraphicFramePr>
        <p:xfrm>
          <a:off x="1371848" y="2495093"/>
          <a:ext cx="1685925" cy="433388"/>
        </p:xfrm>
        <a:graphic>
          <a:graphicData uri="http://schemas.openxmlformats.org/presentationml/2006/ole">
            <p:oleObj spid="_x0000_s178190" name="Equation" r:id="rId15" imgW="1524000" imgH="393700" progId="Equation.3">
              <p:embed/>
            </p:oleObj>
          </a:graphicData>
        </a:graphic>
      </p:graphicFrame>
      <p:pic>
        <p:nvPicPr>
          <p:cNvPr id="125" name="Picture 1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7815" y="128505"/>
            <a:ext cx="7772400" cy="119830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Probing nonlinear vacuum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 </a:t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96295" y="873196"/>
            <a:ext cx="7936832" cy="1377171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Electron-positron pair production from vacuum 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by the Schwinger process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Electromagnetic “avalanche”</a:t>
            </a:r>
          </a:p>
          <a:p>
            <a:endParaRPr lang="en-US" sz="2400" dirty="0"/>
          </a:p>
        </p:txBody>
      </p:sp>
      <p:sp>
        <p:nvSpPr>
          <p:cNvPr id="4" name="Trapezoid 3"/>
          <p:cNvSpPr/>
          <p:nvPr/>
        </p:nvSpPr>
        <p:spPr>
          <a:xfrm rot="16200000">
            <a:off x="4033641" y="2510539"/>
            <a:ext cx="1557608" cy="1325212"/>
          </a:xfrm>
          <a:prstGeom prst="trapezoid">
            <a:avLst>
              <a:gd name="adj" fmla="val 543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5400000">
            <a:off x="3069417" y="2602453"/>
            <a:ext cx="1557608" cy="1110887"/>
          </a:xfrm>
          <a:prstGeom prst="trapezoid">
            <a:avLst>
              <a:gd name="adj" fmla="val 543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2947350" y="2389957"/>
            <a:ext cx="703127" cy="1557607"/>
            <a:chOff x="4476193" y="1691540"/>
            <a:chExt cx="1025211" cy="1369160"/>
          </a:xfrm>
        </p:grpSpPr>
        <p:sp>
          <p:nvSpPr>
            <p:cNvPr id="9" name="Oval 8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rot="10800000">
            <a:off x="4077801" y="3056462"/>
            <a:ext cx="225794" cy="1589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V="1">
            <a:off x="3747346" y="2726005"/>
            <a:ext cx="334840" cy="326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10800000" flipV="1">
            <a:off x="3834966" y="3058052"/>
            <a:ext cx="242835" cy="26569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847666" y="3105574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610051" y="2732361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167840" y="2971955"/>
            <a:ext cx="123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3"/>
          <p:cNvGrpSpPr/>
          <p:nvPr/>
        </p:nvGrpSpPr>
        <p:grpSpPr>
          <a:xfrm flipH="1">
            <a:off x="5118832" y="2385567"/>
            <a:ext cx="703127" cy="1557607"/>
            <a:chOff x="4476193" y="1691540"/>
            <a:chExt cx="1025211" cy="1369160"/>
          </a:xfrm>
        </p:grpSpPr>
        <p:sp>
          <p:nvSpPr>
            <p:cNvPr id="25" name="Oval 24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33"/>
          <p:cNvGrpSpPr/>
          <p:nvPr/>
        </p:nvGrpSpPr>
        <p:grpSpPr>
          <a:xfrm flipH="1">
            <a:off x="4563073" y="2988005"/>
            <a:ext cx="468629" cy="619197"/>
            <a:chOff x="3225801" y="1943100"/>
            <a:chExt cx="698499" cy="619197"/>
          </a:xfrm>
        </p:grpSpPr>
        <p:cxnSp>
          <p:nvCxnSpPr>
            <p:cNvPr id="35" name="Straight Connector 34"/>
            <p:cNvCxnSpPr/>
            <p:nvPr/>
          </p:nvCxnSpPr>
          <p:spPr>
            <a:xfrm rot="10800000">
              <a:off x="3587750" y="2295011"/>
              <a:ext cx="336550" cy="158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0800000">
              <a:off x="3225801" y="1943100"/>
              <a:ext cx="361949" cy="3519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225801" y="2296601"/>
              <a:ext cx="361949" cy="2656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 flipH="1">
            <a:off x="4680448" y="3389028"/>
            <a:ext cx="33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flipH="1">
            <a:off x="4708363" y="2865085"/>
            <a:ext cx="3106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 rot="5400000" flipH="1">
            <a:off x="5244494" y="3093801"/>
            <a:ext cx="1483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rot="16200000" flipV="1">
            <a:off x="4048967" y="2896161"/>
            <a:ext cx="732355" cy="530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154072" y="2615010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 flipH="1">
            <a:off x="4341894" y="3412484"/>
            <a:ext cx="338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44" name="7-Point Star 43"/>
          <p:cNvSpPr/>
          <p:nvPr/>
        </p:nvSpPr>
        <p:spPr>
          <a:xfrm>
            <a:off x="4265352" y="3058052"/>
            <a:ext cx="276625" cy="233410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605654" y="2272412"/>
            <a:ext cx="231608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 smtClean="0">
                <a:solidFill>
                  <a:srgbClr val="000090"/>
                </a:solidFill>
              </a:rPr>
              <a:t>E.Brezin</a:t>
            </a:r>
            <a:r>
              <a:rPr lang="en-US" sz="1000" dirty="0" smtClean="0">
                <a:solidFill>
                  <a:srgbClr val="000090"/>
                </a:solidFill>
              </a:rPr>
              <a:t>, </a:t>
            </a:r>
            <a:r>
              <a:rPr lang="en-US" sz="1000" dirty="0" err="1" smtClean="0">
                <a:solidFill>
                  <a:srgbClr val="000090"/>
                </a:solidFill>
              </a:rPr>
              <a:t>C.Itzykson</a:t>
            </a:r>
            <a:r>
              <a:rPr lang="en-US" sz="1000" dirty="0" smtClean="0">
                <a:solidFill>
                  <a:srgbClr val="000090"/>
                </a:solidFill>
              </a:rPr>
              <a:t> (1970)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V. S. Popov (1971)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 N. B. </a:t>
            </a:r>
            <a:r>
              <a:rPr lang="en-US" sz="1000" dirty="0" err="1" smtClean="0">
                <a:solidFill>
                  <a:srgbClr val="000090"/>
                </a:solidFill>
              </a:rPr>
              <a:t>Narozhny</a:t>
            </a:r>
            <a:r>
              <a:rPr lang="en-US" sz="1000" dirty="0" smtClean="0">
                <a:solidFill>
                  <a:srgbClr val="000090"/>
                </a:solidFill>
              </a:rPr>
              <a:t> and A. I. </a:t>
            </a:r>
            <a:r>
              <a:rPr lang="en-US" sz="1000" dirty="0" err="1" smtClean="0">
                <a:solidFill>
                  <a:srgbClr val="000090"/>
                </a:solidFill>
              </a:rPr>
              <a:t>Nikishov</a:t>
            </a:r>
            <a:r>
              <a:rPr lang="en-US" sz="1000" dirty="0" smtClean="0">
                <a:solidFill>
                  <a:srgbClr val="000090"/>
                </a:solidFill>
              </a:rPr>
              <a:t> (1974)</a:t>
            </a:r>
          </a:p>
          <a:p>
            <a:r>
              <a:rPr lang="en-US" sz="1000" dirty="0" err="1" smtClean="0">
                <a:solidFill>
                  <a:srgbClr val="000090"/>
                </a:solidFill>
              </a:rPr>
              <a:t>V.I.Ritus</a:t>
            </a:r>
            <a:r>
              <a:rPr lang="en-US" sz="1000" dirty="0" smtClean="0">
                <a:solidFill>
                  <a:srgbClr val="000090"/>
                </a:solidFill>
              </a:rPr>
              <a:t> (1979)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A. </a:t>
            </a:r>
            <a:r>
              <a:rPr lang="en-US" sz="1000" dirty="0" err="1" smtClean="0">
                <a:solidFill>
                  <a:srgbClr val="000090"/>
                </a:solidFill>
              </a:rPr>
              <a:t>Ringwald</a:t>
            </a:r>
            <a:r>
              <a:rPr lang="en-US" sz="1000" dirty="0" smtClean="0">
                <a:solidFill>
                  <a:srgbClr val="000090"/>
                </a:solidFill>
              </a:rPr>
              <a:t> (2001)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668876" y="4709880"/>
            <a:ext cx="34648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A. Di Piazza et al., Phys. Rev. </a:t>
            </a:r>
            <a:r>
              <a:rPr lang="en-US" sz="1000" dirty="0" err="1" smtClean="0">
                <a:solidFill>
                  <a:srgbClr val="000090"/>
                </a:solidFill>
              </a:rPr>
              <a:t>Lett</a:t>
            </a:r>
            <a:r>
              <a:rPr lang="en-US" sz="1000" dirty="0" smtClean="0">
                <a:solidFill>
                  <a:srgbClr val="000090"/>
                </a:solidFill>
              </a:rPr>
              <a:t>. 103, 170403 (2009) 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R. </a:t>
            </a:r>
            <a:r>
              <a:rPr lang="en-US" sz="1000" dirty="0" err="1" smtClean="0">
                <a:solidFill>
                  <a:srgbClr val="000090"/>
                </a:solidFill>
              </a:rPr>
              <a:t>Schutzhold</a:t>
            </a:r>
            <a:r>
              <a:rPr lang="en-US" sz="1000" dirty="0" smtClean="0">
                <a:solidFill>
                  <a:srgbClr val="000090"/>
                </a:solidFill>
              </a:rPr>
              <a:t> et al., Phys. Rev. </a:t>
            </a:r>
            <a:r>
              <a:rPr lang="en-US" sz="1000" dirty="0" err="1" smtClean="0">
                <a:solidFill>
                  <a:srgbClr val="000090"/>
                </a:solidFill>
              </a:rPr>
              <a:t>Lett</a:t>
            </a:r>
            <a:r>
              <a:rPr lang="en-US" sz="1000" dirty="0" smtClean="0">
                <a:solidFill>
                  <a:srgbClr val="000090"/>
                </a:solidFill>
              </a:rPr>
              <a:t>. 101, 130404 (2009) 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G. V. Dunne et al., Phys. Rev. D 80, 111301(R) (2009)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A. Di Piazza et al., Phys. Rev. </a:t>
            </a:r>
            <a:r>
              <a:rPr lang="en-US" sz="1000" dirty="0" err="1" smtClean="0">
                <a:solidFill>
                  <a:srgbClr val="000090"/>
                </a:solidFill>
              </a:rPr>
              <a:t>Lett</a:t>
            </a:r>
            <a:r>
              <a:rPr lang="en-US" sz="1000" dirty="0" smtClean="0">
                <a:solidFill>
                  <a:srgbClr val="000090"/>
                </a:solidFill>
              </a:rPr>
              <a:t>. 103, 170403 (2009) 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C. K. </a:t>
            </a:r>
            <a:r>
              <a:rPr lang="en-US" sz="1000" dirty="0" err="1" smtClean="0">
                <a:solidFill>
                  <a:srgbClr val="000090"/>
                </a:solidFill>
              </a:rPr>
              <a:t>Dumlu</a:t>
            </a:r>
            <a:r>
              <a:rPr lang="en-US" sz="1000" dirty="0" smtClean="0">
                <a:solidFill>
                  <a:srgbClr val="000090"/>
                </a:solidFill>
              </a:rPr>
              <a:t>, G. V. Dunne, Phys. Rev. </a:t>
            </a:r>
            <a:r>
              <a:rPr lang="en-US" sz="1000" dirty="0" err="1" smtClean="0">
                <a:solidFill>
                  <a:srgbClr val="000090"/>
                </a:solidFill>
              </a:rPr>
              <a:t>Lett</a:t>
            </a:r>
            <a:r>
              <a:rPr lang="en-US" sz="1000" dirty="0" smtClean="0">
                <a:solidFill>
                  <a:srgbClr val="000090"/>
                </a:solidFill>
              </a:rPr>
              <a:t>. 104, 250402 (2010)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6295" y="1673601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Constant field</a:t>
            </a:r>
            <a:endParaRPr lang="en-US" sz="2000" u="sng" dirty="0"/>
          </a:p>
        </p:txBody>
      </p:sp>
      <p:sp>
        <p:nvSpPr>
          <p:cNvPr id="48" name="TextBox 47"/>
          <p:cNvSpPr txBox="1"/>
          <p:nvPr/>
        </p:nvSpPr>
        <p:spPr>
          <a:xfrm>
            <a:off x="6605654" y="1644697"/>
            <a:ext cx="1657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Time-varying </a:t>
            </a:r>
          </a:p>
          <a:p>
            <a:r>
              <a:rPr lang="en-US" sz="2000" u="sng" dirty="0" smtClean="0"/>
              <a:t>electric field</a:t>
            </a:r>
            <a:endParaRPr lang="en-US" sz="2000" u="sng" dirty="0"/>
          </a:p>
        </p:txBody>
      </p:sp>
      <p:sp>
        <p:nvSpPr>
          <p:cNvPr id="49" name="Rectangle 48"/>
          <p:cNvSpPr/>
          <p:nvPr/>
        </p:nvSpPr>
        <p:spPr>
          <a:xfrm>
            <a:off x="140968" y="4020073"/>
            <a:ext cx="3464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N. B. </a:t>
            </a:r>
            <a:r>
              <a:rPr lang="en-US" sz="1000" dirty="0" err="1" smtClean="0">
                <a:solidFill>
                  <a:srgbClr val="000090"/>
                </a:solidFill>
              </a:rPr>
              <a:t>Narozhny</a:t>
            </a:r>
            <a:r>
              <a:rPr lang="en-US" sz="1000" dirty="0" smtClean="0">
                <a:solidFill>
                  <a:srgbClr val="000090"/>
                </a:solidFill>
              </a:rPr>
              <a:t>, S. S. Bulanov, V .D. Mur, and V. S. Popov,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 Phys. </a:t>
            </a:r>
            <a:r>
              <a:rPr lang="en-US" sz="1000" dirty="0" err="1" smtClean="0">
                <a:solidFill>
                  <a:srgbClr val="000090"/>
                </a:solidFill>
              </a:rPr>
              <a:t>Lett</a:t>
            </a:r>
            <a:r>
              <a:rPr lang="en-US" sz="1000" dirty="0" smtClean="0">
                <a:solidFill>
                  <a:srgbClr val="000090"/>
                </a:solidFill>
              </a:rPr>
              <a:t>. A 330, 1 (2004)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S. S. Bulanov, A. M. </a:t>
            </a:r>
            <a:r>
              <a:rPr lang="en-US" sz="1000" dirty="0" err="1" smtClean="0">
                <a:solidFill>
                  <a:srgbClr val="000090"/>
                </a:solidFill>
              </a:rPr>
              <a:t>Fedotov</a:t>
            </a:r>
            <a:r>
              <a:rPr lang="en-US" sz="1000" dirty="0" smtClean="0">
                <a:solidFill>
                  <a:srgbClr val="000090"/>
                </a:solidFill>
              </a:rPr>
              <a:t>, and F. </a:t>
            </a:r>
            <a:r>
              <a:rPr lang="en-US" sz="1000" dirty="0" err="1" smtClean="0">
                <a:solidFill>
                  <a:srgbClr val="000090"/>
                </a:solidFill>
              </a:rPr>
              <a:t>Pegoraro</a:t>
            </a:r>
            <a:r>
              <a:rPr lang="en-US" sz="1000" dirty="0" smtClean="0">
                <a:solidFill>
                  <a:srgbClr val="000090"/>
                </a:solidFill>
              </a:rPr>
              <a:t>,  Phys. Rev E 71, 016404 (2005)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S. S. Bulanov, N. B. </a:t>
            </a:r>
            <a:r>
              <a:rPr lang="en-US" sz="1000" dirty="0" err="1" smtClean="0">
                <a:solidFill>
                  <a:srgbClr val="000090"/>
                </a:solidFill>
              </a:rPr>
              <a:t>Narozhny</a:t>
            </a:r>
            <a:r>
              <a:rPr lang="en-US" sz="1000" dirty="0" smtClean="0">
                <a:solidFill>
                  <a:srgbClr val="000090"/>
                </a:solidFill>
              </a:rPr>
              <a:t>, V .D. Mur, and V. S. Popov,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 JETP, 102, 9 (2006) 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0968" y="3172862"/>
            <a:ext cx="2608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Focused laser pulse</a:t>
            </a:r>
          </a:p>
          <a:p>
            <a:r>
              <a:rPr lang="en-US" sz="2000" u="sng" dirty="0" smtClean="0"/>
              <a:t>Colliding laser pulses</a:t>
            </a:r>
            <a:endParaRPr lang="en-US" sz="2000" u="sng" dirty="0"/>
          </a:p>
        </p:txBody>
      </p:sp>
      <p:sp>
        <p:nvSpPr>
          <p:cNvPr id="51" name="Rectangle 50"/>
          <p:cNvSpPr/>
          <p:nvPr/>
        </p:nvSpPr>
        <p:spPr>
          <a:xfrm>
            <a:off x="1850386" y="5743622"/>
            <a:ext cx="357923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  <a:latin typeface="Arial"/>
                <a:cs typeface="Arial"/>
              </a:rPr>
              <a:t>S. S. Bulanov, N. B. </a:t>
            </a:r>
            <a:r>
              <a:rPr lang="en-US" sz="1000" dirty="0" err="1" smtClean="0">
                <a:solidFill>
                  <a:srgbClr val="000090"/>
                </a:solidFill>
                <a:latin typeface="Arial"/>
                <a:cs typeface="Arial"/>
              </a:rPr>
              <a:t>Narozhny</a:t>
            </a:r>
            <a:r>
              <a:rPr lang="en-US" sz="1000" dirty="0" smtClean="0">
                <a:solidFill>
                  <a:srgbClr val="000090"/>
                </a:solidFill>
                <a:latin typeface="Arial"/>
                <a:cs typeface="Arial"/>
              </a:rPr>
              <a:t>, V .D. Mur, J. </a:t>
            </a:r>
            <a:r>
              <a:rPr lang="en-US" sz="1000" dirty="0" err="1" smtClean="0">
                <a:solidFill>
                  <a:srgbClr val="000090"/>
                </a:solidFill>
                <a:latin typeface="Arial"/>
                <a:cs typeface="Arial"/>
              </a:rPr>
              <a:t>Nees</a:t>
            </a:r>
            <a:r>
              <a:rPr lang="en-US" sz="1000" dirty="0" smtClean="0">
                <a:solidFill>
                  <a:srgbClr val="000090"/>
                </a:solidFill>
                <a:latin typeface="Arial"/>
                <a:cs typeface="Arial"/>
              </a:rPr>
              <a:t>, </a:t>
            </a:r>
          </a:p>
          <a:p>
            <a:r>
              <a:rPr lang="en-US" sz="1000" dirty="0" smtClean="0">
                <a:solidFill>
                  <a:srgbClr val="000090"/>
                </a:solidFill>
                <a:latin typeface="Arial"/>
                <a:cs typeface="Arial"/>
              </a:rPr>
              <a:t>and V. S. Popov.</a:t>
            </a:r>
            <a:r>
              <a:rPr lang="en-GB" sz="1000" dirty="0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, Phys. Rev. </a:t>
            </a:r>
            <a:r>
              <a:rPr lang="en-GB" sz="1000" dirty="0" err="1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Lett</a:t>
            </a:r>
            <a:r>
              <a:rPr lang="en-GB" sz="1000" dirty="0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. 104, 220404 (2010)</a:t>
            </a:r>
          </a:p>
          <a:p>
            <a:r>
              <a:rPr lang="en-GB" sz="1000" dirty="0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A. </a:t>
            </a:r>
            <a:r>
              <a:rPr lang="en-GB" sz="1000" dirty="0" err="1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Gonoskov</a:t>
            </a:r>
            <a:r>
              <a:rPr lang="en-GB" sz="1000" dirty="0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, et al., Phys. Rev. </a:t>
            </a:r>
            <a:r>
              <a:rPr lang="en-GB" sz="1000" dirty="0" err="1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Lett</a:t>
            </a:r>
            <a:r>
              <a:rPr lang="en-GB" sz="1000" dirty="0" smtClean="0">
                <a:solidFill>
                  <a:srgbClr val="000090"/>
                </a:solidFill>
                <a:latin typeface="Arial"/>
                <a:ea typeface="Times New Roman" charset="0"/>
                <a:cs typeface="Arial"/>
              </a:rPr>
              <a:t>. 111, 060404 (2013)</a:t>
            </a:r>
            <a:endParaRPr lang="en-GB" sz="1000" dirty="0">
              <a:solidFill>
                <a:srgbClr val="000090"/>
              </a:solidFill>
              <a:latin typeface="Arial"/>
              <a:ea typeface="Times New Roman" charset="0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154980" y="3335089"/>
            <a:ext cx="2978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Optimal quantum control </a:t>
            </a:r>
          </a:p>
          <a:p>
            <a:r>
              <a:rPr lang="en-US" sz="2000" u="sng" dirty="0" smtClean="0"/>
              <a:t>of pair production </a:t>
            </a:r>
          </a:p>
          <a:p>
            <a:r>
              <a:rPr lang="en-US" sz="2000" u="sng" dirty="0" smtClean="0"/>
              <a:t>by laser pulse </a:t>
            </a:r>
          </a:p>
          <a:p>
            <a:r>
              <a:rPr lang="en-US" sz="2000" u="sng" dirty="0" smtClean="0"/>
              <a:t>temporal shaping</a:t>
            </a:r>
            <a:endParaRPr lang="en-US" sz="2000" u="sng" dirty="0"/>
          </a:p>
        </p:txBody>
      </p:sp>
      <p:sp>
        <p:nvSpPr>
          <p:cNvPr id="53" name="TextBox 52"/>
          <p:cNvSpPr txBox="1"/>
          <p:nvPr/>
        </p:nvSpPr>
        <p:spPr>
          <a:xfrm>
            <a:off x="1709689" y="5035736"/>
            <a:ext cx="3425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Multiple colliding laser pulses</a:t>
            </a:r>
          </a:p>
          <a:p>
            <a:r>
              <a:rPr lang="en-US" sz="2000" dirty="0" smtClean="0"/>
              <a:t>Optimally Focused Laser Pulses </a:t>
            </a:r>
            <a:endParaRPr lang="en-US" sz="2000" dirty="0"/>
          </a:p>
        </p:txBody>
      </p:sp>
      <p:sp>
        <p:nvSpPr>
          <p:cNvPr id="54" name="Rectangle 53"/>
          <p:cNvSpPr/>
          <p:nvPr/>
        </p:nvSpPr>
        <p:spPr>
          <a:xfrm>
            <a:off x="496295" y="2073711"/>
            <a:ext cx="2286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F. </a:t>
            </a:r>
            <a:r>
              <a:rPr lang="en-US" sz="1000" dirty="0" err="1" smtClean="0">
                <a:solidFill>
                  <a:srgbClr val="000090"/>
                </a:solidFill>
              </a:rPr>
              <a:t>Sauter</a:t>
            </a:r>
            <a:r>
              <a:rPr lang="en-US" sz="1000" dirty="0" smtClean="0">
                <a:solidFill>
                  <a:srgbClr val="000090"/>
                </a:solidFill>
              </a:rPr>
              <a:t> (1931)</a:t>
            </a:r>
          </a:p>
          <a:p>
            <a:r>
              <a:rPr lang="en-US" sz="1000" dirty="0" err="1" smtClean="0">
                <a:solidFill>
                  <a:srgbClr val="000090"/>
                </a:solidFill>
              </a:rPr>
              <a:t>W.Heisenberg</a:t>
            </a:r>
            <a:r>
              <a:rPr lang="en-US" sz="1000" dirty="0" smtClean="0">
                <a:solidFill>
                  <a:srgbClr val="000090"/>
                </a:solidFill>
              </a:rPr>
              <a:t>, </a:t>
            </a:r>
            <a:r>
              <a:rPr lang="en-US" sz="1000" dirty="0" err="1" smtClean="0">
                <a:solidFill>
                  <a:srgbClr val="000090"/>
                </a:solidFill>
              </a:rPr>
              <a:t>H.Euler</a:t>
            </a:r>
            <a:r>
              <a:rPr lang="en-US" sz="1000" dirty="0" smtClean="0">
                <a:solidFill>
                  <a:srgbClr val="000090"/>
                </a:solidFill>
              </a:rPr>
              <a:t> (1936)</a:t>
            </a:r>
          </a:p>
          <a:p>
            <a:r>
              <a:rPr lang="en-US" sz="1000" dirty="0" smtClean="0">
                <a:solidFill>
                  <a:srgbClr val="000090"/>
                </a:solidFill>
              </a:rPr>
              <a:t>J. Schwinger (1951)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5"/>
          <p:cNvPicPr>
            <a:picLocks noChangeAspect="1" noChangeArrowheads="1"/>
          </p:cNvPicPr>
          <p:nvPr/>
        </p:nvPicPr>
        <p:blipFill>
          <a:blip r:embed="rId3"/>
          <a:srcRect l="32553" r="32413"/>
          <a:stretch>
            <a:fillRect/>
          </a:stretch>
        </p:blipFill>
        <p:spPr bwMode="auto">
          <a:xfrm>
            <a:off x="3927586" y="1028591"/>
            <a:ext cx="256850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0" descr="fiel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68" y="3314591"/>
            <a:ext cx="2813538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6700"/>
            <a:ext cx="9144000" cy="85407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A Way to Lower the Threshold 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of Pair Production from Vacuum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9805" y="872134"/>
            <a:ext cx="290123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Multiple Colliding EM pulses: 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9805" y="6151480"/>
            <a:ext cx="63892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S. S. Bulanov, V. D. Mur, N. B. </a:t>
            </a:r>
            <a:r>
              <a:rPr lang="en-GB" sz="1200" dirty="0" err="1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Narozhny</a:t>
            </a:r>
            <a:r>
              <a:rPr lang="en-GB" sz="1200" dirty="0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, J. </a:t>
            </a:r>
            <a:r>
              <a:rPr lang="en-GB" sz="1200" dirty="0" err="1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Nees</a:t>
            </a:r>
            <a:r>
              <a:rPr lang="en-GB" sz="1200" dirty="0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, V. S. Popov, Phys. Rev. </a:t>
            </a:r>
            <a:r>
              <a:rPr lang="en-GB" sz="1200" dirty="0" err="1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Lett</a:t>
            </a:r>
            <a:r>
              <a:rPr lang="en-GB" sz="1200" dirty="0" smtClean="0">
                <a:solidFill>
                  <a:srgbClr val="0000FF"/>
                </a:solidFill>
                <a:latin typeface="Calibri"/>
                <a:ea typeface="Times New Roman" charset="0"/>
                <a:cs typeface="Calibri"/>
              </a:rPr>
              <a:t>. 104, 220404 (2010)</a:t>
            </a:r>
            <a:endParaRPr lang="en-GB" sz="1200" dirty="0">
              <a:solidFill>
                <a:srgbClr val="0000FF"/>
              </a:solidFill>
              <a:latin typeface="Calibri"/>
              <a:ea typeface="Times New Roman" charset="0"/>
              <a:cs typeface="Calibri"/>
            </a:endParaRPr>
          </a:p>
        </p:txBody>
      </p:sp>
      <p:graphicFrame>
        <p:nvGraphicFramePr>
          <p:cNvPr id="45" name="Group 3"/>
          <p:cNvGraphicFramePr>
            <a:graphicFrameLocks/>
          </p:cNvGraphicFramePr>
          <p:nvPr/>
        </p:nvGraphicFramePr>
        <p:xfrm>
          <a:off x="4344651" y="3726327"/>
          <a:ext cx="4661323" cy="2331464"/>
        </p:xfrm>
        <a:graphic>
          <a:graphicData uri="http://schemas.openxmlformats.org/drawingml/2006/table">
            <a:tbl>
              <a:tblPr/>
              <a:tblGrid>
                <a:gridCol w="916187"/>
                <a:gridCol w="1627633"/>
                <a:gridCol w="2117503"/>
              </a:tblGrid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at W=10 kJ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(kJ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  <a:r>
                        <a:rPr kumimoji="0" lang="en-US" sz="1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 produce one pair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9.0 x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-19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3.0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-9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1.8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2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4.2 x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6202363" y="1365225"/>
          <a:ext cx="2832100" cy="685800"/>
        </p:xfrm>
        <a:graphic>
          <a:graphicData uri="http://schemas.openxmlformats.org/presentationml/2006/ole">
            <p:oleObj spid="_x0000_s176130" name="Equation" r:id="rId5" imgW="1993900" imgH="482600" progId="Equation.3">
              <p:embed/>
            </p:oleObj>
          </a:graphicData>
        </a:graphic>
      </p:graphicFrame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6681828" y="2341559"/>
          <a:ext cx="2001795" cy="685800"/>
        </p:xfrm>
        <a:graphic>
          <a:graphicData uri="http://schemas.openxmlformats.org/presentationml/2006/ole">
            <p:oleObj spid="_x0000_s176131" name="Equation" r:id="rId6" imgW="1371600" imgH="469900" progId="Equation.3">
              <p:embed/>
            </p:oleObj>
          </a:graphicData>
        </a:graphic>
      </p:graphicFrame>
      <p:grpSp>
        <p:nvGrpSpPr>
          <p:cNvPr id="3" name="Group 79"/>
          <p:cNvGrpSpPr>
            <a:grpSpLocks/>
          </p:cNvGrpSpPr>
          <p:nvPr/>
        </p:nvGrpSpPr>
        <p:grpSpPr bwMode="auto">
          <a:xfrm rot="6925549">
            <a:off x="1245047" y="2873859"/>
            <a:ext cx="959285" cy="396620"/>
            <a:chOff x="4513" y="822"/>
            <a:chExt cx="653" cy="217"/>
          </a:xfrm>
        </p:grpSpPr>
        <p:sp>
          <p:nvSpPr>
            <p:cNvPr id="107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Line 34"/>
          <p:cNvSpPr>
            <a:spLocks noChangeShapeType="1"/>
          </p:cNvSpPr>
          <p:nvPr/>
        </p:nvSpPr>
        <p:spPr bwMode="auto">
          <a:xfrm>
            <a:off x="1298798" y="1365396"/>
            <a:ext cx="1218592" cy="248305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Line 34"/>
          <p:cNvSpPr>
            <a:spLocks noChangeShapeType="1"/>
          </p:cNvSpPr>
          <p:nvPr/>
        </p:nvSpPr>
        <p:spPr bwMode="auto">
          <a:xfrm>
            <a:off x="2118125" y="3029406"/>
            <a:ext cx="399266" cy="8190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79"/>
          <p:cNvGrpSpPr>
            <a:grpSpLocks/>
          </p:cNvGrpSpPr>
          <p:nvPr/>
        </p:nvGrpSpPr>
        <p:grpSpPr bwMode="auto">
          <a:xfrm rot="3826242">
            <a:off x="1661720" y="2871764"/>
            <a:ext cx="959285" cy="396620"/>
            <a:chOff x="4513" y="822"/>
            <a:chExt cx="653" cy="217"/>
          </a:xfrm>
        </p:grpSpPr>
        <p:sp>
          <p:nvSpPr>
            <p:cNvPr id="105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9" name="Line 33"/>
          <p:cNvSpPr>
            <a:spLocks noChangeShapeType="1"/>
          </p:cNvSpPr>
          <p:nvPr/>
        </p:nvSpPr>
        <p:spPr bwMode="auto">
          <a:xfrm flipH="1">
            <a:off x="1211377" y="2869404"/>
            <a:ext cx="613997" cy="12102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AutoShape 28"/>
          <p:cNvSpPr>
            <a:spLocks noChangeArrowheads="1"/>
          </p:cNvSpPr>
          <p:nvPr/>
        </p:nvSpPr>
        <p:spPr bwMode="auto">
          <a:xfrm rot="1089624">
            <a:off x="618690" y="2067273"/>
            <a:ext cx="2635860" cy="1138282"/>
          </a:xfrm>
          <a:prstGeom prst="parallelogram">
            <a:avLst>
              <a:gd name="adj" fmla="val 114655"/>
            </a:avLst>
          </a:prstGeom>
          <a:solidFill>
            <a:schemeClr val="accent1">
              <a:alpha val="66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29"/>
          <p:cNvSpPr>
            <a:spLocks noChangeShapeType="1"/>
          </p:cNvSpPr>
          <p:nvPr/>
        </p:nvSpPr>
        <p:spPr bwMode="auto">
          <a:xfrm flipV="1">
            <a:off x="403106" y="2469353"/>
            <a:ext cx="3346740" cy="311063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Line 30"/>
          <p:cNvSpPr>
            <a:spLocks noChangeShapeType="1"/>
          </p:cNvSpPr>
          <p:nvPr/>
        </p:nvSpPr>
        <p:spPr bwMode="auto">
          <a:xfrm flipV="1">
            <a:off x="1581612" y="1489974"/>
            <a:ext cx="711192" cy="226394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Line 31"/>
          <p:cNvSpPr>
            <a:spLocks noChangeShapeType="1"/>
          </p:cNvSpPr>
          <p:nvPr/>
        </p:nvSpPr>
        <p:spPr bwMode="auto">
          <a:xfrm flipH="1" flipV="1">
            <a:off x="1934056" y="1468425"/>
            <a:ext cx="0" cy="1167551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32"/>
          <p:cNvSpPr>
            <a:spLocks noChangeShapeType="1"/>
          </p:cNvSpPr>
          <p:nvPr/>
        </p:nvSpPr>
        <p:spPr bwMode="auto">
          <a:xfrm>
            <a:off x="1925191" y="3116029"/>
            <a:ext cx="0" cy="409617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33"/>
          <p:cNvSpPr>
            <a:spLocks noChangeShapeType="1"/>
          </p:cNvSpPr>
          <p:nvPr/>
        </p:nvSpPr>
        <p:spPr bwMode="auto">
          <a:xfrm flipH="1">
            <a:off x="1211377" y="1185290"/>
            <a:ext cx="1468213" cy="28943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35"/>
          <p:cNvSpPr>
            <a:spLocks noChangeShapeType="1"/>
          </p:cNvSpPr>
          <p:nvPr/>
        </p:nvSpPr>
        <p:spPr bwMode="auto">
          <a:xfrm>
            <a:off x="403107" y="2113799"/>
            <a:ext cx="2879542" cy="103382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36"/>
          <p:cNvSpPr>
            <a:spLocks noChangeShapeType="1"/>
          </p:cNvSpPr>
          <p:nvPr/>
        </p:nvSpPr>
        <p:spPr bwMode="auto">
          <a:xfrm flipV="1">
            <a:off x="692164" y="2113798"/>
            <a:ext cx="2353760" cy="112760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56"/>
          <p:cNvSpPr>
            <a:spLocks noChangeShapeType="1"/>
          </p:cNvSpPr>
          <p:nvPr/>
        </p:nvSpPr>
        <p:spPr bwMode="auto">
          <a:xfrm flipV="1">
            <a:off x="1938215" y="1184766"/>
            <a:ext cx="742634" cy="14553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55"/>
          <p:cNvSpPr>
            <a:spLocks noChangeShapeType="1"/>
          </p:cNvSpPr>
          <p:nvPr/>
        </p:nvSpPr>
        <p:spPr bwMode="auto">
          <a:xfrm>
            <a:off x="2679591" y="1185290"/>
            <a:ext cx="0" cy="108872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55"/>
          <p:cNvSpPr>
            <a:spLocks noChangeShapeType="1"/>
          </p:cNvSpPr>
          <p:nvPr/>
        </p:nvSpPr>
        <p:spPr bwMode="auto">
          <a:xfrm>
            <a:off x="1204527" y="2990933"/>
            <a:ext cx="0" cy="108872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55"/>
          <p:cNvSpPr>
            <a:spLocks noChangeShapeType="1"/>
          </p:cNvSpPr>
          <p:nvPr/>
        </p:nvSpPr>
        <p:spPr bwMode="auto">
          <a:xfrm>
            <a:off x="1294640" y="1358160"/>
            <a:ext cx="0" cy="108872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Line 55"/>
          <p:cNvSpPr>
            <a:spLocks noChangeShapeType="1"/>
          </p:cNvSpPr>
          <p:nvPr/>
        </p:nvSpPr>
        <p:spPr bwMode="auto">
          <a:xfrm>
            <a:off x="2517391" y="2874016"/>
            <a:ext cx="0" cy="974437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Line 34"/>
          <p:cNvSpPr>
            <a:spLocks noChangeShapeType="1"/>
          </p:cNvSpPr>
          <p:nvPr/>
        </p:nvSpPr>
        <p:spPr bwMode="auto">
          <a:xfrm>
            <a:off x="1298799" y="1365396"/>
            <a:ext cx="626392" cy="12747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79"/>
          <p:cNvGrpSpPr>
            <a:grpSpLocks/>
          </p:cNvGrpSpPr>
          <p:nvPr/>
        </p:nvGrpSpPr>
        <p:grpSpPr bwMode="auto">
          <a:xfrm rot="21241745">
            <a:off x="1939936" y="2390378"/>
            <a:ext cx="959285" cy="396620"/>
            <a:chOff x="4513" y="822"/>
            <a:chExt cx="653" cy="217"/>
          </a:xfrm>
        </p:grpSpPr>
        <p:sp>
          <p:nvSpPr>
            <p:cNvPr id="103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" name="Group 79"/>
          <p:cNvGrpSpPr>
            <a:grpSpLocks/>
          </p:cNvGrpSpPr>
          <p:nvPr/>
        </p:nvGrpSpPr>
        <p:grpSpPr bwMode="auto">
          <a:xfrm rot="10461034">
            <a:off x="964685" y="2487574"/>
            <a:ext cx="959285" cy="396620"/>
            <a:chOff x="4513" y="822"/>
            <a:chExt cx="653" cy="217"/>
          </a:xfrm>
        </p:grpSpPr>
        <p:sp>
          <p:nvSpPr>
            <p:cNvPr id="101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" name="Group 79"/>
          <p:cNvGrpSpPr>
            <a:grpSpLocks/>
          </p:cNvGrpSpPr>
          <p:nvPr/>
        </p:nvGrpSpPr>
        <p:grpSpPr bwMode="auto">
          <a:xfrm rot="6408426">
            <a:off x="1320755" y="2898769"/>
            <a:ext cx="959285" cy="396620"/>
            <a:chOff x="4513" y="822"/>
            <a:chExt cx="653" cy="217"/>
          </a:xfrm>
        </p:grpSpPr>
        <p:sp>
          <p:nvSpPr>
            <p:cNvPr id="99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9"/>
          <p:cNvGrpSpPr>
            <a:grpSpLocks/>
          </p:cNvGrpSpPr>
          <p:nvPr/>
        </p:nvGrpSpPr>
        <p:grpSpPr bwMode="auto">
          <a:xfrm rot="17175553">
            <a:off x="1592355" y="1984160"/>
            <a:ext cx="959285" cy="396620"/>
            <a:chOff x="4513" y="822"/>
            <a:chExt cx="653" cy="217"/>
          </a:xfrm>
        </p:grpSpPr>
        <p:sp>
          <p:nvSpPr>
            <p:cNvPr id="97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79"/>
          <p:cNvGrpSpPr>
            <a:grpSpLocks/>
          </p:cNvGrpSpPr>
          <p:nvPr/>
        </p:nvGrpSpPr>
        <p:grpSpPr bwMode="auto">
          <a:xfrm rot="1271877">
            <a:off x="1896033" y="2680515"/>
            <a:ext cx="1242717" cy="397162"/>
            <a:chOff x="4513" y="822"/>
            <a:chExt cx="653" cy="217"/>
          </a:xfrm>
        </p:grpSpPr>
        <p:sp>
          <p:nvSpPr>
            <p:cNvPr id="95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79"/>
          <p:cNvGrpSpPr>
            <a:grpSpLocks/>
          </p:cNvGrpSpPr>
          <p:nvPr/>
        </p:nvGrpSpPr>
        <p:grpSpPr bwMode="auto">
          <a:xfrm rot="11977532">
            <a:off x="724734" y="2230262"/>
            <a:ext cx="1242717" cy="397162"/>
            <a:chOff x="4513" y="822"/>
            <a:chExt cx="653" cy="217"/>
          </a:xfrm>
        </p:grpSpPr>
        <p:sp>
          <p:nvSpPr>
            <p:cNvPr id="93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79"/>
          <p:cNvGrpSpPr>
            <a:grpSpLocks/>
          </p:cNvGrpSpPr>
          <p:nvPr/>
        </p:nvGrpSpPr>
        <p:grpSpPr bwMode="auto">
          <a:xfrm rot="14661917">
            <a:off x="1242729" y="2004577"/>
            <a:ext cx="959285" cy="396620"/>
            <a:chOff x="4513" y="822"/>
            <a:chExt cx="653" cy="217"/>
          </a:xfrm>
        </p:grpSpPr>
        <p:sp>
          <p:nvSpPr>
            <p:cNvPr id="91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" name="Group 79"/>
          <p:cNvGrpSpPr>
            <a:grpSpLocks/>
          </p:cNvGrpSpPr>
          <p:nvPr/>
        </p:nvGrpSpPr>
        <p:grpSpPr bwMode="auto">
          <a:xfrm rot="17791528">
            <a:off x="1671661" y="2009246"/>
            <a:ext cx="959285" cy="396620"/>
            <a:chOff x="4513" y="822"/>
            <a:chExt cx="653" cy="217"/>
          </a:xfrm>
        </p:grpSpPr>
        <p:sp>
          <p:nvSpPr>
            <p:cNvPr id="89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79"/>
          <p:cNvGrpSpPr>
            <a:grpSpLocks/>
          </p:cNvGrpSpPr>
          <p:nvPr/>
        </p:nvGrpSpPr>
        <p:grpSpPr bwMode="auto">
          <a:xfrm rot="9251556">
            <a:off x="1012324" y="2650752"/>
            <a:ext cx="959285" cy="396620"/>
            <a:chOff x="4513" y="822"/>
            <a:chExt cx="653" cy="217"/>
          </a:xfrm>
        </p:grpSpPr>
        <p:sp>
          <p:nvSpPr>
            <p:cNvPr id="87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79"/>
          <p:cNvGrpSpPr>
            <a:grpSpLocks/>
          </p:cNvGrpSpPr>
          <p:nvPr/>
        </p:nvGrpSpPr>
        <p:grpSpPr bwMode="auto">
          <a:xfrm rot="20147087">
            <a:off x="1904343" y="2234643"/>
            <a:ext cx="959285" cy="396620"/>
            <a:chOff x="4513" y="822"/>
            <a:chExt cx="653" cy="217"/>
          </a:xfrm>
        </p:grpSpPr>
        <p:sp>
          <p:nvSpPr>
            <p:cNvPr id="85" name="Freeform 77"/>
            <p:cNvSpPr>
              <a:spLocks/>
            </p:cNvSpPr>
            <p:nvPr/>
          </p:nvSpPr>
          <p:spPr bwMode="auto">
            <a:xfrm flipV="1"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66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78"/>
            <p:cNvSpPr>
              <a:spLocks/>
            </p:cNvSpPr>
            <p:nvPr/>
          </p:nvSpPr>
          <p:spPr bwMode="auto">
            <a:xfrm>
              <a:off x="4513" y="822"/>
              <a:ext cx="653" cy="217"/>
            </a:xfrm>
            <a:custGeom>
              <a:avLst/>
              <a:gdLst>
                <a:gd name="T0" fmla="*/ 0 w 653"/>
                <a:gd name="T1" fmla="*/ 109 h 217"/>
                <a:gd name="T2" fmla="*/ 592 w 653"/>
                <a:gd name="T3" fmla="*/ 217 h 217"/>
                <a:gd name="T4" fmla="*/ 586 w 653"/>
                <a:gd name="T5" fmla="*/ 0 h 217"/>
                <a:gd name="T6" fmla="*/ 0 w 653"/>
                <a:gd name="T7" fmla="*/ 109 h 2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3"/>
                <a:gd name="T13" fmla="*/ 0 h 217"/>
                <a:gd name="T14" fmla="*/ 653 w 653"/>
                <a:gd name="T15" fmla="*/ 217 h 2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3" h="217">
                  <a:moveTo>
                    <a:pt x="0" y="109"/>
                  </a:moveTo>
                  <a:lnTo>
                    <a:pt x="592" y="217"/>
                  </a:lnTo>
                  <a:cubicBezTo>
                    <a:pt x="513" y="110"/>
                    <a:pt x="653" y="90"/>
                    <a:pt x="586" y="0"/>
                  </a:cubicBezTo>
                  <a:lnTo>
                    <a:pt x="0" y="109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lin ang="5400000" scaled="1"/>
            </a:gradFill>
            <a:ln w="3175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784932" y="3896773"/>
          <a:ext cx="325120" cy="365760"/>
        </p:xfrm>
        <a:graphic>
          <a:graphicData uri="http://schemas.openxmlformats.org/presentationml/2006/ole">
            <p:oleObj spid="_x0000_s176132" name="Equation" r:id="rId7" imgW="101600" imgH="114300" progId="Equation.3">
              <p:embed/>
            </p:oleObj>
          </a:graphicData>
        </a:graphic>
      </p:graphicFrame>
      <p:graphicFrame>
        <p:nvGraphicFramePr>
          <p:cNvPr id="76" name="Object 75"/>
          <p:cNvGraphicFramePr>
            <a:graphicFrameLocks noChangeAspect="1"/>
          </p:cNvGraphicFramePr>
          <p:nvPr/>
        </p:nvGraphicFramePr>
        <p:xfrm>
          <a:off x="2971035" y="5346628"/>
          <a:ext cx="609600" cy="365760"/>
        </p:xfrm>
        <a:graphic>
          <a:graphicData uri="http://schemas.openxmlformats.org/presentationml/2006/ole">
            <p:oleObj spid="_x0000_s176133" name="Equation" r:id="rId8" imgW="317500" imgH="190500" progId="Equation.3">
              <p:embed/>
            </p:oleObj>
          </a:graphicData>
        </a:graphic>
      </p:graphicFrame>
      <p:graphicFrame>
        <p:nvGraphicFramePr>
          <p:cNvPr id="77" name="Object 76"/>
          <p:cNvGraphicFramePr>
            <a:graphicFrameLocks noChangeAspect="1"/>
          </p:cNvGraphicFramePr>
          <p:nvPr/>
        </p:nvGraphicFramePr>
        <p:xfrm>
          <a:off x="1002031" y="5692031"/>
          <a:ext cx="675249" cy="365760"/>
        </p:xfrm>
        <a:graphic>
          <a:graphicData uri="http://schemas.openxmlformats.org/presentationml/2006/ole">
            <p:oleObj spid="_x0000_s176134" name="Equation" r:id="rId9" imgW="304800" imgH="165100" progId="Equation.3">
              <p:embed/>
            </p:oleObj>
          </a:graphicData>
        </a:graphic>
      </p:graphicFrame>
      <p:graphicFrame>
        <p:nvGraphicFramePr>
          <p:cNvPr id="156683" name="Object 11"/>
          <p:cNvGraphicFramePr>
            <a:graphicFrameLocks noChangeAspect="1"/>
          </p:cNvGraphicFramePr>
          <p:nvPr/>
        </p:nvGraphicFramePr>
        <p:xfrm>
          <a:off x="3580635" y="1850538"/>
          <a:ext cx="609600" cy="365125"/>
        </p:xfrm>
        <a:graphic>
          <a:graphicData uri="http://schemas.openxmlformats.org/presentationml/2006/ole">
            <p:oleObj spid="_x0000_s176135" name="Equation" r:id="rId10" imgW="317500" imgH="190500" progId="Equation.3">
              <p:embed/>
            </p:oleObj>
          </a:graphicData>
        </a:graphic>
      </p:graphicFrame>
      <p:graphicFrame>
        <p:nvGraphicFramePr>
          <p:cNvPr id="78" name="Object 77"/>
          <p:cNvGraphicFramePr>
            <a:graphicFrameLocks noChangeAspect="1"/>
          </p:cNvGraphicFramePr>
          <p:nvPr/>
        </p:nvGraphicFramePr>
        <p:xfrm>
          <a:off x="5058568" y="3168480"/>
          <a:ext cx="670560" cy="365760"/>
        </p:xfrm>
        <a:graphic>
          <a:graphicData uri="http://schemas.openxmlformats.org/presentationml/2006/ole">
            <p:oleObj spid="_x0000_s176136" name="Equation" r:id="rId11" imgW="279400" imgH="152400" progId="Equation.3">
              <p:embed/>
            </p:oleObj>
          </a:graphicData>
        </a:graphic>
      </p:graphicFrame>
      <p:pic>
        <p:nvPicPr>
          <p:cNvPr id="79" name="Picture 7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00848" y="0"/>
            <a:ext cx="6482475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In Collaboration with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143" y="988464"/>
            <a:ext cx="211197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BELLA Facility, LBNL</a:t>
            </a:r>
          </a:p>
          <a:p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E. </a:t>
            </a:r>
            <a:r>
              <a:rPr lang="en-US" sz="1600" dirty="0" err="1" smtClean="0">
                <a:latin typeface="Arial"/>
                <a:cs typeface="Arial"/>
              </a:rPr>
              <a:t>Esarey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latin typeface="Arial"/>
                <a:cs typeface="Arial"/>
              </a:rPr>
              <a:t>Q. </a:t>
            </a:r>
            <a:r>
              <a:rPr lang="en-US" sz="1600" dirty="0" err="1" smtClean="0">
                <a:latin typeface="Arial"/>
                <a:cs typeface="Arial"/>
              </a:rPr>
              <a:t>Ji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latin typeface="Arial"/>
                <a:cs typeface="Arial"/>
              </a:rPr>
              <a:t>T. </a:t>
            </a:r>
            <a:r>
              <a:rPr lang="en-US" sz="1600" dirty="0" err="1" smtClean="0">
                <a:latin typeface="Arial"/>
                <a:cs typeface="Arial"/>
              </a:rPr>
              <a:t>Schenkel</a:t>
            </a:r>
            <a:r>
              <a:rPr lang="en-US" sz="1600" dirty="0" smtClean="0">
                <a:latin typeface="Arial"/>
                <a:cs typeface="Arial"/>
              </a:rPr>
              <a:t> </a:t>
            </a:r>
          </a:p>
          <a:p>
            <a:r>
              <a:rPr lang="en-US" sz="1600" dirty="0" smtClean="0">
                <a:latin typeface="Arial"/>
                <a:cs typeface="Arial"/>
              </a:rPr>
              <a:t>C. B. Schroeder </a:t>
            </a:r>
          </a:p>
          <a:p>
            <a:r>
              <a:rPr lang="en-US" sz="1600" dirty="0" smtClean="0">
                <a:latin typeface="Arial"/>
                <a:cs typeface="Arial"/>
              </a:rPr>
              <a:t>S. Steinke </a:t>
            </a:r>
          </a:p>
          <a:p>
            <a:r>
              <a:rPr lang="en-US" sz="1600" dirty="0" smtClean="0">
                <a:latin typeface="Arial"/>
                <a:cs typeface="Arial"/>
              </a:rPr>
              <a:t>W. P. </a:t>
            </a:r>
            <a:r>
              <a:rPr lang="en-US" sz="1600" dirty="0" err="1" smtClean="0">
                <a:latin typeface="Arial"/>
                <a:cs typeface="Arial"/>
              </a:rPr>
              <a:t>Leemans</a:t>
            </a:r>
            <a:endParaRPr lang="en-US" sz="1600" dirty="0" smtClean="0">
              <a:latin typeface="Arial"/>
              <a:cs typeface="Arial"/>
            </a:endParaRPr>
          </a:p>
          <a:p>
            <a:endParaRPr lang="en-US" sz="1600" dirty="0" smtClean="0">
              <a:latin typeface="Arial"/>
              <a:cs typeface="Arial"/>
            </a:endParaRPr>
          </a:p>
          <a:p>
            <a:pPr>
              <a:buNone/>
            </a:pPr>
            <a:endParaRPr lang="en-US" sz="1600" dirty="0" smtClean="0"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795" y="3032835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chemeClr val="accent1">
                    <a:lumMod val="75000"/>
                  </a:schemeClr>
                </a:solidFill>
              </a:rPr>
              <a:t>Kansai Photon Science Institute, JAEA</a:t>
            </a:r>
          </a:p>
          <a:p>
            <a:pPr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600" dirty="0" smtClean="0"/>
              <a:t>T. </a:t>
            </a:r>
            <a:r>
              <a:rPr lang="en-US" sz="1600" dirty="0" err="1" smtClean="0"/>
              <a:t>Zh</a:t>
            </a:r>
            <a:r>
              <a:rPr lang="en-US" sz="1600" dirty="0" smtClean="0"/>
              <a:t>. </a:t>
            </a:r>
            <a:r>
              <a:rPr lang="en-US" sz="1600" dirty="0" err="1" smtClean="0"/>
              <a:t>Esirkepov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M. </a:t>
            </a:r>
            <a:r>
              <a:rPr lang="en-US" sz="1600" dirty="0" err="1" smtClean="0"/>
              <a:t>Kando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J. K. Koga </a:t>
            </a:r>
          </a:p>
          <a:p>
            <a:r>
              <a:rPr lang="en-US" sz="1600" dirty="0" smtClean="0"/>
              <a:t>S. V. Bulanov</a:t>
            </a:r>
          </a:p>
          <a:p>
            <a:pPr>
              <a:buNone/>
            </a:pPr>
            <a:endParaRPr lang="en-US" sz="1600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381" y="5148517"/>
            <a:ext cx="3418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Osaka University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A. G. </a:t>
            </a:r>
            <a:r>
              <a:rPr lang="en-US" sz="1600" dirty="0" err="1" smtClean="0"/>
              <a:t>Zhidkov</a:t>
            </a:r>
            <a:endParaRPr lang="en-US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2619033" y="3638967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Institute of Theoretical </a:t>
            </a:r>
          </a:p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and Experimental Physics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V. S. Popov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46305" y="2316079"/>
            <a:ext cx="2689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ELI </a:t>
            </a:r>
            <a:r>
              <a:rPr lang="en-US" sz="1600" u="sng" dirty="0" err="1" smtClean="0">
                <a:solidFill>
                  <a:srgbClr val="376092"/>
                </a:solidFill>
              </a:rPr>
              <a:t>Beamline</a:t>
            </a:r>
            <a:r>
              <a:rPr lang="en-US" sz="1600" u="sng" dirty="0" smtClean="0">
                <a:solidFill>
                  <a:srgbClr val="376092"/>
                </a:solidFill>
              </a:rPr>
              <a:t> Facility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G. </a:t>
            </a:r>
            <a:r>
              <a:rPr lang="en-US" sz="1600" dirty="0" err="1" smtClean="0"/>
              <a:t>Korn</a:t>
            </a:r>
            <a:endParaRPr lang="en-US" sz="1600" dirty="0" smtClean="0"/>
          </a:p>
          <a:p>
            <a:r>
              <a:rPr lang="en-US" sz="1600" dirty="0" smtClean="0"/>
              <a:t>D. </a:t>
            </a:r>
            <a:r>
              <a:rPr lang="en-US" sz="1600" dirty="0" err="1" smtClean="0"/>
              <a:t>Margarone</a:t>
            </a:r>
            <a:endParaRPr lang="en-US" sz="16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5846305" y="98846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University of Michigan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A. </a:t>
            </a:r>
            <a:r>
              <a:rPr lang="en-US" sz="1600" dirty="0" err="1" smtClean="0"/>
              <a:t>Maksimchuk</a:t>
            </a:r>
            <a:endParaRPr lang="en-US" sz="1600" dirty="0" smtClean="0"/>
          </a:p>
          <a:p>
            <a:r>
              <a:rPr lang="en-US" sz="1600" dirty="0" smtClean="0"/>
              <a:t>J. </a:t>
            </a:r>
            <a:r>
              <a:rPr lang="en-US" sz="1600" dirty="0" err="1" smtClean="0"/>
              <a:t>Nees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A. G. R. Thomas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15907" y="988464"/>
            <a:ext cx="25521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Moscow Engineering </a:t>
            </a:r>
          </a:p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Physics Institute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V. D. Mur </a:t>
            </a:r>
          </a:p>
          <a:p>
            <a:r>
              <a:rPr lang="en-US" sz="1600" dirty="0" smtClean="0"/>
              <a:t>N. B. </a:t>
            </a:r>
            <a:r>
              <a:rPr lang="en-US" sz="1600" dirty="0" err="1" smtClean="0"/>
              <a:t>Narozhny</a:t>
            </a:r>
            <a:endParaRPr lang="en-US" sz="1600" dirty="0" smtClean="0"/>
          </a:p>
        </p:txBody>
      </p:sp>
      <p:sp>
        <p:nvSpPr>
          <p:cNvPr id="14" name="Rectangle 13"/>
          <p:cNvSpPr/>
          <p:nvPr/>
        </p:nvSpPr>
        <p:spPr>
          <a:xfrm>
            <a:off x="2619033" y="517181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u="sng" dirty="0" smtClean="0">
                <a:solidFill>
                  <a:srgbClr val="376092"/>
                </a:solidFill>
              </a:rPr>
              <a:t>Taiwan University</a:t>
            </a:r>
          </a:p>
          <a:p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P. Chen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45368" y="48392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u="sng" dirty="0" smtClean="0">
                <a:solidFill>
                  <a:srgbClr val="376092"/>
                </a:solidFill>
              </a:rPr>
              <a:t>The Graduate School for the Creation </a:t>
            </a:r>
          </a:p>
          <a:p>
            <a:r>
              <a:rPr lang="en-US" sz="1600" u="sng" dirty="0" smtClean="0">
                <a:solidFill>
                  <a:srgbClr val="376092"/>
                </a:solidFill>
              </a:rPr>
              <a:t>of New Photonics Industries</a:t>
            </a:r>
          </a:p>
          <a:p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Y. Kato</a:t>
            </a:r>
            <a:endParaRPr lang="en-US" sz="1600" dirty="0" smtClean="0">
              <a:solidFill>
                <a:srgbClr val="376092"/>
              </a:solidFill>
            </a:endParaRPr>
          </a:p>
          <a:p>
            <a:pPr>
              <a:buNone/>
            </a:pPr>
            <a:endParaRPr lang="en-US" sz="1600" u="sng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5998705" y="3638967"/>
            <a:ext cx="26894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u="sng" dirty="0" smtClean="0">
                <a:solidFill>
                  <a:srgbClr val="376092"/>
                </a:solidFill>
              </a:rPr>
              <a:t>Pisa University</a:t>
            </a:r>
          </a:p>
          <a:p>
            <a:pPr>
              <a:buNone/>
            </a:pPr>
            <a:endParaRPr lang="en-US" sz="1600" u="sng" dirty="0" smtClean="0">
              <a:solidFill>
                <a:srgbClr val="376092"/>
              </a:solidFill>
            </a:endParaRPr>
          </a:p>
          <a:p>
            <a:r>
              <a:rPr lang="en-US" sz="1600" dirty="0" smtClean="0"/>
              <a:t>F. </a:t>
            </a:r>
            <a:r>
              <a:rPr lang="en-US" sz="1600" dirty="0" err="1" smtClean="0"/>
              <a:t>Pegoraro</a:t>
            </a:r>
            <a:endParaRPr lang="en-US" sz="1600" dirty="0" smtClean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Curved Connector 92"/>
          <p:cNvCxnSpPr/>
          <p:nvPr/>
        </p:nvCxnSpPr>
        <p:spPr>
          <a:xfrm rot="5400000">
            <a:off x="4088459" y="1670632"/>
            <a:ext cx="1902943" cy="733424"/>
          </a:xfrm>
          <a:prstGeom prst="curvedConnector3">
            <a:avLst>
              <a:gd name="adj1" fmla="val -58"/>
            </a:avLst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endCxn id="77" idx="0"/>
          </p:cNvCxnSpPr>
          <p:nvPr/>
        </p:nvCxnSpPr>
        <p:spPr>
          <a:xfrm>
            <a:off x="3103885" y="1810705"/>
            <a:ext cx="1721732" cy="1649042"/>
          </a:xfrm>
          <a:prstGeom prst="curvedConnector4">
            <a:avLst>
              <a:gd name="adj1" fmla="val 50000"/>
              <a:gd name="adj2" fmla="val 100771"/>
            </a:avLst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757253" y="2649314"/>
            <a:ext cx="3897163" cy="1662113"/>
          </a:xfrm>
          <a:prstGeom prst="ellipse">
            <a:avLst/>
          </a:prstGeom>
          <a:solidFill>
            <a:schemeClr val="accent1">
              <a:alpha val="4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5"/>
          <p:cNvSpPr>
            <a:spLocks/>
          </p:cNvSpPr>
          <p:nvPr/>
        </p:nvSpPr>
        <p:spPr bwMode="auto">
          <a:xfrm>
            <a:off x="329817" y="1860326"/>
            <a:ext cx="2108200" cy="3443288"/>
          </a:xfrm>
          <a:custGeom>
            <a:avLst/>
            <a:gdLst/>
            <a:ahLst/>
            <a:cxnLst>
              <a:cxn ang="0">
                <a:pos x="0" y="988"/>
              </a:cxn>
              <a:cxn ang="0">
                <a:pos x="304" y="992"/>
              </a:cxn>
              <a:cxn ang="0">
                <a:pos x="444" y="996"/>
              </a:cxn>
              <a:cxn ang="0">
                <a:pos x="560" y="1000"/>
              </a:cxn>
              <a:cxn ang="0">
                <a:pos x="632" y="968"/>
              </a:cxn>
              <a:cxn ang="0">
                <a:pos x="688" y="980"/>
              </a:cxn>
              <a:cxn ang="0">
                <a:pos x="740" y="1040"/>
              </a:cxn>
              <a:cxn ang="0">
                <a:pos x="788" y="1084"/>
              </a:cxn>
              <a:cxn ang="0">
                <a:pos x="828" y="1052"/>
              </a:cxn>
              <a:cxn ang="0">
                <a:pos x="876" y="936"/>
              </a:cxn>
              <a:cxn ang="0">
                <a:pos x="940" y="784"/>
              </a:cxn>
              <a:cxn ang="0">
                <a:pos x="1096" y="1420"/>
              </a:cxn>
              <a:cxn ang="0">
                <a:pos x="1172" y="900"/>
              </a:cxn>
              <a:cxn ang="0">
                <a:pos x="1180" y="796"/>
              </a:cxn>
              <a:cxn ang="0">
                <a:pos x="1240" y="320"/>
              </a:cxn>
              <a:cxn ang="0">
                <a:pos x="1288" y="496"/>
              </a:cxn>
              <a:cxn ang="0">
                <a:pos x="1400" y="1908"/>
              </a:cxn>
              <a:cxn ang="0">
                <a:pos x="1480" y="1088"/>
              </a:cxn>
              <a:cxn ang="0">
                <a:pos x="1516" y="264"/>
              </a:cxn>
              <a:cxn ang="0">
                <a:pos x="1548" y="0"/>
              </a:cxn>
              <a:cxn ang="0">
                <a:pos x="1680" y="1748"/>
              </a:cxn>
              <a:cxn ang="0">
                <a:pos x="1736" y="1792"/>
              </a:cxn>
              <a:cxn ang="0">
                <a:pos x="1784" y="1080"/>
              </a:cxn>
              <a:cxn ang="0">
                <a:pos x="1808" y="724"/>
              </a:cxn>
              <a:cxn ang="0">
                <a:pos x="1840" y="332"/>
              </a:cxn>
              <a:cxn ang="0">
                <a:pos x="1860" y="320"/>
              </a:cxn>
              <a:cxn ang="0">
                <a:pos x="1904" y="656"/>
              </a:cxn>
              <a:cxn ang="0">
                <a:pos x="1976" y="1348"/>
              </a:cxn>
              <a:cxn ang="0">
                <a:pos x="2060" y="1296"/>
              </a:cxn>
              <a:cxn ang="0">
                <a:pos x="2128" y="840"/>
              </a:cxn>
              <a:cxn ang="0">
                <a:pos x="2188" y="792"/>
              </a:cxn>
              <a:cxn ang="0">
                <a:pos x="2236" y="948"/>
              </a:cxn>
              <a:cxn ang="0">
                <a:pos x="2296" y="1072"/>
              </a:cxn>
              <a:cxn ang="0">
                <a:pos x="2464" y="964"/>
              </a:cxn>
              <a:cxn ang="0">
                <a:pos x="2628" y="1004"/>
              </a:cxn>
              <a:cxn ang="0">
                <a:pos x="2860" y="1000"/>
              </a:cxn>
              <a:cxn ang="0">
                <a:pos x="3108" y="1000"/>
              </a:cxn>
            </a:cxnLst>
            <a:rect l="0" t="0" r="r" b="b"/>
            <a:pathLst>
              <a:path w="3108" h="2058">
                <a:moveTo>
                  <a:pt x="0" y="988"/>
                </a:moveTo>
                <a:cubicBezTo>
                  <a:pt x="101" y="989"/>
                  <a:pt x="203" y="990"/>
                  <a:pt x="304" y="992"/>
                </a:cubicBezTo>
                <a:cubicBezTo>
                  <a:pt x="378" y="993"/>
                  <a:pt x="417" y="994"/>
                  <a:pt x="444" y="996"/>
                </a:cubicBezTo>
                <a:cubicBezTo>
                  <a:pt x="487" y="997"/>
                  <a:pt x="529" y="1005"/>
                  <a:pt x="560" y="1000"/>
                </a:cubicBezTo>
                <a:cubicBezTo>
                  <a:pt x="587" y="994"/>
                  <a:pt x="588" y="960"/>
                  <a:pt x="632" y="968"/>
                </a:cubicBezTo>
                <a:cubicBezTo>
                  <a:pt x="650" y="956"/>
                  <a:pt x="671" y="968"/>
                  <a:pt x="688" y="980"/>
                </a:cubicBezTo>
                <a:cubicBezTo>
                  <a:pt x="706" y="992"/>
                  <a:pt x="723" y="1023"/>
                  <a:pt x="740" y="1040"/>
                </a:cubicBezTo>
                <a:cubicBezTo>
                  <a:pt x="756" y="1064"/>
                  <a:pt x="763" y="1076"/>
                  <a:pt x="788" y="1084"/>
                </a:cubicBezTo>
                <a:cubicBezTo>
                  <a:pt x="804" y="1079"/>
                  <a:pt x="823" y="1068"/>
                  <a:pt x="828" y="1052"/>
                </a:cubicBezTo>
                <a:cubicBezTo>
                  <a:pt x="843" y="1027"/>
                  <a:pt x="865" y="961"/>
                  <a:pt x="876" y="936"/>
                </a:cubicBezTo>
                <a:cubicBezTo>
                  <a:pt x="897" y="893"/>
                  <a:pt x="904" y="780"/>
                  <a:pt x="940" y="784"/>
                </a:cubicBezTo>
                <a:cubicBezTo>
                  <a:pt x="988" y="740"/>
                  <a:pt x="1057" y="1401"/>
                  <a:pt x="1096" y="1420"/>
                </a:cubicBezTo>
                <a:cubicBezTo>
                  <a:pt x="1128" y="1372"/>
                  <a:pt x="1158" y="1068"/>
                  <a:pt x="1172" y="900"/>
                </a:cubicBezTo>
                <a:cubicBezTo>
                  <a:pt x="1175" y="866"/>
                  <a:pt x="1175" y="830"/>
                  <a:pt x="1180" y="796"/>
                </a:cubicBezTo>
                <a:cubicBezTo>
                  <a:pt x="1193" y="701"/>
                  <a:pt x="1225" y="387"/>
                  <a:pt x="1240" y="320"/>
                </a:cubicBezTo>
                <a:cubicBezTo>
                  <a:pt x="1258" y="270"/>
                  <a:pt x="1276" y="373"/>
                  <a:pt x="1288" y="496"/>
                </a:cubicBezTo>
                <a:cubicBezTo>
                  <a:pt x="1319" y="757"/>
                  <a:pt x="1348" y="1872"/>
                  <a:pt x="1400" y="1908"/>
                </a:cubicBezTo>
                <a:cubicBezTo>
                  <a:pt x="1432" y="2007"/>
                  <a:pt x="1459" y="1256"/>
                  <a:pt x="1480" y="1088"/>
                </a:cubicBezTo>
                <a:cubicBezTo>
                  <a:pt x="1499" y="814"/>
                  <a:pt x="1509" y="437"/>
                  <a:pt x="1516" y="264"/>
                </a:cubicBezTo>
                <a:cubicBezTo>
                  <a:pt x="1517" y="193"/>
                  <a:pt x="1524" y="32"/>
                  <a:pt x="1548" y="0"/>
                </a:cubicBezTo>
                <a:cubicBezTo>
                  <a:pt x="1616" y="8"/>
                  <a:pt x="1657" y="1432"/>
                  <a:pt x="1680" y="1748"/>
                </a:cubicBezTo>
                <a:cubicBezTo>
                  <a:pt x="1713" y="2058"/>
                  <a:pt x="1721" y="1807"/>
                  <a:pt x="1736" y="1792"/>
                </a:cubicBezTo>
                <a:cubicBezTo>
                  <a:pt x="1759" y="1738"/>
                  <a:pt x="1766" y="1168"/>
                  <a:pt x="1784" y="1080"/>
                </a:cubicBezTo>
                <a:cubicBezTo>
                  <a:pt x="1796" y="902"/>
                  <a:pt x="1805" y="822"/>
                  <a:pt x="1808" y="724"/>
                </a:cubicBezTo>
                <a:cubicBezTo>
                  <a:pt x="1817" y="599"/>
                  <a:pt x="1831" y="399"/>
                  <a:pt x="1840" y="332"/>
                </a:cubicBezTo>
                <a:cubicBezTo>
                  <a:pt x="1848" y="329"/>
                  <a:pt x="1860" y="320"/>
                  <a:pt x="1860" y="320"/>
                </a:cubicBezTo>
                <a:cubicBezTo>
                  <a:pt x="1871" y="374"/>
                  <a:pt x="1894" y="551"/>
                  <a:pt x="1904" y="656"/>
                </a:cubicBezTo>
                <a:cubicBezTo>
                  <a:pt x="1923" y="825"/>
                  <a:pt x="1955" y="1219"/>
                  <a:pt x="1976" y="1348"/>
                </a:cubicBezTo>
                <a:cubicBezTo>
                  <a:pt x="2024" y="1504"/>
                  <a:pt x="2039" y="1295"/>
                  <a:pt x="2060" y="1296"/>
                </a:cubicBezTo>
                <a:cubicBezTo>
                  <a:pt x="2072" y="1164"/>
                  <a:pt x="2112" y="918"/>
                  <a:pt x="2128" y="840"/>
                </a:cubicBezTo>
                <a:cubicBezTo>
                  <a:pt x="2147" y="763"/>
                  <a:pt x="2169" y="781"/>
                  <a:pt x="2188" y="792"/>
                </a:cubicBezTo>
                <a:cubicBezTo>
                  <a:pt x="2213" y="817"/>
                  <a:pt x="2212" y="924"/>
                  <a:pt x="2236" y="948"/>
                </a:cubicBezTo>
                <a:cubicBezTo>
                  <a:pt x="2260" y="993"/>
                  <a:pt x="2276" y="1047"/>
                  <a:pt x="2296" y="1072"/>
                </a:cubicBezTo>
                <a:cubicBezTo>
                  <a:pt x="2340" y="1104"/>
                  <a:pt x="2372" y="984"/>
                  <a:pt x="2464" y="964"/>
                </a:cubicBezTo>
                <a:cubicBezTo>
                  <a:pt x="2486" y="971"/>
                  <a:pt x="2606" y="997"/>
                  <a:pt x="2628" y="1004"/>
                </a:cubicBezTo>
                <a:cubicBezTo>
                  <a:pt x="2704" y="1000"/>
                  <a:pt x="2773" y="1001"/>
                  <a:pt x="2860" y="1000"/>
                </a:cubicBezTo>
                <a:cubicBezTo>
                  <a:pt x="2944" y="990"/>
                  <a:pt x="3024" y="1000"/>
                  <a:pt x="3108" y="1000"/>
                </a:cubicBezTo>
              </a:path>
            </a:pathLst>
          </a:custGeom>
          <a:noFill/>
          <a:ln w="31750">
            <a:solidFill>
              <a:srgbClr val="99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6"/>
          <p:cNvSpPr>
            <a:spLocks/>
          </p:cNvSpPr>
          <p:nvPr/>
        </p:nvSpPr>
        <p:spPr bwMode="auto">
          <a:xfrm>
            <a:off x="7153536" y="1810705"/>
            <a:ext cx="1657350" cy="3404417"/>
          </a:xfrm>
          <a:custGeom>
            <a:avLst/>
            <a:gdLst/>
            <a:ahLst/>
            <a:cxnLst>
              <a:cxn ang="0">
                <a:pos x="0" y="988"/>
              </a:cxn>
              <a:cxn ang="0">
                <a:pos x="304" y="992"/>
              </a:cxn>
              <a:cxn ang="0">
                <a:pos x="444" y="996"/>
              </a:cxn>
              <a:cxn ang="0">
                <a:pos x="560" y="1000"/>
              </a:cxn>
              <a:cxn ang="0">
                <a:pos x="632" y="968"/>
              </a:cxn>
              <a:cxn ang="0">
                <a:pos x="688" y="980"/>
              </a:cxn>
              <a:cxn ang="0">
                <a:pos x="740" y="1040"/>
              </a:cxn>
              <a:cxn ang="0">
                <a:pos x="788" y="1084"/>
              </a:cxn>
              <a:cxn ang="0">
                <a:pos x="828" y="1052"/>
              </a:cxn>
              <a:cxn ang="0">
                <a:pos x="876" y="936"/>
              </a:cxn>
              <a:cxn ang="0">
                <a:pos x="940" y="784"/>
              </a:cxn>
              <a:cxn ang="0">
                <a:pos x="1096" y="1420"/>
              </a:cxn>
              <a:cxn ang="0">
                <a:pos x="1172" y="900"/>
              </a:cxn>
              <a:cxn ang="0">
                <a:pos x="1180" y="796"/>
              </a:cxn>
              <a:cxn ang="0">
                <a:pos x="1240" y="320"/>
              </a:cxn>
              <a:cxn ang="0">
                <a:pos x="1288" y="496"/>
              </a:cxn>
              <a:cxn ang="0">
                <a:pos x="1400" y="1908"/>
              </a:cxn>
              <a:cxn ang="0">
                <a:pos x="1480" y="1088"/>
              </a:cxn>
              <a:cxn ang="0">
                <a:pos x="1516" y="264"/>
              </a:cxn>
              <a:cxn ang="0">
                <a:pos x="1548" y="0"/>
              </a:cxn>
              <a:cxn ang="0">
                <a:pos x="1680" y="1748"/>
              </a:cxn>
              <a:cxn ang="0">
                <a:pos x="1736" y="1792"/>
              </a:cxn>
              <a:cxn ang="0">
                <a:pos x="1784" y="1080"/>
              </a:cxn>
              <a:cxn ang="0">
                <a:pos x="1808" y="724"/>
              </a:cxn>
              <a:cxn ang="0">
                <a:pos x="1840" y="332"/>
              </a:cxn>
              <a:cxn ang="0">
                <a:pos x="1860" y="320"/>
              </a:cxn>
              <a:cxn ang="0">
                <a:pos x="1904" y="656"/>
              </a:cxn>
              <a:cxn ang="0">
                <a:pos x="1976" y="1348"/>
              </a:cxn>
              <a:cxn ang="0">
                <a:pos x="2060" y="1296"/>
              </a:cxn>
              <a:cxn ang="0">
                <a:pos x="2128" y="840"/>
              </a:cxn>
              <a:cxn ang="0">
                <a:pos x="2188" y="792"/>
              </a:cxn>
              <a:cxn ang="0">
                <a:pos x="2236" y="948"/>
              </a:cxn>
              <a:cxn ang="0">
                <a:pos x="2296" y="1072"/>
              </a:cxn>
              <a:cxn ang="0">
                <a:pos x="2464" y="964"/>
              </a:cxn>
              <a:cxn ang="0">
                <a:pos x="2628" y="1004"/>
              </a:cxn>
              <a:cxn ang="0">
                <a:pos x="2860" y="1000"/>
              </a:cxn>
              <a:cxn ang="0">
                <a:pos x="3108" y="1000"/>
              </a:cxn>
            </a:cxnLst>
            <a:rect l="0" t="0" r="r" b="b"/>
            <a:pathLst>
              <a:path w="3108" h="2058">
                <a:moveTo>
                  <a:pt x="0" y="988"/>
                </a:moveTo>
                <a:cubicBezTo>
                  <a:pt x="101" y="989"/>
                  <a:pt x="203" y="990"/>
                  <a:pt x="304" y="992"/>
                </a:cubicBezTo>
                <a:cubicBezTo>
                  <a:pt x="378" y="993"/>
                  <a:pt x="417" y="994"/>
                  <a:pt x="444" y="996"/>
                </a:cubicBezTo>
                <a:cubicBezTo>
                  <a:pt x="487" y="997"/>
                  <a:pt x="529" y="1005"/>
                  <a:pt x="560" y="1000"/>
                </a:cubicBezTo>
                <a:cubicBezTo>
                  <a:pt x="587" y="994"/>
                  <a:pt x="588" y="960"/>
                  <a:pt x="632" y="968"/>
                </a:cubicBezTo>
                <a:cubicBezTo>
                  <a:pt x="650" y="956"/>
                  <a:pt x="671" y="968"/>
                  <a:pt x="688" y="980"/>
                </a:cubicBezTo>
                <a:cubicBezTo>
                  <a:pt x="706" y="992"/>
                  <a:pt x="723" y="1023"/>
                  <a:pt x="740" y="1040"/>
                </a:cubicBezTo>
                <a:cubicBezTo>
                  <a:pt x="756" y="1064"/>
                  <a:pt x="763" y="1076"/>
                  <a:pt x="788" y="1084"/>
                </a:cubicBezTo>
                <a:cubicBezTo>
                  <a:pt x="804" y="1079"/>
                  <a:pt x="823" y="1068"/>
                  <a:pt x="828" y="1052"/>
                </a:cubicBezTo>
                <a:cubicBezTo>
                  <a:pt x="843" y="1027"/>
                  <a:pt x="865" y="961"/>
                  <a:pt x="876" y="936"/>
                </a:cubicBezTo>
                <a:cubicBezTo>
                  <a:pt x="897" y="893"/>
                  <a:pt x="904" y="780"/>
                  <a:pt x="940" y="784"/>
                </a:cubicBezTo>
                <a:cubicBezTo>
                  <a:pt x="988" y="740"/>
                  <a:pt x="1057" y="1401"/>
                  <a:pt x="1096" y="1420"/>
                </a:cubicBezTo>
                <a:cubicBezTo>
                  <a:pt x="1128" y="1372"/>
                  <a:pt x="1158" y="1068"/>
                  <a:pt x="1172" y="900"/>
                </a:cubicBezTo>
                <a:cubicBezTo>
                  <a:pt x="1175" y="866"/>
                  <a:pt x="1175" y="830"/>
                  <a:pt x="1180" y="796"/>
                </a:cubicBezTo>
                <a:cubicBezTo>
                  <a:pt x="1193" y="701"/>
                  <a:pt x="1225" y="387"/>
                  <a:pt x="1240" y="320"/>
                </a:cubicBezTo>
                <a:cubicBezTo>
                  <a:pt x="1258" y="270"/>
                  <a:pt x="1276" y="373"/>
                  <a:pt x="1288" y="496"/>
                </a:cubicBezTo>
                <a:cubicBezTo>
                  <a:pt x="1319" y="757"/>
                  <a:pt x="1348" y="1872"/>
                  <a:pt x="1400" y="1908"/>
                </a:cubicBezTo>
                <a:cubicBezTo>
                  <a:pt x="1432" y="2007"/>
                  <a:pt x="1459" y="1256"/>
                  <a:pt x="1480" y="1088"/>
                </a:cubicBezTo>
                <a:cubicBezTo>
                  <a:pt x="1499" y="814"/>
                  <a:pt x="1509" y="437"/>
                  <a:pt x="1516" y="264"/>
                </a:cubicBezTo>
                <a:cubicBezTo>
                  <a:pt x="1517" y="193"/>
                  <a:pt x="1524" y="32"/>
                  <a:pt x="1548" y="0"/>
                </a:cubicBezTo>
                <a:cubicBezTo>
                  <a:pt x="1616" y="8"/>
                  <a:pt x="1657" y="1432"/>
                  <a:pt x="1680" y="1748"/>
                </a:cubicBezTo>
                <a:cubicBezTo>
                  <a:pt x="1713" y="2058"/>
                  <a:pt x="1721" y="1807"/>
                  <a:pt x="1736" y="1792"/>
                </a:cubicBezTo>
                <a:cubicBezTo>
                  <a:pt x="1759" y="1738"/>
                  <a:pt x="1766" y="1168"/>
                  <a:pt x="1784" y="1080"/>
                </a:cubicBezTo>
                <a:cubicBezTo>
                  <a:pt x="1796" y="902"/>
                  <a:pt x="1805" y="822"/>
                  <a:pt x="1808" y="724"/>
                </a:cubicBezTo>
                <a:cubicBezTo>
                  <a:pt x="1817" y="599"/>
                  <a:pt x="1831" y="399"/>
                  <a:pt x="1840" y="332"/>
                </a:cubicBezTo>
                <a:cubicBezTo>
                  <a:pt x="1848" y="329"/>
                  <a:pt x="1860" y="320"/>
                  <a:pt x="1860" y="320"/>
                </a:cubicBezTo>
                <a:cubicBezTo>
                  <a:pt x="1871" y="374"/>
                  <a:pt x="1894" y="551"/>
                  <a:pt x="1904" y="656"/>
                </a:cubicBezTo>
                <a:cubicBezTo>
                  <a:pt x="1923" y="825"/>
                  <a:pt x="1955" y="1219"/>
                  <a:pt x="1976" y="1348"/>
                </a:cubicBezTo>
                <a:cubicBezTo>
                  <a:pt x="2024" y="1504"/>
                  <a:pt x="2039" y="1295"/>
                  <a:pt x="2060" y="1296"/>
                </a:cubicBezTo>
                <a:cubicBezTo>
                  <a:pt x="2072" y="1164"/>
                  <a:pt x="2112" y="918"/>
                  <a:pt x="2128" y="840"/>
                </a:cubicBezTo>
                <a:cubicBezTo>
                  <a:pt x="2147" y="763"/>
                  <a:pt x="2169" y="781"/>
                  <a:pt x="2188" y="792"/>
                </a:cubicBezTo>
                <a:cubicBezTo>
                  <a:pt x="2213" y="817"/>
                  <a:pt x="2212" y="924"/>
                  <a:pt x="2236" y="948"/>
                </a:cubicBezTo>
                <a:cubicBezTo>
                  <a:pt x="2260" y="993"/>
                  <a:pt x="2276" y="1047"/>
                  <a:pt x="2296" y="1072"/>
                </a:cubicBezTo>
                <a:cubicBezTo>
                  <a:pt x="2340" y="1104"/>
                  <a:pt x="2372" y="984"/>
                  <a:pt x="2464" y="964"/>
                </a:cubicBezTo>
                <a:cubicBezTo>
                  <a:pt x="2486" y="971"/>
                  <a:pt x="2606" y="997"/>
                  <a:pt x="2628" y="1004"/>
                </a:cubicBezTo>
                <a:cubicBezTo>
                  <a:pt x="2704" y="1000"/>
                  <a:pt x="2773" y="1001"/>
                  <a:pt x="2860" y="1000"/>
                </a:cubicBezTo>
                <a:cubicBezTo>
                  <a:pt x="2944" y="990"/>
                  <a:pt x="3024" y="1000"/>
                  <a:pt x="3108" y="1000"/>
                </a:cubicBezTo>
              </a:path>
            </a:pathLst>
          </a:custGeom>
          <a:noFill/>
          <a:ln w="31750">
            <a:solidFill>
              <a:srgbClr val="99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1780941" y="2503041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 rot="10800000">
            <a:off x="6654416" y="406853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4825617" y="3653408"/>
            <a:ext cx="76200" cy="166464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V="1">
            <a:off x="5146292" y="2039715"/>
            <a:ext cx="152400" cy="685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5146292" y="2725515"/>
            <a:ext cx="523875" cy="16090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 Box 33"/>
          <p:cNvSpPr txBox="1">
            <a:spLocks noChangeArrowheads="1"/>
          </p:cNvSpPr>
          <p:nvPr/>
        </p:nvSpPr>
        <p:spPr bwMode="auto">
          <a:xfrm>
            <a:off x="329817" y="6383114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4389454" y="3006555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 Box 36"/>
          <p:cNvSpPr txBox="1">
            <a:spLocks noChangeArrowheads="1"/>
          </p:cNvSpPr>
          <p:nvPr/>
        </p:nvSpPr>
        <p:spPr bwMode="auto">
          <a:xfrm>
            <a:off x="4840936" y="3366348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9" name="Text Box 37"/>
          <p:cNvSpPr txBox="1">
            <a:spLocks noChangeArrowheads="1"/>
          </p:cNvSpPr>
          <p:nvPr/>
        </p:nvSpPr>
        <p:spPr bwMode="auto">
          <a:xfrm>
            <a:off x="4939917" y="2136328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 Box 38"/>
          <p:cNvSpPr txBox="1">
            <a:spLocks noChangeArrowheads="1"/>
          </p:cNvSpPr>
          <p:nvPr/>
        </p:nvSpPr>
        <p:spPr bwMode="auto">
          <a:xfrm>
            <a:off x="5225667" y="2725514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3" name="Arc 32"/>
          <p:cNvSpPr/>
          <p:nvPr/>
        </p:nvSpPr>
        <p:spPr>
          <a:xfrm rot="10800000">
            <a:off x="101217" y="-3152182"/>
            <a:ext cx="9144000" cy="5801496"/>
          </a:xfrm>
          <a:prstGeom prst="arc">
            <a:avLst>
              <a:gd name="adj1" fmla="val 12119371"/>
              <a:gd name="adj2" fmla="val 2026308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c 33"/>
          <p:cNvSpPr/>
          <p:nvPr/>
        </p:nvSpPr>
        <p:spPr>
          <a:xfrm>
            <a:off x="101217" y="4311427"/>
            <a:ext cx="9144000" cy="5676899"/>
          </a:xfrm>
          <a:prstGeom prst="arc">
            <a:avLst>
              <a:gd name="adj1" fmla="val 12071881"/>
              <a:gd name="adj2" fmla="val 20417931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20867" y="3026122"/>
            <a:ext cx="114300" cy="139700"/>
          </a:xfrm>
          <a:prstGeom prst="rect">
            <a:avLst/>
          </a:prstGeom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H="1" flipV="1">
            <a:off x="4650193" y="3092227"/>
            <a:ext cx="175424" cy="36752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flipV="1">
            <a:off x="4673216" y="2722115"/>
            <a:ext cx="473076" cy="36829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Line 12"/>
          <p:cNvSpPr>
            <a:spLocks noChangeShapeType="1"/>
          </p:cNvSpPr>
          <p:nvPr/>
        </p:nvSpPr>
        <p:spPr bwMode="auto">
          <a:xfrm flipV="1">
            <a:off x="4320792" y="3653408"/>
            <a:ext cx="504825" cy="183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Line 18"/>
          <p:cNvSpPr>
            <a:spLocks noChangeShapeType="1"/>
          </p:cNvSpPr>
          <p:nvPr/>
        </p:nvSpPr>
        <p:spPr bwMode="auto">
          <a:xfrm flipH="1" flipV="1">
            <a:off x="3854067" y="3819872"/>
            <a:ext cx="466724" cy="208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19"/>
          <p:cNvSpPr>
            <a:spLocks noChangeShapeType="1"/>
          </p:cNvSpPr>
          <p:nvPr/>
        </p:nvSpPr>
        <p:spPr bwMode="auto">
          <a:xfrm flipH="1">
            <a:off x="4063617" y="3840734"/>
            <a:ext cx="254000" cy="31988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Text Box 37"/>
          <p:cNvSpPr txBox="1">
            <a:spLocks noChangeArrowheads="1"/>
          </p:cNvSpPr>
          <p:nvPr/>
        </p:nvSpPr>
        <p:spPr bwMode="auto">
          <a:xfrm>
            <a:off x="3863592" y="3518469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Text Box 38"/>
          <p:cNvSpPr txBox="1">
            <a:spLocks noChangeArrowheads="1"/>
          </p:cNvSpPr>
          <p:nvPr/>
        </p:nvSpPr>
        <p:spPr bwMode="auto">
          <a:xfrm>
            <a:off x="4139817" y="3885182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6" name="Picture 4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425567" y="3583558"/>
            <a:ext cx="114300" cy="139700"/>
          </a:xfrm>
          <a:prstGeom prst="rect">
            <a:avLst/>
          </a:prstGeom>
        </p:spPr>
      </p:pic>
      <p:sp>
        <p:nvSpPr>
          <p:cNvPr id="47" name="Line 18"/>
          <p:cNvSpPr>
            <a:spLocks noChangeShapeType="1"/>
          </p:cNvSpPr>
          <p:nvPr/>
        </p:nvSpPr>
        <p:spPr bwMode="auto">
          <a:xfrm>
            <a:off x="5406641" y="3639915"/>
            <a:ext cx="672301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Line 19"/>
          <p:cNvSpPr>
            <a:spLocks noChangeShapeType="1"/>
          </p:cNvSpPr>
          <p:nvPr/>
        </p:nvSpPr>
        <p:spPr bwMode="auto">
          <a:xfrm>
            <a:off x="5406642" y="3639915"/>
            <a:ext cx="782637" cy="614598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Text Box 37"/>
          <p:cNvSpPr txBox="1">
            <a:spLocks noChangeArrowheads="1"/>
          </p:cNvSpPr>
          <p:nvPr/>
        </p:nvSpPr>
        <p:spPr bwMode="auto">
          <a:xfrm>
            <a:off x="5682866" y="3299395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 Box 38"/>
          <p:cNvSpPr txBox="1">
            <a:spLocks noChangeArrowheads="1"/>
          </p:cNvSpPr>
          <p:nvPr/>
        </p:nvSpPr>
        <p:spPr bwMode="auto">
          <a:xfrm>
            <a:off x="5508242" y="3789140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1" name="Picture 50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092317" y="3800822"/>
            <a:ext cx="114300" cy="139700"/>
          </a:xfrm>
          <a:prstGeom prst="rect">
            <a:avLst/>
          </a:prstGeom>
        </p:spPr>
      </p:pic>
      <p:sp>
        <p:nvSpPr>
          <p:cNvPr id="52" name="Line 12"/>
          <p:cNvSpPr>
            <a:spLocks noChangeShapeType="1"/>
          </p:cNvSpPr>
          <p:nvPr/>
        </p:nvSpPr>
        <p:spPr bwMode="auto">
          <a:xfrm flipV="1">
            <a:off x="4901817" y="3636516"/>
            <a:ext cx="504825" cy="183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 flipV="1">
            <a:off x="5670167" y="2527871"/>
            <a:ext cx="793750" cy="35855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4" name="Picture 53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101967" y="2722115"/>
            <a:ext cx="114300" cy="139700"/>
          </a:xfrm>
          <a:prstGeom prst="rect">
            <a:avLst/>
          </a:prstGeom>
        </p:spPr>
      </p:pic>
      <p:sp>
        <p:nvSpPr>
          <p:cNvPr id="55" name="Line 12"/>
          <p:cNvSpPr>
            <a:spLocks noChangeShapeType="1"/>
          </p:cNvSpPr>
          <p:nvPr/>
        </p:nvSpPr>
        <p:spPr bwMode="auto">
          <a:xfrm>
            <a:off x="3629092" y="2469356"/>
            <a:ext cx="792850" cy="30060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" name="Picture 55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89916" y="2363341"/>
            <a:ext cx="114300" cy="139700"/>
          </a:xfrm>
          <a:prstGeom prst="rect">
            <a:avLst/>
          </a:prstGeom>
        </p:spPr>
      </p:pic>
      <p:sp>
        <p:nvSpPr>
          <p:cNvPr id="57" name="Line 12"/>
          <p:cNvSpPr>
            <a:spLocks noChangeShapeType="1"/>
          </p:cNvSpPr>
          <p:nvPr/>
        </p:nvSpPr>
        <p:spPr bwMode="auto">
          <a:xfrm>
            <a:off x="3060317" y="3551014"/>
            <a:ext cx="793750" cy="26885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8" name="Picture 57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460366" y="3481164"/>
            <a:ext cx="114300" cy="139700"/>
          </a:xfrm>
          <a:prstGeom prst="rect">
            <a:avLst/>
          </a:prstGeom>
        </p:spPr>
      </p:pic>
      <p:sp>
        <p:nvSpPr>
          <p:cNvPr id="59" name="Line 12"/>
          <p:cNvSpPr>
            <a:spLocks noChangeShapeType="1"/>
          </p:cNvSpPr>
          <p:nvPr/>
        </p:nvSpPr>
        <p:spPr bwMode="auto">
          <a:xfrm flipH="1" flipV="1">
            <a:off x="4844666" y="4086002"/>
            <a:ext cx="454025" cy="5889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0" name="Picture 59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978017" y="4484465"/>
            <a:ext cx="114300" cy="139700"/>
          </a:xfrm>
          <a:prstGeom prst="rect">
            <a:avLst/>
          </a:prstGeom>
        </p:spPr>
      </p:pic>
      <p:sp>
        <p:nvSpPr>
          <p:cNvPr id="61" name="Line 18"/>
          <p:cNvSpPr>
            <a:spLocks noChangeShapeType="1"/>
          </p:cNvSpPr>
          <p:nvPr/>
        </p:nvSpPr>
        <p:spPr bwMode="auto">
          <a:xfrm flipH="1" flipV="1">
            <a:off x="2641217" y="3083271"/>
            <a:ext cx="419100" cy="46099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Line 19"/>
          <p:cNvSpPr>
            <a:spLocks noChangeShapeType="1"/>
          </p:cNvSpPr>
          <p:nvPr/>
        </p:nvSpPr>
        <p:spPr bwMode="auto">
          <a:xfrm flipH="1">
            <a:off x="2641217" y="3544265"/>
            <a:ext cx="415926" cy="18161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Text Box 37"/>
          <p:cNvSpPr txBox="1">
            <a:spLocks noChangeArrowheads="1"/>
          </p:cNvSpPr>
          <p:nvPr/>
        </p:nvSpPr>
        <p:spPr bwMode="auto">
          <a:xfrm>
            <a:off x="2869817" y="3090415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4" name="Text Box 38"/>
          <p:cNvSpPr txBox="1">
            <a:spLocks noChangeArrowheads="1"/>
          </p:cNvSpPr>
          <p:nvPr/>
        </p:nvSpPr>
        <p:spPr bwMode="auto">
          <a:xfrm>
            <a:off x="2757253" y="3539900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5" name="Line 12"/>
          <p:cNvSpPr>
            <a:spLocks noChangeShapeType="1"/>
          </p:cNvSpPr>
          <p:nvPr/>
        </p:nvSpPr>
        <p:spPr bwMode="auto">
          <a:xfrm flipH="1" flipV="1">
            <a:off x="4421941" y="2769964"/>
            <a:ext cx="228251" cy="3204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 flipH="1" flipV="1">
            <a:off x="4139817" y="2039715"/>
            <a:ext cx="295099" cy="73024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Line 19"/>
          <p:cNvSpPr>
            <a:spLocks noChangeShapeType="1"/>
          </p:cNvSpPr>
          <p:nvPr/>
        </p:nvSpPr>
        <p:spPr bwMode="auto">
          <a:xfrm>
            <a:off x="5665404" y="2886422"/>
            <a:ext cx="523875" cy="279399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Line 13"/>
          <p:cNvSpPr>
            <a:spLocks noChangeShapeType="1"/>
          </p:cNvSpPr>
          <p:nvPr/>
        </p:nvSpPr>
        <p:spPr bwMode="auto">
          <a:xfrm flipH="1">
            <a:off x="4844667" y="3819873"/>
            <a:ext cx="57150" cy="26613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9" name="Line 13"/>
          <p:cNvSpPr>
            <a:spLocks noChangeShapeType="1"/>
          </p:cNvSpPr>
          <p:nvPr/>
        </p:nvSpPr>
        <p:spPr bwMode="auto">
          <a:xfrm flipH="1">
            <a:off x="4486449" y="4074047"/>
            <a:ext cx="358218" cy="360933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" name="Line 18"/>
          <p:cNvSpPr>
            <a:spLocks noChangeShapeType="1"/>
          </p:cNvSpPr>
          <p:nvPr/>
        </p:nvSpPr>
        <p:spPr bwMode="auto">
          <a:xfrm flipH="1">
            <a:off x="3387343" y="3830302"/>
            <a:ext cx="466724" cy="42421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Line 18"/>
          <p:cNvSpPr>
            <a:spLocks noChangeShapeType="1"/>
          </p:cNvSpPr>
          <p:nvPr/>
        </p:nvSpPr>
        <p:spPr bwMode="auto">
          <a:xfrm flipV="1">
            <a:off x="6078943" y="3299395"/>
            <a:ext cx="575474" cy="34052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Line 12"/>
          <p:cNvSpPr>
            <a:spLocks noChangeShapeType="1"/>
          </p:cNvSpPr>
          <p:nvPr/>
        </p:nvSpPr>
        <p:spPr bwMode="auto">
          <a:xfrm>
            <a:off x="6078944" y="3639913"/>
            <a:ext cx="677074" cy="30060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3" name="Picture 72" descr="latex-image-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349617" y="3586176"/>
            <a:ext cx="114300" cy="139700"/>
          </a:xfrm>
          <a:prstGeom prst="rect">
            <a:avLst/>
          </a:prstGeom>
        </p:spPr>
      </p:pic>
      <p:sp>
        <p:nvSpPr>
          <p:cNvPr id="77" name="Line 13"/>
          <p:cNvSpPr>
            <a:spLocks noChangeShapeType="1"/>
          </p:cNvSpPr>
          <p:nvPr/>
        </p:nvSpPr>
        <p:spPr bwMode="auto">
          <a:xfrm>
            <a:off x="4825617" y="3459747"/>
            <a:ext cx="0" cy="19366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Rectangle 8"/>
          <p:cNvSpPr>
            <a:spLocks noChangeArrowheads="1"/>
          </p:cNvSpPr>
          <p:nvPr/>
        </p:nvSpPr>
        <p:spPr bwMode="auto">
          <a:xfrm>
            <a:off x="14054" y="5098122"/>
            <a:ext cx="9067800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1000" dirty="0" smtClean="0">
                <a:ea typeface="Times New Roman" charset="0"/>
                <a:cs typeface="Times New Roman" charset="0"/>
              </a:rPr>
              <a:t>A</a:t>
            </a:r>
            <a:r>
              <a:rPr lang="en-GB" sz="1000" dirty="0">
                <a:ea typeface="Times New Roman" charset="0"/>
                <a:cs typeface="Times New Roman" charset="0"/>
              </a:rPr>
              <a:t>. R. Bell and J. G. Kirk, “Possibility of Prolific Pair Production with High-Power Lasers ” Phys. Rev. </a:t>
            </a:r>
            <a:r>
              <a:rPr lang="en-GB" sz="1000" dirty="0" err="1">
                <a:ea typeface="Times New Roman" charset="0"/>
                <a:cs typeface="Times New Roman" charset="0"/>
              </a:rPr>
              <a:t>Lett</a:t>
            </a:r>
            <a:r>
              <a:rPr lang="en-GB" sz="1000" dirty="0">
                <a:ea typeface="Times New Roman" charset="0"/>
                <a:cs typeface="Times New Roman" charset="0"/>
              </a:rPr>
              <a:t>. 101, 200403 (2008)</a:t>
            </a:r>
          </a:p>
          <a:p>
            <a:pPr>
              <a:buFont typeface="Arial" charset="0"/>
              <a:buChar char="•"/>
            </a:pPr>
            <a:r>
              <a:rPr lang="en-GB" sz="1000" dirty="0">
                <a:ea typeface="Times New Roman" charset="0"/>
                <a:cs typeface="Times New Roman" charset="0"/>
              </a:rPr>
              <a:t>A. M. </a:t>
            </a:r>
            <a:r>
              <a:rPr lang="en-GB" sz="1000" dirty="0" err="1">
                <a:ea typeface="Times New Roman" charset="0"/>
                <a:cs typeface="Times New Roman" charset="0"/>
              </a:rPr>
              <a:t>Fedotov</a:t>
            </a:r>
            <a:r>
              <a:rPr lang="en-GB" sz="1000" dirty="0">
                <a:ea typeface="Times New Roman" charset="0"/>
                <a:cs typeface="Times New Roman" charset="0"/>
              </a:rPr>
              <a:t>, N. B. </a:t>
            </a:r>
            <a:r>
              <a:rPr lang="en-GB" sz="1000" dirty="0" err="1">
                <a:ea typeface="Times New Roman" charset="0"/>
                <a:cs typeface="Times New Roman" charset="0"/>
              </a:rPr>
              <a:t>Narozhny</a:t>
            </a:r>
            <a:r>
              <a:rPr lang="en-GB" sz="1000" dirty="0">
                <a:ea typeface="Times New Roman" charset="0"/>
                <a:cs typeface="Times New Roman" charset="0"/>
              </a:rPr>
              <a:t>, G. </a:t>
            </a:r>
            <a:r>
              <a:rPr lang="en-GB" sz="1000" dirty="0" err="1">
                <a:ea typeface="Times New Roman" charset="0"/>
                <a:cs typeface="Times New Roman" charset="0"/>
              </a:rPr>
              <a:t>Mourou</a:t>
            </a:r>
            <a:r>
              <a:rPr lang="en-GB" sz="1000" dirty="0">
                <a:ea typeface="Times New Roman" charset="0"/>
                <a:cs typeface="Times New Roman" charset="0"/>
              </a:rPr>
              <a:t>, G. </a:t>
            </a:r>
            <a:r>
              <a:rPr lang="en-GB" sz="1000" dirty="0" err="1">
                <a:ea typeface="Times New Roman" charset="0"/>
                <a:cs typeface="Times New Roman" charset="0"/>
              </a:rPr>
              <a:t>Korn</a:t>
            </a:r>
            <a:r>
              <a:rPr lang="en-GB" sz="1000" dirty="0">
                <a:ea typeface="Times New Roman" charset="0"/>
                <a:cs typeface="Times New Roman" charset="0"/>
              </a:rPr>
              <a:t>, “Limitations on the Attainable Intensity of High Power Lasers” Phys. Rev. </a:t>
            </a:r>
            <a:r>
              <a:rPr lang="en-GB" sz="1000" dirty="0" err="1">
                <a:ea typeface="Times New Roman" charset="0"/>
                <a:cs typeface="Times New Roman" charset="0"/>
              </a:rPr>
              <a:t>Lett</a:t>
            </a:r>
            <a:r>
              <a:rPr lang="en-GB" sz="1000" dirty="0">
                <a:ea typeface="Times New Roman" charset="0"/>
                <a:cs typeface="Times New Roman" charset="0"/>
              </a:rPr>
              <a:t>. 105, 080402 (2010)</a:t>
            </a:r>
          </a:p>
          <a:p>
            <a:pPr>
              <a:buFont typeface="Arial" charset="0"/>
              <a:buChar char="•"/>
            </a:pPr>
            <a:r>
              <a:rPr lang="en-GB" sz="1000" dirty="0">
                <a:ea typeface="Times New Roman" charset="0"/>
                <a:cs typeface="Times New Roman" charset="0"/>
              </a:rPr>
              <a:t>S. S. Bulanov, T. </a:t>
            </a:r>
            <a:r>
              <a:rPr lang="en-GB" sz="1000" dirty="0" err="1">
                <a:ea typeface="Times New Roman" charset="0"/>
                <a:cs typeface="Times New Roman" charset="0"/>
              </a:rPr>
              <a:t>Zh</a:t>
            </a:r>
            <a:r>
              <a:rPr lang="en-GB" sz="1000" dirty="0">
                <a:ea typeface="Times New Roman" charset="0"/>
                <a:cs typeface="Times New Roman" charset="0"/>
              </a:rPr>
              <a:t>. </a:t>
            </a:r>
            <a:r>
              <a:rPr lang="en-GB" sz="1000" dirty="0" err="1">
                <a:ea typeface="Times New Roman" charset="0"/>
                <a:cs typeface="Times New Roman" charset="0"/>
              </a:rPr>
              <a:t>Esirkepov</a:t>
            </a:r>
            <a:r>
              <a:rPr lang="en-GB" sz="1000" dirty="0">
                <a:ea typeface="Times New Roman" charset="0"/>
                <a:cs typeface="Times New Roman" charset="0"/>
              </a:rPr>
              <a:t>, A. G. R. Thomas, J. K. </a:t>
            </a:r>
            <a:r>
              <a:rPr lang="en-GB" sz="1000" dirty="0" err="1">
                <a:ea typeface="Times New Roman" charset="0"/>
                <a:cs typeface="Times New Roman" charset="0"/>
              </a:rPr>
              <a:t>Koga,S</a:t>
            </a:r>
            <a:r>
              <a:rPr lang="en-GB" sz="1000" dirty="0">
                <a:ea typeface="Times New Roman" charset="0"/>
                <a:cs typeface="Times New Roman" charset="0"/>
              </a:rPr>
              <a:t>. V. Bulanov, “On the Schwinger limit attainability with extreme power lasers”</a:t>
            </a:r>
            <a:r>
              <a:rPr lang="en-GB" sz="1000" dirty="0" smtClean="0">
                <a:ea typeface="Times New Roman" charset="0"/>
                <a:cs typeface="Times New Roman" charset="0"/>
              </a:rPr>
              <a:t> Phys. Rev. </a:t>
            </a:r>
            <a:r>
              <a:rPr lang="en-GB" sz="1000" dirty="0" err="1" smtClean="0">
                <a:ea typeface="Times New Roman" charset="0"/>
                <a:cs typeface="Times New Roman" charset="0"/>
              </a:rPr>
              <a:t>Lett</a:t>
            </a:r>
            <a:r>
              <a:rPr lang="en-GB" sz="1000" dirty="0" smtClean="0">
                <a:ea typeface="Times New Roman" charset="0"/>
                <a:cs typeface="Times New Roman" charset="0"/>
              </a:rPr>
              <a:t>., </a:t>
            </a:r>
            <a:r>
              <a:rPr lang="en-GB" sz="1000" dirty="0" smtClean="0"/>
              <a:t>105, </a:t>
            </a:r>
            <a:r>
              <a:rPr lang="en-US" sz="1000" dirty="0" smtClean="0"/>
              <a:t>220407 </a:t>
            </a:r>
            <a:r>
              <a:rPr lang="en-GB" sz="1000" dirty="0" smtClean="0"/>
              <a:t>(2010)</a:t>
            </a:r>
          </a:p>
          <a:p>
            <a:pPr>
              <a:buFont typeface="Arial" charset="0"/>
              <a:buChar char="•"/>
            </a:pPr>
            <a:r>
              <a:rPr lang="en-US" sz="1000" dirty="0" smtClean="0"/>
              <a:t>E. N. </a:t>
            </a:r>
            <a:r>
              <a:rPr lang="en-US" sz="1000" dirty="0" err="1" smtClean="0"/>
              <a:t>Nerush</a:t>
            </a:r>
            <a:r>
              <a:rPr lang="en-US" sz="1000" dirty="0" smtClean="0"/>
              <a:t>, I. Yu. </a:t>
            </a:r>
            <a:r>
              <a:rPr lang="en-US" sz="1000" dirty="0" err="1" smtClean="0"/>
              <a:t>Kostyukov</a:t>
            </a:r>
            <a:r>
              <a:rPr lang="en-US" sz="1000" dirty="0" smtClean="0"/>
              <a:t>, A. M. </a:t>
            </a:r>
            <a:r>
              <a:rPr lang="en-US" sz="1000" dirty="0" err="1" smtClean="0"/>
              <a:t>Fedotov</a:t>
            </a:r>
            <a:r>
              <a:rPr lang="en-US" sz="1000" dirty="0" smtClean="0"/>
              <a:t>, N. B. </a:t>
            </a:r>
            <a:r>
              <a:rPr lang="en-US" sz="1000" dirty="0" err="1" smtClean="0"/>
              <a:t>Narozhny</a:t>
            </a:r>
            <a:r>
              <a:rPr lang="en-US" sz="1000" dirty="0" smtClean="0"/>
              <a:t>, N. V. </a:t>
            </a:r>
            <a:r>
              <a:rPr lang="en-US" sz="1000" dirty="0" err="1" smtClean="0"/>
              <a:t>Elkina</a:t>
            </a:r>
            <a:r>
              <a:rPr lang="en-US" sz="1000" dirty="0" smtClean="0"/>
              <a:t>, and H. </a:t>
            </a:r>
            <a:r>
              <a:rPr lang="en-US" sz="1000" dirty="0" err="1" smtClean="0"/>
              <a:t>Ruhl</a:t>
            </a:r>
            <a:r>
              <a:rPr lang="en-US" sz="1000" dirty="0" smtClean="0"/>
              <a:t>, “Laser Field Absorption in Self-Generated Electron-Positron Pair Plasma” Phys. Rev. </a:t>
            </a:r>
            <a:r>
              <a:rPr lang="en-US" sz="1000" dirty="0" err="1" smtClean="0"/>
              <a:t>Lett</a:t>
            </a:r>
            <a:r>
              <a:rPr lang="en-US" sz="1000" dirty="0" smtClean="0"/>
              <a:t>. 106, 035001 (2011) </a:t>
            </a:r>
          </a:p>
          <a:p>
            <a:pPr>
              <a:buFont typeface="Arial" charset="0"/>
              <a:buChar char="•"/>
            </a:pPr>
            <a:r>
              <a:rPr lang="en-US" sz="1000" dirty="0" smtClean="0"/>
              <a:t>N. V. </a:t>
            </a:r>
            <a:r>
              <a:rPr lang="en-US" sz="1000" dirty="0" err="1" smtClean="0"/>
              <a:t>Elkina</a:t>
            </a:r>
            <a:r>
              <a:rPr lang="en-US" sz="1000" dirty="0" smtClean="0"/>
              <a:t>, A. M. </a:t>
            </a:r>
            <a:r>
              <a:rPr lang="en-US" sz="1000" dirty="0" err="1" smtClean="0"/>
              <a:t>Fedotov</a:t>
            </a:r>
            <a:r>
              <a:rPr lang="en-US" sz="1000" dirty="0" smtClean="0"/>
              <a:t>, I. Yu. </a:t>
            </a:r>
            <a:r>
              <a:rPr lang="en-US" sz="1000" dirty="0" err="1" smtClean="0"/>
              <a:t>Kostyukov</a:t>
            </a:r>
            <a:r>
              <a:rPr lang="en-US" sz="1000" dirty="0" smtClean="0"/>
              <a:t>, M. V. </a:t>
            </a:r>
            <a:r>
              <a:rPr lang="en-US" sz="1000" dirty="0" err="1" smtClean="0"/>
              <a:t>Legkov</a:t>
            </a:r>
            <a:r>
              <a:rPr lang="en-US" sz="1000" dirty="0" smtClean="0"/>
              <a:t>, N. B. </a:t>
            </a:r>
            <a:r>
              <a:rPr lang="en-US" sz="1000" dirty="0" err="1" smtClean="0"/>
              <a:t>Narozhny</a:t>
            </a:r>
            <a:r>
              <a:rPr lang="en-US" sz="1000" dirty="0" smtClean="0"/>
              <a:t>, E. N. </a:t>
            </a:r>
            <a:r>
              <a:rPr lang="en-US" sz="1000" dirty="0" err="1" smtClean="0"/>
              <a:t>Nerush</a:t>
            </a:r>
            <a:r>
              <a:rPr lang="en-US" sz="1000" dirty="0" smtClean="0"/>
              <a:t>,  H. </a:t>
            </a:r>
            <a:r>
              <a:rPr lang="en-US" sz="1000" dirty="0" err="1" smtClean="0"/>
              <a:t>Ruhl</a:t>
            </a:r>
            <a:r>
              <a:rPr lang="en-US" sz="1000" dirty="0" smtClean="0"/>
              <a:t> “QED cascades induced by circularly polarized laser fields”, Phys. Rev. ST </a:t>
            </a:r>
            <a:r>
              <a:rPr lang="en-US" sz="1000" dirty="0" err="1" smtClean="0"/>
              <a:t>Accel</a:t>
            </a:r>
            <a:r>
              <a:rPr lang="en-US" sz="1000" dirty="0" smtClean="0"/>
              <a:t>. Beams 14, 054401 (2011)</a:t>
            </a:r>
            <a:endParaRPr lang="en-GB" sz="1000" dirty="0"/>
          </a:p>
        </p:txBody>
      </p:sp>
      <p:sp>
        <p:nvSpPr>
          <p:cNvPr id="81" name="TextBox 80"/>
          <p:cNvSpPr txBox="1"/>
          <p:nvPr/>
        </p:nvSpPr>
        <p:spPr>
          <a:xfrm>
            <a:off x="1420170" y="-120936"/>
            <a:ext cx="6371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Electromagnetic avalanche </a:t>
            </a:r>
          </a:p>
          <a:p>
            <a:pPr algn="r"/>
            <a:r>
              <a:rPr lang="en-US" sz="2800" dirty="0" smtClean="0">
                <a:solidFill>
                  <a:srgbClr val="FFFFFF"/>
                </a:solidFill>
              </a:rPr>
              <a:t>- Ultimate laser intensity limit</a:t>
            </a:r>
          </a:p>
        </p:txBody>
      </p:sp>
      <p:pic>
        <p:nvPicPr>
          <p:cNvPr id="82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91917" y="1309465"/>
            <a:ext cx="11684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4" name="Curved Connector 92"/>
          <p:cNvCxnSpPr/>
          <p:nvPr/>
        </p:nvCxnSpPr>
        <p:spPr>
          <a:xfrm rot="10800000" flipV="1">
            <a:off x="5225671" y="1519013"/>
            <a:ext cx="1238247" cy="1203099"/>
          </a:xfrm>
          <a:prstGeom prst="curvedConnector3">
            <a:avLst>
              <a:gd name="adj1" fmla="val 50000"/>
            </a:avLst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1891917" y="894481"/>
            <a:ext cx="1421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e</a:t>
            </a:r>
            <a:r>
              <a:rPr lang="en-US" sz="1200" baseline="30000" dirty="0" err="1" smtClean="0"/>
              <a:t>+</a:t>
            </a:r>
            <a:r>
              <a:rPr lang="en-US" sz="1200" dirty="0" err="1" smtClean="0"/>
              <a:t>e</a:t>
            </a:r>
            <a:r>
              <a:rPr lang="en-US" sz="1200" baseline="30000" dirty="0" smtClean="0"/>
              <a:t>-</a:t>
            </a:r>
            <a:r>
              <a:rPr lang="en-US" sz="1200" dirty="0" smtClean="0"/>
              <a:t> pair production </a:t>
            </a:r>
          </a:p>
          <a:p>
            <a:r>
              <a:rPr lang="en-US" sz="1200" dirty="0" smtClean="0"/>
              <a:t>from vacuum</a:t>
            </a:r>
            <a:endParaRPr lang="en-US" sz="1200" dirty="0"/>
          </a:p>
        </p:txBody>
      </p:sp>
      <p:grpSp>
        <p:nvGrpSpPr>
          <p:cNvPr id="6" name="Group 91"/>
          <p:cNvGrpSpPr/>
          <p:nvPr/>
        </p:nvGrpSpPr>
        <p:grpSpPr>
          <a:xfrm>
            <a:off x="5298691" y="855170"/>
            <a:ext cx="1265317" cy="581024"/>
            <a:chOff x="1071483" y="1417639"/>
            <a:chExt cx="1999996" cy="1144586"/>
          </a:xfrm>
        </p:grpSpPr>
        <p:cxnSp>
          <p:nvCxnSpPr>
            <p:cNvPr id="94" name="Straight Connector 93"/>
            <p:cNvCxnSpPr/>
            <p:nvPr/>
          </p:nvCxnSpPr>
          <p:spPr>
            <a:xfrm>
              <a:off x="1071483" y="2233081"/>
              <a:ext cx="1999996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2020445" y="1420666"/>
              <a:ext cx="815443" cy="8093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6" name="Picture 9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1298575" y="2366963"/>
              <a:ext cx="139700" cy="177800"/>
            </a:xfrm>
            <a:prstGeom prst="rect">
              <a:avLst/>
            </a:prstGeom>
          </p:spPr>
        </p:pic>
        <p:pic>
          <p:nvPicPr>
            <p:cNvPr id="97" name="Picture 96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2605088" y="2295525"/>
              <a:ext cx="203200" cy="266700"/>
            </a:xfrm>
            <a:prstGeom prst="rect">
              <a:avLst/>
            </a:prstGeom>
          </p:spPr>
        </p:pic>
        <p:pic>
          <p:nvPicPr>
            <p:cNvPr id="98" name="Picture 97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2759075" y="1608138"/>
              <a:ext cx="203200" cy="215900"/>
            </a:xfrm>
            <a:prstGeom prst="rect">
              <a:avLst/>
            </a:prstGeom>
          </p:spPr>
        </p:pic>
      </p:grpSp>
      <p:grpSp>
        <p:nvGrpSpPr>
          <p:cNvPr id="7" name="Group 98"/>
          <p:cNvGrpSpPr/>
          <p:nvPr/>
        </p:nvGrpSpPr>
        <p:grpSpPr>
          <a:xfrm>
            <a:off x="6349617" y="1145682"/>
            <a:ext cx="1441816" cy="753307"/>
            <a:chOff x="5211397" y="1652588"/>
            <a:chExt cx="2251441" cy="1255712"/>
          </a:xfrm>
        </p:grpSpPr>
        <p:cxnSp>
          <p:nvCxnSpPr>
            <p:cNvPr id="100" name="Straight Connector 99"/>
            <p:cNvCxnSpPr/>
            <p:nvPr/>
          </p:nvCxnSpPr>
          <p:spPr>
            <a:xfrm flipV="1">
              <a:off x="5211397" y="2562225"/>
              <a:ext cx="1110208" cy="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6321605" y="2562226"/>
              <a:ext cx="1141233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flipV="1">
              <a:off x="6321605" y="1728788"/>
              <a:ext cx="860861" cy="8159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Picture 103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5588000" y="2668588"/>
              <a:ext cx="127000" cy="190500"/>
            </a:xfrm>
            <a:prstGeom prst="rect">
              <a:avLst/>
            </a:prstGeom>
          </p:spPr>
        </p:pic>
        <p:pic>
          <p:nvPicPr>
            <p:cNvPr id="105" name="Picture 104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6653213" y="1652588"/>
              <a:ext cx="203200" cy="266700"/>
            </a:xfrm>
            <a:prstGeom prst="rect">
              <a:avLst/>
            </a:prstGeom>
          </p:spPr>
        </p:pic>
        <p:pic>
          <p:nvPicPr>
            <p:cNvPr id="106" name="Picture 105" descr="latex-image-1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965950" y="2730500"/>
              <a:ext cx="304800" cy="177800"/>
            </a:xfrm>
            <a:prstGeom prst="rect">
              <a:avLst/>
            </a:prstGeom>
          </p:spPr>
        </p:pic>
      </p:grpSp>
      <p:graphicFrame>
        <p:nvGraphicFramePr>
          <p:cNvPr id="75" name="Object 74"/>
          <p:cNvGraphicFramePr>
            <a:graphicFrameLocks noChangeAspect="1"/>
          </p:cNvGraphicFramePr>
          <p:nvPr/>
        </p:nvGraphicFramePr>
        <p:xfrm>
          <a:off x="2988244" y="4674964"/>
          <a:ext cx="1731645" cy="274320"/>
        </p:xfrm>
        <a:graphic>
          <a:graphicData uri="http://schemas.openxmlformats.org/presentationml/2006/ole">
            <p:oleObj spid="_x0000_s177154" name="Equation" r:id="rId18" imgW="1282700" imgH="203200" progId="Equation.3">
              <p:embed/>
            </p:oleObj>
          </a:graphicData>
        </a:graphic>
      </p:graphicFrame>
      <p:pic>
        <p:nvPicPr>
          <p:cNvPr id="76" name="Picture 7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27" grpId="0"/>
      <p:bldP spid="28" grpId="0"/>
      <p:bldP spid="29" grpId="0"/>
      <p:bldP spid="30" grpId="0"/>
      <p:bldP spid="8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7" grpId="0" animBg="1"/>
      <p:bldP spid="48" grpId="0" animBg="1"/>
      <p:bldP spid="49" grpId="0"/>
      <p:bldP spid="50" grpId="0"/>
      <p:bldP spid="52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1" grpId="1" animBg="1"/>
      <p:bldP spid="62" grpId="0" animBg="1"/>
      <p:bldP spid="62" grpId="1" animBg="1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95" y="-59269"/>
            <a:ext cx="91440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Interaction of a laser pulse with an ultra relativistic electron beam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04" name="Rounded Rectangle 27"/>
          <p:cNvSpPr/>
          <p:nvPr/>
        </p:nvSpPr>
        <p:spPr>
          <a:xfrm>
            <a:off x="4867794" y="1697182"/>
            <a:ext cx="4086853" cy="3072844"/>
          </a:xfrm>
          <a:prstGeom prst="roundRect">
            <a:avLst>
              <a:gd name="adj" fmla="val 4992"/>
            </a:avLst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867794" y="1801088"/>
            <a:ext cx="431400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Radiation effects become dominant</a:t>
            </a:r>
          </a:p>
          <a:p>
            <a:pPr marL="342900" indent="-342900">
              <a:buAutoNum type="arabicPeriod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342900" indent="-342900">
              <a:buAutoNum type="arabicPeriod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r>
              <a:rPr lang="en-US" dirty="0" smtClean="0">
                <a:solidFill>
                  <a:srgbClr val="0000FF"/>
                </a:solidFill>
              </a:rPr>
              <a:t>QED effects become dominant</a:t>
            </a:r>
          </a:p>
          <a:p>
            <a:pPr marL="344488" indent="-344488">
              <a:buFont typeface="+mj-lt"/>
              <a:buAutoNum type="arabicPeriod" startAt="2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endParaRPr lang="en-US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344488" indent="-344488">
              <a:buFont typeface="+mj-lt"/>
              <a:buAutoNum type="arabicPeriod" startAt="2"/>
            </a:pPr>
            <a:r>
              <a:rPr lang="en-US" dirty="0" smtClean="0">
                <a:solidFill>
                  <a:srgbClr val="0000FF"/>
                </a:solidFill>
              </a:rPr>
              <a:t>QED cascade</a:t>
            </a:r>
          </a:p>
        </p:txBody>
      </p:sp>
      <p:graphicFrame>
        <p:nvGraphicFramePr>
          <p:cNvPr id="19464" name="Object 8"/>
          <p:cNvGraphicFramePr>
            <a:graphicFrameLocks noChangeAspect="1"/>
          </p:cNvGraphicFramePr>
          <p:nvPr/>
        </p:nvGraphicFramePr>
        <p:xfrm>
          <a:off x="5272356" y="2086295"/>
          <a:ext cx="3503613" cy="358775"/>
        </p:xfrm>
        <a:graphic>
          <a:graphicData uri="http://schemas.openxmlformats.org/presentationml/2006/ole">
            <p:oleObj spid="_x0000_s180227" name="Equation" r:id="rId3" imgW="2222500" imgH="228600" progId="Equation.3">
              <p:embed/>
            </p:oleObj>
          </a:graphicData>
        </a:graphic>
      </p:graphicFrame>
      <p:graphicFrame>
        <p:nvGraphicFramePr>
          <p:cNvPr id="19465" name="Object 9"/>
          <p:cNvGraphicFramePr>
            <a:graphicFrameLocks noChangeAspect="1"/>
          </p:cNvGraphicFramePr>
          <p:nvPr/>
        </p:nvGraphicFramePr>
        <p:xfrm>
          <a:off x="5272356" y="3174977"/>
          <a:ext cx="2714625" cy="338137"/>
        </p:xfrm>
        <a:graphic>
          <a:graphicData uri="http://schemas.openxmlformats.org/presentationml/2006/ole">
            <p:oleObj spid="_x0000_s180228" name="Equation" r:id="rId4" imgW="1943100" imgH="241300" progId="Equation.3">
              <p:embed/>
            </p:oleObj>
          </a:graphicData>
        </a:graphic>
      </p:graphicFrame>
      <p:graphicFrame>
        <p:nvGraphicFramePr>
          <p:cNvPr id="19474" name="Object 18"/>
          <p:cNvGraphicFramePr>
            <a:graphicFrameLocks noChangeAspect="1"/>
          </p:cNvGraphicFramePr>
          <p:nvPr/>
        </p:nvGraphicFramePr>
        <p:xfrm>
          <a:off x="6096575" y="2466968"/>
          <a:ext cx="2332037" cy="360362"/>
        </p:xfrm>
        <a:graphic>
          <a:graphicData uri="http://schemas.openxmlformats.org/presentationml/2006/ole">
            <p:oleObj spid="_x0000_s180229" name="Equation" r:id="rId5" imgW="1485900" imgH="228600" progId="Equation.3">
              <p:embed/>
            </p:oleObj>
          </a:graphicData>
        </a:graphic>
      </p:graphicFrame>
      <p:graphicFrame>
        <p:nvGraphicFramePr>
          <p:cNvPr id="19475" name="Object 19"/>
          <p:cNvGraphicFramePr>
            <a:graphicFrameLocks noChangeAspect="1"/>
          </p:cNvGraphicFramePr>
          <p:nvPr/>
        </p:nvGraphicFramePr>
        <p:xfrm>
          <a:off x="6103796" y="3560740"/>
          <a:ext cx="1770419" cy="365760"/>
        </p:xfrm>
        <a:graphic>
          <a:graphicData uri="http://schemas.openxmlformats.org/presentationml/2006/ole">
            <p:oleObj spid="_x0000_s180230" name="Equation" r:id="rId6" imgW="1168400" imgH="241300" progId="Equation.3">
              <p:embed/>
            </p:oleObj>
          </a:graphicData>
        </a:graphic>
      </p:graphicFrame>
      <p:graphicFrame>
        <p:nvGraphicFramePr>
          <p:cNvPr id="19478" name="Object 22"/>
          <p:cNvGraphicFramePr>
            <a:graphicFrameLocks noChangeAspect="1"/>
          </p:cNvGraphicFramePr>
          <p:nvPr/>
        </p:nvGraphicFramePr>
        <p:xfrm>
          <a:off x="6103796" y="4294078"/>
          <a:ext cx="1858962" cy="358775"/>
        </p:xfrm>
        <a:graphic>
          <a:graphicData uri="http://schemas.openxmlformats.org/presentationml/2006/ole">
            <p:oleObj spid="_x0000_s180231" name="Equation" r:id="rId7" imgW="1181100" imgH="228600" progId="Equation.3">
              <p:embed/>
            </p:oleObj>
          </a:graphicData>
        </a:graphic>
      </p:graphicFrame>
      <p:sp>
        <p:nvSpPr>
          <p:cNvPr id="49" name="Trapezoid 48"/>
          <p:cNvSpPr/>
          <p:nvPr/>
        </p:nvSpPr>
        <p:spPr>
          <a:xfrm rot="5400000">
            <a:off x="687292" y="2584189"/>
            <a:ext cx="1557608" cy="1325212"/>
          </a:xfrm>
          <a:prstGeom prst="trapezoid">
            <a:avLst>
              <a:gd name="adj" fmla="val 54320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ight Arrow 122"/>
          <p:cNvSpPr>
            <a:spLocks noChangeAspect="1"/>
          </p:cNvSpPr>
          <p:nvPr/>
        </p:nvSpPr>
        <p:spPr>
          <a:xfrm>
            <a:off x="892182" y="3688454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ight Arrow 121"/>
          <p:cNvSpPr>
            <a:spLocks noChangeAspect="1"/>
          </p:cNvSpPr>
          <p:nvPr/>
        </p:nvSpPr>
        <p:spPr>
          <a:xfrm rot="10800000">
            <a:off x="1798034" y="3119239"/>
            <a:ext cx="553816" cy="274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9"/>
          <p:cNvGrpSpPr/>
          <p:nvPr/>
        </p:nvGrpSpPr>
        <p:grpSpPr>
          <a:xfrm>
            <a:off x="465963" y="2467992"/>
            <a:ext cx="703127" cy="1557607"/>
            <a:chOff x="4476193" y="1691540"/>
            <a:chExt cx="1025211" cy="1369160"/>
          </a:xfrm>
        </p:grpSpPr>
        <p:sp>
          <p:nvSpPr>
            <p:cNvPr id="51" name="Oval 50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Oval 60"/>
          <p:cNvSpPr/>
          <p:nvPr/>
        </p:nvSpPr>
        <p:spPr>
          <a:xfrm>
            <a:off x="2299312" y="3092420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2106272" y="310882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2218032" y="319010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92022" y="319010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2106272" y="3276734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2305662" y="3290704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2012292" y="319010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496162" y="310882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496162" y="3276734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587602" y="3190108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70"/>
          <p:cNvGrpSpPr/>
          <p:nvPr/>
        </p:nvGrpSpPr>
        <p:grpSpPr>
          <a:xfrm>
            <a:off x="1345113" y="2888411"/>
            <a:ext cx="468629" cy="619197"/>
            <a:chOff x="3225801" y="1943100"/>
            <a:chExt cx="698499" cy="619197"/>
          </a:xfrm>
        </p:grpSpPr>
        <p:cxnSp>
          <p:nvCxnSpPr>
            <p:cNvPr id="72" name="Straight Connector 71"/>
            <p:cNvCxnSpPr/>
            <p:nvPr/>
          </p:nvCxnSpPr>
          <p:spPr>
            <a:xfrm rot="10800000">
              <a:off x="3587750" y="2295011"/>
              <a:ext cx="336550" cy="1589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3225801" y="1943100"/>
              <a:ext cx="361949" cy="35191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 flipV="1">
              <a:off x="3225801" y="2296601"/>
              <a:ext cx="361949" cy="26569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TextBox 74"/>
          <p:cNvSpPr txBox="1"/>
          <p:nvPr/>
        </p:nvSpPr>
        <p:spPr>
          <a:xfrm>
            <a:off x="1587948" y="2889685"/>
            <a:ext cx="264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γ</a:t>
            </a:r>
            <a:endParaRPr lang="en-US" sz="1400" dirty="0"/>
          </a:p>
        </p:txBody>
      </p:sp>
      <p:sp>
        <p:nvSpPr>
          <p:cNvPr id="76" name="TextBox 75"/>
          <p:cNvSpPr txBox="1"/>
          <p:nvPr/>
        </p:nvSpPr>
        <p:spPr>
          <a:xfrm>
            <a:off x="1357813" y="3289434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+</a:t>
            </a:r>
            <a:endParaRPr lang="en-US" sz="1400" dirty="0"/>
          </a:p>
        </p:txBody>
      </p:sp>
      <p:sp>
        <p:nvSpPr>
          <p:cNvPr id="77" name="TextBox 76"/>
          <p:cNvSpPr txBox="1"/>
          <p:nvPr/>
        </p:nvSpPr>
        <p:spPr>
          <a:xfrm>
            <a:off x="1357813" y="2765491"/>
            <a:ext cx="310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e</a:t>
            </a:r>
            <a:r>
              <a:rPr lang="en-US" sz="1400" baseline="30000" dirty="0" smtClean="0"/>
              <a:t>-</a:t>
            </a:r>
            <a:endParaRPr lang="en-US" sz="1400" dirty="0"/>
          </a:p>
        </p:txBody>
      </p:sp>
      <p:sp>
        <p:nvSpPr>
          <p:cNvPr id="79" name="TextBox 78"/>
          <p:cNvSpPr txBox="1"/>
          <p:nvPr/>
        </p:nvSpPr>
        <p:spPr>
          <a:xfrm rot="16200000">
            <a:off x="-313547" y="3049990"/>
            <a:ext cx="123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Laser pulse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005844" y="2774456"/>
            <a:ext cx="962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bunch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1" name="Trapezoid 80"/>
          <p:cNvSpPr/>
          <p:nvPr/>
        </p:nvSpPr>
        <p:spPr>
          <a:xfrm>
            <a:off x="2814774" y="3709545"/>
            <a:ext cx="1349196" cy="481789"/>
          </a:xfrm>
          <a:prstGeom prst="trapezoid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2" name="Trapezoid 81"/>
          <p:cNvSpPr/>
          <p:nvPr/>
        </p:nvSpPr>
        <p:spPr>
          <a:xfrm rot="10800000">
            <a:off x="2682015" y="2467759"/>
            <a:ext cx="1575529" cy="1248502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2583465">
            <a:off x="3156066" y="2963848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2583465">
            <a:off x="2938081" y="2942264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Arc 95"/>
          <p:cNvSpPr/>
          <p:nvPr/>
        </p:nvSpPr>
        <p:spPr>
          <a:xfrm rot="2583465">
            <a:off x="2731008" y="2948142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/>
        </p:nvSpPr>
        <p:spPr>
          <a:xfrm rot="2583465">
            <a:off x="2528870" y="2940674"/>
            <a:ext cx="603504" cy="599294"/>
          </a:xfrm>
          <a:prstGeom prst="arc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3432600" y="2457537"/>
            <a:ext cx="70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LWFA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097503" y="3774000"/>
            <a:ext cx="82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Gas jet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122892" y="2472820"/>
            <a:ext cx="1243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Wake wave</a:t>
            </a:r>
            <a:endParaRPr lang="en-US" dirty="0"/>
          </a:p>
        </p:txBody>
      </p:sp>
      <p:cxnSp>
        <p:nvCxnSpPr>
          <p:cNvPr id="102" name="Straight Arrow Connector 101"/>
          <p:cNvCxnSpPr>
            <a:stCxn id="100" idx="2"/>
          </p:cNvCxnSpPr>
          <p:nvPr/>
        </p:nvCxnSpPr>
        <p:spPr>
          <a:xfrm rot="16200000" flipH="1">
            <a:off x="2812154" y="2774458"/>
            <a:ext cx="171961" cy="30734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104"/>
          <p:cNvGrpSpPr/>
          <p:nvPr/>
        </p:nvGrpSpPr>
        <p:grpSpPr>
          <a:xfrm>
            <a:off x="4257545" y="2862617"/>
            <a:ext cx="315796" cy="769443"/>
            <a:chOff x="4476193" y="1691540"/>
            <a:chExt cx="1025211" cy="1369160"/>
          </a:xfrm>
        </p:grpSpPr>
        <p:sp>
          <p:nvSpPr>
            <p:cNvPr id="106" name="Oval 105"/>
            <p:cNvSpPr/>
            <p:nvPr/>
          </p:nvSpPr>
          <p:spPr>
            <a:xfrm>
              <a:off x="4936647" y="1691540"/>
              <a:ext cx="111603" cy="136916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5048250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/>
            <p:nvPr/>
          </p:nvSpPr>
          <p:spPr>
            <a:xfrm>
              <a:off x="4825044" y="1748128"/>
              <a:ext cx="111603" cy="123444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5159853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Oval 109"/>
            <p:cNvSpPr/>
            <p:nvPr/>
          </p:nvSpPr>
          <p:spPr>
            <a:xfrm>
              <a:off x="4710488" y="1900528"/>
              <a:ext cx="111603" cy="100584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5280503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4587796" y="1983078"/>
              <a:ext cx="111603" cy="82296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5389801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4476193" y="2148178"/>
              <a:ext cx="111603" cy="457200"/>
            </a:xfrm>
            <a:prstGeom prst="ellipse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Trapezoid 114"/>
          <p:cNvSpPr/>
          <p:nvPr/>
        </p:nvSpPr>
        <p:spPr>
          <a:xfrm rot="16200000">
            <a:off x="3345241" y="2531870"/>
            <a:ext cx="776031" cy="1400998"/>
          </a:xfrm>
          <a:prstGeom prst="trapezoid">
            <a:avLst>
              <a:gd name="adj" fmla="val 21393"/>
            </a:avLst>
          </a:prstGeom>
          <a:solidFill>
            <a:schemeClr val="accent6">
              <a:lumMod val="60000"/>
              <a:lumOff val="40000"/>
              <a:alpha val="40000"/>
            </a:schemeClr>
          </a:solidFill>
          <a:ln>
            <a:solidFill>
              <a:schemeClr val="accent1">
                <a:shade val="95000"/>
                <a:satMod val="105000"/>
                <a:alpha val="47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63874" y="1801088"/>
            <a:ext cx="4201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Colliding laser pulse and an electron beam</a:t>
            </a:r>
            <a:endParaRPr lang="en-US" u="sng" dirty="0"/>
          </a:p>
        </p:txBody>
      </p:sp>
      <p:graphicFrame>
        <p:nvGraphicFramePr>
          <p:cNvPr id="19462" name="Object 6"/>
          <p:cNvGraphicFramePr>
            <a:graphicFrameLocks noChangeAspect="1"/>
          </p:cNvGraphicFramePr>
          <p:nvPr/>
        </p:nvGraphicFramePr>
        <p:xfrm>
          <a:off x="144539" y="4111198"/>
          <a:ext cx="1580606" cy="365760"/>
        </p:xfrm>
        <a:graphic>
          <a:graphicData uri="http://schemas.openxmlformats.org/presentationml/2006/ole">
            <p:oleObj spid="_x0000_s180226" name="Equation" r:id="rId8" imgW="927100" imgH="215900" progId="Equation.3">
              <p:embed/>
            </p:oleObj>
          </a:graphicData>
        </a:graphic>
      </p:graphicFrame>
      <p:graphicFrame>
        <p:nvGraphicFramePr>
          <p:cNvPr id="124" name="Object 123"/>
          <p:cNvGraphicFramePr>
            <a:graphicFrameLocks noChangeAspect="1"/>
          </p:cNvGraphicFramePr>
          <p:nvPr/>
        </p:nvGraphicFramePr>
        <p:xfrm>
          <a:off x="1557632" y="3672748"/>
          <a:ext cx="1320800" cy="365760"/>
        </p:xfrm>
        <a:graphic>
          <a:graphicData uri="http://schemas.openxmlformats.org/presentationml/2006/ole">
            <p:oleObj spid="_x0000_s180232" name="Equation" r:id="rId9" imgW="825500" imgH="228600" progId="Equation.3">
              <p:embed/>
            </p:oleObj>
          </a:graphicData>
        </a:graphic>
      </p:graphicFrame>
      <p:sp>
        <p:nvSpPr>
          <p:cNvPr id="127" name="TextBox 126"/>
          <p:cNvSpPr txBox="1"/>
          <p:nvPr/>
        </p:nvSpPr>
        <p:spPr>
          <a:xfrm>
            <a:off x="284627" y="4883616"/>
            <a:ext cx="28206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G. </a:t>
            </a:r>
            <a:r>
              <a:rPr lang="en-US" sz="1200" dirty="0" err="1" smtClean="0">
                <a:solidFill>
                  <a:srgbClr val="000090"/>
                </a:solidFill>
              </a:rPr>
              <a:t>Breit</a:t>
            </a:r>
            <a:r>
              <a:rPr lang="en-US" sz="1200" dirty="0" smtClean="0">
                <a:solidFill>
                  <a:srgbClr val="000090"/>
                </a:solidFill>
              </a:rPr>
              <a:t> and J. A. Wheeler (1934)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H. R. Reiss (1962)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L. S. Brown and T. W. B. Kibble (1964)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A. I. </a:t>
            </a:r>
            <a:r>
              <a:rPr lang="en-US" sz="1200" dirty="0" err="1" smtClean="0">
                <a:solidFill>
                  <a:srgbClr val="000090"/>
                </a:solidFill>
              </a:rPr>
              <a:t>Nikishov</a:t>
            </a:r>
            <a:r>
              <a:rPr lang="en-US" sz="1200" dirty="0" smtClean="0">
                <a:solidFill>
                  <a:srgbClr val="000090"/>
                </a:solidFill>
              </a:rPr>
              <a:t> and V. I. </a:t>
            </a:r>
            <a:r>
              <a:rPr lang="en-US" sz="1200" dirty="0" err="1" smtClean="0">
                <a:solidFill>
                  <a:srgbClr val="000090"/>
                </a:solidFill>
              </a:rPr>
              <a:t>Ritus</a:t>
            </a:r>
            <a:r>
              <a:rPr lang="en-US" sz="1200" dirty="0" smtClean="0">
                <a:solidFill>
                  <a:srgbClr val="000090"/>
                </a:solidFill>
              </a:rPr>
              <a:t> (1964)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 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683076" y="4860936"/>
            <a:ext cx="54665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C. Harvey, T. </a:t>
            </a:r>
            <a:r>
              <a:rPr lang="en-US" sz="1200" dirty="0" err="1" smtClean="0">
                <a:solidFill>
                  <a:srgbClr val="000090"/>
                </a:solidFill>
              </a:rPr>
              <a:t>Heinzl</a:t>
            </a:r>
            <a:r>
              <a:rPr lang="en-US" sz="1200" dirty="0" smtClean="0">
                <a:solidFill>
                  <a:srgbClr val="000090"/>
                </a:solidFill>
              </a:rPr>
              <a:t>, and A. </a:t>
            </a:r>
            <a:r>
              <a:rPr lang="en-US" sz="1200" dirty="0" err="1" smtClean="0">
                <a:solidFill>
                  <a:srgbClr val="000090"/>
                </a:solidFill>
              </a:rPr>
              <a:t>Ilderton</a:t>
            </a:r>
            <a:r>
              <a:rPr lang="en-US" sz="1200" dirty="0" smtClean="0">
                <a:solidFill>
                  <a:srgbClr val="000090"/>
                </a:solidFill>
              </a:rPr>
              <a:t> (2009)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A. Di Piazza, K. Z. </a:t>
            </a:r>
            <a:r>
              <a:rPr lang="en-US" sz="1200" dirty="0" err="1" smtClean="0">
                <a:solidFill>
                  <a:srgbClr val="000090"/>
                </a:solidFill>
              </a:rPr>
              <a:t>Hatsagortsyan</a:t>
            </a:r>
            <a:r>
              <a:rPr lang="en-US" sz="1200" dirty="0" smtClean="0">
                <a:solidFill>
                  <a:srgbClr val="000090"/>
                </a:solidFill>
              </a:rPr>
              <a:t>, and C. H. Keitel (2010)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I. V. </a:t>
            </a:r>
            <a:r>
              <a:rPr lang="en-US" sz="1200" dirty="0" err="1" smtClean="0">
                <a:solidFill>
                  <a:srgbClr val="000090"/>
                </a:solidFill>
              </a:rPr>
              <a:t>Sokolov</a:t>
            </a:r>
            <a:r>
              <a:rPr lang="en-US" sz="1200" dirty="0" smtClean="0">
                <a:solidFill>
                  <a:srgbClr val="000090"/>
                </a:solidFill>
              </a:rPr>
              <a:t>, J. </a:t>
            </a:r>
            <a:r>
              <a:rPr lang="en-US" sz="1200" dirty="0" err="1" smtClean="0">
                <a:solidFill>
                  <a:srgbClr val="000090"/>
                </a:solidFill>
              </a:rPr>
              <a:t>Nees</a:t>
            </a:r>
            <a:r>
              <a:rPr lang="en-US" sz="1200" dirty="0" smtClean="0">
                <a:solidFill>
                  <a:srgbClr val="000090"/>
                </a:solidFill>
              </a:rPr>
              <a:t>, V. P. </a:t>
            </a:r>
            <a:r>
              <a:rPr lang="en-US" sz="1200" dirty="0" err="1" smtClean="0">
                <a:solidFill>
                  <a:srgbClr val="000090"/>
                </a:solidFill>
              </a:rPr>
              <a:t>Yanovsky</a:t>
            </a:r>
            <a:r>
              <a:rPr lang="en-US" sz="1200" dirty="0" smtClean="0">
                <a:solidFill>
                  <a:srgbClr val="000090"/>
                </a:solidFill>
              </a:rPr>
              <a:t>, N. M. </a:t>
            </a:r>
            <a:r>
              <a:rPr lang="en-US" sz="1200" dirty="0" err="1" smtClean="0">
                <a:solidFill>
                  <a:srgbClr val="000090"/>
                </a:solidFill>
              </a:rPr>
              <a:t>Naumova</a:t>
            </a:r>
            <a:r>
              <a:rPr lang="en-US" sz="1200" dirty="0" smtClean="0">
                <a:solidFill>
                  <a:srgbClr val="000090"/>
                </a:solidFill>
              </a:rPr>
              <a:t>, and G. </a:t>
            </a:r>
            <a:r>
              <a:rPr lang="en-US" sz="1200" dirty="0" err="1" smtClean="0">
                <a:solidFill>
                  <a:srgbClr val="000090"/>
                </a:solidFill>
              </a:rPr>
              <a:t>Mourou</a:t>
            </a:r>
            <a:r>
              <a:rPr lang="en-US" sz="1200" dirty="0" smtClean="0">
                <a:solidFill>
                  <a:srgbClr val="000090"/>
                </a:solidFill>
              </a:rPr>
              <a:t> (2010)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F. </a:t>
            </a:r>
            <a:r>
              <a:rPr lang="en-US" sz="1200" dirty="0" err="1" smtClean="0">
                <a:solidFill>
                  <a:srgbClr val="000090"/>
                </a:solidFill>
              </a:rPr>
              <a:t>Mackenroth</a:t>
            </a:r>
            <a:r>
              <a:rPr lang="en-US" sz="1200" dirty="0" smtClean="0">
                <a:solidFill>
                  <a:srgbClr val="000090"/>
                </a:solidFill>
              </a:rPr>
              <a:t> and A. Di Piazza (2011)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A. I. </a:t>
            </a:r>
            <a:r>
              <a:rPr lang="en-US" sz="1200" dirty="0" err="1" smtClean="0">
                <a:solidFill>
                  <a:srgbClr val="000090"/>
                </a:solidFill>
              </a:rPr>
              <a:t>Titov</a:t>
            </a:r>
            <a:r>
              <a:rPr lang="en-US" sz="1200" dirty="0" smtClean="0">
                <a:solidFill>
                  <a:srgbClr val="000090"/>
                </a:solidFill>
              </a:rPr>
              <a:t>, H. </a:t>
            </a:r>
            <a:r>
              <a:rPr lang="en-US" sz="1200" dirty="0" err="1" smtClean="0">
                <a:solidFill>
                  <a:srgbClr val="000090"/>
                </a:solidFill>
              </a:rPr>
              <a:t>Takabe</a:t>
            </a:r>
            <a:r>
              <a:rPr lang="en-US" sz="1200" dirty="0" smtClean="0">
                <a:solidFill>
                  <a:srgbClr val="000090"/>
                </a:solidFill>
              </a:rPr>
              <a:t>, B. </a:t>
            </a:r>
            <a:r>
              <a:rPr lang="en-US" sz="1200" dirty="0" err="1" smtClean="0">
                <a:solidFill>
                  <a:srgbClr val="000090"/>
                </a:solidFill>
              </a:rPr>
              <a:t>Kampfer</a:t>
            </a:r>
            <a:r>
              <a:rPr lang="en-US" sz="1200" dirty="0" smtClean="0">
                <a:solidFill>
                  <a:srgbClr val="000090"/>
                </a:solidFill>
              </a:rPr>
              <a:t>, and H. </a:t>
            </a:r>
            <a:r>
              <a:rPr lang="en-US" sz="1200" dirty="0" err="1" smtClean="0">
                <a:solidFill>
                  <a:srgbClr val="000090"/>
                </a:solidFill>
              </a:rPr>
              <a:t>Hosaka</a:t>
            </a:r>
            <a:r>
              <a:rPr lang="en-US" sz="1200" dirty="0" smtClean="0">
                <a:solidFill>
                  <a:srgbClr val="000090"/>
                </a:solidFill>
              </a:rPr>
              <a:t> (2012)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K. </a:t>
            </a:r>
            <a:r>
              <a:rPr lang="en-US" sz="1200" dirty="0" err="1" smtClean="0">
                <a:solidFill>
                  <a:srgbClr val="000090"/>
                </a:solidFill>
              </a:rPr>
              <a:t>Krajewska</a:t>
            </a:r>
            <a:r>
              <a:rPr lang="en-US" sz="1200" dirty="0" smtClean="0">
                <a:solidFill>
                  <a:srgbClr val="000090"/>
                </a:solidFill>
              </a:rPr>
              <a:t> and J. Z. Kaminski (2012)</a:t>
            </a:r>
          </a:p>
          <a:p>
            <a:r>
              <a:rPr lang="en-US" sz="1200" dirty="0" smtClean="0">
                <a:solidFill>
                  <a:srgbClr val="000090"/>
                </a:solidFill>
              </a:rPr>
              <a:t>S. S. Bulanov, C. B. Schroeder, E. </a:t>
            </a:r>
            <a:r>
              <a:rPr lang="en-US" sz="1200" dirty="0" err="1" smtClean="0">
                <a:solidFill>
                  <a:srgbClr val="000090"/>
                </a:solidFill>
              </a:rPr>
              <a:t>Esarey</a:t>
            </a:r>
            <a:r>
              <a:rPr lang="en-US" sz="1200" dirty="0" smtClean="0">
                <a:solidFill>
                  <a:srgbClr val="000090"/>
                </a:solidFill>
              </a:rPr>
              <a:t>, W. P. </a:t>
            </a:r>
            <a:r>
              <a:rPr lang="en-US" sz="1200" dirty="0" err="1" smtClean="0">
                <a:solidFill>
                  <a:srgbClr val="000090"/>
                </a:solidFill>
              </a:rPr>
              <a:t>Leemans</a:t>
            </a:r>
            <a:r>
              <a:rPr lang="en-US" sz="1200" dirty="0" smtClean="0">
                <a:solidFill>
                  <a:srgbClr val="000090"/>
                </a:solidFill>
              </a:rPr>
              <a:t> (2013)</a:t>
            </a:r>
            <a:endParaRPr lang="en-US" sz="1200" dirty="0">
              <a:solidFill>
                <a:srgbClr val="000090"/>
              </a:solidFill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 descr="fig2.eps"/>
          <p:cNvPicPr>
            <a:picLocks noChangeAspect="1"/>
          </p:cNvPicPr>
          <p:nvPr/>
        </p:nvPicPr>
        <p:blipFill>
          <a:blip r:embed="rId4"/>
          <a:srcRect r="49698"/>
          <a:stretch>
            <a:fillRect/>
          </a:stretch>
        </p:blipFill>
        <p:spPr>
          <a:xfrm>
            <a:off x="139812" y="1636601"/>
            <a:ext cx="1635414" cy="114046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1288212" y="5536619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97911" y="5282291"/>
            <a:ext cx="3897163" cy="1034991"/>
          </a:xfrm>
          <a:prstGeom prst="ellipse">
            <a:avLst/>
          </a:prstGeom>
          <a:solidFill>
            <a:schemeClr val="accent1">
              <a:alpha val="49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/>
          <p:cNvSpPr>
            <a:spLocks/>
          </p:cNvSpPr>
          <p:nvPr/>
        </p:nvSpPr>
        <p:spPr bwMode="auto">
          <a:xfrm>
            <a:off x="156325" y="4987552"/>
            <a:ext cx="2108200" cy="1660030"/>
          </a:xfrm>
          <a:custGeom>
            <a:avLst/>
            <a:gdLst/>
            <a:ahLst/>
            <a:cxnLst>
              <a:cxn ang="0">
                <a:pos x="0" y="988"/>
              </a:cxn>
              <a:cxn ang="0">
                <a:pos x="304" y="992"/>
              </a:cxn>
              <a:cxn ang="0">
                <a:pos x="444" y="996"/>
              </a:cxn>
              <a:cxn ang="0">
                <a:pos x="560" y="1000"/>
              </a:cxn>
              <a:cxn ang="0">
                <a:pos x="632" y="968"/>
              </a:cxn>
              <a:cxn ang="0">
                <a:pos x="688" y="980"/>
              </a:cxn>
              <a:cxn ang="0">
                <a:pos x="740" y="1040"/>
              </a:cxn>
              <a:cxn ang="0">
                <a:pos x="788" y="1084"/>
              </a:cxn>
              <a:cxn ang="0">
                <a:pos x="828" y="1052"/>
              </a:cxn>
              <a:cxn ang="0">
                <a:pos x="876" y="936"/>
              </a:cxn>
              <a:cxn ang="0">
                <a:pos x="940" y="784"/>
              </a:cxn>
              <a:cxn ang="0">
                <a:pos x="1096" y="1420"/>
              </a:cxn>
              <a:cxn ang="0">
                <a:pos x="1172" y="900"/>
              </a:cxn>
              <a:cxn ang="0">
                <a:pos x="1180" y="796"/>
              </a:cxn>
              <a:cxn ang="0">
                <a:pos x="1240" y="320"/>
              </a:cxn>
              <a:cxn ang="0">
                <a:pos x="1288" y="496"/>
              </a:cxn>
              <a:cxn ang="0">
                <a:pos x="1400" y="1908"/>
              </a:cxn>
              <a:cxn ang="0">
                <a:pos x="1480" y="1088"/>
              </a:cxn>
              <a:cxn ang="0">
                <a:pos x="1516" y="264"/>
              </a:cxn>
              <a:cxn ang="0">
                <a:pos x="1548" y="0"/>
              </a:cxn>
              <a:cxn ang="0">
                <a:pos x="1680" y="1748"/>
              </a:cxn>
              <a:cxn ang="0">
                <a:pos x="1736" y="1792"/>
              </a:cxn>
              <a:cxn ang="0">
                <a:pos x="1784" y="1080"/>
              </a:cxn>
              <a:cxn ang="0">
                <a:pos x="1808" y="724"/>
              </a:cxn>
              <a:cxn ang="0">
                <a:pos x="1840" y="332"/>
              </a:cxn>
              <a:cxn ang="0">
                <a:pos x="1860" y="320"/>
              </a:cxn>
              <a:cxn ang="0">
                <a:pos x="1904" y="656"/>
              </a:cxn>
              <a:cxn ang="0">
                <a:pos x="1976" y="1348"/>
              </a:cxn>
              <a:cxn ang="0">
                <a:pos x="2060" y="1296"/>
              </a:cxn>
              <a:cxn ang="0">
                <a:pos x="2128" y="840"/>
              </a:cxn>
              <a:cxn ang="0">
                <a:pos x="2188" y="792"/>
              </a:cxn>
              <a:cxn ang="0">
                <a:pos x="2236" y="948"/>
              </a:cxn>
              <a:cxn ang="0">
                <a:pos x="2296" y="1072"/>
              </a:cxn>
              <a:cxn ang="0">
                <a:pos x="2464" y="964"/>
              </a:cxn>
              <a:cxn ang="0">
                <a:pos x="2628" y="1004"/>
              </a:cxn>
              <a:cxn ang="0">
                <a:pos x="2860" y="1000"/>
              </a:cxn>
              <a:cxn ang="0">
                <a:pos x="3108" y="1000"/>
              </a:cxn>
            </a:cxnLst>
            <a:rect l="0" t="0" r="r" b="b"/>
            <a:pathLst>
              <a:path w="3108" h="2058">
                <a:moveTo>
                  <a:pt x="0" y="988"/>
                </a:moveTo>
                <a:cubicBezTo>
                  <a:pt x="101" y="989"/>
                  <a:pt x="203" y="990"/>
                  <a:pt x="304" y="992"/>
                </a:cubicBezTo>
                <a:cubicBezTo>
                  <a:pt x="378" y="993"/>
                  <a:pt x="417" y="994"/>
                  <a:pt x="444" y="996"/>
                </a:cubicBezTo>
                <a:cubicBezTo>
                  <a:pt x="487" y="997"/>
                  <a:pt x="529" y="1005"/>
                  <a:pt x="560" y="1000"/>
                </a:cubicBezTo>
                <a:cubicBezTo>
                  <a:pt x="587" y="994"/>
                  <a:pt x="588" y="960"/>
                  <a:pt x="632" y="968"/>
                </a:cubicBezTo>
                <a:cubicBezTo>
                  <a:pt x="650" y="956"/>
                  <a:pt x="671" y="968"/>
                  <a:pt x="688" y="980"/>
                </a:cubicBezTo>
                <a:cubicBezTo>
                  <a:pt x="706" y="992"/>
                  <a:pt x="723" y="1023"/>
                  <a:pt x="740" y="1040"/>
                </a:cubicBezTo>
                <a:cubicBezTo>
                  <a:pt x="756" y="1064"/>
                  <a:pt x="763" y="1076"/>
                  <a:pt x="788" y="1084"/>
                </a:cubicBezTo>
                <a:cubicBezTo>
                  <a:pt x="804" y="1079"/>
                  <a:pt x="823" y="1068"/>
                  <a:pt x="828" y="1052"/>
                </a:cubicBezTo>
                <a:cubicBezTo>
                  <a:pt x="843" y="1027"/>
                  <a:pt x="865" y="961"/>
                  <a:pt x="876" y="936"/>
                </a:cubicBezTo>
                <a:cubicBezTo>
                  <a:pt x="897" y="893"/>
                  <a:pt x="904" y="780"/>
                  <a:pt x="940" y="784"/>
                </a:cubicBezTo>
                <a:cubicBezTo>
                  <a:pt x="988" y="740"/>
                  <a:pt x="1057" y="1401"/>
                  <a:pt x="1096" y="1420"/>
                </a:cubicBezTo>
                <a:cubicBezTo>
                  <a:pt x="1128" y="1372"/>
                  <a:pt x="1158" y="1068"/>
                  <a:pt x="1172" y="900"/>
                </a:cubicBezTo>
                <a:cubicBezTo>
                  <a:pt x="1175" y="866"/>
                  <a:pt x="1175" y="830"/>
                  <a:pt x="1180" y="796"/>
                </a:cubicBezTo>
                <a:cubicBezTo>
                  <a:pt x="1193" y="701"/>
                  <a:pt x="1225" y="387"/>
                  <a:pt x="1240" y="320"/>
                </a:cubicBezTo>
                <a:cubicBezTo>
                  <a:pt x="1258" y="270"/>
                  <a:pt x="1276" y="373"/>
                  <a:pt x="1288" y="496"/>
                </a:cubicBezTo>
                <a:cubicBezTo>
                  <a:pt x="1319" y="757"/>
                  <a:pt x="1348" y="1872"/>
                  <a:pt x="1400" y="1908"/>
                </a:cubicBezTo>
                <a:cubicBezTo>
                  <a:pt x="1432" y="2007"/>
                  <a:pt x="1459" y="1256"/>
                  <a:pt x="1480" y="1088"/>
                </a:cubicBezTo>
                <a:cubicBezTo>
                  <a:pt x="1499" y="814"/>
                  <a:pt x="1509" y="437"/>
                  <a:pt x="1516" y="264"/>
                </a:cubicBezTo>
                <a:cubicBezTo>
                  <a:pt x="1517" y="193"/>
                  <a:pt x="1524" y="32"/>
                  <a:pt x="1548" y="0"/>
                </a:cubicBezTo>
                <a:cubicBezTo>
                  <a:pt x="1616" y="8"/>
                  <a:pt x="1657" y="1432"/>
                  <a:pt x="1680" y="1748"/>
                </a:cubicBezTo>
                <a:cubicBezTo>
                  <a:pt x="1713" y="2058"/>
                  <a:pt x="1721" y="1807"/>
                  <a:pt x="1736" y="1792"/>
                </a:cubicBezTo>
                <a:cubicBezTo>
                  <a:pt x="1759" y="1738"/>
                  <a:pt x="1766" y="1168"/>
                  <a:pt x="1784" y="1080"/>
                </a:cubicBezTo>
                <a:cubicBezTo>
                  <a:pt x="1796" y="902"/>
                  <a:pt x="1805" y="822"/>
                  <a:pt x="1808" y="724"/>
                </a:cubicBezTo>
                <a:cubicBezTo>
                  <a:pt x="1817" y="599"/>
                  <a:pt x="1831" y="399"/>
                  <a:pt x="1840" y="332"/>
                </a:cubicBezTo>
                <a:cubicBezTo>
                  <a:pt x="1848" y="329"/>
                  <a:pt x="1860" y="320"/>
                  <a:pt x="1860" y="320"/>
                </a:cubicBezTo>
                <a:cubicBezTo>
                  <a:pt x="1871" y="374"/>
                  <a:pt x="1894" y="551"/>
                  <a:pt x="1904" y="656"/>
                </a:cubicBezTo>
                <a:cubicBezTo>
                  <a:pt x="1923" y="825"/>
                  <a:pt x="1955" y="1219"/>
                  <a:pt x="1976" y="1348"/>
                </a:cubicBezTo>
                <a:cubicBezTo>
                  <a:pt x="2024" y="1504"/>
                  <a:pt x="2039" y="1295"/>
                  <a:pt x="2060" y="1296"/>
                </a:cubicBezTo>
                <a:cubicBezTo>
                  <a:pt x="2072" y="1164"/>
                  <a:pt x="2112" y="918"/>
                  <a:pt x="2128" y="840"/>
                </a:cubicBezTo>
                <a:cubicBezTo>
                  <a:pt x="2147" y="763"/>
                  <a:pt x="2169" y="781"/>
                  <a:pt x="2188" y="792"/>
                </a:cubicBezTo>
                <a:cubicBezTo>
                  <a:pt x="2213" y="817"/>
                  <a:pt x="2212" y="924"/>
                  <a:pt x="2236" y="948"/>
                </a:cubicBezTo>
                <a:cubicBezTo>
                  <a:pt x="2260" y="993"/>
                  <a:pt x="2276" y="1047"/>
                  <a:pt x="2296" y="1072"/>
                </a:cubicBezTo>
                <a:cubicBezTo>
                  <a:pt x="2340" y="1104"/>
                  <a:pt x="2372" y="984"/>
                  <a:pt x="2464" y="964"/>
                </a:cubicBezTo>
                <a:cubicBezTo>
                  <a:pt x="2486" y="971"/>
                  <a:pt x="2606" y="997"/>
                  <a:pt x="2628" y="1004"/>
                </a:cubicBezTo>
                <a:cubicBezTo>
                  <a:pt x="2704" y="1000"/>
                  <a:pt x="2773" y="1001"/>
                  <a:pt x="2860" y="1000"/>
                </a:cubicBezTo>
                <a:cubicBezTo>
                  <a:pt x="2944" y="990"/>
                  <a:pt x="3024" y="1000"/>
                  <a:pt x="3108" y="1000"/>
                </a:cubicBezTo>
              </a:path>
            </a:pathLst>
          </a:custGeom>
          <a:noFill/>
          <a:ln w="31750">
            <a:solidFill>
              <a:srgbClr val="99336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 rot="10800000">
            <a:off x="6233499" y="5595994"/>
            <a:ext cx="1205305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4139401" y="5572012"/>
            <a:ext cx="585000" cy="9481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4483174" y="5168573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4219575" y="5444695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7125" y="5535556"/>
            <a:ext cx="114300" cy="139700"/>
          </a:xfrm>
          <a:prstGeom prst="rect">
            <a:avLst/>
          </a:prstGeom>
        </p:spPr>
      </p:pic>
      <p:sp>
        <p:nvSpPr>
          <p:cNvPr id="26" name="Line 12"/>
          <p:cNvSpPr>
            <a:spLocks noChangeShapeType="1"/>
          </p:cNvSpPr>
          <p:nvPr/>
        </p:nvSpPr>
        <p:spPr bwMode="auto">
          <a:xfrm flipH="1" flipV="1">
            <a:off x="4739719" y="5572014"/>
            <a:ext cx="540862" cy="24166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flipV="1">
            <a:off x="5280581" y="5845288"/>
            <a:ext cx="504825" cy="183356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flipH="1" flipV="1">
            <a:off x="4800600" y="6001534"/>
            <a:ext cx="466724" cy="2086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19"/>
          <p:cNvSpPr>
            <a:spLocks noChangeShapeType="1"/>
          </p:cNvSpPr>
          <p:nvPr/>
        </p:nvSpPr>
        <p:spPr bwMode="auto">
          <a:xfrm flipH="1">
            <a:off x="5026581" y="6047076"/>
            <a:ext cx="254000" cy="31988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 Box 37"/>
          <p:cNvSpPr txBox="1">
            <a:spLocks noChangeArrowheads="1"/>
          </p:cNvSpPr>
          <p:nvPr/>
        </p:nvSpPr>
        <p:spPr bwMode="auto">
          <a:xfrm>
            <a:off x="4739719" y="5910918"/>
            <a:ext cx="3770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auto">
          <a:xfrm>
            <a:off x="5192075" y="5914281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2" name="Picture 3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4349" y="5942114"/>
            <a:ext cx="114300" cy="139700"/>
          </a:xfrm>
          <a:prstGeom prst="rect">
            <a:avLst/>
          </a:prstGeom>
        </p:spPr>
      </p:pic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5753657" y="5496609"/>
            <a:ext cx="346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e</a:t>
            </a:r>
            <a:r>
              <a:rPr lang="en-US" baseline="30000" dirty="0">
                <a:solidFill>
                  <a:srgbClr val="0000FF"/>
                </a:solidFill>
              </a:rPr>
              <a:t>-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338" y="6140550"/>
            <a:ext cx="114300" cy="139700"/>
          </a:xfrm>
          <a:prstGeom prst="rect">
            <a:avLst/>
          </a:prstGeom>
        </p:spPr>
      </p:pic>
      <p:sp>
        <p:nvSpPr>
          <p:cNvPr id="39" name="Line 12"/>
          <p:cNvSpPr>
            <a:spLocks noChangeShapeType="1"/>
          </p:cNvSpPr>
          <p:nvPr/>
        </p:nvSpPr>
        <p:spPr bwMode="auto">
          <a:xfrm flipH="1" flipV="1">
            <a:off x="2955926" y="5452674"/>
            <a:ext cx="409574" cy="35057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0" y="5452675"/>
            <a:ext cx="114300" cy="139700"/>
          </a:xfrm>
          <a:prstGeom prst="rect">
            <a:avLst/>
          </a:prstGeom>
        </p:spPr>
      </p:pic>
      <p:sp>
        <p:nvSpPr>
          <p:cNvPr id="43" name="Line 12"/>
          <p:cNvSpPr>
            <a:spLocks noChangeShapeType="1"/>
          </p:cNvSpPr>
          <p:nvPr/>
        </p:nvSpPr>
        <p:spPr bwMode="auto">
          <a:xfrm flipV="1">
            <a:off x="3165475" y="5845288"/>
            <a:ext cx="823223" cy="39120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49" y="5887358"/>
            <a:ext cx="114300" cy="139700"/>
          </a:xfrm>
          <a:prstGeom prst="rect">
            <a:avLst/>
          </a:prstGeom>
        </p:spPr>
      </p:pic>
      <p:sp>
        <p:nvSpPr>
          <p:cNvPr id="45" name="Line 12"/>
          <p:cNvSpPr>
            <a:spLocks noChangeShapeType="1"/>
          </p:cNvSpPr>
          <p:nvPr/>
        </p:nvSpPr>
        <p:spPr bwMode="auto">
          <a:xfrm flipV="1">
            <a:off x="4532338" y="6207016"/>
            <a:ext cx="631267" cy="15994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 flipH="1" flipV="1">
            <a:off x="4139400" y="5292615"/>
            <a:ext cx="604049" cy="27939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12"/>
          <p:cNvSpPr>
            <a:spLocks noChangeShapeType="1"/>
          </p:cNvSpPr>
          <p:nvPr/>
        </p:nvSpPr>
        <p:spPr bwMode="auto">
          <a:xfrm>
            <a:off x="3799568" y="5430480"/>
            <a:ext cx="570031" cy="107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" name="Picture 5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568" y="5496609"/>
            <a:ext cx="114300" cy="139700"/>
          </a:xfrm>
          <a:prstGeom prst="rect">
            <a:avLst/>
          </a:prstGeom>
        </p:spPr>
      </p:pic>
      <p:sp>
        <p:nvSpPr>
          <p:cNvPr id="81" name="Oval 80"/>
          <p:cNvSpPr/>
          <p:nvPr/>
        </p:nvSpPr>
        <p:spPr>
          <a:xfrm>
            <a:off x="7063608" y="5698145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6870568" y="571455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6982328" y="579583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7156318" y="579583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6870568" y="5882459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7069958" y="5896429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6776588" y="579583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7260458" y="571455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260458" y="5882459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7351898" y="5795833"/>
            <a:ext cx="91440" cy="9144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6779440" y="5393952"/>
            <a:ext cx="962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bunch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2" name="Line 19"/>
          <p:cNvSpPr>
            <a:spLocks noChangeShapeType="1"/>
          </p:cNvSpPr>
          <p:nvPr/>
        </p:nvSpPr>
        <p:spPr bwMode="auto">
          <a:xfrm>
            <a:off x="2336800" y="5782081"/>
            <a:ext cx="3925887" cy="6320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itle 46"/>
          <p:cNvSpPr>
            <a:spLocks noGrp="1"/>
          </p:cNvSpPr>
          <p:nvPr>
            <p:ph type="title"/>
          </p:nvPr>
        </p:nvSpPr>
        <p:spPr>
          <a:xfrm>
            <a:off x="74638" y="-75590"/>
            <a:ext cx="9143999" cy="947545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Electromagnetic </a:t>
            </a:r>
            <a:r>
              <a:rPr lang="en-US" sz="2800" dirty="0">
                <a:solidFill>
                  <a:srgbClr val="FFFFFF"/>
                </a:solidFill>
              </a:rPr>
              <a:t>c</a:t>
            </a:r>
            <a:r>
              <a:rPr lang="en-US" sz="2800" dirty="0" smtClean="0">
                <a:solidFill>
                  <a:srgbClr val="FFFFFF"/>
                </a:solidFill>
              </a:rPr>
              <a:t>ascades: high event rates</a:t>
            </a:r>
            <a:br>
              <a:rPr lang="en-US" sz="2800" dirty="0" smtClean="0">
                <a:solidFill>
                  <a:srgbClr val="FFFFFF"/>
                </a:solidFill>
              </a:rPr>
            </a:br>
            <a:r>
              <a:rPr lang="en-US" sz="2800" dirty="0" smtClean="0">
                <a:solidFill>
                  <a:srgbClr val="FFFFFF"/>
                </a:solidFill>
              </a:rPr>
              <a:t>for PW lasers colliding with e-beams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99398" y="1049753"/>
            <a:ext cx="174582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Multiphoton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</a:p>
          <a:p>
            <a:r>
              <a:rPr lang="en-US" u="sng" dirty="0" smtClean="0">
                <a:solidFill>
                  <a:srgbClr val="0000FF"/>
                </a:solidFill>
              </a:rPr>
              <a:t>Compton effect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38138" y="3118418"/>
            <a:ext cx="24365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 err="1" smtClean="0">
                <a:solidFill>
                  <a:srgbClr val="FF0000"/>
                </a:solidFill>
              </a:rPr>
              <a:t>Multiphoton</a:t>
            </a:r>
            <a:r>
              <a:rPr lang="en-US" u="sng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u="sng" dirty="0" err="1" smtClean="0">
                <a:solidFill>
                  <a:srgbClr val="FF0000"/>
                </a:solidFill>
              </a:rPr>
              <a:t>Breit</a:t>
            </a:r>
            <a:r>
              <a:rPr lang="en-US" u="sng" dirty="0" smtClean="0">
                <a:solidFill>
                  <a:srgbClr val="FF0000"/>
                </a:solidFill>
              </a:rPr>
              <a:t>-Wheeler effect</a:t>
            </a:r>
            <a:endParaRPr lang="en-US" u="sng" dirty="0">
              <a:solidFill>
                <a:srgbClr val="FF0000"/>
              </a:solidFill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49092954"/>
              </p:ext>
            </p:extLst>
          </p:nvPr>
        </p:nvGraphicFramePr>
        <p:xfrm>
          <a:off x="7602538" y="5621338"/>
          <a:ext cx="1417637" cy="363537"/>
        </p:xfrm>
        <a:graphic>
          <a:graphicData uri="http://schemas.openxmlformats.org/presentationml/2006/ole">
            <p:oleObj spid="_x0000_s141522" name="Equation" r:id="rId6" imgW="774700" imgH="203200" progId="Equation.3">
              <p:embed/>
            </p:oleObj>
          </a:graphicData>
        </a:graphic>
      </p:graphicFrame>
      <p:pic>
        <p:nvPicPr>
          <p:cNvPr id="71" name="Picture 70" descr="fig2.eps"/>
          <p:cNvPicPr>
            <a:picLocks noChangeAspect="1"/>
          </p:cNvPicPr>
          <p:nvPr/>
        </p:nvPicPr>
        <p:blipFill>
          <a:blip r:embed="rId4"/>
          <a:srcRect l="53970"/>
          <a:stretch>
            <a:fillRect/>
          </a:stretch>
        </p:blipFill>
        <p:spPr>
          <a:xfrm>
            <a:off x="397933" y="3705479"/>
            <a:ext cx="1574364" cy="1199799"/>
          </a:xfrm>
          <a:prstGeom prst="rect">
            <a:avLst/>
          </a:prstGeom>
        </p:spPr>
      </p:pic>
      <p:graphicFrame>
        <p:nvGraphicFramePr>
          <p:cNvPr id="9933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4731303"/>
              </p:ext>
            </p:extLst>
          </p:nvPr>
        </p:nvGraphicFramePr>
        <p:xfrm>
          <a:off x="1532723" y="5054600"/>
          <a:ext cx="2138110" cy="339352"/>
        </p:xfrm>
        <a:graphic>
          <a:graphicData uri="http://schemas.openxmlformats.org/presentationml/2006/ole">
            <p:oleObj spid="_x0000_s141523" name="Equation" r:id="rId7" imgW="1282700" imgH="203200" progId="Equation.3">
              <p:embed/>
            </p:oleObj>
          </a:graphicData>
        </a:graphic>
      </p:graphicFrame>
      <p:pic>
        <p:nvPicPr>
          <p:cNvPr id="75" name="Picture 74" descr="P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6988" y="872584"/>
            <a:ext cx="5825680" cy="4023360"/>
          </a:xfrm>
          <a:prstGeom prst="rect">
            <a:avLst/>
          </a:prstGeom>
        </p:spPr>
      </p:pic>
      <p:graphicFrame>
        <p:nvGraphicFramePr>
          <p:cNvPr id="76" name="Object 75"/>
          <p:cNvGraphicFramePr>
            <a:graphicFrameLocks noChangeAspect="1"/>
          </p:cNvGraphicFramePr>
          <p:nvPr/>
        </p:nvGraphicFramePr>
        <p:xfrm>
          <a:off x="7667108" y="2759537"/>
          <a:ext cx="1450156" cy="229728"/>
        </p:xfrm>
        <a:graphic>
          <a:graphicData uri="http://schemas.openxmlformats.org/presentationml/2006/ole">
            <p:oleObj spid="_x0000_s141524" name="Equation" r:id="rId9" imgW="1282700" imgH="203200" progId="Equation.3">
              <p:embed/>
            </p:oleObj>
          </a:graphicData>
        </a:graphic>
      </p:graphicFrame>
      <p:graphicFrame>
        <p:nvGraphicFramePr>
          <p:cNvPr id="77" name="Object 3"/>
          <p:cNvGraphicFramePr>
            <a:graphicFrameLocks noChangeAspect="1"/>
          </p:cNvGraphicFramePr>
          <p:nvPr/>
        </p:nvGraphicFramePr>
        <p:xfrm>
          <a:off x="8086329" y="3534729"/>
          <a:ext cx="1047601" cy="229993"/>
        </p:xfrm>
        <a:graphic>
          <a:graphicData uri="http://schemas.openxmlformats.org/presentationml/2006/ole">
            <p:oleObj spid="_x0000_s141525" name="Equation" r:id="rId10" imgW="927100" imgH="203200" progId="Equation.3">
              <p:embed/>
            </p:oleObj>
          </a:graphicData>
        </a:graphic>
      </p:graphicFrame>
      <p:sp>
        <p:nvSpPr>
          <p:cNvPr id="80" name="Oval 79"/>
          <p:cNvSpPr>
            <a:spLocks noChangeAspect="1"/>
          </p:cNvSpPr>
          <p:nvPr/>
        </p:nvSpPr>
        <p:spPr>
          <a:xfrm>
            <a:off x="3943669" y="3006303"/>
            <a:ext cx="153152" cy="15315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>
            <a:spLocks noChangeAspect="1"/>
          </p:cNvSpPr>
          <p:nvPr/>
        </p:nvSpPr>
        <p:spPr>
          <a:xfrm>
            <a:off x="3782050" y="4433945"/>
            <a:ext cx="153152" cy="153152"/>
          </a:xfrm>
          <a:prstGeom prst="ellipse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ounded Rectangle 94"/>
          <p:cNvSpPr/>
          <p:nvPr/>
        </p:nvSpPr>
        <p:spPr>
          <a:xfrm rot="16621156">
            <a:off x="3072055" y="3664625"/>
            <a:ext cx="1741314" cy="283702"/>
          </a:xfrm>
          <a:prstGeom prst="roundRect">
            <a:avLst>
              <a:gd name="adj" fmla="val 50000"/>
            </a:avLst>
          </a:prstGeom>
          <a:noFill/>
          <a:ln w="19050" cmpd="sng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 rot="16629914">
            <a:off x="2944973" y="3138344"/>
            <a:ext cx="1450075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SLAC E144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98" name="Left Brace 97"/>
          <p:cNvSpPr/>
          <p:nvPr/>
        </p:nvSpPr>
        <p:spPr>
          <a:xfrm flipH="1">
            <a:off x="7896670" y="2461012"/>
            <a:ext cx="153152" cy="1983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eft Brace 98"/>
          <p:cNvSpPr/>
          <p:nvPr/>
        </p:nvSpPr>
        <p:spPr>
          <a:xfrm flipH="1">
            <a:off x="7877298" y="3384537"/>
            <a:ext cx="153152" cy="54577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7648324" y="1804977"/>
          <a:ext cx="1476145" cy="229728"/>
        </p:xfrm>
        <a:graphic>
          <a:graphicData uri="http://schemas.openxmlformats.org/presentationml/2006/ole">
            <p:oleObj spid="_x0000_s141526" name="Equation" r:id="rId11" imgW="1473200" imgH="228600" progId="Equation.3">
              <p:embed/>
            </p:oleObj>
          </a:graphicData>
        </a:graphic>
      </p:graphicFrame>
      <p:sp>
        <p:nvSpPr>
          <p:cNvPr id="101" name="Left Brace 100"/>
          <p:cNvSpPr/>
          <p:nvPr/>
        </p:nvSpPr>
        <p:spPr>
          <a:xfrm flipH="1">
            <a:off x="7898008" y="2161088"/>
            <a:ext cx="153152" cy="1983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6247372" y="1910096"/>
            <a:ext cx="153152" cy="15315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5962744" y="2007936"/>
            <a:ext cx="153152" cy="153152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 rot="20280000">
            <a:off x="5852931" y="1903046"/>
            <a:ext cx="647355" cy="269602"/>
          </a:xfrm>
          <a:prstGeom prst="roundRect">
            <a:avLst>
              <a:gd name="adj" fmla="val 50000"/>
            </a:avLst>
          </a:prstGeom>
          <a:noFill/>
          <a:ln w="19050" cmpd="sng">
            <a:solidFill>
              <a:srgbClr val="FF66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 rot="20280000">
            <a:off x="5717067" y="1404721"/>
            <a:ext cx="1620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E46C0A"/>
                </a:solidFill>
              </a:rPr>
              <a:t>ELI(10 </a:t>
            </a:r>
            <a:r>
              <a:rPr lang="en-US" sz="1600" dirty="0" err="1" smtClean="0">
                <a:solidFill>
                  <a:srgbClr val="E46C0A"/>
                </a:solidFill>
              </a:rPr>
              <a:t>GeV</a:t>
            </a:r>
            <a:r>
              <a:rPr lang="en-US" sz="1600" dirty="0" smtClean="0">
                <a:solidFill>
                  <a:srgbClr val="E46C0A"/>
                </a:solidFill>
              </a:rPr>
              <a:t>)</a:t>
            </a:r>
            <a:endParaRPr lang="en-US" sz="1600" dirty="0">
              <a:solidFill>
                <a:srgbClr val="E46C0A"/>
              </a:solidFill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4240699" y="2007936"/>
            <a:ext cx="153152" cy="15315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4087547" y="3219097"/>
            <a:ext cx="153152" cy="153152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ounded Rectangle 107"/>
          <p:cNvSpPr/>
          <p:nvPr/>
        </p:nvSpPr>
        <p:spPr>
          <a:xfrm rot="16674669">
            <a:off x="3486287" y="2539724"/>
            <a:ext cx="1518358" cy="283701"/>
          </a:xfrm>
          <a:prstGeom prst="roundRect">
            <a:avLst>
              <a:gd name="adj" fmla="val 50000"/>
            </a:avLst>
          </a:prstGeom>
          <a:noFill/>
          <a:ln w="1905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TextBox 108"/>
          <p:cNvSpPr txBox="1"/>
          <p:nvPr/>
        </p:nvSpPr>
        <p:spPr>
          <a:xfrm rot="16620000">
            <a:off x="3174492" y="1748744"/>
            <a:ext cx="1671495" cy="3231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</a:rPr>
              <a:t>BELLA(0.5 </a:t>
            </a:r>
            <a:r>
              <a:rPr lang="en-US" sz="1500" dirty="0" err="1" smtClean="0">
                <a:solidFill>
                  <a:srgbClr val="800000"/>
                </a:solidFill>
              </a:rPr>
              <a:t>GeV</a:t>
            </a:r>
            <a:r>
              <a:rPr lang="en-US" sz="1500" dirty="0" smtClean="0">
                <a:solidFill>
                  <a:srgbClr val="800000"/>
                </a:solidFill>
              </a:rPr>
              <a:t>)</a:t>
            </a:r>
            <a:endParaRPr lang="en-US" sz="1500" dirty="0">
              <a:solidFill>
                <a:srgbClr val="800000"/>
              </a:solidFill>
            </a:endParaRPr>
          </a:p>
        </p:txBody>
      </p:sp>
      <p:graphicFrame>
        <p:nvGraphicFramePr>
          <p:cNvPr id="144" name="Object 143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88143339"/>
              </p:ext>
            </p:extLst>
          </p:nvPr>
        </p:nvGraphicFramePr>
        <p:xfrm>
          <a:off x="7879088" y="4296161"/>
          <a:ext cx="1154863" cy="1043769"/>
        </p:xfrm>
        <a:graphic>
          <a:graphicData uri="http://schemas.openxmlformats.org/presentationml/2006/ole">
            <p:oleObj spid="_x0000_s141527" name="Equation" r:id="rId12" imgW="927100" imgH="850900" progId="Equation.3">
              <p:embed/>
            </p:oleObj>
          </a:graphicData>
        </a:graphic>
      </p:graphicFrame>
      <p:sp>
        <p:nvSpPr>
          <p:cNvPr id="110" name="Bent Arrow 109"/>
          <p:cNvSpPr>
            <a:spLocks noChangeAspect="1"/>
          </p:cNvSpPr>
          <p:nvPr/>
        </p:nvSpPr>
        <p:spPr bwMode="auto">
          <a:xfrm rot="5400000">
            <a:off x="8161331" y="2493880"/>
            <a:ext cx="256994" cy="274320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1" name="Bent Arrow 110"/>
          <p:cNvSpPr>
            <a:spLocks noChangeAspect="1"/>
          </p:cNvSpPr>
          <p:nvPr/>
        </p:nvSpPr>
        <p:spPr bwMode="auto">
          <a:xfrm rot="16200000" flipV="1">
            <a:off x="8143300" y="2031651"/>
            <a:ext cx="270066" cy="288273"/>
          </a:xfrm>
          <a:prstGeom prst="ben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657401" y="907227"/>
            <a:ext cx="54307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FF0000"/>
                </a:solidFill>
              </a:rPr>
              <a:t>LBNL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0000FF"/>
                </a:solidFill>
              </a:rPr>
              <a:t>S. S. Bulanov, et al., Phys. Rev. A 87, 062110 (2013)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>
          <a:xfrm>
            <a:off x="5455451" y="2092093"/>
            <a:ext cx="182880" cy="18288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4712171" y="2410243"/>
            <a:ext cx="182880" cy="182880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ounded Rectangle 113"/>
          <p:cNvSpPr/>
          <p:nvPr/>
        </p:nvSpPr>
        <p:spPr>
          <a:xfrm rot="20234612">
            <a:off x="4605371" y="2190057"/>
            <a:ext cx="1132107" cy="338771"/>
          </a:xfrm>
          <a:prstGeom prst="roundRect">
            <a:avLst>
              <a:gd name="adj" fmla="val 50000"/>
            </a:avLst>
          </a:prstGeom>
          <a:noFill/>
          <a:ln w="19050" cmpd="sng">
            <a:solidFill>
              <a:srgbClr val="8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/>
          <p:cNvSpPr txBox="1"/>
          <p:nvPr/>
        </p:nvSpPr>
        <p:spPr>
          <a:xfrm rot="20143783">
            <a:off x="4563896" y="2432071"/>
            <a:ext cx="15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BELLA(10 </a:t>
            </a:r>
            <a:r>
              <a:rPr lang="en-US" dirty="0" err="1" smtClean="0">
                <a:solidFill>
                  <a:srgbClr val="800000"/>
                </a:solidFill>
              </a:rPr>
              <a:t>GeV</a:t>
            </a:r>
            <a:r>
              <a:rPr lang="en-US" dirty="0" smtClean="0">
                <a:solidFill>
                  <a:srgbClr val="800000"/>
                </a:solidFill>
              </a:rPr>
              <a:t>)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018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9144000" cy="855663"/>
          </a:xfrm>
        </p:spPr>
        <p:txBody>
          <a:bodyPr/>
          <a:lstStyle/>
          <a:p>
            <a:r>
              <a:rPr lang="en-US" dirty="0">
                <a:latin typeface="Franklin Gothic Medium" charset="0"/>
              </a:rPr>
              <a:t>BELLA-</a:t>
            </a:r>
            <a:r>
              <a:rPr lang="en-US" dirty="0" err="1">
                <a:latin typeface="Franklin Gothic Medium" charset="0"/>
              </a:rPr>
              <a:t>i</a:t>
            </a:r>
            <a:r>
              <a:rPr lang="en-US" dirty="0">
                <a:latin typeface="Franklin Gothic Medium" charset="0"/>
              </a:rPr>
              <a:t>  </a:t>
            </a:r>
            <a:r>
              <a:rPr lang="en-US" dirty="0" smtClean="0">
                <a:latin typeface="Franklin Gothic Medium" charset="0"/>
              </a:rPr>
              <a:t>facility will provide high intensity laser </a:t>
            </a:r>
            <a:r>
              <a:rPr lang="en-US" dirty="0" err="1" smtClean="0">
                <a:latin typeface="Franklin Gothic Medium" charset="0"/>
              </a:rPr>
              <a:t>beamlines</a:t>
            </a:r>
            <a:r>
              <a:rPr lang="en-US" dirty="0" smtClean="0">
                <a:latin typeface="Franklin Gothic Medium" charset="0"/>
              </a:rPr>
              <a:t> enabling a wide range of frontier plasma science</a:t>
            </a:r>
            <a:endParaRPr lang="en-US" dirty="0">
              <a:latin typeface="Franklin Gothic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58765"/>
            <a:ext cx="9144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1F497D"/>
                </a:solidFill>
              </a:rPr>
              <a:t>Build </a:t>
            </a:r>
            <a:r>
              <a:rPr lang="en-US" sz="2000" b="1" dirty="0">
                <a:solidFill>
                  <a:srgbClr val="1F497D"/>
                </a:solidFill>
              </a:rPr>
              <a:t>a short focal length </a:t>
            </a:r>
            <a:r>
              <a:rPr lang="en-US" sz="2000" b="1" dirty="0" err="1" smtClean="0">
                <a:solidFill>
                  <a:srgbClr val="1F497D"/>
                </a:solidFill>
              </a:rPr>
              <a:t>beamline</a:t>
            </a:r>
            <a:r>
              <a:rPr lang="en-US" sz="2000" b="1" dirty="0" smtClean="0">
                <a:solidFill>
                  <a:srgbClr val="1F497D"/>
                </a:solidFill>
              </a:rPr>
              <a:t> </a:t>
            </a:r>
            <a:r>
              <a:rPr lang="en-US" sz="2000" b="1" dirty="0">
                <a:solidFill>
                  <a:srgbClr val="1F497D"/>
                </a:solidFill>
              </a:rPr>
              <a:t>on BELLA with plasma mirror and diagnostics to enable </a:t>
            </a:r>
            <a:r>
              <a:rPr lang="en-US" sz="2000" b="1" dirty="0" smtClean="0">
                <a:solidFill>
                  <a:srgbClr val="1F497D"/>
                </a:solidFill>
              </a:rPr>
              <a:t>high </a:t>
            </a:r>
            <a:r>
              <a:rPr lang="en-US" sz="2000" b="1" dirty="0">
                <a:solidFill>
                  <a:srgbClr val="1F497D"/>
                </a:solidFill>
              </a:rPr>
              <a:t>intensity laser-matter experiments </a:t>
            </a:r>
            <a:endParaRPr lang="en-US" sz="2000" b="1" dirty="0" smtClean="0">
              <a:solidFill>
                <a:srgbClr val="1F497D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Complements </a:t>
            </a:r>
            <a:r>
              <a:rPr lang="en-US" sz="2000" dirty="0">
                <a:solidFill>
                  <a:srgbClr val="0000FF"/>
                </a:solidFill>
              </a:rPr>
              <a:t>present long focal length </a:t>
            </a:r>
            <a:r>
              <a:rPr lang="en-US" sz="2000" dirty="0" err="1" smtClean="0">
                <a:solidFill>
                  <a:srgbClr val="0000FF"/>
                </a:solidFill>
              </a:rPr>
              <a:t>beamline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>
                <a:solidFill>
                  <a:srgbClr val="0000FF"/>
                </a:solidFill>
              </a:rPr>
              <a:t>for electron acceleration experiments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>
                <a:solidFill>
                  <a:srgbClr val="0000FF"/>
                </a:solidFill>
              </a:rPr>
              <a:t>Plasma mirror technology is routinely used on staging experiment and will enable access to unprecedented clean interaction physics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1F497D"/>
                </a:solidFill>
              </a:rPr>
              <a:t>Enables laser-driven frontier plasma science </a:t>
            </a:r>
            <a:endParaRPr lang="en-US" sz="2000" b="1" dirty="0">
              <a:solidFill>
                <a:srgbClr val="1F497D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Ion acceleration in various regimes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RPA: compete acceleration of very thin foils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&gt;100 MeV)</a:t>
            </a:r>
          </a:p>
          <a:p>
            <a:pPr marL="1200150" lvl="2" indent="-285750">
              <a:buFont typeface="Wingdings" charset="2"/>
              <a:buChar char="§"/>
            </a:pPr>
            <a:r>
              <a:rPr lang="en-US" dirty="0">
                <a:solidFill>
                  <a:srgbClr val="0000FF"/>
                </a:solidFill>
              </a:rPr>
              <a:t>MVA: acceleration in near-critical plasmas (approach 1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Ion beams for warm dense matter, medical applications, etc.</a:t>
            </a:r>
            <a:endParaRPr lang="en-US" sz="2000" dirty="0">
              <a:solidFill>
                <a:srgbClr val="0000FF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Nonlinear plasma wakes, bow waves, high harmonics, flying mirrors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Nonlinear QED, lab astrophysics, etc…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b="1" dirty="0" smtClean="0">
                <a:solidFill>
                  <a:srgbClr val="1F497D"/>
                </a:solidFill>
              </a:rPr>
              <a:t>User facility open to frontier plasma science community</a:t>
            </a:r>
            <a:endParaRPr lang="en-US" sz="2000" b="1" dirty="0">
              <a:solidFill>
                <a:srgbClr val="1F497D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US" sz="2000" dirty="0" smtClean="0">
                <a:solidFill>
                  <a:srgbClr val="0000FF"/>
                </a:solidFill>
              </a:rPr>
              <a:t>LBNL Workshop on science with BELLA-I (Dec’15 – Jan’16)</a:t>
            </a:r>
          </a:p>
          <a:p>
            <a:pPr marL="285750" indent="-285750"/>
            <a:endParaRPr lang="en-US" sz="2000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935" y="6469470"/>
            <a:ext cx="1684864" cy="33513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174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</a:rPr>
              <a:t>Thank you!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072" tIns="38072" rIns="38072" bIns="38072"/>
          <a:lstStyle/>
          <a:p>
            <a:pPr defTabSz="913743">
              <a:lnSpc>
                <a:spcPct val="85000"/>
              </a:lnSpc>
              <a:defRPr/>
            </a:pPr>
            <a:r>
              <a:rPr lang="en-US" dirty="0" smtClean="0"/>
              <a:t>BELLA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b="1" dirty="0"/>
              <a:t>highest rep rate PW-laser in the world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laser </a:t>
            </a:r>
            <a:r>
              <a:rPr lang="en-US" b="1" dirty="0"/>
              <a:t>plasma acceleration experiments</a:t>
            </a:r>
            <a:endParaRPr lang="en-US" dirty="0"/>
          </a:p>
        </p:txBody>
      </p:sp>
      <p:pic>
        <p:nvPicPr>
          <p:cNvPr id="20484" name="Picture 4" descr="_DSC0348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38" y="2036262"/>
            <a:ext cx="4145568" cy="276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7" name="AutoShape 7"/>
          <p:cNvSpPr>
            <a:spLocks/>
          </p:cNvSpPr>
          <p:nvPr/>
        </p:nvSpPr>
        <p:spPr bwMode="auto">
          <a:xfrm>
            <a:off x="1" y="4829369"/>
            <a:ext cx="4204306" cy="2286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072" tIns="38072" rIns="38072" bIns="38072"/>
          <a:lstStyle/>
          <a:p>
            <a:pPr marL="342657" indent="-342657" defTabSz="913743">
              <a:lnSpc>
                <a:spcPct val="120000"/>
              </a:lnSpc>
              <a:buClr>
                <a:srgbClr val="4F81BD">
                  <a:lumMod val="50000"/>
                </a:srgbClr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376092"/>
                </a:solidFill>
                <a:latin typeface="Franklin Gothic Medium"/>
                <a:ea typeface="ＭＳ Ｐゴシック"/>
                <a:cs typeface="Franklin Gothic Medium"/>
                <a:sym typeface="Arial" charset="0"/>
              </a:rPr>
              <a:t>First commercial </a:t>
            </a:r>
            <a:r>
              <a:rPr lang="en-US" sz="2400" dirty="0" err="1">
                <a:solidFill>
                  <a:srgbClr val="376092"/>
                </a:solidFill>
                <a:latin typeface="Franklin Gothic Medium"/>
                <a:ea typeface="ＭＳ Ｐゴシック"/>
                <a:cs typeface="Franklin Gothic Medium"/>
                <a:sym typeface="Arial" charset="0"/>
              </a:rPr>
              <a:t>Petawatt</a:t>
            </a:r>
            <a:r>
              <a:rPr lang="en-US" sz="2400" dirty="0">
                <a:solidFill>
                  <a:srgbClr val="376092"/>
                </a:solidFill>
                <a:latin typeface="Franklin Gothic Medium"/>
                <a:ea typeface="ＭＳ Ｐゴシック"/>
                <a:cs typeface="Franklin Gothic Medium"/>
                <a:sym typeface="Arial" charset="0"/>
              </a:rPr>
              <a:t> laser operating at &gt; 42 J in ~30 </a:t>
            </a:r>
            <a:r>
              <a:rPr lang="en-US" sz="2400" dirty="0" err="1">
                <a:solidFill>
                  <a:srgbClr val="376092"/>
                </a:solidFill>
                <a:latin typeface="Franklin Gothic Medium"/>
                <a:ea typeface="ＭＳ Ｐゴシック"/>
                <a:cs typeface="Franklin Gothic Medium"/>
                <a:sym typeface="Arial" charset="0"/>
              </a:rPr>
              <a:t>fs at 1 Hz</a:t>
            </a:r>
            <a:endParaRPr lang="en-US" sz="2400" dirty="0">
              <a:solidFill>
                <a:srgbClr val="376092"/>
              </a:solidFill>
              <a:latin typeface="Franklin Gothic Medium"/>
              <a:ea typeface="ＭＳ Ｐゴシック"/>
              <a:cs typeface="Franklin Gothic Medium"/>
              <a:sym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290384" y="1710819"/>
            <a:ext cx="4853615" cy="2379559"/>
            <a:chOff x="0" y="2436944"/>
            <a:chExt cx="5588000" cy="3021070"/>
          </a:xfrm>
        </p:grpSpPr>
        <p:sp>
          <p:nvSpPr>
            <p:cNvPr id="8" name="Rectangle 7"/>
            <p:cNvSpPr/>
            <p:nvPr/>
          </p:nvSpPr>
          <p:spPr>
            <a:xfrm>
              <a:off x="0" y="2436944"/>
              <a:ext cx="5588000" cy="3021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54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9" name="Group 18"/>
            <p:cNvGrpSpPr>
              <a:grpSpLocks/>
            </p:cNvGrpSpPr>
            <p:nvPr/>
          </p:nvGrpSpPr>
          <p:grpSpPr bwMode="auto">
            <a:xfrm>
              <a:off x="60326" y="2606398"/>
              <a:ext cx="5367338" cy="2478032"/>
              <a:chOff x="1" y="0"/>
              <a:chExt cx="3381" cy="1560"/>
            </a:xfrm>
          </p:grpSpPr>
          <p:grpSp>
            <p:nvGrpSpPr>
              <p:cNvPr id="11" name="Group 15"/>
              <p:cNvGrpSpPr>
                <a:grpSpLocks/>
              </p:cNvGrpSpPr>
              <p:nvPr/>
            </p:nvGrpSpPr>
            <p:grpSpPr bwMode="auto">
              <a:xfrm>
                <a:off x="1" y="0"/>
                <a:ext cx="3381" cy="1454"/>
                <a:chOff x="1" y="0"/>
                <a:chExt cx="3381" cy="1454"/>
              </a:xfrm>
            </p:grpSpPr>
            <p:grpSp>
              <p:nvGrpSpPr>
                <p:cNvPr id="14" name="Group 13"/>
                <p:cNvGrpSpPr>
                  <a:grpSpLocks/>
                </p:cNvGrpSpPr>
                <p:nvPr/>
              </p:nvGrpSpPr>
              <p:grpSpPr bwMode="auto">
                <a:xfrm>
                  <a:off x="1" y="216"/>
                  <a:ext cx="3381" cy="1238"/>
                  <a:chOff x="1" y="0"/>
                  <a:chExt cx="3381" cy="1238"/>
                </a:xfrm>
              </p:grpSpPr>
              <p:pic>
                <p:nvPicPr>
                  <p:cNvPr id="16" name="Picture 11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2" y="0"/>
                    <a:ext cx="3200" cy="123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7" name="Rectangle 12"/>
                  <p:cNvSpPr>
                    <a:spLocks/>
                  </p:cNvSpPr>
                  <p:nvPr/>
                </p:nvSpPr>
                <p:spPr bwMode="auto">
                  <a:xfrm rot="16200000">
                    <a:off x="-318" y="495"/>
                    <a:ext cx="856" cy="21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      <a:solidFill>
                          <a:schemeClr val="tx1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38100" tIns="38100" rIns="38100" bIns="38100">
                    <a:spAutoFit/>
                  </a:bodyPr>
                  <a:lstStyle/>
                  <a:p>
                    <a:pPr defTabSz="457154"/>
                    <a:r>
                      <a:rPr lang="en-US">
                        <a:solidFill>
                          <a:prstClr val="black"/>
                        </a:solidFill>
                        <a:latin typeface="Helvetica" charset="0"/>
                        <a:ea typeface="ＭＳ Ｐゴシック" charset="0"/>
                        <a:sym typeface="Helvetica" charset="0"/>
                      </a:rPr>
                      <a:t>Angle (mrad)</a:t>
                    </a:r>
                  </a:p>
                </p:txBody>
              </p:sp>
            </p:grpSp>
            <p:sp>
              <p:nvSpPr>
                <p:cNvPr id="15" name="Rectangle 14"/>
                <p:cNvSpPr>
                  <a:spLocks/>
                </p:cNvSpPr>
                <p:nvPr/>
              </p:nvSpPr>
              <p:spPr bwMode="auto">
                <a:xfrm>
                  <a:off x="884" y="0"/>
                  <a:ext cx="1583" cy="2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38100" tIns="38100" rIns="38100" bIns="38100">
                  <a:spAutoFit/>
                </a:bodyPr>
                <a:lstStyle/>
                <a:p>
                  <a:pPr defTabSz="457154"/>
                  <a:r>
                    <a:rPr lang="en-US">
                      <a:solidFill>
                        <a:prstClr val="black"/>
                      </a:solidFill>
                      <a:latin typeface="Helvetica" charset="0"/>
                      <a:ea typeface="ＭＳ Ｐゴシック" charset="0"/>
                      <a:sym typeface="Helvetica" charset="0"/>
                    </a:rPr>
                    <a:t>Electron beam spectrum</a:t>
                  </a:r>
                </a:p>
              </p:txBody>
            </p:sp>
          </p:grpSp>
          <p:sp>
            <p:nvSpPr>
              <p:cNvPr id="12" name="Rectangle 16"/>
              <p:cNvSpPr>
                <a:spLocks/>
              </p:cNvSpPr>
              <p:nvPr/>
            </p:nvSpPr>
            <p:spPr bwMode="auto">
              <a:xfrm>
                <a:off x="436" y="1248"/>
                <a:ext cx="2126" cy="1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457154"/>
                <a:r>
                  <a:rPr lang="en-US">
                    <a:solidFill>
                      <a:prstClr val="black"/>
                    </a:solidFill>
                    <a:latin typeface="Helvetica" charset="0"/>
                    <a:ea typeface="ＭＳ Ｐゴシック" charset="0"/>
                    <a:sym typeface="Helvetica" charset="0"/>
                  </a:rPr>
                  <a:t>1           2           3           4           5</a:t>
                </a:r>
              </a:p>
            </p:txBody>
          </p:sp>
          <p:sp>
            <p:nvSpPr>
              <p:cNvPr id="13" name="Rectangle 17"/>
              <p:cNvSpPr>
                <a:spLocks/>
              </p:cNvSpPr>
              <p:nvPr/>
            </p:nvSpPr>
            <p:spPr bwMode="auto">
              <a:xfrm>
                <a:off x="1098" y="1392"/>
                <a:ext cx="1244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defTabSz="457154"/>
                <a:r>
                  <a:rPr lang="en-US">
                    <a:solidFill>
                      <a:prstClr val="black"/>
                    </a:solidFill>
                    <a:latin typeface="Helvetica" charset="0"/>
                    <a:ea typeface="ＭＳ Ｐゴシック" charset="0"/>
                    <a:sym typeface="Helvetica" charset="0"/>
                  </a:rPr>
                  <a:t>Beam energy [GeV]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0" y="5102004"/>
              <a:ext cx="2873294" cy="356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54"/>
              <a:r>
                <a:rPr lang="en-US">
                  <a:solidFill>
                    <a:prstClr val="black"/>
                  </a:solidFill>
                  <a:latin typeface="Calibri"/>
                </a:rPr>
                <a:t>W.P. Leemans et al.,PRL 2014</a:t>
              </a:r>
            </a:p>
          </p:txBody>
        </p:sp>
      </p:grpSp>
      <p:sp>
        <p:nvSpPr>
          <p:cNvPr id="18" name="AutoShape 7"/>
          <p:cNvSpPr>
            <a:spLocks/>
          </p:cNvSpPr>
          <p:nvPr/>
        </p:nvSpPr>
        <p:spPr bwMode="auto">
          <a:xfrm>
            <a:off x="86077" y="871775"/>
            <a:ext cx="8918657" cy="2286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072" tIns="38072" rIns="38072" bIns="38072"/>
          <a:lstStyle/>
          <a:p>
            <a:pPr marL="342657" indent="-342657" defTabSz="913743">
              <a:lnSpc>
                <a:spcPct val="120000"/>
              </a:lnSpc>
              <a:buClr>
                <a:srgbClr val="4F81BD">
                  <a:lumMod val="50000"/>
                </a:srgbClr>
              </a:buClr>
              <a:buSzPct val="100000"/>
              <a:buFont typeface="Wingdings" charset="2"/>
              <a:buChar char="§"/>
              <a:defRPr/>
            </a:pPr>
            <a:r>
              <a:rPr lang="en-US" sz="2400" dirty="0">
                <a:solidFill>
                  <a:srgbClr val="376092"/>
                </a:solidFill>
                <a:latin typeface="Franklin Gothic Medium"/>
                <a:ea typeface="ＭＳ Ｐゴシック"/>
                <a:cs typeface="Franklin Gothic Medium"/>
                <a:sym typeface="Arial" charset="0"/>
              </a:rPr>
              <a:t>Unique tool for development of 10 GeV laser plasma accelerator and other collider relevant concepts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686" y="4344113"/>
            <a:ext cx="4372115" cy="18669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 rot="20031619">
            <a:off x="3733396" y="3374617"/>
            <a:ext cx="5252066" cy="193899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white"/>
                </a:solidFill>
                <a:latin typeface="Franklin Gothic Medium"/>
                <a:ea typeface="+mn-ea"/>
                <a:cs typeface="Franklin Gothic Medium"/>
              </a:rPr>
              <a:t>Top 10 American Physical Society 2014 News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white"/>
              </a:solidFill>
              <a:latin typeface="Franklin Gothic Medium"/>
              <a:ea typeface="+mn-ea"/>
              <a:cs typeface="Franklin Gothic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white"/>
                </a:solidFill>
                <a:latin typeface="Franklin Gothic Medium"/>
                <a:ea typeface="+mn-ea"/>
                <a:cs typeface="Franklin Gothic Medium"/>
              </a:rPr>
              <a:t>Top 20 Scientific American 2014 list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white"/>
              </a:solidFill>
              <a:latin typeface="Franklin Gothic Medium"/>
              <a:ea typeface="+mn-ea"/>
              <a:cs typeface="Franklin Gothic Medium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white"/>
                </a:solidFill>
                <a:latin typeface="Franklin Gothic Medium"/>
                <a:ea typeface="+mn-ea"/>
                <a:cs typeface="Franklin Gothic Medium"/>
              </a:rPr>
              <a:t>NERSC 2015 Award for High Impact Scientific Achievement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494961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SPE\ATAP\BELLA_ION_ACCEL\images\BELLA_ION_ALL_5-15-2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747" y="883253"/>
            <a:ext cx="9144000" cy="546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BELLA-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beamlines</a:t>
            </a:r>
            <a:r>
              <a:rPr lang="en-US" dirty="0" smtClean="0"/>
              <a:t>: expand the facility by adding short focal length capability – ultra-high intensity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1367624" y="3864333"/>
            <a:ext cx="6679096" cy="2274074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2400">
              <a:solidFill>
                <a:prstClr val="black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1042" y="5670423"/>
            <a:ext cx="3674604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BELLA-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 smtClean="0"/>
              <a:t>beamlines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23213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3868" y="25402"/>
            <a:ext cx="9144000" cy="855765"/>
          </a:xfrm>
        </p:spPr>
        <p:txBody>
          <a:bodyPr/>
          <a:lstStyle/>
          <a:p>
            <a:r>
              <a:rPr lang="en-US" sz="2400" b="0" dirty="0"/>
              <a:t>For e</a:t>
            </a:r>
            <a:r>
              <a:rPr lang="en-US" sz="2400" b="0" dirty="0" smtClean="0"/>
              <a:t>lectron </a:t>
            </a:r>
            <a:r>
              <a:rPr lang="en-US" sz="2400" b="0" dirty="0"/>
              <a:t>a</a:t>
            </a:r>
            <a:r>
              <a:rPr lang="en-US" sz="2400" b="0" dirty="0" smtClean="0"/>
              <a:t>cceleration</a:t>
            </a:r>
            <a:r>
              <a:rPr lang="en-US" sz="2400" b="0" dirty="0"/>
              <a:t>, BELLA </a:t>
            </a:r>
            <a:r>
              <a:rPr lang="en-US" sz="2400" b="0" dirty="0" smtClean="0"/>
              <a:t>is </a:t>
            </a:r>
            <a:r>
              <a:rPr lang="en-US" sz="2400" b="0" dirty="0"/>
              <a:t>f</a:t>
            </a:r>
            <a:r>
              <a:rPr lang="en-US" sz="2400" b="0" dirty="0" smtClean="0"/>
              <a:t>ocused </a:t>
            </a:r>
            <a:r>
              <a:rPr lang="en-US" sz="2400" b="0" dirty="0"/>
              <a:t>with l</a:t>
            </a:r>
            <a:r>
              <a:rPr lang="en-US" sz="2400" b="0" dirty="0" smtClean="0"/>
              <a:t>ong </a:t>
            </a:r>
            <a:r>
              <a:rPr lang="en-US" sz="2400" b="0" dirty="0"/>
              <a:t>f</a:t>
            </a:r>
            <a:r>
              <a:rPr lang="en-US" sz="2400" b="0" dirty="0" smtClean="0"/>
              <a:t>ocal </a:t>
            </a:r>
            <a:r>
              <a:rPr lang="en-US" sz="2400" b="0" dirty="0"/>
              <a:t>l</a:t>
            </a:r>
            <a:r>
              <a:rPr lang="en-US" sz="2400" b="0" dirty="0" smtClean="0"/>
              <a:t>ength</a:t>
            </a:r>
            <a:r>
              <a:rPr lang="en-US" sz="2400" b="0" dirty="0"/>
              <a:t>. For i</a:t>
            </a:r>
            <a:r>
              <a:rPr lang="en-US" sz="2400" b="0" dirty="0" smtClean="0"/>
              <a:t>ons (etc.) it </a:t>
            </a:r>
            <a:r>
              <a:rPr lang="en-US" sz="2400" b="0" dirty="0"/>
              <a:t>r</a:t>
            </a:r>
            <a:r>
              <a:rPr lang="en-US" sz="2400" b="0" dirty="0" smtClean="0"/>
              <a:t>equires </a:t>
            </a:r>
            <a:r>
              <a:rPr lang="en-US" sz="2400" b="0" dirty="0"/>
              <a:t>s</a:t>
            </a:r>
            <a:r>
              <a:rPr lang="en-US" sz="2400" b="0" dirty="0" smtClean="0"/>
              <a:t>hort </a:t>
            </a:r>
            <a:r>
              <a:rPr lang="en-US" sz="2400" b="0" dirty="0"/>
              <a:t>f</a:t>
            </a:r>
            <a:r>
              <a:rPr lang="en-US" sz="2400" b="0" dirty="0" smtClean="0"/>
              <a:t>ocal length and plasma mirrors</a:t>
            </a:r>
            <a:endParaRPr lang="en-US" sz="2400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6450867" y="1403038"/>
            <a:ext cx="2824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Intensity ~1.5x10</a:t>
            </a:r>
            <a:r>
              <a:rPr lang="en-US" b="1" baseline="30000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19</a:t>
            </a:r>
            <a:r>
              <a:rPr lang="en-US" b="1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 Wcm</a:t>
            </a:r>
            <a:r>
              <a:rPr lang="en-US" b="1" baseline="30000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-2</a:t>
            </a:r>
            <a:endParaRPr lang="en-US" b="1" dirty="0" smtClean="0">
              <a:solidFill>
                <a:srgbClr val="1F497D"/>
              </a:solidFill>
              <a:latin typeface="Franklin Gothic Medium"/>
              <a:cs typeface="Franklin Gothic Medium"/>
            </a:endParaRPr>
          </a:p>
          <a:p>
            <a:r>
              <a:rPr lang="en-US" b="1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Acc. fields ~10-50GV/m</a:t>
            </a:r>
            <a:endParaRPr lang="en-US" b="1" dirty="0">
              <a:solidFill>
                <a:srgbClr val="1F497D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2402" y="1947176"/>
            <a:ext cx="1095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Calibri" panose="020F0502020204030204" pitchFamily="34" charset="0"/>
              </a:rPr>
              <a:t>13.5m</a:t>
            </a:r>
            <a:endParaRPr lang="en-US" i="1" dirty="0"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7057" y="1447816"/>
            <a:ext cx="3170548" cy="461665"/>
          </a:xfrm>
          <a:prstGeom prst="rect">
            <a:avLst/>
          </a:prstGeom>
          <a:solidFill>
            <a:srgbClr val="CCFFCC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Electron</a:t>
            </a:r>
            <a:r>
              <a:rPr lang="en-US" sz="2400" b="1" dirty="0" smtClean="0">
                <a:latin typeface="Franklin Gothic Book"/>
                <a:cs typeface="Franklin Gothic Book"/>
              </a:rPr>
              <a:t> </a:t>
            </a:r>
            <a:r>
              <a:rPr lang="en-US" sz="2400" b="1" dirty="0" smtClean="0">
                <a:solidFill>
                  <a:srgbClr val="1F497D"/>
                </a:solidFill>
                <a:latin typeface="Franklin Gothic Medium"/>
                <a:cs typeface="Franklin Gothic Medium"/>
              </a:rPr>
              <a:t>acceleration</a:t>
            </a:r>
            <a:endParaRPr lang="en-US" sz="2400" b="1" dirty="0">
              <a:solidFill>
                <a:srgbClr val="1F497D"/>
              </a:solidFill>
              <a:latin typeface="Franklin Gothic Medium"/>
              <a:cs typeface="Franklin Gothic Medium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3615265" y="2130427"/>
            <a:ext cx="259235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17" idx="1"/>
          </p:cNvCxnSpPr>
          <p:nvPr/>
        </p:nvCxnSpPr>
        <p:spPr bwMode="auto">
          <a:xfrm flipH="1" flipV="1">
            <a:off x="387930" y="2130427"/>
            <a:ext cx="2294472" cy="141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364864" y="2102542"/>
            <a:ext cx="0" cy="711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207622" y="2102542"/>
            <a:ext cx="0" cy="7112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pic>
        <p:nvPicPr>
          <p:cNvPr id="59" name="Picture 7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>
            <a:fillRect/>
          </a:stretch>
        </p:blipFill>
        <p:spPr bwMode="auto">
          <a:xfrm>
            <a:off x="4454484" y="1202360"/>
            <a:ext cx="2040177" cy="902773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364863" y="2516595"/>
            <a:ext cx="6364945" cy="563526"/>
            <a:chOff x="364864" y="2516595"/>
            <a:chExt cx="5566144" cy="563526"/>
          </a:xfrm>
        </p:grpSpPr>
        <p:sp>
          <p:nvSpPr>
            <p:cNvPr id="3" name="Isosceles Triangle 2"/>
            <p:cNvSpPr/>
            <p:nvPr/>
          </p:nvSpPr>
          <p:spPr bwMode="auto">
            <a:xfrm rot="5400000">
              <a:off x="2866173" y="15286"/>
              <a:ext cx="563526" cy="556614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5474356" y="2686263"/>
              <a:ext cx="456652" cy="24818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pic>
        <p:nvPicPr>
          <p:cNvPr id="31" name="Picture 30" descr="BELLA_capillary_9cm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/>
              </a:ext>
            </a:extLst>
          </a:blip>
          <a:srcRect/>
          <a:stretch/>
        </p:blipFill>
        <p:spPr>
          <a:xfrm>
            <a:off x="6207622" y="2316508"/>
            <a:ext cx="1404655" cy="1068850"/>
          </a:xfrm>
          <a:prstGeom prst="ellipse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09818" y="2062565"/>
            <a:ext cx="1800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F497D"/>
                </a:solidFill>
                <a:latin typeface="Franklin Gothic Medium"/>
                <a:cs typeface="Franklin Gothic Medium"/>
              </a:rPr>
              <a:t>55 micron spot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73333" y="3485329"/>
            <a:ext cx="4645352" cy="2489704"/>
            <a:chOff x="373333" y="3514527"/>
            <a:chExt cx="4348005" cy="2489704"/>
          </a:xfrm>
        </p:grpSpPr>
        <p:sp>
          <p:nvSpPr>
            <p:cNvPr id="15" name="TextBox 14"/>
            <p:cNvSpPr txBox="1"/>
            <p:nvPr/>
          </p:nvSpPr>
          <p:spPr>
            <a:xfrm>
              <a:off x="1388459" y="3986506"/>
              <a:ext cx="33328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Intensity ~3-5x10</a:t>
              </a:r>
              <a:r>
                <a:rPr lang="en-US" b="1" baseline="30000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21</a:t>
              </a:r>
              <a:r>
                <a:rPr lang="en-US" b="1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 Wcm</a:t>
              </a:r>
              <a:r>
                <a:rPr lang="en-US" b="1" baseline="30000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-2</a:t>
              </a:r>
            </a:p>
            <a:p>
              <a:r>
                <a:rPr lang="en-US" b="1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Acc. fields ~TV/m</a:t>
              </a:r>
              <a:endParaRPr lang="en-US" b="1" dirty="0">
                <a:solidFill>
                  <a:srgbClr val="1F497D"/>
                </a:solidFill>
                <a:latin typeface="Franklin Gothic Medium"/>
                <a:cs typeface="Franklin Gothic Medium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333" y="3514527"/>
              <a:ext cx="3186319" cy="461665"/>
            </a:xfrm>
            <a:prstGeom prst="rect">
              <a:avLst/>
            </a:prstGeom>
            <a:solidFill>
              <a:srgbClr val="CCFFCC">
                <a:alpha val="43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High Intensity physics</a:t>
              </a:r>
              <a:endParaRPr lang="en-US" sz="2400" b="1" dirty="0">
                <a:solidFill>
                  <a:srgbClr val="1F497D"/>
                </a:solidFill>
                <a:latin typeface="Franklin Gothic Medium"/>
                <a:cs typeface="Franklin Gothic Medium"/>
              </a:endParaRP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481941" y="4384582"/>
              <a:ext cx="1172686" cy="1088414"/>
              <a:chOff x="4686247" y="3320956"/>
              <a:chExt cx="1367433" cy="1088414"/>
            </a:xfrm>
          </p:grpSpPr>
          <p:sp>
            <p:nvSpPr>
              <p:cNvPr id="5" name="Isosceles Triangle 4"/>
              <p:cNvSpPr/>
              <p:nvPr/>
            </p:nvSpPr>
            <p:spPr bwMode="auto">
              <a:xfrm rot="5400000">
                <a:off x="5034709" y="3422948"/>
                <a:ext cx="563529" cy="1260452"/>
              </a:xfrm>
              <a:prstGeom prst="triangle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rgbClr val="1F497D"/>
                  </a:solidFill>
                  <a:effectLst/>
                  <a:latin typeface="Franklin Gothic Medium"/>
                  <a:ea typeface="ＭＳ Ｐゴシック" charset="-128"/>
                  <a:cs typeface="Franklin Gothic Medium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5946701" y="3698755"/>
                <a:ext cx="57131" cy="710615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1" i="0" u="none" strike="noStrike" cap="none" normalizeH="0" baseline="0">
                  <a:ln>
                    <a:noFill/>
                  </a:ln>
                  <a:solidFill>
                    <a:srgbClr val="1F497D"/>
                  </a:solidFill>
                  <a:effectLst/>
                  <a:latin typeface="Franklin Gothic Medium"/>
                  <a:ea typeface="ＭＳ Ｐゴシック" charset="-128"/>
                  <a:cs typeface="Franklin Gothic Medium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75461" y="3320956"/>
                <a:ext cx="1078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i="1" dirty="0" smtClean="0">
                    <a:solidFill>
                      <a:srgbClr val="1F497D"/>
                    </a:solidFill>
                    <a:latin typeface="Franklin Gothic Medium"/>
                    <a:cs typeface="Franklin Gothic Medium"/>
                  </a:rPr>
                  <a:t>&lt;1m</a:t>
                </a:r>
                <a:endParaRPr lang="en-US" b="1" i="1" dirty="0">
                  <a:solidFill>
                    <a:srgbClr val="1F497D"/>
                  </a:solidFill>
                  <a:latin typeface="Franklin Gothic Medium"/>
                  <a:cs typeface="Franklin Gothic Medium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4686247" y="3484789"/>
                <a:ext cx="0" cy="7112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>
                <a:off x="5947941" y="3484789"/>
                <a:ext cx="0" cy="7112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5" name="Straight Arrow Connector 44"/>
              <p:cNvCxnSpPr/>
              <p:nvPr/>
            </p:nvCxnSpPr>
            <p:spPr bwMode="auto">
              <a:xfrm flipH="1">
                <a:off x="4686249" y="3512674"/>
                <a:ext cx="28921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 bwMode="auto">
              <a:xfrm>
                <a:off x="5600679" y="3529602"/>
                <a:ext cx="289212" cy="0"/>
              </a:xfrm>
              <a:prstGeom prst="straightConnector1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5" name="TextBox 34"/>
            <p:cNvSpPr txBox="1"/>
            <p:nvPr/>
          </p:nvSpPr>
          <p:spPr>
            <a:xfrm>
              <a:off x="869515" y="5634899"/>
              <a:ext cx="1737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4-5 micron spot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15265" y="3648430"/>
            <a:ext cx="5526799" cy="2404516"/>
            <a:chOff x="3615265" y="3648430"/>
            <a:chExt cx="5526799" cy="2404516"/>
          </a:xfrm>
        </p:grpSpPr>
        <p:sp>
          <p:nvSpPr>
            <p:cNvPr id="9" name="TextBox 8"/>
            <p:cNvSpPr txBox="1"/>
            <p:nvPr/>
          </p:nvSpPr>
          <p:spPr>
            <a:xfrm>
              <a:off x="3615265" y="4647437"/>
              <a:ext cx="678942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600"/>
                <a:t>+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553" y="4150998"/>
              <a:ext cx="4538511" cy="1901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5018685" y="3648430"/>
              <a:ext cx="38616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1F497D"/>
                  </a:solidFill>
                  <a:latin typeface="Franklin Gothic Medium"/>
                  <a:cs typeface="Franklin Gothic Medium"/>
                </a:rPr>
                <a:t>Plasma mirror technology for contrast clean-up</a:t>
              </a:r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63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SPE\ATAP\BELLA_ION_ACCEL\images\BELLA_ION_ALL_5-15-2015.jpg"/>
          <p:cNvPicPr>
            <a:picLocks noChangeAspect="1" noChangeArrowheads="1"/>
          </p:cNvPicPr>
          <p:nvPr/>
        </p:nvPicPr>
        <p:blipFill rotWithShape="1">
          <a:blip r:embed="rId3"/>
          <a:srcRect l="24205" t="58146" r="21834" b="8736"/>
          <a:stretch/>
        </p:blipFill>
        <p:spPr bwMode="auto">
          <a:xfrm>
            <a:off x="181446" y="1532555"/>
            <a:ext cx="8724412" cy="3197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BELLA-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beamlines</a:t>
            </a:r>
            <a:r>
              <a:rPr lang="en-US" dirty="0"/>
              <a:t>: </a:t>
            </a:r>
            <a:r>
              <a:rPr lang="en-US" dirty="0" smtClean="0"/>
              <a:t>expand the facility by adding short focal length capability – ultra-high intensity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14008" y="851993"/>
            <a:ext cx="3646793" cy="1386904"/>
            <a:chOff x="5414008" y="851993"/>
            <a:chExt cx="3646793" cy="1386904"/>
          </a:xfrm>
        </p:grpSpPr>
        <p:sp>
          <p:nvSpPr>
            <p:cNvPr id="10" name="Rectangle 3"/>
            <p:cNvSpPr>
              <a:spLocks/>
            </p:cNvSpPr>
            <p:nvPr/>
          </p:nvSpPr>
          <p:spPr bwMode="auto">
            <a:xfrm>
              <a:off x="7372134" y="855766"/>
              <a:ext cx="1676401" cy="676789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1" name="Rectangle 4"/>
            <p:cNvSpPr>
              <a:spLocks/>
            </p:cNvSpPr>
            <p:nvPr/>
          </p:nvSpPr>
          <p:spPr bwMode="auto">
            <a:xfrm>
              <a:off x="7384401" y="1066481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BELLA Laser main beam</a:t>
              </a:r>
            </a:p>
          </p:txBody>
        </p:sp>
        <p:sp>
          <p:nvSpPr>
            <p:cNvPr id="12" name="Line 32"/>
            <p:cNvSpPr>
              <a:spLocks noChangeShapeType="1"/>
            </p:cNvSpPr>
            <p:nvPr/>
          </p:nvSpPr>
          <p:spPr bwMode="auto">
            <a:xfrm flipH="1">
              <a:off x="7486586" y="1422787"/>
              <a:ext cx="454879" cy="679506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Rectangle 3"/>
            <p:cNvSpPr>
              <a:spLocks/>
            </p:cNvSpPr>
            <p:nvPr/>
          </p:nvSpPr>
          <p:spPr bwMode="auto">
            <a:xfrm>
              <a:off x="5414008" y="851993"/>
              <a:ext cx="1676401" cy="469900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4" name="Rectangle 4"/>
            <p:cNvSpPr>
              <a:spLocks/>
            </p:cNvSpPr>
            <p:nvPr/>
          </p:nvSpPr>
          <p:spPr bwMode="auto">
            <a:xfrm>
              <a:off x="5426275" y="965587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Probe beam</a:t>
              </a:r>
            </a:p>
          </p:txBody>
        </p:sp>
        <p:sp>
          <p:nvSpPr>
            <p:cNvPr id="15" name="Line 32"/>
            <p:cNvSpPr>
              <a:spLocks noChangeShapeType="1"/>
            </p:cNvSpPr>
            <p:nvPr/>
          </p:nvSpPr>
          <p:spPr bwMode="auto">
            <a:xfrm>
              <a:off x="6759006" y="1321893"/>
              <a:ext cx="658880" cy="91700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15695" y="3850233"/>
            <a:ext cx="1676400" cy="1705277"/>
            <a:chOff x="3215695" y="3850233"/>
            <a:chExt cx="1676400" cy="1705277"/>
          </a:xfrm>
        </p:grpSpPr>
        <p:sp>
          <p:nvSpPr>
            <p:cNvPr id="16" name="Rectangle 3"/>
            <p:cNvSpPr>
              <a:spLocks/>
            </p:cNvSpPr>
            <p:nvPr/>
          </p:nvSpPr>
          <p:spPr bwMode="auto">
            <a:xfrm>
              <a:off x="3376285" y="4925017"/>
              <a:ext cx="1356188" cy="630493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Rectangle 4"/>
            <p:cNvSpPr>
              <a:spLocks/>
            </p:cNvSpPr>
            <p:nvPr/>
          </p:nvSpPr>
          <p:spPr bwMode="auto">
            <a:xfrm>
              <a:off x="3215695" y="5070647"/>
              <a:ext cx="1676400" cy="2794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Target chamber 1</a:t>
              </a:r>
            </a:p>
          </p:txBody>
        </p:sp>
        <p:sp>
          <p:nvSpPr>
            <p:cNvPr id="18" name="Line 32"/>
            <p:cNvSpPr>
              <a:spLocks noChangeShapeType="1"/>
            </p:cNvSpPr>
            <p:nvPr/>
          </p:nvSpPr>
          <p:spPr bwMode="auto">
            <a:xfrm>
              <a:off x="3831164" y="3850233"/>
              <a:ext cx="318764" cy="1181177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256951" y="913621"/>
            <a:ext cx="1760220" cy="1612051"/>
            <a:chOff x="2154765" y="913621"/>
            <a:chExt cx="1760220" cy="1612051"/>
          </a:xfrm>
        </p:grpSpPr>
        <p:sp>
          <p:nvSpPr>
            <p:cNvPr id="24" name="Rectangle 3"/>
            <p:cNvSpPr>
              <a:spLocks/>
            </p:cNvSpPr>
            <p:nvPr/>
          </p:nvSpPr>
          <p:spPr bwMode="auto">
            <a:xfrm>
              <a:off x="2238584" y="913621"/>
              <a:ext cx="1676401" cy="630493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Rectangle 4"/>
            <p:cNvSpPr>
              <a:spLocks/>
            </p:cNvSpPr>
            <p:nvPr/>
          </p:nvSpPr>
          <p:spPr bwMode="auto">
            <a:xfrm>
              <a:off x="2154765" y="1074790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Target chamber 2</a:t>
              </a:r>
            </a:p>
          </p:txBody>
        </p:sp>
        <p:sp>
          <p:nvSpPr>
            <p:cNvPr id="20" name="Line 32"/>
            <p:cNvSpPr>
              <a:spLocks noChangeShapeType="1"/>
            </p:cNvSpPr>
            <p:nvPr/>
          </p:nvSpPr>
          <p:spPr bwMode="auto">
            <a:xfrm>
              <a:off x="3164373" y="1532556"/>
              <a:ext cx="211912" cy="993116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81446" y="851993"/>
            <a:ext cx="2304348" cy="1878068"/>
            <a:chOff x="181446" y="851993"/>
            <a:chExt cx="2304348" cy="1878068"/>
          </a:xfrm>
        </p:grpSpPr>
        <p:sp>
          <p:nvSpPr>
            <p:cNvPr id="23" name="Rectangle 3"/>
            <p:cNvSpPr>
              <a:spLocks/>
            </p:cNvSpPr>
            <p:nvPr/>
          </p:nvSpPr>
          <p:spPr bwMode="auto">
            <a:xfrm>
              <a:off x="181446" y="851993"/>
              <a:ext cx="2075505" cy="692121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Rectangle 4"/>
            <p:cNvSpPr>
              <a:spLocks/>
            </p:cNvSpPr>
            <p:nvPr/>
          </p:nvSpPr>
          <p:spPr bwMode="auto">
            <a:xfrm>
              <a:off x="181446" y="1042493"/>
              <a:ext cx="2044225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Superconducting magnet transport</a:t>
              </a:r>
            </a:p>
          </p:txBody>
        </p:sp>
        <p:sp>
          <p:nvSpPr>
            <p:cNvPr id="22" name="Line 32"/>
            <p:cNvSpPr>
              <a:spLocks noChangeShapeType="1"/>
            </p:cNvSpPr>
            <p:nvPr/>
          </p:nvSpPr>
          <p:spPr bwMode="auto">
            <a:xfrm>
              <a:off x="1667200" y="1354190"/>
              <a:ext cx="818594" cy="1375871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985" y="3449223"/>
            <a:ext cx="1676400" cy="2212680"/>
            <a:chOff x="74985" y="3449223"/>
            <a:chExt cx="1676400" cy="2212680"/>
          </a:xfrm>
        </p:grpSpPr>
        <p:sp>
          <p:nvSpPr>
            <p:cNvPr id="25" name="Rectangle 3"/>
            <p:cNvSpPr>
              <a:spLocks/>
            </p:cNvSpPr>
            <p:nvPr/>
          </p:nvSpPr>
          <p:spPr bwMode="auto">
            <a:xfrm>
              <a:off x="352055" y="5031410"/>
              <a:ext cx="1181899" cy="630493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Rectangle 4"/>
            <p:cNvSpPr>
              <a:spLocks/>
            </p:cNvSpPr>
            <p:nvPr/>
          </p:nvSpPr>
          <p:spPr bwMode="auto">
            <a:xfrm>
              <a:off x="74985" y="5223047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Sample chamber</a:t>
              </a:r>
            </a:p>
          </p:txBody>
        </p:sp>
        <p:sp>
          <p:nvSpPr>
            <p:cNvPr id="27" name="Line 32"/>
            <p:cNvSpPr>
              <a:spLocks noChangeShapeType="1"/>
            </p:cNvSpPr>
            <p:nvPr/>
          </p:nvSpPr>
          <p:spPr bwMode="auto">
            <a:xfrm flipH="1">
              <a:off x="1103778" y="3449223"/>
              <a:ext cx="312256" cy="1582187"/>
            </a:xfrm>
            <a:prstGeom prst="line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9929" y="2525672"/>
            <a:ext cx="2459324" cy="3436890"/>
            <a:chOff x="4149929" y="2525672"/>
            <a:chExt cx="2459324" cy="3436890"/>
          </a:xfrm>
        </p:grpSpPr>
        <p:sp>
          <p:nvSpPr>
            <p:cNvPr id="28" name="Rectangle 3"/>
            <p:cNvSpPr>
              <a:spLocks/>
            </p:cNvSpPr>
            <p:nvPr/>
          </p:nvSpPr>
          <p:spPr bwMode="auto">
            <a:xfrm>
              <a:off x="4826276" y="5285665"/>
              <a:ext cx="1782977" cy="676897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Rectangle 4"/>
            <p:cNvSpPr>
              <a:spLocks/>
            </p:cNvSpPr>
            <p:nvPr/>
          </p:nvSpPr>
          <p:spPr bwMode="auto">
            <a:xfrm>
              <a:off x="4932853" y="5379329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Beam routing</a:t>
              </a:r>
            </a:p>
          </p:txBody>
        </p:sp>
        <p:sp>
          <p:nvSpPr>
            <p:cNvPr id="30" name="Line 32"/>
            <p:cNvSpPr>
              <a:spLocks noChangeShapeType="1"/>
            </p:cNvSpPr>
            <p:nvPr/>
          </p:nvSpPr>
          <p:spPr bwMode="auto">
            <a:xfrm>
              <a:off x="4969834" y="4079260"/>
              <a:ext cx="686117" cy="130006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4149929" y="2525672"/>
              <a:ext cx="1149248" cy="2073093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341209" y="2919850"/>
            <a:ext cx="3478119" cy="2872846"/>
            <a:chOff x="5341209" y="2919850"/>
            <a:chExt cx="3478119" cy="2872846"/>
          </a:xfrm>
        </p:grpSpPr>
        <p:sp>
          <p:nvSpPr>
            <p:cNvPr id="6" name="Rectangle 3"/>
            <p:cNvSpPr>
              <a:spLocks/>
            </p:cNvSpPr>
            <p:nvPr/>
          </p:nvSpPr>
          <p:spPr bwMode="auto">
            <a:xfrm>
              <a:off x="7036351" y="5115799"/>
              <a:ext cx="1782977" cy="676897"/>
            </a:xfrm>
            <a:prstGeom prst="rect">
              <a:avLst/>
            </a:prstGeom>
            <a:solidFill>
              <a:srgbClr val="DCE6F2"/>
            </a:solidFill>
            <a:ln w="28575" cap="flat">
              <a:solidFill>
                <a:schemeClr val="tx1"/>
              </a:solidFill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Rectangle 4"/>
            <p:cNvSpPr>
              <a:spLocks/>
            </p:cNvSpPr>
            <p:nvPr/>
          </p:nvSpPr>
          <p:spPr bwMode="auto">
            <a:xfrm>
              <a:off x="7142928" y="5285666"/>
              <a:ext cx="1676400" cy="27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 anchor="ctr"/>
            <a:lstStyle/>
            <a:p>
              <a:pPr marL="39662" algn="ctr" defTabSz="456893"/>
              <a:r>
                <a:rPr lang="en-US" sz="2000" dirty="0">
                  <a:solidFill>
                    <a:prstClr val="black"/>
                  </a:solidFill>
                  <a:latin typeface="Arial"/>
                  <a:ea typeface="ＭＳ Ｐゴシック" charset="0"/>
                  <a:cs typeface="Arial" charset="0"/>
                </a:rPr>
                <a:t>Plasma mirror system</a:t>
              </a:r>
            </a:p>
          </p:txBody>
        </p:sp>
        <p:sp>
          <p:nvSpPr>
            <p:cNvPr id="9" name="Line 32"/>
            <p:cNvSpPr>
              <a:spLocks noChangeShapeType="1"/>
            </p:cNvSpPr>
            <p:nvPr/>
          </p:nvSpPr>
          <p:spPr bwMode="auto">
            <a:xfrm>
              <a:off x="7255347" y="3985597"/>
              <a:ext cx="686117" cy="1300068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defTabSz="456893"/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341209" y="2919850"/>
              <a:ext cx="3227985" cy="1174009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712152" y="3084186"/>
            <a:ext cx="2853956" cy="2769354"/>
            <a:chOff x="1712152" y="3084186"/>
            <a:chExt cx="2853956" cy="2769354"/>
          </a:xfrm>
        </p:grpSpPr>
        <p:sp>
          <p:nvSpPr>
            <p:cNvPr id="32" name="Oval 31"/>
            <p:cNvSpPr/>
            <p:nvPr/>
          </p:nvSpPr>
          <p:spPr bwMode="auto">
            <a:xfrm rot="2819786">
              <a:off x="3260345" y="2612707"/>
              <a:ext cx="834283" cy="1777242"/>
            </a:xfrm>
            <a:prstGeom prst="ellips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712152" y="4138708"/>
              <a:ext cx="1676400" cy="1714832"/>
              <a:chOff x="1712152" y="4138708"/>
              <a:chExt cx="1676400" cy="1714832"/>
            </a:xfrm>
          </p:grpSpPr>
          <p:sp>
            <p:nvSpPr>
              <p:cNvPr id="33" name="Rectangle 3"/>
              <p:cNvSpPr>
                <a:spLocks/>
              </p:cNvSpPr>
              <p:nvPr/>
            </p:nvSpPr>
            <p:spPr bwMode="auto">
              <a:xfrm>
                <a:off x="1860862" y="5223047"/>
                <a:ext cx="1354833" cy="630493"/>
              </a:xfrm>
              <a:prstGeom prst="rect">
                <a:avLst/>
              </a:prstGeom>
              <a:solidFill>
                <a:srgbClr val="DCE6F2"/>
              </a:solidFill>
              <a:ln w="2857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defTabSz="456893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4" name="Rectangle 4"/>
              <p:cNvSpPr>
                <a:spLocks/>
              </p:cNvSpPr>
              <p:nvPr/>
            </p:nvSpPr>
            <p:spPr bwMode="auto">
              <a:xfrm>
                <a:off x="1712152" y="5359122"/>
                <a:ext cx="1676400" cy="279400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40639" bIns="0" anchor="ctr"/>
              <a:lstStyle/>
              <a:p>
                <a:pPr marL="39662" algn="ctr" defTabSz="456893"/>
                <a:r>
                  <a:rPr lang="en-US" sz="2000">
                    <a:solidFill>
                      <a:prstClr val="black"/>
                    </a:solidFill>
                    <a:latin typeface="Arial"/>
                    <a:ea typeface="ＭＳ Ｐゴシック" charset="0"/>
                    <a:cs typeface="Arial" charset="0"/>
                  </a:rPr>
                  <a:t>Betatron backlighter</a:t>
                </a:r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 flipH="1">
                <a:off x="2602643" y="4138708"/>
                <a:ext cx="454879" cy="1106819"/>
              </a:xfrm>
              <a:prstGeom prst="line">
                <a:avLst/>
              </a:prstGeom>
              <a:noFill/>
              <a:ln w="381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456893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44" name="Rectangle 43"/>
          <p:cNvSpPr/>
          <p:nvPr/>
        </p:nvSpPr>
        <p:spPr bwMode="auto">
          <a:xfrm>
            <a:off x="5229882" y="6949427"/>
            <a:ext cx="127098" cy="20438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678920" y="6930992"/>
            <a:ext cx="127098" cy="204389"/>
          </a:xfrm>
          <a:prstGeom prst="rec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56582" y="6858000"/>
            <a:ext cx="251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Operations-EQU funds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35143" y="6858000"/>
            <a:ext cx="122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MIE funds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41282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17" y="4324625"/>
            <a:ext cx="1731583" cy="1579595"/>
          </a:xfrm>
          <a:prstGeom prst="rect">
            <a:avLst/>
          </a:prstGeom>
        </p:spPr>
      </p:pic>
      <p:pic>
        <p:nvPicPr>
          <p:cNvPr id="11" name="Picture 10" descr="RP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80" y="2063937"/>
            <a:ext cx="2395731" cy="1653295"/>
          </a:xfrm>
          <a:prstGeom prst="rect">
            <a:avLst/>
          </a:prstGeom>
        </p:spPr>
      </p:pic>
      <p:pic>
        <p:nvPicPr>
          <p:cNvPr id="12" name="Picture 11" descr="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46" y="4327398"/>
            <a:ext cx="1908153" cy="1596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6408" y="1456252"/>
            <a:ext cx="2465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Ion Acceleration</a:t>
            </a:r>
            <a:endParaRPr lang="en-US" sz="25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402580" y="3742252"/>
            <a:ext cx="44788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u="sng" dirty="0" smtClean="0"/>
              <a:t>High Intensity Particle 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08" y="3758672"/>
            <a:ext cx="37472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Relativistic Flying Mirrors</a:t>
            </a:r>
            <a:endParaRPr lang="en-US" sz="25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240305" y="4335753"/>
            <a:ext cx="168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Double Doppler Effect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81208" y="1456252"/>
            <a:ext cx="3196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Electron Acceleration</a:t>
            </a:r>
            <a:endParaRPr lang="en-US" sz="2500" u="sng" dirty="0"/>
          </a:p>
        </p:txBody>
      </p:sp>
      <p:pic>
        <p:nvPicPr>
          <p:cNvPr id="17" name="Picture 2" descr="C:\!ARTICLES\2007\2007-Bow-wave\fig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1209" y="1927760"/>
            <a:ext cx="2810448" cy="174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  <a:t>PW-class Lasers: </a:t>
            </a:r>
            <a:b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  <a:t>Accelerator Science + Applications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17" y="4324625"/>
            <a:ext cx="1731583" cy="1579595"/>
          </a:xfrm>
          <a:prstGeom prst="rect">
            <a:avLst/>
          </a:prstGeom>
        </p:spPr>
      </p:pic>
      <p:pic>
        <p:nvPicPr>
          <p:cNvPr id="11" name="Picture 10" descr="RP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880" y="2063937"/>
            <a:ext cx="2395731" cy="1653295"/>
          </a:xfrm>
          <a:prstGeom prst="rect">
            <a:avLst/>
          </a:prstGeom>
        </p:spPr>
      </p:pic>
      <p:pic>
        <p:nvPicPr>
          <p:cNvPr id="12" name="Picture 11" descr="R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146" y="4327398"/>
            <a:ext cx="1908153" cy="15961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6408" y="1456252"/>
            <a:ext cx="2465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Ion Acceleration</a:t>
            </a:r>
            <a:endParaRPr lang="en-US" sz="2500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4402580" y="3742252"/>
            <a:ext cx="447880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u="sng" dirty="0" smtClean="0"/>
              <a:t>High Intensity Particle Physics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6508" y="3758672"/>
            <a:ext cx="374727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Relativistic Flying Mirrors</a:t>
            </a:r>
            <a:endParaRPr lang="en-US" sz="2500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1240305" y="4335753"/>
            <a:ext cx="1687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Double Doppler Effect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81208" y="1456252"/>
            <a:ext cx="31964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u="sng" dirty="0" smtClean="0"/>
              <a:t>Electron Acceleration</a:t>
            </a:r>
            <a:endParaRPr lang="en-US" sz="2500" u="sng" dirty="0"/>
          </a:p>
        </p:txBody>
      </p:sp>
      <p:pic>
        <p:nvPicPr>
          <p:cNvPr id="17" name="Picture 2" descr="C:\!ARTICLES\2007\2007-Bow-wave\fig-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81209" y="1927760"/>
            <a:ext cx="2810448" cy="174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 bwMode="auto">
          <a:xfrm>
            <a:off x="4143785" y="1151520"/>
            <a:ext cx="4737599" cy="5036554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43609" y="3758671"/>
            <a:ext cx="4158971" cy="2518277"/>
          </a:xfrm>
          <a:prstGeom prst="rect">
            <a:avLst/>
          </a:prstGeom>
          <a:solidFill>
            <a:schemeClr val="bg1">
              <a:alpha val="9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chemeClr val="bg1"/>
                </a:solidFill>
                <a:latin typeface="Arial"/>
                <a:cs typeface="Arial"/>
              </a:rPr>
              <a:t>PW-class Lasers: Ion Acceleration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0559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intensity BELLA-</a:t>
            </a:r>
            <a:r>
              <a:rPr lang="en-US" dirty="0" err="1" smtClean="0"/>
              <a:t>i</a:t>
            </a:r>
            <a:r>
              <a:rPr lang="en-US" dirty="0" smtClean="0"/>
              <a:t> allows study of different </a:t>
            </a:r>
            <a:r>
              <a:rPr lang="en-US" dirty="0"/>
              <a:t>ion acceleration mechanisms </a:t>
            </a:r>
          </a:p>
        </p:txBody>
      </p:sp>
      <p:pic>
        <p:nvPicPr>
          <p:cNvPr id="41" name="Picture 40" descr="char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57" y="1882296"/>
            <a:ext cx="6254006" cy="3735570"/>
          </a:xfrm>
          <a:prstGeom prst="rect">
            <a:avLst/>
          </a:prstGeom>
        </p:spPr>
      </p:pic>
      <p:pic>
        <p:nvPicPr>
          <p:cNvPr id="42" name="Picture 41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009" y="4669803"/>
            <a:ext cx="1164007" cy="1097280"/>
          </a:xfrm>
          <a:prstGeom prst="rect">
            <a:avLst/>
          </a:prstGeom>
        </p:spPr>
      </p:pic>
      <p:pic>
        <p:nvPicPr>
          <p:cNvPr id="43" name="Picture 42" descr="1"/>
          <p:cNvPicPr>
            <a:picLocks noChangeAspect="1"/>
          </p:cNvPicPr>
          <p:nvPr/>
        </p:nvPicPr>
        <p:blipFill>
          <a:blip r:embed="rId4"/>
          <a:srcRect t="4193" b="4063"/>
          <a:stretch>
            <a:fillRect/>
          </a:stretch>
        </p:blipFill>
        <p:spPr bwMode="auto">
          <a:xfrm>
            <a:off x="2966570" y="996541"/>
            <a:ext cx="121976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9038" y="2289720"/>
            <a:ext cx="2070600" cy="1097280"/>
          </a:xfrm>
          <a:prstGeom prst="rect">
            <a:avLst/>
          </a:prstGeom>
        </p:spPr>
      </p:pic>
      <p:pic>
        <p:nvPicPr>
          <p:cNvPr id="45" name="Picture 44" descr="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5704" y="1037925"/>
            <a:ext cx="1629002" cy="109728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 bwMode="auto">
          <a:xfrm>
            <a:off x="816404" y="2768673"/>
            <a:ext cx="527887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816404" y="3988557"/>
            <a:ext cx="5278873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1" name="Left Brace 50"/>
          <p:cNvSpPr/>
          <p:nvPr/>
        </p:nvSpPr>
        <p:spPr bwMode="auto">
          <a:xfrm>
            <a:off x="453409" y="2619055"/>
            <a:ext cx="155448" cy="146473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467436" y="3231148"/>
            <a:ext cx="1482811" cy="27432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47606" y="5583767"/>
            <a:ext cx="856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 smtClean="0"/>
              <a:t>Applications</a:t>
            </a:r>
            <a:r>
              <a:rPr lang="en-US" sz="1600" dirty="0" smtClean="0"/>
              <a:t>: Radiography, </a:t>
            </a:r>
            <a:r>
              <a:rPr lang="en-US" sz="1600" dirty="0" err="1" smtClean="0"/>
              <a:t>Deflectometry</a:t>
            </a:r>
            <a:r>
              <a:rPr lang="en-US" sz="1600" dirty="0" smtClean="0"/>
              <a:t>, Cancer Therapy, Injection into conventional accelerators, Fast Ignition, Isochoric heating of matter, Positron Emission Tomography, Nuclear Physics…</a:t>
            </a:r>
          </a:p>
          <a:p>
            <a:endParaRPr lang="en-US" sz="1600" dirty="0"/>
          </a:p>
        </p:txBody>
      </p:sp>
      <p:sp>
        <p:nvSpPr>
          <p:cNvPr id="64" name="TextBox 63"/>
          <p:cNvSpPr txBox="1"/>
          <p:nvPr/>
        </p:nvSpPr>
        <p:spPr>
          <a:xfrm>
            <a:off x="6830591" y="3808158"/>
            <a:ext cx="2274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TNSA</a:t>
            </a:r>
          </a:p>
          <a:p>
            <a:r>
              <a:rPr lang="en-US" sz="1200" dirty="0" smtClean="0"/>
              <a:t>Laser: Low Intensity</a:t>
            </a:r>
          </a:p>
          <a:p>
            <a:r>
              <a:rPr lang="en-US" sz="1200" dirty="0" smtClean="0"/>
              <a:t>Target: Thick solid density foils</a:t>
            </a:r>
          </a:p>
          <a:p>
            <a:r>
              <a:rPr lang="en-US" sz="1200" dirty="0" smtClean="0"/>
              <a:t>Ion Energy: ~100 </a:t>
            </a:r>
            <a:r>
              <a:rPr lang="en-US" sz="1200" dirty="0" err="1" smtClean="0"/>
              <a:t>MeV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5234185" y="952939"/>
            <a:ext cx="2200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RPA &amp; CE</a:t>
            </a:r>
          </a:p>
          <a:p>
            <a:r>
              <a:rPr lang="en-US" sz="1200" dirty="0" smtClean="0"/>
              <a:t>Laser: High Intensity</a:t>
            </a:r>
          </a:p>
          <a:p>
            <a:r>
              <a:rPr lang="en-US" sz="1200" dirty="0" smtClean="0"/>
              <a:t>Target: Thin solid density foils</a:t>
            </a:r>
          </a:p>
          <a:p>
            <a:r>
              <a:rPr lang="en-US" sz="1200" dirty="0" smtClean="0"/>
              <a:t>Ion Energy: hundreds of </a:t>
            </a:r>
            <a:r>
              <a:rPr lang="en-US" sz="1200" dirty="0" err="1" smtClean="0"/>
              <a:t>MeV</a:t>
            </a:r>
            <a:endParaRPr lang="en-US" sz="1200" dirty="0"/>
          </a:p>
        </p:txBody>
      </p:sp>
      <p:sp>
        <p:nvSpPr>
          <p:cNvPr id="66" name="TextBox 65"/>
          <p:cNvSpPr txBox="1"/>
          <p:nvPr/>
        </p:nvSpPr>
        <p:spPr>
          <a:xfrm>
            <a:off x="215622" y="894774"/>
            <a:ext cx="27509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 smtClean="0"/>
              <a:t>MVA</a:t>
            </a:r>
          </a:p>
          <a:p>
            <a:r>
              <a:rPr lang="en-US" sz="1200" dirty="0" smtClean="0"/>
              <a:t>Laser: High Intensity</a:t>
            </a:r>
          </a:p>
          <a:p>
            <a:r>
              <a:rPr lang="en-US" sz="1200" dirty="0" smtClean="0"/>
              <a:t>Target: Near Critical Density slab</a:t>
            </a:r>
          </a:p>
          <a:p>
            <a:r>
              <a:rPr lang="en-US" sz="1200" dirty="0" smtClean="0"/>
              <a:t>Ion Energy: hundreds of </a:t>
            </a:r>
            <a:r>
              <a:rPr lang="en-US" sz="1200" dirty="0" err="1" smtClean="0"/>
              <a:t>MeV</a:t>
            </a:r>
            <a:r>
              <a:rPr lang="en-US" sz="1200" dirty="0" smtClean="0"/>
              <a:t> to  </a:t>
            </a:r>
            <a:r>
              <a:rPr lang="en-US" sz="1200" dirty="0" err="1" smtClean="0"/>
              <a:t>GeV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9000" y="6470224"/>
            <a:ext cx="1608959" cy="320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BNL_Template_0324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26378</TotalTime>
  <Words>2594</Words>
  <Application>Microsoft Macintosh PowerPoint</Application>
  <PresentationFormat>On-screen Show (4:3)</PresentationFormat>
  <Paragraphs>401</Paragraphs>
  <Slides>24</Slides>
  <Notes>9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2_LBNL_Template_032411</vt:lpstr>
      <vt:lpstr>1_LBNL_Template_032411</vt:lpstr>
      <vt:lpstr>Equation</vt:lpstr>
      <vt:lpstr>Slide 1</vt:lpstr>
      <vt:lpstr>In Collaboration with</vt:lpstr>
      <vt:lpstr>BELLA: the highest rep rate PW-laser in the world  for laser plasma acceleration experiments</vt:lpstr>
      <vt:lpstr>BELLA-i beamlines: expand the facility by adding short focal length capability – ultra-high intensity</vt:lpstr>
      <vt:lpstr>For electron acceleration, BELLA is focused with long focal length. For ions (etc.) it requires short focal length and plasma mirrors</vt:lpstr>
      <vt:lpstr>BELLA-i beamlines: expand the facility by adding short focal length capability – ultra-high intensity</vt:lpstr>
      <vt:lpstr>PW-class Lasers:  Accelerator Science + Applications</vt:lpstr>
      <vt:lpstr>PW-class Lasers: Ion Acceleration</vt:lpstr>
      <vt:lpstr>High intensity BELLA-i allows study of different ion acceleration mechanisms </vt:lpstr>
      <vt:lpstr>High intensity BELLA allows study of different of ion acceleration mechanisms: up to 1 GeV</vt:lpstr>
      <vt:lpstr>PW-class Lasers: Relativistic Flying Mirrors</vt:lpstr>
      <vt:lpstr>Slide 12</vt:lpstr>
      <vt:lpstr>Spherical Plasma Wave Acting as a Spherical Flying Mirror  Focuses the Intensified Pulse </vt:lpstr>
      <vt:lpstr>Flying Mirrors are Generated using the Laser Driven Ion Acceleration Setup</vt:lpstr>
      <vt:lpstr>PW-class Lasers: High Intensity Particle Physics</vt:lpstr>
      <vt:lpstr>LBNL Workshop: High Intensity Particle Physics</vt:lpstr>
      <vt:lpstr>Principal schemes of the experiments for the study of extreme field limits. </vt:lpstr>
      <vt:lpstr>Probing nonlinear vacuum   </vt:lpstr>
      <vt:lpstr>A Way to Lower the Threshold  of Pair Production from Vacuum </vt:lpstr>
      <vt:lpstr>Slide 20</vt:lpstr>
      <vt:lpstr>Interaction of a laser pulse with an ultra relativistic electron beam</vt:lpstr>
      <vt:lpstr>Electromagnetic cascades: high event rates for PW lasers colliding with e-beams </vt:lpstr>
      <vt:lpstr>BELLA-i  facility will provide high intensity laser beamlines enabling a wide range of frontier plasma science</vt:lpstr>
      <vt:lpstr>Thank you!</vt:lpstr>
    </vt:vector>
  </TitlesOfParts>
  <Manager/>
  <Company>LBNL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Wim Leemans</dc:creator>
  <cp:keywords/>
  <dc:description/>
  <cp:lastModifiedBy>Stepan Bulanov</cp:lastModifiedBy>
  <cp:revision>153</cp:revision>
  <cp:lastPrinted>2015-02-23T22:59:32Z</cp:lastPrinted>
  <dcterms:created xsi:type="dcterms:W3CDTF">2015-07-31T23:36:23Z</dcterms:created>
  <dcterms:modified xsi:type="dcterms:W3CDTF">2015-07-31T23:37:54Z</dcterms:modified>
  <cp:category/>
</cp:coreProperties>
</file>