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63" r:id="rId3"/>
    <p:sldId id="266" r:id="rId4"/>
    <p:sldId id="265" r:id="rId5"/>
    <p:sldId id="264" r:id="rId6"/>
    <p:sldId id="268" r:id="rId7"/>
    <p:sldId id="269" r:id="rId8"/>
    <p:sldId id="272" r:id="rId9"/>
    <p:sldId id="270" r:id="rId10"/>
    <p:sldId id="275" r:id="rId11"/>
    <p:sldId id="276" r:id="rId12"/>
    <p:sldId id="277" r:id="rId13"/>
    <p:sldId id="271" r:id="rId14"/>
    <p:sldId id="274" r:id="rId15"/>
    <p:sldId id="273" r:id="rId16"/>
    <p:sldId id="267" r:id="rId17"/>
  </p:sldIdLst>
  <p:sldSz cx="9144000" cy="6858000" type="screen4x3"/>
  <p:notesSz cx="6805613" cy="99393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74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2" d="100"/>
          <a:sy n="102" d="100"/>
        </p:scale>
        <p:origin x="-3546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FCBCB22-0C02-4410-BB12-7E06A38F46AD}" type="datetimeFigureOut">
              <a:rPr lang="cs-CZ"/>
              <a:pPr>
                <a:defRPr/>
              </a:pPr>
              <a:t>28.7.2015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18FC55-3FEF-4E72-B75A-AA587D6E48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100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FA979-6E9B-4685-B10C-89D4D8B81455}" type="datetimeFigureOut">
              <a:rPr lang="cs-CZ" smtClean="0"/>
              <a:t>28.7.2015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AED9C-B84A-46DF-B75D-44234DE488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2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AED9C-B84A-46DF-B75D-44234DE4882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82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064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/>
          <p:nvPr userDrawn="1"/>
        </p:nvSpPr>
        <p:spPr>
          <a:xfrm>
            <a:off x="0" y="4763"/>
            <a:ext cx="9144000" cy="148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19431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9976" y="2132856"/>
            <a:ext cx="8229600" cy="2016224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106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01625"/>
            <a:ext cx="12509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2"/>
          <p:cNvCxnSpPr/>
          <p:nvPr userDrawn="1"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67545" y="1484784"/>
            <a:ext cx="8205910" cy="4104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491880" y="260648"/>
            <a:ext cx="5194920" cy="720080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rgbClr val="FF66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23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 userDrawn="1"/>
        </p:nvSpPr>
        <p:spPr>
          <a:xfrm>
            <a:off x="0" y="4763"/>
            <a:ext cx="9144000" cy="148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19431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 userDrawn="1"/>
        </p:nvSpPr>
        <p:spPr bwMode="auto">
          <a:xfrm>
            <a:off x="7092950" y="404813"/>
            <a:ext cx="13668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cs-CZ" sz="800" smtClean="0"/>
              <a:t>Institute of Physics AS CR, v. v. i.</a:t>
            </a:r>
          </a:p>
          <a:p>
            <a:pPr algn="r" eaLnBrk="1" hangingPunct="1">
              <a:defRPr/>
            </a:pPr>
            <a:r>
              <a:rPr lang="en-GB" altLang="cs-CZ" sz="800" smtClean="0"/>
              <a:t>Harfa Office Park, 5NP</a:t>
            </a:r>
          </a:p>
          <a:p>
            <a:pPr algn="r" eaLnBrk="1" hangingPunct="1">
              <a:defRPr/>
            </a:pPr>
            <a:r>
              <a:rPr lang="en-GB" altLang="cs-CZ" sz="800" smtClean="0"/>
              <a:t>Českomoravská 2420/15</a:t>
            </a:r>
          </a:p>
          <a:p>
            <a:pPr algn="r" eaLnBrk="1" hangingPunct="1">
              <a:defRPr/>
            </a:pPr>
            <a:r>
              <a:rPr lang="en-GB" altLang="cs-CZ" sz="800" smtClean="0"/>
              <a:t>190 00 Prague 9, Czech Republic</a:t>
            </a:r>
          </a:p>
          <a:p>
            <a:pPr algn="r" eaLnBrk="1" hangingPunct="1">
              <a:defRPr/>
            </a:pPr>
            <a:r>
              <a:rPr lang="en-GB" altLang="cs-CZ" sz="800" smtClean="0">
                <a:solidFill>
                  <a:srgbClr val="FF6633"/>
                </a:solidFill>
              </a:rPr>
              <a:t>info@eli-beams</a:t>
            </a:r>
            <a:r>
              <a:rPr lang="cs-CZ" altLang="cs-CZ" sz="800" smtClean="0">
                <a:solidFill>
                  <a:srgbClr val="FF6633"/>
                </a:solidFill>
              </a:rPr>
              <a:t>.eu</a:t>
            </a:r>
            <a:endParaRPr lang="en-GB" altLang="cs-CZ" sz="800" smtClean="0">
              <a:solidFill>
                <a:srgbClr val="FF6633"/>
              </a:solidFill>
            </a:endParaRPr>
          </a:p>
          <a:p>
            <a:pPr algn="r" eaLnBrk="1" hangingPunct="1">
              <a:defRPr/>
            </a:pPr>
            <a:r>
              <a:rPr lang="en-US" altLang="cs-CZ" sz="800" smtClean="0">
                <a:solidFill>
                  <a:srgbClr val="FF6633"/>
                </a:solidFill>
              </a:rPr>
              <a:t>www.eli-beams.eu</a:t>
            </a:r>
            <a:endParaRPr lang="en-GB" altLang="cs-CZ" sz="12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285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3626040"/>
            <a:ext cx="7772400" cy="189119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234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484313"/>
            <a:ext cx="8205787" cy="4105275"/>
          </a:xfrm>
        </p:spPr>
        <p:txBody>
          <a:bodyPr/>
          <a:lstStyle/>
          <a:p>
            <a:pPr lvl="0" algn="ctr">
              <a:lnSpc>
                <a:spcPts val="2700"/>
              </a:lnSpc>
              <a:defRPr/>
            </a:pPr>
            <a:r>
              <a:rPr lang="cs-CZ" sz="1600" b="1" dirty="0"/>
              <a:t>	</a:t>
            </a:r>
            <a:r>
              <a:rPr lang="cs-CZ" sz="2400" b="1" cap="all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cs-CZ" sz="2400" b="1" cap="al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b="1" cap="all" dirty="0" err="1">
                <a:solidFill>
                  <a:schemeClr val="accent6">
                    <a:lumMod val="75000"/>
                  </a:schemeClr>
                </a:solidFill>
              </a:rPr>
              <a:t>generation</a:t>
            </a:r>
            <a:r>
              <a:rPr lang="cs-CZ" sz="2400" b="1" cap="al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b="1" cap="all" dirty="0" err="1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cs-CZ" sz="2400" b="1" cap="al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b="1" cap="all" dirty="0" err="1">
                <a:solidFill>
                  <a:schemeClr val="accent6">
                    <a:lumMod val="75000"/>
                  </a:schemeClr>
                </a:solidFill>
              </a:rPr>
              <a:t>gravitational</a:t>
            </a:r>
            <a:r>
              <a:rPr lang="cs-CZ" sz="2400" b="1" cap="al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b="1" cap="all" dirty="0" err="1">
                <a:solidFill>
                  <a:schemeClr val="accent6">
                    <a:lumMod val="75000"/>
                  </a:schemeClr>
                </a:solidFill>
              </a:rPr>
              <a:t>waves</a:t>
            </a:r>
            <a:r>
              <a:rPr lang="cs-CZ" sz="2400" b="1" cap="all" dirty="0">
                <a:solidFill>
                  <a:schemeClr val="accent6">
                    <a:lumMod val="75000"/>
                  </a:schemeClr>
                </a:solidFill>
              </a:rPr>
              <a:t> by</a:t>
            </a:r>
          </a:p>
          <a:p>
            <a:pPr algn="ctr">
              <a:lnSpc>
                <a:spcPts val="2700"/>
              </a:lnSpc>
              <a:defRPr/>
            </a:pPr>
            <a:r>
              <a:rPr lang="cs-CZ" sz="2400" b="1" cap="all" dirty="0" smtClean="0">
                <a:solidFill>
                  <a:schemeClr val="accent6">
                    <a:lumMod val="75000"/>
                  </a:schemeClr>
                </a:solidFill>
              </a:rPr>
              <a:t>Laser-plasma </a:t>
            </a:r>
            <a:r>
              <a:rPr lang="cs-CZ" sz="2400" b="1" cap="all" dirty="0" err="1" smtClean="0">
                <a:solidFill>
                  <a:schemeClr val="accent6">
                    <a:lumMod val="75000"/>
                  </a:schemeClr>
                </a:solidFill>
              </a:rPr>
              <a:t>interaction</a:t>
            </a:r>
            <a:r>
              <a:rPr lang="cs-CZ" sz="2400" b="1" cap="al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b="1" cap="all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cs-CZ" sz="2400" b="1" cap="all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pl-PL" sz="1400" b="1" u="sng" dirty="0" smtClean="0"/>
              <a:t>Hedvika </a:t>
            </a:r>
            <a:r>
              <a:rPr lang="pl-PL" sz="1400" b="1" u="sng" dirty="0"/>
              <a:t>Kadlecová</a:t>
            </a:r>
            <a:r>
              <a:rPr lang="pl-PL" sz="1400" b="1" dirty="0"/>
              <a:t> </a:t>
            </a:r>
            <a:r>
              <a:rPr lang="pl-PL" sz="1400" b="1" baseline="30000" dirty="0" smtClean="0"/>
              <a:t>a</a:t>
            </a:r>
            <a:r>
              <a:rPr lang="pl-PL" sz="1400" b="1" dirty="0" smtClean="0"/>
              <a:t>, </a:t>
            </a:r>
            <a:r>
              <a:rPr lang="pl-PL" sz="1400" b="1" dirty="0"/>
              <a:t>S. Weber </a:t>
            </a:r>
            <a:r>
              <a:rPr lang="pl-PL" sz="1400" b="1" baseline="30000" dirty="0"/>
              <a:t>a</a:t>
            </a:r>
            <a:r>
              <a:rPr lang="pl-PL" sz="1400" b="1" dirty="0"/>
              <a:t>,  G. Korn</a:t>
            </a:r>
            <a:r>
              <a:rPr lang="pl-PL" sz="1400" b="1" baseline="30000" dirty="0"/>
              <a:t> a  </a:t>
            </a:r>
            <a:endParaRPr lang="en-US" sz="1400" b="1" dirty="0"/>
          </a:p>
          <a:p>
            <a:pPr lvl="0" algn="ctr">
              <a:lnSpc>
                <a:spcPts val="2700"/>
              </a:lnSpc>
              <a:defRPr/>
            </a:pPr>
            <a:r>
              <a:rPr lang="pl-PL" sz="800" dirty="0"/>
              <a:t/>
            </a:r>
            <a:br>
              <a:rPr lang="pl-PL" sz="800" dirty="0"/>
            </a:br>
            <a:endParaRPr lang="pl-PL" sz="800" dirty="0"/>
          </a:p>
          <a:p>
            <a:pPr lvl="0" algn="ctr">
              <a:lnSpc>
                <a:spcPts val="2700"/>
              </a:lnSpc>
              <a:defRPr/>
            </a:pPr>
            <a:endParaRPr lang="pl-PL" sz="800" dirty="0"/>
          </a:p>
          <a:p>
            <a:pPr lvl="0" algn="ctr">
              <a:lnSpc>
                <a:spcPts val="2700"/>
              </a:lnSpc>
              <a:defRPr/>
            </a:pPr>
            <a:r>
              <a:rPr lang="pl-PL" sz="900" baseline="30000" dirty="0" smtClean="0"/>
              <a:t>a</a:t>
            </a:r>
            <a:r>
              <a:rPr lang="pl-PL" sz="900" dirty="0" smtClean="0"/>
              <a:t> </a:t>
            </a:r>
            <a:r>
              <a:rPr lang="pl-PL" sz="1000" dirty="0"/>
              <a:t>Institute of Physics, v.v.i. ASCR, Na Slovance 1999, Prague, Czech Republic;</a:t>
            </a:r>
            <a:r>
              <a:rPr lang="pl-PL" sz="1000"/>
              <a:t/>
            </a:r>
            <a:br>
              <a:rPr lang="pl-PL" sz="1000"/>
            </a:br>
            <a:endParaRPr lang="pl-PL" sz="900" dirty="0">
              <a:latin typeface="Calibri" pitchFamily="34" charset="0"/>
            </a:endParaRPr>
          </a:p>
          <a:p>
            <a:pPr algn="ctr">
              <a:lnSpc>
                <a:spcPts val="2700"/>
              </a:lnSpc>
              <a:defRPr/>
            </a:pPr>
            <a:r>
              <a:rPr lang="en-US" sz="800" b="1" dirty="0"/>
              <a:t>Conference on Extremely High Intensity Laser Physics</a:t>
            </a:r>
            <a:r>
              <a:rPr lang="en-US" sz="800" dirty="0">
                <a:latin typeface="Calibri" pitchFamily="34" charset="0"/>
              </a:rPr>
              <a:t>, </a:t>
            </a:r>
            <a:r>
              <a:rPr lang="cs-CZ" sz="800" dirty="0">
                <a:latin typeface="Calibri" pitchFamily="34" charset="0"/>
              </a:rPr>
              <a:t>Heidelberg</a:t>
            </a:r>
            <a:r>
              <a:rPr lang="en-US" sz="800" dirty="0">
                <a:latin typeface="Calibri" pitchFamily="34" charset="0"/>
              </a:rPr>
              <a:t>, </a:t>
            </a:r>
            <a:r>
              <a:rPr lang="cs-CZ" sz="800" dirty="0" err="1">
                <a:latin typeface="Calibri" pitchFamily="34" charset="0"/>
              </a:rPr>
              <a:t>Germany</a:t>
            </a:r>
            <a:r>
              <a:rPr lang="cs-CZ" sz="800" dirty="0">
                <a:latin typeface="Calibri" pitchFamily="34" charset="0"/>
              </a:rPr>
              <a:t> </a:t>
            </a:r>
            <a:r>
              <a:rPr lang="en-US" sz="800" dirty="0">
                <a:latin typeface="Calibri" pitchFamily="34" charset="0"/>
              </a:rPr>
              <a:t>21-</a:t>
            </a:r>
            <a:r>
              <a:rPr lang="cs-CZ" sz="800" dirty="0">
                <a:latin typeface="Calibri" pitchFamily="34" charset="0"/>
              </a:rPr>
              <a:t>25</a:t>
            </a:r>
            <a:r>
              <a:rPr lang="en-US" sz="800" dirty="0">
                <a:latin typeface="Calibri" pitchFamily="34" charset="0"/>
              </a:rPr>
              <a:t> July 201</a:t>
            </a:r>
            <a:r>
              <a:rPr lang="cs-CZ" sz="800" dirty="0">
                <a:latin typeface="Calibri" pitchFamily="34" charset="0"/>
              </a:rPr>
              <a:t>5</a:t>
            </a:r>
          </a:p>
          <a:p>
            <a:pPr>
              <a:defRPr/>
            </a:pPr>
            <a:r>
              <a:rPr lang="cs-CZ" sz="1600" b="1" dirty="0" smtClean="0"/>
              <a:t>	</a:t>
            </a:r>
            <a:endParaRPr lang="cs-CZ" sz="1600" b="1" dirty="0"/>
          </a:p>
        </p:txBody>
      </p:sp>
      <p:sp>
        <p:nvSpPr>
          <p:cNvPr id="5123" name="Title 5"/>
          <p:cNvSpPr>
            <a:spLocks noGrp="1"/>
          </p:cNvSpPr>
          <p:nvPr>
            <p:ph type="title"/>
          </p:nvPr>
        </p:nvSpPr>
        <p:spPr bwMode="auto">
          <a:xfrm>
            <a:off x="3492500" y="260350"/>
            <a:ext cx="51943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/>
            </a:r>
            <a:br>
              <a:rPr lang="cs-CZ" altLang="cs-CZ" dirty="0"/>
            </a:br>
            <a:endParaRPr lang="en-US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484313"/>
            <a:ext cx="8205787" cy="4105275"/>
          </a:xfrm>
        </p:spPr>
        <p:txBody>
          <a:bodyPr/>
          <a:lstStyle/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cs-CZ" sz="1400" b="1" dirty="0" err="1" smtClean="0">
                <a:solidFill>
                  <a:srgbClr val="C00000"/>
                </a:solidFill>
              </a:rPr>
              <a:t>The</a:t>
            </a:r>
            <a:r>
              <a:rPr lang="cs-CZ" sz="1400" b="1" dirty="0" smtClean="0">
                <a:solidFill>
                  <a:srgbClr val="C00000"/>
                </a:solidFill>
              </a:rPr>
              <a:t> plane </a:t>
            </a:r>
            <a:r>
              <a:rPr lang="cs-CZ" sz="1400" b="1" dirty="0" err="1" smtClean="0">
                <a:solidFill>
                  <a:srgbClr val="C00000"/>
                </a:solidFill>
              </a:rPr>
              <a:t>wave</a:t>
            </a:r>
            <a:r>
              <a:rPr lang="cs-CZ" sz="1400" b="1" dirty="0" smtClean="0">
                <a:solidFill>
                  <a:srgbClr val="C00000"/>
                </a:solidFill>
              </a:rPr>
              <a:t> </a:t>
            </a:r>
            <a:r>
              <a:rPr lang="cs-CZ" sz="1400" b="1" dirty="0" err="1" smtClean="0">
                <a:solidFill>
                  <a:srgbClr val="C00000"/>
                </a:solidFill>
              </a:rPr>
              <a:t>solution</a:t>
            </a:r>
            <a:r>
              <a:rPr lang="cs-CZ" sz="1400" b="1" dirty="0" smtClean="0">
                <a:solidFill>
                  <a:srgbClr val="C00000"/>
                </a:solidFill>
              </a:rPr>
              <a:t>:  </a:t>
            </a:r>
            <a:endParaRPr lang="cs-CZ" sz="1200" b="1" dirty="0" smtClean="0">
              <a:solidFill>
                <a:schemeClr val="tx1"/>
              </a:solidFill>
            </a:endParaRPr>
          </a:p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endParaRPr lang="cs-CZ" sz="1200" b="1" dirty="0">
              <a:solidFill>
                <a:schemeClr val="tx1"/>
              </a:solidFill>
            </a:endParaRPr>
          </a:p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cs-CZ" sz="1200" b="1" dirty="0" err="1" smtClean="0">
                <a:solidFill>
                  <a:schemeClr val="tx1"/>
                </a:solidFill>
              </a:rPr>
              <a:t>Transverse</a:t>
            </a:r>
            <a:r>
              <a:rPr lang="cs-CZ" sz="1200" b="1" dirty="0" smtClean="0">
                <a:solidFill>
                  <a:schemeClr val="tx1"/>
                </a:solidFill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</a:rPr>
              <a:t>Traceless</a:t>
            </a:r>
            <a:r>
              <a:rPr lang="cs-CZ" sz="1200" b="1" dirty="0" smtClean="0">
                <a:solidFill>
                  <a:schemeClr val="tx1"/>
                </a:solidFill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</a:rPr>
              <a:t>gauge</a:t>
            </a:r>
            <a:r>
              <a:rPr lang="cs-CZ" sz="1200" b="1" dirty="0" smtClean="0">
                <a:solidFill>
                  <a:schemeClr val="tx1"/>
                </a:solidFill>
              </a:rPr>
              <a:t> </a:t>
            </a:r>
            <a:r>
              <a:rPr lang="cs-CZ" sz="1200" b="1" dirty="0" smtClean="0">
                <a:solidFill>
                  <a:srgbClr val="C00000"/>
                </a:solidFill>
              </a:rPr>
              <a:t>     </a:t>
            </a:r>
          </a:p>
          <a:p>
            <a:pPr lvl="0">
              <a:lnSpc>
                <a:spcPts val="2700"/>
              </a:lnSpc>
              <a:defRPr/>
            </a:pPr>
            <a:endParaRPr lang="cs-CZ" sz="1200" b="1" dirty="0" smtClean="0">
              <a:solidFill>
                <a:schemeClr val="tx1"/>
              </a:solidFill>
            </a:endParaRPr>
          </a:p>
          <a:p>
            <a:pPr lvl="0">
              <a:lnSpc>
                <a:spcPts val="2700"/>
              </a:lnSpc>
              <a:defRPr/>
            </a:pPr>
            <a:r>
              <a:rPr lang="cs-CZ" sz="1400" b="1" dirty="0" smtClean="0">
                <a:solidFill>
                  <a:srgbClr val="C00000"/>
                </a:solidFill>
              </a:rPr>
              <a:t>     </a:t>
            </a:r>
            <a:r>
              <a:rPr lang="cs-CZ" sz="1100" b="1" dirty="0" err="1">
                <a:solidFill>
                  <a:schemeClr val="tx1"/>
                </a:solidFill>
              </a:rPr>
              <a:t>w</a:t>
            </a:r>
            <a:r>
              <a:rPr lang="cs-CZ" sz="1100" b="1" dirty="0" err="1" smtClean="0">
                <a:solidFill>
                  <a:schemeClr val="tx1"/>
                </a:solidFill>
              </a:rPr>
              <a:t>here</a:t>
            </a:r>
            <a:r>
              <a:rPr lang="cs-CZ" sz="1100" b="1" dirty="0" smtClean="0">
                <a:solidFill>
                  <a:schemeClr val="tx1"/>
                </a:solidFill>
              </a:rPr>
              <a:t> </a:t>
            </a:r>
            <a:r>
              <a:rPr lang="cs-CZ" sz="1100" b="1" dirty="0" err="1" smtClean="0">
                <a:solidFill>
                  <a:schemeClr val="tx1"/>
                </a:solidFill>
              </a:rPr>
              <a:t>the</a:t>
            </a:r>
            <a:r>
              <a:rPr lang="cs-CZ" sz="1100" b="1" dirty="0" smtClean="0">
                <a:solidFill>
                  <a:schemeClr val="tx1"/>
                </a:solidFill>
              </a:rPr>
              <a:t> </a:t>
            </a:r>
            <a:r>
              <a:rPr lang="cs-CZ" sz="1100" b="1" dirty="0" err="1" smtClean="0">
                <a:solidFill>
                  <a:schemeClr val="tx1"/>
                </a:solidFill>
              </a:rPr>
              <a:t>projector</a:t>
            </a:r>
            <a:r>
              <a:rPr lang="cs-CZ" sz="1100" b="1" dirty="0" smtClean="0">
                <a:solidFill>
                  <a:schemeClr val="tx1"/>
                </a:solidFill>
              </a:rPr>
              <a:t> has a </a:t>
            </a:r>
            <a:r>
              <a:rPr lang="cs-CZ" sz="1100" b="1" dirty="0" err="1" smtClean="0">
                <a:solidFill>
                  <a:schemeClr val="tx1"/>
                </a:solidFill>
              </a:rPr>
              <a:t>form</a:t>
            </a:r>
            <a:r>
              <a:rPr lang="cs-CZ" sz="1100" b="1" dirty="0" smtClean="0">
                <a:solidFill>
                  <a:schemeClr val="tx1"/>
                </a:solidFill>
              </a:rPr>
              <a:t>: </a:t>
            </a:r>
            <a:r>
              <a:rPr lang="cs-CZ" sz="1100" b="1" dirty="0" err="1" smtClean="0">
                <a:solidFill>
                  <a:schemeClr val="tx1"/>
                </a:solidFill>
              </a:rPr>
              <a:t>n</a:t>
            </a:r>
            <a:r>
              <a:rPr lang="cs-CZ" sz="1100" b="1" baseline="-25000" dirty="0" err="1" smtClean="0">
                <a:solidFill>
                  <a:schemeClr val="tx1"/>
                </a:solidFill>
              </a:rPr>
              <a:t>j</a:t>
            </a:r>
            <a:r>
              <a:rPr lang="cs-CZ" sz="1100" b="1" baseline="-25000" dirty="0" smtClean="0">
                <a:solidFill>
                  <a:schemeClr val="tx1"/>
                </a:solidFill>
              </a:rPr>
              <a:t> </a:t>
            </a:r>
            <a:r>
              <a:rPr lang="cs-CZ" sz="1100" b="1" dirty="0" err="1" smtClean="0">
                <a:solidFill>
                  <a:schemeClr val="tx1"/>
                </a:solidFill>
              </a:rPr>
              <a:t>wave</a:t>
            </a:r>
            <a:r>
              <a:rPr lang="cs-CZ" sz="1100" b="1" dirty="0" smtClean="0">
                <a:solidFill>
                  <a:schemeClr val="tx1"/>
                </a:solidFill>
              </a:rPr>
              <a:t> </a:t>
            </a:r>
            <a:r>
              <a:rPr lang="cs-CZ" sz="1100" b="1" dirty="0" err="1" smtClean="0">
                <a:solidFill>
                  <a:schemeClr val="tx1"/>
                </a:solidFill>
              </a:rPr>
              <a:t>vector</a:t>
            </a:r>
            <a:endParaRPr lang="cs-CZ" sz="1100" b="1" dirty="0" smtClean="0">
              <a:solidFill>
                <a:schemeClr val="tx1"/>
              </a:solidFill>
            </a:endParaRPr>
          </a:p>
          <a:p>
            <a:pPr lvl="0">
              <a:lnSpc>
                <a:spcPts val="2700"/>
              </a:lnSpc>
              <a:defRPr/>
            </a:pPr>
            <a:endParaRPr lang="cs-CZ" sz="1100" b="1" baseline="-25000" dirty="0" smtClean="0">
              <a:solidFill>
                <a:schemeClr val="tx1"/>
              </a:solidFill>
            </a:endParaRPr>
          </a:p>
          <a:p>
            <a:pPr marL="171450" lvl="0" indent="-171450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cs-CZ" sz="1100" b="1" baseline="-25000" dirty="0">
                <a:solidFill>
                  <a:schemeClr val="tx1"/>
                </a:solidFill>
              </a:rPr>
              <a:t> </a:t>
            </a:r>
            <a:r>
              <a:rPr lang="cs-CZ" sz="1100" b="1" dirty="0" smtClean="0">
                <a:solidFill>
                  <a:schemeClr val="tx1"/>
                </a:solidFill>
              </a:rPr>
              <a:t>  </a:t>
            </a:r>
            <a:r>
              <a:rPr lang="cs-CZ" sz="1400" b="1" dirty="0" err="1">
                <a:solidFill>
                  <a:srgbClr val="C00000"/>
                </a:solidFill>
              </a:rPr>
              <a:t>T</a:t>
            </a:r>
            <a:r>
              <a:rPr lang="cs-CZ" sz="1400" b="1" dirty="0" err="1" smtClean="0">
                <a:solidFill>
                  <a:srgbClr val="C00000"/>
                </a:solidFill>
              </a:rPr>
              <a:t>wo</a:t>
            </a:r>
            <a:r>
              <a:rPr lang="cs-CZ" sz="1400" b="1" dirty="0" smtClean="0">
                <a:solidFill>
                  <a:srgbClr val="C00000"/>
                </a:solidFill>
              </a:rPr>
              <a:t> </a:t>
            </a:r>
            <a:r>
              <a:rPr lang="cs-CZ" sz="1400" b="1" dirty="0" err="1" smtClean="0">
                <a:solidFill>
                  <a:srgbClr val="C00000"/>
                </a:solidFill>
              </a:rPr>
              <a:t>modes</a:t>
            </a:r>
            <a:r>
              <a:rPr lang="cs-CZ" sz="1400" b="1" dirty="0" smtClean="0">
                <a:solidFill>
                  <a:srgbClr val="C00000"/>
                </a:solidFill>
              </a:rPr>
              <a:t> </a:t>
            </a:r>
            <a:r>
              <a:rPr lang="cs-CZ" sz="1400" b="1" dirty="0" err="1" smtClean="0">
                <a:solidFill>
                  <a:srgbClr val="C00000"/>
                </a:solidFill>
              </a:rPr>
              <a:t>of</a:t>
            </a:r>
            <a:r>
              <a:rPr lang="cs-CZ" sz="1400" b="1" dirty="0" smtClean="0">
                <a:solidFill>
                  <a:srgbClr val="C00000"/>
                </a:solidFill>
              </a:rPr>
              <a:t> </a:t>
            </a:r>
            <a:r>
              <a:rPr lang="cs-CZ" sz="1400" b="1" dirty="0" err="1" smtClean="0">
                <a:solidFill>
                  <a:srgbClr val="C00000"/>
                </a:solidFill>
              </a:rPr>
              <a:t>polarization</a:t>
            </a:r>
            <a:r>
              <a:rPr lang="cs-CZ" sz="1400" b="1" dirty="0">
                <a:solidFill>
                  <a:srgbClr val="C00000"/>
                </a:solidFill>
              </a:rPr>
              <a:t>:</a:t>
            </a:r>
            <a:endParaRPr lang="cs-CZ" sz="1400" b="1" baseline="-25000" dirty="0">
              <a:solidFill>
                <a:srgbClr val="C00000"/>
              </a:solidFill>
            </a:endParaRPr>
          </a:p>
        </p:txBody>
      </p:sp>
      <p:sp>
        <p:nvSpPr>
          <p:cNvPr id="5123" name="Title 5"/>
          <p:cNvSpPr>
            <a:spLocks noGrp="1"/>
          </p:cNvSpPr>
          <p:nvPr>
            <p:ph type="title"/>
          </p:nvPr>
        </p:nvSpPr>
        <p:spPr bwMode="auto">
          <a:xfrm>
            <a:off x="3492500" y="260350"/>
            <a:ext cx="51943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b="1" cap="all" dirty="0" smtClean="0">
                <a:solidFill>
                  <a:schemeClr val="accent6">
                    <a:lumMod val="75000"/>
                  </a:schemeClr>
                </a:solidFill>
              </a:rPr>
              <a:t>Polarization </a:t>
            </a:r>
            <a:r>
              <a:rPr lang="en-US" b="1" cap="all" dirty="0">
                <a:solidFill>
                  <a:schemeClr val="accent6">
                    <a:lumMod val="75000"/>
                  </a:schemeClr>
                </a:solidFill>
              </a:rPr>
              <a:t>of </a:t>
            </a:r>
            <a:r>
              <a:rPr lang="en-US" b="1" cap="all" dirty="0" smtClean="0">
                <a:solidFill>
                  <a:schemeClr val="accent6">
                    <a:lumMod val="75000"/>
                  </a:schemeClr>
                </a:solidFill>
              </a:rPr>
              <a:t>GW</a:t>
            </a:r>
            <a:r>
              <a:rPr lang="cs-CZ" b="1" cap="al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cap="all" dirty="0" smtClean="0">
                <a:solidFill>
                  <a:schemeClr val="accent6">
                    <a:lumMod val="75000"/>
                  </a:schemeClr>
                </a:solidFill>
              </a:rPr>
              <a:t>radiation</a:t>
            </a:r>
            <a:endParaRPr lang="en-US" alt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1"/>
            <a:ext cx="3686175" cy="32480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15" y="2713290"/>
            <a:ext cx="1225172" cy="41059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13" y="2782586"/>
            <a:ext cx="1944216" cy="3952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39" y="1916831"/>
            <a:ext cx="1988820" cy="3700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13" y="4437112"/>
            <a:ext cx="2505461" cy="66751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3" y="3540843"/>
            <a:ext cx="1224136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484313"/>
            <a:ext cx="8205787" cy="4105275"/>
          </a:xfrm>
        </p:spPr>
        <p:txBody>
          <a:bodyPr/>
          <a:lstStyle/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cs-CZ" sz="1400" b="1" dirty="0" err="1" smtClean="0">
                <a:solidFill>
                  <a:srgbClr val="C00000"/>
                </a:solidFill>
              </a:rPr>
              <a:t>Results</a:t>
            </a:r>
            <a:r>
              <a:rPr lang="cs-CZ" sz="1400" b="1" dirty="0" smtClean="0">
                <a:solidFill>
                  <a:srgbClr val="C00000"/>
                </a:solidFill>
              </a:rPr>
              <a:t> </a:t>
            </a:r>
            <a:r>
              <a:rPr lang="cs-CZ" sz="1400" b="1" dirty="0" err="1" smtClean="0">
                <a:solidFill>
                  <a:srgbClr val="C00000"/>
                </a:solidFill>
              </a:rPr>
              <a:t>for</a:t>
            </a:r>
            <a:r>
              <a:rPr lang="cs-CZ" sz="1400" b="1" dirty="0" smtClean="0">
                <a:solidFill>
                  <a:srgbClr val="C00000"/>
                </a:solidFill>
              </a:rPr>
              <a:t> </a:t>
            </a:r>
            <a:r>
              <a:rPr lang="cs-CZ" sz="1400" b="1" dirty="0" err="1" smtClean="0">
                <a:solidFill>
                  <a:srgbClr val="C00000"/>
                </a:solidFill>
              </a:rPr>
              <a:t>the</a:t>
            </a:r>
            <a:r>
              <a:rPr lang="cs-CZ" sz="1400" b="1" dirty="0" smtClean="0">
                <a:solidFill>
                  <a:srgbClr val="C00000"/>
                </a:solidFill>
              </a:rPr>
              <a:t> </a:t>
            </a:r>
            <a:r>
              <a:rPr lang="cs-CZ" sz="1400" b="1" dirty="0" err="1" smtClean="0">
                <a:solidFill>
                  <a:srgbClr val="C00000"/>
                </a:solidFill>
              </a:rPr>
              <a:t>shock</a:t>
            </a:r>
            <a:r>
              <a:rPr lang="cs-CZ" sz="1400" b="1" dirty="0" smtClean="0">
                <a:solidFill>
                  <a:srgbClr val="C00000"/>
                </a:solidFill>
              </a:rPr>
              <a:t> </a:t>
            </a:r>
            <a:r>
              <a:rPr lang="cs-CZ" sz="1400" b="1" dirty="0" err="1" smtClean="0">
                <a:solidFill>
                  <a:srgbClr val="C00000"/>
                </a:solidFill>
              </a:rPr>
              <a:t>wave</a:t>
            </a:r>
            <a:r>
              <a:rPr lang="cs-CZ" sz="1400" b="1" dirty="0" smtClean="0">
                <a:solidFill>
                  <a:srgbClr val="C00000"/>
                </a:solidFill>
              </a:rPr>
              <a:t> model:</a:t>
            </a:r>
          </a:p>
          <a:p>
            <a:pPr lvl="0">
              <a:defRPr/>
            </a:pPr>
            <a:r>
              <a:rPr lang="cs-CZ" sz="1200" b="1" dirty="0" smtClean="0">
                <a:solidFill>
                  <a:schemeClr val="tx1"/>
                </a:solidFill>
              </a:rPr>
              <a:t>      </a:t>
            </a:r>
            <a:r>
              <a:rPr lang="cs-CZ" sz="1200" b="1" dirty="0" err="1" smtClean="0">
                <a:solidFill>
                  <a:schemeClr val="tx1"/>
                </a:solidFill>
              </a:rPr>
              <a:t>Wave</a:t>
            </a:r>
            <a:r>
              <a:rPr lang="cs-CZ" sz="1200" b="1" dirty="0" smtClean="0">
                <a:solidFill>
                  <a:schemeClr val="tx1"/>
                </a:solidFill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</a:rPr>
              <a:t>vector</a:t>
            </a:r>
            <a:r>
              <a:rPr lang="cs-CZ" sz="1200" b="1" dirty="0" smtClean="0">
                <a:solidFill>
                  <a:schemeClr val="tx1"/>
                </a:solidFill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</a:rPr>
              <a:t>oriented</a:t>
            </a:r>
            <a:r>
              <a:rPr lang="cs-CZ" sz="1200" b="1" dirty="0" smtClean="0">
                <a:solidFill>
                  <a:schemeClr val="tx1"/>
                </a:solidFill>
              </a:rPr>
              <a:t> in z-</a:t>
            </a:r>
            <a:r>
              <a:rPr lang="cs-CZ" sz="1200" b="1" dirty="0" err="1" smtClean="0">
                <a:solidFill>
                  <a:schemeClr val="tx1"/>
                </a:solidFill>
              </a:rPr>
              <a:t>direction</a:t>
            </a:r>
            <a:endParaRPr lang="cs-CZ" sz="1200" b="1" dirty="0" smtClean="0">
              <a:solidFill>
                <a:schemeClr val="tx1"/>
              </a:solidFill>
            </a:endParaRPr>
          </a:p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endParaRPr lang="cs-CZ" sz="1400" b="1" dirty="0">
              <a:solidFill>
                <a:srgbClr val="C00000"/>
              </a:solidFill>
            </a:endParaRPr>
          </a:p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endParaRPr lang="cs-CZ" sz="1400" b="1" dirty="0" smtClean="0">
              <a:solidFill>
                <a:srgbClr val="C00000"/>
              </a:solidFill>
            </a:endParaRPr>
          </a:p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cs-CZ" sz="1200" b="1" dirty="0" err="1" smtClean="0">
                <a:solidFill>
                  <a:schemeClr val="tx1"/>
                </a:solidFill>
              </a:rPr>
              <a:t>For</a:t>
            </a:r>
            <a:r>
              <a:rPr lang="cs-CZ" sz="1200" b="1" dirty="0" smtClean="0">
                <a:solidFill>
                  <a:schemeClr val="tx1"/>
                </a:solidFill>
              </a:rPr>
              <a:t>  </a:t>
            </a:r>
            <a:r>
              <a:rPr lang="cs-CZ" sz="1200" b="1" dirty="0" err="1" smtClean="0">
                <a:solidFill>
                  <a:schemeClr val="tx1"/>
                </a:solidFill>
              </a:rPr>
              <a:t>ansatz</a:t>
            </a:r>
            <a:r>
              <a:rPr lang="cs-CZ" sz="1200" b="1" dirty="0" smtClean="0">
                <a:solidFill>
                  <a:schemeClr val="tx1"/>
                </a:solidFill>
              </a:rPr>
              <a:t>  z : </a:t>
            </a:r>
          </a:p>
          <a:p>
            <a:pPr lvl="0">
              <a:defRPr/>
            </a:pPr>
            <a:r>
              <a:rPr lang="cs-CZ" sz="1200" b="1" dirty="0" smtClean="0">
                <a:solidFill>
                  <a:schemeClr val="tx1"/>
                </a:solidFill>
              </a:rPr>
              <a:t>     </a:t>
            </a:r>
            <a:r>
              <a:rPr lang="cs-CZ" sz="1100" b="1" dirty="0" err="1" smtClean="0">
                <a:solidFill>
                  <a:schemeClr val="tx1"/>
                </a:solidFill>
              </a:rPr>
              <a:t>The</a:t>
            </a:r>
            <a:r>
              <a:rPr lang="cs-CZ" sz="1100" b="1" dirty="0" smtClean="0">
                <a:solidFill>
                  <a:schemeClr val="tx1"/>
                </a:solidFill>
              </a:rPr>
              <a:t> </a:t>
            </a:r>
            <a:r>
              <a:rPr lang="cs-CZ" sz="1100" b="1" dirty="0" err="1" smtClean="0">
                <a:solidFill>
                  <a:schemeClr val="tx1"/>
                </a:solidFill>
              </a:rPr>
              <a:t>radiation</a:t>
            </a:r>
            <a:r>
              <a:rPr lang="cs-CZ" sz="1100" b="1" dirty="0" smtClean="0">
                <a:solidFill>
                  <a:schemeClr val="tx1"/>
                </a:solidFill>
              </a:rPr>
              <a:t> </a:t>
            </a:r>
            <a:r>
              <a:rPr lang="cs-CZ" sz="1100" b="1" dirty="0" err="1" smtClean="0">
                <a:solidFill>
                  <a:schemeClr val="tx1"/>
                </a:solidFill>
              </a:rPr>
              <a:t>is</a:t>
            </a:r>
            <a:r>
              <a:rPr lang="cs-CZ" sz="1100" b="1" dirty="0" smtClean="0">
                <a:solidFill>
                  <a:schemeClr val="tx1"/>
                </a:solidFill>
              </a:rPr>
              <a:t> </a:t>
            </a:r>
            <a:r>
              <a:rPr lang="cs-CZ" sz="1100" b="1" dirty="0" err="1" smtClean="0">
                <a:solidFill>
                  <a:schemeClr val="tx1"/>
                </a:solidFill>
              </a:rPr>
              <a:t>vanishing</a:t>
            </a:r>
            <a:r>
              <a:rPr lang="cs-CZ" sz="1100" b="1" dirty="0" smtClean="0">
                <a:solidFill>
                  <a:schemeClr val="tx1"/>
                </a:solidFill>
              </a:rPr>
              <a:t> in </a:t>
            </a:r>
            <a:r>
              <a:rPr lang="cs-CZ" sz="1100" b="1" dirty="0" err="1" smtClean="0">
                <a:solidFill>
                  <a:schemeClr val="tx1"/>
                </a:solidFill>
              </a:rPr>
              <a:t>the</a:t>
            </a:r>
            <a:r>
              <a:rPr lang="cs-CZ" sz="1100" b="1" dirty="0" smtClean="0">
                <a:solidFill>
                  <a:schemeClr val="tx1"/>
                </a:solidFill>
              </a:rPr>
              <a:t> </a:t>
            </a:r>
            <a:r>
              <a:rPr lang="cs-CZ" sz="1100" b="1" dirty="0" err="1" smtClean="0">
                <a:solidFill>
                  <a:schemeClr val="tx1"/>
                </a:solidFill>
              </a:rPr>
              <a:t>direction</a:t>
            </a:r>
            <a:r>
              <a:rPr lang="cs-CZ" sz="1100" b="1" dirty="0" smtClean="0">
                <a:solidFill>
                  <a:schemeClr val="tx1"/>
                </a:solidFill>
              </a:rPr>
              <a:t> </a:t>
            </a:r>
            <a:r>
              <a:rPr lang="cs-CZ" sz="1100" b="1" dirty="0" err="1" smtClean="0">
                <a:solidFill>
                  <a:schemeClr val="tx1"/>
                </a:solidFill>
              </a:rPr>
              <a:t>of</a:t>
            </a:r>
            <a:r>
              <a:rPr lang="cs-CZ" sz="1100" b="1" dirty="0" smtClean="0">
                <a:solidFill>
                  <a:schemeClr val="tx1"/>
                </a:solidFill>
              </a:rPr>
              <a:t> </a:t>
            </a:r>
          </a:p>
          <a:p>
            <a:pPr lvl="0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     </a:t>
            </a:r>
            <a:r>
              <a:rPr lang="cs-CZ" sz="1100" b="1" dirty="0" err="1" smtClean="0">
                <a:solidFill>
                  <a:schemeClr val="tx1"/>
                </a:solidFill>
              </a:rPr>
              <a:t>propagation</a:t>
            </a:r>
            <a:r>
              <a:rPr lang="cs-CZ" sz="1100" b="1" dirty="0" smtClean="0">
                <a:solidFill>
                  <a:schemeClr val="tx1"/>
                </a:solidFill>
              </a:rPr>
              <a:t>.</a:t>
            </a:r>
          </a:p>
          <a:p>
            <a:pPr lvl="0">
              <a:defRPr/>
            </a:pPr>
            <a:endParaRPr lang="cs-CZ" sz="1100" b="1" dirty="0" smtClean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cs-CZ" sz="1200" b="1" dirty="0" smtClean="0">
                <a:solidFill>
                  <a:schemeClr val="tx1"/>
                </a:solidFill>
              </a:rPr>
              <a:t>    </a:t>
            </a:r>
            <a:r>
              <a:rPr lang="cs-CZ" sz="1200" b="1" dirty="0" err="1" smtClean="0">
                <a:solidFill>
                  <a:schemeClr val="tx1"/>
                </a:solidFill>
              </a:rPr>
              <a:t>The</a:t>
            </a:r>
            <a:r>
              <a:rPr lang="cs-CZ" sz="1200" b="1" dirty="0" smtClean="0">
                <a:solidFill>
                  <a:schemeClr val="tx1"/>
                </a:solidFill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</a:rPr>
              <a:t>wave</a:t>
            </a:r>
            <a:r>
              <a:rPr lang="cs-CZ" sz="1200" b="1" dirty="0" smtClean="0">
                <a:solidFill>
                  <a:schemeClr val="tx1"/>
                </a:solidFill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</a:rPr>
              <a:t>vector</a:t>
            </a:r>
            <a:r>
              <a:rPr lang="cs-CZ" sz="1200" b="1" dirty="0" smtClean="0">
                <a:solidFill>
                  <a:schemeClr val="tx1"/>
                </a:solidFill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</a:rPr>
              <a:t>oriented</a:t>
            </a:r>
            <a:r>
              <a:rPr lang="cs-CZ" sz="1200" b="1" dirty="0" smtClean="0">
                <a:solidFill>
                  <a:schemeClr val="tx1"/>
                </a:solidFill>
              </a:rPr>
              <a:t> in x-</a:t>
            </a:r>
            <a:r>
              <a:rPr lang="cs-CZ" sz="1200" b="1" dirty="0" err="1" smtClean="0">
                <a:solidFill>
                  <a:schemeClr val="tx1"/>
                </a:solidFill>
              </a:rPr>
              <a:t>direction</a:t>
            </a:r>
            <a:r>
              <a:rPr lang="cs-CZ" sz="1200" b="1" dirty="0">
                <a:solidFill>
                  <a:schemeClr val="tx1"/>
                </a:solidFill>
              </a:rPr>
              <a:t>:</a:t>
            </a:r>
            <a:endParaRPr lang="cs-CZ" sz="1200" b="1" dirty="0" smtClean="0">
              <a:solidFill>
                <a:schemeClr val="tx1"/>
              </a:solidFill>
            </a:endParaRPr>
          </a:p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5123" name="Title 5"/>
          <p:cNvSpPr>
            <a:spLocks noGrp="1"/>
          </p:cNvSpPr>
          <p:nvPr>
            <p:ph type="title"/>
          </p:nvPr>
        </p:nvSpPr>
        <p:spPr bwMode="auto">
          <a:xfrm>
            <a:off x="3492500" y="260350"/>
            <a:ext cx="51943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400" b="1" dirty="0"/>
              <a:t> </a:t>
            </a:r>
            <a:r>
              <a:rPr lang="en-US" b="1" cap="all" dirty="0">
                <a:solidFill>
                  <a:schemeClr val="accent6">
                    <a:lumMod val="75000"/>
                  </a:schemeClr>
                </a:solidFill>
              </a:rPr>
              <a:t>Polarization </a:t>
            </a:r>
            <a:r>
              <a:rPr lang="cs-CZ" b="1" cap="all" dirty="0">
                <a:solidFill>
                  <a:schemeClr val="accent6">
                    <a:lumMod val="75000"/>
                  </a:schemeClr>
                </a:solidFill>
              </a:rPr>
              <a:t>in </a:t>
            </a:r>
            <a:r>
              <a:rPr lang="cs-CZ" b="1" cap="all" dirty="0" err="1">
                <a:solidFill>
                  <a:schemeClr val="accent6">
                    <a:lumMod val="75000"/>
                  </a:schemeClr>
                </a:solidFill>
              </a:rPr>
              <a:t>models</a:t>
            </a:r>
            <a:r>
              <a:rPr lang="en-US" b="1" cap="al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dirty="0"/>
              <a:t/>
            </a:r>
            <a:br>
              <a:rPr lang="cs-CZ" altLang="cs-CZ" dirty="0"/>
            </a:br>
            <a:endParaRPr lang="en-US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32856"/>
            <a:ext cx="3063032" cy="316835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32856"/>
            <a:ext cx="1709932" cy="7955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181320"/>
            <a:ext cx="1584176" cy="3565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52" y="4285619"/>
            <a:ext cx="2448272" cy="102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484313"/>
            <a:ext cx="8205787" cy="4105275"/>
          </a:xfrm>
        </p:spPr>
        <p:txBody>
          <a:bodyPr/>
          <a:lstStyle/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cs-CZ" sz="1400" b="1" dirty="0" err="1" smtClean="0">
                <a:solidFill>
                  <a:srgbClr val="C00000"/>
                </a:solidFill>
              </a:rPr>
              <a:t>The</a:t>
            </a:r>
            <a:r>
              <a:rPr lang="cs-CZ" sz="1400" b="1" dirty="0" smtClean="0">
                <a:solidFill>
                  <a:srgbClr val="C00000"/>
                </a:solidFill>
              </a:rPr>
              <a:t> </a:t>
            </a:r>
            <a:r>
              <a:rPr lang="cs-CZ" sz="1400" b="1" dirty="0" err="1" smtClean="0">
                <a:solidFill>
                  <a:srgbClr val="C00000"/>
                </a:solidFill>
              </a:rPr>
              <a:t>general</a:t>
            </a:r>
            <a:r>
              <a:rPr lang="cs-CZ" sz="1400" b="1" dirty="0" smtClean="0">
                <a:solidFill>
                  <a:srgbClr val="C00000"/>
                </a:solidFill>
              </a:rPr>
              <a:t> </a:t>
            </a:r>
            <a:r>
              <a:rPr lang="cs-CZ" sz="1400" b="1" dirty="0" err="1" smtClean="0">
                <a:solidFill>
                  <a:srgbClr val="C00000"/>
                </a:solidFill>
              </a:rPr>
              <a:t>direction</a:t>
            </a:r>
            <a:r>
              <a:rPr lang="cs-CZ" sz="1400" b="1" dirty="0" smtClean="0">
                <a:solidFill>
                  <a:srgbClr val="C00000"/>
                </a:solidFill>
              </a:rPr>
              <a:t> </a:t>
            </a:r>
            <a:r>
              <a:rPr lang="cs-CZ" sz="1400" b="1" dirty="0" err="1" smtClean="0">
                <a:solidFill>
                  <a:srgbClr val="C00000"/>
                </a:solidFill>
              </a:rPr>
              <a:t>of</a:t>
            </a:r>
            <a:r>
              <a:rPr lang="cs-CZ" sz="1400" b="1" dirty="0" smtClean="0">
                <a:solidFill>
                  <a:srgbClr val="C00000"/>
                </a:solidFill>
              </a:rPr>
              <a:t> </a:t>
            </a:r>
            <a:r>
              <a:rPr lang="cs-CZ" sz="1400" b="1" dirty="0" err="1" smtClean="0">
                <a:solidFill>
                  <a:srgbClr val="C00000"/>
                </a:solidFill>
              </a:rPr>
              <a:t>the</a:t>
            </a:r>
            <a:r>
              <a:rPr lang="cs-CZ" sz="1400" b="1" dirty="0" smtClean="0">
                <a:solidFill>
                  <a:srgbClr val="C00000"/>
                </a:solidFill>
              </a:rPr>
              <a:t> </a:t>
            </a:r>
            <a:r>
              <a:rPr lang="cs-CZ" sz="1400" b="1" dirty="0" err="1" smtClean="0">
                <a:solidFill>
                  <a:srgbClr val="C00000"/>
                </a:solidFill>
              </a:rPr>
              <a:t>wave</a:t>
            </a:r>
            <a:r>
              <a:rPr lang="cs-CZ" sz="1400" b="1" dirty="0" smtClean="0">
                <a:solidFill>
                  <a:srgbClr val="C00000"/>
                </a:solidFill>
              </a:rPr>
              <a:t> </a:t>
            </a:r>
            <a:r>
              <a:rPr lang="cs-CZ" sz="1400" b="1" dirty="0" err="1" smtClean="0">
                <a:solidFill>
                  <a:srgbClr val="C00000"/>
                </a:solidFill>
              </a:rPr>
              <a:t>vector</a:t>
            </a:r>
            <a:r>
              <a:rPr lang="cs-CZ" sz="1400" b="1" dirty="0" smtClean="0">
                <a:solidFill>
                  <a:srgbClr val="C00000"/>
                </a:solidFill>
              </a:rPr>
              <a:t>: </a:t>
            </a:r>
          </a:p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endParaRPr lang="cs-CZ" sz="1400" b="1" dirty="0">
              <a:solidFill>
                <a:srgbClr val="C00000"/>
              </a:solidFill>
            </a:endParaRPr>
          </a:p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endParaRPr lang="cs-CZ" sz="1400" b="1" dirty="0" smtClean="0">
              <a:solidFill>
                <a:srgbClr val="C00000"/>
              </a:solidFill>
            </a:endParaRPr>
          </a:p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endParaRPr lang="cs-CZ" sz="1400" b="1" dirty="0">
              <a:solidFill>
                <a:srgbClr val="C00000"/>
              </a:solidFill>
            </a:endParaRPr>
          </a:p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endParaRPr lang="cs-CZ" sz="1400" b="1" dirty="0" smtClean="0">
              <a:solidFill>
                <a:srgbClr val="C00000"/>
              </a:solidFill>
            </a:endParaRP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cs-CZ" sz="1400" b="1" dirty="0" err="1" smtClean="0">
                <a:solidFill>
                  <a:srgbClr val="C00000"/>
                </a:solidFill>
              </a:rPr>
              <a:t>The</a:t>
            </a:r>
            <a:r>
              <a:rPr lang="cs-CZ" sz="1400" b="1" dirty="0" smtClean="0">
                <a:solidFill>
                  <a:srgbClr val="C00000"/>
                </a:solidFill>
              </a:rPr>
              <a:t> </a:t>
            </a:r>
            <a:r>
              <a:rPr lang="cs-CZ" sz="1400" b="1" dirty="0" err="1" smtClean="0">
                <a:solidFill>
                  <a:srgbClr val="C00000"/>
                </a:solidFill>
              </a:rPr>
              <a:t>radiative</a:t>
            </a:r>
            <a:r>
              <a:rPr lang="cs-CZ" sz="1400" b="1" dirty="0" smtClean="0">
                <a:solidFill>
                  <a:srgbClr val="C00000"/>
                </a:solidFill>
              </a:rPr>
              <a:t> </a:t>
            </a:r>
            <a:r>
              <a:rPr lang="cs-CZ" sz="1400" b="1" dirty="0" err="1" smtClean="0">
                <a:solidFill>
                  <a:srgbClr val="C00000"/>
                </a:solidFill>
              </a:rPr>
              <a:t>characteristics</a:t>
            </a:r>
            <a:r>
              <a:rPr lang="cs-CZ" sz="1400" b="1" dirty="0" smtClean="0">
                <a:solidFill>
                  <a:srgbClr val="C00000"/>
                </a:solidFill>
              </a:rPr>
              <a:t> </a:t>
            </a:r>
            <a:r>
              <a:rPr lang="cs-CZ" sz="1400" b="1" dirty="0" err="1" smtClean="0">
                <a:solidFill>
                  <a:srgbClr val="C00000"/>
                </a:solidFill>
              </a:rPr>
              <a:t>of</a:t>
            </a:r>
            <a:r>
              <a:rPr lang="cs-CZ" sz="1400" b="1" dirty="0" smtClean="0">
                <a:solidFill>
                  <a:srgbClr val="C00000"/>
                </a:solidFill>
              </a:rPr>
              <a:t> GW:  </a:t>
            </a:r>
            <a:endParaRPr lang="en-US" sz="1400" b="1" dirty="0" smtClean="0">
              <a:solidFill>
                <a:srgbClr val="C00000"/>
              </a:solidFill>
            </a:endParaRPr>
          </a:p>
          <a:p>
            <a:pPr lvl="0">
              <a:defRPr/>
            </a:pPr>
            <a:r>
              <a:rPr lang="en-US" sz="1400" b="1" dirty="0" smtClean="0">
                <a:solidFill>
                  <a:srgbClr val="C00000"/>
                </a:solidFill>
              </a:rPr>
              <a:t>     </a:t>
            </a:r>
            <a:r>
              <a:rPr lang="cs-CZ" sz="1200" b="1" dirty="0" err="1" smtClean="0">
                <a:solidFill>
                  <a:schemeClr val="tx1"/>
                </a:solidFill>
              </a:rPr>
              <a:t>the</a:t>
            </a:r>
            <a:r>
              <a:rPr lang="cs-CZ" sz="1200" b="1" dirty="0" smtClean="0">
                <a:solidFill>
                  <a:schemeClr val="tx1"/>
                </a:solidFill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</a:rPr>
              <a:t>distribution</a:t>
            </a:r>
            <a:r>
              <a:rPr lang="cs-CZ" sz="1200" b="1" dirty="0" smtClean="0">
                <a:solidFill>
                  <a:schemeClr val="tx1"/>
                </a:solidFill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</a:rPr>
              <a:t>of</a:t>
            </a:r>
            <a:r>
              <a:rPr lang="cs-CZ" sz="1200" b="1" dirty="0" smtClean="0">
                <a:solidFill>
                  <a:schemeClr val="tx1"/>
                </a:solidFill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</a:rPr>
              <a:t>radiation</a:t>
            </a:r>
            <a:r>
              <a:rPr lang="cs-CZ" sz="1200" b="1" dirty="0" smtClean="0">
                <a:solidFill>
                  <a:schemeClr val="tx1"/>
                </a:solidFill>
              </a:rPr>
              <a:t> in </a:t>
            </a:r>
            <a:r>
              <a:rPr lang="cs-CZ" sz="1200" b="1" dirty="0" err="1" smtClean="0">
                <a:solidFill>
                  <a:schemeClr val="tx1"/>
                </a:solidFill>
              </a:rPr>
              <a:t>space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5123" name="Title 5"/>
          <p:cNvSpPr>
            <a:spLocks noGrp="1"/>
          </p:cNvSpPr>
          <p:nvPr>
            <p:ph type="title"/>
          </p:nvPr>
        </p:nvSpPr>
        <p:spPr bwMode="auto">
          <a:xfrm>
            <a:off x="3492500" y="260350"/>
            <a:ext cx="51943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dirty="0"/>
              <a:t/>
            </a:r>
            <a:br>
              <a:rPr lang="cs-CZ" altLang="cs-CZ" dirty="0"/>
            </a:br>
            <a:r>
              <a:rPr lang="en-US" sz="1400" b="1" dirty="0"/>
              <a:t> </a:t>
            </a:r>
            <a:r>
              <a:rPr lang="en-US" b="1" cap="all" dirty="0">
                <a:solidFill>
                  <a:schemeClr val="accent6">
                    <a:lumMod val="75000"/>
                  </a:schemeClr>
                </a:solidFill>
              </a:rPr>
              <a:t>Polarization </a:t>
            </a:r>
            <a:r>
              <a:rPr lang="cs-CZ" b="1" cap="all" dirty="0">
                <a:solidFill>
                  <a:schemeClr val="accent6">
                    <a:lumMod val="75000"/>
                  </a:schemeClr>
                </a:solidFill>
              </a:rPr>
              <a:t>in </a:t>
            </a:r>
            <a:r>
              <a:rPr lang="cs-CZ" b="1" cap="all" dirty="0" err="1">
                <a:solidFill>
                  <a:schemeClr val="accent6">
                    <a:lumMod val="75000"/>
                  </a:schemeClr>
                </a:solidFill>
              </a:rPr>
              <a:t>models</a:t>
            </a:r>
            <a:r>
              <a:rPr lang="en-US" b="1" cap="al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9" y="4221088"/>
            <a:ext cx="3456384" cy="86409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12" y="1997488"/>
            <a:ext cx="2880320" cy="129614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956" y="1518104"/>
            <a:ext cx="2160240" cy="43204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37113"/>
            <a:ext cx="3960440" cy="79208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15" y="2204864"/>
            <a:ext cx="2579010" cy="139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484313"/>
            <a:ext cx="8205787" cy="4105275"/>
          </a:xfrm>
        </p:spPr>
        <p:txBody>
          <a:bodyPr/>
          <a:lstStyle/>
          <a:p>
            <a:pPr lvl="0" algn="ctr">
              <a:lnSpc>
                <a:spcPts val="2700"/>
              </a:lnSpc>
              <a:defRPr/>
            </a:pPr>
            <a:r>
              <a:rPr lang="cs-CZ" sz="1600" b="1" dirty="0" smtClean="0"/>
              <a:t>	</a:t>
            </a:r>
            <a:endParaRPr lang="en-US" sz="1600" b="1" dirty="0" smtClean="0"/>
          </a:p>
          <a:p>
            <a:pPr lvl="0" algn="ctr">
              <a:lnSpc>
                <a:spcPts val="2700"/>
              </a:lnSpc>
              <a:defRPr/>
            </a:pPr>
            <a:endParaRPr lang="en-US" sz="1600" b="1" dirty="0" smtClean="0"/>
          </a:p>
        </p:txBody>
      </p:sp>
      <p:sp>
        <p:nvSpPr>
          <p:cNvPr id="5123" name="Title 5"/>
          <p:cNvSpPr>
            <a:spLocks noGrp="1"/>
          </p:cNvSpPr>
          <p:nvPr>
            <p:ph type="title"/>
          </p:nvPr>
        </p:nvSpPr>
        <p:spPr bwMode="auto">
          <a:xfrm>
            <a:off x="3492500" y="260350"/>
            <a:ext cx="51943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b="1" cap="all" dirty="0">
                <a:solidFill>
                  <a:schemeClr val="accent6">
                    <a:lumMod val="75000"/>
                  </a:schemeClr>
                </a:solidFill>
              </a:rPr>
              <a:t>Detectors of LOW frequency GW</a:t>
            </a:r>
            <a:endParaRPr lang="en-US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597666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484313"/>
            <a:ext cx="8205787" cy="4105275"/>
          </a:xfrm>
        </p:spPr>
        <p:txBody>
          <a:bodyPr/>
          <a:lstStyle/>
          <a:p>
            <a:pPr marL="28575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Weber detectors:  </a:t>
            </a:r>
            <a:r>
              <a:rPr lang="en-US" sz="1400" b="1" dirty="0">
                <a:solidFill>
                  <a:schemeClr val="tx1"/>
                </a:solidFill>
              </a:rPr>
              <a:t>h ~ </a:t>
            </a:r>
            <a:r>
              <a:rPr lang="en-US" sz="1400" b="1" dirty="0" smtClean="0">
                <a:solidFill>
                  <a:schemeClr val="tx1"/>
                </a:solidFill>
              </a:rPr>
              <a:t>10</a:t>
            </a:r>
            <a:r>
              <a:rPr lang="en-US" sz="1400" b="1" baseline="70000" dirty="0" smtClean="0">
                <a:solidFill>
                  <a:schemeClr val="tx1"/>
                </a:solidFill>
              </a:rPr>
              <a:t>-16 </a:t>
            </a:r>
            <a:r>
              <a:rPr lang="en-US" sz="1400" b="1" dirty="0" smtClean="0">
                <a:solidFill>
                  <a:schemeClr val="tx1"/>
                </a:solidFill>
              </a:rPr>
              <a:t> tube resonant detector (1960’s)</a:t>
            </a:r>
            <a:endParaRPr lang="en-US" sz="1400" b="1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     First experiments measured systematic mistakes in experiment.</a:t>
            </a:r>
            <a:endParaRPr lang="cs-CZ" sz="1400" b="1" dirty="0" smtClean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    </a:t>
            </a:r>
            <a:r>
              <a:rPr lang="en-US" sz="1400" b="1" dirty="0" smtClean="0">
                <a:solidFill>
                  <a:schemeClr val="tx1"/>
                </a:solidFill>
              </a:rPr>
              <a:t>Today’s</a:t>
            </a:r>
            <a:r>
              <a:rPr lang="en-US" sz="1600" b="1" dirty="0" smtClean="0">
                <a:solidFill>
                  <a:schemeClr val="tx1"/>
                </a:solidFill>
              </a:rPr>
              <a:t>  </a:t>
            </a:r>
            <a:r>
              <a:rPr lang="en-US" sz="1400" b="1" dirty="0" smtClean="0">
                <a:solidFill>
                  <a:schemeClr val="tx1"/>
                </a:solidFill>
              </a:rPr>
              <a:t>Weber detectors  have sensitivity  </a:t>
            </a:r>
            <a:r>
              <a:rPr lang="en-US" sz="1400" b="1" dirty="0" smtClean="0">
                <a:solidFill>
                  <a:srgbClr val="C00000"/>
                </a:solidFill>
              </a:rPr>
              <a:t>h &lt; 10</a:t>
            </a:r>
            <a:r>
              <a:rPr lang="en-US" sz="1400" b="1" baseline="70000" dirty="0" smtClean="0">
                <a:solidFill>
                  <a:srgbClr val="C00000"/>
                </a:solidFill>
              </a:rPr>
              <a:t>-19 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lvl="0">
              <a:lnSpc>
                <a:spcPts val="2700"/>
              </a:lnSpc>
              <a:defRPr/>
            </a:pPr>
            <a:r>
              <a:rPr lang="en-US" sz="1400" b="1" dirty="0" smtClean="0">
                <a:solidFill>
                  <a:srgbClr val="C00000"/>
                </a:solidFill>
              </a:rPr>
              <a:t>     </a:t>
            </a:r>
            <a:r>
              <a:rPr lang="en-US" sz="1400" b="1" dirty="0" err="1" smtClean="0">
                <a:solidFill>
                  <a:srgbClr val="C00000"/>
                </a:solidFill>
              </a:rPr>
              <a:t>MiniGrail</a:t>
            </a:r>
            <a:r>
              <a:rPr lang="en-US" sz="1400" b="1" dirty="0" smtClean="0">
                <a:solidFill>
                  <a:srgbClr val="C00000"/>
                </a:solidFill>
              </a:rPr>
              <a:t>, </a:t>
            </a:r>
            <a:r>
              <a:rPr lang="en-US" sz="1400" b="1" dirty="0" err="1" smtClean="0">
                <a:solidFill>
                  <a:srgbClr val="C00000"/>
                </a:solidFill>
              </a:rPr>
              <a:t>Auriga</a:t>
            </a:r>
            <a:r>
              <a:rPr lang="en-US" sz="1400" b="1" dirty="0" smtClean="0">
                <a:solidFill>
                  <a:srgbClr val="C00000"/>
                </a:solidFill>
              </a:rPr>
              <a:t>(</a:t>
            </a:r>
            <a:r>
              <a:rPr lang="en-US" sz="1400" b="1" dirty="0" err="1" smtClean="0">
                <a:solidFill>
                  <a:srgbClr val="C00000"/>
                </a:solidFill>
              </a:rPr>
              <a:t>Padova</a:t>
            </a:r>
            <a:r>
              <a:rPr lang="en-US" sz="1400" b="1" dirty="0" smtClean="0">
                <a:solidFill>
                  <a:srgbClr val="C00000"/>
                </a:solidFill>
              </a:rPr>
              <a:t>) 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Interferometers</a:t>
            </a:r>
            <a:r>
              <a:rPr lang="cs-CZ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LIGO(USA), VIRGO (IT-FRA)</a:t>
            </a:r>
            <a:endParaRPr lang="cs-CZ" sz="1600" b="1" dirty="0" smtClean="0">
              <a:solidFill>
                <a:srgbClr val="C00000"/>
              </a:solidFill>
            </a:endParaRPr>
          </a:p>
          <a:p>
            <a:pPr lvl="0">
              <a:defRPr/>
            </a:pPr>
            <a:r>
              <a:rPr lang="en-US" sz="1400" b="1" dirty="0" smtClean="0">
                <a:solidFill>
                  <a:srgbClr val="C00000"/>
                </a:solidFill>
              </a:rPr>
              <a:t>     </a:t>
            </a:r>
            <a:r>
              <a:rPr lang="en-US" sz="1400" b="1" dirty="0" smtClean="0">
                <a:solidFill>
                  <a:schemeClr val="tx1"/>
                </a:solidFill>
              </a:rPr>
              <a:t>Laser system with two arms, arm length 4 km</a:t>
            </a:r>
          </a:p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   L-shaped ultra high vacuum,   </a:t>
            </a:r>
            <a:r>
              <a:rPr lang="en-US" sz="1400" b="1" dirty="0" smtClean="0">
                <a:solidFill>
                  <a:srgbClr val="C00000"/>
                </a:solidFill>
              </a:rPr>
              <a:t>h </a:t>
            </a:r>
            <a:r>
              <a:rPr lang="en-US" sz="1400" b="1" dirty="0">
                <a:solidFill>
                  <a:srgbClr val="C00000"/>
                </a:solidFill>
              </a:rPr>
              <a:t>&lt; </a:t>
            </a:r>
            <a:r>
              <a:rPr lang="en-US" sz="1400" b="1" dirty="0" smtClean="0">
                <a:solidFill>
                  <a:srgbClr val="C00000"/>
                </a:solidFill>
              </a:rPr>
              <a:t>10</a:t>
            </a:r>
            <a:r>
              <a:rPr lang="en-US" sz="1400" b="1" baseline="70000" dirty="0" smtClean="0">
                <a:solidFill>
                  <a:srgbClr val="C00000"/>
                </a:solidFill>
              </a:rPr>
              <a:t>-23 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   Time of wave travel in milliseconds.</a:t>
            </a:r>
          </a:p>
          <a:p>
            <a:pPr lvl="0">
              <a:defRPr/>
            </a:pP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   </a:t>
            </a:r>
          </a:p>
          <a:p>
            <a:pPr lvl="0">
              <a:defRPr/>
            </a:pP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   Joined observatories: </a:t>
            </a:r>
          </a:p>
          <a:p>
            <a:pPr lvl="0">
              <a:defRPr/>
            </a:pP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      Livingstone (</a:t>
            </a:r>
            <a:r>
              <a:rPr lang="en-US" sz="1400" b="1" dirty="0" err="1" smtClean="0">
                <a:solidFill>
                  <a:schemeClr val="tx1"/>
                </a:solidFill>
              </a:rPr>
              <a:t>Lousiana</a:t>
            </a:r>
            <a:r>
              <a:rPr lang="en-US" sz="1400" b="1" dirty="0" smtClean="0">
                <a:solidFill>
                  <a:schemeClr val="tx1"/>
                </a:solidFill>
              </a:rPr>
              <a:t>), Hanford (Washington)</a:t>
            </a:r>
            <a:endParaRPr lang="en-US" sz="1400" b="1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endParaRPr lang="cs-CZ" sz="1400" b="1" dirty="0">
              <a:solidFill>
                <a:schemeClr val="tx1"/>
              </a:solidFill>
            </a:endParaRPr>
          </a:p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endParaRPr lang="en-US" sz="1600" b="1" dirty="0">
              <a:solidFill>
                <a:srgbClr val="C00000"/>
              </a:solidFill>
            </a:endParaRPr>
          </a:p>
          <a:p>
            <a:pPr lvl="0" algn="ctr">
              <a:lnSpc>
                <a:spcPts val="2700"/>
              </a:lnSpc>
              <a:defRPr/>
            </a:pPr>
            <a:endParaRPr lang="en-US" sz="1600" b="1" dirty="0" smtClean="0"/>
          </a:p>
        </p:txBody>
      </p:sp>
      <p:sp>
        <p:nvSpPr>
          <p:cNvPr id="5123" name="Title 5"/>
          <p:cNvSpPr>
            <a:spLocks noGrp="1"/>
          </p:cNvSpPr>
          <p:nvPr>
            <p:ph type="title"/>
          </p:nvPr>
        </p:nvSpPr>
        <p:spPr bwMode="auto">
          <a:xfrm>
            <a:off x="3492500" y="260350"/>
            <a:ext cx="51943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>
              <a:lnSpc>
                <a:spcPts val="2700"/>
              </a:lnSpc>
              <a:defRPr/>
            </a:pPr>
            <a:r>
              <a:rPr lang="en-US" sz="1400" b="1" dirty="0"/>
              <a:t> </a:t>
            </a:r>
            <a:r>
              <a:rPr lang="en-US" b="1" cap="all" dirty="0">
                <a:solidFill>
                  <a:schemeClr val="accent6">
                    <a:lumMod val="75000"/>
                  </a:schemeClr>
                </a:solidFill>
              </a:rPr>
              <a:t>Detectors of LOW frequency</a:t>
            </a:r>
            <a:br>
              <a:rPr lang="en-US" b="1" cap="all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cap="all" dirty="0">
                <a:solidFill>
                  <a:schemeClr val="accent6">
                    <a:lumMod val="75000"/>
                  </a:schemeClr>
                </a:solidFill>
              </a:rPr>
              <a:t>GW ( &lt; 100 Hz)</a:t>
            </a:r>
            <a:r>
              <a:rPr lang="cs-CZ" sz="1400" b="1" dirty="0"/>
              <a:t>	</a:t>
            </a:r>
            <a:endParaRPr lang="en-US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009021"/>
            <a:ext cx="1483618" cy="201622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47276"/>
            <a:ext cx="306779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484313"/>
            <a:ext cx="8205787" cy="4105275"/>
          </a:xfrm>
        </p:spPr>
        <p:txBody>
          <a:bodyPr/>
          <a:lstStyle/>
          <a:p>
            <a:pPr lvl="0" algn="ctr">
              <a:lnSpc>
                <a:spcPts val="2700"/>
              </a:lnSpc>
              <a:defRPr/>
            </a:pPr>
            <a:r>
              <a:rPr lang="cs-CZ" sz="1600" b="1" dirty="0" smtClean="0"/>
              <a:t>	</a:t>
            </a:r>
            <a:endParaRPr lang="en-US" sz="1600" b="1" dirty="0" smtClean="0"/>
          </a:p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Li-Baker detector – suggested project in 2011</a:t>
            </a:r>
          </a:p>
          <a:p>
            <a:pPr lvl="0">
              <a:lnSpc>
                <a:spcPts val="2700"/>
              </a:lnSpc>
              <a:defRPr/>
            </a:pPr>
            <a:r>
              <a:rPr lang="cs-CZ" sz="1600" dirty="0" smtClean="0"/>
              <a:t>    </a:t>
            </a:r>
            <a:r>
              <a:rPr lang="en-US" sz="1600" dirty="0" smtClean="0"/>
              <a:t>Final </a:t>
            </a:r>
            <a:r>
              <a:rPr lang="en-US" sz="1600" dirty="0"/>
              <a:t>Cost: </a:t>
            </a:r>
            <a:r>
              <a:rPr lang="en-US" sz="1600" dirty="0" smtClean="0"/>
              <a:t>approx. </a:t>
            </a:r>
            <a:r>
              <a:rPr lang="en-US" sz="1600" b="1" dirty="0">
                <a:solidFill>
                  <a:schemeClr val="tx1"/>
                </a:solidFill>
              </a:rPr>
              <a:t>6 Million </a:t>
            </a:r>
            <a:r>
              <a:rPr lang="en-US" sz="1600" b="1" dirty="0" smtClean="0">
                <a:solidFill>
                  <a:schemeClr val="tx1"/>
                </a:solidFill>
              </a:rPr>
              <a:t>US</a:t>
            </a:r>
            <a:endParaRPr lang="en-US" sz="1600" b="1" dirty="0">
              <a:solidFill>
                <a:schemeClr val="tx1"/>
              </a:solidFill>
            </a:endParaRPr>
          </a:p>
          <a:p>
            <a:pPr>
              <a:lnSpc>
                <a:spcPts val="2700"/>
              </a:lnSpc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    Expected sensitivity: </a:t>
            </a:r>
            <a:r>
              <a:rPr lang="en-US" sz="1600" b="1" dirty="0" err="1" smtClean="0">
                <a:solidFill>
                  <a:srgbClr val="C00000"/>
                </a:solidFill>
              </a:rPr>
              <a:t>h</a:t>
            </a:r>
            <a:r>
              <a:rPr lang="en-US" sz="1600" b="1" baseline="-25000" dirty="0" err="1" smtClean="0">
                <a:solidFill>
                  <a:srgbClr val="C00000"/>
                </a:solidFill>
              </a:rPr>
              <a:t>min</a:t>
            </a:r>
            <a:r>
              <a:rPr lang="en-US" sz="1600" b="1" dirty="0" smtClean="0">
                <a:solidFill>
                  <a:srgbClr val="C00000"/>
                </a:solidFill>
              </a:rPr>
              <a:t>=10</a:t>
            </a:r>
            <a:r>
              <a:rPr lang="en-US" sz="1600" b="1" baseline="70000" dirty="0" smtClean="0">
                <a:solidFill>
                  <a:srgbClr val="C00000"/>
                </a:solidFill>
              </a:rPr>
              <a:t>-32 </a:t>
            </a:r>
            <a:endParaRPr lang="en-US" sz="1600" b="1" dirty="0">
              <a:solidFill>
                <a:schemeClr val="tx1"/>
              </a:solidFill>
            </a:endParaRPr>
          </a:p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cs-CZ" sz="1400" b="1" dirty="0" err="1" smtClean="0">
                <a:solidFill>
                  <a:schemeClr val="tx1"/>
                </a:solidFill>
              </a:rPr>
              <a:t>Generation</a:t>
            </a:r>
            <a:r>
              <a:rPr lang="cs-CZ" sz="1400" b="1" dirty="0" smtClean="0">
                <a:solidFill>
                  <a:schemeClr val="tx1"/>
                </a:solidFill>
              </a:rPr>
              <a:t> by </a:t>
            </a:r>
            <a:r>
              <a:rPr lang="cs-CZ" sz="1400" b="1" dirty="0" err="1" smtClean="0">
                <a:solidFill>
                  <a:schemeClr val="tx1"/>
                </a:solidFill>
              </a:rPr>
              <a:t>two</a:t>
            </a:r>
            <a:r>
              <a:rPr lang="cs-CZ" sz="1400" b="1" dirty="0" smtClean="0">
                <a:solidFill>
                  <a:schemeClr val="tx1"/>
                </a:solidFill>
              </a:rPr>
              <a:t>  x-</a:t>
            </a:r>
            <a:r>
              <a:rPr lang="cs-CZ" sz="1400" b="1" dirty="0" err="1" smtClean="0">
                <a:solidFill>
                  <a:schemeClr val="tx1"/>
                </a:solidFill>
              </a:rPr>
              <a:t>ray</a:t>
            </a:r>
            <a:r>
              <a:rPr lang="cs-CZ" sz="1400" b="1" dirty="0" smtClean="0">
                <a:solidFill>
                  <a:schemeClr val="tx1"/>
                </a:solidFill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</a:rPr>
              <a:t>lasers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</a:rPr>
              <a:t>(760 nm, 20 </a:t>
            </a:r>
            <a:r>
              <a:rPr lang="en-US" sz="1200" b="1" dirty="0" err="1" smtClean="0">
                <a:solidFill>
                  <a:schemeClr val="tx1"/>
                </a:solidFill>
              </a:rPr>
              <a:t>fs</a:t>
            </a:r>
            <a:r>
              <a:rPr lang="en-US" sz="1200" b="1" dirty="0" smtClean="0">
                <a:solidFill>
                  <a:schemeClr val="tx1"/>
                </a:solidFill>
              </a:rPr>
              <a:t>, rep. rate 100 MHz)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Detection based on a coupling</a:t>
            </a:r>
          </a:p>
          <a:p>
            <a:pPr lvl="0">
              <a:defRPr/>
            </a:pP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   between </a:t>
            </a:r>
            <a:r>
              <a:rPr lang="en-US" sz="1400" b="1" dirty="0">
                <a:solidFill>
                  <a:schemeClr val="tx1"/>
                </a:solidFill>
              </a:rPr>
              <a:t>EM and gravitational </a:t>
            </a:r>
            <a:r>
              <a:rPr lang="en-US" sz="1400" b="1" dirty="0" smtClean="0">
                <a:solidFill>
                  <a:schemeClr val="tx1"/>
                </a:solidFill>
              </a:rPr>
              <a:t>waves</a:t>
            </a:r>
          </a:p>
          <a:p>
            <a:pPr lvl="0">
              <a:defRPr/>
            </a:pP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   </a:t>
            </a:r>
            <a:r>
              <a:rPr lang="en-US" sz="1400" b="1" dirty="0" err="1" smtClean="0">
                <a:solidFill>
                  <a:schemeClr val="tx1"/>
                </a:solidFill>
              </a:rPr>
              <a:t>synchro</a:t>
            </a:r>
            <a:r>
              <a:rPr lang="en-US" sz="1400" b="1" dirty="0" smtClean="0">
                <a:solidFill>
                  <a:schemeClr val="tx1"/>
                </a:solidFill>
              </a:rPr>
              <a:t>-resonance solution</a:t>
            </a:r>
            <a:r>
              <a:rPr lang="en-US" sz="1400" b="1" dirty="0" smtClean="0">
                <a:solidFill>
                  <a:schemeClr val="accent2"/>
                </a:solidFill>
              </a:rPr>
              <a:t> </a:t>
            </a:r>
          </a:p>
          <a:p>
            <a:pPr lvl="0">
              <a:defRPr/>
            </a:pP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smtClean="0">
                <a:solidFill>
                  <a:schemeClr val="accent2"/>
                </a:solidFill>
              </a:rPr>
              <a:t>    different from </a:t>
            </a:r>
            <a:r>
              <a:rPr lang="en-US" sz="1400" b="1" dirty="0" err="1">
                <a:solidFill>
                  <a:srgbClr val="C00000"/>
                </a:solidFill>
              </a:rPr>
              <a:t>Gertsenshtein</a:t>
            </a:r>
            <a:r>
              <a:rPr lang="en-US" sz="1400" b="1" dirty="0" smtClean="0">
                <a:solidFill>
                  <a:schemeClr val="accent2"/>
                </a:solidFill>
              </a:rPr>
              <a:t> effect</a:t>
            </a:r>
            <a:endParaRPr lang="en-US" sz="1400" b="1" dirty="0">
              <a:solidFill>
                <a:schemeClr val="tx1"/>
              </a:solidFill>
            </a:endParaRPr>
          </a:p>
          <a:p>
            <a:pPr lvl="0">
              <a:lnSpc>
                <a:spcPts val="2700"/>
              </a:lnSpc>
              <a:defRPr/>
            </a:pP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5123" name="Title 5"/>
          <p:cNvSpPr>
            <a:spLocks noGrp="1"/>
          </p:cNvSpPr>
          <p:nvPr>
            <p:ph type="title"/>
          </p:nvPr>
        </p:nvSpPr>
        <p:spPr bwMode="auto">
          <a:xfrm>
            <a:off x="3492500" y="260350"/>
            <a:ext cx="51943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>
              <a:lnSpc>
                <a:spcPts val="2700"/>
              </a:lnSpc>
              <a:defRPr/>
            </a:pPr>
            <a:r>
              <a:rPr lang="en-US" b="1" cap="all" dirty="0" smtClean="0">
                <a:solidFill>
                  <a:schemeClr val="accent6">
                    <a:lumMod val="75000"/>
                  </a:schemeClr>
                </a:solidFill>
              </a:rPr>
              <a:t>Detectors </a:t>
            </a:r>
            <a:r>
              <a:rPr lang="en-US" b="1" cap="all" dirty="0">
                <a:solidFill>
                  <a:schemeClr val="accent6">
                    <a:lumMod val="75000"/>
                  </a:schemeClr>
                </a:solidFill>
              </a:rPr>
              <a:t>of High frequency</a:t>
            </a:r>
            <a:br>
              <a:rPr lang="en-US" b="1" cap="all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cap="all" dirty="0">
                <a:solidFill>
                  <a:schemeClr val="accent6">
                    <a:lumMod val="75000"/>
                  </a:schemeClr>
                </a:solidFill>
              </a:rPr>
              <a:t>GW</a:t>
            </a:r>
            <a:endParaRPr lang="en-US" altLang="cs-CZ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57684"/>
            <a:ext cx="4445496" cy="271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8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2636912"/>
            <a:ext cx="8205787" cy="2952676"/>
          </a:xfrm>
        </p:spPr>
        <p:txBody>
          <a:bodyPr/>
          <a:lstStyle/>
          <a:p>
            <a:pPr lvl="0" algn="ctr">
              <a:lnSpc>
                <a:spcPts val="2700"/>
              </a:lnSpc>
              <a:defRPr/>
            </a:pPr>
            <a:endParaRPr lang="pl-PL" sz="900" dirty="0">
              <a:latin typeface="Calibri" pitchFamily="34" charset="0"/>
            </a:endParaRPr>
          </a:p>
          <a:p>
            <a:pPr>
              <a:defRPr/>
            </a:pPr>
            <a:r>
              <a:rPr lang="cs-CZ" sz="1600" b="1" dirty="0" smtClean="0"/>
              <a:t>	</a:t>
            </a:r>
            <a:endParaRPr lang="cs-CZ" sz="1600" b="1" dirty="0"/>
          </a:p>
        </p:txBody>
      </p:sp>
      <p:sp>
        <p:nvSpPr>
          <p:cNvPr id="5123" name="Title 5"/>
          <p:cNvSpPr>
            <a:spLocks noGrp="1"/>
          </p:cNvSpPr>
          <p:nvPr>
            <p:ph type="title"/>
          </p:nvPr>
        </p:nvSpPr>
        <p:spPr bwMode="auto">
          <a:xfrm>
            <a:off x="3554164" y="404664"/>
            <a:ext cx="51943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/>
            </a:r>
            <a:br>
              <a:rPr lang="cs-CZ" altLang="cs-CZ" dirty="0"/>
            </a:br>
            <a:endParaRPr lang="en-US" altLang="cs-CZ" dirty="0" smtClean="0"/>
          </a:p>
        </p:txBody>
      </p:sp>
      <p:sp>
        <p:nvSpPr>
          <p:cNvPr id="2" name="Obdélník 1"/>
          <p:cNvSpPr/>
          <p:nvPr/>
        </p:nvSpPr>
        <p:spPr>
          <a:xfrm>
            <a:off x="395536" y="2996952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[</a:t>
            </a:r>
            <a:r>
              <a:rPr lang="cs-CZ" dirty="0" smtClean="0"/>
              <a:t>1</a:t>
            </a:r>
            <a:r>
              <a:rPr lang="en-US" dirty="0" smtClean="0"/>
              <a:t>] </a:t>
            </a:r>
            <a:r>
              <a:rPr lang="en-US" dirty="0"/>
              <a:t>X. </a:t>
            </a:r>
            <a:r>
              <a:rPr lang="en-US" dirty="0" err="1"/>
              <a:t>Ribeyre</a:t>
            </a:r>
            <a:r>
              <a:rPr lang="en-US" dirty="0"/>
              <a:t> and V. T. </a:t>
            </a:r>
            <a:r>
              <a:rPr lang="en-US" dirty="0" err="1" smtClean="0"/>
              <a:t>Tikhonchuk</a:t>
            </a:r>
            <a:r>
              <a:rPr lang="en-US" dirty="0" smtClean="0"/>
              <a:t>, "</a:t>
            </a:r>
            <a:r>
              <a:rPr lang="en-US" dirty="0"/>
              <a:t>Possible Experimental tests of General Relativity and Gravity on LMJ-PETAL</a:t>
            </a:r>
            <a:r>
              <a:rPr lang="en-US" dirty="0" smtClean="0"/>
              <a:t>"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/>
              <a:t>IZEST -- ELI-NP Conference in Paris, </a:t>
            </a:r>
            <a:r>
              <a:rPr lang="en-US" dirty="0" smtClean="0"/>
              <a:t>(2014).</a:t>
            </a:r>
            <a:endParaRPr lang="cs-CZ" dirty="0" smtClean="0"/>
          </a:p>
          <a:p>
            <a:r>
              <a:rPr lang="en-US" dirty="0" smtClean="0"/>
              <a:t>[</a:t>
            </a:r>
            <a:r>
              <a:rPr lang="cs-CZ" dirty="0" smtClean="0"/>
              <a:t>2</a:t>
            </a:r>
            <a:r>
              <a:rPr lang="en-US" dirty="0" smtClean="0"/>
              <a:t>] </a:t>
            </a:r>
            <a:r>
              <a:rPr lang="cs-CZ" dirty="0"/>
              <a:t>M. </a:t>
            </a:r>
            <a:r>
              <a:rPr lang="cs-CZ" dirty="0" err="1"/>
              <a:t>Maggiore</a:t>
            </a:r>
            <a:r>
              <a:rPr lang="en-US" dirty="0" smtClean="0"/>
              <a:t>, "</a:t>
            </a:r>
            <a:r>
              <a:rPr lang="en-US" dirty="0"/>
              <a:t>Gravitational Waves: Volume 1: Theory and Experiments</a:t>
            </a:r>
            <a:r>
              <a:rPr lang="en-US" dirty="0" smtClean="0"/>
              <a:t>"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cs-CZ" dirty="0"/>
              <a:t>Oxford University </a:t>
            </a:r>
            <a:r>
              <a:rPr lang="cs-CZ" dirty="0" err="1" smtClean="0"/>
              <a:t>Press</a:t>
            </a:r>
            <a:r>
              <a:rPr lang="en-US" dirty="0" smtClean="0"/>
              <a:t>, New York,  </a:t>
            </a:r>
            <a:r>
              <a:rPr lang="en-US" dirty="0"/>
              <a:t>(</a:t>
            </a:r>
            <a:r>
              <a:rPr lang="cs-CZ" dirty="0" smtClean="0"/>
              <a:t>2008</a:t>
            </a:r>
            <a:r>
              <a:rPr lang="en-US" dirty="0" smtClean="0"/>
              <a:t>).</a:t>
            </a:r>
          </a:p>
          <a:p>
            <a:r>
              <a:rPr lang="cs-CZ" dirty="0" smtClean="0"/>
              <a:t>[3] </a:t>
            </a:r>
            <a:r>
              <a:rPr lang="en-US" dirty="0"/>
              <a:t>R. </a:t>
            </a:r>
            <a:r>
              <a:rPr lang="en-US" dirty="0" err="1"/>
              <a:t>Fabbro</a:t>
            </a:r>
            <a:r>
              <a:rPr lang="en-US" dirty="0"/>
              <a:t> </a:t>
            </a:r>
            <a:r>
              <a:rPr lang="en-US" dirty="0" smtClean="0"/>
              <a:t>et al., </a:t>
            </a:r>
            <a:r>
              <a:rPr lang="cs-CZ" b="1" dirty="0" smtClean="0"/>
              <a:t>“</a:t>
            </a:r>
            <a:r>
              <a:rPr lang="en-US" dirty="0"/>
              <a:t>Planar laser--driven ablation: Effect of inhibited electron thermal conduction</a:t>
            </a:r>
            <a:r>
              <a:rPr lang="cs-CZ" b="1" dirty="0" smtClean="0"/>
              <a:t>”,</a:t>
            </a:r>
            <a:r>
              <a:rPr lang="cs-CZ" dirty="0" smtClean="0"/>
              <a:t> </a:t>
            </a:r>
            <a:r>
              <a:rPr lang="cs-CZ" dirty="0" err="1"/>
              <a:t>Phys</a:t>
            </a:r>
            <a:r>
              <a:rPr lang="cs-CZ" dirty="0"/>
              <a:t>. </a:t>
            </a:r>
            <a:r>
              <a:rPr lang="cs-CZ" dirty="0" err="1" smtClean="0"/>
              <a:t>Fluids</a:t>
            </a:r>
            <a:r>
              <a:rPr lang="en-US" dirty="0" smtClean="0"/>
              <a:t> 25</a:t>
            </a:r>
            <a:r>
              <a:rPr lang="cs-CZ" dirty="0" smtClean="0"/>
              <a:t>, </a:t>
            </a:r>
            <a:r>
              <a:rPr lang="en-US" dirty="0" smtClean="0"/>
              <a:t>(</a:t>
            </a:r>
            <a:r>
              <a:rPr lang="cs-CZ" dirty="0" smtClean="0"/>
              <a:t>1984).</a:t>
            </a:r>
          </a:p>
          <a:p>
            <a:r>
              <a:rPr lang="en-US" dirty="0" smtClean="0"/>
              <a:t>[</a:t>
            </a:r>
            <a:r>
              <a:rPr lang="cs-CZ" dirty="0" smtClean="0"/>
              <a:t>4</a:t>
            </a:r>
            <a:r>
              <a:rPr lang="en-US" dirty="0" smtClean="0"/>
              <a:t>] </a:t>
            </a:r>
            <a:r>
              <a:rPr lang="en-US" dirty="0"/>
              <a:t>N. </a:t>
            </a:r>
            <a:r>
              <a:rPr lang="en-US" dirty="0" err="1"/>
              <a:t>Naumova</a:t>
            </a:r>
            <a:r>
              <a:rPr lang="en-US" dirty="0"/>
              <a:t> </a:t>
            </a:r>
            <a:r>
              <a:rPr lang="en-US" dirty="0" smtClean="0"/>
              <a:t>et </a:t>
            </a:r>
            <a:r>
              <a:rPr lang="en-US" dirty="0" err="1" smtClean="0"/>
              <a:t>al.,"</a:t>
            </a:r>
            <a:r>
              <a:rPr lang="en-US" dirty="0" err="1"/>
              <a:t>Hole</a:t>
            </a:r>
            <a:r>
              <a:rPr lang="en-US" dirty="0"/>
              <a:t> Boring in a DT Pellet and Fast--Ion Ignition with </a:t>
            </a:r>
            <a:r>
              <a:rPr lang="en-US" dirty="0" err="1"/>
              <a:t>Ultraintense</a:t>
            </a:r>
            <a:r>
              <a:rPr lang="en-US" dirty="0"/>
              <a:t> Laser pulses</a:t>
            </a:r>
            <a:r>
              <a:rPr lang="en-US" dirty="0" smtClean="0"/>
              <a:t>"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cs-CZ" dirty="0" err="1"/>
              <a:t>Physical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 </a:t>
            </a:r>
            <a:r>
              <a:rPr lang="cs-CZ" dirty="0" err="1" smtClean="0"/>
              <a:t>Letters</a:t>
            </a:r>
            <a:r>
              <a:rPr lang="en-US" dirty="0" smtClean="0"/>
              <a:t> </a:t>
            </a:r>
            <a:r>
              <a:rPr lang="cs-CZ" dirty="0" smtClean="0"/>
              <a:t>102</a:t>
            </a:r>
            <a:r>
              <a:rPr lang="en-US" dirty="0" smtClean="0"/>
              <a:t>, </a:t>
            </a:r>
            <a:r>
              <a:rPr lang="cs-CZ" dirty="0" smtClean="0"/>
              <a:t>025002</a:t>
            </a:r>
            <a:r>
              <a:rPr lang="en-US" dirty="0" smtClean="0"/>
              <a:t> (</a:t>
            </a:r>
            <a:r>
              <a:rPr lang="cs-CZ" dirty="0"/>
              <a:t>2009</a:t>
            </a:r>
            <a:r>
              <a:rPr lang="en-US" dirty="0" smtClean="0"/>
              <a:t>).</a:t>
            </a:r>
            <a:endParaRPr lang="cs-CZ" baseline="-25000" dirty="0"/>
          </a:p>
        </p:txBody>
      </p:sp>
      <p:sp>
        <p:nvSpPr>
          <p:cNvPr id="3" name="Obdélník 2"/>
          <p:cNvSpPr/>
          <p:nvPr/>
        </p:nvSpPr>
        <p:spPr>
          <a:xfrm>
            <a:off x="2195736" y="2473980"/>
            <a:ext cx="41044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References</a:t>
            </a:r>
            <a:endParaRPr lang="cs-CZ" b="1" dirty="0" smtClean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915816" y="1196752"/>
            <a:ext cx="295232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Acknowledgements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67544" y="1653952"/>
            <a:ext cx="8352928" cy="478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cs-CZ" sz="1400" dirty="0" err="1" smtClean="0">
                <a:solidFill>
                  <a:schemeClr val="tx1"/>
                </a:solidFill>
              </a:rPr>
              <a:t>This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research</a:t>
            </a:r>
            <a:r>
              <a:rPr lang="cs-CZ" sz="1400" dirty="0" smtClean="0">
                <a:solidFill>
                  <a:schemeClr val="tx1"/>
                </a:solidFill>
              </a:rPr>
              <a:t> has </a:t>
            </a:r>
            <a:r>
              <a:rPr lang="cs-CZ" sz="1400" dirty="0" err="1" smtClean="0">
                <a:solidFill>
                  <a:schemeClr val="tx1"/>
                </a:solidFill>
              </a:rPr>
              <a:t>been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supported</a:t>
            </a:r>
            <a:r>
              <a:rPr lang="cs-CZ" sz="1400" dirty="0" smtClean="0">
                <a:solidFill>
                  <a:schemeClr val="tx1"/>
                </a:solidFill>
              </a:rPr>
              <a:t> by ELI-</a:t>
            </a:r>
            <a:r>
              <a:rPr lang="cs-CZ" sz="1400" dirty="0" err="1" smtClean="0">
                <a:solidFill>
                  <a:schemeClr val="tx1"/>
                </a:solidFill>
              </a:rPr>
              <a:t>Beamlines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(CZ.1.05/1.1.00/483/02.0061) </a:t>
            </a:r>
            <a:r>
              <a:rPr lang="cs-CZ" sz="1400" dirty="0" smtClean="0">
                <a:solidFill>
                  <a:schemeClr val="tx1"/>
                </a:solidFill>
              </a:rPr>
              <a:t>.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cs-CZ" sz="1400" baseline="-25000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/483/02.0061) 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endParaRPr lang="cs-CZ" baseline="-25000" dirty="0"/>
          </a:p>
        </p:txBody>
      </p:sp>
    </p:spTree>
    <p:extLst>
      <p:ext uri="{BB962C8B-B14F-4D97-AF65-F5344CB8AC3E}">
        <p14:creationId xmlns:p14="http://schemas.microsoft.com/office/powerpoint/2010/main" val="149015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484313"/>
            <a:ext cx="8205787" cy="4105275"/>
          </a:xfrm>
        </p:spPr>
        <p:txBody>
          <a:bodyPr/>
          <a:lstStyle/>
          <a:p>
            <a:pPr marL="171450" lvl="0" indent="-171450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cs-CZ" sz="1400" b="1" dirty="0" err="1" smtClean="0">
                <a:solidFill>
                  <a:srgbClr val="C00000"/>
                </a:solidFill>
              </a:rPr>
              <a:t>Connection</a:t>
            </a:r>
            <a:r>
              <a:rPr lang="cs-CZ" sz="1400" b="1" dirty="0" smtClean="0">
                <a:solidFill>
                  <a:srgbClr val="C00000"/>
                </a:solidFill>
              </a:rPr>
              <a:t> </a:t>
            </a:r>
            <a:r>
              <a:rPr lang="cs-CZ" sz="1400" b="1" dirty="0" err="1" smtClean="0">
                <a:solidFill>
                  <a:srgbClr val="C00000"/>
                </a:solidFill>
              </a:rPr>
              <a:t>of</a:t>
            </a:r>
            <a:r>
              <a:rPr lang="cs-CZ" sz="1400" b="1" dirty="0" smtClean="0">
                <a:solidFill>
                  <a:srgbClr val="C00000"/>
                </a:solidFill>
              </a:rPr>
              <a:t> </a:t>
            </a:r>
            <a:r>
              <a:rPr lang="cs-CZ" sz="1400" b="1" dirty="0" err="1" smtClean="0">
                <a:solidFill>
                  <a:srgbClr val="C00000"/>
                </a:solidFill>
              </a:rPr>
              <a:t>two</a:t>
            </a:r>
            <a:r>
              <a:rPr lang="cs-CZ" sz="1400" b="1" dirty="0" smtClean="0">
                <a:solidFill>
                  <a:srgbClr val="C00000"/>
                </a:solidFill>
              </a:rPr>
              <a:t> </a:t>
            </a:r>
            <a:r>
              <a:rPr lang="cs-CZ" sz="1400" b="1" dirty="0" err="1" smtClean="0">
                <a:solidFill>
                  <a:srgbClr val="C00000"/>
                </a:solidFill>
              </a:rPr>
              <a:t>research</a:t>
            </a:r>
            <a:r>
              <a:rPr lang="cs-CZ" sz="1400" b="1" dirty="0" smtClean="0">
                <a:solidFill>
                  <a:srgbClr val="C00000"/>
                </a:solidFill>
              </a:rPr>
              <a:t> </a:t>
            </a:r>
            <a:r>
              <a:rPr lang="cs-CZ" sz="1400" b="1" dirty="0" err="1" smtClean="0">
                <a:solidFill>
                  <a:srgbClr val="C00000"/>
                </a:solidFill>
              </a:rPr>
              <a:t>fields</a:t>
            </a:r>
            <a:r>
              <a:rPr lang="cs-CZ" sz="1400" b="1" dirty="0" smtClean="0">
                <a:solidFill>
                  <a:srgbClr val="C00000"/>
                </a:solidFill>
              </a:rPr>
              <a:t>:</a:t>
            </a:r>
          </a:p>
          <a:p>
            <a:pPr lvl="0">
              <a:lnSpc>
                <a:spcPts val="2700"/>
              </a:lnSpc>
              <a:defRPr/>
            </a:pPr>
            <a:r>
              <a:rPr lang="cs-CZ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</a:rPr>
              <a:t>               </a:t>
            </a:r>
            <a:r>
              <a:rPr lang="cs-CZ" sz="1200" b="1" dirty="0" err="1" smtClean="0">
                <a:solidFill>
                  <a:schemeClr val="tx1"/>
                </a:solidFill>
              </a:rPr>
              <a:t>High</a:t>
            </a:r>
            <a:r>
              <a:rPr lang="cs-CZ" sz="1200" b="1" dirty="0" smtClean="0">
                <a:solidFill>
                  <a:schemeClr val="tx1"/>
                </a:solidFill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</a:rPr>
              <a:t>energy</a:t>
            </a:r>
            <a:r>
              <a:rPr lang="cs-CZ" sz="1200" b="1" dirty="0" smtClean="0">
                <a:solidFill>
                  <a:schemeClr val="tx1"/>
                </a:solidFill>
              </a:rPr>
              <a:t> Laser – plasma </a:t>
            </a:r>
            <a:r>
              <a:rPr lang="cs-CZ" sz="1200" b="1" dirty="0" err="1" smtClean="0">
                <a:solidFill>
                  <a:schemeClr val="tx1"/>
                </a:solidFill>
              </a:rPr>
              <a:t>interactions</a:t>
            </a:r>
            <a:r>
              <a:rPr lang="cs-CZ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</a:rPr>
              <a:t>(energy ranges PW, EW)</a:t>
            </a:r>
            <a:endParaRPr lang="cs-CZ" sz="1200" b="1" dirty="0" smtClean="0">
              <a:solidFill>
                <a:schemeClr val="tx1"/>
              </a:solidFill>
            </a:endParaRPr>
          </a:p>
          <a:p>
            <a:pPr lvl="0">
              <a:lnSpc>
                <a:spcPts val="2700"/>
              </a:lnSpc>
              <a:defRPr/>
            </a:pPr>
            <a:r>
              <a:rPr lang="cs-CZ" sz="1200" b="1" dirty="0">
                <a:solidFill>
                  <a:schemeClr val="tx1"/>
                </a:solidFill>
              </a:rPr>
              <a:t> </a:t>
            </a:r>
            <a:r>
              <a:rPr lang="cs-CZ" sz="1200" b="1" dirty="0" smtClean="0">
                <a:solidFill>
                  <a:schemeClr val="tx1"/>
                </a:solidFill>
              </a:rPr>
              <a:t>                </a:t>
            </a:r>
            <a:r>
              <a:rPr lang="cs-CZ" sz="1200" b="1" dirty="0" err="1" smtClean="0">
                <a:solidFill>
                  <a:schemeClr val="tx1"/>
                </a:solidFill>
              </a:rPr>
              <a:t>Gravitational</a:t>
            </a:r>
            <a:r>
              <a:rPr lang="cs-CZ" sz="1200" b="1" dirty="0" smtClean="0">
                <a:solidFill>
                  <a:schemeClr val="tx1"/>
                </a:solidFill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</a:rPr>
              <a:t>theory</a:t>
            </a:r>
            <a:r>
              <a:rPr lang="cs-CZ" sz="1200" b="1" dirty="0" smtClean="0">
                <a:solidFill>
                  <a:schemeClr val="tx1"/>
                </a:solidFill>
              </a:rPr>
              <a:t> </a:t>
            </a:r>
          </a:p>
          <a:p>
            <a:pPr marL="171450" lvl="0" indent="-171450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C00000"/>
                </a:solidFill>
              </a:rPr>
              <a:t>New laser facilities enable applications to other fundamental research fields:</a:t>
            </a:r>
          </a:p>
          <a:p>
            <a:pPr lvl="0">
              <a:lnSpc>
                <a:spcPts val="2700"/>
              </a:lnSpc>
              <a:defRPr/>
            </a:pPr>
            <a:r>
              <a:rPr lang="en-US" sz="1200" b="1" dirty="0">
                <a:solidFill>
                  <a:srgbClr val="C00000"/>
                </a:solidFill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</a:rPr>
              <a:t>                </a:t>
            </a:r>
            <a:r>
              <a:rPr lang="en-US" sz="1200" b="1" dirty="0" smtClean="0">
                <a:solidFill>
                  <a:schemeClr val="tx1"/>
                </a:solidFill>
              </a:rPr>
              <a:t>Generation of gravitational waves  with sensitivity  h ~ 10</a:t>
            </a:r>
            <a:r>
              <a:rPr lang="en-US" sz="1050" b="1" baseline="70000" dirty="0" smtClean="0">
                <a:solidFill>
                  <a:schemeClr val="tx1"/>
                </a:solidFill>
              </a:rPr>
              <a:t>-(38-40)</a:t>
            </a:r>
          </a:p>
          <a:p>
            <a:pPr lvl="0">
              <a:lnSpc>
                <a:spcPts val="2700"/>
              </a:lnSpc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                 Problems with detection – still did not happen! (2014 South Pole BICEP)</a:t>
            </a:r>
            <a:endParaRPr lang="en-US" sz="1200" b="1" baseline="70000" dirty="0" smtClean="0">
              <a:solidFill>
                <a:schemeClr val="tx1"/>
              </a:solidFill>
            </a:endParaRPr>
          </a:p>
          <a:p>
            <a:pPr lvl="0">
              <a:lnSpc>
                <a:spcPts val="2700"/>
              </a:lnSpc>
              <a:defRPr/>
            </a:pPr>
            <a:r>
              <a:rPr lang="en-US" sz="1050" b="1" baseline="70000" dirty="0">
                <a:solidFill>
                  <a:schemeClr val="tx1"/>
                </a:solidFill>
              </a:rPr>
              <a:t> </a:t>
            </a:r>
            <a:r>
              <a:rPr lang="en-US" sz="1050" b="1" baseline="70000" dirty="0" smtClean="0">
                <a:solidFill>
                  <a:schemeClr val="tx1"/>
                </a:solidFill>
              </a:rPr>
              <a:t>                             </a:t>
            </a:r>
          </a:p>
          <a:p>
            <a:pPr lvl="0">
              <a:lnSpc>
                <a:spcPts val="2700"/>
              </a:lnSpc>
              <a:defRPr/>
            </a:pPr>
            <a:r>
              <a:rPr lang="en-US" sz="1200" b="1" dirty="0">
                <a:solidFill>
                  <a:srgbClr val="C00000"/>
                </a:solidFill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</a:rPr>
              <a:t>                 </a:t>
            </a:r>
          </a:p>
          <a:p>
            <a:pPr marL="285750" lvl="0" indent="-285750">
              <a:lnSpc>
                <a:spcPts val="2700"/>
              </a:lnSpc>
              <a:buFont typeface="Wingdings" pitchFamily="2" charset="2"/>
              <a:buChar char="§"/>
              <a:defRPr/>
            </a:pPr>
            <a:endParaRPr lang="cs-CZ" sz="1200" b="1" dirty="0"/>
          </a:p>
        </p:txBody>
      </p:sp>
      <p:sp>
        <p:nvSpPr>
          <p:cNvPr id="5123" name="Title 5"/>
          <p:cNvSpPr>
            <a:spLocks noGrp="1"/>
          </p:cNvSpPr>
          <p:nvPr>
            <p:ph type="title"/>
          </p:nvPr>
        </p:nvSpPr>
        <p:spPr bwMode="auto">
          <a:xfrm>
            <a:off x="3492500" y="260350"/>
            <a:ext cx="5194300" cy="10084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>
              <a:lnSpc>
                <a:spcPts val="2700"/>
              </a:lnSpc>
              <a:defRPr/>
            </a:pPr>
            <a:r>
              <a:rPr lang="cs-CZ" sz="1600" b="1" cap="all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cs-CZ" sz="1600" b="1" cap="al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1600" b="1" cap="all" dirty="0" err="1">
                <a:solidFill>
                  <a:schemeClr val="accent6">
                    <a:lumMod val="75000"/>
                  </a:schemeClr>
                </a:solidFill>
              </a:rPr>
              <a:t>gener</a:t>
            </a:r>
            <a:r>
              <a:rPr lang="en-US" sz="1600" b="1" cap="all" dirty="0" err="1">
                <a:solidFill>
                  <a:schemeClr val="accent6">
                    <a:lumMod val="75000"/>
                  </a:schemeClr>
                </a:solidFill>
              </a:rPr>
              <a:t>ation</a:t>
            </a:r>
            <a:r>
              <a:rPr lang="en-US" sz="1600" b="1" cap="al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cap="all" dirty="0" smtClean="0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cs-CZ" sz="1600" b="1" cap="al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cap="all" dirty="0" smtClean="0">
                <a:solidFill>
                  <a:schemeClr val="accent6">
                    <a:lumMod val="75000"/>
                  </a:schemeClr>
                </a:solidFill>
              </a:rPr>
              <a:t>gravitational</a:t>
            </a:r>
            <a:r>
              <a:rPr lang="cs-CZ" sz="1600" b="1" cap="al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cap="all" dirty="0" err="1" smtClean="0">
                <a:solidFill>
                  <a:schemeClr val="accent6">
                    <a:lumMod val="75000"/>
                  </a:schemeClr>
                </a:solidFill>
              </a:rPr>
              <a:t>waveS</a:t>
            </a:r>
            <a:r>
              <a:rPr lang="en-US" sz="1600" b="1" cap="al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cap="all" dirty="0">
                <a:solidFill>
                  <a:schemeClr val="accent6">
                    <a:lumMod val="75000"/>
                  </a:schemeClr>
                </a:solidFill>
              </a:rPr>
              <a:t>By </a:t>
            </a:r>
            <a:r>
              <a:rPr lang="en-US" sz="1600" b="1" cap="all" dirty="0" smtClean="0">
                <a:solidFill>
                  <a:schemeClr val="accent6">
                    <a:lumMod val="75000"/>
                  </a:schemeClr>
                </a:solidFill>
              </a:rPr>
              <a:t>Laser </a:t>
            </a:r>
            <a:r>
              <a:rPr lang="en-US" sz="1600" b="1" cap="all" dirty="0">
                <a:solidFill>
                  <a:schemeClr val="accent6">
                    <a:lumMod val="75000"/>
                  </a:schemeClr>
                </a:solidFill>
              </a:rPr>
              <a:t>plasma interaction</a:t>
            </a:r>
            <a:r>
              <a:rPr lang="cs-CZ" b="1" cap="all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cs-CZ" b="1" cap="all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altLang="cs-CZ" dirty="0"/>
              <a:t/>
            </a:r>
            <a:br>
              <a:rPr lang="cs-CZ" altLang="cs-CZ" dirty="0"/>
            </a:br>
            <a:endParaRPr lang="en-US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7286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484313"/>
            <a:ext cx="8205787" cy="4105275"/>
          </a:xfrm>
        </p:spPr>
        <p:txBody>
          <a:bodyPr/>
          <a:lstStyle/>
          <a:p>
            <a:pPr marL="342900" lvl="0" indent="-342900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Are the perturbations of </a:t>
            </a:r>
            <a:r>
              <a:rPr lang="en-US" sz="1200" b="1" dirty="0" err="1" smtClean="0">
                <a:solidFill>
                  <a:schemeClr val="tx1"/>
                </a:solidFill>
              </a:rPr>
              <a:t>spacetime</a:t>
            </a:r>
            <a:r>
              <a:rPr lang="en-US" sz="1200" b="1" dirty="0" smtClean="0">
                <a:solidFill>
                  <a:schemeClr val="tx1"/>
                </a:solidFill>
              </a:rPr>
              <a:t> – ripples </a:t>
            </a:r>
          </a:p>
          <a:p>
            <a:pPr lvl="0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       of </a:t>
            </a:r>
            <a:r>
              <a:rPr lang="en-US" sz="1200" b="1" dirty="0" err="1" smtClean="0">
                <a:solidFill>
                  <a:schemeClr val="tx1"/>
                </a:solidFill>
              </a:rPr>
              <a:t>spacetime</a:t>
            </a:r>
            <a:r>
              <a:rPr lang="en-US" sz="1200" b="1" dirty="0" smtClean="0">
                <a:solidFill>
                  <a:schemeClr val="tx1"/>
                </a:solidFill>
              </a:rPr>
              <a:t> ( waves in </a:t>
            </a:r>
            <a:r>
              <a:rPr lang="en-US" sz="1200" b="1" dirty="0" err="1" smtClean="0">
                <a:solidFill>
                  <a:schemeClr val="tx1"/>
                </a:solidFill>
              </a:rPr>
              <a:t>Minkowski</a:t>
            </a:r>
            <a:r>
              <a:rPr lang="en-US" sz="1200" b="1" dirty="0" smtClean="0">
                <a:solidFill>
                  <a:schemeClr val="tx1"/>
                </a:solidFill>
              </a:rPr>
              <a:t> flat space)</a:t>
            </a:r>
          </a:p>
          <a:p>
            <a:pPr marL="342900" lvl="0" indent="-342900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Waves travel with speed of light: </a:t>
            </a:r>
            <a:r>
              <a:rPr lang="en-US" sz="1000" b="1" dirty="0" smtClean="0">
                <a:solidFill>
                  <a:schemeClr val="tx1"/>
                </a:solidFill>
              </a:rPr>
              <a:t>(mass changes)</a:t>
            </a:r>
          </a:p>
          <a:p>
            <a:pPr marL="914400" lvl="1" indent="-171450">
              <a:lnSpc>
                <a:spcPts val="2700"/>
              </a:lnSpc>
              <a:buFont typeface="Wingdings" pitchFamily="2" charset="2"/>
              <a:buChar char="v"/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       carry energy,  </a:t>
            </a:r>
            <a:r>
              <a:rPr lang="cs-CZ" sz="1000" b="1" dirty="0" err="1" smtClean="0">
                <a:solidFill>
                  <a:schemeClr val="tx1"/>
                </a:solidFill>
              </a:rPr>
              <a:t>angular</a:t>
            </a:r>
            <a:r>
              <a:rPr lang="en-US" sz="1000" b="1" dirty="0" smtClean="0">
                <a:solidFill>
                  <a:schemeClr val="tx1"/>
                </a:solidFill>
              </a:rPr>
              <a:t> momentum</a:t>
            </a:r>
          </a:p>
          <a:p>
            <a:pPr marL="914400" lvl="1" indent="-171450">
              <a:buFont typeface="Wingdings" pitchFamily="2" charset="2"/>
              <a:buChar char="v"/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       influences geometry of </a:t>
            </a:r>
            <a:r>
              <a:rPr lang="en-US" sz="1000" b="1" dirty="0" err="1" smtClean="0">
                <a:solidFill>
                  <a:schemeClr val="tx1"/>
                </a:solidFill>
              </a:rPr>
              <a:t>spacetime</a:t>
            </a:r>
            <a:r>
              <a:rPr lang="en-US" sz="1000" b="1" dirty="0" smtClean="0">
                <a:solidFill>
                  <a:schemeClr val="tx1"/>
                </a:solidFill>
              </a:rPr>
              <a:t> and affects  </a:t>
            </a:r>
          </a:p>
          <a:p>
            <a:pPr lvl="1" indent="0">
              <a:buNone/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           all mass</a:t>
            </a:r>
          </a:p>
          <a:p>
            <a:pPr marL="914400" lvl="1" indent="-171450">
              <a:buFont typeface="Wingdings" pitchFamily="2" charset="2"/>
              <a:buChar char="v"/>
              <a:defRPr/>
            </a:pP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</a:rPr>
              <a:t>      two independent polarization states (ellipse)</a:t>
            </a:r>
          </a:p>
          <a:p>
            <a:pPr>
              <a:lnSpc>
                <a:spcPts val="2700"/>
              </a:lnSpc>
              <a:defRPr/>
            </a:pPr>
            <a:r>
              <a:rPr lang="en-US" sz="1400" b="1" dirty="0" smtClean="0">
                <a:solidFill>
                  <a:srgbClr val="C00000"/>
                </a:solidFill>
              </a:rPr>
              <a:t>We can measure:</a:t>
            </a:r>
          </a:p>
          <a:p>
            <a:pPr marL="28575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Polarization of the wave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Amplitude, frequency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The direction of  propagation</a:t>
            </a:r>
          </a:p>
          <a:p>
            <a:pPr>
              <a:lnSpc>
                <a:spcPts val="2700"/>
              </a:lnSpc>
              <a:defRPr/>
            </a:pPr>
            <a:r>
              <a:rPr lang="cs-CZ" b="1" dirty="0" smtClean="0"/>
              <a:t>	</a:t>
            </a:r>
            <a:endParaRPr lang="en-US" b="1" dirty="0" smtClean="0"/>
          </a:p>
          <a:p>
            <a:pPr lvl="0" algn="ctr">
              <a:lnSpc>
                <a:spcPts val="2700"/>
              </a:lnSpc>
              <a:defRPr/>
            </a:pPr>
            <a:endParaRPr lang="en-US" sz="1600" b="1" dirty="0"/>
          </a:p>
          <a:p>
            <a:pPr lvl="0" algn="ctr">
              <a:lnSpc>
                <a:spcPts val="2700"/>
              </a:lnSpc>
              <a:defRPr/>
            </a:pPr>
            <a:endParaRPr lang="en-US" sz="1600" b="1" dirty="0" smtClean="0"/>
          </a:p>
          <a:p>
            <a:pPr marL="285750" lvl="0" indent="-285750" algn="ctr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en-US" sz="1600" b="1" dirty="0" smtClean="0"/>
              <a:t>                                                 </a:t>
            </a:r>
            <a:endParaRPr lang="cs-CZ" sz="1600" b="1" dirty="0"/>
          </a:p>
        </p:txBody>
      </p:sp>
      <p:sp>
        <p:nvSpPr>
          <p:cNvPr id="5123" name="Title 5"/>
          <p:cNvSpPr>
            <a:spLocks noGrp="1"/>
          </p:cNvSpPr>
          <p:nvPr>
            <p:ph type="title"/>
          </p:nvPr>
        </p:nvSpPr>
        <p:spPr bwMode="auto">
          <a:xfrm>
            <a:off x="3492500" y="260350"/>
            <a:ext cx="51943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b="1" cap="all" dirty="0">
                <a:solidFill>
                  <a:schemeClr val="accent6">
                    <a:lumMod val="75000"/>
                  </a:schemeClr>
                </a:solidFill>
              </a:rPr>
              <a:t>WHAT IS </a:t>
            </a:r>
            <a:r>
              <a:rPr lang="cs-CZ" b="1" cap="all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b="1" cap="all" dirty="0" smtClean="0">
                <a:solidFill>
                  <a:schemeClr val="accent6">
                    <a:lumMod val="75000"/>
                  </a:schemeClr>
                </a:solidFill>
              </a:rPr>
              <a:t>gravitational </a:t>
            </a:r>
            <a:r>
              <a:rPr lang="en-US" b="1" cap="all" dirty="0">
                <a:solidFill>
                  <a:schemeClr val="accent6">
                    <a:lumMod val="75000"/>
                  </a:schemeClr>
                </a:solidFill>
              </a:rPr>
              <a:t>wave</a:t>
            </a:r>
            <a:br>
              <a:rPr lang="en-US" b="1" cap="all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altLang="cs-CZ" dirty="0"/>
              <a:t/>
            </a:r>
            <a:br>
              <a:rPr lang="cs-CZ" altLang="cs-CZ" dirty="0"/>
            </a:br>
            <a:endParaRPr lang="en-US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16832"/>
            <a:ext cx="3096344" cy="201622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05064"/>
            <a:ext cx="417646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484313"/>
            <a:ext cx="8205787" cy="4105275"/>
          </a:xfrm>
        </p:spPr>
        <p:txBody>
          <a:bodyPr/>
          <a:lstStyle/>
          <a:p>
            <a:pPr lvl="0">
              <a:lnSpc>
                <a:spcPts val="2700"/>
              </a:lnSpc>
              <a:defRPr/>
            </a:pPr>
            <a:r>
              <a:rPr lang="en-US" sz="1400" b="1" dirty="0" smtClean="0">
                <a:solidFill>
                  <a:srgbClr val="C00000"/>
                </a:solidFill>
              </a:rPr>
              <a:t>ELI - </a:t>
            </a:r>
            <a:r>
              <a:rPr lang="en-US" sz="1400" b="1" dirty="0" err="1" smtClean="0">
                <a:solidFill>
                  <a:srgbClr val="C00000"/>
                </a:solidFill>
              </a:rPr>
              <a:t>Beamlines</a:t>
            </a:r>
            <a:r>
              <a:rPr lang="en-US" sz="1400" b="1" dirty="0" smtClean="0">
                <a:solidFill>
                  <a:srgbClr val="C00000"/>
                </a:solidFill>
              </a:rPr>
              <a:t> project ( operational 2017 </a:t>
            </a:r>
            <a:r>
              <a:rPr lang="en-US" sz="1400" b="1" dirty="0" smtClean="0">
                <a:solidFill>
                  <a:srgbClr val="C00000"/>
                </a:solidFill>
                <a:sym typeface="Wingdings" pitchFamily="2" charset="2"/>
              </a:rPr>
              <a:t> future</a:t>
            </a:r>
            <a:r>
              <a:rPr lang="en-US" sz="1400" b="1" dirty="0" smtClean="0">
                <a:solidFill>
                  <a:srgbClr val="C00000"/>
                </a:solidFill>
              </a:rPr>
              <a:t>)</a:t>
            </a:r>
          </a:p>
          <a:p>
            <a:pPr lvl="0">
              <a:defRPr/>
            </a:pPr>
            <a:r>
              <a:rPr lang="cs-CZ" sz="1200" b="1" dirty="0"/>
              <a:t> </a:t>
            </a:r>
            <a:r>
              <a:rPr lang="cs-CZ" sz="1200" b="1" dirty="0" smtClean="0"/>
              <a:t>     </a:t>
            </a:r>
            <a:r>
              <a:rPr lang="cs-CZ" sz="1200" b="1" dirty="0" err="1" smtClean="0"/>
              <a:t>the</a:t>
            </a:r>
            <a:r>
              <a:rPr lang="cs-CZ" sz="1200" b="1" dirty="0" smtClean="0"/>
              <a:t> intensity  10</a:t>
            </a:r>
            <a:r>
              <a:rPr lang="en-US" sz="1200" b="1" dirty="0" smtClean="0"/>
              <a:t> </a:t>
            </a:r>
            <a:r>
              <a:rPr lang="en-US" sz="1200" b="1" dirty="0" err="1"/>
              <a:t>petawatt</a:t>
            </a:r>
            <a:r>
              <a:rPr lang="en-US" sz="1200" b="1" dirty="0"/>
              <a:t> </a:t>
            </a:r>
            <a:r>
              <a:rPr lang="cs-CZ" sz="1200" b="1" dirty="0" smtClean="0"/>
              <a:t> </a:t>
            </a:r>
            <a:r>
              <a:rPr lang="en-US" sz="1200" b="1" dirty="0" smtClean="0"/>
              <a:t>(</a:t>
            </a:r>
            <a:r>
              <a:rPr lang="en-US" sz="1200" b="1" dirty="0">
                <a:solidFill>
                  <a:srgbClr val="C00000"/>
                </a:solidFill>
              </a:rPr>
              <a:t>10 </a:t>
            </a:r>
            <a:r>
              <a:rPr lang="en-US" sz="1200" b="1" baseline="30000" dirty="0" smtClean="0">
                <a:solidFill>
                  <a:srgbClr val="C00000"/>
                </a:solidFill>
              </a:rPr>
              <a:t>1</a:t>
            </a:r>
            <a:r>
              <a:rPr lang="cs-CZ" sz="1200" b="1" baseline="30000" dirty="0" smtClean="0">
                <a:solidFill>
                  <a:srgbClr val="C00000"/>
                </a:solidFill>
              </a:rPr>
              <a:t>6</a:t>
            </a:r>
            <a:r>
              <a:rPr lang="en-US" sz="1200" b="1" baseline="30000" dirty="0" smtClean="0">
                <a:solidFill>
                  <a:srgbClr val="C00000"/>
                </a:solidFill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</a:rPr>
              <a:t>watts</a:t>
            </a:r>
            <a:r>
              <a:rPr lang="en-US" sz="1200" b="1" dirty="0" smtClean="0"/>
              <a:t>)</a:t>
            </a:r>
          </a:p>
          <a:p>
            <a:pPr lvl="0">
              <a:defRPr/>
            </a:pPr>
            <a:r>
              <a:rPr lang="en-US" sz="1200" b="1" dirty="0"/>
              <a:t> </a:t>
            </a:r>
            <a:r>
              <a:rPr lang="en-US" sz="1200" b="1" dirty="0" smtClean="0"/>
              <a:t>     repetition </a:t>
            </a:r>
            <a:r>
              <a:rPr lang="en-US" sz="1200" b="1" dirty="0"/>
              <a:t>rate of </a:t>
            </a:r>
            <a:r>
              <a:rPr lang="cs-CZ" sz="1200" b="1" dirty="0" smtClean="0">
                <a:solidFill>
                  <a:srgbClr val="C00000"/>
                </a:solidFill>
              </a:rPr>
              <a:t>0.01</a:t>
            </a:r>
            <a:r>
              <a:rPr lang="en-US" sz="1200" b="1" dirty="0" smtClean="0">
                <a:solidFill>
                  <a:srgbClr val="C00000"/>
                </a:solidFill>
              </a:rPr>
              <a:t> Hz</a:t>
            </a:r>
            <a:r>
              <a:rPr lang="en-US" sz="1200" b="1" dirty="0" smtClean="0"/>
              <a:t>, pulse lasting  </a:t>
            </a:r>
            <a:r>
              <a:rPr lang="cs-CZ" sz="1200" b="1" dirty="0" smtClean="0">
                <a:solidFill>
                  <a:srgbClr val="C00000"/>
                </a:solidFill>
              </a:rPr>
              <a:t>150</a:t>
            </a:r>
            <a:r>
              <a:rPr lang="en-US" sz="1200" b="1" dirty="0" smtClean="0">
                <a:solidFill>
                  <a:srgbClr val="C00000"/>
                </a:solidFill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</a:rPr>
              <a:t>fs</a:t>
            </a:r>
            <a:r>
              <a:rPr lang="en-US" sz="1200" b="1" dirty="0" smtClean="0">
                <a:solidFill>
                  <a:srgbClr val="C00000"/>
                </a:solidFill>
              </a:rPr>
              <a:t>.</a:t>
            </a:r>
          </a:p>
          <a:p>
            <a:pPr lvl="0">
              <a:defRPr/>
            </a:pPr>
            <a:endParaRPr lang="en-US" sz="1200" b="1" dirty="0">
              <a:solidFill>
                <a:srgbClr val="C00000"/>
              </a:solidFill>
            </a:endParaRPr>
          </a:p>
          <a:p>
            <a:pPr lvl="0">
              <a:defRPr/>
            </a:pPr>
            <a:endParaRPr lang="en-US" sz="1200" b="1" dirty="0" smtClean="0">
              <a:solidFill>
                <a:srgbClr val="C00000"/>
              </a:solidFill>
            </a:endParaRPr>
          </a:p>
          <a:p>
            <a:pPr marL="171450" lvl="0" indent="-171450">
              <a:buFont typeface="Arial" pitchFamily="34" charset="0"/>
              <a:buChar char="•"/>
              <a:defRPr/>
            </a:pPr>
            <a:r>
              <a:rPr lang="en-US" sz="1200" b="1" dirty="0" smtClean="0"/>
              <a:t>explore </a:t>
            </a:r>
            <a:r>
              <a:rPr lang="en-US" sz="1200" b="1" dirty="0"/>
              <a:t>both theoretically and experimentally </a:t>
            </a:r>
            <a:endParaRPr lang="en-US" sz="1200" b="1" dirty="0" smtClean="0"/>
          </a:p>
          <a:p>
            <a:pPr lvl="0">
              <a:defRPr/>
            </a:pPr>
            <a:r>
              <a:rPr lang="en-US" sz="1200" b="1" dirty="0" smtClean="0"/>
              <a:t>   the </a:t>
            </a:r>
            <a:r>
              <a:rPr lang="en-US" sz="1200" b="1" dirty="0"/>
              <a:t>ultra-relativistic (</a:t>
            </a:r>
            <a:r>
              <a:rPr lang="en-US" sz="1200" b="1" dirty="0">
                <a:solidFill>
                  <a:srgbClr val="C00000"/>
                </a:solidFill>
              </a:rPr>
              <a:t>above 10</a:t>
            </a:r>
            <a:r>
              <a:rPr lang="en-US" sz="1200" b="1" baseline="30000" dirty="0">
                <a:solidFill>
                  <a:srgbClr val="C00000"/>
                </a:solidFill>
              </a:rPr>
              <a:t>23</a:t>
            </a:r>
            <a:r>
              <a:rPr lang="en-US" sz="1200" b="1" dirty="0">
                <a:solidFill>
                  <a:srgbClr val="C00000"/>
                </a:solidFill>
              </a:rPr>
              <a:t> W/cm</a:t>
            </a:r>
            <a:r>
              <a:rPr lang="en-US" sz="1200" b="1" baseline="30000" dirty="0">
                <a:solidFill>
                  <a:srgbClr val="C00000"/>
                </a:solidFill>
              </a:rPr>
              <a:t>2</a:t>
            </a:r>
            <a:r>
              <a:rPr lang="en-US" sz="1200" b="1" dirty="0"/>
              <a:t>) regime of </a:t>
            </a:r>
            <a:endParaRPr lang="en-US" sz="1200" b="1" dirty="0" smtClean="0"/>
          </a:p>
          <a:p>
            <a:pPr lvl="0">
              <a:defRPr/>
            </a:pPr>
            <a:r>
              <a:rPr lang="en-US" sz="1200" b="1" dirty="0"/>
              <a:t> </a:t>
            </a:r>
            <a:r>
              <a:rPr lang="en-US" sz="1200" b="1" dirty="0" smtClean="0"/>
              <a:t>  laser-matter interaction (exotic physics)</a:t>
            </a:r>
          </a:p>
          <a:p>
            <a:pPr lvl="0">
              <a:defRPr/>
            </a:pPr>
            <a:endParaRPr lang="en-US" sz="1200" b="1" dirty="0">
              <a:solidFill>
                <a:srgbClr val="C00000"/>
              </a:solidFill>
            </a:endParaRPr>
          </a:p>
          <a:p>
            <a:pPr lvl="0">
              <a:defRPr/>
            </a:pPr>
            <a:r>
              <a:rPr lang="en-US" sz="1200" b="1" dirty="0" smtClean="0">
                <a:solidFill>
                  <a:srgbClr val="C00000"/>
                </a:solidFill>
              </a:rPr>
              <a:t> Other experiments:  PW    </a:t>
            </a:r>
          </a:p>
          <a:p>
            <a:pPr lvl="0">
              <a:defRPr/>
            </a:pPr>
            <a:r>
              <a:rPr lang="en-US" sz="1200" b="1" dirty="0" smtClean="0">
                <a:solidFill>
                  <a:srgbClr val="C00000"/>
                </a:solidFill>
              </a:rPr>
              <a:t>  </a:t>
            </a:r>
            <a:r>
              <a:rPr lang="cs-CZ" sz="1200" b="1" dirty="0" smtClean="0">
                <a:solidFill>
                  <a:srgbClr val="C00000"/>
                </a:solidFill>
              </a:rPr>
              <a:t>APOLLON</a:t>
            </a:r>
            <a:r>
              <a:rPr lang="en-US" sz="1200" b="1" dirty="0" smtClean="0">
                <a:solidFill>
                  <a:srgbClr val="C00000"/>
                </a:solidFill>
              </a:rPr>
              <a:t> (France), </a:t>
            </a:r>
            <a:r>
              <a:rPr lang="cs-CZ" sz="1200" b="1" dirty="0" smtClean="0">
                <a:solidFill>
                  <a:srgbClr val="C00000"/>
                </a:solidFill>
              </a:rPr>
              <a:t>APRI-GIST</a:t>
            </a:r>
            <a:r>
              <a:rPr lang="en-US" sz="1200" b="1" dirty="0" smtClean="0">
                <a:solidFill>
                  <a:srgbClr val="C00000"/>
                </a:solidFill>
              </a:rPr>
              <a:t> (</a:t>
            </a:r>
            <a:r>
              <a:rPr lang="cs-CZ" sz="1200" b="1" dirty="0" smtClean="0">
                <a:solidFill>
                  <a:srgbClr val="C00000"/>
                </a:solidFill>
              </a:rPr>
              <a:t>S. KOREA</a:t>
            </a:r>
            <a:r>
              <a:rPr lang="en-US" sz="1200" b="1" dirty="0" smtClean="0">
                <a:solidFill>
                  <a:srgbClr val="C00000"/>
                </a:solidFill>
              </a:rPr>
              <a:t>),</a:t>
            </a:r>
          </a:p>
          <a:p>
            <a:pPr lvl="0">
              <a:defRPr/>
            </a:pPr>
            <a:r>
              <a:rPr lang="en-US" sz="1200" b="1" dirty="0">
                <a:solidFill>
                  <a:srgbClr val="C00000"/>
                </a:solidFill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</a:rPr>
              <a:t> </a:t>
            </a:r>
            <a:r>
              <a:rPr lang="cs-CZ" sz="1200" b="1" dirty="0" smtClean="0">
                <a:solidFill>
                  <a:srgbClr val="C00000"/>
                </a:solidFill>
              </a:rPr>
              <a:t>OMEGA-EP</a:t>
            </a:r>
            <a:r>
              <a:rPr lang="en-US" sz="1200" b="1" dirty="0" smtClean="0">
                <a:solidFill>
                  <a:srgbClr val="C00000"/>
                </a:solidFill>
              </a:rPr>
              <a:t>(ROCHESTER)</a:t>
            </a:r>
            <a:endParaRPr lang="en-US" sz="1200" b="1" dirty="0">
              <a:solidFill>
                <a:srgbClr val="C00000"/>
              </a:solidFill>
            </a:endParaRPr>
          </a:p>
          <a:p>
            <a:pPr lvl="0">
              <a:defRPr/>
            </a:pPr>
            <a:endParaRPr lang="en-US" sz="1200" b="1" dirty="0" smtClean="0">
              <a:solidFill>
                <a:srgbClr val="C00000"/>
              </a:solidFill>
            </a:endParaRPr>
          </a:p>
          <a:p>
            <a:pPr lvl="0">
              <a:lnSpc>
                <a:spcPts val="2700"/>
              </a:lnSpc>
              <a:defRPr/>
            </a:pPr>
            <a:r>
              <a:rPr lang="en-US" sz="1400" b="1" dirty="0" smtClean="0">
                <a:solidFill>
                  <a:srgbClr val="C00000"/>
                </a:solidFill>
              </a:rPr>
              <a:t> </a:t>
            </a:r>
          </a:p>
          <a:p>
            <a:pPr lvl="0">
              <a:lnSpc>
                <a:spcPts val="2700"/>
              </a:lnSpc>
              <a:defRPr/>
            </a:pPr>
            <a:endParaRPr lang="en-US" sz="1400" b="1" dirty="0" smtClean="0">
              <a:solidFill>
                <a:srgbClr val="C00000"/>
              </a:solidFill>
            </a:endParaRPr>
          </a:p>
          <a:p>
            <a:pPr lvl="0" algn="ctr">
              <a:lnSpc>
                <a:spcPts val="2700"/>
              </a:lnSpc>
              <a:defRPr/>
            </a:pPr>
            <a:r>
              <a:rPr lang="cs-CZ" sz="2400" b="1" cap="al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1600" b="1" dirty="0" smtClean="0"/>
              <a:t>	</a:t>
            </a:r>
            <a:endParaRPr lang="cs-CZ" sz="1600" b="1" dirty="0"/>
          </a:p>
        </p:txBody>
      </p:sp>
      <p:sp>
        <p:nvSpPr>
          <p:cNvPr id="5123" name="Title 5"/>
          <p:cNvSpPr>
            <a:spLocks noGrp="1"/>
          </p:cNvSpPr>
          <p:nvPr>
            <p:ph type="title"/>
          </p:nvPr>
        </p:nvSpPr>
        <p:spPr bwMode="auto">
          <a:xfrm>
            <a:off x="3492500" y="260350"/>
            <a:ext cx="51943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/>
            <a:r>
              <a:rPr lang="cs-CZ" altLang="cs-CZ" dirty="0"/>
              <a:t/>
            </a:r>
            <a:br>
              <a:rPr lang="cs-CZ" altLang="cs-CZ" dirty="0"/>
            </a:br>
            <a:r>
              <a:rPr lang="cs-CZ" b="1" cap="all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en-US" b="1" cap="all" dirty="0">
                <a:solidFill>
                  <a:schemeClr val="accent6">
                    <a:lumMod val="75000"/>
                  </a:schemeClr>
                </a:solidFill>
              </a:rPr>
              <a:t> PW lasers</a:t>
            </a:r>
            <a:br>
              <a:rPr lang="en-US" b="1" cap="all" dirty="0">
                <a:solidFill>
                  <a:schemeClr val="accent6">
                    <a:lumMod val="75000"/>
                  </a:schemeClr>
                </a:solidFill>
              </a:rPr>
            </a:br>
            <a:endParaRPr lang="en-US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26824"/>
            <a:ext cx="2366516" cy="16954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16832"/>
            <a:ext cx="2952328" cy="210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0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484313"/>
            <a:ext cx="8205787" cy="4105275"/>
          </a:xfrm>
        </p:spPr>
        <p:txBody>
          <a:bodyPr/>
          <a:lstStyle/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en-US" sz="1400" b="1" dirty="0" smtClean="0"/>
              <a:t>We assume gravitational waves in</a:t>
            </a:r>
            <a:endParaRPr lang="en-US" sz="1400" b="1" dirty="0"/>
          </a:p>
          <a:p>
            <a:pPr>
              <a:defRPr/>
            </a:pPr>
            <a:r>
              <a:rPr lang="en-US" sz="1400" b="1" dirty="0"/>
              <a:t> </a:t>
            </a:r>
            <a:r>
              <a:rPr lang="en-US" sz="1400" b="1" dirty="0" smtClean="0"/>
              <a:t>    </a:t>
            </a:r>
            <a:r>
              <a:rPr lang="en-US" sz="1400" b="1" dirty="0" smtClean="0">
                <a:solidFill>
                  <a:srgbClr val="C00000"/>
                </a:solidFill>
              </a:rPr>
              <a:t>linear approximation</a:t>
            </a:r>
            <a:r>
              <a:rPr lang="en-US" sz="1400" b="1" dirty="0" smtClean="0"/>
              <a:t>:</a:t>
            </a:r>
          </a:p>
          <a:p>
            <a:pPr>
              <a:defRPr/>
            </a:pPr>
            <a:r>
              <a:rPr lang="en-US" sz="1400" b="1" dirty="0"/>
              <a:t> </a:t>
            </a:r>
            <a:r>
              <a:rPr lang="en-US" sz="1400" b="1" dirty="0" smtClean="0"/>
              <a:t>    </a:t>
            </a:r>
            <a:r>
              <a:rPr lang="en-US" sz="1100" b="1" dirty="0" smtClean="0"/>
              <a:t>sources </a:t>
            </a:r>
            <a:r>
              <a:rPr lang="en-US" sz="1100" b="1" dirty="0"/>
              <a:t>in very large distances (stars</a:t>
            </a:r>
            <a:r>
              <a:rPr lang="en-US" sz="1100" b="1" dirty="0" smtClean="0"/>
              <a:t>), small motion</a:t>
            </a:r>
            <a:endParaRPr lang="en-US" sz="1100" b="1" dirty="0"/>
          </a:p>
          <a:p>
            <a:pPr lvl="0">
              <a:defRPr/>
            </a:pPr>
            <a:endParaRPr lang="en-US" sz="1400" b="1" dirty="0" smtClean="0"/>
          </a:p>
          <a:p>
            <a:pPr lvl="0">
              <a:defRPr/>
            </a:pPr>
            <a:endParaRPr lang="en-US" sz="1600" b="1" dirty="0"/>
          </a:p>
          <a:p>
            <a:pPr lvl="0">
              <a:defRPr/>
            </a:pPr>
            <a:endParaRPr lang="en-US" sz="1600" b="1" dirty="0" smtClean="0"/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C00000"/>
                </a:solidFill>
              </a:rPr>
              <a:t>W</a:t>
            </a:r>
            <a:r>
              <a:rPr lang="en-US" sz="1400" b="1" dirty="0" smtClean="0">
                <a:solidFill>
                  <a:srgbClr val="C00000"/>
                </a:solidFill>
              </a:rPr>
              <a:t>aves are generated by</a:t>
            </a:r>
            <a:r>
              <a:rPr lang="en-US" sz="1400" b="1" dirty="0" smtClean="0"/>
              <a:t>: </a:t>
            </a:r>
          </a:p>
          <a:p>
            <a:pPr>
              <a:defRPr/>
            </a:pPr>
            <a:r>
              <a:rPr lang="en-US" sz="1200" b="1" dirty="0" smtClean="0"/>
              <a:t>  singular events or periodic events of mass</a:t>
            </a:r>
          </a:p>
          <a:p>
            <a:pPr lvl="0">
              <a:defRPr/>
            </a:pPr>
            <a:r>
              <a:rPr lang="en-US" sz="1200" b="1" dirty="0" smtClean="0"/>
              <a:t>  motion</a:t>
            </a:r>
          </a:p>
          <a:p>
            <a:pPr lvl="0">
              <a:defRPr/>
            </a:pPr>
            <a:endParaRPr lang="en-US" sz="1400" b="1" dirty="0" smtClean="0"/>
          </a:p>
          <a:p>
            <a:pPr lvl="0">
              <a:defRPr/>
            </a:pPr>
            <a:r>
              <a:rPr lang="en-US" sz="1400" b="1" dirty="0"/>
              <a:t> </a:t>
            </a:r>
            <a:r>
              <a:rPr lang="en-US" sz="1400" b="1" dirty="0" smtClean="0"/>
              <a:t>     Einstein equations:                                 The wave equation: </a:t>
            </a:r>
            <a:endParaRPr lang="en-US" sz="1400" b="1" dirty="0"/>
          </a:p>
        </p:txBody>
      </p:sp>
      <p:sp>
        <p:nvSpPr>
          <p:cNvPr id="5123" name="Title 5"/>
          <p:cNvSpPr>
            <a:spLocks noGrp="1"/>
          </p:cNvSpPr>
          <p:nvPr>
            <p:ph type="title"/>
          </p:nvPr>
        </p:nvSpPr>
        <p:spPr bwMode="auto">
          <a:xfrm>
            <a:off x="3492500" y="260350"/>
            <a:ext cx="51943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dirty="0"/>
              <a:t/>
            </a:r>
            <a:br>
              <a:rPr lang="cs-CZ" altLang="cs-CZ" dirty="0"/>
            </a:br>
            <a:r>
              <a:rPr lang="cs-CZ" b="1" cap="all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cs-CZ" b="1" cap="all" dirty="0">
                <a:solidFill>
                  <a:schemeClr val="accent6">
                    <a:lumMod val="75000"/>
                  </a:schemeClr>
                </a:solidFill>
              </a:rPr>
              <a:t> g</a:t>
            </a:r>
            <a:r>
              <a:rPr lang="en-US" b="1" cap="all" dirty="0" err="1">
                <a:solidFill>
                  <a:schemeClr val="accent6">
                    <a:lumMod val="75000"/>
                  </a:schemeClr>
                </a:solidFill>
              </a:rPr>
              <a:t>ravi</a:t>
            </a:r>
            <a:r>
              <a:rPr lang="cs-CZ" b="1" cap="all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="1" cap="all" dirty="0" err="1">
                <a:solidFill>
                  <a:schemeClr val="accent6">
                    <a:lumMod val="75000"/>
                  </a:schemeClr>
                </a:solidFill>
              </a:rPr>
              <a:t>aTional</a:t>
            </a:r>
            <a:r>
              <a:rPr lang="en-US" b="1" cap="all" dirty="0">
                <a:solidFill>
                  <a:schemeClr val="accent6">
                    <a:lumMod val="75000"/>
                  </a:schemeClr>
                </a:solidFill>
              </a:rPr>
              <a:t> WAVES</a:t>
            </a:r>
            <a:endParaRPr lang="en-US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44824"/>
            <a:ext cx="3312368" cy="223224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98" y="4571395"/>
            <a:ext cx="2304256" cy="64807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37" y="4571395"/>
            <a:ext cx="2088231" cy="5846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35" y="2528900"/>
            <a:ext cx="277360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484313"/>
            <a:ext cx="8205787" cy="4105275"/>
          </a:xfrm>
          <a:noFill/>
        </p:spPr>
        <p:txBody>
          <a:bodyPr/>
          <a:lstStyle/>
          <a:p>
            <a:pPr lvl="0">
              <a:lnSpc>
                <a:spcPts val="2700"/>
              </a:lnSpc>
              <a:defRPr/>
            </a:pPr>
            <a:r>
              <a:rPr lang="en-US" sz="1400" b="1" dirty="0" smtClean="0"/>
              <a:t>The dominant component in </a:t>
            </a:r>
            <a:r>
              <a:rPr lang="en-US" sz="1400" b="1" dirty="0" err="1" smtClean="0"/>
              <a:t>multipole</a:t>
            </a:r>
            <a:r>
              <a:rPr lang="en-US" sz="1400" b="1" dirty="0" smtClean="0"/>
              <a:t> expansion: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US" sz="1400" b="1" dirty="0" err="1" smtClean="0">
                <a:solidFill>
                  <a:srgbClr val="C00000"/>
                </a:solidFill>
              </a:rPr>
              <a:t>Quadrupole</a:t>
            </a:r>
            <a:r>
              <a:rPr lang="en-US" sz="1400" b="1" dirty="0" smtClean="0">
                <a:solidFill>
                  <a:srgbClr val="C00000"/>
                </a:solidFill>
              </a:rPr>
              <a:t> moment:</a:t>
            </a:r>
          </a:p>
          <a:p>
            <a:pPr lvl="0">
              <a:defRPr/>
            </a:pP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   </a:t>
            </a:r>
            <a:r>
              <a:rPr lang="en-US" sz="1200" b="1" dirty="0" smtClean="0">
                <a:solidFill>
                  <a:schemeClr val="tx1"/>
                </a:solidFill>
              </a:rPr>
              <a:t>where </a:t>
            </a:r>
          </a:p>
          <a:p>
            <a:pPr marL="285750">
              <a:lnSpc>
                <a:spcPts val="2700"/>
              </a:lnSpc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                                                               </a:t>
            </a:r>
            <a:r>
              <a:rPr lang="en-US" sz="1200" b="1" dirty="0" smtClean="0">
                <a:solidFill>
                  <a:schemeClr val="tx1"/>
                </a:solidFill>
              </a:rPr>
              <a:t>for </a:t>
            </a:r>
            <a:r>
              <a:rPr lang="cs-CZ" sz="1200" b="1" dirty="0" smtClean="0">
                <a:solidFill>
                  <a:schemeClr val="tx1"/>
                </a:solidFill>
              </a:rPr>
              <a:t>neutron </a:t>
            </a:r>
            <a:r>
              <a:rPr lang="cs-CZ" sz="1200" b="1" dirty="0" err="1" smtClean="0">
                <a:solidFill>
                  <a:schemeClr val="tx1"/>
                </a:solidFill>
              </a:rPr>
              <a:t>star</a:t>
            </a:r>
            <a:r>
              <a:rPr lang="en-US" sz="1200" b="1" dirty="0" smtClean="0">
                <a:solidFill>
                  <a:schemeClr val="tx1"/>
                </a:solidFill>
              </a:rPr>
              <a:t>:      </a:t>
            </a:r>
            <a:endParaRPr lang="en-US" sz="1200" b="1" dirty="0">
              <a:solidFill>
                <a:schemeClr val="tx1"/>
              </a:solidFill>
            </a:endParaRPr>
          </a:p>
          <a:p>
            <a:pPr lvl="0">
              <a:lnSpc>
                <a:spcPts val="2700"/>
              </a:lnSpc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                                                                        </a:t>
            </a:r>
            <a:r>
              <a:rPr lang="en-US" sz="1600" b="1" dirty="0" smtClean="0">
                <a:solidFill>
                  <a:srgbClr val="C00000"/>
                </a:solidFill>
              </a:rPr>
              <a:t>h ~ 10</a:t>
            </a:r>
            <a:r>
              <a:rPr lang="en-US" sz="1600" b="1" baseline="70000" dirty="0" smtClean="0">
                <a:solidFill>
                  <a:srgbClr val="C00000"/>
                </a:solidFill>
              </a:rPr>
              <a:t>-</a:t>
            </a:r>
            <a:r>
              <a:rPr lang="cs-CZ" sz="1600" b="1" baseline="70000" dirty="0" smtClean="0">
                <a:solidFill>
                  <a:srgbClr val="C00000"/>
                </a:solidFill>
              </a:rPr>
              <a:t>24</a:t>
            </a:r>
            <a:endParaRPr lang="en-US" sz="1600" b="1" baseline="70000" dirty="0">
              <a:solidFill>
                <a:srgbClr val="C00000"/>
              </a:solidFill>
            </a:endParaRPr>
          </a:p>
          <a:p>
            <a:pPr lvl="0">
              <a:lnSpc>
                <a:spcPts val="2700"/>
              </a:lnSpc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C00000"/>
                </a:solidFill>
              </a:rPr>
              <a:t>Luminosity of gravitational radiation:</a:t>
            </a:r>
            <a:endParaRPr lang="cs-CZ" sz="1400" b="1" dirty="0">
              <a:solidFill>
                <a:srgbClr val="C00000"/>
              </a:solidFill>
            </a:endParaRPr>
          </a:p>
          <a:p>
            <a:pPr lvl="0">
              <a:defRPr/>
            </a:pPr>
            <a:r>
              <a:rPr lang="cs-CZ" sz="1200" b="1" dirty="0" smtClean="0">
                <a:solidFill>
                  <a:schemeClr val="tx1"/>
                </a:solidFill>
              </a:rPr>
              <a:t>      </a:t>
            </a:r>
            <a:r>
              <a:rPr lang="cs-CZ" sz="1200" b="1" dirty="0" err="1" smtClean="0">
                <a:solidFill>
                  <a:schemeClr val="tx1"/>
                </a:solidFill>
              </a:rPr>
              <a:t>The</a:t>
            </a:r>
            <a:r>
              <a:rPr lang="cs-CZ" sz="1200" b="1" dirty="0" smtClean="0">
                <a:solidFill>
                  <a:schemeClr val="tx1"/>
                </a:solidFill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</a:rPr>
              <a:t>resulting</a:t>
            </a:r>
            <a:r>
              <a:rPr lang="cs-CZ" sz="1200" b="1" dirty="0" smtClean="0">
                <a:solidFill>
                  <a:schemeClr val="tx1"/>
                </a:solidFill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</a:rPr>
              <a:t>expected</a:t>
            </a:r>
            <a:r>
              <a:rPr lang="cs-CZ" sz="1200" b="1" dirty="0" smtClean="0">
                <a:solidFill>
                  <a:schemeClr val="tx1"/>
                </a:solidFill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</a:rPr>
              <a:t>orders</a:t>
            </a:r>
            <a:endParaRPr lang="cs-CZ" sz="1200" b="1" dirty="0">
              <a:solidFill>
                <a:schemeClr val="tx1"/>
              </a:solidFill>
            </a:endParaRPr>
          </a:p>
          <a:p>
            <a:pPr lvl="0">
              <a:lnSpc>
                <a:spcPct val="200000"/>
              </a:lnSpc>
              <a:defRPr/>
            </a:pPr>
            <a:r>
              <a:rPr lang="cs-CZ" sz="1400" b="1" dirty="0" smtClean="0">
                <a:solidFill>
                  <a:srgbClr val="C00000"/>
                </a:solidFill>
              </a:rPr>
              <a:t>      </a:t>
            </a:r>
            <a:r>
              <a:rPr lang="cs-CZ" sz="1400" b="1" dirty="0">
                <a:solidFill>
                  <a:srgbClr val="C00000"/>
                </a:solidFill>
              </a:rPr>
              <a:t> </a:t>
            </a:r>
            <a:r>
              <a:rPr lang="cs-CZ" sz="1400" b="1" dirty="0" smtClean="0">
                <a:solidFill>
                  <a:srgbClr val="C00000"/>
                </a:solidFill>
              </a:rPr>
              <a:t>              </a:t>
            </a:r>
            <a:r>
              <a:rPr lang="en-US" sz="1600" b="1" dirty="0" smtClean="0">
                <a:solidFill>
                  <a:srgbClr val="C00000"/>
                </a:solidFill>
              </a:rPr>
              <a:t>L ~6 * 10</a:t>
            </a:r>
            <a:r>
              <a:rPr lang="en-US" sz="1600" b="1" baseline="70000" dirty="0" smtClean="0">
                <a:solidFill>
                  <a:srgbClr val="C00000"/>
                </a:solidFill>
              </a:rPr>
              <a:t>-(17-19)  </a:t>
            </a:r>
            <a:r>
              <a:rPr lang="en-US" sz="1600" b="1" dirty="0" smtClean="0">
                <a:solidFill>
                  <a:srgbClr val="C00000"/>
                </a:solidFill>
              </a:rPr>
              <a:t>(erg/s)</a:t>
            </a:r>
            <a:endParaRPr lang="en-US" sz="1600" b="1" dirty="0"/>
          </a:p>
          <a:p>
            <a:pPr lvl="0">
              <a:lnSpc>
                <a:spcPts val="2700"/>
              </a:lnSpc>
              <a:defRPr/>
            </a:pPr>
            <a:r>
              <a:rPr lang="en-US" sz="1600" b="1" dirty="0" smtClean="0"/>
              <a:t>  </a:t>
            </a:r>
            <a:endParaRPr lang="en-US" sz="1600" b="1" dirty="0"/>
          </a:p>
          <a:p>
            <a:pPr lvl="0">
              <a:lnSpc>
                <a:spcPts val="2700"/>
              </a:lnSpc>
              <a:defRPr/>
            </a:pPr>
            <a:endParaRPr lang="en-US" sz="1600" b="1" dirty="0"/>
          </a:p>
        </p:txBody>
      </p:sp>
      <p:sp>
        <p:nvSpPr>
          <p:cNvPr id="5123" name="Title 5"/>
          <p:cNvSpPr>
            <a:spLocks noGrp="1"/>
          </p:cNvSpPr>
          <p:nvPr>
            <p:ph type="title"/>
          </p:nvPr>
        </p:nvSpPr>
        <p:spPr bwMode="auto">
          <a:xfrm>
            <a:off x="3492500" y="260350"/>
            <a:ext cx="51943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b="1" cap="all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cs-CZ" b="1" cap="all" dirty="0">
                <a:solidFill>
                  <a:schemeClr val="accent6">
                    <a:lumMod val="75000"/>
                  </a:schemeClr>
                </a:solidFill>
              </a:rPr>
              <a:t> g</a:t>
            </a:r>
            <a:r>
              <a:rPr lang="en-US" b="1" cap="all" dirty="0" err="1">
                <a:solidFill>
                  <a:schemeClr val="accent6">
                    <a:lumMod val="75000"/>
                  </a:schemeClr>
                </a:solidFill>
              </a:rPr>
              <a:t>ravi</a:t>
            </a:r>
            <a:r>
              <a:rPr lang="cs-CZ" b="1" cap="all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="1" cap="all" dirty="0" err="1">
                <a:solidFill>
                  <a:schemeClr val="accent6">
                    <a:lumMod val="75000"/>
                  </a:schemeClr>
                </a:solidFill>
              </a:rPr>
              <a:t>aTional</a:t>
            </a:r>
            <a:r>
              <a:rPr lang="en-US" b="1" cap="all" dirty="0">
                <a:solidFill>
                  <a:schemeClr val="accent6">
                    <a:lumMod val="75000"/>
                  </a:schemeClr>
                </a:solidFill>
              </a:rPr>
              <a:t> WAVES</a:t>
            </a:r>
            <a:r>
              <a:rPr lang="cs-CZ" altLang="cs-CZ" dirty="0"/>
              <a:t/>
            </a:r>
            <a:br>
              <a:rPr lang="cs-CZ" altLang="cs-CZ" dirty="0"/>
            </a:br>
            <a:endParaRPr lang="en-US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29000"/>
            <a:ext cx="2232248" cy="61398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20342"/>
            <a:ext cx="2880320" cy="108012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215267"/>
            <a:ext cx="3528392" cy="61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70669" y="1448370"/>
            <a:ext cx="8205787" cy="4105275"/>
          </a:xfrm>
        </p:spPr>
        <p:txBody>
          <a:bodyPr/>
          <a:lstStyle/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C00000"/>
                </a:solidFill>
              </a:rPr>
              <a:t>The Shock wave model: </a:t>
            </a:r>
            <a:r>
              <a:rPr lang="cs-CZ" sz="1200" b="1" dirty="0" smtClean="0">
                <a:solidFill>
                  <a:schemeClr val="tx1"/>
                </a:solidFill>
              </a:rPr>
              <a:t>laser </a:t>
            </a:r>
            <a:r>
              <a:rPr lang="cs-CZ" sz="1200" b="1" dirty="0" err="1" smtClean="0">
                <a:solidFill>
                  <a:schemeClr val="tx1"/>
                </a:solidFill>
              </a:rPr>
              <a:t>points</a:t>
            </a:r>
            <a:r>
              <a:rPr lang="cs-CZ" sz="1200" b="1" dirty="0" smtClean="0">
                <a:solidFill>
                  <a:schemeClr val="tx1"/>
                </a:solidFill>
              </a:rPr>
              <a:t> on </a:t>
            </a:r>
            <a:r>
              <a:rPr lang="cs-CZ" sz="1200" b="1" dirty="0" err="1" smtClean="0">
                <a:solidFill>
                  <a:schemeClr val="tx1"/>
                </a:solidFill>
              </a:rPr>
              <a:t>thin</a:t>
            </a:r>
            <a:r>
              <a:rPr lang="cs-CZ" sz="1200" b="1" dirty="0" smtClean="0">
                <a:solidFill>
                  <a:schemeClr val="tx1"/>
                </a:solidFill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</a:rPr>
              <a:t>foil</a:t>
            </a:r>
            <a:r>
              <a:rPr lang="cs-CZ" sz="1200" b="1" dirty="0" smtClean="0">
                <a:solidFill>
                  <a:schemeClr val="tx1"/>
                </a:solidFill>
              </a:rPr>
              <a:t>, </a:t>
            </a:r>
            <a:r>
              <a:rPr lang="cs-CZ" sz="1200" b="1" dirty="0" err="1" smtClean="0">
                <a:solidFill>
                  <a:schemeClr val="tx1"/>
                </a:solidFill>
              </a:rPr>
              <a:t>the</a:t>
            </a:r>
            <a:r>
              <a:rPr lang="cs-CZ" sz="1200" b="1" dirty="0" smtClean="0">
                <a:solidFill>
                  <a:schemeClr val="tx1"/>
                </a:solidFill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</a:rPr>
              <a:t>mass</a:t>
            </a:r>
            <a:r>
              <a:rPr lang="cs-CZ" sz="1200" b="1" dirty="0" smtClean="0">
                <a:solidFill>
                  <a:schemeClr val="tx1"/>
                </a:solidFill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</a:rPr>
              <a:t>is</a:t>
            </a:r>
            <a:r>
              <a:rPr lang="cs-CZ" sz="1200" b="1" dirty="0" smtClean="0">
                <a:solidFill>
                  <a:schemeClr val="tx1"/>
                </a:solidFill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</a:rPr>
              <a:t>accelerated</a:t>
            </a:r>
            <a:r>
              <a:rPr lang="cs-CZ" sz="1200" b="1" dirty="0" smtClean="0">
                <a:solidFill>
                  <a:schemeClr val="tx1"/>
                </a:solidFill>
              </a:rPr>
              <a:t>, has a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sz="1200" b="1" dirty="0" smtClean="0">
                <a:solidFill>
                  <a:srgbClr val="C00000"/>
                </a:solidFill>
              </a:rPr>
              <a:t>      </a:t>
            </a:r>
            <a:r>
              <a:rPr lang="en-US" sz="1200" b="1" dirty="0" smtClean="0">
                <a:solidFill>
                  <a:schemeClr val="tx1"/>
                </a:solidFill>
              </a:rPr>
              <a:t>velocity and </a:t>
            </a:r>
            <a:r>
              <a:rPr lang="en-US" sz="1200" b="1" dirty="0" err="1" smtClean="0">
                <a:solidFill>
                  <a:schemeClr val="tx1"/>
                </a:solidFill>
              </a:rPr>
              <a:t>quadrupole</a:t>
            </a:r>
            <a:r>
              <a:rPr lang="en-US" sz="1200" b="1" dirty="0" smtClean="0">
                <a:solidFill>
                  <a:schemeClr val="tx1"/>
                </a:solidFill>
              </a:rPr>
              <a:t> moment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endParaRPr lang="en-US" sz="1600" b="1" dirty="0">
              <a:solidFill>
                <a:srgbClr val="C00000"/>
              </a:solidFill>
            </a:endParaRPr>
          </a:p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endParaRPr lang="en-US" sz="1600" b="1" dirty="0">
              <a:solidFill>
                <a:srgbClr val="C00000"/>
              </a:solidFill>
            </a:endParaRPr>
          </a:p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C00000"/>
                </a:solidFill>
              </a:rPr>
              <a:t>For experimental values:</a:t>
            </a:r>
            <a:endParaRPr lang="cs-CZ" sz="1400" b="1" dirty="0" smtClean="0">
              <a:solidFill>
                <a:srgbClr val="C00000"/>
              </a:solidFill>
            </a:endParaRPr>
          </a:p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endParaRPr lang="cs-CZ" sz="1400" b="1" dirty="0">
              <a:solidFill>
                <a:srgbClr val="C00000"/>
              </a:solidFill>
            </a:endParaRPr>
          </a:p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endParaRPr lang="cs-CZ" sz="1400" b="1" dirty="0" smtClean="0">
              <a:solidFill>
                <a:srgbClr val="C00000"/>
              </a:solidFill>
            </a:endParaRPr>
          </a:p>
          <a:p>
            <a:pPr lvl="0">
              <a:lnSpc>
                <a:spcPts val="2700"/>
              </a:lnSpc>
              <a:defRPr/>
            </a:pPr>
            <a:r>
              <a:rPr lang="cs-CZ" sz="1400" b="1" dirty="0">
                <a:solidFill>
                  <a:srgbClr val="C00000"/>
                </a:solidFill>
              </a:rPr>
              <a:t> </a:t>
            </a:r>
            <a:r>
              <a:rPr lang="cs-CZ" sz="1400" b="1" dirty="0" smtClean="0">
                <a:solidFill>
                  <a:srgbClr val="C00000"/>
                </a:solidFill>
              </a:rPr>
              <a:t>                           </a:t>
            </a:r>
            <a:r>
              <a:rPr lang="cs-CZ" sz="1200" b="1" dirty="0" err="1" smtClean="0">
                <a:solidFill>
                  <a:schemeClr val="tx1"/>
                </a:solidFill>
              </a:rPr>
              <a:t>frequency</a:t>
            </a:r>
            <a:r>
              <a:rPr lang="cs-CZ" sz="1200" b="1" dirty="0" smtClean="0">
                <a:solidFill>
                  <a:schemeClr val="tx1"/>
                </a:solidFill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</a:rPr>
              <a:t>range</a:t>
            </a:r>
            <a:r>
              <a:rPr lang="cs-CZ" sz="1200" b="1" dirty="0" smtClean="0">
                <a:solidFill>
                  <a:schemeClr val="tx1"/>
                </a:solidFill>
              </a:rPr>
              <a:t> in GHz </a:t>
            </a:r>
            <a:r>
              <a:rPr lang="cs-CZ" sz="1200" b="1" dirty="0" err="1" smtClean="0">
                <a:solidFill>
                  <a:schemeClr val="tx1"/>
                </a:solidFill>
              </a:rPr>
              <a:t>domain</a:t>
            </a:r>
            <a:endParaRPr 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5123" name="Title 5"/>
          <p:cNvSpPr>
            <a:spLocks noGrp="1"/>
          </p:cNvSpPr>
          <p:nvPr>
            <p:ph type="title"/>
          </p:nvPr>
        </p:nvSpPr>
        <p:spPr bwMode="auto">
          <a:xfrm>
            <a:off x="3492500" y="260350"/>
            <a:ext cx="51943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/>
            <a:r>
              <a:rPr lang="cs-CZ" altLang="cs-CZ" dirty="0"/>
              <a:t/>
            </a:r>
            <a:br>
              <a:rPr lang="cs-CZ" altLang="cs-CZ" dirty="0"/>
            </a:br>
            <a:r>
              <a:rPr lang="en-US" b="1" cap="all" dirty="0">
                <a:solidFill>
                  <a:schemeClr val="accent6">
                    <a:lumMod val="75000"/>
                  </a:schemeClr>
                </a:solidFill>
              </a:rPr>
              <a:t>Models OF GW generation</a:t>
            </a:r>
            <a:r>
              <a:rPr lang="cs-CZ" sz="1400" b="1" dirty="0"/>
              <a:t>	</a:t>
            </a:r>
            <a:r>
              <a:rPr lang="en-US" sz="1400" b="1" dirty="0"/>
              <a:t/>
            </a:r>
            <a:br>
              <a:rPr lang="en-US" sz="1400" b="1" dirty="0"/>
            </a:br>
            <a:endParaRPr lang="en-US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60848"/>
            <a:ext cx="3096344" cy="216024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407568"/>
            <a:ext cx="1656184" cy="10081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0" y="4308119"/>
            <a:ext cx="1069850" cy="120701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22" y="2146100"/>
            <a:ext cx="1074413" cy="38648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83892"/>
            <a:ext cx="1661891" cy="31089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14668"/>
            <a:ext cx="2029972" cy="51206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32582"/>
            <a:ext cx="2331725" cy="49377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55540"/>
            <a:ext cx="29523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484313"/>
            <a:ext cx="8205787" cy="4105275"/>
          </a:xfrm>
        </p:spPr>
        <p:txBody>
          <a:bodyPr/>
          <a:lstStyle/>
          <a:p>
            <a:pPr marL="28575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C00000"/>
                </a:solidFill>
              </a:rPr>
              <a:t>The </a:t>
            </a:r>
            <a:r>
              <a:rPr lang="en-US" sz="1400" b="1" dirty="0">
                <a:solidFill>
                  <a:srgbClr val="C00000"/>
                </a:solidFill>
              </a:rPr>
              <a:t>Ablation </a:t>
            </a:r>
            <a:r>
              <a:rPr lang="en-US" sz="1400" b="1" dirty="0" smtClean="0">
                <a:solidFill>
                  <a:srgbClr val="C00000"/>
                </a:solidFill>
              </a:rPr>
              <a:t>rarefaction model:</a:t>
            </a:r>
            <a:endParaRPr lang="cs-CZ" sz="1400" b="1" dirty="0">
              <a:solidFill>
                <a:srgbClr val="C00000"/>
              </a:solidFill>
            </a:endParaRPr>
          </a:p>
          <a:p>
            <a:pPr lvl="0">
              <a:lnSpc>
                <a:spcPts val="2700"/>
              </a:lnSpc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 lvl="0">
              <a:lnSpc>
                <a:spcPts val="2700"/>
              </a:lnSpc>
              <a:defRPr/>
            </a:pPr>
            <a:endParaRPr lang="en-US" sz="1600" b="1" dirty="0">
              <a:solidFill>
                <a:srgbClr val="C00000"/>
              </a:solidFill>
            </a:endParaRPr>
          </a:p>
          <a:p>
            <a:pPr lvl="0">
              <a:lnSpc>
                <a:spcPts val="2700"/>
              </a:lnSpc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 lvl="0">
              <a:lnSpc>
                <a:spcPts val="2700"/>
              </a:lnSpc>
              <a:defRPr/>
            </a:pPr>
            <a:endParaRPr lang="en-US" sz="1600" b="1" dirty="0">
              <a:solidFill>
                <a:srgbClr val="C00000"/>
              </a:solidFill>
            </a:endParaRPr>
          </a:p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C00000"/>
                </a:solidFill>
              </a:rPr>
              <a:t>For experimental values:</a:t>
            </a:r>
          </a:p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endParaRPr lang="en-US" sz="1600" b="1" dirty="0">
              <a:solidFill>
                <a:srgbClr val="C00000"/>
              </a:solidFill>
            </a:endParaRPr>
          </a:p>
          <a:p>
            <a:pPr lvl="0">
              <a:lnSpc>
                <a:spcPts val="2700"/>
              </a:lnSpc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</p:txBody>
      </p:sp>
      <p:sp>
        <p:nvSpPr>
          <p:cNvPr id="5123" name="Title 5"/>
          <p:cNvSpPr>
            <a:spLocks noGrp="1"/>
          </p:cNvSpPr>
          <p:nvPr>
            <p:ph type="title"/>
          </p:nvPr>
        </p:nvSpPr>
        <p:spPr bwMode="auto">
          <a:xfrm>
            <a:off x="3492500" y="260350"/>
            <a:ext cx="51943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/>
            <a:r>
              <a:rPr lang="en-US" b="1" cap="all" dirty="0">
                <a:solidFill>
                  <a:schemeClr val="accent6">
                    <a:lumMod val="75000"/>
                  </a:schemeClr>
                </a:solidFill>
              </a:rPr>
              <a:t>Models OF GW generation</a:t>
            </a:r>
            <a:r>
              <a:rPr lang="cs-CZ" sz="1400" b="1" dirty="0"/>
              <a:t>	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cs-CZ" altLang="cs-CZ" dirty="0"/>
              <a:t/>
            </a:r>
            <a:br>
              <a:rPr lang="cs-CZ" altLang="cs-CZ" dirty="0"/>
            </a:br>
            <a:endParaRPr lang="en-US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16832"/>
            <a:ext cx="2664296" cy="208823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21088"/>
            <a:ext cx="2088232" cy="118416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38" y="2060848"/>
            <a:ext cx="2040598" cy="5040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4" y="2708920"/>
            <a:ext cx="2082548" cy="60121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21088"/>
            <a:ext cx="338437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484313"/>
            <a:ext cx="8205787" cy="4105275"/>
          </a:xfrm>
        </p:spPr>
        <p:txBody>
          <a:bodyPr/>
          <a:lstStyle/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C00000"/>
                </a:solidFill>
              </a:rPr>
              <a:t>The Piston model</a:t>
            </a:r>
            <a:r>
              <a:rPr lang="cs-CZ" sz="1400" b="1" dirty="0" smtClean="0">
                <a:solidFill>
                  <a:srgbClr val="C00000"/>
                </a:solidFill>
              </a:rPr>
              <a:t>: </a:t>
            </a:r>
            <a:r>
              <a:rPr lang="cs-CZ" sz="1200" b="1" dirty="0" smtClean="0">
                <a:solidFill>
                  <a:schemeClr val="tx1"/>
                </a:solidFill>
              </a:rPr>
              <a:t>hole </a:t>
            </a:r>
            <a:r>
              <a:rPr lang="cs-CZ" sz="1200" b="1" dirty="0" err="1" smtClean="0">
                <a:solidFill>
                  <a:schemeClr val="tx1"/>
                </a:solidFill>
              </a:rPr>
              <a:t>boring</a:t>
            </a:r>
            <a:r>
              <a:rPr lang="cs-CZ" sz="1200" b="1" dirty="0" smtClean="0">
                <a:solidFill>
                  <a:schemeClr val="tx1"/>
                </a:solidFill>
              </a:rPr>
              <a:t> </a:t>
            </a:r>
          </a:p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endParaRPr lang="cs-CZ" sz="1600" b="1" dirty="0">
              <a:solidFill>
                <a:srgbClr val="C00000"/>
              </a:solidFill>
            </a:endParaRPr>
          </a:p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endParaRPr lang="cs-CZ" sz="1600" b="1" dirty="0" smtClean="0">
              <a:solidFill>
                <a:srgbClr val="C00000"/>
              </a:solidFill>
            </a:endParaRPr>
          </a:p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endParaRPr lang="cs-CZ" sz="1600" b="1" dirty="0">
              <a:solidFill>
                <a:srgbClr val="C00000"/>
              </a:solidFill>
            </a:endParaRPr>
          </a:p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cs-CZ" sz="1400" b="1" dirty="0" err="1" smtClean="0">
                <a:solidFill>
                  <a:srgbClr val="C00000"/>
                </a:solidFill>
              </a:rPr>
              <a:t>For</a:t>
            </a:r>
            <a:r>
              <a:rPr lang="cs-CZ" sz="1400" b="1" dirty="0" smtClean="0">
                <a:solidFill>
                  <a:srgbClr val="C00000"/>
                </a:solidFill>
              </a:rPr>
              <a:t> </a:t>
            </a:r>
            <a:r>
              <a:rPr lang="cs-CZ" sz="1400" b="1" dirty="0" err="1" smtClean="0">
                <a:solidFill>
                  <a:srgbClr val="C00000"/>
                </a:solidFill>
              </a:rPr>
              <a:t>experimental</a:t>
            </a:r>
            <a:r>
              <a:rPr lang="cs-CZ" sz="1400" b="1" dirty="0" smtClean="0">
                <a:solidFill>
                  <a:srgbClr val="C00000"/>
                </a:solidFill>
              </a:rPr>
              <a:t> </a:t>
            </a:r>
            <a:r>
              <a:rPr lang="cs-CZ" sz="1400" b="1" dirty="0" err="1" smtClean="0">
                <a:solidFill>
                  <a:srgbClr val="C00000"/>
                </a:solidFill>
              </a:rPr>
              <a:t>values</a:t>
            </a:r>
            <a:r>
              <a:rPr lang="cs-CZ" sz="1400" b="1" dirty="0" smtClean="0">
                <a:solidFill>
                  <a:srgbClr val="C00000"/>
                </a:solidFill>
              </a:rPr>
              <a:t>:</a:t>
            </a:r>
          </a:p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endParaRPr lang="cs-CZ" sz="1400" b="1" dirty="0">
              <a:solidFill>
                <a:srgbClr val="C00000"/>
              </a:solidFill>
            </a:endParaRPr>
          </a:p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endParaRPr lang="cs-CZ" sz="1400" b="1" dirty="0" smtClean="0">
              <a:solidFill>
                <a:srgbClr val="C00000"/>
              </a:solidFill>
            </a:endParaRPr>
          </a:p>
          <a:p>
            <a:pPr marL="285750" lvl="0" indent="-285750">
              <a:lnSpc>
                <a:spcPts val="2700"/>
              </a:lnSpc>
              <a:buFont typeface="Arial" pitchFamily="34" charset="0"/>
              <a:buChar char="•"/>
              <a:defRPr/>
            </a:pPr>
            <a:endParaRPr lang="cs-CZ" sz="1400" b="1" dirty="0">
              <a:solidFill>
                <a:srgbClr val="C00000"/>
              </a:solidFill>
            </a:endParaRPr>
          </a:p>
          <a:p>
            <a:pPr lvl="0">
              <a:lnSpc>
                <a:spcPts val="2700"/>
              </a:lnSpc>
              <a:defRPr/>
            </a:pPr>
            <a:r>
              <a:rPr lang="cs-CZ" sz="1400" b="1" dirty="0" smtClean="0">
                <a:solidFill>
                  <a:srgbClr val="C00000"/>
                </a:solidFill>
              </a:rPr>
              <a:t>                            </a:t>
            </a:r>
            <a:r>
              <a:rPr lang="cs-CZ" sz="1200" b="1" dirty="0" err="1" smtClean="0">
                <a:solidFill>
                  <a:schemeClr val="tx1"/>
                </a:solidFill>
              </a:rPr>
              <a:t>leads</a:t>
            </a:r>
            <a:r>
              <a:rPr lang="cs-CZ" sz="1200" b="1" dirty="0" smtClean="0">
                <a:solidFill>
                  <a:schemeClr val="tx1"/>
                </a:solidFill>
              </a:rPr>
              <a:t> to </a:t>
            </a:r>
            <a:r>
              <a:rPr lang="cs-CZ" sz="1200" b="1" dirty="0" err="1" smtClean="0">
                <a:solidFill>
                  <a:schemeClr val="tx1"/>
                </a:solidFill>
              </a:rPr>
              <a:t>frequencies</a:t>
            </a:r>
            <a:r>
              <a:rPr lang="cs-CZ" sz="1200" b="1" dirty="0" smtClean="0">
                <a:solidFill>
                  <a:schemeClr val="tx1"/>
                </a:solidFill>
              </a:rPr>
              <a:t> in </a:t>
            </a:r>
            <a:r>
              <a:rPr lang="cs-CZ" sz="1200" b="1" dirty="0" err="1" smtClean="0">
                <a:solidFill>
                  <a:schemeClr val="tx1"/>
                </a:solidFill>
              </a:rPr>
              <a:t>THz</a:t>
            </a:r>
            <a:r>
              <a:rPr lang="cs-CZ" sz="1200" b="1" dirty="0" smtClean="0">
                <a:solidFill>
                  <a:schemeClr val="tx1"/>
                </a:solidFill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</a:rPr>
              <a:t>range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5123" name="Title 5"/>
          <p:cNvSpPr>
            <a:spLocks noGrp="1"/>
          </p:cNvSpPr>
          <p:nvPr>
            <p:ph type="title"/>
          </p:nvPr>
        </p:nvSpPr>
        <p:spPr bwMode="auto">
          <a:xfrm>
            <a:off x="3492500" y="260350"/>
            <a:ext cx="51943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ts val="2700"/>
              </a:lnSpc>
              <a:defRPr/>
            </a:pPr>
            <a:r>
              <a:rPr lang="en-US" b="1" cap="all" dirty="0">
                <a:solidFill>
                  <a:schemeClr val="accent6">
                    <a:lumMod val="75000"/>
                  </a:schemeClr>
                </a:solidFill>
              </a:rPr>
              <a:t>Models OF GW generation</a:t>
            </a:r>
            <a:r>
              <a:rPr lang="cs-CZ" sz="1400" b="1" dirty="0"/>
              <a:t>	</a:t>
            </a:r>
            <a:endParaRPr lang="en-US" sz="14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76872"/>
            <a:ext cx="3672408" cy="216024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52454"/>
            <a:ext cx="1167221" cy="14767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861048"/>
            <a:ext cx="2736304" cy="43204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16832"/>
            <a:ext cx="2377445" cy="50292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64904"/>
            <a:ext cx="1609347" cy="4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725</Words>
  <Application>Microsoft Office PowerPoint</Application>
  <PresentationFormat>Předvádění na obrazovce (4:3)</PresentationFormat>
  <Paragraphs>167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Office Theme</vt:lpstr>
      <vt:lpstr> </vt:lpstr>
      <vt:lpstr>The generation of gravitational waveS By Laser plasma interaction  </vt:lpstr>
      <vt:lpstr>WHAT IS a gravitational wave  </vt:lpstr>
      <vt:lpstr> The PW lasers </vt:lpstr>
      <vt:lpstr> The gravitaTional WAVES</vt:lpstr>
      <vt:lpstr>The gravitaTional WAVES </vt:lpstr>
      <vt:lpstr> Models OF GW generation  </vt:lpstr>
      <vt:lpstr>Models OF GW generation   </vt:lpstr>
      <vt:lpstr>Models OF GW generation </vt:lpstr>
      <vt:lpstr>Polarization of GW radiation</vt:lpstr>
      <vt:lpstr> Polarization in models  </vt:lpstr>
      <vt:lpstr>  Polarization in models </vt:lpstr>
      <vt:lpstr>Detectors of LOW frequency GW</vt:lpstr>
      <vt:lpstr> Detectors of LOW frequency GW ( &lt; 100 Hz) </vt:lpstr>
      <vt:lpstr>Detectors of High frequency GW</vt:lpstr>
      <vt:lpstr>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</dc:creator>
  <cp:lastModifiedBy>Kadlecová Hedvika</cp:lastModifiedBy>
  <cp:revision>189</cp:revision>
  <cp:lastPrinted>2015-07-16T14:56:32Z</cp:lastPrinted>
  <dcterms:created xsi:type="dcterms:W3CDTF">2011-02-04T09:58:27Z</dcterms:created>
  <dcterms:modified xsi:type="dcterms:W3CDTF">2015-07-28T10:06:00Z</dcterms:modified>
</cp:coreProperties>
</file>