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0275213" cy="42803763"/>
  <p:notesSz cx="29819600" cy="42341800"/>
  <p:embeddedFontLst>
    <p:embeddedFont>
      <p:font typeface="Calibri" pitchFamily="34" charset="0"/>
      <p:regular r:id="rId3"/>
      <p:bold r:id="rId4"/>
      <p:italic r:id="rId5"/>
      <p:boldItalic r:id="rId6"/>
    </p:embeddedFont>
    <p:embeddedFont>
      <p:font typeface="Cambria" pitchFamily="18" charset="0"/>
      <p:regular r:id="rId7"/>
      <p:bold r:id="rId8"/>
      <p:italic r:id="rId9"/>
      <p:boldItalic r:id="rId10"/>
    </p:embeddedFont>
  </p:embeddedFontLst>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635" autoAdjust="0"/>
  </p:normalViewPr>
  <p:slideViewPr>
    <p:cSldViewPr>
      <p:cViewPr>
        <p:scale>
          <a:sx n="66" d="100"/>
          <a:sy n="66" d="100"/>
        </p:scale>
        <p:origin x="4194" y="12714"/>
      </p:cViewPr>
      <p:guideLst>
        <p:guide orient="horz" pos="13482"/>
        <p:guide pos="8101"/>
      </p:guideLst>
    </p:cSldViewPr>
  </p:slideViewPr>
  <p:outlineViewPr>
    <p:cViewPr>
      <p:scale>
        <a:sx n="33" d="100"/>
        <a:sy n="33" d="100"/>
      </p:scale>
      <p:origin x="0" y="0"/>
    </p:cViewPr>
  </p:outlin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3"/>
            <a:ext cx="25733931" cy="9175066"/>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87941" indent="0" algn="ctr">
              <a:buNone/>
              <a:defRPr>
                <a:solidFill>
                  <a:schemeClr val="tx1">
                    <a:tint val="75000"/>
                  </a:schemeClr>
                </a:solidFill>
              </a:defRPr>
            </a:lvl2pPr>
            <a:lvl3pPr marL="4175882" indent="0" algn="ctr">
              <a:buNone/>
              <a:defRPr>
                <a:solidFill>
                  <a:schemeClr val="tx1">
                    <a:tint val="75000"/>
                  </a:schemeClr>
                </a:solidFill>
              </a:defRPr>
            </a:lvl3pPr>
            <a:lvl4pPr marL="6263823" indent="0" algn="ctr">
              <a:buNone/>
              <a:defRPr>
                <a:solidFill>
                  <a:schemeClr val="tx1">
                    <a:tint val="75000"/>
                  </a:schemeClr>
                </a:solidFill>
              </a:defRPr>
            </a:lvl4pPr>
            <a:lvl5pPr marL="8351764" indent="0" algn="ctr">
              <a:buNone/>
              <a:defRPr>
                <a:solidFill>
                  <a:schemeClr val="tx1">
                    <a:tint val="75000"/>
                  </a:schemeClr>
                </a:solidFill>
              </a:defRPr>
            </a:lvl5pPr>
            <a:lvl6pPr marL="10439705" indent="0" algn="ctr">
              <a:buNone/>
              <a:defRPr>
                <a:solidFill>
                  <a:schemeClr val="tx1">
                    <a:tint val="75000"/>
                  </a:schemeClr>
                </a:solidFill>
              </a:defRPr>
            </a:lvl6pPr>
            <a:lvl7pPr marL="12527646" indent="0" algn="ctr">
              <a:buNone/>
              <a:defRPr>
                <a:solidFill>
                  <a:schemeClr val="tx1">
                    <a:tint val="75000"/>
                  </a:schemeClr>
                </a:solidFill>
              </a:defRPr>
            </a:lvl7pPr>
            <a:lvl8pPr marL="14615587" indent="0" algn="ctr">
              <a:buNone/>
              <a:defRPr>
                <a:solidFill>
                  <a:schemeClr val="tx1">
                    <a:tint val="75000"/>
                  </a:schemeClr>
                </a:solidFill>
              </a:defRPr>
            </a:lvl8pPr>
            <a:lvl9pPr marL="167035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6291D-B9C4-4D7F-95B5-54D88C53EE4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6291D-B9C4-4D7F-95B5-54D88C53EE4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139"/>
            <a:ext cx="6811923" cy="36521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3761" y="1714139"/>
            <a:ext cx="19931182" cy="36521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6291D-B9C4-4D7F-95B5-54D88C53EE4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6291D-B9C4-4D7F-95B5-54D88C53EE4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05384"/>
            <a:ext cx="25733931" cy="8501303"/>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3" y="18142064"/>
            <a:ext cx="25733931" cy="9363320"/>
          </a:xfrm>
        </p:spPr>
        <p:txBody>
          <a:bodyPr anchor="b"/>
          <a:lstStyle>
            <a:lvl1pPr marL="0" indent="0">
              <a:buNone/>
              <a:defRPr sz="9100">
                <a:solidFill>
                  <a:schemeClr val="tx1">
                    <a:tint val="75000"/>
                  </a:schemeClr>
                </a:solidFill>
              </a:defRPr>
            </a:lvl1pPr>
            <a:lvl2pPr marL="2087941" indent="0">
              <a:buNone/>
              <a:defRPr sz="8200">
                <a:solidFill>
                  <a:schemeClr val="tx1">
                    <a:tint val="75000"/>
                  </a:schemeClr>
                </a:solidFill>
              </a:defRPr>
            </a:lvl2pPr>
            <a:lvl3pPr marL="4175882" indent="0">
              <a:buNone/>
              <a:defRPr sz="7300">
                <a:solidFill>
                  <a:schemeClr val="tx1">
                    <a:tint val="75000"/>
                  </a:schemeClr>
                </a:solidFill>
              </a:defRPr>
            </a:lvl3pPr>
            <a:lvl4pPr marL="6263823" indent="0">
              <a:buNone/>
              <a:defRPr sz="6400">
                <a:solidFill>
                  <a:schemeClr val="tx1">
                    <a:tint val="75000"/>
                  </a:schemeClr>
                </a:solidFill>
              </a:defRPr>
            </a:lvl4pPr>
            <a:lvl5pPr marL="8351764" indent="0">
              <a:buNone/>
              <a:defRPr sz="6400">
                <a:solidFill>
                  <a:schemeClr val="tx1">
                    <a:tint val="75000"/>
                  </a:schemeClr>
                </a:solidFill>
              </a:defRPr>
            </a:lvl5pPr>
            <a:lvl6pPr marL="10439705" indent="0">
              <a:buNone/>
              <a:defRPr sz="6400">
                <a:solidFill>
                  <a:schemeClr val="tx1">
                    <a:tint val="75000"/>
                  </a:schemeClr>
                </a:solidFill>
              </a:defRPr>
            </a:lvl6pPr>
            <a:lvl7pPr marL="12527646" indent="0">
              <a:buNone/>
              <a:defRPr sz="6400">
                <a:solidFill>
                  <a:schemeClr val="tx1">
                    <a:tint val="75000"/>
                  </a:schemeClr>
                </a:solidFill>
              </a:defRPr>
            </a:lvl7pPr>
            <a:lvl8pPr marL="14615587" indent="0">
              <a:buNone/>
              <a:defRPr sz="6400">
                <a:solidFill>
                  <a:schemeClr val="tx1">
                    <a:tint val="75000"/>
                  </a:schemeClr>
                </a:solidFill>
              </a:defRPr>
            </a:lvl8pPr>
            <a:lvl9pPr marL="16703528"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6291D-B9C4-4D7F-95B5-54D88C53EE4C}"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3761" y="9987548"/>
            <a:ext cx="13371552" cy="2824850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89900" y="9987548"/>
            <a:ext cx="13371552" cy="2824850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76291D-B9C4-4D7F-95B5-54D88C53EE4C}"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1" y="9581308"/>
            <a:ext cx="13376810" cy="399303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761" y="13574342"/>
            <a:ext cx="13376810"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89" y="9581308"/>
            <a:ext cx="13382065" cy="399303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79389" y="13574342"/>
            <a:ext cx="13382065"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76291D-B9C4-4D7F-95B5-54D88C53EE4C}"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6291D-B9C4-4D7F-95B5-54D88C53EE4C}"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6291D-B9C4-4D7F-95B5-54D88C53EE4C}"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4"/>
            <a:ext cx="9960336" cy="725286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6767" y="1704227"/>
            <a:ext cx="16924685" cy="3653182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3" y="8957087"/>
            <a:ext cx="9960336" cy="29278966"/>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6291D-B9C4-4D7F-95B5-54D88C53EE4C}"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4"/>
            <a:ext cx="18165128" cy="3537259"/>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4154" y="3824595"/>
            <a:ext cx="18165128" cy="25682258"/>
          </a:xfrm>
        </p:spPr>
        <p:txBody>
          <a:bodyPr/>
          <a:lstStyle>
            <a:lvl1pPr marL="0" indent="0">
              <a:buNone/>
              <a:defRPr sz="146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endParaRPr lang="en-US"/>
          </a:p>
        </p:txBody>
      </p:sp>
      <p:sp>
        <p:nvSpPr>
          <p:cNvPr id="4" name="Text Placeholder 3"/>
          <p:cNvSpPr>
            <a:spLocks noGrp="1"/>
          </p:cNvSpPr>
          <p:nvPr>
            <p:ph type="body" sz="half" idx="2"/>
          </p:nvPr>
        </p:nvSpPr>
        <p:spPr>
          <a:xfrm>
            <a:off x="5934154" y="33499893"/>
            <a:ext cx="18165128" cy="5023494"/>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6291D-B9C4-4D7F-95B5-54D88C53EE4C}"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81EBF-E645-4ED8-9394-9A931F467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417588" tIns="208794" rIns="417588" bIns="2087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761" y="9987548"/>
            <a:ext cx="27247692" cy="28248505"/>
          </a:xfrm>
          <a:prstGeom prst="rect">
            <a:avLst/>
          </a:prstGeom>
        </p:spPr>
        <p:txBody>
          <a:bodyPr vert="horz" lIns="417588" tIns="208794" rIns="417588" bIns="2087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761" y="39672750"/>
            <a:ext cx="7064216" cy="2278904"/>
          </a:xfrm>
          <a:prstGeom prst="rect">
            <a:avLst/>
          </a:prstGeom>
        </p:spPr>
        <p:txBody>
          <a:bodyPr vert="horz" lIns="417588" tIns="208794" rIns="417588" bIns="208794" rtlCol="0" anchor="ctr"/>
          <a:lstStyle>
            <a:lvl1pPr algn="l">
              <a:defRPr sz="5500">
                <a:solidFill>
                  <a:schemeClr val="tx1">
                    <a:tint val="75000"/>
                  </a:schemeClr>
                </a:solidFill>
              </a:defRPr>
            </a:lvl1pPr>
          </a:lstStyle>
          <a:p>
            <a:fld id="{EF76291D-B9C4-4D7F-95B5-54D88C53EE4C}" type="datetimeFigureOut">
              <a:rPr lang="en-US" smtClean="0"/>
              <a:pPr/>
              <a:t>7/26/2015</a:t>
            </a:fld>
            <a:endParaRPr lang="en-US"/>
          </a:p>
        </p:txBody>
      </p:sp>
      <p:sp>
        <p:nvSpPr>
          <p:cNvPr id="5" name="Footer Placeholder 4"/>
          <p:cNvSpPr>
            <a:spLocks noGrp="1"/>
          </p:cNvSpPr>
          <p:nvPr>
            <p:ph type="ftr" sz="quarter" idx="3"/>
          </p:nvPr>
        </p:nvSpPr>
        <p:spPr>
          <a:xfrm>
            <a:off x="10344031" y="39672750"/>
            <a:ext cx="9587151" cy="2278904"/>
          </a:xfrm>
          <a:prstGeom prst="rect">
            <a:avLst/>
          </a:prstGeom>
        </p:spPr>
        <p:txBody>
          <a:bodyPr vert="horz" lIns="417588" tIns="208794" rIns="417588" bIns="20879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72750"/>
            <a:ext cx="7064216" cy="2278904"/>
          </a:xfrm>
          <a:prstGeom prst="rect">
            <a:avLst/>
          </a:prstGeom>
        </p:spPr>
        <p:txBody>
          <a:bodyPr vert="horz" lIns="417588" tIns="208794" rIns="417588" bIns="208794" rtlCol="0" anchor="ctr"/>
          <a:lstStyle>
            <a:lvl1pPr algn="r">
              <a:defRPr sz="5500">
                <a:solidFill>
                  <a:schemeClr val="tx1">
                    <a:tint val="75000"/>
                  </a:schemeClr>
                </a:solidFill>
              </a:defRPr>
            </a:lvl1pPr>
          </a:lstStyle>
          <a:p>
            <a:fld id="{74281EBF-E645-4ED8-9394-9A931F467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882"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4175882"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904" indent="-1304963" algn="l" defTabSz="4175882"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852" indent="-1043970" algn="l" defTabSz="4175882"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793"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734"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3675"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1616"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9557"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7498"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2.bin"/><Relationship Id="rId18" Type="http://schemas.openxmlformats.org/officeDocument/2006/relationships/image" Target="../media/image16.tiff"/><Relationship Id="rId26" Type="http://schemas.openxmlformats.org/officeDocument/2006/relationships/image" Target="../media/image24.pn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oleObject" Target="../embeddings/oleObject1.bin"/><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14.tiff"/><Relationship Id="rId20" Type="http://schemas.openxmlformats.org/officeDocument/2006/relationships/image" Target="../media/image18.png"/><Relationship Id="rId29" Type="http://schemas.openxmlformats.org/officeDocument/2006/relationships/image" Target="../media/image27.jpeg"/><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3.tiff"/><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10.png"/><Relationship Id="rId19" Type="http://schemas.openxmlformats.org/officeDocument/2006/relationships/image" Target="../media/image17.tif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2.tiff"/><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ctangle 580"/>
          <p:cNvSpPr/>
          <p:nvPr/>
        </p:nvSpPr>
        <p:spPr>
          <a:xfrm rot="8226929">
            <a:off x="14900886" y="33542558"/>
            <a:ext cx="1033818" cy="379475"/>
          </a:xfrm>
          <a:prstGeom prst="rect">
            <a:avLst/>
          </a:prstGeom>
          <a:solidFill>
            <a:srgbClr val="FFC000">
              <a:alpha val="3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05146" y="4173716"/>
            <a:ext cx="22161339" cy="769441"/>
          </a:xfrm>
          <a:prstGeom prst="rect">
            <a:avLst/>
          </a:prstGeom>
          <a:noFill/>
        </p:spPr>
        <p:txBody>
          <a:bodyPr wrap="square" rtlCol="0">
            <a:spAutoFit/>
          </a:bodyPr>
          <a:lstStyle/>
          <a:p>
            <a:r>
              <a:rPr lang="en-US" sz="4400" i="1" dirty="0"/>
              <a:t>A large acceptance angle detector for the study of high energy </a:t>
            </a:r>
            <a:r>
              <a:rPr lang="en-US" sz="4400" i="1" dirty="0" smtClean="0"/>
              <a:t>nonlinear Compton </a:t>
            </a:r>
            <a:r>
              <a:rPr lang="en-US" sz="4400" i="1" dirty="0"/>
              <a:t>radiation. </a:t>
            </a:r>
            <a:endParaRPr lang="en-US" sz="4400" dirty="0"/>
          </a:p>
        </p:txBody>
      </p:sp>
      <p:sp>
        <p:nvSpPr>
          <p:cNvPr id="6" name="TextBox 5"/>
          <p:cNvSpPr txBox="1"/>
          <p:nvPr/>
        </p:nvSpPr>
        <p:spPr>
          <a:xfrm>
            <a:off x="4967258" y="5388036"/>
            <a:ext cx="15786160" cy="707886"/>
          </a:xfrm>
          <a:prstGeom prst="rect">
            <a:avLst/>
          </a:prstGeom>
          <a:noFill/>
        </p:spPr>
        <p:txBody>
          <a:bodyPr wrap="square" rtlCol="0">
            <a:spAutoFit/>
          </a:bodyPr>
          <a:lstStyle/>
          <a:p>
            <a:pPr algn="ctr"/>
            <a:r>
              <a:rPr lang="en-US" sz="2000" dirty="0" err="1" smtClean="0"/>
              <a:t>Septimiu</a:t>
            </a:r>
            <a:r>
              <a:rPr lang="en-US" sz="2000" dirty="0" smtClean="0"/>
              <a:t> Balascuta</a:t>
            </a:r>
            <a:r>
              <a:rPr lang="en-US" sz="2000" baseline="30000" dirty="0" smtClean="0"/>
              <a:t>1)</a:t>
            </a:r>
          </a:p>
          <a:p>
            <a:pPr algn="ctr"/>
            <a:r>
              <a:rPr lang="en-US" sz="2000" baseline="30000" dirty="0" smtClean="0"/>
              <a:t>1)</a:t>
            </a:r>
            <a:r>
              <a:rPr lang="en-US" sz="2000" dirty="0" err="1" smtClean="0"/>
              <a:t>Horia</a:t>
            </a:r>
            <a:r>
              <a:rPr lang="en-US" sz="2000" dirty="0" smtClean="0"/>
              <a:t> </a:t>
            </a:r>
            <a:r>
              <a:rPr lang="en-US" sz="2000" dirty="0" err="1" smtClean="0"/>
              <a:t>Hulubei</a:t>
            </a:r>
            <a:r>
              <a:rPr lang="en-US" sz="2000" dirty="0" smtClean="0"/>
              <a:t> National Institute for R &amp;D in Physics and Nuclear Engineering, Str. </a:t>
            </a:r>
            <a:r>
              <a:rPr lang="en-US" sz="2000" dirty="0" err="1" smtClean="0"/>
              <a:t>Reactorului</a:t>
            </a:r>
            <a:r>
              <a:rPr lang="en-US" sz="2000" dirty="0" smtClean="0"/>
              <a:t>, nr. 30, P.O. Box MG-6, Bucharest-</a:t>
            </a:r>
            <a:r>
              <a:rPr lang="en-US" sz="2000" dirty="0" err="1" smtClean="0"/>
              <a:t>Magurele</a:t>
            </a:r>
            <a:r>
              <a:rPr lang="en-US" sz="2000" dirty="0" smtClean="0"/>
              <a:t>, Romania  </a:t>
            </a:r>
            <a:endParaRPr lang="en-US" sz="2000" dirty="0"/>
          </a:p>
        </p:txBody>
      </p:sp>
      <p:sp>
        <p:nvSpPr>
          <p:cNvPr id="7" name="TextBox 6"/>
          <p:cNvSpPr txBox="1"/>
          <p:nvPr/>
        </p:nvSpPr>
        <p:spPr>
          <a:xfrm>
            <a:off x="0" y="8955101"/>
            <a:ext cx="12522257" cy="1214320"/>
          </a:xfrm>
          <a:prstGeom prst="rect">
            <a:avLst/>
          </a:prstGeom>
          <a:noFill/>
        </p:spPr>
        <p:txBody>
          <a:bodyPr wrap="square" rtlCol="0">
            <a:spAutoFit/>
          </a:bodyPr>
          <a:lstStyle/>
          <a:p>
            <a:r>
              <a:rPr lang="en-US" sz="1400" b="1" dirty="0" smtClean="0"/>
              <a:t>Introduction.</a:t>
            </a:r>
            <a:r>
              <a:rPr lang="en-US" sz="1400" dirty="0" smtClean="0"/>
              <a:t> The High Fields QED experiments at ELI-NP will be done with two 10 PW, pump and probe, Laser beams incident on gas or solid targets.  </a:t>
            </a:r>
          </a:p>
          <a:p>
            <a:r>
              <a:rPr lang="en-US" sz="1400" dirty="0" smtClean="0"/>
              <a:t>A) Gas target experiments: the pump beam is focused by an F:20 mirror on a capillary cell with plasma to accelerate electrons with energies up to 38 </a:t>
            </a:r>
            <a:r>
              <a:rPr lang="en-US" sz="1400" dirty="0" err="1" smtClean="0"/>
              <a:t>GeV</a:t>
            </a:r>
            <a:r>
              <a:rPr lang="en-US" sz="1400" dirty="0" smtClean="0"/>
              <a:t>  by Laser Wakefield Plasma Acceleration. The electrons interact further with a probe beam focused by an F:3 mirror.  </a:t>
            </a:r>
          </a:p>
          <a:p>
            <a:r>
              <a:rPr lang="en-US" sz="1400" dirty="0" smtClean="0"/>
              <a:t>b) Solid target experiments: both the pump and the delayed probe beams are focused by F:3 mirrors on a solid target.  The electrons produced by the pump beam are sent in the focus of  the probe beam, to produce synchrotron radiation and electron-positron pairs.</a:t>
            </a:r>
          </a:p>
        </p:txBody>
      </p:sp>
      <p:grpSp>
        <p:nvGrpSpPr>
          <p:cNvPr id="598" name="Group 597"/>
          <p:cNvGrpSpPr/>
          <p:nvPr/>
        </p:nvGrpSpPr>
        <p:grpSpPr>
          <a:xfrm>
            <a:off x="0" y="10928371"/>
            <a:ext cx="7642042" cy="3415275"/>
            <a:chOff x="413976" y="4780876"/>
            <a:chExt cx="7642042" cy="3415275"/>
          </a:xfrm>
        </p:grpSpPr>
        <p:pic>
          <p:nvPicPr>
            <p:cNvPr id="8" name="Picture 2"/>
            <p:cNvPicPr>
              <a:picLocks noChangeAspect="1" noChangeArrowheads="1"/>
            </p:cNvPicPr>
            <p:nvPr/>
          </p:nvPicPr>
          <p:blipFill>
            <a:blip r:embed="rId3" cstate="print"/>
            <a:srcRect/>
            <a:stretch>
              <a:fillRect/>
            </a:stretch>
          </p:blipFill>
          <p:spPr bwMode="auto">
            <a:xfrm>
              <a:off x="413976" y="4780876"/>
              <a:ext cx="7642042" cy="3339380"/>
            </a:xfrm>
            <a:prstGeom prst="rect">
              <a:avLst/>
            </a:prstGeom>
            <a:noFill/>
            <a:ln w="9525">
              <a:noFill/>
              <a:miter lim="800000"/>
              <a:headEnd/>
              <a:tailEnd/>
            </a:ln>
          </p:spPr>
        </p:pic>
        <p:sp>
          <p:nvSpPr>
            <p:cNvPr id="9" name="TextBox 8"/>
            <p:cNvSpPr txBox="1"/>
            <p:nvPr/>
          </p:nvSpPr>
          <p:spPr>
            <a:xfrm>
              <a:off x="489870" y="7888374"/>
              <a:ext cx="7472211" cy="307777"/>
            </a:xfrm>
            <a:prstGeom prst="rect">
              <a:avLst/>
            </a:prstGeom>
            <a:noFill/>
          </p:spPr>
          <p:txBody>
            <a:bodyPr wrap="square" rtlCol="0">
              <a:spAutoFit/>
            </a:bodyPr>
            <a:lstStyle/>
            <a:p>
              <a:r>
                <a:rPr lang="en-US" sz="1400" b="1" i="1" dirty="0" smtClean="0"/>
                <a:t>Fig. 1 </a:t>
              </a:r>
              <a:r>
                <a:rPr lang="en-US" sz="1400" i="1" dirty="0" smtClean="0"/>
                <a:t>Experimental configuration of two 10 PW Laser beams incident at 135</a:t>
              </a:r>
              <a:r>
                <a:rPr lang="en-US" sz="1400" i="1" baseline="30000" dirty="0" smtClean="0"/>
                <a:t>o</a:t>
              </a:r>
              <a:r>
                <a:rPr lang="en-US" sz="1400" i="1" dirty="0" smtClean="0"/>
                <a:t> angle, on Solid target.</a:t>
              </a:r>
              <a:endParaRPr lang="en-US" sz="1400" i="1" dirty="0"/>
            </a:p>
          </p:txBody>
        </p:sp>
      </p:grpSp>
      <p:sp>
        <p:nvSpPr>
          <p:cNvPr id="10" name="TextBox 9"/>
          <p:cNvSpPr txBox="1"/>
          <p:nvPr/>
        </p:nvSpPr>
        <p:spPr>
          <a:xfrm>
            <a:off x="489871" y="15102596"/>
            <a:ext cx="10018140" cy="954107"/>
          </a:xfrm>
          <a:prstGeom prst="rect">
            <a:avLst/>
          </a:prstGeom>
          <a:noFill/>
        </p:spPr>
        <p:txBody>
          <a:bodyPr wrap="square" rtlCol="0">
            <a:spAutoFit/>
          </a:bodyPr>
          <a:lstStyle/>
          <a:p>
            <a:r>
              <a:rPr lang="en-US" sz="1400" b="1" dirty="0" smtClean="0"/>
              <a:t>First day experiments proposed at E6 experimental area [1], to study : </a:t>
            </a:r>
          </a:p>
          <a:p>
            <a:r>
              <a:rPr lang="en-US" sz="1400" dirty="0" smtClean="0"/>
              <a:t>a) The scaling of energetic photon emission with the peak Laser intensity: the onset of the radiation regime at 10</a:t>
            </a:r>
            <a:r>
              <a:rPr lang="en-US" sz="1400" baseline="30000" dirty="0" smtClean="0"/>
              <a:t>21 </a:t>
            </a:r>
            <a:r>
              <a:rPr lang="en-US" sz="1400" dirty="0" smtClean="0"/>
              <a:t>– 10</a:t>
            </a:r>
            <a:r>
              <a:rPr lang="en-US" sz="1400" baseline="30000" dirty="0" smtClean="0"/>
              <a:t>22 </a:t>
            </a:r>
            <a:r>
              <a:rPr lang="en-US" sz="1400" dirty="0" smtClean="0"/>
              <a:t>W/cm</a:t>
            </a:r>
            <a:r>
              <a:rPr lang="en-US" sz="1400" baseline="30000" dirty="0" smtClean="0"/>
              <a:t>2  </a:t>
            </a:r>
          </a:p>
          <a:p>
            <a:r>
              <a:rPr lang="en-US" sz="1400" dirty="0" smtClean="0"/>
              <a:t>b)  The angular profile of the emitted photon beam, </a:t>
            </a:r>
          </a:p>
          <a:p>
            <a:r>
              <a:rPr lang="en-US" sz="1400" dirty="0" smtClean="0"/>
              <a:t>c) The change in the energy spectrum and the spatial profile of the electron beam due to the radiation reaction.</a:t>
            </a:r>
            <a:endParaRPr lang="en-US" sz="1400" dirty="0"/>
          </a:p>
        </p:txBody>
      </p:sp>
      <p:sp>
        <p:nvSpPr>
          <p:cNvPr id="12" name="TextBox 11"/>
          <p:cNvSpPr txBox="1"/>
          <p:nvPr/>
        </p:nvSpPr>
        <p:spPr>
          <a:xfrm>
            <a:off x="489871" y="16241021"/>
            <a:ext cx="8727925" cy="954107"/>
          </a:xfrm>
          <a:prstGeom prst="rect">
            <a:avLst/>
          </a:prstGeom>
          <a:noFill/>
        </p:spPr>
        <p:txBody>
          <a:bodyPr wrap="square" rtlCol="0">
            <a:spAutoFit/>
          </a:bodyPr>
          <a:lstStyle/>
          <a:p>
            <a:r>
              <a:rPr lang="en-US" sz="1400" b="1" dirty="0" smtClean="0"/>
              <a:t>Diagnostics and detectors  to study the gamma ray emission :</a:t>
            </a:r>
            <a:endParaRPr lang="en-US" sz="1400" b="1" baseline="30000" dirty="0" smtClean="0"/>
          </a:p>
          <a:p>
            <a:pPr marL="342900" indent="-342900">
              <a:buAutoNum type="alphaLcParenR"/>
            </a:pPr>
            <a:r>
              <a:rPr lang="en-US" sz="1400" dirty="0" smtClean="0"/>
              <a:t>A continuous and curved imaging plate detector with region with magnetic field (located in front of the detector  to remove the electrons).  </a:t>
            </a:r>
          </a:p>
          <a:p>
            <a:pPr marL="342900" indent="-342900">
              <a:buAutoNum type="alphaLcParenR"/>
            </a:pPr>
            <a:r>
              <a:rPr lang="en-US" sz="1400" dirty="0" smtClean="0"/>
              <a:t>An array of angular detectors with scintillators is developed by University of </a:t>
            </a:r>
            <a:r>
              <a:rPr lang="en-US" sz="1400" dirty="0" err="1" smtClean="0"/>
              <a:t>Strathclyde</a:t>
            </a:r>
            <a:r>
              <a:rPr lang="en-US" sz="1400" dirty="0" smtClean="0"/>
              <a:t> [1].</a:t>
            </a:r>
            <a:endParaRPr lang="en-US" sz="1400" b="1" dirty="0" smtClean="0"/>
          </a:p>
        </p:txBody>
      </p:sp>
      <p:sp>
        <p:nvSpPr>
          <p:cNvPr id="13" name="TextBox 12"/>
          <p:cNvSpPr txBox="1"/>
          <p:nvPr/>
        </p:nvSpPr>
        <p:spPr>
          <a:xfrm>
            <a:off x="489871" y="17455341"/>
            <a:ext cx="8044870" cy="338554"/>
          </a:xfrm>
          <a:prstGeom prst="rect">
            <a:avLst/>
          </a:prstGeom>
          <a:noFill/>
        </p:spPr>
        <p:txBody>
          <a:bodyPr wrap="square" rtlCol="0">
            <a:spAutoFit/>
          </a:bodyPr>
          <a:lstStyle/>
          <a:p>
            <a:pPr marL="342900" indent="-342900"/>
            <a:r>
              <a:rPr lang="en-US" sz="1600" b="1" dirty="0" smtClean="0"/>
              <a:t>GEANT4  calculation of the energy deposit of a gamma ray in an array of scintillating crystals.  </a:t>
            </a:r>
          </a:p>
        </p:txBody>
      </p:sp>
      <p:sp>
        <p:nvSpPr>
          <p:cNvPr id="1086" name="Rectangle 62"/>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27" name="Group 3"/>
          <p:cNvGrpSpPr>
            <a:grpSpLocks noChangeAspect="1"/>
          </p:cNvGrpSpPr>
          <p:nvPr/>
        </p:nvGrpSpPr>
        <p:grpSpPr bwMode="auto">
          <a:xfrm>
            <a:off x="110421" y="18214291"/>
            <a:ext cx="6147435" cy="2655888"/>
            <a:chOff x="1201" y="8572"/>
            <a:chExt cx="9681" cy="4182"/>
          </a:xfrm>
        </p:grpSpPr>
        <p:sp>
          <p:nvSpPr>
            <p:cNvPr id="1085" name="AutoShape 61"/>
            <p:cNvSpPr>
              <a:spLocks noChangeAspect="1" noChangeArrowheads="1" noTextEdit="1"/>
            </p:cNvSpPr>
            <p:nvPr/>
          </p:nvSpPr>
          <p:spPr bwMode="auto">
            <a:xfrm>
              <a:off x="1440" y="8572"/>
              <a:ext cx="9360" cy="4182"/>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40" name="Group 16"/>
            <p:cNvGrpSpPr>
              <a:grpSpLocks/>
            </p:cNvGrpSpPr>
            <p:nvPr/>
          </p:nvGrpSpPr>
          <p:grpSpPr bwMode="auto">
            <a:xfrm>
              <a:off x="2039" y="8620"/>
              <a:ext cx="4006" cy="2437"/>
              <a:chOff x="1670" y="8624"/>
              <a:chExt cx="4006" cy="2439"/>
            </a:xfrm>
          </p:grpSpPr>
          <p:grpSp>
            <p:nvGrpSpPr>
              <p:cNvPr id="1042" name="Group 18"/>
              <p:cNvGrpSpPr>
                <a:grpSpLocks/>
              </p:cNvGrpSpPr>
              <p:nvPr/>
            </p:nvGrpSpPr>
            <p:grpSpPr bwMode="auto">
              <a:xfrm>
                <a:off x="1670" y="8624"/>
                <a:ext cx="4006" cy="2439"/>
                <a:chOff x="1670" y="8624"/>
                <a:chExt cx="4006" cy="2439"/>
              </a:xfrm>
            </p:grpSpPr>
            <p:grpSp>
              <p:nvGrpSpPr>
                <p:cNvPr id="1045" name="Group 21"/>
                <p:cNvGrpSpPr>
                  <a:grpSpLocks/>
                </p:cNvGrpSpPr>
                <p:nvPr/>
              </p:nvGrpSpPr>
              <p:grpSpPr bwMode="auto">
                <a:xfrm>
                  <a:off x="1670" y="8624"/>
                  <a:ext cx="4006" cy="2439"/>
                  <a:chOff x="1670" y="8624"/>
                  <a:chExt cx="4006" cy="2439"/>
                </a:xfrm>
              </p:grpSpPr>
              <p:sp>
                <p:nvSpPr>
                  <p:cNvPr id="1084" name="AutoShape 60"/>
                  <p:cNvSpPr>
                    <a:spLocks noChangeShapeType="1"/>
                  </p:cNvSpPr>
                  <p:nvPr/>
                </p:nvSpPr>
                <p:spPr bwMode="auto">
                  <a:xfrm flipV="1">
                    <a:off x="4539" y="9553"/>
                    <a:ext cx="415" cy="18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6" name="Group 22"/>
                  <p:cNvGrpSpPr>
                    <a:grpSpLocks/>
                  </p:cNvGrpSpPr>
                  <p:nvPr/>
                </p:nvGrpSpPr>
                <p:grpSpPr bwMode="auto">
                  <a:xfrm>
                    <a:off x="1670" y="8624"/>
                    <a:ext cx="4006" cy="2439"/>
                    <a:chOff x="1670" y="8636"/>
                    <a:chExt cx="4006" cy="2439"/>
                  </a:xfrm>
                </p:grpSpPr>
                <p:grpSp>
                  <p:nvGrpSpPr>
                    <p:cNvPr id="1048" name="Group 24"/>
                    <p:cNvGrpSpPr>
                      <a:grpSpLocks/>
                    </p:cNvGrpSpPr>
                    <p:nvPr/>
                  </p:nvGrpSpPr>
                  <p:grpSpPr bwMode="auto">
                    <a:xfrm>
                      <a:off x="1670" y="8636"/>
                      <a:ext cx="4006" cy="2439"/>
                      <a:chOff x="1670" y="8636"/>
                      <a:chExt cx="4006" cy="2439"/>
                    </a:xfrm>
                  </p:grpSpPr>
                  <p:sp>
                    <p:nvSpPr>
                      <p:cNvPr id="1083" name="AutoShape 59"/>
                      <p:cNvSpPr>
                        <a:spLocks noChangeShapeType="1"/>
                      </p:cNvSpPr>
                      <p:nvPr/>
                    </p:nvSpPr>
                    <p:spPr bwMode="auto">
                      <a:xfrm>
                        <a:off x="3491" y="10464"/>
                        <a:ext cx="576"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082" name="AutoShape 58"/>
                      <p:cNvSpPr>
                        <a:spLocks noChangeShapeType="1"/>
                      </p:cNvSpPr>
                      <p:nvPr/>
                    </p:nvSpPr>
                    <p:spPr bwMode="auto">
                      <a:xfrm flipH="1">
                        <a:off x="3528" y="9280"/>
                        <a:ext cx="412"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grpSp>
                    <p:nvGrpSpPr>
                      <p:cNvPr id="1049" name="Group 25"/>
                      <p:cNvGrpSpPr>
                        <a:grpSpLocks/>
                      </p:cNvGrpSpPr>
                      <p:nvPr/>
                    </p:nvGrpSpPr>
                    <p:grpSpPr bwMode="auto">
                      <a:xfrm>
                        <a:off x="1670" y="8636"/>
                        <a:ext cx="4006" cy="2439"/>
                        <a:chOff x="1670" y="8624"/>
                        <a:chExt cx="4006" cy="2439"/>
                      </a:xfrm>
                    </p:grpSpPr>
                    <p:sp>
                      <p:nvSpPr>
                        <p:cNvPr id="1081" name="Rectangle 57"/>
                        <p:cNvSpPr>
                          <a:spLocks noChangeArrowheads="1"/>
                        </p:cNvSpPr>
                        <p:nvPr/>
                      </p:nvSpPr>
                      <p:spPr bwMode="auto">
                        <a:xfrm>
                          <a:off x="3503" y="9331"/>
                          <a:ext cx="576" cy="1027"/>
                        </a:xfrm>
                        <a:prstGeom prst="rect">
                          <a:avLst/>
                        </a:prstGeom>
                        <a:solidFill>
                          <a:srgbClr val="A5A5A5">
                            <a:alpha val="61000"/>
                          </a:srgbClr>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4870" y="9805"/>
                          <a:ext cx="432" cy="14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Text Box 55"/>
                        <p:cNvSpPr txBox="1">
                          <a:spLocks noChangeArrowheads="1"/>
                        </p:cNvSpPr>
                        <p:nvPr/>
                      </p:nvSpPr>
                      <p:spPr bwMode="auto">
                        <a:xfrm>
                          <a:off x="4870" y="8871"/>
                          <a:ext cx="806" cy="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AutoShape 54"/>
                        <p:cNvSpPr>
                          <a:spLocks noChangeShapeType="1"/>
                        </p:cNvSpPr>
                        <p:nvPr/>
                      </p:nvSpPr>
                      <p:spPr bwMode="auto">
                        <a:xfrm>
                          <a:off x="3459" y="10763"/>
                          <a:ext cx="1440"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grpSp>
                      <p:nvGrpSpPr>
                        <p:cNvPr id="1056" name="Group 32"/>
                        <p:cNvGrpSpPr>
                          <a:grpSpLocks/>
                        </p:cNvGrpSpPr>
                        <p:nvPr/>
                      </p:nvGrpSpPr>
                      <p:grpSpPr bwMode="auto">
                        <a:xfrm>
                          <a:off x="1670" y="8624"/>
                          <a:ext cx="3026" cy="2439"/>
                          <a:chOff x="1670" y="8624"/>
                          <a:chExt cx="3026" cy="2439"/>
                        </a:xfrm>
                      </p:grpSpPr>
                      <p:sp>
                        <p:nvSpPr>
                          <p:cNvPr id="1077" name="Text Box 53"/>
                          <p:cNvSpPr txBox="1">
                            <a:spLocks noChangeArrowheads="1"/>
                          </p:cNvSpPr>
                          <p:nvPr/>
                        </p:nvSpPr>
                        <p:spPr bwMode="auto">
                          <a:xfrm>
                            <a:off x="2824" y="9408"/>
                            <a:ext cx="655" cy="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Text Box 52"/>
                          <p:cNvSpPr txBox="1">
                            <a:spLocks noChangeArrowheads="1"/>
                          </p:cNvSpPr>
                          <p:nvPr/>
                        </p:nvSpPr>
                        <p:spPr bwMode="auto">
                          <a:xfrm>
                            <a:off x="1670" y="9948"/>
                            <a:ext cx="576" cy="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Text Box 51"/>
                          <p:cNvSpPr txBox="1">
                            <a:spLocks noChangeArrowheads="1"/>
                          </p:cNvSpPr>
                          <p:nvPr/>
                        </p:nvSpPr>
                        <p:spPr bwMode="auto">
                          <a:xfrm>
                            <a:off x="3075" y="8624"/>
                            <a:ext cx="576" cy="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Text Box 50"/>
                          <p:cNvSpPr txBox="1">
                            <a:spLocks noChangeArrowheads="1"/>
                          </p:cNvSpPr>
                          <p:nvPr/>
                        </p:nvSpPr>
                        <p:spPr bwMode="auto">
                          <a:xfrm>
                            <a:off x="2121" y="9249"/>
                            <a:ext cx="472" cy="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AutoShape 49"/>
                          <p:cNvSpPr>
                            <a:spLocks noChangeShapeType="1"/>
                          </p:cNvSpPr>
                          <p:nvPr/>
                        </p:nvSpPr>
                        <p:spPr bwMode="auto">
                          <a:xfrm flipH="1">
                            <a:off x="1867" y="9875"/>
                            <a:ext cx="1624" cy="0"/>
                          </a:xfrm>
                          <a:prstGeom prst="straightConnector1">
                            <a:avLst/>
                          </a:prstGeom>
                          <a:noFill/>
                          <a:ln w="9525">
                            <a:solidFill>
                              <a:srgbClr val="000000"/>
                            </a:solidFill>
                            <a:prstDash val="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072" name="AutoShape 48"/>
                          <p:cNvSpPr>
                            <a:spLocks noChangeShapeType="1"/>
                          </p:cNvSpPr>
                          <p:nvPr/>
                        </p:nvSpPr>
                        <p:spPr bwMode="auto">
                          <a:xfrm flipH="1" flipV="1">
                            <a:off x="3495" y="8747"/>
                            <a:ext cx="11" cy="1106"/>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1" name="Oval 47"/>
                          <p:cNvSpPr>
                            <a:spLocks noChangeArrowheads="1"/>
                          </p:cNvSpPr>
                          <p:nvPr/>
                        </p:nvSpPr>
                        <p:spPr bwMode="auto">
                          <a:xfrm>
                            <a:off x="2328" y="9804"/>
                            <a:ext cx="143" cy="143"/>
                          </a:xfrm>
                          <a:prstGeom prst="ellipse">
                            <a:avLst/>
                          </a:prstGeom>
                          <a:solidFill>
                            <a:srgbClr val="FF000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AutoShape 46"/>
                          <p:cNvSpPr>
                            <a:spLocks noChangeShapeType="1"/>
                          </p:cNvSpPr>
                          <p:nvPr/>
                        </p:nvSpPr>
                        <p:spPr bwMode="auto">
                          <a:xfrm>
                            <a:off x="2471" y="9873"/>
                            <a:ext cx="456"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69" name="AutoShape 45"/>
                          <p:cNvSpPr>
                            <a:spLocks noChangeShapeType="1"/>
                          </p:cNvSpPr>
                          <p:nvPr/>
                        </p:nvSpPr>
                        <p:spPr bwMode="auto">
                          <a:xfrm>
                            <a:off x="2471" y="9873"/>
                            <a:ext cx="1111" cy="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Arc 44"/>
                          <p:cNvSpPr>
                            <a:spLocks/>
                          </p:cNvSpPr>
                          <p:nvPr/>
                        </p:nvSpPr>
                        <p:spPr bwMode="auto">
                          <a:xfrm flipV="1">
                            <a:off x="3570" y="9553"/>
                            <a:ext cx="981" cy="320"/>
                          </a:xfrm>
                          <a:custGeom>
                            <a:avLst/>
                            <a:gdLst>
                              <a:gd name="G0" fmla="+- 0 0 0"/>
                              <a:gd name="G1" fmla="+- 21600 0 0"/>
                              <a:gd name="G2" fmla="+- 21600 0 0"/>
                              <a:gd name="T0" fmla="*/ 0 w 18069"/>
                              <a:gd name="T1" fmla="*/ 0 h 21600"/>
                              <a:gd name="T2" fmla="*/ 18069 w 18069"/>
                              <a:gd name="T3" fmla="*/ 9765 h 21600"/>
                              <a:gd name="T4" fmla="*/ 0 w 18069"/>
                              <a:gd name="T5" fmla="*/ 21600 h 21600"/>
                            </a:gdLst>
                            <a:ahLst/>
                            <a:cxnLst>
                              <a:cxn ang="0">
                                <a:pos x="T0" y="T1"/>
                              </a:cxn>
                              <a:cxn ang="0">
                                <a:pos x="T2" y="T3"/>
                              </a:cxn>
                              <a:cxn ang="0">
                                <a:pos x="T4" y="T5"/>
                              </a:cxn>
                            </a:cxnLst>
                            <a:rect l="0" t="0" r="r" b="b"/>
                            <a:pathLst>
                              <a:path w="18069" h="21600" fill="none" extrusionOk="0">
                                <a:moveTo>
                                  <a:pt x="-1" y="0"/>
                                </a:moveTo>
                                <a:cubicBezTo>
                                  <a:pt x="7284" y="0"/>
                                  <a:pt x="14077" y="3671"/>
                                  <a:pt x="18069" y="9764"/>
                                </a:cubicBezTo>
                              </a:path>
                              <a:path w="18069" h="21600" stroke="0" extrusionOk="0">
                                <a:moveTo>
                                  <a:pt x="-1" y="0"/>
                                </a:moveTo>
                                <a:cubicBezTo>
                                  <a:pt x="7284" y="0"/>
                                  <a:pt x="14077" y="3671"/>
                                  <a:pt x="18069" y="9764"/>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AutoShape 43"/>
                          <p:cNvSpPr>
                            <a:spLocks noChangeShapeType="1"/>
                          </p:cNvSpPr>
                          <p:nvPr/>
                        </p:nvSpPr>
                        <p:spPr bwMode="auto">
                          <a:xfrm>
                            <a:off x="3507" y="10203"/>
                            <a:ext cx="0" cy="664"/>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Text Box 42"/>
                          <p:cNvSpPr txBox="1">
                            <a:spLocks noChangeArrowheads="1"/>
                          </p:cNvSpPr>
                          <p:nvPr/>
                        </p:nvSpPr>
                        <p:spPr bwMode="auto">
                          <a:xfrm>
                            <a:off x="3575" y="10345"/>
                            <a:ext cx="622" cy="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AutoShape 41"/>
                          <p:cNvSpPr>
                            <a:spLocks noChangeShapeType="1"/>
                          </p:cNvSpPr>
                          <p:nvPr/>
                        </p:nvSpPr>
                        <p:spPr bwMode="auto">
                          <a:xfrm flipH="1">
                            <a:off x="3917" y="8695"/>
                            <a:ext cx="22" cy="1650"/>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Text Box 40"/>
                          <p:cNvSpPr txBox="1">
                            <a:spLocks noChangeArrowheads="1"/>
                          </p:cNvSpPr>
                          <p:nvPr/>
                        </p:nvSpPr>
                        <p:spPr bwMode="auto">
                          <a:xfrm>
                            <a:off x="3917" y="10680"/>
                            <a:ext cx="779" cy="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61" name="Group 37"/>
                          <p:cNvGrpSpPr>
                            <a:grpSpLocks/>
                          </p:cNvGrpSpPr>
                          <p:nvPr/>
                        </p:nvGrpSpPr>
                        <p:grpSpPr bwMode="auto">
                          <a:xfrm rot="5400000">
                            <a:off x="3541" y="9977"/>
                            <a:ext cx="331" cy="420"/>
                            <a:chOff x="7955" y="6147"/>
                            <a:chExt cx="331" cy="432"/>
                          </a:xfrm>
                        </p:grpSpPr>
                        <p:sp>
                          <p:nvSpPr>
                            <p:cNvPr id="1063" name="AutoShape 39"/>
                            <p:cNvSpPr>
                              <a:spLocks noChangeArrowheads="1"/>
                            </p:cNvSpPr>
                            <p:nvPr/>
                          </p:nvSpPr>
                          <p:spPr bwMode="auto">
                            <a:xfrm>
                              <a:off x="7955" y="6147"/>
                              <a:ext cx="331" cy="216"/>
                            </a:xfrm>
                            <a:prstGeom prst="flowChartManualInpu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AutoShape 38"/>
                            <p:cNvSpPr>
                              <a:spLocks noChangeArrowheads="1"/>
                            </p:cNvSpPr>
                            <p:nvPr/>
                          </p:nvSpPr>
                          <p:spPr bwMode="auto">
                            <a:xfrm flipV="1">
                              <a:off x="7955" y="6363"/>
                              <a:ext cx="331" cy="216"/>
                            </a:xfrm>
                            <a:prstGeom prst="flowChartManualInpu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8" name="Group 34"/>
                          <p:cNvGrpSpPr>
                            <a:grpSpLocks/>
                          </p:cNvGrpSpPr>
                          <p:nvPr/>
                        </p:nvGrpSpPr>
                        <p:grpSpPr bwMode="auto">
                          <a:xfrm rot="16200000">
                            <a:off x="3553" y="9338"/>
                            <a:ext cx="331" cy="420"/>
                            <a:chOff x="7955" y="6147"/>
                            <a:chExt cx="331" cy="432"/>
                          </a:xfrm>
                        </p:grpSpPr>
                        <p:sp>
                          <p:nvSpPr>
                            <p:cNvPr id="1060" name="AutoShape 36"/>
                            <p:cNvSpPr>
                              <a:spLocks noChangeArrowheads="1"/>
                            </p:cNvSpPr>
                            <p:nvPr/>
                          </p:nvSpPr>
                          <p:spPr bwMode="auto">
                            <a:xfrm>
                              <a:off x="7955" y="6147"/>
                              <a:ext cx="331" cy="216"/>
                            </a:xfrm>
                            <a:prstGeom prst="flowChartManualInpu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AutoShape 35"/>
                            <p:cNvSpPr>
                              <a:spLocks noChangeArrowheads="1"/>
                            </p:cNvSpPr>
                            <p:nvPr/>
                          </p:nvSpPr>
                          <p:spPr bwMode="auto">
                            <a:xfrm flipV="1">
                              <a:off x="7955" y="6363"/>
                              <a:ext cx="331" cy="216"/>
                            </a:xfrm>
                            <a:prstGeom prst="flowChartManualInput">
                              <a:avLst/>
                            </a:prstGeom>
                            <a:solidFill>
                              <a:srgbClr val="00B050"/>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7" name="Text Box 33"/>
                          <p:cNvSpPr txBox="1">
                            <a:spLocks noChangeArrowheads="1"/>
                          </p:cNvSpPr>
                          <p:nvPr/>
                        </p:nvSpPr>
                        <p:spPr bwMode="auto">
                          <a:xfrm>
                            <a:off x="3467" y="8897"/>
                            <a:ext cx="588" cy="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55" name="Rectangle 31"/>
                        <p:cNvSpPr>
                          <a:spLocks noChangeArrowheads="1"/>
                        </p:cNvSpPr>
                        <p:nvPr/>
                      </p:nvSpPr>
                      <p:spPr bwMode="auto">
                        <a:xfrm>
                          <a:off x="4870" y="9973"/>
                          <a:ext cx="432" cy="14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4870" y="10141"/>
                          <a:ext cx="432" cy="14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4870" y="9637"/>
                          <a:ext cx="432" cy="14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4870" y="9469"/>
                          <a:ext cx="432" cy="14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Text Box 27"/>
                        <p:cNvSpPr txBox="1">
                          <a:spLocks noChangeArrowheads="1"/>
                        </p:cNvSpPr>
                        <p:nvPr/>
                      </p:nvSpPr>
                      <p:spPr bwMode="auto">
                        <a:xfrm>
                          <a:off x="4795" y="10297"/>
                          <a:ext cx="779" cy="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AutoShape 26"/>
                        <p:cNvSpPr>
                          <a:spLocks noChangeShapeType="1"/>
                        </p:cNvSpPr>
                        <p:nvPr/>
                      </p:nvSpPr>
                      <p:spPr bwMode="auto">
                        <a:xfrm flipH="1">
                          <a:off x="4870" y="10926"/>
                          <a:ext cx="432" cy="1"/>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grpSp>
                </p:grpSp>
                <p:sp>
                  <p:nvSpPr>
                    <p:cNvPr id="1047" name="AutoShape 23"/>
                    <p:cNvSpPr>
                      <a:spLocks noChangeShapeType="1"/>
                    </p:cNvSpPr>
                    <p:nvPr/>
                  </p:nvSpPr>
                  <p:spPr bwMode="auto">
                    <a:xfrm>
                      <a:off x="3371" y="9372"/>
                      <a:ext cx="0" cy="365"/>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grpSp>
            </p:grpSp>
            <p:sp>
              <p:nvSpPr>
                <p:cNvPr id="1044" name="AutoShape 20"/>
                <p:cNvSpPr>
                  <a:spLocks noChangeShapeType="1"/>
                </p:cNvSpPr>
                <p:nvPr/>
              </p:nvSpPr>
              <p:spPr bwMode="auto">
                <a:xfrm flipV="1">
                  <a:off x="4870" y="10056"/>
                  <a:ext cx="0" cy="899"/>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AutoShape 19"/>
                <p:cNvSpPr>
                  <a:spLocks noChangeShapeType="1"/>
                </p:cNvSpPr>
                <p:nvPr/>
              </p:nvSpPr>
              <p:spPr bwMode="auto">
                <a:xfrm flipV="1">
                  <a:off x="5302" y="10109"/>
                  <a:ext cx="0" cy="899"/>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1" name="AutoShape 17"/>
              <p:cNvSpPr>
                <a:spLocks noChangeShapeType="1"/>
              </p:cNvSpPr>
              <p:nvPr/>
            </p:nvSpPr>
            <p:spPr bwMode="auto">
              <a:xfrm>
                <a:off x="4079" y="10182"/>
                <a:ext cx="0" cy="405"/>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9" name="Group 5"/>
            <p:cNvGrpSpPr>
              <a:grpSpLocks/>
            </p:cNvGrpSpPr>
            <p:nvPr/>
          </p:nvGrpSpPr>
          <p:grpSpPr bwMode="auto">
            <a:xfrm>
              <a:off x="6718" y="8606"/>
              <a:ext cx="3582" cy="1996"/>
              <a:chOff x="6471" y="8624"/>
              <a:chExt cx="3584" cy="1997"/>
            </a:xfrm>
          </p:grpSpPr>
          <p:sp>
            <p:nvSpPr>
              <p:cNvPr id="1039" name="Rectangle 15"/>
              <p:cNvSpPr>
                <a:spLocks noChangeArrowheads="1"/>
              </p:cNvSpPr>
              <p:nvPr/>
            </p:nvSpPr>
            <p:spPr bwMode="auto">
              <a:xfrm>
                <a:off x="7955" y="9124"/>
                <a:ext cx="576" cy="1497"/>
              </a:xfrm>
              <a:prstGeom prst="rect">
                <a:avLst/>
              </a:prstGeom>
              <a:solidFill>
                <a:srgbClr val="A5A5A5">
                  <a:alpha val="61000"/>
                </a:srgbClr>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ShapeType="1"/>
              </p:cNvSpPr>
              <p:nvPr/>
            </p:nvSpPr>
            <p:spPr bwMode="auto">
              <a:xfrm flipH="1">
                <a:off x="6588" y="9875"/>
                <a:ext cx="2939" cy="1"/>
              </a:xfrm>
              <a:prstGeom prst="straightConnector1">
                <a:avLst/>
              </a:prstGeom>
              <a:noFill/>
              <a:ln w="9525">
                <a:solidFill>
                  <a:srgbClr val="000000"/>
                </a:solidFill>
                <a:prstDash val="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037" name="Oval 13"/>
              <p:cNvSpPr>
                <a:spLocks noChangeArrowheads="1"/>
              </p:cNvSpPr>
              <p:nvPr/>
            </p:nvSpPr>
            <p:spPr bwMode="auto">
              <a:xfrm>
                <a:off x="7267" y="9805"/>
                <a:ext cx="143" cy="143"/>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ShapeType="1"/>
              </p:cNvSpPr>
              <p:nvPr/>
            </p:nvSpPr>
            <p:spPr bwMode="auto">
              <a:xfrm>
                <a:off x="7410" y="9874"/>
                <a:ext cx="262"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5" name="AutoShape 11"/>
              <p:cNvSpPr>
                <a:spLocks noChangeShapeType="1"/>
              </p:cNvSpPr>
              <p:nvPr/>
            </p:nvSpPr>
            <p:spPr bwMode="auto">
              <a:xfrm flipV="1">
                <a:off x="7955" y="8905"/>
                <a:ext cx="0" cy="899"/>
              </a:xfrm>
              <a:prstGeom prst="straightConnector1">
                <a:avLst/>
              </a:prstGeom>
              <a:noFill/>
              <a:ln w="9525">
                <a:solidFill>
                  <a:srgbClr val="000000"/>
                </a:solidFill>
                <a:prstDash val="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034" name="Text Box 10"/>
              <p:cNvSpPr txBox="1">
                <a:spLocks noChangeArrowheads="1"/>
              </p:cNvSpPr>
              <p:nvPr/>
            </p:nvSpPr>
            <p:spPr bwMode="auto">
              <a:xfrm>
                <a:off x="7199" y="9408"/>
                <a:ext cx="565" cy="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6471" y="9875"/>
                <a:ext cx="576" cy="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7764" y="8624"/>
                <a:ext cx="576" cy="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9249" y="9232"/>
                <a:ext cx="806" cy="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9249" y="9793"/>
                <a:ext cx="432" cy="14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8" name="Text Box 4"/>
            <p:cNvSpPr txBox="1">
              <a:spLocks noChangeArrowheads="1"/>
            </p:cNvSpPr>
            <p:nvPr/>
          </p:nvSpPr>
          <p:spPr bwMode="auto">
            <a:xfrm>
              <a:off x="1201" y="11347"/>
              <a:ext cx="9681" cy="1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3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position of the electron source (red), the geometry the Iron poles (green) and the dimensions of the rectangular region (gray) </a:t>
              </a:r>
              <a:r>
                <a:rPr lang="en-US" sz="1400" i="1" dirty="0" smtClean="0">
                  <a:latin typeface="Calibri" pitchFamily="34" charset="0"/>
                  <a:ea typeface="Calibri" pitchFamily="34" charset="0"/>
                  <a:cs typeface="Times New Roman" pitchFamily="18" charset="0"/>
                </a:rPr>
                <a:t> with</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 field, are presented in the vertical plane YZ and in the horizontal plane XZ.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4" name="TextBox 73"/>
          <p:cNvSpPr txBox="1"/>
          <p:nvPr/>
        </p:nvSpPr>
        <p:spPr>
          <a:xfrm>
            <a:off x="0" y="21064121"/>
            <a:ext cx="8272555" cy="338554"/>
          </a:xfrm>
          <a:prstGeom prst="rect">
            <a:avLst/>
          </a:prstGeom>
          <a:noFill/>
        </p:spPr>
        <p:txBody>
          <a:bodyPr wrap="square" rtlCol="0">
            <a:spAutoFit/>
          </a:bodyPr>
          <a:lstStyle/>
          <a:p>
            <a:pPr marL="342900" indent="-342900"/>
            <a:r>
              <a:rPr lang="en-US" sz="1600" b="1" dirty="0" smtClean="0"/>
              <a:t>MCNPX  calculation of the energy deposit of a gamma ray in an array of scintillating crystals.  </a:t>
            </a:r>
          </a:p>
        </p:txBody>
      </p:sp>
      <p:graphicFrame>
        <p:nvGraphicFramePr>
          <p:cNvPr id="76" name="Table 75"/>
          <p:cNvGraphicFramePr>
            <a:graphicFrameLocks noGrp="1"/>
          </p:cNvGraphicFramePr>
          <p:nvPr/>
        </p:nvGraphicFramePr>
        <p:xfrm>
          <a:off x="6940946" y="19352716"/>
          <a:ext cx="3840480" cy="1349502"/>
        </p:xfrm>
        <a:graphic>
          <a:graphicData uri="http://schemas.openxmlformats.org/drawingml/2006/table">
            <a:tbl>
              <a:tblPr/>
              <a:tblGrid>
                <a:gridCol w="640080"/>
                <a:gridCol w="628650"/>
                <a:gridCol w="857250"/>
                <a:gridCol w="800100"/>
                <a:gridCol w="914400"/>
              </a:tblGrid>
              <a:tr h="0">
                <a:tc>
                  <a:txBody>
                    <a:bodyPr/>
                    <a:lstStyle/>
                    <a:p>
                      <a:pPr marL="0" marR="0">
                        <a:lnSpc>
                          <a:spcPct val="115000"/>
                        </a:lnSpc>
                        <a:spcBef>
                          <a:spcPts val="0"/>
                        </a:spcBef>
                        <a:spcAft>
                          <a:spcPts val="0"/>
                        </a:spcAft>
                      </a:pPr>
                      <a:r>
                        <a:rPr lang="en-US" sz="1100" dirty="0" err="1">
                          <a:latin typeface="Calibri"/>
                          <a:ea typeface="Calibri"/>
                          <a:cs typeface="Times New Roman"/>
                        </a:rPr>
                        <a:t>B</a:t>
                      </a:r>
                      <a:r>
                        <a:rPr lang="en-US" sz="1100" baseline="-25000" dirty="0" err="1">
                          <a:latin typeface="Calibri"/>
                          <a:ea typeface="Calibri"/>
                          <a:cs typeface="Times New Roman"/>
                        </a:rPr>
                        <a:t>x</a:t>
                      </a:r>
                      <a:r>
                        <a:rPr lang="en-US" sz="1100" dirty="0">
                          <a:latin typeface="Calibri"/>
                          <a:ea typeface="Calibri"/>
                          <a:cs typeface="Times New Roman"/>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E </a:t>
                      </a:r>
                      <a:r>
                        <a:rPr lang="en-US" sz="1100" baseline="-25000">
                          <a:latin typeface="Calibri"/>
                          <a:ea typeface="Calibri"/>
                          <a:cs typeface="Times New Roman"/>
                        </a:rPr>
                        <a:t>lost,sci</a:t>
                      </a:r>
                      <a:endParaRPr lang="en-US" sz="1100">
                        <a:latin typeface="Calibri"/>
                        <a:ea typeface="Calibri"/>
                        <a:cs typeface="Times New Roman"/>
                      </a:endParaRPr>
                    </a:p>
                    <a:p>
                      <a:pPr marL="0" marR="0">
                        <a:lnSpc>
                          <a:spcPct val="115000"/>
                        </a:lnSpc>
                        <a:spcBef>
                          <a:spcPts val="0"/>
                        </a:spcBef>
                        <a:spcAft>
                          <a:spcPts val="0"/>
                        </a:spcAft>
                      </a:pPr>
                      <a:r>
                        <a:rPr lang="en-US" sz="1100">
                          <a:latin typeface="Calibri"/>
                          <a:ea typeface="Calibri"/>
                          <a:cs typeface="Times New Roman"/>
                        </a:rPr>
                        <a:t>(MeV)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L </a:t>
                      </a:r>
                      <a:r>
                        <a:rPr lang="en-US" sz="1100" baseline="-25000" dirty="0" err="1">
                          <a:latin typeface="Calibri"/>
                          <a:ea typeface="Calibri"/>
                          <a:cs typeface="Times New Roman"/>
                        </a:rPr>
                        <a:t>track,sci</a:t>
                      </a:r>
                      <a:endParaRPr lang="en-US" sz="1100" dirty="0">
                        <a:latin typeface="Calibri"/>
                        <a:ea typeface="Calibri"/>
                        <a:cs typeface="Times New Roman"/>
                      </a:endParaRPr>
                    </a:p>
                    <a:p>
                      <a:pPr marL="0" marR="0">
                        <a:lnSpc>
                          <a:spcPct val="115000"/>
                        </a:lnSpc>
                        <a:spcBef>
                          <a:spcPts val="0"/>
                        </a:spcBef>
                        <a:spcAft>
                          <a:spcPts val="0"/>
                        </a:spcAft>
                      </a:pPr>
                      <a:r>
                        <a:rPr lang="en-US" sz="1100" dirty="0">
                          <a:latin typeface="Calibri"/>
                          <a:ea typeface="Calibri"/>
                          <a:cs typeface="Times New Roman"/>
                        </a:rPr>
                        <a:t>(mm)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E</a:t>
                      </a:r>
                      <a:r>
                        <a:rPr lang="en-US" sz="1100" baseline="-25000">
                          <a:latin typeface="Calibri"/>
                          <a:ea typeface="Calibri"/>
                          <a:cs typeface="Times New Roman"/>
                        </a:rPr>
                        <a:t>lost,mylar</a:t>
                      </a:r>
                      <a:endParaRPr lang="en-US" sz="1100">
                        <a:latin typeface="Calibri"/>
                        <a:ea typeface="Calibri"/>
                        <a:cs typeface="Times New Roman"/>
                      </a:endParaRPr>
                    </a:p>
                    <a:p>
                      <a:pPr marL="0" marR="0">
                        <a:lnSpc>
                          <a:spcPct val="115000"/>
                        </a:lnSpc>
                        <a:spcBef>
                          <a:spcPts val="0"/>
                        </a:spcBef>
                        <a:spcAft>
                          <a:spcPts val="0"/>
                        </a:spcAft>
                      </a:pPr>
                      <a:r>
                        <a:rPr lang="en-US" sz="1100">
                          <a:latin typeface="Calibri"/>
                          <a:ea typeface="Calibri"/>
                          <a:cs typeface="Times New Roman"/>
                        </a:rPr>
                        <a:t>(MeV)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err="1">
                          <a:latin typeface="Calibri"/>
                          <a:ea typeface="Calibri"/>
                          <a:cs typeface="Times New Roman"/>
                        </a:rPr>
                        <a:t>L</a:t>
                      </a:r>
                      <a:r>
                        <a:rPr lang="en-US" sz="1100" baseline="-25000" dirty="0" err="1">
                          <a:latin typeface="Calibri"/>
                          <a:ea typeface="Calibri"/>
                          <a:cs typeface="Times New Roman"/>
                        </a:rPr>
                        <a:t>track,mylar</a:t>
                      </a:r>
                      <a:endParaRPr lang="en-US" sz="1100" dirty="0">
                        <a:latin typeface="Calibri"/>
                        <a:ea typeface="Calibri"/>
                        <a:cs typeface="Times New Roman"/>
                      </a:endParaRPr>
                    </a:p>
                    <a:p>
                      <a:pPr marL="0" marR="0">
                        <a:lnSpc>
                          <a:spcPct val="115000"/>
                        </a:lnSpc>
                        <a:spcBef>
                          <a:spcPts val="0"/>
                        </a:spcBef>
                        <a:spcAft>
                          <a:spcPts val="0"/>
                        </a:spcAft>
                      </a:pPr>
                      <a:r>
                        <a:rPr lang="en-US" sz="1100" dirty="0">
                          <a:latin typeface="Calibri"/>
                          <a:ea typeface="Calibri"/>
                          <a:cs typeface="Times New Roman"/>
                        </a:rPr>
                        <a:t>(mm)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0.1546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2.2388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13.77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0.1423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0.759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8.2753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49.49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0.5472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2.456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latin typeface="Calibri"/>
                          <a:ea typeface="Calibri"/>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17.4595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100.032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1.0759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4.821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01" name="Rectangle 77"/>
          <p:cNvSpPr>
            <a:spLocks noChangeArrowheads="1"/>
          </p:cNvSpPr>
          <p:nvPr/>
        </p:nvSpPr>
        <p:spPr bwMode="auto">
          <a:xfrm>
            <a:off x="7092736" y="18366081"/>
            <a:ext cx="5236337"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5. The average energy lost /electron in scintillator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a:t>
            </a:r>
            <a:r>
              <a:rPr kumimoji="0" lang="en-US" sz="1200" b="0"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rPr>
              <a:t>lost,sci</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in Mylar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a:t>
            </a:r>
            <a:r>
              <a:rPr kumimoji="0" lang="en-US" sz="1200" b="0"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rPr>
              <a:t>lost,mylar</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as well as the average track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lenth</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electron trajectories in the same materials (L</a:t>
            </a:r>
            <a:r>
              <a:rPr kumimoji="0" lang="en-US" sz="12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track, </a:t>
            </a:r>
            <a:r>
              <a:rPr kumimoji="0" lang="en-US" sz="1200" b="0"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rPr>
              <a:t>sci</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L</a:t>
            </a:r>
            <a:r>
              <a:rPr kumimoji="0" lang="en-US" sz="12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tack, </a:t>
            </a:r>
            <a:r>
              <a:rPr kumimoji="0" lang="en-US" sz="1200" b="0"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rPr>
              <a:t>mylar</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calculated for five intensities of the magnetic field (and field boundaries at |X|</a:t>
            </a:r>
            <a:r>
              <a:rPr kumimoji="0" lang="en-US" sz="1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20cm, |Y|</a:t>
            </a:r>
            <a:r>
              <a:rPr kumimoji="0" lang="en-US" sz="1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cm and 0 &gt; Z&gt; 20 cm).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9" name="Group 1"/>
          <p:cNvGrpSpPr>
            <a:grpSpLocks noChangeAspect="1"/>
          </p:cNvGrpSpPr>
          <p:nvPr/>
        </p:nvGrpSpPr>
        <p:grpSpPr bwMode="auto">
          <a:xfrm>
            <a:off x="0" y="21402675"/>
            <a:ext cx="6409690" cy="3325813"/>
            <a:chOff x="1255" y="6597"/>
            <a:chExt cx="10094" cy="5237"/>
          </a:xfrm>
        </p:grpSpPr>
        <p:sp>
          <p:nvSpPr>
            <p:cNvPr id="2072" name="AutoShape 24"/>
            <p:cNvSpPr>
              <a:spLocks noChangeAspect="1" noChangeArrowheads="1" noTextEdit="1"/>
            </p:cNvSpPr>
            <p:nvPr/>
          </p:nvSpPr>
          <p:spPr bwMode="auto">
            <a:xfrm>
              <a:off x="1440" y="6597"/>
              <a:ext cx="9480" cy="5237"/>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051" name="Group 3"/>
            <p:cNvGrpSpPr>
              <a:grpSpLocks/>
            </p:cNvGrpSpPr>
            <p:nvPr/>
          </p:nvGrpSpPr>
          <p:grpSpPr bwMode="auto">
            <a:xfrm>
              <a:off x="1850" y="6597"/>
              <a:ext cx="6071" cy="4080"/>
              <a:chOff x="1700" y="6597"/>
              <a:chExt cx="6071" cy="4080"/>
            </a:xfrm>
          </p:grpSpPr>
          <p:grpSp>
            <p:nvGrpSpPr>
              <p:cNvPr id="2059" name="Group 11"/>
              <p:cNvGrpSpPr>
                <a:grpSpLocks/>
              </p:cNvGrpSpPr>
              <p:nvPr/>
            </p:nvGrpSpPr>
            <p:grpSpPr bwMode="auto">
              <a:xfrm>
                <a:off x="1700" y="6597"/>
                <a:ext cx="3589" cy="4080"/>
                <a:chOff x="1700" y="6597"/>
                <a:chExt cx="3589" cy="4080"/>
              </a:xfrm>
            </p:grpSpPr>
            <p:pic>
              <p:nvPicPr>
                <p:cNvPr id="2071" name="Picture 23"/>
                <p:cNvPicPr>
                  <a:picLocks noChangeAspect="1" noChangeArrowheads="1"/>
                </p:cNvPicPr>
                <p:nvPr/>
              </p:nvPicPr>
              <p:blipFill>
                <a:blip r:embed="rId4" cstate="print"/>
                <a:srcRect/>
                <a:stretch>
                  <a:fillRect/>
                </a:stretch>
              </p:blipFill>
              <p:spPr bwMode="auto">
                <a:xfrm>
                  <a:off x="1700" y="7057"/>
                  <a:ext cx="3589" cy="3620"/>
                </a:xfrm>
                <a:prstGeom prst="rect">
                  <a:avLst/>
                </a:prstGeom>
                <a:noFill/>
              </p:spPr>
            </p:pic>
            <p:grpSp>
              <p:nvGrpSpPr>
                <p:cNvPr id="2060" name="Group 12"/>
                <p:cNvGrpSpPr>
                  <a:grpSpLocks/>
                </p:cNvGrpSpPr>
                <p:nvPr/>
              </p:nvGrpSpPr>
              <p:grpSpPr bwMode="auto">
                <a:xfrm>
                  <a:off x="3179" y="6597"/>
                  <a:ext cx="1186" cy="2758"/>
                  <a:chOff x="2895" y="900"/>
                  <a:chExt cx="1185" cy="2759"/>
                </a:xfrm>
              </p:grpSpPr>
              <p:grpSp>
                <p:nvGrpSpPr>
                  <p:cNvPr id="2065" name="Group 17"/>
                  <p:cNvGrpSpPr>
                    <a:grpSpLocks/>
                  </p:cNvGrpSpPr>
                  <p:nvPr/>
                </p:nvGrpSpPr>
                <p:grpSpPr bwMode="auto">
                  <a:xfrm>
                    <a:off x="2895" y="2609"/>
                    <a:ext cx="1185" cy="1050"/>
                    <a:chOff x="2895" y="2609"/>
                    <a:chExt cx="1185" cy="1050"/>
                  </a:xfrm>
                </p:grpSpPr>
                <p:grpSp>
                  <p:nvGrpSpPr>
                    <p:cNvPr id="2068" name="Group 20"/>
                    <p:cNvGrpSpPr>
                      <a:grpSpLocks/>
                    </p:cNvGrpSpPr>
                    <p:nvPr/>
                  </p:nvGrpSpPr>
                  <p:grpSpPr bwMode="auto">
                    <a:xfrm>
                      <a:off x="3225" y="2609"/>
                      <a:ext cx="675" cy="630"/>
                      <a:chOff x="3255" y="9885"/>
                      <a:chExt cx="675" cy="630"/>
                    </a:xfrm>
                  </p:grpSpPr>
                  <p:sp>
                    <p:nvSpPr>
                      <p:cNvPr id="2070" name="AutoShape 22"/>
                      <p:cNvSpPr>
                        <a:spLocks noChangeShapeType="1"/>
                      </p:cNvSpPr>
                      <p:nvPr/>
                    </p:nvSpPr>
                    <p:spPr bwMode="auto">
                      <a:xfrm flipV="1">
                        <a:off x="3255" y="9885"/>
                        <a:ext cx="1" cy="585"/>
                      </a:xfrm>
                      <a:prstGeom prst="straightConnector1">
                        <a:avLst/>
                      </a:prstGeom>
                      <a:noFill/>
                      <a:ln w="3175">
                        <a:solidFill>
                          <a:srgbClr val="FFC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9" name="AutoShape 21"/>
                      <p:cNvSpPr>
                        <a:spLocks noChangeShapeType="1"/>
                      </p:cNvSpPr>
                      <p:nvPr/>
                    </p:nvSpPr>
                    <p:spPr bwMode="auto">
                      <a:xfrm>
                        <a:off x="3255" y="10515"/>
                        <a:ext cx="675" cy="0"/>
                      </a:xfrm>
                      <a:prstGeom prst="straightConnector1">
                        <a:avLst/>
                      </a:prstGeom>
                      <a:noFill/>
                      <a:ln w="3175">
                        <a:solidFill>
                          <a:srgbClr val="FFC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2067" name="Text Box 19"/>
                    <p:cNvSpPr txBox="1">
                      <a:spLocks noChangeArrowheads="1"/>
                    </p:cNvSpPr>
                    <p:nvPr/>
                  </p:nvSpPr>
                  <p:spPr bwMode="auto">
                    <a:xfrm>
                      <a:off x="3585" y="3239"/>
                      <a:ext cx="495"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00"/>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2895" y="2609"/>
                      <a:ext cx="495"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FF00"/>
                          </a:solidFill>
                          <a:effectLst/>
                          <a:latin typeface="Calibri" pitchFamily="34"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64" name="Text Box 16"/>
                  <p:cNvSpPr txBox="1">
                    <a:spLocks noChangeArrowheads="1"/>
                  </p:cNvSpPr>
                  <p:nvPr/>
                </p:nvSpPr>
                <p:spPr bwMode="auto">
                  <a:xfrm>
                    <a:off x="3374" y="900"/>
                    <a:ext cx="496"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α</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AutoShape 15"/>
                  <p:cNvSpPr>
                    <a:spLocks noChangeShapeType="1"/>
                  </p:cNvSpPr>
                  <p:nvPr/>
                </p:nvSpPr>
                <p:spPr bwMode="auto">
                  <a:xfrm flipV="1">
                    <a:off x="3210" y="930"/>
                    <a:ext cx="0" cy="825"/>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AutoShape 14"/>
                  <p:cNvSpPr>
                    <a:spLocks noChangeShapeType="1"/>
                  </p:cNvSpPr>
                  <p:nvPr/>
                </p:nvSpPr>
                <p:spPr bwMode="auto">
                  <a:xfrm flipV="1">
                    <a:off x="3735" y="1035"/>
                    <a:ext cx="285" cy="825"/>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Arc 13"/>
                  <p:cNvSpPr>
                    <a:spLocks/>
                  </p:cNvSpPr>
                  <p:nvPr/>
                </p:nvSpPr>
                <p:spPr bwMode="auto">
                  <a:xfrm>
                    <a:off x="3211" y="1260"/>
                    <a:ext cx="689" cy="255"/>
                  </a:xfrm>
                  <a:custGeom>
                    <a:avLst/>
                    <a:gdLst>
                      <a:gd name="G0" fmla="+- 0 0 0"/>
                      <a:gd name="G1" fmla="+- 21600 0 0"/>
                      <a:gd name="G2" fmla="+- 21600 0 0"/>
                      <a:gd name="T0" fmla="*/ 0 w 16445"/>
                      <a:gd name="T1" fmla="*/ 0 h 21600"/>
                      <a:gd name="T2" fmla="*/ 16445 w 16445"/>
                      <a:gd name="T3" fmla="*/ 7595 h 21600"/>
                      <a:gd name="T4" fmla="*/ 0 w 16445"/>
                      <a:gd name="T5" fmla="*/ 21600 h 21600"/>
                    </a:gdLst>
                    <a:ahLst/>
                    <a:cxnLst>
                      <a:cxn ang="0">
                        <a:pos x="T0" y="T1"/>
                      </a:cxn>
                      <a:cxn ang="0">
                        <a:pos x="T2" y="T3"/>
                      </a:cxn>
                      <a:cxn ang="0">
                        <a:pos x="T4" y="T5"/>
                      </a:cxn>
                    </a:cxnLst>
                    <a:rect l="0" t="0" r="r" b="b"/>
                    <a:pathLst>
                      <a:path w="16445" h="21600" fill="none" extrusionOk="0">
                        <a:moveTo>
                          <a:pt x="-1" y="0"/>
                        </a:moveTo>
                        <a:cubicBezTo>
                          <a:pt x="6329" y="0"/>
                          <a:pt x="12340" y="2776"/>
                          <a:pt x="16444" y="7595"/>
                        </a:cubicBezTo>
                      </a:path>
                      <a:path w="16445" h="21600" stroke="0" extrusionOk="0">
                        <a:moveTo>
                          <a:pt x="-1" y="0"/>
                        </a:moveTo>
                        <a:cubicBezTo>
                          <a:pt x="6329" y="0"/>
                          <a:pt x="12340" y="2776"/>
                          <a:pt x="16444" y="7595"/>
                        </a:cubicBezTo>
                        <a:lnTo>
                          <a:pt x="0" y="21600"/>
                        </a:lnTo>
                        <a:close/>
                      </a:path>
                    </a:pathLst>
                  </a:custGeom>
                  <a:noFill/>
                  <a:ln w="9525">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a:p>
                </p:txBody>
              </p:sp>
            </p:grpSp>
          </p:grpSp>
          <p:pic>
            <p:nvPicPr>
              <p:cNvPr id="2058" name="Picture 10"/>
              <p:cNvPicPr>
                <a:picLocks noChangeAspect="1" noChangeArrowheads="1"/>
              </p:cNvPicPr>
              <p:nvPr/>
            </p:nvPicPr>
            <p:blipFill>
              <a:blip r:embed="rId5" cstate="print"/>
              <a:srcRect/>
              <a:stretch>
                <a:fillRect/>
              </a:stretch>
            </p:blipFill>
            <p:spPr bwMode="auto">
              <a:xfrm>
                <a:off x="5985" y="7339"/>
                <a:ext cx="1738" cy="2016"/>
              </a:xfrm>
              <a:prstGeom prst="rect">
                <a:avLst/>
              </a:prstGeom>
              <a:noFill/>
            </p:spPr>
          </p:pic>
          <p:grpSp>
            <p:nvGrpSpPr>
              <p:cNvPr id="2052" name="Group 4"/>
              <p:cNvGrpSpPr>
                <a:grpSpLocks/>
              </p:cNvGrpSpPr>
              <p:nvPr/>
            </p:nvGrpSpPr>
            <p:grpSpPr bwMode="auto">
              <a:xfrm>
                <a:off x="6496" y="9355"/>
                <a:ext cx="1275" cy="735"/>
                <a:chOff x="5626" y="3794"/>
                <a:chExt cx="1275" cy="735"/>
              </a:xfrm>
            </p:grpSpPr>
            <p:sp>
              <p:nvSpPr>
                <p:cNvPr id="2057" name="AutoShape 9"/>
                <p:cNvSpPr>
                  <a:spLocks noChangeShapeType="1"/>
                </p:cNvSpPr>
                <p:nvPr/>
              </p:nvSpPr>
              <p:spPr bwMode="auto">
                <a:xfrm flipV="1">
                  <a:off x="5985" y="3794"/>
                  <a:ext cx="0" cy="6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2053" name="Group 5"/>
                <p:cNvGrpSpPr>
                  <a:grpSpLocks/>
                </p:cNvGrpSpPr>
                <p:nvPr/>
              </p:nvGrpSpPr>
              <p:grpSpPr bwMode="auto">
                <a:xfrm>
                  <a:off x="5626" y="3794"/>
                  <a:ext cx="1275" cy="735"/>
                  <a:chOff x="5626" y="3794"/>
                  <a:chExt cx="1275" cy="735"/>
                </a:xfrm>
              </p:grpSpPr>
              <p:sp>
                <p:nvSpPr>
                  <p:cNvPr id="2056" name="AutoShape 8"/>
                  <p:cNvSpPr>
                    <a:spLocks noChangeShapeType="1"/>
                  </p:cNvSpPr>
                  <p:nvPr/>
                </p:nvSpPr>
                <p:spPr bwMode="auto">
                  <a:xfrm>
                    <a:off x="5985" y="4394"/>
                    <a:ext cx="42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6406" y="4109"/>
                    <a:ext cx="495"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5626" y="3794"/>
                    <a:ext cx="495"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2050" name="Text Box 2"/>
            <p:cNvSpPr txBox="1">
              <a:spLocks noChangeArrowheads="1"/>
            </p:cNvSpPr>
            <p:nvPr/>
          </p:nvSpPr>
          <p:spPr bwMode="auto">
            <a:xfrm>
              <a:off x="1255" y="10779"/>
              <a:ext cx="10094" cy="9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4</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MCNPX model is seen in the XZ (horizontal) plane and YZ (vertical) plane passing through the axis of the center column (at </a:t>
              </a:r>
              <a:r>
                <a:rPr kumimoji="0" lang="en-US" sz="12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α</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 degrees). </a:t>
              </a:r>
              <a:r>
                <a:rPr lang="en-US" sz="1200" i="1" dirty="0" smtClean="0">
                  <a:latin typeface="Calibri" pitchFamily="34" charset="0"/>
                  <a:ea typeface="Calibri" pitchFamily="34" charset="0"/>
                  <a:cs typeface="Times New Roman" pitchFamily="18" charset="0"/>
                </a:rPr>
                <a:t>Each column has 10 crystals with dimensions 5 X 5 X 10 cm3. </a:t>
              </a:r>
              <a:r>
                <a:rPr lang="en-US" sz="1200" i="1" dirty="0" err="1" smtClean="0">
                  <a:latin typeface="Calibri" pitchFamily="34" charset="0"/>
                  <a:ea typeface="Calibri" pitchFamily="34" charset="0"/>
                  <a:cs typeface="Times New Roman" pitchFamily="18" charset="0"/>
                </a:rPr>
                <a:t>E</a:t>
              </a:r>
              <a:r>
                <a:rPr lang="en-US" sz="1200" i="1" baseline="-30000" dirty="0" err="1" smtClean="0">
                  <a:latin typeface="Calibri" pitchFamily="34" charset="0"/>
                  <a:ea typeface="Calibri" pitchFamily="34" charset="0"/>
                  <a:cs typeface="Times New Roman" pitchFamily="18" charset="0"/>
                </a:rPr>
                <a:t>dep</a:t>
              </a:r>
              <a:r>
                <a:rPr lang="en-US" sz="1200" i="1" dirty="0" smtClean="0">
                  <a:latin typeface="Calibri" pitchFamily="34" charset="0"/>
                  <a:ea typeface="Calibri" pitchFamily="34" charset="0"/>
                  <a:cs typeface="Times New Roman" pitchFamily="18" charset="0"/>
                </a:rPr>
                <a:t> is the sum of the gamma-ray energies deposited in all 10 crystals of a column.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98" name="Rectangle 50"/>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80" name="Group 32"/>
          <p:cNvGrpSpPr>
            <a:grpSpLocks noChangeAspect="1"/>
          </p:cNvGrpSpPr>
          <p:nvPr/>
        </p:nvGrpSpPr>
        <p:grpSpPr bwMode="auto">
          <a:xfrm>
            <a:off x="6333481" y="21629566"/>
            <a:ext cx="6019800" cy="3619500"/>
            <a:chOff x="1320" y="1440"/>
            <a:chExt cx="9480" cy="5700"/>
          </a:xfrm>
        </p:grpSpPr>
        <p:sp>
          <p:nvSpPr>
            <p:cNvPr id="2097" name="AutoShape 49"/>
            <p:cNvSpPr>
              <a:spLocks noChangeAspect="1" noChangeArrowheads="1" noTextEdit="1"/>
            </p:cNvSpPr>
            <p:nvPr/>
          </p:nvSpPr>
          <p:spPr bwMode="auto">
            <a:xfrm>
              <a:off x="1440" y="1440"/>
              <a:ext cx="9360" cy="5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081" name="Group 33"/>
            <p:cNvGrpSpPr>
              <a:grpSpLocks/>
            </p:cNvGrpSpPr>
            <p:nvPr/>
          </p:nvGrpSpPr>
          <p:grpSpPr bwMode="auto">
            <a:xfrm>
              <a:off x="1320" y="1554"/>
              <a:ext cx="9442" cy="5550"/>
              <a:chOff x="1320" y="1554"/>
              <a:chExt cx="9442" cy="5550"/>
            </a:xfrm>
          </p:grpSpPr>
          <p:grpSp>
            <p:nvGrpSpPr>
              <p:cNvPr id="2090" name="Group 42"/>
              <p:cNvGrpSpPr>
                <a:grpSpLocks/>
              </p:cNvGrpSpPr>
              <p:nvPr/>
            </p:nvGrpSpPr>
            <p:grpSpPr bwMode="auto">
              <a:xfrm>
                <a:off x="1653" y="1554"/>
                <a:ext cx="3351" cy="4389"/>
                <a:chOff x="1653" y="1554"/>
                <a:chExt cx="3351" cy="4389"/>
              </a:xfrm>
            </p:grpSpPr>
            <p:pic>
              <p:nvPicPr>
                <p:cNvPr id="2096" name="Picture 48"/>
                <p:cNvPicPr>
                  <a:picLocks noChangeAspect="1" noChangeArrowheads="1"/>
                </p:cNvPicPr>
                <p:nvPr/>
              </p:nvPicPr>
              <p:blipFill>
                <a:blip r:embed="rId6" cstate="print"/>
                <a:srcRect/>
                <a:stretch>
                  <a:fillRect/>
                </a:stretch>
              </p:blipFill>
              <p:spPr bwMode="auto">
                <a:xfrm>
                  <a:off x="1653" y="1554"/>
                  <a:ext cx="3351" cy="3378"/>
                </a:xfrm>
                <a:prstGeom prst="rect">
                  <a:avLst/>
                </a:prstGeom>
                <a:noFill/>
              </p:spPr>
            </p:pic>
            <p:grpSp>
              <p:nvGrpSpPr>
                <p:cNvPr id="2091" name="Group 43"/>
                <p:cNvGrpSpPr>
                  <a:grpSpLocks/>
                </p:cNvGrpSpPr>
                <p:nvPr/>
              </p:nvGrpSpPr>
              <p:grpSpPr bwMode="auto">
                <a:xfrm>
                  <a:off x="3090" y="3694"/>
                  <a:ext cx="1005" cy="2249"/>
                  <a:chOff x="3300" y="4170"/>
                  <a:chExt cx="1006" cy="2250"/>
                </a:xfrm>
              </p:grpSpPr>
              <p:sp>
                <p:nvSpPr>
                  <p:cNvPr id="2095" name="AutoShape 47"/>
                  <p:cNvSpPr>
                    <a:spLocks noChangeShapeType="1"/>
                  </p:cNvSpPr>
                  <p:nvPr/>
                </p:nvSpPr>
                <p:spPr bwMode="auto">
                  <a:xfrm flipV="1">
                    <a:off x="3510" y="4665"/>
                    <a:ext cx="0" cy="16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94" name="Text Box 46"/>
                  <p:cNvSpPr txBox="1">
                    <a:spLocks noChangeArrowheads="1"/>
                  </p:cNvSpPr>
                  <p:nvPr/>
                </p:nvSpPr>
                <p:spPr bwMode="auto">
                  <a:xfrm>
                    <a:off x="3300" y="4170"/>
                    <a:ext cx="51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3" name="AutoShape 45"/>
                  <p:cNvSpPr>
                    <a:spLocks noChangeShapeType="1"/>
                  </p:cNvSpPr>
                  <p:nvPr/>
                </p:nvSpPr>
                <p:spPr bwMode="auto">
                  <a:xfrm>
                    <a:off x="3510" y="6330"/>
                    <a:ext cx="796"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92" name="Text Box 44"/>
                  <p:cNvSpPr txBox="1">
                    <a:spLocks noChangeArrowheads="1"/>
                  </p:cNvSpPr>
                  <p:nvPr/>
                </p:nvSpPr>
                <p:spPr bwMode="auto">
                  <a:xfrm>
                    <a:off x="3796" y="5925"/>
                    <a:ext cx="51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2083" name="Group 35"/>
              <p:cNvGrpSpPr>
                <a:grpSpLocks/>
              </p:cNvGrpSpPr>
              <p:nvPr/>
            </p:nvGrpSpPr>
            <p:grpSpPr bwMode="auto">
              <a:xfrm>
                <a:off x="5404" y="1673"/>
                <a:ext cx="3351" cy="3379"/>
                <a:chOff x="5404" y="1673"/>
                <a:chExt cx="3351" cy="3379"/>
              </a:xfrm>
            </p:grpSpPr>
            <p:pic>
              <p:nvPicPr>
                <p:cNvPr id="2089" name="Picture 41"/>
                <p:cNvPicPr>
                  <a:picLocks noChangeAspect="1" noChangeArrowheads="1"/>
                </p:cNvPicPr>
                <p:nvPr/>
              </p:nvPicPr>
              <p:blipFill>
                <a:blip r:embed="rId7" cstate="print"/>
                <a:srcRect/>
                <a:stretch>
                  <a:fillRect/>
                </a:stretch>
              </p:blipFill>
              <p:spPr bwMode="auto">
                <a:xfrm>
                  <a:off x="5404" y="1673"/>
                  <a:ext cx="3351" cy="3379"/>
                </a:xfrm>
                <a:prstGeom prst="rect">
                  <a:avLst/>
                </a:prstGeom>
                <a:noFill/>
              </p:spPr>
            </p:pic>
            <p:grpSp>
              <p:nvGrpSpPr>
                <p:cNvPr id="2084" name="Group 36"/>
                <p:cNvGrpSpPr>
                  <a:grpSpLocks/>
                </p:cNvGrpSpPr>
                <p:nvPr/>
              </p:nvGrpSpPr>
              <p:grpSpPr bwMode="auto">
                <a:xfrm>
                  <a:off x="7035" y="1979"/>
                  <a:ext cx="871" cy="1830"/>
                  <a:chOff x="7664" y="2940"/>
                  <a:chExt cx="871" cy="1830"/>
                </a:xfrm>
              </p:grpSpPr>
              <p:sp>
                <p:nvSpPr>
                  <p:cNvPr id="2088" name="AutoShape 40"/>
                  <p:cNvSpPr>
                    <a:spLocks noChangeShapeType="1"/>
                  </p:cNvSpPr>
                  <p:nvPr/>
                </p:nvSpPr>
                <p:spPr bwMode="auto">
                  <a:xfrm>
                    <a:off x="7664" y="4350"/>
                    <a:ext cx="796"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7" name="AutoShape 39"/>
                  <p:cNvSpPr>
                    <a:spLocks noChangeShapeType="1"/>
                  </p:cNvSpPr>
                  <p:nvPr/>
                </p:nvSpPr>
                <p:spPr bwMode="auto">
                  <a:xfrm flipV="1">
                    <a:off x="7694" y="3165"/>
                    <a:ext cx="0" cy="117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6" name="Text Box 38"/>
                  <p:cNvSpPr txBox="1">
                    <a:spLocks noChangeArrowheads="1"/>
                  </p:cNvSpPr>
                  <p:nvPr/>
                </p:nvSpPr>
                <p:spPr bwMode="auto">
                  <a:xfrm>
                    <a:off x="7694" y="2940"/>
                    <a:ext cx="51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Text Box 37"/>
                  <p:cNvSpPr txBox="1">
                    <a:spLocks noChangeArrowheads="1"/>
                  </p:cNvSpPr>
                  <p:nvPr/>
                </p:nvSpPr>
                <p:spPr bwMode="auto">
                  <a:xfrm>
                    <a:off x="8025" y="4275"/>
                    <a:ext cx="51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82" name="Text Box 34"/>
              <p:cNvSpPr txBox="1">
                <a:spLocks noChangeArrowheads="1"/>
              </p:cNvSpPr>
              <p:nvPr/>
            </p:nvSpPr>
            <p:spPr bwMode="auto">
              <a:xfrm>
                <a:off x="1320" y="5982"/>
                <a:ext cx="9442" cy="112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a:t>
                </a:r>
                <a:r>
                  <a:rPr lang="en-US" sz="1200" b="1" i="1" dirty="0" smtClean="0">
                    <a:latin typeface="Calibri" pitchFamily="34" charset="0"/>
                    <a:ea typeface="Calibri" pitchFamily="34" charset="0"/>
                    <a:cs typeface="Times New Roman" pitchFamily="18" charset="0"/>
                  </a:rPr>
                  <a:t>5</a:t>
                </a: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Each column of 10 crystals is covered with Aluminum plates. The front window and the two lateral plates are 2 mm thick. The top and bottom plates are 5 mm thick. The back plate is 10 mm thick.  The crystals, Al and air are</a:t>
                </a:r>
                <a:r>
                  <a:rPr kumimoji="0" lang="en-US" sz="12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red, blue and yellow respectively.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166" name="Rectangle 118"/>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06" name="Group 58"/>
          <p:cNvGrpSpPr>
            <a:grpSpLocks/>
          </p:cNvGrpSpPr>
          <p:nvPr/>
        </p:nvGrpSpPr>
        <p:grpSpPr bwMode="auto">
          <a:xfrm>
            <a:off x="8231161" y="11390870"/>
            <a:ext cx="2734443" cy="2718903"/>
            <a:chOff x="2355" y="5313"/>
            <a:chExt cx="4305" cy="4282"/>
          </a:xfrm>
        </p:grpSpPr>
        <p:grpSp>
          <p:nvGrpSpPr>
            <p:cNvPr id="2109" name="Group 61"/>
            <p:cNvGrpSpPr>
              <a:grpSpLocks/>
            </p:cNvGrpSpPr>
            <p:nvPr/>
          </p:nvGrpSpPr>
          <p:grpSpPr bwMode="auto">
            <a:xfrm>
              <a:off x="2355" y="5313"/>
              <a:ext cx="4305" cy="4282"/>
              <a:chOff x="2355" y="5283"/>
              <a:chExt cx="4305" cy="4282"/>
            </a:xfrm>
          </p:grpSpPr>
          <p:sp>
            <p:nvSpPr>
              <p:cNvPr id="2164" name="Rectangle 116"/>
              <p:cNvSpPr>
                <a:spLocks noChangeArrowheads="1"/>
              </p:cNvSpPr>
              <p:nvPr/>
            </p:nvSpPr>
            <p:spPr bwMode="auto">
              <a:xfrm>
                <a:off x="3985" y="7289"/>
                <a:ext cx="46" cy="338"/>
              </a:xfrm>
              <a:prstGeom prst="rect">
                <a:avLst/>
              </a:prstGeom>
              <a:solidFill>
                <a:srgbClr val="0D0D0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10" name="Group 62"/>
              <p:cNvGrpSpPr>
                <a:grpSpLocks/>
              </p:cNvGrpSpPr>
              <p:nvPr/>
            </p:nvGrpSpPr>
            <p:grpSpPr bwMode="auto">
              <a:xfrm>
                <a:off x="2355" y="5283"/>
                <a:ext cx="4305" cy="4282"/>
                <a:chOff x="2340" y="5283"/>
                <a:chExt cx="4305" cy="4282"/>
              </a:xfrm>
            </p:grpSpPr>
            <p:grpSp>
              <p:nvGrpSpPr>
                <p:cNvPr id="2112" name="Group 64"/>
                <p:cNvGrpSpPr>
                  <a:grpSpLocks/>
                </p:cNvGrpSpPr>
                <p:nvPr/>
              </p:nvGrpSpPr>
              <p:grpSpPr bwMode="auto">
                <a:xfrm>
                  <a:off x="2340" y="5283"/>
                  <a:ext cx="4305" cy="4282"/>
                  <a:chOff x="2340" y="5283"/>
                  <a:chExt cx="4305" cy="4282"/>
                </a:xfrm>
              </p:grpSpPr>
              <p:sp>
                <p:nvSpPr>
                  <p:cNvPr id="2163" name="Arc 115"/>
                  <p:cNvSpPr>
                    <a:spLocks/>
                  </p:cNvSpPr>
                  <p:nvPr/>
                </p:nvSpPr>
                <p:spPr bwMode="auto">
                  <a:xfrm rot="11807087">
                    <a:off x="3347" y="7048"/>
                    <a:ext cx="483" cy="715"/>
                  </a:xfrm>
                  <a:custGeom>
                    <a:avLst/>
                    <a:gdLst>
                      <a:gd name="G0" fmla="+- 0 0 0"/>
                      <a:gd name="G1" fmla="+- 20576 0 0"/>
                      <a:gd name="G2" fmla="+- 21600 0 0"/>
                      <a:gd name="T0" fmla="*/ 6571 w 21600"/>
                      <a:gd name="T1" fmla="*/ 0 h 40232"/>
                      <a:gd name="T2" fmla="*/ 8955 w 21600"/>
                      <a:gd name="T3" fmla="*/ 40232 h 40232"/>
                      <a:gd name="T4" fmla="*/ 0 w 21600"/>
                      <a:gd name="T5" fmla="*/ 20576 h 40232"/>
                    </a:gdLst>
                    <a:ahLst/>
                    <a:cxnLst>
                      <a:cxn ang="0">
                        <a:pos x="T0" y="T1"/>
                      </a:cxn>
                      <a:cxn ang="0">
                        <a:pos x="T2" y="T3"/>
                      </a:cxn>
                      <a:cxn ang="0">
                        <a:pos x="T4" y="T5"/>
                      </a:cxn>
                    </a:cxnLst>
                    <a:rect l="0" t="0" r="r" b="b"/>
                    <a:pathLst>
                      <a:path w="21600" h="40232" fill="none" extrusionOk="0">
                        <a:moveTo>
                          <a:pt x="6571" y="-1"/>
                        </a:moveTo>
                        <a:cubicBezTo>
                          <a:pt x="15523" y="2858"/>
                          <a:pt x="21600" y="11178"/>
                          <a:pt x="21600" y="20576"/>
                        </a:cubicBezTo>
                        <a:cubicBezTo>
                          <a:pt x="21600" y="29039"/>
                          <a:pt x="16657" y="36723"/>
                          <a:pt x="8955" y="40232"/>
                        </a:cubicBezTo>
                      </a:path>
                      <a:path w="21600" h="40232" stroke="0" extrusionOk="0">
                        <a:moveTo>
                          <a:pt x="6571" y="-1"/>
                        </a:moveTo>
                        <a:cubicBezTo>
                          <a:pt x="15523" y="2858"/>
                          <a:pt x="21600" y="11178"/>
                          <a:pt x="21600" y="20576"/>
                        </a:cubicBezTo>
                        <a:cubicBezTo>
                          <a:pt x="21600" y="29039"/>
                          <a:pt x="16657" y="36723"/>
                          <a:pt x="8955" y="40232"/>
                        </a:cubicBezTo>
                        <a:lnTo>
                          <a:pt x="0" y="20576"/>
                        </a:lnTo>
                        <a:close/>
                      </a:path>
                    </a:pathLst>
                  </a:custGeom>
                  <a:noFill/>
                  <a:ln w="22225">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13" name="Group 65"/>
                  <p:cNvGrpSpPr>
                    <a:grpSpLocks/>
                  </p:cNvGrpSpPr>
                  <p:nvPr/>
                </p:nvGrpSpPr>
                <p:grpSpPr bwMode="auto">
                  <a:xfrm>
                    <a:off x="2340" y="5283"/>
                    <a:ext cx="4305" cy="4282"/>
                    <a:chOff x="2325" y="5283"/>
                    <a:chExt cx="4305" cy="4282"/>
                  </a:xfrm>
                </p:grpSpPr>
                <p:sp>
                  <p:nvSpPr>
                    <p:cNvPr id="2162" name="Rectangle 114"/>
                    <p:cNvSpPr>
                      <a:spLocks noChangeArrowheads="1"/>
                    </p:cNvSpPr>
                    <p:nvPr/>
                  </p:nvSpPr>
                  <p:spPr bwMode="auto">
                    <a:xfrm rot="-1936696">
                      <a:off x="4070" y="7684"/>
                      <a:ext cx="1718" cy="40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14" name="Group 66"/>
                    <p:cNvGrpSpPr>
                      <a:grpSpLocks/>
                    </p:cNvGrpSpPr>
                    <p:nvPr/>
                  </p:nvGrpSpPr>
                  <p:grpSpPr bwMode="auto">
                    <a:xfrm>
                      <a:off x="2325" y="5283"/>
                      <a:ext cx="4305" cy="4282"/>
                      <a:chOff x="2325" y="5283"/>
                      <a:chExt cx="4305" cy="4282"/>
                    </a:xfrm>
                  </p:grpSpPr>
                  <p:sp>
                    <p:nvSpPr>
                      <p:cNvPr id="2161" name="Text Box 113"/>
                      <p:cNvSpPr txBox="1">
                        <a:spLocks noChangeArrowheads="1"/>
                      </p:cNvSpPr>
                      <p:nvPr/>
                    </p:nvSpPr>
                    <p:spPr bwMode="auto">
                      <a:xfrm>
                        <a:off x="3641" y="6829"/>
                        <a:ext cx="579"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60" name="Text Box 112"/>
                      <p:cNvSpPr txBox="1">
                        <a:spLocks noChangeArrowheads="1"/>
                      </p:cNvSpPr>
                      <p:nvPr/>
                    </p:nvSpPr>
                    <p:spPr bwMode="auto">
                      <a:xfrm>
                        <a:off x="3503" y="7630"/>
                        <a:ext cx="522" cy="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15" name="Group 67"/>
                      <p:cNvGrpSpPr>
                        <a:grpSpLocks/>
                      </p:cNvGrpSpPr>
                      <p:nvPr/>
                    </p:nvGrpSpPr>
                    <p:grpSpPr bwMode="auto">
                      <a:xfrm>
                        <a:off x="2325" y="5283"/>
                        <a:ext cx="4305" cy="4282"/>
                        <a:chOff x="2325" y="5283"/>
                        <a:chExt cx="4305" cy="4282"/>
                      </a:xfrm>
                    </p:grpSpPr>
                    <p:sp>
                      <p:nvSpPr>
                        <p:cNvPr id="2159" name="AutoShape 111"/>
                        <p:cNvSpPr>
                          <a:spLocks noChangeArrowheads="1"/>
                        </p:cNvSpPr>
                        <p:nvPr/>
                      </p:nvSpPr>
                      <p:spPr bwMode="auto">
                        <a:xfrm>
                          <a:off x="4314" y="8075"/>
                          <a:ext cx="2316" cy="388"/>
                        </a:xfrm>
                        <a:prstGeom prst="roundRect">
                          <a:avLst>
                            <a:gd name="adj" fmla="val 16667"/>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Rectangle 110"/>
                        <p:cNvSpPr>
                          <a:spLocks noChangeArrowheads="1"/>
                        </p:cNvSpPr>
                        <p:nvPr/>
                      </p:nvSpPr>
                      <p:spPr bwMode="auto">
                        <a:xfrm>
                          <a:off x="4792" y="6142"/>
                          <a:ext cx="305" cy="342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7" name="AutoShape 109"/>
                        <p:cNvSpPr>
                          <a:spLocks noChangeArrowheads="1"/>
                        </p:cNvSpPr>
                        <p:nvPr/>
                      </p:nvSpPr>
                      <p:spPr bwMode="auto">
                        <a:xfrm rot="78134495">
                          <a:off x="4250" y="6049"/>
                          <a:ext cx="557" cy="1605"/>
                        </a:xfrm>
                        <a:prstGeom prst="triangle">
                          <a:avLst>
                            <a:gd name="adj" fmla="val 5000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08"/>
                        <p:cNvSpPr>
                          <a:spLocks/>
                        </p:cNvSpPr>
                        <p:nvPr/>
                      </p:nvSpPr>
                      <p:spPr bwMode="auto">
                        <a:xfrm>
                          <a:off x="2355" y="5485"/>
                          <a:ext cx="4005" cy="3855"/>
                        </a:xfrm>
                        <a:custGeom>
                          <a:avLst/>
                          <a:gdLst/>
                          <a:ahLst/>
                          <a:cxnLst>
                            <a:cxn ang="0">
                              <a:pos x="2970" y="0"/>
                            </a:cxn>
                            <a:cxn ang="0">
                              <a:pos x="945" y="60"/>
                            </a:cxn>
                            <a:cxn ang="0">
                              <a:pos x="0" y="1290"/>
                            </a:cxn>
                            <a:cxn ang="0">
                              <a:pos x="0" y="2865"/>
                            </a:cxn>
                            <a:cxn ang="0">
                              <a:pos x="1260" y="3855"/>
                            </a:cxn>
                            <a:cxn ang="0">
                              <a:pos x="4005" y="3855"/>
                            </a:cxn>
                            <a:cxn ang="0">
                              <a:pos x="4005" y="1065"/>
                            </a:cxn>
                            <a:cxn ang="0">
                              <a:pos x="2970" y="0"/>
                            </a:cxn>
                          </a:cxnLst>
                          <a:rect l="0" t="0" r="r" b="b"/>
                          <a:pathLst>
                            <a:path w="4005" h="3855">
                              <a:moveTo>
                                <a:pt x="2970" y="0"/>
                              </a:moveTo>
                              <a:cubicBezTo>
                                <a:pt x="2293" y="32"/>
                                <a:pt x="1623" y="60"/>
                                <a:pt x="945" y="60"/>
                              </a:cubicBezTo>
                              <a:lnTo>
                                <a:pt x="0" y="1290"/>
                              </a:lnTo>
                              <a:lnTo>
                                <a:pt x="0" y="2865"/>
                              </a:lnTo>
                              <a:lnTo>
                                <a:pt x="1260" y="3855"/>
                              </a:lnTo>
                              <a:lnTo>
                                <a:pt x="4005" y="3855"/>
                              </a:lnTo>
                              <a:lnTo>
                                <a:pt x="4005" y="1065"/>
                              </a:lnTo>
                              <a:lnTo>
                                <a:pt x="2970" y="0"/>
                              </a:lnTo>
                              <a:close/>
                            </a:path>
                          </a:pathLst>
                        </a:custGeom>
                        <a:noFill/>
                        <a:ln w="19050">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23" name="Group 75"/>
                        <p:cNvGrpSpPr>
                          <a:grpSpLocks/>
                        </p:cNvGrpSpPr>
                        <p:nvPr/>
                      </p:nvGrpSpPr>
                      <p:grpSpPr bwMode="auto">
                        <a:xfrm rot="11999476">
                          <a:off x="3057" y="6802"/>
                          <a:ext cx="677" cy="1116"/>
                          <a:chOff x="4377" y="7605"/>
                          <a:chExt cx="2322" cy="3817"/>
                        </a:xfrm>
                      </p:grpSpPr>
                      <p:sp>
                        <p:nvSpPr>
                          <p:cNvPr id="2155" name="AutoShape 107"/>
                          <p:cNvSpPr>
                            <a:spLocks noChangeArrowheads="1"/>
                          </p:cNvSpPr>
                          <p:nvPr/>
                        </p:nvSpPr>
                        <p:spPr bwMode="auto">
                          <a:xfrm rot="180000">
                            <a:off x="4377" y="7652"/>
                            <a:ext cx="360" cy="72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4" name="AutoShape 106"/>
                          <p:cNvSpPr>
                            <a:spLocks noChangeArrowheads="1"/>
                          </p:cNvSpPr>
                          <p:nvPr/>
                        </p:nvSpPr>
                        <p:spPr bwMode="auto">
                          <a:xfrm rot="780000">
                            <a:off x="4670" y="7704"/>
                            <a:ext cx="360" cy="7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3" name="AutoShape 105"/>
                          <p:cNvSpPr>
                            <a:spLocks noChangeArrowheads="1"/>
                          </p:cNvSpPr>
                          <p:nvPr/>
                        </p:nvSpPr>
                        <p:spPr bwMode="auto">
                          <a:xfrm rot="1380000">
                            <a:off x="4936" y="7769"/>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2" name="AutoShape 104"/>
                          <p:cNvSpPr>
                            <a:spLocks noChangeArrowheads="1"/>
                          </p:cNvSpPr>
                          <p:nvPr/>
                        </p:nvSpPr>
                        <p:spPr bwMode="auto">
                          <a:xfrm rot="1980000">
                            <a:off x="5188" y="7864"/>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1" name="AutoShape 103"/>
                          <p:cNvSpPr>
                            <a:spLocks noChangeArrowheads="1"/>
                          </p:cNvSpPr>
                          <p:nvPr/>
                        </p:nvSpPr>
                        <p:spPr bwMode="auto">
                          <a:xfrm rot="2580000">
                            <a:off x="5428" y="8030"/>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0" name="AutoShape 102"/>
                          <p:cNvSpPr>
                            <a:spLocks noChangeArrowheads="1"/>
                          </p:cNvSpPr>
                          <p:nvPr/>
                        </p:nvSpPr>
                        <p:spPr bwMode="auto">
                          <a:xfrm rot="3180000">
                            <a:off x="5638" y="8210"/>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9" name="AutoShape 101"/>
                          <p:cNvSpPr>
                            <a:spLocks noChangeArrowheads="1"/>
                          </p:cNvSpPr>
                          <p:nvPr/>
                        </p:nvSpPr>
                        <p:spPr bwMode="auto">
                          <a:xfrm rot="3780000">
                            <a:off x="5818" y="8450"/>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8" name="AutoShape 100"/>
                          <p:cNvSpPr>
                            <a:spLocks noChangeArrowheads="1"/>
                          </p:cNvSpPr>
                          <p:nvPr/>
                        </p:nvSpPr>
                        <p:spPr bwMode="auto">
                          <a:xfrm rot="4380000">
                            <a:off x="5953" y="8705"/>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7" name="AutoShape 99"/>
                          <p:cNvSpPr>
                            <a:spLocks noChangeArrowheads="1"/>
                          </p:cNvSpPr>
                          <p:nvPr/>
                        </p:nvSpPr>
                        <p:spPr bwMode="auto">
                          <a:xfrm rot="4980000">
                            <a:off x="6028" y="8960"/>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6" name="AutoShape 98"/>
                          <p:cNvSpPr>
                            <a:spLocks noChangeArrowheads="1"/>
                          </p:cNvSpPr>
                          <p:nvPr/>
                        </p:nvSpPr>
                        <p:spPr bwMode="auto">
                          <a:xfrm rot="5580000">
                            <a:off x="6058" y="9245"/>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5" name="AutoShape 97"/>
                          <p:cNvSpPr>
                            <a:spLocks noChangeArrowheads="1"/>
                          </p:cNvSpPr>
                          <p:nvPr/>
                        </p:nvSpPr>
                        <p:spPr bwMode="auto">
                          <a:xfrm rot="6180000">
                            <a:off x="6043" y="9545"/>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4" name="AutoShape 96"/>
                          <p:cNvSpPr>
                            <a:spLocks noChangeArrowheads="1"/>
                          </p:cNvSpPr>
                          <p:nvPr/>
                        </p:nvSpPr>
                        <p:spPr bwMode="auto">
                          <a:xfrm rot="6780000">
                            <a:off x="5976" y="9799"/>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3" name="AutoShape 95"/>
                          <p:cNvSpPr>
                            <a:spLocks noChangeArrowheads="1"/>
                          </p:cNvSpPr>
                          <p:nvPr/>
                        </p:nvSpPr>
                        <p:spPr bwMode="auto">
                          <a:xfrm rot="7380000">
                            <a:off x="5856" y="10055"/>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2" name="AutoShape 94"/>
                          <p:cNvSpPr>
                            <a:spLocks noChangeArrowheads="1"/>
                          </p:cNvSpPr>
                          <p:nvPr/>
                        </p:nvSpPr>
                        <p:spPr bwMode="auto">
                          <a:xfrm rot="7980000">
                            <a:off x="5691" y="10295"/>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1" name="AutoShape 93"/>
                          <p:cNvSpPr>
                            <a:spLocks noChangeArrowheads="1"/>
                          </p:cNvSpPr>
                          <p:nvPr/>
                        </p:nvSpPr>
                        <p:spPr bwMode="auto">
                          <a:xfrm rot="8580000">
                            <a:off x="5481" y="10505"/>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0" name="AutoShape 92"/>
                          <p:cNvSpPr>
                            <a:spLocks noChangeArrowheads="1"/>
                          </p:cNvSpPr>
                          <p:nvPr/>
                        </p:nvSpPr>
                        <p:spPr bwMode="auto">
                          <a:xfrm rot="9180000">
                            <a:off x="5256" y="10670"/>
                            <a:ext cx="360" cy="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B050"/>
                          </a:solidFill>
                          <a:ln w="3175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9" name="Rectangle 91"/>
                          <p:cNvSpPr>
                            <a:spLocks noChangeArrowheads="1"/>
                          </p:cNvSpPr>
                          <p:nvPr/>
                        </p:nvSpPr>
                        <p:spPr bwMode="auto">
                          <a:xfrm>
                            <a:off x="4377" y="760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8" name="Rectangle 90"/>
                          <p:cNvSpPr>
                            <a:spLocks noChangeArrowheads="1"/>
                          </p:cNvSpPr>
                          <p:nvPr/>
                        </p:nvSpPr>
                        <p:spPr bwMode="auto">
                          <a:xfrm rot="780000">
                            <a:off x="4737" y="763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7" name="Rectangle 89"/>
                          <p:cNvSpPr>
                            <a:spLocks noChangeArrowheads="1"/>
                          </p:cNvSpPr>
                          <p:nvPr/>
                        </p:nvSpPr>
                        <p:spPr bwMode="auto">
                          <a:xfrm rot="1380000">
                            <a:off x="5052" y="772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6" name="Rectangle 88"/>
                          <p:cNvSpPr>
                            <a:spLocks noChangeArrowheads="1"/>
                          </p:cNvSpPr>
                          <p:nvPr/>
                        </p:nvSpPr>
                        <p:spPr bwMode="auto">
                          <a:xfrm rot="1980000">
                            <a:off x="5397" y="784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5" name="Rectangle 87"/>
                          <p:cNvSpPr>
                            <a:spLocks noChangeArrowheads="1"/>
                          </p:cNvSpPr>
                          <p:nvPr/>
                        </p:nvSpPr>
                        <p:spPr bwMode="auto">
                          <a:xfrm rot="2580000">
                            <a:off x="5712" y="8040"/>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4" name="Rectangle 86"/>
                          <p:cNvSpPr>
                            <a:spLocks noChangeArrowheads="1"/>
                          </p:cNvSpPr>
                          <p:nvPr/>
                        </p:nvSpPr>
                        <p:spPr bwMode="auto">
                          <a:xfrm rot="3180000">
                            <a:off x="5982" y="829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3" name="Rectangle 85"/>
                          <p:cNvSpPr>
                            <a:spLocks noChangeArrowheads="1"/>
                          </p:cNvSpPr>
                          <p:nvPr/>
                        </p:nvSpPr>
                        <p:spPr bwMode="auto">
                          <a:xfrm rot="3780000">
                            <a:off x="6207" y="859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2" name="Rectangle 84"/>
                          <p:cNvSpPr>
                            <a:spLocks noChangeArrowheads="1"/>
                          </p:cNvSpPr>
                          <p:nvPr/>
                        </p:nvSpPr>
                        <p:spPr bwMode="auto">
                          <a:xfrm rot="4380000">
                            <a:off x="6357" y="889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1" name="Rectangle 83"/>
                          <p:cNvSpPr>
                            <a:spLocks noChangeArrowheads="1"/>
                          </p:cNvSpPr>
                          <p:nvPr/>
                        </p:nvSpPr>
                        <p:spPr bwMode="auto">
                          <a:xfrm rot="4980000">
                            <a:off x="6447" y="9240"/>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0" name="Rectangle 82"/>
                          <p:cNvSpPr>
                            <a:spLocks noChangeArrowheads="1"/>
                          </p:cNvSpPr>
                          <p:nvPr/>
                        </p:nvSpPr>
                        <p:spPr bwMode="auto">
                          <a:xfrm rot="5580000">
                            <a:off x="6477" y="9600"/>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9" name="Rectangle 81"/>
                          <p:cNvSpPr>
                            <a:spLocks noChangeArrowheads="1"/>
                          </p:cNvSpPr>
                          <p:nvPr/>
                        </p:nvSpPr>
                        <p:spPr bwMode="auto">
                          <a:xfrm rot="6180000">
                            <a:off x="6447" y="997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8" name="Rectangle 80"/>
                          <p:cNvSpPr>
                            <a:spLocks noChangeArrowheads="1"/>
                          </p:cNvSpPr>
                          <p:nvPr/>
                        </p:nvSpPr>
                        <p:spPr bwMode="auto">
                          <a:xfrm rot="6780000">
                            <a:off x="6357" y="10290"/>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7" name="Rectangle 79"/>
                          <p:cNvSpPr>
                            <a:spLocks noChangeArrowheads="1"/>
                          </p:cNvSpPr>
                          <p:nvPr/>
                        </p:nvSpPr>
                        <p:spPr bwMode="auto">
                          <a:xfrm rot="7380000">
                            <a:off x="6207" y="1057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6" name="Rectangle 78"/>
                          <p:cNvSpPr>
                            <a:spLocks noChangeArrowheads="1"/>
                          </p:cNvSpPr>
                          <p:nvPr/>
                        </p:nvSpPr>
                        <p:spPr bwMode="auto">
                          <a:xfrm rot="7980000">
                            <a:off x="5997" y="10890"/>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5" name="Rectangle 77"/>
                          <p:cNvSpPr>
                            <a:spLocks noChangeArrowheads="1"/>
                          </p:cNvSpPr>
                          <p:nvPr/>
                        </p:nvSpPr>
                        <p:spPr bwMode="auto">
                          <a:xfrm rot="8580000">
                            <a:off x="5742" y="11145"/>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4" name="Rectangle 76"/>
                          <p:cNvSpPr>
                            <a:spLocks noChangeArrowheads="1"/>
                          </p:cNvSpPr>
                          <p:nvPr/>
                        </p:nvSpPr>
                        <p:spPr bwMode="auto">
                          <a:xfrm rot="9180000">
                            <a:off x="5428" y="11338"/>
                            <a:ext cx="360" cy="84"/>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122" name="AutoShape 74"/>
                        <p:cNvSpPr>
                          <a:spLocks noChangeShapeType="1"/>
                        </p:cNvSpPr>
                        <p:nvPr/>
                      </p:nvSpPr>
                      <p:spPr bwMode="auto">
                        <a:xfrm flipH="1">
                          <a:off x="3252" y="7406"/>
                          <a:ext cx="773" cy="234"/>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21" name="AutoShape 73"/>
                        <p:cNvSpPr>
                          <a:spLocks noChangeArrowheads="1"/>
                        </p:cNvSpPr>
                        <p:nvPr/>
                      </p:nvSpPr>
                      <p:spPr bwMode="auto">
                        <a:xfrm rot="16200000">
                          <a:off x="4596" y="6618"/>
                          <a:ext cx="495" cy="1720"/>
                        </a:xfrm>
                        <a:prstGeom prst="triangle">
                          <a:avLst>
                            <a:gd name="adj" fmla="val 5000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0" name="AutoShape 72"/>
                        <p:cNvSpPr>
                          <a:spLocks noChangeArrowheads="1"/>
                        </p:cNvSpPr>
                        <p:nvPr/>
                      </p:nvSpPr>
                      <p:spPr bwMode="auto">
                        <a:xfrm rot="2043440">
                          <a:off x="4361" y="5977"/>
                          <a:ext cx="1098" cy="821"/>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9" name="Rectangle 71"/>
                        <p:cNvSpPr>
                          <a:spLocks noChangeArrowheads="1"/>
                        </p:cNvSpPr>
                        <p:nvPr/>
                      </p:nvSpPr>
                      <p:spPr bwMode="auto">
                        <a:xfrm rot="-2097217">
                          <a:off x="3984" y="8045"/>
                          <a:ext cx="412" cy="624"/>
                        </a:xfrm>
                        <a:prstGeom prst="rect">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8" name="AutoShape 70"/>
                        <p:cNvSpPr>
                          <a:spLocks noChangeArrowheads="1"/>
                        </p:cNvSpPr>
                        <p:nvPr/>
                      </p:nvSpPr>
                      <p:spPr bwMode="auto">
                        <a:xfrm rot="5110025">
                          <a:off x="4954" y="7108"/>
                          <a:ext cx="1091" cy="7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7" name="AutoShape 69"/>
                        <p:cNvSpPr>
                          <a:spLocks noChangeShapeType="1"/>
                        </p:cNvSpPr>
                        <p:nvPr/>
                      </p:nvSpPr>
                      <p:spPr bwMode="auto">
                        <a:xfrm>
                          <a:off x="2325" y="5328"/>
                          <a:ext cx="4035"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116" name="Text Box 68"/>
                        <p:cNvSpPr txBox="1">
                          <a:spLocks noChangeArrowheads="1"/>
                        </p:cNvSpPr>
                        <p:nvPr/>
                      </p:nvSpPr>
                      <p:spPr bwMode="auto">
                        <a:xfrm>
                          <a:off x="2584" y="5283"/>
                          <a:ext cx="651" cy="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480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11" name="AutoShape 63"/>
                <p:cNvSpPr>
                  <a:spLocks noChangeShapeType="1"/>
                </p:cNvSpPr>
                <p:nvPr/>
              </p:nvSpPr>
              <p:spPr bwMode="auto">
                <a:xfrm flipH="1" flipV="1">
                  <a:off x="3555" y="6981"/>
                  <a:ext cx="431" cy="425"/>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sp>
          <p:nvSpPr>
            <p:cNvPr id="2108" name="AutoShape 60"/>
            <p:cNvSpPr>
              <a:spLocks noChangeShapeType="1"/>
            </p:cNvSpPr>
            <p:nvPr/>
          </p:nvSpPr>
          <p:spPr bwMode="auto">
            <a:xfrm flipV="1">
              <a:off x="2355" y="5328"/>
              <a:ext cx="1" cy="1485"/>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AutoShape 59"/>
            <p:cNvSpPr>
              <a:spLocks noChangeShapeType="1"/>
            </p:cNvSpPr>
            <p:nvPr/>
          </p:nvSpPr>
          <p:spPr bwMode="auto">
            <a:xfrm flipV="1">
              <a:off x="6360" y="5328"/>
              <a:ext cx="1" cy="1485"/>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05" name="Text Box 57"/>
          <p:cNvSpPr txBox="1">
            <a:spLocks noChangeArrowheads="1"/>
          </p:cNvSpPr>
          <p:nvPr/>
        </p:nvSpPr>
        <p:spPr bwMode="auto">
          <a:xfrm>
            <a:off x="7775791" y="14343646"/>
            <a:ext cx="4098115" cy="52413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2:</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position of the array of scintillators and three mirrors are seen inside the Interaction chamber </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p:txBody>
      </p:sp>
      <p:sp>
        <p:nvSpPr>
          <p:cNvPr id="2182" name="Rectangle 134"/>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77" name="Group 129"/>
          <p:cNvGrpSpPr>
            <a:grpSpLocks noChangeAspect="1"/>
          </p:cNvGrpSpPr>
          <p:nvPr/>
        </p:nvGrpSpPr>
        <p:grpSpPr bwMode="auto">
          <a:xfrm>
            <a:off x="0" y="25727896"/>
            <a:ext cx="5540335" cy="3111956"/>
            <a:chOff x="2527" y="4455"/>
            <a:chExt cx="6992" cy="3770"/>
          </a:xfrm>
        </p:grpSpPr>
        <p:sp>
          <p:nvSpPr>
            <p:cNvPr id="2181" name="AutoShape 133"/>
            <p:cNvSpPr>
              <a:spLocks noChangeAspect="1" noChangeArrowheads="1" noTextEdit="1"/>
            </p:cNvSpPr>
            <p:nvPr/>
          </p:nvSpPr>
          <p:spPr bwMode="auto">
            <a:xfrm>
              <a:off x="2527" y="4455"/>
              <a:ext cx="6992" cy="377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178" name="Group 130"/>
            <p:cNvGrpSpPr>
              <a:grpSpLocks/>
            </p:cNvGrpSpPr>
            <p:nvPr/>
          </p:nvGrpSpPr>
          <p:grpSpPr bwMode="auto">
            <a:xfrm>
              <a:off x="2620" y="4482"/>
              <a:ext cx="6612" cy="3651"/>
              <a:chOff x="2620" y="4482"/>
              <a:chExt cx="6612" cy="3651"/>
            </a:xfrm>
          </p:grpSpPr>
          <p:pic>
            <p:nvPicPr>
              <p:cNvPr id="2180" name="Picture 132"/>
              <p:cNvPicPr>
                <a:picLocks noChangeAspect="1" noChangeArrowheads="1"/>
              </p:cNvPicPr>
              <p:nvPr/>
            </p:nvPicPr>
            <p:blipFill>
              <a:blip r:embed="rId8" cstate="print"/>
              <a:srcRect/>
              <a:stretch>
                <a:fillRect/>
              </a:stretch>
            </p:blipFill>
            <p:spPr bwMode="auto">
              <a:xfrm>
                <a:off x="2695" y="4482"/>
                <a:ext cx="5716" cy="3028"/>
              </a:xfrm>
              <a:prstGeom prst="rect">
                <a:avLst/>
              </a:prstGeom>
              <a:noFill/>
            </p:spPr>
          </p:pic>
          <p:sp>
            <p:nvSpPr>
              <p:cNvPr id="2179" name="Text Box 131"/>
              <p:cNvSpPr txBox="1">
                <a:spLocks noChangeArrowheads="1"/>
              </p:cNvSpPr>
              <p:nvPr/>
            </p:nvSpPr>
            <p:spPr bwMode="auto">
              <a:xfrm>
                <a:off x="2620" y="7581"/>
                <a:ext cx="6612" cy="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a:t>
                </a:r>
                <a:r>
                  <a:rPr lang="en-US" sz="1200" b="1" i="1" dirty="0" smtClean="0">
                    <a:latin typeface="Calibri" pitchFamily="34" charset="0"/>
                    <a:ea typeface="Calibri" pitchFamily="34" charset="0"/>
                    <a:cs typeface="Times New Roman" pitchFamily="18" charset="0"/>
                  </a:rPr>
                  <a:t>6: </a:t>
                </a: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energy lost of 1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MeV</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MeV</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3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MeV</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gamma rays in each of the 15 columns of scintillators (made from LaBr</a:t>
                </a:r>
                <a:r>
                  <a:rPr kumimoji="0" lang="en-US" sz="1200" b="0"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3</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CsI</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or BC428).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189" name="Rectangle 141"/>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84" name="Group 136"/>
          <p:cNvGrpSpPr>
            <a:grpSpLocks noChangeAspect="1"/>
          </p:cNvGrpSpPr>
          <p:nvPr/>
        </p:nvGrpSpPr>
        <p:grpSpPr bwMode="auto">
          <a:xfrm>
            <a:off x="6030206" y="25803791"/>
            <a:ext cx="5753100" cy="2853885"/>
            <a:chOff x="2342" y="564"/>
            <a:chExt cx="6970" cy="3457"/>
          </a:xfrm>
        </p:grpSpPr>
        <p:sp>
          <p:nvSpPr>
            <p:cNvPr id="2188" name="AutoShape 140"/>
            <p:cNvSpPr>
              <a:spLocks noChangeAspect="1" noChangeArrowheads="1" noTextEdit="1"/>
            </p:cNvSpPr>
            <p:nvPr/>
          </p:nvSpPr>
          <p:spPr bwMode="auto">
            <a:xfrm>
              <a:off x="2342" y="675"/>
              <a:ext cx="697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185" name="Group 137"/>
            <p:cNvGrpSpPr>
              <a:grpSpLocks/>
            </p:cNvGrpSpPr>
            <p:nvPr/>
          </p:nvGrpSpPr>
          <p:grpSpPr bwMode="auto">
            <a:xfrm>
              <a:off x="2434" y="564"/>
              <a:ext cx="6658" cy="3293"/>
              <a:chOff x="2436" y="570"/>
              <a:chExt cx="6563" cy="3226"/>
            </a:xfrm>
          </p:grpSpPr>
          <p:pic>
            <p:nvPicPr>
              <p:cNvPr id="2187" name="Picture 139"/>
              <p:cNvPicPr>
                <a:picLocks noChangeAspect="1" noChangeArrowheads="1"/>
              </p:cNvPicPr>
              <p:nvPr/>
            </p:nvPicPr>
            <p:blipFill>
              <a:blip r:embed="rId9" cstate="print"/>
              <a:srcRect/>
              <a:stretch>
                <a:fillRect/>
              </a:stretch>
            </p:blipFill>
            <p:spPr bwMode="auto">
              <a:xfrm>
                <a:off x="2573" y="570"/>
                <a:ext cx="5392" cy="2522"/>
              </a:xfrm>
              <a:prstGeom prst="rect">
                <a:avLst/>
              </a:prstGeom>
              <a:noFill/>
            </p:spPr>
          </p:pic>
          <p:sp>
            <p:nvSpPr>
              <p:cNvPr id="2186" name="Text Box 138"/>
              <p:cNvSpPr txBox="1">
                <a:spLocks noChangeArrowheads="1"/>
              </p:cNvSpPr>
              <p:nvPr/>
            </p:nvSpPr>
            <p:spPr bwMode="auto">
              <a:xfrm>
                <a:off x="2436" y="3092"/>
                <a:ext cx="6563" cy="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Fig.7</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energy deposit in each of the 10 crystals of LaBr</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located in the center column (aligned along Z axis) is calculated for four energies of  the gamma rays.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196" name="Rectangle 148"/>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91" name="Group 143"/>
          <p:cNvGrpSpPr>
            <a:grpSpLocks noChangeAspect="1"/>
          </p:cNvGrpSpPr>
          <p:nvPr/>
        </p:nvGrpSpPr>
        <p:grpSpPr bwMode="auto">
          <a:xfrm>
            <a:off x="6106101" y="30964651"/>
            <a:ext cx="5708027" cy="3567065"/>
            <a:chOff x="2796" y="3015"/>
            <a:chExt cx="6066" cy="3791"/>
          </a:xfrm>
        </p:grpSpPr>
        <p:sp>
          <p:nvSpPr>
            <p:cNvPr id="2195" name="AutoShape 147"/>
            <p:cNvSpPr>
              <a:spLocks noChangeAspect="1" noChangeArrowheads="1" noTextEdit="1"/>
            </p:cNvSpPr>
            <p:nvPr/>
          </p:nvSpPr>
          <p:spPr bwMode="auto">
            <a:xfrm>
              <a:off x="2796" y="3015"/>
              <a:ext cx="6066" cy="379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192" name="Group 144"/>
            <p:cNvGrpSpPr>
              <a:grpSpLocks/>
            </p:cNvGrpSpPr>
            <p:nvPr/>
          </p:nvGrpSpPr>
          <p:grpSpPr bwMode="auto">
            <a:xfrm>
              <a:off x="2796" y="3147"/>
              <a:ext cx="6066" cy="3555"/>
              <a:chOff x="2796" y="3147"/>
              <a:chExt cx="6066" cy="3555"/>
            </a:xfrm>
          </p:grpSpPr>
          <p:pic>
            <p:nvPicPr>
              <p:cNvPr id="2194" name="Picture 146"/>
              <p:cNvPicPr>
                <a:picLocks noChangeAspect="1" noChangeArrowheads="1"/>
              </p:cNvPicPr>
              <p:nvPr/>
            </p:nvPicPr>
            <p:blipFill>
              <a:blip r:embed="rId10" cstate="print"/>
              <a:srcRect/>
              <a:stretch>
                <a:fillRect/>
              </a:stretch>
            </p:blipFill>
            <p:spPr bwMode="auto">
              <a:xfrm>
                <a:off x="2796" y="3147"/>
                <a:ext cx="5783" cy="2740"/>
              </a:xfrm>
              <a:prstGeom prst="rect">
                <a:avLst/>
              </a:prstGeom>
              <a:noFill/>
            </p:spPr>
          </p:pic>
          <p:sp>
            <p:nvSpPr>
              <p:cNvPr id="2193" name="Text Box 145"/>
              <p:cNvSpPr txBox="1">
                <a:spLocks noChangeArrowheads="1"/>
              </p:cNvSpPr>
              <p:nvPr/>
            </p:nvSpPr>
            <p:spPr bwMode="auto">
              <a:xfrm>
                <a:off x="2796" y="6079"/>
                <a:ext cx="6066" cy="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9: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energy deposit in each of the 10 plastic scintillators in the center column (aligned with Z axis) is calculated for four energies of the gamma ray.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05" name="TextBox 204"/>
          <p:cNvSpPr txBox="1"/>
          <p:nvPr/>
        </p:nvSpPr>
        <p:spPr>
          <a:xfrm>
            <a:off x="186291" y="29143171"/>
            <a:ext cx="11991410" cy="738664"/>
          </a:xfrm>
          <a:prstGeom prst="rect">
            <a:avLst/>
          </a:prstGeom>
          <a:noFill/>
        </p:spPr>
        <p:txBody>
          <a:bodyPr wrap="square" rtlCol="0">
            <a:spAutoFit/>
          </a:bodyPr>
          <a:lstStyle/>
          <a:p>
            <a:r>
              <a:rPr lang="en-US" sz="1400" dirty="0" smtClean="0"/>
              <a:t>The energies deposit in each of the 10 scintillators were calculated in MCNPX for five lengths of scintillators (2 cm, 3 cm, 4 cm and 5 cm).  The 10 scintillators have dimensions Lx, Ly and </a:t>
            </a:r>
            <a:r>
              <a:rPr lang="en-US" sz="1400" dirty="0" err="1" smtClean="0"/>
              <a:t>Lz</a:t>
            </a:r>
            <a:r>
              <a:rPr lang="en-US" sz="1400" dirty="0" smtClean="0"/>
              <a:t>. The fit of the 10 normalized gamma ray energies </a:t>
            </a:r>
            <a:r>
              <a:rPr lang="en-US" sz="1400" dirty="0" err="1" smtClean="0"/>
              <a:t>R</a:t>
            </a:r>
            <a:r>
              <a:rPr lang="en-US" sz="1400" baseline="-25000" dirty="0" err="1" smtClean="0"/>
              <a:t>k</a:t>
            </a:r>
            <a:r>
              <a:rPr lang="en-US" sz="1400" dirty="0" smtClean="0"/>
              <a:t> was done with the model function g(z)=</a:t>
            </a:r>
            <a:r>
              <a:rPr lang="en-US" sz="1400" dirty="0" err="1" smtClean="0"/>
              <a:t>a</a:t>
            </a:r>
            <a:r>
              <a:rPr lang="en-US" sz="1400" baseline="-25000" dirty="0" err="1" smtClean="0"/>
              <a:t>R</a:t>
            </a:r>
            <a:r>
              <a:rPr lang="en-US" sz="1400" dirty="0" smtClean="0"/>
              <a:t>*exp [(-Z+Z</a:t>
            </a:r>
            <a:r>
              <a:rPr lang="en-US" sz="1400" baseline="-25000" dirty="0" smtClean="0"/>
              <a:t>1</a:t>
            </a:r>
            <a:r>
              <a:rPr lang="en-US" sz="1400" dirty="0" smtClean="0"/>
              <a:t>)/</a:t>
            </a:r>
            <a:r>
              <a:rPr lang="en-US" sz="1400" dirty="0" err="1" smtClean="0"/>
              <a:t>tau</a:t>
            </a:r>
            <a:r>
              <a:rPr lang="en-US" sz="1400" baseline="-25000" dirty="0" err="1" smtClean="0"/>
              <a:t>R</a:t>
            </a:r>
            <a:r>
              <a:rPr lang="en-US" sz="1400" dirty="0" smtClean="0"/>
              <a:t>] .  The fitting parameters are “</a:t>
            </a:r>
            <a:r>
              <a:rPr lang="en-US" sz="1400" dirty="0" err="1" smtClean="0"/>
              <a:t>a</a:t>
            </a:r>
            <a:r>
              <a:rPr lang="en-US" sz="1400" baseline="-25000" dirty="0" err="1" smtClean="0"/>
              <a:t>R</a:t>
            </a:r>
            <a:r>
              <a:rPr lang="en-US" sz="1400" dirty="0" smtClean="0"/>
              <a:t>”, ”</a:t>
            </a:r>
            <a:r>
              <a:rPr lang="en-US" sz="1400" dirty="0" err="1" smtClean="0"/>
              <a:t>tau</a:t>
            </a:r>
            <a:r>
              <a:rPr lang="en-US" sz="1400" baseline="-25000" dirty="0" err="1" smtClean="0"/>
              <a:t>R</a:t>
            </a:r>
            <a:r>
              <a:rPr lang="en-US" sz="1400" dirty="0" smtClean="0"/>
              <a:t>” . </a:t>
            </a:r>
          </a:p>
        </p:txBody>
      </p:sp>
      <p:sp>
        <p:nvSpPr>
          <p:cNvPr id="2202" name="Rectangle 154"/>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98" name="Group 150"/>
          <p:cNvGrpSpPr>
            <a:grpSpLocks noChangeAspect="1"/>
          </p:cNvGrpSpPr>
          <p:nvPr/>
        </p:nvGrpSpPr>
        <p:grpSpPr bwMode="auto">
          <a:xfrm>
            <a:off x="110396" y="30888756"/>
            <a:ext cx="5838752" cy="3594773"/>
            <a:chOff x="2645" y="1185"/>
            <a:chExt cx="6624" cy="4079"/>
          </a:xfrm>
        </p:grpSpPr>
        <p:sp>
          <p:nvSpPr>
            <p:cNvPr id="2201" name="AutoShape 153"/>
            <p:cNvSpPr>
              <a:spLocks noChangeAspect="1" noChangeArrowheads="1" noTextEdit="1"/>
            </p:cNvSpPr>
            <p:nvPr/>
          </p:nvSpPr>
          <p:spPr bwMode="auto">
            <a:xfrm>
              <a:off x="2645" y="1185"/>
              <a:ext cx="6624" cy="4079"/>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00" name="Picture 152"/>
            <p:cNvPicPr>
              <a:picLocks noChangeAspect="1" noChangeArrowheads="1"/>
            </p:cNvPicPr>
            <p:nvPr/>
          </p:nvPicPr>
          <p:blipFill>
            <a:blip r:embed="rId11" cstate="print"/>
            <a:srcRect/>
            <a:stretch>
              <a:fillRect/>
            </a:stretch>
          </p:blipFill>
          <p:spPr bwMode="auto">
            <a:xfrm>
              <a:off x="2645" y="1281"/>
              <a:ext cx="6086" cy="3228"/>
            </a:xfrm>
            <a:prstGeom prst="rect">
              <a:avLst/>
            </a:prstGeom>
            <a:noFill/>
          </p:spPr>
        </p:pic>
        <p:sp>
          <p:nvSpPr>
            <p:cNvPr id="2199" name="Text Box 151"/>
            <p:cNvSpPr txBox="1">
              <a:spLocks noChangeArrowheads="1"/>
            </p:cNvSpPr>
            <p:nvPr/>
          </p:nvSpPr>
          <p:spPr bwMode="auto">
            <a:xfrm>
              <a:off x="2645" y="4647"/>
              <a:ext cx="6624" cy="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a:t>
              </a:r>
              <a:r>
                <a:rPr kumimoji="0" lang="en-US" sz="12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n-US" sz="1200" b="1" i="1" dirty="0" smtClean="0">
                  <a:latin typeface="Calibri" pitchFamily="34" charset="0"/>
                  <a:ea typeface="Calibri" pitchFamily="34" charset="0"/>
                  <a:cs typeface="Times New Roman" pitchFamily="18" charset="0"/>
                </a:rPr>
                <a:t>8</a:t>
              </a: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fitting parameter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tau</a:t>
              </a:r>
              <a:r>
                <a:rPr kumimoji="0" lang="en-US" sz="1200" b="0"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R</a:t>
              </a:r>
              <a:r>
                <a:rPr kumimoji="0" lang="en-US" sz="1200" b="0"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calculated for four energies of the gamma rays and four lengths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a:t>
              </a:r>
              <a:r>
                <a:rPr kumimoji="0" lang="en-US" sz="1200" b="0"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z</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the </a:t>
              </a:r>
              <a:r>
                <a:rPr kumimoji="0" lang="en-US" sz="1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scintilator</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(LaBr</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BC428).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205" name="Rectangle 157"/>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04" name="Object 156"/>
          <p:cNvGraphicFramePr>
            <a:graphicFrameLocks noChangeAspect="1"/>
          </p:cNvGraphicFramePr>
          <p:nvPr/>
        </p:nvGraphicFramePr>
        <p:xfrm>
          <a:off x="1021136" y="29867290"/>
          <a:ext cx="1290215" cy="941171"/>
        </p:xfrm>
        <a:graphic>
          <a:graphicData uri="http://schemas.openxmlformats.org/presentationml/2006/ole">
            <p:oleObj spid="_x0000_s2204" name="Equation" r:id="rId12" imgW="889000" imgH="647700" progId="">
              <p:embed/>
            </p:oleObj>
          </a:graphicData>
        </a:graphic>
      </p:graphicFrame>
      <p:sp>
        <p:nvSpPr>
          <p:cNvPr id="2207" name="Rectangle 159"/>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06" name="Object 158"/>
          <p:cNvGraphicFramePr>
            <a:graphicFrameLocks noChangeAspect="1"/>
          </p:cNvGraphicFramePr>
          <p:nvPr/>
        </p:nvGraphicFramePr>
        <p:xfrm>
          <a:off x="3395663" y="30129163"/>
          <a:ext cx="3371850" cy="403225"/>
        </p:xfrm>
        <a:graphic>
          <a:graphicData uri="http://schemas.openxmlformats.org/presentationml/2006/ole">
            <p:oleObj spid="_x0000_s2206" name="Equation" r:id="rId13" imgW="1917360" imgH="228600" progId="">
              <p:embed/>
            </p:oleObj>
          </a:graphicData>
        </a:graphic>
      </p:graphicFrame>
      <p:sp>
        <p:nvSpPr>
          <p:cNvPr id="218" name="TextBox 217"/>
          <p:cNvSpPr txBox="1"/>
          <p:nvPr/>
        </p:nvSpPr>
        <p:spPr>
          <a:xfrm>
            <a:off x="186291" y="35214771"/>
            <a:ext cx="12219095" cy="758950"/>
          </a:xfrm>
          <a:prstGeom prst="rect">
            <a:avLst/>
          </a:prstGeom>
          <a:noFill/>
        </p:spPr>
        <p:txBody>
          <a:bodyPr wrap="square" rtlCol="0">
            <a:spAutoFit/>
          </a:bodyPr>
          <a:lstStyle/>
          <a:p>
            <a:r>
              <a:rPr lang="en-US" sz="1400" b="1" dirty="0" smtClean="0"/>
              <a:t>Data Acquisition. </a:t>
            </a:r>
            <a:r>
              <a:rPr lang="en-US" sz="1400" dirty="0" smtClean="0"/>
              <a:t>The optical photons produced in the scintillating crystals are collected by Si PM. The Si PM signals is read by pulse width modulation (PWM) or Charge to Time Converter (QTC) in order to convert  the detector pulse to a digital pulse, with the pulse width proportional with the energy deposit. A Gated Integrator PWM with a modified QTC with a gated front end, will be used.</a:t>
            </a:r>
          </a:p>
        </p:txBody>
      </p:sp>
      <p:pic>
        <p:nvPicPr>
          <p:cNvPr id="2208" name="Picture 160" descr="C:\Users\Sep\Desktop\FOCUS\DetectorThomsonRadiation\25WIRES\4X3Solenoids\ThreeCOILSBField.tif"/>
          <p:cNvPicPr>
            <a:picLocks noChangeAspect="1" noChangeArrowheads="1"/>
          </p:cNvPicPr>
          <p:nvPr/>
        </p:nvPicPr>
        <p:blipFill>
          <a:blip r:embed="rId14" cstate="print"/>
          <a:srcRect/>
          <a:stretch>
            <a:fillRect/>
          </a:stretch>
        </p:blipFill>
        <p:spPr bwMode="auto">
          <a:xfrm>
            <a:off x="25459326" y="19049136"/>
            <a:ext cx="4477805" cy="3481703"/>
          </a:xfrm>
          <a:prstGeom prst="rect">
            <a:avLst/>
          </a:prstGeom>
          <a:noFill/>
        </p:spPr>
      </p:pic>
      <p:pic>
        <p:nvPicPr>
          <p:cNvPr id="2209" name="Picture 161" descr="C:\Users\Sep\Desktop\FOCUS\DetectorThomsonRadiation\25WIRES\2COILS(HALFMESH)\BCoils_25WIRES_Mesh.tif"/>
          <p:cNvPicPr>
            <a:picLocks noChangeAspect="1" noChangeArrowheads="1"/>
          </p:cNvPicPr>
          <p:nvPr/>
        </p:nvPicPr>
        <p:blipFill>
          <a:blip r:embed="rId15" cstate="print"/>
          <a:srcRect/>
          <a:stretch>
            <a:fillRect/>
          </a:stretch>
        </p:blipFill>
        <p:spPr bwMode="auto">
          <a:xfrm>
            <a:off x="13392021" y="37795201"/>
            <a:ext cx="4581525" cy="2952750"/>
          </a:xfrm>
          <a:prstGeom prst="rect">
            <a:avLst/>
          </a:prstGeom>
          <a:noFill/>
        </p:spPr>
      </p:pic>
      <p:sp>
        <p:nvSpPr>
          <p:cNvPr id="221" name="TextBox 220"/>
          <p:cNvSpPr txBox="1"/>
          <p:nvPr/>
        </p:nvSpPr>
        <p:spPr>
          <a:xfrm>
            <a:off x="262185" y="36277301"/>
            <a:ext cx="12067306" cy="646331"/>
          </a:xfrm>
          <a:prstGeom prst="rect">
            <a:avLst/>
          </a:prstGeom>
          <a:noFill/>
        </p:spPr>
        <p:txBody>
          <a:bodyPr wrap="square" rtlCol="0">
            <a:spAutoFit/>
          </a:bodyPr>
          <a:lstStyle/>
          <a:p>
            <a:r>
              <a:rPr lang="en-US" sz="1800" b="1" dirty="0" smtClean="0"/>
              <a:t>Calculation of energy and angular distribution of gamma radiation from the Thomson scattering of electrons on high intensity Laser beams  [2, 3]</a:t>
            </a:r>
            <a:endParaRPr lang="en-US" sz="1800" b="1" dirty="0"/>
          </a:p>
        </p:txBody>
      </p:sp>
      <p:pic>
        <p:nvPicPr>
          <p:cNvPr id="2210" name="Picture 162" descr="C:\Users\Sep\Desktop\FOCUS\DetectorThomsonRadiation\25WIRES\2COILS(HALFMESH)\BCoils_25WIRES_BfluxDensityMap.tif"/>
          <p:cNvPicPr>
            <a:picLocks noChangeAspect="1" noChangeArrowheads="1"/>
          </p:cNvPicPr>
          <p:nvPr/>
        </p:nvPicPr>
        <p:blipFill>
          <a:blip r:embed="rId16" cstate="print"/>
          <a:srcRect/>
          <a:stretch>
            <a:fillRect/>
          </a:stretch>
        </p:blipFill>
        <p:spPr bwMode="auto">
          <a:xfrm>
            <a:off x="19084146" y="37643411"/>
            <a:ext cx="4581525" cy="3238500"/>
          </a:xfrm>
          <a:prstGeom prst="rect">
            <a:avLst/>
          </a:prstGeom>
          <a:noFill/>
        </p:spPr>
      </p:pic>
      <p:sp>
        <p:nvSpPr>
          <p:cNvPr id="2259" name="Rectangle 211"/>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74" name="Rectangle 226"/>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35" name="Rectangle 287"/>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276" name="Group 228"/>
          <p:cNvGrpSpPr>
            <a:grpSpLocks noChangeAspect="1"/>
          </p:cNvGrpSpPr>
          <p:nvPr/>
        </p:nvGrpSpPr>
        <p:grpSpPr bwMode="auto">
          <a:xfrm>
            <a:off x="13468207" y="19580401"/>
            <a:ext cx="4553844" cy="3292475"/>
            <a:chOff x="1362" y="2244"/>
            <a:chExt cx="7170" cy="5186"/>
          </a:xfrm>
        </p:grpSpPr>
        <p:sp>
          <p:nvSpPr>
            <p:cNvPr id="2334" name="AutoShape 286"/>
            <p:cNvSpPr>
              <a:spLocks noChangeAspect="1" noChangeArrowheads="1" noTextEdit="1"/>
            </p:cNvSpPr>
            <p:nvPr/>
          </p:nvSpPr>
          <p:spPr bwMode="auto">
            <a:xfrm>
              <a:off x="2676" y="2244"/>
              <a:ext cx="5089" cy="51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33" name="Text Box 285"/>
            <p:cNvSpPr txBox="1">
              <a:spLocks noChangeArrowheads="1"/>
            </p:cNvSpPr>
            <p:nvPr/>
          </p:nvSpPr>
          <p:spPr bwMode="auto">
            <a:xfrm>
              <a:off x="1362" y="6811"/>
              <a:ext cx="7170" cy="61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16: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system of 12 rectangular coils, located inside the interaction chamber, symmetric with respect to the target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77" name="Group 229"/>
            <p:cNvGrpSpPr>
              <a:grpSpLocks/>
            </p:cNvGrpSpPr>
            <p:nvPr/>
          </p:nvGrpSpPr>
          <p:grpSpPr bwMode="auto">
            <a:xfrm>
              <a:off x="3325" y="2633"/>
              <a:ext cx="3959" cy="3922"/>
              <a:chOff x="3325" y="2633"/>
              <a:chExt cx="3959" cy="3922"/>
            </a:xfrm>
          </p:grpSpPr>
          <p:grpSp>
            <p:nvGrpSpPr>
              <p:cNvPr id="2298" name="Group 250"/>
              <p:cNvGrpSpPr>
                <a:grpSpLocks/>
              </p:cNvGrpSpPr>
              <p:nvPr/>
            </p:nvGrpSpPr>
            <p:grpSpPr bwMode="auto">
              <a:xfrm>
                <a:off x="3325" y="2633"/>
                <a:ext cx="3959" cy="3922"/>
                <a:chOff x="3325" y="2633"/>
                <a:chExt cx="3959" cy="3922"/>
              </a:xfrm>
            </p:grpSpPr>
            <p:grpSp>
              <p:nvGrpSpPr>
                <p:cNvPr id="2300" name="Group 252"/>
                <p:cNvGrpSpPr>
                  <a:grpSpLocks/>
                </p:cNvGrpSpPr>
                <p:nvPr/>
              </p:nvGrpSpPr>
              <p:grpSpPr bwMode="auto">
                <a:xfrm>
                  <a:off x="3325" y="2633"/>
                  <a:ext cx="3959" cy="3922"/>
                  <a:chOff x="3325" y="2633"/>
                  <a:chExt cx="3959" cy="3922"/>
                </a:xfrm>
              </p:grpSpPr>
              <p:sp>
                <p:nvSpPr>
                  <p:cNvPr id="2332" name="Rectangle 284"/>
                  <p:cNvSpPr>
                    <a:spLocks noChangeArrowheads="1"/>
                  </p:cNvSpPr>
                  <p:nvPr/>
                </p:nvSpPr>
                <p:spPr bwMode="auto">
                  <a:xfrm rot="16200000" flipV="1">
                    <a:off x="4044" y="4356"/>
                    <a:ext cx="146"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01" name="Group 253"/>
                  <p:cNvGrpSpPr>
                    <a:grpSpLocks/>
                  </p:cNvGrpSpPr>
                  <p:nvPr/>
                </p:nvGrpSpPr>
                <p:grpSpPr bwMode="auto">
                  <a:xfrm>
                    <a:off x="3325" y="2633"/>
                    <a:ext cx="3959" cy="3922"/>
                    <a:chOff x="3325" y="2633"/>
                    <a:chExt cx="3959" cy="3922"/>
                  </a:xfrm>
                </p:grpSpPr>
                <p:sp>
                  <p:nvSpPr>
                    <p:cNvPr id="2331" name="Rectangle 283"/>
                    <p:cNvSpPr>
                      <a:spLocks noChangeArrowheads="1"/>
                    </p:cNvSpPr>
                    <p:nvPr/>
                  </p:nvSpPr>
                  <p:spPr bwMode="auto">
                    <a:xfrm flipV="1">
                      <a:off x="4729" y="5003"/>
                      <a:ext cx="144"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0" name="AutoShape 282"/>
                    <p:cNvSpPr>
                      <a:spLocks noChangeShapeType="1"/>
                    </p:cNvSpPr>
                    <p:nvPr/>
                  </p:nvSpPr>
                  <p:spPr bwMode="auto">
                    <a:xfrm flipH="1">
                      <a:off x="3325" y="2677"/>
                      <a:ext cx="3898" cy="3878"/>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9" name="AutoShape 281"/>
                    <p:cNvSpPr>
                      <a:spLocks noChangeShapeType="1"/>
                    </p:cNvSpPr>
                    <p:nvPr/>
                  </p:nvSpPr>
                  <p:spPr bwMode="auto">
                    <a:xfrm flipH="1" flipV="1">
                      <a:off x="3339" y="2659"/>
                      <a:ext cx="3605" cy="3507"/>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8" name="AutoShape 280"/>
                    <p:cNvSpPr>
                      <a:spLocks noChangeArrowheads="1"/>
                    </p:cNvSpPr>
                    <p:nvPr/>
                  </p:nvSpPr>
                  <p:spPr bwMode="auto">
                    <a:xfrm>
                      <a:off x="5142" y="4561"/>
                      <a:ext cx="318" cy="1880"/>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02" name="Group 254"/>
                    <p:cNvGrpSpPr>
                      <a:grpSpLocks/>
                    </p:cNvGrpSpPr>
                    <p:nvPr/>
                  </p:nvGrpSpPr>
                  <p:grpSpPr bwMode="auto">
                    <a:xfrm>
                      <a:off x="3372" y="2633"/>
                      <a:ext cx="3912" cy="3810"/>
                      <a:chOff x="3372" y="2633"/>
                      <a:chExt cx="3912" cy="3810"/>
                    </a:xfrm>
                  </p:grpSpPr>
                  <p:sp>
                    <p:nvSpPr>
                      <p:cNvPr id="2327" name="Rectangle 279"/>
                      <p:cNvSpPr>
                        <a:spLocks noChangeArrowheads="1"/>
                      </p:cNvSpPr>
                      <p:nvPr/>
                    </p:nvSpPr>
                    <p:spPr bwMode="auto">
                      <a:xfrm rot="2653346" flipV="1">
                        <a:off x="4202" y="4901"/>
                        <a:ext cx="144"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20" name="Group 272"/>
                      <p:cNvGrpSpPr>
                        <a:grpSpLocks/>
                      </p:cNvGrpSpPr>
                      <p:nvPr/>
                    </p:nvGrpSpPr>
                    <p:grpSpPr bwMode="auto">
                      <a:xfrm>
                        <a:off x="5680" y="2633"/>
                        <a:ext cx="1604" cy="1460"/>
                        <a:chOff x="5680" y="2633"/>
                        <a:chExt cx="1604" cy="1460"/>
                      </a:xfrm>
                    </p:grpSpPr>
                    <p:sp>
                      <p:nvSpPr>
                        <p:cNvPr id="2326" name="Rectangle 278"/>
                        <p:cNvSpPr>
                          <a:spLocks noChangeArrowheads="1"/>
                        </p:cNvSpPr>
                        <p:nvPr/>
                      </p:nvSpPr>
                      <p:spPr bwMode="auto">
                        <a:xfrm rot="10846109" flipV="1">
                          <a:off x="5791" y="2633"/>
                          <a:ext cx="144"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5" name="Rectangle 277"/>
                        <p:cNvSpPr>
                          <a:spLocks noChangeArrowheads="1"/>
                        </p:cNvSpPr>
                        <p:nvPr/>
                      </p:nvSpPr>
                      <p:spPr bwMode="auto">
                        <a:xfrm rot="5400000">
                          <a:off x="6490" y="3300"/>
                          <a:ext cx="147" cy="1440"/>
                        </a:xfrm>
                        <a:prstGeom prst="rect">
                          <a:avLst/>
                        </a:prstGeom>
                        <a:solidFill>
                          <a:srgbClr val="BFBFBF"/>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4" name="Rectangle 276"/>
                        <p:cNvSpPr>
                          <a:spLocks noChangeArrowheads="1"/>
                        </p:cNvSpPr>
                        <p:nvPr/>
                      </p:nvSpPr>
                      <p:spPr bwMode="auto">
                        <a:xfrm rot="2703625">
                          <a:off x="6329" y="2773"/>
                          <a:ext cx="141"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3" name="AutoShape 275"/>
                        <p:cNvSpPr>
                          <a:spLocks noChangeShapeType="1"/>
                        </p:cNvSpPr>
                        <p:nvPr/>
                      </p:nvSpPr>
                      <p:spPr bwMode="auto">
                        <a:xfrm flipH="1" flipV="1">
                          <a:off x="5860" y="2686"/>
                          <a:ext cx="1" cy="1296"/>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22" name="AutoShape 274"/>
                        <p:cNvSpPr>
                          <a:spLocks noChangeShapeType="1"/>
                        </p:cNvSpPr>
                        <p:nvPr/>
                      </p:nvSpPr>
                      <p:spPr bwMode="auto">
                        <a:xfrm>
                          <a:off x="5893" y="4012"/>
                          <a:ext cx="1296" cy="7"/>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21" name="AutoShape 273"/>
                        <p:cNvSpPr>
                          <a:spLocks noChangeShapeType="1"/>
                        </p:cNvSpPr>
                        <p:nvPr/>
                      </p:nvSpPr>
                      <p:spPr bwMode="auto">
                        <a:xfrm flipV="1">
                          <a:off x="5890" y="2984"/>
                          <a:ext cx="1020" cy="1017"/>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2319" name="AutoShape 271"/>
                      <p:cNvSpPr>
                        <a:spLocks noChangeShapeType="1"/>
                      </p:cNvSpPr>
                      <p:nvPr/>
                    </p:nvSpPr>
                    <p:spPr bwMode="auto">
                      <a:xfrm flipH="1" flipV="1">
                        <a:off x="3466" y="5058"/>
                        <a:ext cx="1296" cy="1"/>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18" name="AutoShape 270"/>
                      <p:cNvSpPr>
                        <a:spLocks noChangeShapeType="1"/>
                      </p:cNvSpPr>
                      <p:nvPr/>
                    </p:nvSpPr>
                    <p:spPr bwMode="auto">
                      <a:xfrm flipH="1">
                        <a:off x="3771" y="5049"/>
                        <a:ext cx="1066" cy="1060"/>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17" name="AutoShape 269"/>
                      <p:cNvSpPr>
                        <a:spLocks noChangeShapeType="1"/>
                      </p:cNvSpPr>
                      <p:nvPr/>
                    </p:nvSpPr>
                    <p:spPr bwMode="auto">
                      <a:xfrm>
                        <a:off x="4801" y="5039"/>
                        <a:ext cx="1" cy="1296"/>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2310" name="Group 262"/>
                      <p:cNvGrpSpPr>
                        <a:grpSpLocks/>
                      </p:cNvGrpSpPr>
                      <p:nvPr/>
                    </p:nvGrpSpPr>
                    <p:grpSpPr bwMode="auto">
                      <a:xfrm>
                        <a:off x="3372" y="2663"/>
                        <a:ext cx="1638" cy="1464"/>
                        <a:chOff x="3372" y="2663"/>
                        <a:chExt cx="1638" cy="1464"/>
                      </a:xfrm>
                    </p:grpSpPr>
                    <p:sp>
                      <p:nvSpPr>
                        <p:cNvPr id="2316" name="Rectangle 268"/>
                        <p:cNvSpPr>
                          <a:spLocks noChangeArrowheads="1"/>
                        </p:cNvSpPr>
                        <p:nvPr/>
                      </p:nvSpPr>
                      <p:spPr bwMode="auto">
                        <a:xfrm rot="8100000" flipV="1">
                          <a:off x="4218" y="2843"/>
                          <a:ext cx="144"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5" name="Rectangle 267"/>
                        <p:cNvSpPr>
                          <a:spLocks noChangeArrowheads="1"/>
                        </p:cNvSpPr>
                        <p:nvPr/>
                      </p:nvSpPr>
                      <p:spPr bwMode="auto">
                        <a:xfrm rot="16204992" flipV="1">
                          <a:off x="4021" y="3336"/>
                          <a:ext cx="142"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4" name="Rectangle 266"/>
                        <p:cNvSpPr>
                          <a:spLocks noChangeArrowheads="1"/>
                        </p:cNvSpPr>
                        <p:nvPr/>
                      </p:nvSpPr>
                      <p:spPr bwMode="auto">
                        <a:xfrm rot="10846109" flipV="1">
                          <a:off x="4717" y="2663"/>
                          <a:ext cx="148" cy="1440"/>
                        </a:xfrm>
                        <a:prstGeom prst="rect">
                          <a:avLst/>
                        </a:prstGeom>
                        <a:solidFill>
                          <a:srgbClr val="BFBFBF"/>
                        </a:solidFill>
                        <a:ln w="9525">
                          <a:solidFill>
                            <a:srgbClr val="A5A5A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3" name="AutoShape 265"/>
                        <p:cNvSpPr>
                          <a:spLocks noChangeShapeType="1"/>
                        </p:cNvSpPr>
                        <p:nvPr/>
                      </p:nvSpPr>
                      <p:spPr bwMode="auto">
                        <a:xfrm flipV="1">
                          <a:off x="4792" y="2678"/>
                          <a:ext cx="1" cy="1296"/>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12" name="AutoShape 264"/>
                        <p:cNvSpPr>
                          <a:spLocks noChangeShapeType="1"/>
                        </p:cNvSpPr>
                        <p:nvPr/>
                      </p:nvSpPr>
                      <p:spPr bwMode="auto">
                        <a:xfrm flipH="1" flipV="1">
                          <a:off x="3762" y="3062"/>
                          <a:ext cx="1019" cy="1019"/>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11" name="AutoShape 263"/>
                        <p:cNvSpPr>
                          <a:spLocks noChangeShapeType="1"/>
                        </p:cNvSpPr>
                        <p:nvPr/>
                      </p:nvSpPr>
                      <p:spPr bwMode="auto">
                        <a:xfrm flipH="1">
                          <a:off x="3372" y="4049"/>
                          <a:ext cx="1296" cy="5"/>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303" name="Group 255"/>
                      <p:cNvGrpSpPr>
                        <a:grpSpLocks/>
                      </p:cNvGrpSpPr>
                      <p:nvPr/>
                    </p:nvGrpSpPr>
                    <p:grpSpPr bwMode="auto">
                      <a:xfrm>
                        <a:off x="5594" y="5003"/>
                        <a:ext cx="1664" cy="1440"/>
                        <a:chOff x="5594" y="5003"/>
                        <a:chExt cx="1664" cy="1440"/>
                      </a:xfrm>
                    </p:grpSpPr>
                    <p:sp>
                      <p:nvSpPr>
                        <p:cNvPr id="2309" name="Rectangle 261"/>
                        <p:cNvSpPr>
                          <a:spLocks noChangeArrowheads="1"/>
                        </p:cNvSpPr>
                        <p:nvPr/>
                      </p:nvSpPr>
                      <p:spPr bwMode="auto">
                        <a:xfrm flipV="1">
                          <a:off x="5752" y="5003"/>
                          <a:ext cx="144" cy="1440"/>
                        </a:xfrm>
                        <a:prstGeom prst="rect">
                          <a:avLst/>
                        </a:prstGeom>
                        <a:solidFill>
                          <a:srgbClr val="BFBFBF"/>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8" name="Rectangle 260"/>
                        <p:cNvSpPr>
                          <a:spLocks noChangeArrowheads="1"/>
                        </p:cNvSpPr>
                        <p:nvPr/>
                      </p:nvSpPr>
                      <p:spPr bwMode="auto">
                        <a:xfrm rot="16200000" flipV="1">
                          <a:off x="6465" y="4356"/>
                          <a:ext cx="146" cy="1440"/>
                        </a:xfrm>
                        <a:prstGeom prst="rect">
                          <a:avLst/>
                        </a:prstGeom>
                        <a:solidFill>
                          <a:srgbClr val="BFBFBF"/>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7" name="Rectangle 259"/>
                        <p:cNvSpPr>
                          <a:spLocks noChangeArrowheads="1"/>
                        </p:cNvSpPr>
                        <p:nvPr/>
                      </p:nvSpPr>
                      <p:spPr bwMode="auto">
                        <a:xfrm rot="18896375" flipV="1">
                          <a:off x="6243" y="4855"/>
                          <a:ext cx="141" cy="1440"/>
                        </a:xfrm>
                        <a:prstGeom prst="rect">
                          <a:avLst/>
                        </a:prstGeom>
                        <a:solidFill>
                          <a:srgbClr val="BFBFBF"/>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6" name="AutoShape 258"/>
                        <p:cNvSpPr>
                          <a:spLocks noChangeShapeType="1"/>
                        </p:cNvSpPr>
                        <p:nvPr/>
                      </p:nvSpPr>
                      <p:spPr bwMode="auto">
                        <a:xfrm>
                          <a:off x="5852" y="5068"/>
                          <a:ext cx="1296" cy="7"/>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05" name="AutoShape 257"/>
                        <p:cNvSpPr>
                          <a:spLocks noChangeShapeType="1"/>
                        </p:cNvSpPr>
                        <p:nvPr/>
                      </p:nvSpPr>
                      <p:spPr bwMode="auto">
                        <a:xfrm>
                          <a:off x="5813" y="5066"/>
                          <a:ext cx="1" cy="1296"/>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04" name="AutoShape 256"/>
                        <p:cNvSpPr>
                          <a:spLocks noChangeShapeType="1"/>
                        </p:cNvSpPr>
                        <p:nvPr/>
                      </p:nvSpPr>
                      <p:spPr bwMode="auto">
                        <a:xfrm>
                          <a:off x="5787" y="5030"/>
                          <a:ext cx="1008" cy="1008"/>
                        </a:xfrm>
                        <a:prstGeom prst="straightConnector1">
                          <a:avLst/>
                        </a:prstGeom>
                        <a:noFill/>
                        <a:ln w="952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2299" name="Rectangle 251"/>
                <p:cNvSpPr>
                  <a:spLocks noChangeArrowheads="1"/>
                </p:cNvSpPr>
                <p:nvPr/>
              </p:nvSpPr>
              <p:spPr bwMode="auto">
                <a:xfrm>
                  <a:off x="5160" y="4525"/>
                  <a:ext cx="273" cy="78"/>
                </a:xfrm>
                <a:prstGeom prst="rect">
                  <a:avLst/>
                </a:pr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3" name="Group 245"/>
              <p:cNvGrpSpPr>
                <a:grpSpLocks/>
              </p:cNvGrpSpPr>
              <p:nvPr/>
            </p:nvGrpSpPr>
            <p:grpSpPr bwMode="auto">
              <a:xfrm>
                <a:off x="5142" y="2898"/>
                <a:ext cx="452" cy="980"/>
                <a:chOff x="5142" y="2898"/>
                <a:chExt cx="452" cy="980"/>
              </a:xfrm>
            </p:grpSpPr>
            <p:sp>
              <p:nvSpPr>
                <p:cNvPr id="2297" name="AutoShape 249"/>
                <p:cNvSpPr>
                  <a:spLocks noChangeShapeType="1"/>
                </p:cNvSpPr>
                <p:nvPr/>
              </p:nvSpPr>
              <p:spPr bwMode="auto">
                <a:xfrm flipH="1">
                  <a:off x="5142" y="31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96" name="AutoShape 248"/>
                <p:cNvSpPr>
                  <a:spLocks noChangeShapeType="1"/>
                </p:cNvSpPr>
                <p:nvPr/>
              </p:nvSpPr>
              <p:spPr bwMode="auto">
                <a:xfrm flipH="1">
                  <a:off x="5142" y="28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95" name="AutoShape 247"/>
                <p:cNvSpPr>
                  <a:spLocks noChangeShapeType="1"/>
                </p:cNvSpPr>
                <p:nvPr/>
              </p:nvSpPr>
              <p:spPr bwMode="auto">
                <a:xfrm flipH="1">
                  <a:off x="5142" y="3562"/>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94" name="AutoShape 246"/>
                <p:cNvSpPr>
                  <a:spLocks noChangeShapeType="1"/>
                </p:cNvSpPr>
                <p:nvPr/>
              </p:nvSpPr>
              <p:spPr bwMode="auto">
                <a:xfrm flipH="1">
                  <a:off x="5142" y="3877"/>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288" name="Group 240"/>
              <p:cNvGrpSpPr>
                <a:grpSpLocks/>
              </p:cNvGrpSpPr>
              <p:nvPr/>
            </p:nvGrpSpPr>
            <p:grpSpPr bwMode="auto">
              <a:xfrm rot="10800000">
                <a:off x="5089" y="5283"/>
                <a:ext cx="452" cy="980"/>
                <a:chOff x="5142" y="2898"/>
                <a:chExt cx="452" cy="980"/>
              </a:xfrm>
            </p:grpSpPr>
            <p:sp>
              <p:nvSpPr>
                <p:cNvPr id="2292" name="AutoShape 244"/>
                <p:cNvSpPr>
                  <a:spLocks noChangeShapeType="1"/>
                </p:cNvSpPr>
                <p:nvPr/>
              </p:nvSpPr>
              <p:spPr bwMode="auto">
                <a:xfrm flipH="1">
                  <a:off x="5142" y="31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91" name="AutoShape 243"/>
                <p:cNvSpPr>
                  <a:spLocks noChangeShapeType="1"/>
                </p:cNvSpPr>
                <p:nvPr/>
              </p:nvSpPr>
              <p:spPr bwMode="auto">
                <a:xfrm flipH="1">
                  <a:off x="5142" y="28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90" name="AutoShape 242"/>
                <p:cNvSpPr>
                  <a:spLocks noChangeShapeType="1"/>
                </p:cNvSpPr>
                <p:nvPr/>
              </p:nvSpPr>
              <p:spPr bwMode="auto">
                <a:xfrm flipH="1">
                  <a:off x="5142" y="3562"/>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9" name="AutoShape 241"/>
                <p:cNvSpPr>
                  <a:spLocks noChangeShapeType="1"/>
                </p:cNvSpPr>
                <p:nvPr/>
              </p:nvSpPr>
              <p:spPr bwMode="auto">
                <a:xfrm flipH="1">
                  <a:off x="5142" y="3877"/>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283" name="Group 235"/>
              <p:cNvGrpSpPr>
                <a:grpSpLocks/>
              </p:cNvGrpSpPr>
              <p:nvPr/>
            </p:nvGrpSpPr>
            <p:grpSpPr bwMode="auto">
              <a:xfrm rot="5400000">
                <a:off x="6282" y="4061"/>
                <a:ext cx="452" cy="980"/>
                <a:chOff x="5142" y="2898"/>
                <a:chExt cx="452" cy="980"/>
              </a:xfrm>
            </p:grpSpPr>
            <p:sp>
              <p:nvSpPr>
                <p:cNvPr id="2287" name="AutoShape 239"/>
                <p:cNvSpPr>
                  <a:spLocks noChangeShapeType="1"/>
                </p:cNvSpPr>
                <p:nvPr/>
              </p:nvSpPr>
              <p:spPr bwMode="auto">
                <a:xfrm flipH="1">
                  <a:off x="5142" y="31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6" name="AutoShape 238"/>
                <p:cNvSpPr>
                  <a:spLocks noChangeShapeType="1"/>
                </p:cNvSpPr>
                <p:nvPr/>
              </p:nvSpPr>
              <p:spPr bwMode="auto">
                <a:xfrm flipH="1">
                  <a:off x="5142" y="28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5" name="AutoShape 237"/>
                <p:cNvSpPr>
                  <a:spLocks noChangeShapeType="1"/>
                </p:cNvSpPr>
                <p:nvPr/>
              </p:nvSpPr>
              <p:spPr bwMode="auto">
                <a:xfrm flipH="1">
                  <a:off x="5142" y="3562"/>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4" name="AutoShape 236"/>
                <p:cNvSpPr>
                  <a:spLocks noChangeShapeType="1"/>
                </p:cNvSpPr>
                <p:nvPr/>
              </p:nvSpPr>
              <p:spPr bwMode="auto">
                <a:xfrm flipH="1">
                  <a:off x="5142" y="3877"/>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278" name="Group 230"/>
              <p:cNvGrpSpPr>
                <a:grpSpLocks/>
              </p:cNvGrpSpPr>
              <p:nvPr/>
            </p:nvGrpSpPr>
            <p:grpSpPr bwMode="auto">
              <a:xfrm rot="16200000">
                <a:off x="3952" y="4061"/>
                <a:ext cx="452" cy="980"/>
                <a:chOff x="5142" y="2898"/>
                <a:chExt cx="452" cy="980"/>
              </a:xfrm>
            </p:grpSpPr>
            <p:sp>
              <p:nvSpPr>
                <p:cNvPr id="2282" name="AutoShape 234"/>
                <p:cNvSpPr>
                  <a:spLocks noChangeShapeType="1"/>
                </p:cNvSpPr>
                <p:nvPr/>
              </p:nvSpPr>
              <p:spPr bwMode="auto">
                <a:xfrm flipH="1">
                  <a:off x="5142" y="31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1" name="AutoShape 233"/>
                <p:cNvSpPr>
                  <a:spLocks noChangeShapeType="1"/>
                </p:cNvSpPr>
                <p:nvPr/>
              </p:nvSpPr>
              <p:spPr bwMode="auto">
                <a:xfrm flipH="1">
                  <a:off x="5142" y="2898"/>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0" name="AutoShape 232"/>
                <p:cNvSpPr>
                  <a:spLocks noChangeShapeType="1"/>
                </p:cNvSpPr>
                <p:nvPr/>
              </p:nvSpPr>
              <p:spPr bwMode="auto">
                <a:xfrm flipH="1">
                  <a:off x="5142" y="3562"/>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79" name="AutoShape 231"/>
                <p:cNvSpPr>
                  <a:spLocks noChangeShapeType="1"/>
                </p:cNvSpPr>
                <p:nvPr/>
              </p:nvSpPr>
              <p:spPr bwMode="auto">
                <a:xfrm flipH="1">
                  <a:off x="5142" y="3877"/>
                  <a:ext cx="45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grpSp>
      <p:sp>
        <p:nvSpPr>
          <p:cNvPr id="2342" name="Rectangle 294"/>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37" name="Group 289"/>
          <p:cNvGrpSpPr>
            <a:grpSpLocks noChangeAspect="1"/>
          </p:cNvGrpSpPr>
          <p:nvPr/>
        </p:nvGrpSpPr>
        <p:grpSpPr bwMode="auto">
          <a:xfrm>
            <a:off x="13467916" y="23299256"/>
            <a:ext cx="5900662" cy="2959153"/>
            <a:chOff x="1532" y="10263"/>
            <a:chExt cx="6656" cy="3453"/>
          </a:xfrm>
        </p:grpSpPr>
        <p:sp>
          <p:nvSpPr>
            <p:cNvPr id="2341" name="AutoShape 293"/>
            <p:cNvSpPr>
              <a:spLocks noChangeAspect="1" noChangeArrowheads="1" noTextEdit="1"/>
            </p:cNvSpPr>
            <p:nvPr/>
          </p:nvSpPr>
          <p:spPr bwMode="auto">
            <a:xfrm>
              <a:off x="1532" y="10263"/>
              <a:ext cx="6484" cy="33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338" name="Group 290"/>
            <p:cNvGrpSpPr>
              <a:grpSpLocks/>
            </p:cNvGrpSpPr>
            <p:nvPr/>
          </p:nvGrpSpPr>
          <p:grpSpPr bwMode="auto">
            <a:xfrm>
              <a:off x="1532" y="10427"/>
              <a:ext cx="6656" cy="3289"/>
              <a:chOff x="1894" y="8829"/>
              <a:chExt cx="5120" cy="2531"/>
            </a:xfrm>
          </p:grpSpPr>
          <p:pic>
            <p:nvPicPr>
              <p:cNvPr id="2340" name="Picture 292"/>
              <p:cNvPicPr>
                <a:picLocks noChangeAspect="1" noChangeArrowheads="1"/>
              </p:cNvPicPr>
              <p:nvPr/>
            </p:nvPicPr>
            <p:blipFill>
              <a:blip r:embed="rId17" cstate="print"/>
              <a:srcRect/>
              <a:stretch>
                <a:fillRect/>
              </a:stretch>
            </p:blipFill>
            <p:spPr bwMode="auto">
              <a:xfrm>
                <a:off x="1894" y="8829"/>
                <a:ext cx="4197" cy="2231"/>
              </a:xfrm>
              <a:prstGeom prst="rect">
                <a:avLst/>
              </a:prstGeom>
              <a:noFill/>
            </p:spPr>
          </p:pic>
          <p:sp>
            <p:nvSpPr>
              <p:cNvPr id="2339" name="Text Box 291"/>
              <p:cNvSpPr txBox="1">
                <a:spLocks noChangeArrowheads="1"/>
              </p:cNvSpPr>
              <p:nvPr/>
            </p:nvSpPr>
            <p:spPr bwMode="auto">
              <a:xfrm>
                <a:off x="1943" y="10951"/>
                <a:ext cx="5071" cy="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Fig.19(A) :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magnetic field is calculated along the Y direction, for four heights of the rectangular coils, and current density 3 (A/mm</a:t>
                </a:r>
                <a:r>
                  <a:rPr kumimoji="0" lang="en-US" sz="14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lang="en-US" sz="1400" i="1" dirty="0" smtClean="0">
                    <a:latin typeface="Calibri" pitchFamily="34" charset="0"/>
                    <a:ea typeface="Calibri" pitchFamily="34" charset="0"/>
                    <a:cs typeface="Times New Roman" pitchFamily="18" charset="0"/>
                  </a:rPr>
                  <a:t>).</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p:txBody>
          </p:sp>
        </p:grpSp>
      </p:grpSp>
      <p:pic>
        <p:nvPicPr>
          <p:cNvPr id="2344" name="Picture 296" descr="C:\Users\Sep\Desktop\FOCUS\DetectorThomsonRadiation\25WIRES\2COILS(HALFMESH)\BCoils_25WIRES.tif"/>
          <p:cNvPicPr>
            <a:picLocks noChangeAspect="1" noChangeArrowheads="1"/>
          </p:cNvPicPr>
          <p:nvPr/>
        </p:nvPicPr>
        <p:blipFill>
          <a:blip r:embed="rId18" cstate="print"/>
          <a:srcRect/>
          <a:stretch>
            <a:fillRect/>
          </a:stretch>
        </p:blipFill>
        <p:spPr bwMode="auto">
          <a:xfrm>
            <a:off x="25079851" y="37643411"/>
            <a:ext cx="4401910" cy="3111538"/>
          </a:xfrm>
          <a:prstGeom prst="rect">
            <a:avLst/>
          </a:prstGeom>
          <a:noFill/>
        </p:spPr>
      </p:pic>
      <p:pic>
        <p:nvPicPr>
          <p:cNvPr id="2345" name="Picture 297" descr="C:\Users\Sep\Desktop\FOCUS\DetectorThomsonRadiation\25WIRES\4X3Solenoids\ThreeSolenoids.tif"/>
          <p:cNvPicPr>
            <a:picLocks noChangeAspect="1" noChangeArrowheads="1"/>
          </p:cNvPicPr>
          <p:nvPr/>
        </p:nvPicPr>
        <p:blipFill>
          <a:blip r:embed="rId19" cstate="print"/>
          <a:srcRect/>
          <a:stretch>
            <a:fillRect/>
          </a:stretch>
        </p:blipFill>
        <p:spPr bwMode="auto">
          <a:xfrm>
            <a:off x="19691306" y="19276821"/>
            <a:ext cx="4050260" cy="3149267"/>
          </a:xfrm>
          <a:prstGeom prst="rect">
            <a:avLst/>
          </a:prstGeom>
          <a:noFill/>
        </p:spPr>
      </p:pic>
      <p:sp>
        <p:nvSpPr>
          <p:cNvPr id="348" name="TextBox 347"/>
          <p:cNvSpPr txBox="1"/>
          <p:nvPr/>
        </p:nvSpPr>
        <p:spPr>
          <a:xfrm>
            <a:off x="13316126" y="17227656"/>
            <a:ext cx="7817185" cy="461665"/>
          </a:xfrm>
          <a:prstGeom prst="rect">
            <a:avLst/>
          </a:prstGeom>
          <a:noFill/>
        </p:spPr>
        <p:txBody>
          <a:bodyPr wrap="square" rtlCol="0">
            <a:spAutoFit/>
          </a:bodyPr>
          <a:lstStyle/>
          <a:p>
            <a:r>
              <a:rPr lang="en-US" sz="2400" b="1" dirty="0" smtClean="0"/>
              <a:t>Design A: Magnetic field from twelve rectangular coils</a:t>
            </a:r>
            <a:r>
              <a:rPr lang="en-US" sz="2000" dirty="0" smtClean="0"/>
              <a:t>.</a:t>
            </a:r>
            <a:endParaRPr lang="en-US" sz="2000" dirty="0"/>
          </a:p>
        </p:txBody>
      </p:sp>
      <p:sp>
        <p:nvSpPr>
          <p:cNvPr id="2346" name="Text Box 298"/>
          <p:cNvSpPr txBox="1">
            <a:spLocks noChangeArrowheads="1"/>
          </p:cNvSpPr>
          <p:nvPr/>
        </p:nvSpPr>
        <p:spPr bwMode="auto">
          <a:xfrm>
            <a:off x="13240231" y="18062501"/>
            <a:ext cx="13509310" cy="5312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The magnetic field of six pairs of rectangular </a:t>
            </a:r>
            <a:r>
              <a:rPr lang="en-US" sz="1400" dirty="0" smtClean="0">
                <a:latin typeface="Calibri" pitchFamily="34" charset="0"/>
                <a:cs typeface="Arial" pitchFamily="34" charset="0"/>
              </a:rPr>
              <a:t>coils was calculated in COMSOL. Each coil has 8 wires with radius 5 cm</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dirty="0" smtClean="0">
                <a:ln>
                  <a:noFill/>
                </a:ln>
                <a:solidFill>
                  <a:schemeClr val="tx1"/>
                </a:solidFill>
                <a:effectLst/>
                <a:latin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Calibri" pitchFamily="34" charset="0"/>
                <a:cs typeface="Arial" pitchFamily="34" charset="0"/>
              </a:rPr>
              <a:t> Calculations done</a:t>
            </a:r>
            <a:r>
              <a:rPr kumimoji="0" lang="en-US" sz="1400" b="0" i="0" u="none" strike="noStrike" cap="none" normalizeH="0" dirty="0" smtClean="0">
                <a:ln>
                  <a:noFill/>
                </a:ln>
                <a:solidFill>
                  <a:schemeClr val="tx1"/>
                </a:solidFill>
                <a:effectLst/>
                <a:latin typeface="Calibri" pitchFamily="34" charset="0"/>
                <a:cs typeface="Arial" pitchFamily="34" charset="0"/>
              </a:rPr>
              <a:t> for </a:t>
            </a:r>
            <a:r>
              <a:rPr lang="en-US" sz="1400" dirty="0" smtClean="0">
                <a:latin typeface="Calibri" pitchFamily="34" charset="0"/>
                <a:cs typeface="Arial" pitchFamily="34" charset="0"/>
              </a:rPr>
              <a:t>current density </a:t>
            </a:r>
            <a:r>
              <a:rPr kumimoji="0" lang="en-US" sz="1400" b="0" i="0" u="none" strike="noStrike" cap="none" normalizeH="0" baseline="0" dirty="0" smtClean="0">
                <a:ln>
                  <a:noFill/>
                </a:ln>
                <a:solidFill>
                  <a:schemeClr val="tx1"/>
                </a:solidFill>
                <a:effectLst/>
                <a:latin typeface="Calibri" pitchFamily="34" charset="0"/>
                <a:cs typeface="Arial" pitchFamily="34" charset="0"/>
              </a:rPr>
              <a:t>J</a:t>
            </a:r>
            <a:r>
              <a:rPr kumimoji="0" lang="en-US" sz="1400" b="0" i="0" u="none" strike="noStrike" cap="none" normalizeH="0" baseline="-25000" dirty="0" smtClean="0">
                <a:ln>
                  <a:noFill/>
                </a:ln>
                <a:solidFill>
                  <a:schemeClr val="tx1"/>
                </a:solidFill>
                <a:effectLst/>
                <a:latin typeface="Times New Roman" pitchFamily="18" charset="0"/>
                <a:cs typeface="Arial" pitchFamily="34" charset="0"/>
              </a:rPr>
              <a:t>0</a:t>
            </a:r>
            <a:r>
              <a:rPr kumimoji="0" lang="en-US" sz="1400" b="0" i="0" u="none" strike="noStrike" cap="none" normalizeH="0" baseline="-25000" dirty="0" smtClean="0">
                <a:ln>
                  <a:noFill/>
                </a:ln>
                <a:solidFill>
                  <a:schemeClr val="tx1"/>
                </a:solidFill>
                <a:effectLst/>
                <a:latin typeface="Calibri" pitchFamily="34" charset="0"/>
                <a:cs typeface="Arial" pitchFamily="34" charset="0"/>
              </a:rPr>
              <a:t> </a:t>
            </a:r>
            <a:r>
              <a:rPr lang="en-US" sz="1400" dirty="0" smtClean="0">
                <a:latin typeface="Calibri" pitchFamily="34" charset="0"/>
                <a:cs typeface="Arial" pitchFamily="34" charset="0"/>
              </a:rPr>
              <a:t>=3 </a:t>
            </a:r>
            <a:r>
              <a:rPr kumimoji="0" lang="en-US" sz="1400" b="0" i="0" u="none" strike="noStrike" cap="none" normalizeH="0" baseline="0" dirty="0" smtClean="0">
                <a:ln>
                  <a:noFill/>
                </a:ln>
                <a:solidFill>
                  <a:schemeClr val="tx1"/>
                </a:solidFill>
                <a:effectLst/>
                <a:latin typeface="Calibri" pitchFamily="34" charset="0"/>
                <a:cs typeface="Arial" pitchFamily="34" charset="0"/>
              </a:rPr>
              <a:t>A/mm</a:t>
            </a:r>
            <a:r>
              <a:rPr kumimoji="0" lang="en-US" sz="1400" b="0" i="0" u="none" strike="noStrike" cap="none" normalizeH="0" baseline="30000" dirty="0" smtClean="0">
                <a:ln>
                  <a:noFill/>
                </a:ln>
                <a:solidFill>
                  <a:schemeClr val="tx1"/>
                </a:solidFill>
                <a:effectLst/>
                <a:latin typeface="Calibri" pitchFamily="34" charset="0"/>
                <a:cs typeface="Arial" pitchFamily="34" charset="0"/>
              </a:rPr>
              <a:t>2</a:t>
            </a:r>
            <a:r>
              <a:rPr lang="en-US" sz="1400" dirty="0" smtClean="0">
                <a:latin typeface="Calibri" pitchFamily="34" charset="0"/>
                <a:cs typeface="Arial" pitchFamily="34" charset="0"/>
              </a:rPr>
              <a:t> and </a:t>
            </a:r>
            <a:r>
              <a:rPr kumimoji="0" lang="en-US" sz="1400" b="0" i="0" u="none" strike="noStrike" cap="none" normalizeH="0" dirty="0" smtClean="0">
                <a:ln>
                  <a:noFill/>
                </a:ln>
                <a:solidFill>
                  <a:schemeClr val="tx1"/>
                </a:solidFill>
                <a:effectLst/>
                <a:latin typeface="Calibri" pitchFamily="34" charset="0"/>
                <a:cs typeface="Arial" pitchFamily="34" charset="0"/>
              </a:rPr>
              <a:t>6 A/mm</a:t>
            </a:r>
            <a:r>
              <a:rPr kumimoji="0" lang="en-US" sz="1400" b="0" i="0" u="none" strike="noStrike" cap="none" normalizeH="0" baseline="30000" dirty="0" smtClean="0">
                <a:ln>
                  <a:noFill/>
                </a:ln>
                <a:solidFill>
                  <a:schemeClr val="tx1"/>
                </a:solidFill>
                <a:effectLst/>
                <a:latin typeface="Calibri" pitchFamily="34" charset="0"/>
                <a:cs typeface="Arial" pitchFamily="34" charset="0"/>
              </a:rPr>
              <a:t>2</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2" name="Rectangle 304"/>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0" name="Rectangle 312"/>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55" name="Group 307"/>
          <p:cNvGrpSpPr>
            <a:grpSpLocks noChangeAspect="1"/>
          </p:cNvGrpSpPr>
          <p:nvPr/>
        </p:nvGrpSpPr>
        <p:grpSpPr bwMode="auto">
          <a:xfrm>
            <a:off x="19539516" y="23375151"/>
            <a:ext cx="6219127" cy="2959905"/>
            <a:chOff x="1894" y="8604"/>
            <a:chExt cx="5754" cy="2739"/>
          </a:xfrm>
        </p:grpSpPr>
        <p:sp>
          <p:nvSpPr>
            <p:cNvPr id="2359" name="AutoShape 311"/>
            <p:cNvSpPr>
              <a:spLocks noChangeAspect="1" noChangeArrowheads="1" noTextEdit="1"/>
            </p:cNvSpPr>
            <p:nvPr/>
          </p:nvSpPr>
          <p:spPr bwMode="auto">
            <a:xfrm>
              <a:off x="1919" y="8604"/>
              <a:ext cx="5729" cy="2739"/>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356" name="Group 308"/>
            <p:cNvGrpSpPr>
              <a:grpSpLocks/>
            </p:cNvGrpSpPr>
            <p:nvPr/>
          </p:nvGrpSpPr>
          <p:grpSpPr bwMode="auto">
            <a:xfrm>
              <a:off x="1894" y="8674"/>
              <a:ext cx="5563" cy="2620"/>
              <a:chOff x="1894" y="8674"/>
              <a:chExt cx="5563" cy="2620"/>
            </a:xfrm>
          </p:grpSpPr>
          <p:sp>
            <p:nvSpPr>
              <p:cNvPr id="2358" name="Text Box 310"/>
              <p:cNvSpPr txBox="1">
                <a:spLocks noChangeArrowheads="1"/>
              </p:cNvSpPr>
              <p:nvPr/>
            </p:nvSpPr>
            <p:spPr bwMode="auto">
              <a:xfrm>
                <a:off x="1894" y="10727"/>
                <a:ext cx="5563" cy="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Fig.19(B)</a:t>
                </a:r>
                <a:r>
                  <a:rPr kumimoji="0" lang="en-US" sz="14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magnetic field is calculated along the </a:t>
                </a:r>
                <a:r>
                  <a:rPr kumimoji="0" lang="en-US" sz="1400" b="0" i="1" u="none" strike="noStrike" cap="none" normalizeH="0" baseline="0" smtClean="0">
                    <a:ln>
                      <a:noFill/>
                    </a:ln>
                    <a:solidFill>
                      <a:schemeClr val="tx1"/>
                    </a:solidFill>
                    <a:effectLst/>
                    <a:latin typeface="Calibri" pitchFamily="34" charset="0"/>
                    <a:ea typeface="Calibri" pitchFamily="34" charset="0"/>
                    <a:cs typeface="Times New Roman" pitchFamily="18" charset="0"/>
                  </a:rPr>
                  <a:t>X axis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four heights of the rectangular coils and a current density 3 A/mm</a:t>
                </a:r>
                <a:r>
                  <a:rPr kumimoji="0" lang="en-US" sz="14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7" name="Picture 309"/>
              <p:cNvPicPr>
                <a:picLocks noChangeAspect="1" noChangeArrowheads="1"/>
              </p:cNvPicPr>
              <p:nvPr/>
            </p:nvPicPr>
            <p:blipFill>
              <a:blip r:embed="rId20" cstate="print"/>
              <a:srcRect/>
              <a:stretch>
                <a:fillRect/>
              </a:stretch>
            </p:blipFill>
            <p:spPr bwMode="auto">
              <a:xfrm>
                <a:off x="1989" y="8674"/>
                <a:ext cx="3944" cy="2098"/>
              </a:xfrm>
              <a:prstGeom prst="rect">
                <a:avLst/>
              </a:prstGeom>
              <a:noFill/>
            </p:spPr>
          </p:pic>
        </p:grpSp>
      </p:grpSp>
      <p:sp>
        <p:nvSpPr>
          <p:cNvPr id="2366" name="Rectangle 318"/>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65" name="AutoShape 317"/>
          <p:cNvSpPr>
            <a:spLocks noChangeAspect="1" noChangeArrowheads="1" noTextEdit="1"/>
          </p:cNvSpPr>
          <p:nvPr/>
        </p:nvSpPr>
        <p:spPr bwMode="auto">
          <a:xfrm>
            <a:off x="13695601" y="33469186"/>
            <a:ext cx="5334000" cy="3076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73" name="Rectangle 325"/>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2" name="Rectangle 414"/>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76" name="Group 328"/>
          <p:cNvGrpSpPr>
            <a:grpSpLocks noChangeAspect="1"/>
          </p:cNvGrpSpPr>
          <p:nvPr/>
        </p:nvGrpSpPr>
        <p:grpSpPr bwMode="auto">
          <a:xfrm>
            <a:off x="20070881" y="27397586"/>
            <a:ext cx="9183370" cy="2070100"/>
            <a:chOff x="625" y="7897"/>
            <a:chExt cx="14462" cy="3260"/>
          </a:xfrm>
        </p:grpSpPr>
        <p:sp>
          <p:nvSpPr>
            <p:cNvPr id="2461" name="AutoShape 413"/>
            <p:cNvSpPr>
              <a:spLocks noChangeAspect="1" noChangeArrowheads="1" noTextEdit="1"/>
            </p:cNvSpPr>
            <p:nvPr/>
          </p:nvSpPr>
          <p:spPr bwMode="auto">
            <a:xfrm>
              <a:off x="1581" y="7897"/>
              <a:ext cx="8755" cy="326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0" name="Text Box 412"/>
            <p:cNvSpPr txBox="1">
              <a:spLocks noChangeArrowheads="1"/>
            </p:cNvSpPr>
            <p:nvPr/>
          </p:nvSpPr>
          <p:spPr bwMode="auto">
            <a:xfrm>
              <a:off x="625" y="10205"/>
              <a:ext cx="14462" cy="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21:</a:t>
              </a:r>
              <a:r>
                <a:rPr kumimoji="0" lang="en-US" sz="12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lateral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beam-right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beam-left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views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two coaxial solenoids (panels A and B) and the axial view of the two solenoids (panel C). The two solenoids have rectangular loops tilted at 45</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-45</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relative to the axis of the beam.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magnetic field is normal to the beam axis.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432" name="Group 384"/>
            <p:cNvGrpSpPr>
              <a:grpSpLocks/>
            </p:cNvGrpSpPr>
            <p:nvPr/>
          </p:nvGrpSpPr>
          <p:grpSpPr bwMode="auto">
            <a:xfrm>
              <a:off x="2984" y="8110"/>
              <a:ext cx="3866" cy="898"/>
              <a:chOff x="4028" y="8137"/>
              <a:chExt cx="3866" cy="898"/>
            </a:xfrm>
          </p:grpSpPr>
          <p:sp>
            <p:nvSpPr>
              <p:cNvPr id="2459" name="AutoShape 411"/>
              <p:cNvSpPr>
                <a:spLocks noChangeShapeType="1"/>
              </p:cNvSpPr>
              <p:nvPr/>
            </p:nvSpPr>
            <p:spPr bwMode="auto">
              <a:xfrm flipV="1">
                <a:off x="4483" y="8252"/>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58" name="AutoShape 410"/>
              <p:cNvSpPr>
                <a:spLocks noChangeShapeType="1"/>
              </p:cNvSpPr>
              <p:nvPr/>
            </p:nvSpPr>
            <p:spPr bwMode="auto">
              <a:xfrm flipV="1">
                <a:off x="5339" y="8288"/>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57" name="AutoShape 409"/>
              <p:cNvSpPr>
                <a:spLocks noChangeShapeType="1"/>
              </p:cNvSpPr>
              <p:nvPr/>
            </p:nvSpPr>
            <p:spPr bwMode="auto">
              <a:xfrm flipV="1">
                <a:off x="6188" y="8307"/>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56" name="AutoShape 408"/>
              <p:cNvSpPr>
                <a:spLocks noChangeShapeType="1"/>
              </p:cNvSpPr>
              <p:nvPr/>
            </p:nvSpPr>
            <p:spPr bwMode="auto">
              <a:xfrm flipV="1">
                <a:off x="7036" y="8288"/>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nvGrpSpPr>
              <p:cNvPr id="2437" name="Group 389"/>
              <p:cNvGrpSpPr>
                <a:grpSpLocks/>
              </p:cNvGrpSpPr>
              <p:nvPr/>
            </p:nvGrpSpPr>
            <p:grpSpPr bwMode="auto">
              <a:xfrm>
                <a:off x="4028" y="8137"/>
                <a:ext cx="3866" cy="898"/>
                <a:chOff x="4028" y="8137"/>
                <a:chExt cx="3866" cy="898"/>
              </a:xfrm>
            </p:grpSpPr>
            <p:sp>
              <p:nvSpPr>
                <p:cNvPr id="2455" name="AutoShape 407"/>
                <p:cNvSpPr>
                  <a:spLocks noChangeShapeType="1"/>
                </p:cNvSpPr>
                <p:nvPr/>
              </p:nvSpPr>
              <p:spPr bwMode="auto">
                <a:xfrm>
                  <a:off x="4028" y="8145"/>
                  <a:ext cx="3866" cy="4"/>
                </a:xfrm>
                <a:prstGeom prst="straightConnector1">
                  <a:avLst/>
                </a:prstGeom>
                <a:noFill/>
                <a:ln w="63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4" name="AutoShape 406"/>
                <p:cNvSpPr>
                  <a:spLocks noChangeShapeType="1"/>
                </p:cNvSpPr>
                <p:nvPr/>
              </p:nvSpPr>
              <p:spPr bwMode="auto">
                <a:xfrm>
                  <a:off x="4046" y="9004"/>
                  <a:ext cx="3848" cy="6"/>
                </a:xfrm>
                <a:prstGeom prst="straightConnector1">
                  <a:avLst/>
                </a:prstGeom>
                <a:noFill/>
                <a:ln w="63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3" name="AutoShape 405"/>
                <p:cNvSpPr>
                  <a:spLocks noChangeShapeType="1"/>
                </p:cNvSpPr>
                <p:nvPr/>
              </p:nvSpPr>
              <p:spPr bwMode="auto">
                <a:xfrm flipV="1">
                  <a:off x="4041" y="8145"/>
                  <a:ext cx="866" cy="864"/>
                </a:xfrm>
                <a:prstGeom prst="straightConnector1">
                  <a:avLst/>
                </a:prstGeom>
                <a:noFill/>
                <a:ln w="9525">
                  <a:solidFill>
                    <a:srgbClr val="FF0000"/>
                  </a:solidFill>
                  <a:round/>
                  <a:headEnd type="arrow" w="med" len="med"/>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452" name="AutoShape 404"/>
                <p:cNvSpPr>
                  <a:spLocks noChangeShapeType="1"/>
                </p:cNvSpPr>
                <p:nvPr/>
              </p:nvSpPr>
              <p:spPr bwMode="auto">
                <a:xfrm>
                  <a:off x="4907" y="8146"/>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51" name="AutoShape 403"/>
                <p:cNvSpPr>
                  <a:spLocks noChangeShapeType="1"/>
                </p:cNvSpPr>
                <p:nvPr/>
              </p:nvSpPr>
              <p:spPr bwMode="auto">
                <a:xfrm>
                  <a:off x="6637" y="8149"/>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50" name="AutoShape 402"/>
                <p:cNvSpPr>
                  <a:spLocks noChangeShapeType="1"/>
                </p:cNvSpPr>
                <p:nvPr/>
              </p:nvSpPr>
              <p:spPr bwMode="auto">
                <a:xfrm flipV="1">
                  <a:off x="5771" y="8140"/>
                  <a:ext cx="866" cy="864"/>
                </a:xfrm>
                <a:prstGeom prst="straightConnector1">
                  <a:avLst/>
                </a:prstGeom>
                <a:no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9" name="AutoShape 401"/>
                <p:cNvSpPr>
                  <a:spLocks noChangeShapeType="1"/>
                </p:cNvSpPr>
                <p:nvPr/>
              </p:nvSpPr>
              <p:spPr bwMode="auto">
                <a:xfrm>
                  <a:off x="4069" y="8164"/>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8" name="AutoShape 400"/>
                <p:cNvSpPr>
                  <a:spLocks noChangeShapeType="1"/>
                </p:cNvSpPr>
                <p:nvPr/>
              </p:nvSpPr>
              <p:spPr bwMode="auto">
                <a:xfrm flipV="1">
                  <a:off x="4933" y="8140"/>
                  <a:ext cx="866" cy="864"/>
                </a:xfrm>
                <a:prstGeom prst="straightConnector1">
                  <a:avLst/>
                </a:prstGeom>
                <a:no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7" name="AutoShape 399"/>
                <p:cNvSpPr>
                  <a:spLocks noChangeShapeType="1"/>
                </p:cNvSpPr>
                <p:nvPr/>
              </p:nvSpPr>
              <p:spPr bwMode="auto">
                <a:xfrm>
                  <a:off x="5781" y="8171"/>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6" name="AutoShape 398"/>
                <p:cNvSpPr>
                  <a:spLocks noChangeShapeType="1"/>
                </p:cNvSpPr>
                <p:nvPr/>
              </p:nvSpPr>
              <p:spPr bwMode="auto">
                <a:xfrm flipV="1">
                  <a:off x="6635" y="8146"/>
                  <a:ext cx="866" cy="864"/>
                </a:xfrm>
                <a:prstGeom prst="straightConnector1">
                  <a:avLst/>
                </a:prstGeom>
                <a:noFill/>
                <a:ln w="9525">
                  <a:solidFill>
                    <a:srgbClr val="FF0000"/>
                  </a:solidFill>
                  <a:round/>
                  <a:headEnd type="arrow" w="med" len="me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2445" name="AutoShape 397"/>
                <p:cNvSpPr>
                  <a:spLocks noChangeShapeType="1"/>
                </p:cNvSpPr>
                <p:nvPr/>
              </p:nvSpPr>
              <p:spPr bwMode="auto">
                <a:xfrm flipV="1">
                  <a:off x="4434" y="8142"/>
                  <a:ext cx="866" cy="864"/>
                </a:xfrm>
                <a:prstGeom prst="straightConnector1">
                  <a:avLst/>
                </a:prstGeom>
                <a:noFill/>
                <a:ln w="9525">
                  <a:solidFill>
                    <a:srgbClr val="FF0000"/>
                  </a:solidFill>
                  <a:round/>
                  <a:headEnd type="arrow" w="med" len="med"/>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2444" name="AutoShape 396"/>
                <p:cNvSpPr>
                  <a:spLocks noChangeShapeType="1"/>
                </p:cNvSpPr>
                <p:nvPr/>
              </p:nvSpPr>
              <p:spPr bwMode="auto">
                <a:xfrm>
                  <a:off x="5300" y="8143"/>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3" name="AutoShape 395"/>
                <p:cNvSpPr>
                  <a:spLocks noChangeShapeType="1"/>
                </p:cNvSpPr>
                <p:nvPr/>
              </p:nvSpPr>
              <p:spPr bwMode="auto">
                <a:xfrm>
                  <a:off x="7030" y="8146"/>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2" name="AutoShape 394"/>
                <p:cNvSpPr>
                  <a:spLocks noChangeShapeType="1"/>
                </p:cNvSpPr>
                <p:nvPr/>
              </p:nvSpPr>
              <p:spPr bwMode="auto">
                <a:xfrm flipV="1">
                  <a:off x="6164" y="8137"/>
                  <a:ext cx="866" cy="864"/>
                </a:xfrm>
                <a:prstGeom prst="straightConnector1">
                  <a:avLst/>
                </a:prstGeom>
                <a:no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1" name="AutoShape 393"/>
                <p:cNvSpPr>
                  <a:spLocks noChangeShapeType="1"/>
                </p:cNvSpPr>
                <p:nvPr/>
              </p:nvSpPr>
              <p:spPr bwMode="auto">
                <a:xfrm>
                  <a:off x="4462" y="8161"/>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40" name="AutoShape 392"/>
                <p:cNvSpPr>
                  <a:spLocks noChangeShapeType="1"/>
                </p:cNvSpPr>
                <p:nvPr/>
              </p:nvSpPr>
              <p:spPr bwMode="auto">
                <a:xfrm flipV="1">
                  <a:off x="5326" y="8137"/>
                  <a:ext cx="866" cy="864"/>
                </a:xfrm>
                <a:prstGeom prst="straightConnector1">
                  <a:avLst/>
                </a:prstGeom>
                <a:no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39" name="AutoShape 391"/>
                <p:cNvSpPr>
                  <a:spLocks noChangeShapeType="1"/>
                </p:cNvSpPr>
                <p:nvPr/>
              </p:nvSpPr>
              <p:spPr bwMode="auto">
                <a:xfrm>
                  <a:off x="6174" y="8168"/>
                  <a:ext cx="864" cy="864"/>
                </a:xfrm>
                <a:prstGeom prst="straightConnector1">
                  <a:avLst/>
                </a:prstGeom>
                <a:no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38" name="AutoShape 390"/>
                <p:cNvSpPr>
                  <a:spLocks noChangeShapeType="1"/>
                </p:cNvSpPr>
                <p:nvPr/>
              </p:nvSpPr>
              <p:spPr bwMode="auto">
                <a:xfrm flipV="1">
                  <a:off x="7028" y="8143"/>
                  <a:ext cx="866" cy="864"/>
                </a:xfrm>
                <a:prstGeom prst="straightConnector1">
                  <a:avLst/>
                </a:prstGeom>
                <a:noFill/>
                <a:ln w="9525">
                  <a:solidFill>
                    <a:srgbClr val="FF0000"/>
                  </a:solidFill>
                  <a:round/>
                  <a:headEnd type="arrow" w="med" len="med"/>
                  <a:tailEnd type="oval" w="sm" len="sm"/>
                </a:ln>
              </p:spPr>
              <p:txBody>
                <a:bodyPr vert="horz" wrap="square" lIns="91440" tIns="45720" rIns="91440" bIns="45720" numCol="1" anchor="t" anchorCtr="0" compatLnSpc="1">
                  <a:prstTxWarp prst="textNoShape">
                    <a:avLst/>
                  </a:prstTxWarp>
                </a:bodyPr>
                <a:lstStyle/>
                <a:p>
                  <a:endParaRPr lang="en-US"/>
                </a:p>
              </p:txBody>
            </p:sp>
          </p:grpSp>
          <p:sp>
            <p:nvSpPr>
              <p:cNvPr id="2436" name="AutoShape 388"/>
              <p:cNvSpPr>
                <a:spLocks noChangeShapeType="1"/>
              </p:cNvSpPr>
              <p:nvPr/>
            </p:nvSpPr>
            <p:spPr bwMode="auto">
              <a:xfrm flipV="1">
                <a:off x="4876" y="8249"/>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35" name="AutoShape 387"/>
              <p:cNvSpPr>
                <a:spLocks noChangeShapeType="1"/>
              </p:cNvSpPr>
              <p:nvPr/>
            </p:nvSpPr>
            <p:spPr bwMode="auto">
              <a:xfrm flipV="1">
                <a:off x="5732" y="8285"/>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34" name="AutoShape 386"/>
              <p:cNvSpPr>
                <a:spLocks noChangeShapeType="1"/>
              </p:cNvSpPr>
              <p:nvPr/>
            </p:nvSpPr>
            <p:spPr bwMode="auto">
              <a:xfrm flipV="1">
                <a:off x="6581" y="8304"/>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33" name="AutoShape 385"/>
              <p:cNvSpPr>
                <a:spLocks noChangeShapeType="1"/>
              </p:cNvSpPr>
              <p:nvPr/>
            </p:nvSpPr>
            <p:spPr bwMode="auto">
              <a:xfrm flipV="1">
                <a:off x="7429" y="8285"/>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grpSp>
          <p:nvGrpSpPr>
            <p:cNvPr id="2402" name="Group 354"/>
            <p:cNvGrpSpPr>
              <a:grpSpLocks/>
            </p:cNvGrpSpPr>
            <p:nvPr/>
          </p:nvGrpSpPr>
          <p:grpSpPr bwMode="auto">
            <a:xfrm>
              <a:off x="2939" y="9244"/>
              <a:ext cx="3866" cy="898"/>
              <a:chOff x="4010" y="9244"/>
              <a:chExt cx="3866" cy="898"/>
            </a:xfrm>
          </p:grpSpPr>
          <p:grpSp>
            <p:nvGrpSpPr>
              <p:cNvPr id="2423" name="Group 375"/>
              <p:cNvGrpSpPr>
                <a:grpSpLocks/>
              </p:cNvGrpSpPr>
              <p:nvPr/>
            </p:nvGrpSpPr>
            <p:grpSpPr bwMode="auto">
              <a:xfrm>
                <a:off x="4010" y="9244"/>
                <a:ext cx="3853" cy="873"/>
                <a:chOff x="4023" y="9244"/>
                <a:chExt cx="3853" cy="873"/>
              </a:xfrm>
            </p:grpSpPr>
            <p:sp>
              <p:nvSpPr>
                <p:cNvPr id="2431" name="AutoShape 383"/>
                <p:cNvSpPr>
                  <a:spLocks noChangeShapeType="1"/>
                </p:cNvSpPr>
                <p:nvPr/>
              </p:nvSpPr>
              <p:spPr bwMode="auto">
                <a:xfrm flipV="1">
                  <a:off x="4023" y="9252"/>
                  <a:ext cx="866" cy="864"/>
                </a:xfrm>
                <a:prstGeom prst="straightConnector1">
                  <a:avLst/>
                </a:prstGeom>
                <a:noFill/>
                <a:ln w="9525">
                  <a:solidFill>
                    <a:srgbClr val="FF0000"/>
                  </a:solidFill>
                  <a:round/>
                  <a:headEnd type="oval" w="sm" len="sm"/>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30" name="AutoShape 382"/>
                <p:cNvSpPr>
                  <a:spLocks noChangeShapeType="1"/>
                </p:cNvSpPr>
                <p:nvPr/>
              </p:nvSpPr>
              <p:spPr bwMode="auto">
                <a:xfrm flipV="1">
                  <a:off x="5753" y="9247"/>
                  <a:ext cx="866" cy="864"/>
                </a:xfrm>
                <a:prstGeom prst="straightConnector1">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29" name="AutoShape 381"/>
                <p:cNvSpPr>
                  <a:spLocks noChangeShapeType="1"/>
                </p:cNvSpPr>
                <p:nvPr/>
              </p:nvSpPr>
              <p:spPr bwMode="auto">
                <a:xfrm flipV="1">
                  <a:off x="4915" y="9247"/>
                  <a:ext cx="866" cy="864"/>
                </a:xfrm>
                <a:prstGeom prst="straightConnector1">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28" name="AutoShape 380"/>
                <p:cNvSpPr>
                  <a:spLocks noChangeShapeType="1"/>
                </p:cNvSpPr>
                <p:nvPr/>
              </p:nvSpPr>
              <p:spPr bwMode="auto">
                <a:xfrm flipV="1">
                  <a:off x="6617" y="9253"/>
                  <a:ext cx="866" cy="864"/>
                </a:xfrm>
                <a:prstGeom prst="straightConnector1">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27" name="AutoShape 379"/>
                <p:cNvSpPr>
                  <a:spLocks noChangeShapeType="1"/>
                </p:cNvSpPr>
                <p:nvPr/>
              </p:nvSpPr>
              <p:spPr bwMode="auto">
                <a:xfrm flipV="1">
                  <a:off x="4416" y="9249"/>
                  <a:ext cx="866" cy="864"/>
                </a:xfrm>
                <a:prstGeom prst="straightConnector1">
                  <a:avLst/>
                </a:prstGeom>
                <a:noFill/>
                <a:ln w="9525">
                  <a:solidFill>
                    <a:srgbClr val="FF0000"/>
                  </a:solidFill>
                  <a:round/>
                  <a:headEnd type="oval" w="sm" len="sm"/>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26" name="AutoShape 378"/>
                <p:cNvSpPr>
                  <a:spLocks noChangeShapeType="1"/>
                </p:cNvSpPr>
                <p:nvPr/>
              </p:nvSpPr>
              <p:spPr bwMode="auto">
                <a:xfrm flipV="1">
                  <a:off x="6146" y="9244"/>
                  <a:ext cx="866" cy="864"/>
                </a:xfrm>
                <a:prstGeom prst="straightConnector1">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25" name="AutoShape 377"/>
                <p:cNvSpPr>
                  <a:spLocks noChangeShapeType="1"/>
                </p:cNvSpPr>
                <p:nvPr/>
              </p:nvSpPr>
              <p:spPr bwMode="auto">
                <a:xfrm flipV="1">
                  <a:off x="5308" y="9244"/>
                  <a:ext cx="866" cy="864"/>
                </a:xfrm>
                <a:prstGeom prst="straightConnector1">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24" name="AutoShape 376"/>
                <p:cNvSpPr>
                  <a:spLocks noChangeShapeType="1"/>
                </p:cNvSpPr>
                <p:nvPr/>
              </p:nvSpPr>
              <p:spPr bwMode="auto">
                <a:xfrm flipV="1">
                  <a:off x="7010" y="9250"/>
                  <a:ext cx="866" cy="864"/>
                </a:xfrm>
                <a:prstGeom prst="straightConnector1">
                  <a:avLst/>
                </a:prstGeom>
                <a:no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grpSp>
          <p:grpSp>
            <p:nvGrpSpPr>
              <p:cNvPr id="2403" name="Group 355"/>
              <p:cNvGrpSpPr>
                <a:grpSpLocks/>
              </p:cNvGrpSpPr>
              <p:nvPr/>
            </p:nvGrpSpPr>
            <p:grpSpPr bwMode="auto">
              <a:xfrm>
                <a:off x="4010" y="9250"/>
                <a:ext cx="3866" cy="892"/>
                <a:chOff x="4010" y="9250"/>
                <a:chExt cx="3866" cy="892"/>
              </a:xfrm>
            </p:grpSpPr>
            <p:sp>
              <p:nvSpPr>
                <p:cNvPr id="2422" name="AutoShape 374"/>
                <p:cNvSpPr>
                  <a:spLocks noChangeShapeType="1"/>
                </p:cNvSpPr>
                <p:nvPr/>
              </p:nvSpPr>
              <p:spPr bwMode="auto">
                <a:xfrm>
                  <a:off x="4010" y="9252"/>
                  <a:ext cx="3866" cy="4"/>
                </a:xfrm>
                <a:prstGeom prst="straightConnector1">
                  <a:avLst/>
                </a:prstGeom>
                <a:noFill/>
                <a:ln w="63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1" name="AutoShape 373"/>
                <p:cNvSpPr>
                  <a:spLocks noChangeShapeType="1"/>
                </p:cNvSpPr>
                <p:nvPr/>
              </p:nvSpPr>
              <p:spPr bwMode="auto">
                <a:xfrm>
                  <a:off x="4028" y="10111"/>
                  <a:ext cx="3848" cy="6"/>
                </a:xfrm>
                <a:prstGeom prst="straightConnector1">
                  <a:avLst/>
                </a:prstGeom>
                <a:noFill/>
                <a:ln w="63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0" name="AutoShape 372"/>
                <p:cNvSpPr>
                  <a:spLocks noChangeShapeType="1"/>
                </p:cNvSpPr>
                <p:nvPr/>
              </p:nvSpPr>
              <p:spPr bwMode="auto">
                <a:xfrm flipV="1">
                  <a:off x="4465" y="9359"/>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19" name="AutoShape 371"/>
                <p:cNvSpPr>
                  <a:spLocks noChangeShapeType="1"/>
                </p:cNvSpPr>
                <p:nvPr/>
              </p:nvSpPr>
              <p:spPr bwMode="auto">
                <a:xfrm flipV="1">
                  <a:off x="5321" y="9395"/>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18" name="AutoShape 370"/>
                <p:cNvSpPr>
                  <a:spLocks noChangeShapeType="1"/>
                </p:cNvSpPr>
                <p:nvPr/>
              </p:nvSpPr>
              <p:spPr bwMode="auto">
                <a:xfrm flipV="1">
                  <a:off x="6170" y="9414"/>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17" name="AutoShape 369"/>
                <p:cNvSpPr>
                  <a:spLocks noChangeShapeType="1"/>
                </p:cNvSpPr>
                <p:nvPr/>
              </p:nvSpPr>
              <p:spPr bwMode="auto">
                <a:xfrm flipV="1">
                  <a:off x="7018" y="9395"/>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nvGrpSpPr>
                <p:cNvPr id="2408" name="Group 360"/>
                <p:cNvGrpSpPr>
                  <a:grpSpLocks/>
                </p:cNvGrpSpPr>
                <p:nvPr/>
              </p:nvGrpSpPr>
              <p:grpSpPr bwMode="auto">
                <a:xfrm>
                  <a:off x="4051" y="9250"/>
                  <a:ext cx="3825" cy="892"/>
                  <a:chOff x="4051" y="9250"/>
                  <a:chExt cx="3825" cy="892"/>
                </a:xfrm>
              </p:grpSpPr>
              <p:sp>
                <p:nvSpPr>
                  <p:cNvPr id="2416" name="AutoShape 368"/>
                  <p:cNvSpPr>
                    <a:spLocks noChangeShapeType="1"/>
                  </p:cNvSpPr>
                  <p:nvPr/>
                </p:nvSpPr>
                <p:spPr bwMode="auto">
                  <a:xfrm>
                    <a:off x="4889" y="9253"/>
                    <a:ext cx="864" cy="864"/>
                  </a:xfrm>
                  <a:prstGeom prst="straightConnector1">
                    <a:avLst/>
                  </a:prstGeom>
                  <a:no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15" name="AutoShape 367"/>
                  <p:cNvSpPr>
                    <a:spLocks noChangeShapeType="1"/>
                  </p:cNvSpPr>
                  <p:nvPr/>
                </p:nvSpPr>
                <p:spPr bwMode="auto">
                  <a:xfrm>
                    <a:off x="6619" y="9256"/>
                    <a:ext cx="864" cy="864"/>
                  </a:xfrm>
                  <a:prstGeom prst="straightConnector1">
                    <a:avLst/>
                  </a:prstGeom>
                  <a:no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14" name="AutoShape 366"/>
                  <p:cNvSpPr>
                    <a:spLocks noChangeShapeType="1"/>
                  </p:cNvSpPr>
                  <p:nvPr/>
                </p:nvSpPr>
                <p:spPr bwMode="auto">
                  <a:xfrm>
                    <a:off x="4051" y="9271"/>
                    <a:ext cx="864" cy="864"/>
                  </a:xfrm>
                  <a:prstGeom prst="straightConnector1">
                    <a:avLst/>
                  </a:prstGeom>
                  <a:noFill/>
                  <a:ln w="9525">
                    <a:solidFill>
                      <a:srgbClr val="0070C0"/>
                    </a:solidFill>
                    <a:round/>
                    <a:headEnd type="oval" w="sm" len="sm"/>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13" name="AutoShape 365"/>
                  <p:cNvSpPr>
                    <a:spLocks noChangeShapeType="1"/>
                  </p:cNvSpPr>
                  <p:nvPr/>
                </p:nvSpPr>
                <p:spPr bwMode="auto">
                  <a:xfrm>
                    <a:off x="5763" y="9278"/>
                    <a:ext cx="864" cy="864"/>
                  </a:xfrm>
                  <a:prstGeom prst="straightConnector1">
                    <a:avLst/>
                  </a:prstGeom>
                  <a:no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12" name="AutoShape 364"/>
                  <p:cNvSpPr>
                    <a:spLocks noChangeShapeType="1"/>
                  </p:cNvSpPr>
                  <p:nvPr/>
                </p:nvSpPr>
                <p:spPr bwMode="auto">
                  <a:xfrm>
                    <a:off x="5282" y="9250"/>
                    <a:ext cx="864" cy="864"/>
                  </a:xfrm>
                  <a:prstGeom prst="straightConnector1">
                    <a:avLst/>
                  </a:prstGeom>
                  <a:no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11" name="AutoShape 363"/>
                  <p:cNvSpPr>
                    <a:spLocks noChangeShapeType="1"/>
                  </p:cNvSpPr>
                  <p:nvPr/>
                </p:nvSpPr>
                <p:spPr bwMode="auto">
                  <a:xfrm>
                    <a:off x="7012" y="9253"/>
                    <a:ext cx="864" cy="864"/>
                  </a:xfrm>
                  <a:prstGeom prst="straightConnector1">
                    <a:avLst/>
                  </a:prstGeom>
                  <a:no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10" name="AutoShape 362"/>
                  <p:cNvSpPr>
                    <a:spLocks noChangeShapeType="1"/>
                  </p:cNvSpPr>
                  <p:nvPr/>
                </p:nvSpPr>
                <p:spPr bwMode="auto">
                  <a:xfrm>
                    <a:off x="4444" y="9268"/>
                    <a:ext cx="864" cy="864"/>
                  </a:xfrm>
                  <a:prstGeom prst="straightConnector1">
                    <a:avLst/>
                  </a:prstGeom>
                  <a:noFill/>
                  <a:ln w="9525">
                    <a:solidFill>
                      <a:srgbClr val="0070C0"/>
                    </a:solidFill>
                    <a:round/>
                    <a:headEnd type="oval" w="sm" len="sm"/>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09" name="AutoShape 361"/>
                  <p:cNvSpPr>
                    <a:spLocks noChangeShapeType="1"/>
                  </p:cNvSpPr>
                  <p:nvPr/>
                </p:nvSpPr>
                <p:spPr bwMode="auto">
                  <a:xfrm>
                    <a:off x="6156" y="9275"/>
                    <a:ext cx="864" cy="864"/>
                  </a:xfrm>
                  <a:prstGeom prst="straightConnector1">
                    <a:avLst/>
                  </a:prstGeom>
                  <a:no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grpSp>
            <p:sp>
              <p:nvSpPr>
                <p:cNvPr id="2407" name="AutoShape 359"/>
                <p:cNvSpPr>
                  <a:spLocks noChangeShapeType="1"/>
                </p:cNvSpPr>
                <p:nvPr/>
              </p:nvSpPr>
              <p:spPr bwMode="auto">
                <a:xfrm flipV="1">
                  <a:off x="4858" y="9356"/>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06" name="AutoShape 358"/>
                <p:cNvSpPr>
                  <a:spLocks noChangeShapeType="1"/>
                </p:cNvSpPr>
                <p:nvPr/>
              </p:nvSpPr>
              <p:spPr bwMode="auto">
                <a:xfrm flipV="1">
                  <a:off x="5714" y="9392"/>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05" name="AutoShape 357"/>
                <p:cNvSpPr>
                  <a:spLocks noChangeShapeType="1"/>
                </p:cNvSpPr>
                <p:nvPr/>
              </p:nvSpPr>
              <p:spPr bwMode="auto">
                <a:xfrm flipV="1">
                  <a:off x="6563" y="9411"/>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404" name="AutoShape 356"/>
                <p:cNvSpPr>
                  <a:spLocks noChangeShapeType="1"/>
                </p:cNvSpPr>
                <p:nvPr/>
              </p:nvSpPr>
              <p:spPr bwMode="auto">
                <a:xfrm flipV="1">
                  <a:off x="7411" y="9392"/>
                  <a:ext cx="9" cy="565"/>
                </a:xfrm>
                <a:prstGeom prst="straightConnector1">
                  <a:avLst/>
                </a:prstGeom>
                <a:noFill/>
                <a:ln w="9525">
                  <a:solidFill>
                    <a:srgbClr val="000000"/>
                  </a:solidFill>
                  <a:prstDash val="sysDot"/>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grpSp>
        <p:sp>
          <p:nvSpPr>
            <p:cNvPr id="2401" name="AutoShape 353"/>
            <p:cNvSpPr>
              <a:spLocks noChangeShapeType="1"/>
            </p:cNvSpPr>
            <p:nvPr/>
          </p:nvSpPr>
          <p:spPr bwMode="auto">
            <a:xfrm>
              <a:off x="2041" y="9681"/>
              <a:ext cx="795" cy="1"/>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00" name="AutoShape 352"/>
            <p:cNvSpPr>
              <a:spLocks noChangeShapeType="1"/>
            </p:cNvSpPr>
            <p:nvPr/>
          </p:nvSpPr>
          <p:spPr bwMode="auto">
            <a:xfrm>
              <a:off x="2106" y="8577"/>
              <a:ext cx="715" cy="1"/>
            </a:xfrm>
            <a:prstGeom prst="straightConnector1">
              <a:avLst/>
            </a:prstGeom>
            <a:noFill/>
            <a:ln w="9525">
              <a:solidFill>
                <a:srgbClr val="00B05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99" name="Text Box 351"/>
            <p:cNvSpPr txBox="1">
              <a:spLocks noChangeArrowheads="1"/>
            </p:cNvSpPr>
            <p:nvPr/>
          </p:nvSpPr>
          <p:spPr bwMode="auto">
            <a:xfrm>
              <a:off x="1713" y="8171"/>
              <a:ext cx="1298" cy="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beam axis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98" name="Text Box 350"/>
            <p:cNvSpPr txBox="1">
              <a:spLocks noChangeArrowheads="1"/>
            </p:cNvSpPr>
            <p:nvPr/>
          </p:nvSpPr>
          <p:spPr bwMode="auto">
            <a:xfrm>
              <a:off x="1810" y="9278"/>
              <a:ext cx="1298" cy="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beam axis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97" name="Text Box 349"/>
            <p:cNvSpPr txBox="1">
              <a:spLocks noChangeArrowheads="1"/>
            </p:cNvSpPr>
            <p:nvPr/>
          </p:nvSpPr>
          <p:spPr bwMode="auto">
            <a:xfrm>
              <a:off x="2002" y="9775"/>
              <a:ext cx="428" cy="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96" name="Text Box 348"/>
            <p:cNvSpPr txBox="1">
              <a:spLocks noChangeArrowheads="1"/>
            </p:cNvSpPr>
            <p:nvPr/>
          </p:nvSpPr>
          <p:spPr bwMode="auto">
            <a:xfrm>
              <a:off x="1904" y="8675"/>
              <a:ext cx="428" cy="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86" name="Group 338"/>
            <p:cNvGrpSpPr>
              <a:grpSpLocks/>
            </p:cNvGrpSpPr>
            <p:nvPr/>
          </p:nvGrpSpPr>
          <p:grpSpPr bwMode="auto">
            <a:xfrm>
              <a:off x="7986" y="7897"/>
              <a:ext cx="1582" cy="1896"/>
              <a:chOff x="7986" y="7897"/>
              <a:chExt cx="1582" cy="1896"/>
            </a:xfrm>
          </p:grpSpPr>
          <p:sp>
            <p:nvSpPr>
              <p:cNvPr id="2395" name="Text Box 347"/>
              <p:cNvSpPr txBox="1">
                <a:spLocks noChangeArrowheads="1"/>
              </p:cNvSpPr>
              <p:nvPr/>
            </p:nvSpPr>
            <p:spPr bwMode="auto">
              <a:xfrm>
                <a:off x="9082" y="8630"/>
                <a:ext cx="486"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87" name="Group 339"/>
              <p:cNvGrpSpPr>
                <a:grpSpLocks/>
              </p:cNvGrpSpPr>
              <p:nvPr/>
            </p:nvGrpSpPr>
            <p:grpSpPr bwMode="auto">
              <a:xfrm>
                <a:off x="7986" y="7897"/>
                <a:ext cx="1535" cy="1896"/>
                <a:chOff x="7986" y="7897"/>
                <a:chExt cx="1535" cy="1896"/>
              </a:xfrm>
            </p:grpSpPr>
            <p:grpSp>
              <p:nvGrpSpPr>
                <p:cNvPr id="2389" name="Group 341"/>
                <p:cNvGrpSpPr>
                  <a:grpSpLocks/>
                </p:cNvGrpSpPr>
                <p:nvPr/>
              </p:nvGrpSpPr>
              <p:grpSpPr bwMode="auto">
                <a:xfrm>
                  <a:off x="7986" y="8000"/>
                  <a:ext cx="1535" cy="1793"/>
                  <a:chOff x="7986" y="8000"/>
                  <a:chExt cx="1535" cy="1793"/>
                </a:xfrm>
              </p:grpSpPr>
              <p:grpSp>
                <p:nvGrpSpPr>
                  <p:cNvPr id="2392" name="Group 344"/>
                  <p:cNvGrpSpPr>
                    <a:grpSpLocks/>
                  </p:cNvGrpSpPr>
                  <p:nvPr/>
                </p:nvGrpSpPr>
                <p:grpSpPr bwMode="auto">
                  <a:xfrm>
                    <a:off x="7986" y="8279"/>
                    <a:ext cx="1096" cy="1514"/>
                    <a:chOff x="7986" y="8279"/>
                    <a:chExt cx="1096" cy="1514"/>
                  </a:xfrm>
                </p:grpSpPr>
                <p:sp>
                  <p:nvSpPr>
                    <p:cNvPr id="2394" name="Rectangle 346"/>
                    <p:cNvSpPr>
                      <a:spLocks noChangeArrowheads="1"/>
                    </p:cNvSpPr>
                    <p:nvPr/>
                  </p:nvSpPr>
                  <p:spPr bwMode="auto">
                    <a:xfrm>
                      <a:off x="8110" y="8384"/>
                      <a:ext cx="839" cy="1298"/>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3" name="Rectangle 345"/>
                    <p:cNvSpPr>
                      <a:spLocks noChangeArrowheads="1"/>
                    </p:cNvSpPr>
                    <p:nvPr/>
                  </p:nvSpPr>
                  <p:spPr bwMode="auto">
                    <a:xfrm>
                      <a:off x="7986" y="8279"/>
                      <a:ext cx="1096" cy="1514"/>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391" name="AutoShape 343"/>
                  <p:cNvSpPr>
                    <a:spLocks noChangeShapeType="1"/>
                  </p:cNvSpPr>
                  <p:nvPr/>
                </p:nvSpPr>
                <p:spPr bwMode="auto">
                  <a:xfrm>
                    <a:off x="8488" y="9027"/>
                    <a:ext cx="1033" cy="1"/>
                  </a:xfrm>
                  <a:prstGeom prst="straightConnector1">
                    <a:avLst/>
                  </a:prstGeom>
                  <a:noFill/>
                  <a:ln w="9525">
                    <a:solidFill>
                      <a:srgbClr val="000000"/>
                    </a:solidFill>
                    <a:prstDash val="dash"/>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390" name="AutoShape 342"/>
                  <p:cNvSpPr>
                    <a:spLocks noChangeShapeType="1"/>
                  </p:cNvSpPr>
                  <p:nvPr/>
                </p:nvSpPr>
                <p:spPr bwMode="auto">
                  <a:xfrm flipH="1" flipV="1">
                    <a:off x="8525" y="8000"/>
                    <a:ext cx="9" cy="1793"/>
                  </a:xfrm>
                  <a:prstGeom prst="straightConnector1">
                    <a:avLst/>
                  </a:prstGeom>
                  <a:noFill/>
                  <a:ln w="9525">
                    <a:solidFill>
                      <a:srgbClr val="000000"/>
                    </a:solidFill>
                    <a:prstDash val="dash"/>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sp>
              <p:nvSpPr>
                <p:cNvPr id="2388" name="Text Box 340"/>
                <p:cNvSpPr txBox="1">
                  <a:spLocks noChangeArrowheads="1"/>
                </p:cNvSpPr>
                <p:nvPr/>
              </p:nvSpPr>
              <p:spPr bwMode="auto">
                <a:xfrm>
                  <a:off x="8525" y="7897"/>
                  <a:ext cx="486"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385" name="Text Box 337"/>
            <p:cNvSpPr txBox="1">
              <a:spLocks noChangeArrowheads="1"/>
            </p:cNvSpPr>
            <p:nvPr/>
          </p:nvSpPr>
          <p:spPr bwMode="auto">
            <a:xfrm>
              <a:off x="7438" y="9592"/>
              <a:ext cx="451" cy="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4" name="AutoShape 336"/>
            <p:cNvSpPr>
              <a:spLocks noChangeShapeType="1"/>
            </p:cNvSpPr>
            <p:nvPr/>
          </p:nvSpPr>
          <p:spPr bwMode="auto">
            <a:xfrm flipV="1">
              <a:off x="8949" y="8604"/>
              <a:ext cx="1" cy="974"/>
            </a:xfrm>
            <a:prstGeom prst="straightConnector1">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3" name="AutoShape 335"/>
            <p:cNvSpPr>
              <a:spLocks noChangeShapeType="1"/>
            </p:cNvSpPr>
            <p:nvPr/>
          </p:nvSpPr>
          <p:spPr bwMode="auto">
            <a:xfrm>
              <a:off x="8109" y="8496"/>
              <a:ext cx="1" cy="971"/>
            </a:xfrm>
            <a:prstGeom prst="straightConnector1">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2" name="AutoShape 334"/>
            <p:cNvSpPr>
              <a:spLocks noChangeShapeType="1"/>
            </p:cNvSpPr>
            <p:nvPr/>
          </p:nvSpPr>
          <p:spPr bwMode="auto">
            <a:xfrm>
              <a:off x="9082" y="8974"/>
              <a:ext cx="1" cy="296"/>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1" name="AutoShape 333"/>
            <p:cNvSpPr>
              <a:spLocks noChangeShapeType="1"/>
            </p:cNvSpPr>
            <p:nvPr/>
          </p:nvSpPr>
          <p:spPr bwMode="auto">
            <a:xfrm flipV="1">
              <a:off x="7985" y="8787"/>
              <a:ext cx="1" cy="42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0" name="AutoShape 332"/>
            <p:cNvSpPr>
              <a:spLocks noChangeShapeType="1"/>
            </p:cNvSpPr>
            <p:nvPr/>
          </p:nvSpPr>
          <p:spPr bwMode="auto">
            <a:xfrm>
              <a:off x="7986" y="8276"/>
              <a:ext cx="962" cy="1"/>
            </a:xfrm>
            <a:prstGeom prst="straightConnector1">
              <a:avLst/>
            </a:prstGeom>
            <a:noFill/>
            <a:ln w="9525">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79" name="AutoShape 331"/>
            <p:cNvSpPr>
              <a:spLocks noChangeShapeType="1"/>
            </p:cNvSpPr>
            <p:nvPr/>
          </p:nvSpPr>
          <p:spPr bwMode="auto">
            <a:xfrm>
              <a:off x="8049" y="9793"/>
              <a:ext cx="962" cy="1"/>
            </a:xfrm>
            <a:prstGeom prst="straightConnector1">
              <a:avLst/>
            </a:prstGeom>
            <a:noFill/>
            <a:ln w="9525">
              <a:solidFill>
                <a:srgbClr val="0070C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2378" name="AutoShape 330"/>
            <p:cNvSpPr>
              <a:spLocks noChangeShapeType="1"/>
            </p:cNvSpPr>
            <p:nvPr/>
          </p:nvSpPr>
          <p:spPr bwMode="auto">
            <a:xfrm flipH="1">
              <a:off x="8270" y="8383"/>
              <a:ext cx="495" cy="1"/>
            </a:xfrm>
            <a:prstGeom prst="straightConnector1">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77" name="AutoShape 329"/>
            <p:cNvSpPr>
              <a:spLocks noChangeShapeType="1"/>
            </p:cNvSpPr>
            <p:nvPr/>
          </p:nvSpPr>
          <p:spPr bwMode="auto">
            <a:xfrm flipH="1">
              <a:off x="8270" y="9682"/>
              <a:ext cx="495" cy="1"/>
            </a:xfrm>
            <a:prstGeom prst="straightConnector1">
              <a:avLst/>
            </a:prstGeom>
            <a:noFill/>
            <a:ln w="9525">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grpSp>
      <p:sp>
        <p:nvSpPr>
          <p:cNvPr id="2523" name="Rectangle 475"/>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71" name="Group 423"/>
          <p:cNvGrpSpPr>
            <a:grpSpLocks noChangeAspect="1"/>
          </p:cNvGrpSpPr>
          <p:nvPr/>
        </p:nvGrpSpPr>
        <p:grpSpPr bwMode="auto">
          <a:xfrm>
            <a:off x="13695601" y="27549376"/>
            <a:ext cx="5768198" cy="1801813"/>
            <a:chOff x="244" y="5511"/>
            <a:chExt cx="9083" cy="2838"/>
          </a:xfrm>
          <a:noFill/>
        </p:grpSpPr>
        <p:sp>
          <p:nvSpPr>
            <p:cNvPr id="2522" name="AutoShape 474"/>
            <p:cNvSpPr>
              <a:spLocks noChangeAspect="1" noChangeArrowheads="1" noTextEdit="1"/>
            </p:cNvSpPr>
            <p:nvPr/>
          </p:nvSpPr>
          <p:spPr bwMode="auto">
            <a:xfrm>
              <a:off x="1440" y="5511"/>
              <a:ext cx="5857" cy="2838"/>
            </a:xfrm>
            <a:prstGeom prst="rect">
              <a:avLst/>
            </a:prstGeom>
            <a:grpFill/>
          </p:spPr>
          <p:txBody>
            <a:bodyPr vert="horz" wrap="square" lIns="91440" tIns="45720" rIns="91440" bIns="45720" numCol="1" anchor="t" anchorCtr="0" compatLnSpc="1">
              <a:prstTxWarp prst="textNoShape">
                <a:avLst/>
              </a:prstTxWarp>
            </a:bodyPr>
            <a:lstStyle/>
            <a:p>
              <a:endParaRPr lang="en-US"/>
            </a:p>
          </p:txBody>
        </p:sp>
        <p:sp>
          <p:nvSpPr>
            <p:cNvPr id="2521" name="Text Box 473"/>
            <p:cNvSpPr txBox="1">
              <a:spLocks noChangeArrowheads="1"/>
            </p:cNvSpPr>
            <p:nvPr/>
          </p:nvSpPr>
          <p:spPr bwMode="auto">
            <a:xfrm>
              <a:off x="244" y="7304"/>
              <a:ext cx="9083" cy="104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19: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a:t>
              </a:r>
              <a:r>
                <a:rPr kumimoji="0" lang="en-US" sz="12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direction of the total magnetic field (in green) </a:t>
              </a:r>
              <a:r>
                <a:rPr lang="en-US" sz="1200" i="1" dirty="0" smtClean="0">
                  <a:latin typeface="Calibri" pitchFamily="34" charset="0"/>
                  <a:ea typeface="Calibri" pitchFamily="34" charset="0"/>
                  <a:cs typeface="Times New Roman" pitchFamily="18" charset="0"/>
                </a:rPr>
                <a:t>at the</a:t>
              </a:r>
              <a:r>
                <a:rPr kumimoji="0" lang="en-US" sz="12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center of a pair of</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rectangular coils  with planes at 45</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135</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with respect to the  gamma beam axis (Z): the direction of the electric currents in each coil is indicated with arrows.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20" name="AutoShape 472"/>
            <p:cNvSpPr>
              <a:spLocks noChangeShapeType="1"/>
            </p:cNvSpPr>
            <p:nvPr/>
          </p:nvSpPr>
          <p:spPr bwMode="auto">
            <a:xfrm flipV="1">
              <a:off x="2967" y="5880"/>
              <a:ext cx="1" cy="1181"/>
            </a:xfrm>
            <a:prstGeom prst="straightConnector1">
              <a:avLst/>
            </a:prstGeom>
            <a:grpFill/>
            <a:ln w="9525">
              <a:solidFill>
                <a:srgbClr val="00B05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19" name="Text Box 471"/>
            <p:cNvSpPr txBox="1">
              <a:spLocks noChangeArrowheads="1"/>
            </p:cNvSpPr>
            <p:nvPr/>
          </p:nvSpPr>
          <p:spPr bwMode="auto">
            <a:xfrm>
              <a:off x="1440" y="6013"/>
              <a:ext cx="1255" cy="38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Coil</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axis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495" name="Group 447"/>
            <p:cNvGrpSpPr>
              <a:grpSpLocks/>
            </p:cNvGrpSpPr>
            <p:nvPr/>
          </p:nvGrpSpPr>
          <p:grpSpPr bwMode="auto">
            <a:xfrm>
              <a:off x="1965" y="5552"/>
              <a:ext cx="2226" cy="1544"/>
              <a:chOff x="1965" y="5552"/>
              <a:chExt cx="2226" cy="1544"/>
            </a:xfrm>
            <a:grpFill/>
          </p:grpSpPr>
          <p:grpSp>
            <p:nvGrpSpPr>
              <p:cNvPr id="2497" name="Group 449"/>
              <p:cNvGrpSpPr>
                <a:grpSpLocks/>
              </p:cNvGrpSpPr>
              <p:nvPr/>
            </p:nvGrpSpPr>
            <p:grpSpPr bwMode="auto">
              <a:xfrm>
                <a:off x="1965" y="5552"/>
                <a:ext cx="2226" cy="1544"/>
                <a:chOff x="1965" y="5552"/>
                <a:chExt cx="2226" cy="1544"/>
              </a:xfrm>
              <a:grpFill/>
            </p:grpSpPr>
            <p:sp>
              <p:nvSpPr>
                <p:cNvPr id="2518" name="Text Box 470"/>
                <p:cNvSpPr txBox="1">
                  <a:spLocks noChangeArrowheads="1"/>
                </p:cNvSpPr>
                <p:nvPr/>
              </p:nvSpPr>
              <p:spPr bwMode="auto">
                <a:xfrm>
                  <a:off x="2895" y="5884"/>
                  <a:ext cx="367" cy="33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B050"/>
                      </a:solidFill>
                      <a:effectLst/>
                      <a:latin typeface="Calibri" pitchFamily="34" charset="0"/>
                      <a:ea typeface="Calibri" pitchFamily="34" charset="0"/>
                      <a:cs typeface="Times New Roman" pitchFamily="18"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17" name="Text Box 469"/>
                <p:cNvSpPr txBox="1">
                  <a:spLocks noChangeArrowheads="1"/>
                </p:cNvSpPr>
                <p:nvPr/>
              </p:nvSpPr>
              <p:spPr bwMode="auto">
                <a:xfrm>
                  <a:off x="2596" y="5610"/>
                  <a:ext cx="786" cy="38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135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498" name="Group 450"/>
                <p:cNvGrpSpPr>
                  <a:grpSpLocks/>
                </p:cNvGrpSpPr>
                <p:nvPr/>
              </p:nvGrpSpPr>
              <p:grpSpPr bwMode="auto">
                <a:xfrm>
                  <a:off x="1965" y="5552"/>
                  <a:ext cx="2226" cy="1544"/>
                  <a:chOff x="1965" y="5552"/>
                  <a:chExt cx="2226" cy="1544"/>
                </a:xfrm>
                <a:grpFill/>
              </p:grpSpPr>
              <p:sp>
                <p:nvSpPr>
                  <p:cNvPr id="2516" name="AutoShape 468"/>
                  <p:cNvSpPr>
                    <a:spLocks noChangeShapeType="1"/>
                  </p:cNvSpPr>
                  <p:nvPr/>
                </p:nvSpPr>
                <p:spPr bwMode="auto">
                  <a:xfrm flipH="1" flipV="1">
                    <a:off x="2364" y="5686"/>
                    <a:ext cx="637" cy="681"/>
                  </a:xfrm>
                  <a:prstGeom prst="straightConnector1">
                    <a:avLst/>
                  </a:prstGeom>
                  <a:grpFill/>
                  <a:ln w="9525">
                    <a:solidFill>
                      <a:srgbClr val="0070C0"/>
                    </a:solidFill>
                    <a:prstDash val="lg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grpSp>
                <p:nvGrpSpPr>
                  <p:cNvPr id="2499" name="Group 451"/>
                  <p:cNvGrpSpPr>
                    <a:grpSpLocks/>
                  </p:cNvGrpSpPr>
                  <p:nvPr/>
                </p:nvGrpSpPr>
                <p:grpSpPr bwMode="auto">
                  <a:xfrm>
                    <a:off x="1965" y="5552"/>
                    <a:ext cx="2226" cy="1544"/>
                    <a:chOff x="1965" y="5552"/>
                    <a:chExt cx="2226" cy="1544"/>
                  </a:xfrm>
                  <a:grpFill/>
                </p:grpSpPr>
                <p:sp>
                  <p:nvSpPr>
                    <p:cNvPr id="2515" name="AutoShape 467"/>
                    <p:cNvSpPr>
                      <a:spLocks noChangeShapeType="1"/>
                    </p:cNvSpPr>
                    <p:nvPr/>
                  </p:nvSpPr>
                  <p:spPr bwMode="auto">
                    <a:xfrm>
                      <a:off x="1965" y="6325"/>
                      <a:ext cx="2226" cy="9"/>
                    </a:xfrm>
                    <a:prstGeom prst="straightConnector1">
                      <a:avLst/>
                    </a:prstGeom>
                    <a:grpFill/>
                    <a:ln w="9525">
                      <a:solidFill>
                        <a:srgbClr val="000000"/>
                      </a:solidFill>
                      <a:prstDash val="lg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14" name="Arc 466"/>
                    <p:cNvSpPr>
                      <a:spLocks/>
                    </p:cNvSpPr>
                    <p:nvPr/>
                  </p:nvSpPr>
                  <p:spPr bwMode="auto">
                    <a:xfrm>
                      <a:off x="3530" y="5789"/>
                      <a:ext cx="388" cy="5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02" name="Group 454"/>
                    <p:cNvGrpSpPr>
                      <a:grpSpLocks/>
                    </p:cNvGrpSpPr>
                    <p:nvPr/>
                  </p:nvGrpSpPr>
                  <p:grpSpPr bwMode="auto">
                    <a:xfrm>
                      <a:off x="2284" y="5682"/>
                      <a:ext cx="1335" cy="1414"/>
                      <a:chOff x="2289" y="5682"/>
                      <a:chExt cx="1335" cy="1414"/>
                    </a:xfrm>
                    <a:grpFill/>
                  </p:grpSpPr>
                  <p:grpSp>
                    <p:nvGrpSpPr>
                      <p:cNvPr id="2509" name="Group 461"/>
                      <p:cNvGrpSpPr>
                        <a:grpSpLocks/>
                      </p:cNvGrpSpPr>
                      <p:nvPr/>
                    </p:nvGrpSpPr>
                    <p:grpSpPr bwMode="auto">
                      <a:xfrm>
                        <a:off x="2394" y="5682"/>
                        <a:ext cx="1214" cy="1368"/>
                        <a:chOff x="2394" y="5682"/>
                        <a:chExt cx="1214" cy="1368"/>
                      </a:xfrm>
                      <a:grpFill/>
                    </p:grpSpPr>
                    <p:sp>
                      <p:nvSpPr>
                        <p:cNvPr id="2513" name="AutoShape 465"/>
                        <p:cNvSpPr>
                          <a:spLocks noChangeShapeType="1"/>
                        </p:cNvSpPr>
                        <p:nvPr/>
                      </p:nvSpPr>
                      <p:spPr bwMode="auto">
                        <a:xfrm>
                          <a:off x="2394" y="6013"/>
                          <a:ext cx="1037" cy="1037"/>
                        </a:xfrm>
                        <a:prstGeom prst="straightConnector1">
                          <a:avLst/>
                        </a:prstGeom>
                        <a:grp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12" name="AutoShape 464"/>
                        <p:cNvSpPr>
                          <a:spLocks noChangeShapeType="1"/>
                        </p:cNvSpPr>
                        <p:nvPr/>
                      </p:nvSpPr>
                      <p:spPr bwMode="auto">
                        <a:xfrm flipV="1">
                          <a:off x="2394" y="5682"/>
                          <a:ext cx="177" cy="331"/>
                        </a:xfrm>
                        <a:prstGeom prst="straightConnector1">
                          <a:avLst/>
                        </a:prstGeom>
                        <a:grp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511" name="AutoShape 463"/>
                        <p:cNvSpPr>
                          <a:spLocks noChangeShapeType="1"/>
                        </p:cNvSpPr>
                        <p:nvPr/>
                      </p:nvSpPr>
                      <p:spPr bwMode="auto">
                        <a:xfrm flipV="1">
                          <a:off x="3422" y="6680"/>
                          <a:ext cx="177" cy="331"/>
                        </a:xfrm>
                        <a:prstGeom prst="straightConnector1">
                          <a:avLst/>
                        </a:prstGeom>
                        <a:grp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10" name="AutoShape 462"/>
                        <p:cNvSpPr>
                          <a:spLocks noChangeShapeType="1"/>
                        </p:cNvSpPr>
                        <p:nvPr/>
                      </p:nvSpPr>
                      <p:spPr bwMode="auto">
                        <a:xfrm flipH="1" flipV="1">
                          <a:off x="2571" y="5682"/>
                          <a:ext cx="1037" cy="1007"/>
                        </a:xfrm>
                        <a:prstGeom prst="straightConnector1">
                          <a:avLst/>
                        </a:prstGeom>
                        <a:grp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grpSp>
                  <p:grpSp>
                    <p:nvGrpSpPr>
                      <p:cNvPr id="2503" name="Group 455"/>
                      <p:cNvGrpSpPr>
                        <a:grpSpLocks/>
                      </p:cNvGrpSpPr>
                      <p:nvPr/>
                    </p:nvGrpSpPr>
                    <p:grpSpPr bwMode="auto">
                      <a:xfrm>
                        <a:off x="2289" y="5700"/>
                        <a:ext cx="1335" cy="1396"/>
                        <a:chOff x="2289" y="5700"/>
                        <a:chExt cx="1335" cy="1396"/>
                      </a:xfrm>
                      <a:grpFill/>
                    </p:grpSpPr>
                    <p:sp>
                      <p:nvSpPr>
                        <p:cNvPr id="2508" name="AutoShape 460"/>
                        <p:cNvSpPr>
                          <a:spLocks noChangeShapeType="1"/>
                        </p:cNvSpPr>
                        <p:nvPr/>
                      </p:nvSpPr>
                      <p:spPr bwMode="auto">
                        <a:xfrm flipV="1">
                          <a:off x="2442" y="6022"/>
                          <a:ext cx="1039" cy="1037"/>
                        </a:xfrm>
                        <a:prstGeom prst="straightConnector1">
                          <a:avLst/>
                        </a:prstGeom>
                        <a:grpFill/>
                        <a:ln w="12700">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07" name="AutoShape 459"/>
                        <p:cNvSpPr>
                          <a:spLocks noChangeShapeType="1"/>
                        </p:cNvSpPr>
                        <p:nvPr/>
                      </p:nvSpPr>
                      <p:spPr bwMode="auto">
                        <a:xfrm flipV="1">
                          <a:off x="2289" y="5789"/>
                          <a:ext cx="989" cy="1005"/>
                        </a:xfrm>
                        <a:prstGeom prst="straightConnector1">
                          <a:avLst/>
                        </a:prstGeom>
                        <a:grp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506" name="AutoShape 458"/>
                        <p:cNvSpPr>
                          <a:spLocks noChangeShapeType="1"/>
                        </p:cNvSpPr>
                        <p:nvPr/>
                      </p:nvSpPr>
                      <p:spPr bwMode="auto">
                        <a:xfrm flipH="1" flipV="1">
                          <a:off x="3278" y="5700"/>
                          <a:ext cx="153" cy="371"/>
                        </a:xfrm>
                        <a:prstGeom prst="straightConnector1">
                          <a:avLst/>
                        </a:prstGeom>
                        <a:grp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05" name="AutoShape 457"/>
                        <p:cNvSpPr>
                          <a:spLocks noChangeShapeType="1"/>
                        </p:cNvSpPr>
                        <p:nvPr/>
                      </p:nvSpPr>
                      <p:spPr bwMode="auto">
                        <a:xfrm flipH="1" flipV="1">
                          <a:off x="2289" y="6725"/>
                          <a:ext cx="153" cy="371"/>
                        </a:xfrm>
                        <a:prstGeom prst="straightConnector1">
                          <a:avLst/>
                        </a:prstGeom>
                        <a:grp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504" name="Arc 456"/>
                        <p:cNvSpPr>
                          <a:spLocks/>
                        </p:cNvSpPr>
                        <p:nvPr/>
                      </p:nvSpPr>
                      <p:spPr bwMode="auto">
                        <a:xfrm>
                          <a:off x="2487" y="5700"/>
                          <a:ext cx="1137" cy="626"/>
                        </a:xfrm>
                        <a:custGeom>
                          <a:avLst/>
                          <a:gdLst>
                            <a:gd name="G0" fmla="+- 12358 0 0"/>
                            <a:gd name="G1" fmla="+- 21600 0 0"/>
                            <a:gd name="G2" fmla="+- 21600 0 0"/>
                            <a:gd name="T0" fmla="*/ 0 w 33958"/>
                            <a:gd name="T1" fmla="*/ 3885 h 21600"/>
                            <a:gd name="T2" fmla="*/ 33958 w 33958"/>
                            <a:gd name="T3" fmla="*/ 21600 h 21600"/>
                            <a:gd name="T4" fmla="*/ 12358 w 33958"/>
                            <a:gd name="T5" fmla="*/ 21600 h 21600"/>
                          </a:gdLst>
                          <a:ahLst/>
                          <a:cxnLst>
                            <a:cxn ang="0">
                              <a:pos x="T0" y="T1"/>
                            </a:cxn>
                            <a:cxn ang="0">
                              <a:pos x="T2" y="T3"/>
                            </a:cxn>
                            <a:cxn ang="0">
                              <a:pos x="T4" y="T5"/>
                            </a:cxn>
                          </a:cxnLst>
                          <a:rect l="0" t="0" r="r" b="b"/>
                          <a:pathLst>
                            <a:path w="33958" h="21600" fill="none" extrusionOk="0">
                              <a:moveTo>
                                <a:pt x="-1" y="3884"/>
                              </a:moveTo>
                              <a:cubicBezTo>
                                <a:pt x="3624" y="1355"/>
                                <a:pt x="7938" y="-1"/>
                                <a:pt x="12358" y="0"/>
                              </a:cubicBezTo>
                              <a:cubicBezTo>
                                <a:pt x="24287" y="0"/>
                                <a:pt x="33958" y="9670"/>
                                <a:pt x="33958" y="21600"/>
                              </a:cubicBezTo>
                            </a:path>
                            <a:path w="33958" h="21600" stroke="0" extrusionOk="0">
                              <a:moveTo>
                                <a:pt x="-1" y="3884"/>
                              </a:moveTo>
                              <a:cubicBezTo>
                                <a:pt x="3624" y="1355"/>
                                <a:pt x="7938" y="-1"/>
                                <a:pt x="12358" y="0"/>
                              </a:cubicBezTo>
                              <a:cubicBezTo>
                                <a:pt x="24287" y="0"/>
                                <a:pt x="33958" y="9670"/>
                                <a:pt x="33958" y="21600"/>
                              </a:cubicBezTo>
                              <a:lnTo>
                                <a:pt x="12358" y="21600"/>
                              </a:lnTo>
                              <a:close/>
                            </a:path>
                          </a:pathLst>
                        </a:custGeom>
                        <a:grp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501" name="Text Box 453"/>
                    <p:cNvSpPr txBox="1">
                      <a:spLocks noChangeArrowheads="1"/>
                    </p:cNvSpPr>
                    <p:nvPr/>
                  </p:nvSpPr>
                  <p:spPr bwMode="auto">
                    <a:xfrm>
                      <a:off x="3499" y="5552"/>
                      <a:ext cx="547" cy="41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B</a:t>
                      </a:r>
                      <a:r>
                        <a:rPr kumimoji="0" lang="en-US" sz="1100" b="0" i="0" u="none" strike="noStrike" cap="none" normalizeH="0" baseline="-30000" smtClean="0">
                          <a:ln>
                            <a:noFill/>
                          </a:ln>
                          <a:solidFill>
                            <a:srgbClr val="FF0000"/>
                          </a:solidFill>
                          <a:effectLst/>
                          <a:latin typeface="Calibri" pitchFamily="34" charset="0"/>
                          <a:ea typeface="Calibri" pitchFamily="34"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00" name="Text Box 452"/>
                    <p:cNvSpPr txBox="1">
                      <a:spLocks noChangeArrowheads="1"/>
                    </p:cNvSpPr>
                    <p:nvPr/>
                  </p:nvSpPr>
                  <p:spPr bwMode="auto">
                    <a:xfrm>
                      <a:off x="1992" y="5584"/>
                      <a:ext cx="547" cy="41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70C0"/>
                          </a:solidFill>
                          <a:effectLst/>
                          <a:latin typeface="Calibri" pitchFamily="34" charset="0"/>
                          <a:ea typeface="Calibri" pitchFamily="34" charset="0"/>
                          <a:cs typeface="Times New Roman" pitchFamily="18" charset="0"/>
                        </a:rPr>
                        <a:t>B</a:t>
                      </a:r>
                      <a:r>
                        <a:rPr kumimoji="0" lang="en-US" sz="1100" b="0" i="0" u="none" strike="noStrike" cap="none" normalizeH="0" baseline="-30000" smtClean="0">
                          <a:ln>
                            <a:noFill/>
                          </a:ln>
                          <a:solidFill>
                            <a:srgbClr val="0070C0"/>
                          </a:solidFill>
                          <a:effectLst/>
                          <a:latin typeface="Calibri" pitchFamily="34" charset="0"/>
                          <a:ea typeface="Calibri" pitchFamily="34"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2496" name="AutoShape 448"/>
              <p:cNvSpPr>
                <a:spLocks noChangeShapeType="1"/>
              </p:cNvSpPr>
              <p:nvPr/>
            </p:nvSpPr>
            <p:spPr bwMode="auto">
              <a:xfrm flipV="1">
                <a:off x="2968" y="5700"/>
                <a:ext cx="631" cy="634"/>
              </a:xfrm>
              <a:prstGeom prst="straightConnector1">
                <a:avLst/>
              </a:prstGeom>
              <a:grpFill/>
              <a:ln w="9525">
                <a:solidFill>
                  <a:srgbClr val="FF0000"/>
                </a:solidFill>
                <a:prstDash val="lg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grpSp>
        <p:sp>
          <p:nvSpPr>
            <p:cNvPr id="2494" name="Text Box 446"/>
            <p:cNvSpPr txBox="1">
              <a:spLocks noChangeArrowheads="1"/>
            </p:cNvSpPr>
            <p:nvPr/>
          </p:nvSpPr>
          <p:spPr bwMode="auto">
            <a:xfrm>
              <a:off x="3703" y="5834"/>
              <a:ext cx="662" cy="38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93" name="Text Box 445"/>
            <p:cNvSpPr txBox="1">
              <a:spLocks noChangeArrowheads="1"/>
            </p:cNvSpPr>
            <p:nvPr/>
          </p:nvSpPr>
          <p:spPr bwMode="auto">
            <a:xfrm>
              <a:off x="4546" y="6259"/>
              <a:ext cx="367" cy="33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B050"/>
                  </a:solidFill>
                  <a:effectLst/>
                  <a:latin typeface="Calibri" pitchFamily="34" charset="0"/>
                  <a:ea typeface="Calibri" pitchFamily="34" charset="0"/>
                  <a:cs typeface="Times New Roman" pitchFamily="18"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92" name="Text Box 444"/>
            <p:cNvSpPr txBox="1">
              <a:spLocks noChangeArrowheads="1"/>
            </p:cNvSpPr>
            <p:nvPr/>
          </p:nvSpPr>
          <p:spPr bwMode="auto">
            <a:xfrm>
              <a:off x="5114" y="5633"/>
              <a:ext cx="786" cy="38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135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91" name="AutoShape 443"/>
            <p:cNvSpPr>
              <a:spLocks noChangeShapeType="1"/>
            </p:cNvSpPr>
            <p:nvPr/>
          </p:nvSpPr>
          <p:spPr bwMode="auto">
            <a:xfrm flipH="1" flipV="1">
              <a:off x="4991" y="5827"/>
              <a:ext cx="519" cy="554"/>
            </a:xfrm>
            <a:prstGeom prst="straightConnector1">
              <a:avLst/>
            </a:prstGeom>
            <a:grpFill/>
            <a:ln w="9525">
              <a:solidFill>
                <a:srgbClr val="0070C0"/>
              </a:solidFill>
              <a:prstDash val="lg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90" name="AutoShape 442"/>
            <p:cNvSpPr>
              <a:spLocks noChangeShapeType="1"/>
            </p:cNvSpPr>
            <p:nvPr/>
          </p:nvSpPr>
          <p:spPr bwMode="auto">
            <a:xfrm>
              <a:off x="4483" y="6348"/>
              <a:ext cx="2226" cy="9"/>
            </a:xfrm>
            <a:prstGeom prst="straightConnector1">
              <a:avLst/>
            </a:prstGeom>
            <a:grpFill/>
            <a:ln w="9525">
              <a:solidFill>
                <a:srgbClr val="000000"/>
              </a:solidFill>
              <a:prstDash val="lg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89" name="Arc 441"/>
            <p:cNvSpPr>
              <a:spLocks/>
            </p:cNvSpPr>
            <p:nvPr/>
          </p:nvSpPr>
          <p:spPr bwMode="auto">
            <a:xfrm rot="-584632">
              <a:off x="6006" y="5750"/>
              <a:ext cx="426" cy="648"/>
            </a:xfrm>
            <a:custGeom>
              <a:avLst/>
              <a:gdLst>
                <a:gd name="G0" fmla="+- 0 0 0"/>
                <a:gd name="G1" fmla="+- 20458 0 0"/>
                <a:gd name="G2" fmla="+- 21600 0 0"/>
                <a:gd name="T0" fmla="*/ 6931 w 21600"/>
                <a:gd name="T1" fmla="*/ 0 h 26112"/>
                <a:gd name="T2" fmla="*/ 20847 w 21600"/>
                <a:gd name="T3" fmla="*/ 26112 h 26112"/>
                <a:gd name="T4" fmla="*/ 0 w 21600"/>
                <a:gd name="T5" fmla="*/ 20458 h 26112"/>
              </a:gdLst>
              <a:ahLst/>
              <a:cxnLst>
                <a:cxn ang="0">
                  <a:pos x="T0" y="T1"/>
                </a:cxn>
                <a:cxn ang="0">
                  <a:pos x="T2" y="T3"/>
                </a:cxn>
                <a:cxn ang="0">
                  <a:pos x="T4" y="T5"/>
                </a:cxn>
              </a:cxnLst>
              <a:rect l="0" t="0" r="r" b="b"/>
              <a:pathLst>
                <a:path w="21600" h="26112" fill="none" extrusionOk="0">
                  <a:moveTo>
                    <a:pt x="6930" y="0"/>
                  </a:moveTo>
                  <a:cubicBezTo>
                    <a:pt x="15699" y="2970"/>
                    <a:pt x="21600" y="11199"/>
                    <a:pt x="21600" y="20458"/>
                  </a:cubicBezTo>
                  <a:cubicBezTo>
                    <a:pt x="21600" y="22367"/>
                    <a:pt x="21346" y="24268"/>
                    <a:pt x="20846" y="26111"/>
                  </a:cubicBezTo>
                </a:path>
                <a:path w="21600" h="26112" stroke="0" extrusionOk="0">
                  <a:moveTo>
                    <a:pt x="6930" y="0"/>
                  </a:moveTo>
                  <a:cubicBezTo>
                    <a:pt x="15699" y="2970"/>
                    <a:pt x="21600" y="11199"/>
                    <a:pt x="21600" y="20458"/>
                  </a:cubicBezTo>
                  <a:cubicBezTo>
                    <a:pt x="21600" y="22367"/>
                    <a:pt x="21346" y="24268"/>
                    <a:pt x="20846" y="26111"/>
                  </a:cubicBezTo>
                  <a:lnTo>
                    <a:pt x="0" y="20458"/>
                  </a:lnTo>
                  <a:close/>
                </a:path>
              </a:pathLst>
            </a:custGeom>
            <a:grp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8" name="AutoShape 440"/>
            <p:cNvSpPr>
              <a:spLocks noChangeShapeType="1"/>
            </p:cNvSpPr>
            <p:nvPr/>
          </p:nvSpPr>
          <p:spPr bwMode="auto">
            <a:xfrm>
              <a:off x="4907" y="6036"/>
              <a:ext cx="1037" cy="1037"/>
            </a:xfrm>
            <a:prstGeom prst="straightConnector1">
              <a:avLst/>
            </a:prstGeom>
            <a:grp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87" name="AutoShape 439"/>
            <p:cNvSpPr>
              <a:spLocks noChangeShapeType="1"/>
            </p:cNvSpPr>
            <p:nvPr/>
          </p:nvSpPr>
          <p:spPr bwMode="auto">
            <a:xfrm flipV="1">
              <a:off x="4934" y="5696"/>
              <a:ext cx="177" cy="331"/>
            </a:xfrm>
            <a:prstGeom prst="straightConnector1">
              <a:avLst/>
            </a:prstGeom>
            <a:grpFill/>
            <a:ln w="952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86" name="AutoShape 438"/>
            <p:cNvSpPr>
              <a:spLocks noChangeShapeType="1"/>
            </p:cNvSpPr>
            <p:nvPr/>
          </p:nvSpPr>
          <p:spPr bwMode="auto">
            <a:xfrm flipV="1">
              <a:off x="5908" y="6712"/>
              <a:ext cx="177" cy="331"/>
            </a:xfrm>
            <a:prstGeom prst="straightConnector1">
              <a:avLst/>
            </a:prstGeom>
            <a:grp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85" name="AutoShape 437"/>
            <p:cNvSpPr>
              <a:spLocks noChangeShapeType="1"/>
            </p:cNvSpPr>
            <p:nvPr/>
          </p:nvSpPr>
          <p:spPr bwMode="auto">
            <a:xfrm flipH="1" flipV="1">
              <a:off x="5084" y="5705"/>
              <a:ext cx="1037" cy="1007"/>
            </a:xfrm>
            <a:prstGeom prst="straightConnector1">
              <a:avLst/>
            </a:prstGeom>
            <a:grpFill/>
            <a:ln w="9525">
              <a:solidFill>
                <a:srgbClr val="FF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grpSp>
          <p:nvGrpSpPr>
            <p:cNvPr id="2479" name="Group 431"/>
            <p:cNvGrpSpPr>
              <a:grpSpLocks/>
            </p:cNvGrpSpPr>
            <p:nvPr/>
          </p:nvGrpSpPr>
          <p:grpSpPr bwMode="auto">
            <a:xfrm>
              <a:off x="4802" y="5723"/>
              <a:ext cx="1335" cy="1396"/>
              <a:chOff x="2289" y="5700"/>
              <a:chExt cx="1335" cy="1396"/>
            </a:xfrm>
            <a:grpFill/>
          </p:grpSpPr>
          <p:sp>
            <p:nvSpPr>
              <p:cNvPr id="2484" name="AutoShape 436"/>
              <p:cNvSpPr>
                <a:spLocks noChangeShapeType="1"/>
              </p:cNvSpPr>
              <p:nvPr/>
            </p:nvSpPr>
            <p:spPr bwMode="auto">
              <a:xfrm flipV="1">
                <a:off x="2442" y="6022"/>
                <a:ext cx="1039" cy="1037"/>
              </a:xfrm>
              <a:prstGeom prst="straightConnector1">
                <a:avLst/>
              </a:prstGeom>
              <a:grpFill/>
              <a:ln w="12700">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83" name="AutoShape 435"/>
              <p:cNvSpPr>
                <a:spLocks noChangeShapeType="1"/>
              </p:cNvSpPr>
              <p:nvPr/>
            </p:nvSpPr>
            <p:spPr bwMode="auto">
              <a:xfrm flipV="1">
                <a:off x="2289" y="5789"/>
                <a:ext cx="989" cy="1005"/>
              </a:xfrm>
              <a:prstGeom prst="straightConnector1">
                <a:avLst/>
              </a:prstGeom>
              <a:grp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82" name="AutoShape 434"/>
              <p:cNvSpPr>
                <a:spLocks noChangeShapeType="1"/>
              </p:cNvSpPr>
              <p:nvPr/>
            </p:nvSpPr>
            <p:spPr bwMode="auto">
              <a:xfrm flipH="1" flipV="1">
                <a:off x="3278" y="5700"/>
                <a:ext cx="153" cy="371"/>
              </a:xfrm>
              <a:prstGeom prst="straightConnector1">
                <a:avLst/>
              </a:prstGeom>
              <a:grpFill/>
              <a:ln w="9525">
                <a:solidFill>
                  <a:srgbClr val="0070C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81" name="AutoShape 433"/>
              <p:cNvSpPr>
                <a:spLocks noChangeShapeType="1"/>
              </p:cNvSpPr>
              <p:nvPr/>
            </p:nvSpPr>
            <p:spPr bwMode="auto">
              <a:xfrm flipH="1" flipV="1">
                <a:off x="2289" y="6725"/>
                <a:ext cx="153" cy="371"/>
              </a:xfrm>
              <a:prstGeom prst="straightConnector1">
                <a:avLst/>
              </a:prstGeom>
              <a:grpFill/>
              <a:ln w="9525">
                <a:solidFill>
                  <a:srgbClr val="0070C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2480" name="Arc 432"/>
              <p:cNvSpPr>
                <a:spLocks/>
              </p:cNvSpPr>
              <p:nvPr/>
            </p:nvSpPr>
            <p:spPr bwMode="auto">
              <a:xfrm>
                <a:off x="2487" y="5700"/>
                <a:ext cx="1137" cy="626"/>
              </a:xfrm>
              <a:custGeom>
                <a:avLst/>
                <a:gdLst>
                  <a:gd name="G0" fmla="+- 12358 0 0"/>
                  <a:gd name="G1" fmla="+- 21600 0 0"/>
                  <a:gd name="G2" fmla="+- 21600 0 0"/>
                  <a:gd name="T0" fmla="*/ 0 w 33958"/>
                  <a:gd name="T1" fmla="*/ 3885 h 21600"/>
                  <a:gd name="T2" fmla="*/ 33958 w 33958"/>
                  <a:gd name="T3" fmla="*/ 21600 h 21600"/>
                  <a:gd name="T4" fmla="*/ 12358 w 33958"/>
                  <a:gd name="T5" fmla="*/ 21600 h 21600"/>
                </a:gdLst>
                <a:ahLst/>
                <a:cxnLst>
                  <a:cxn ang="0">
                    <a:pos x="T0" y="T1"/>
                  </a:cxn>
                  <a:cxn ang="0">
                    <a:pos x="T2" y="T3"/>
                  </a:cxn>
                  <a:cxn ang="0">
                    <a:pos x="T4" y="T5"/>
                  </a:cxn>
                </a:cxnLst>
                <a:rect l="0" t="0" r="r" b="b"/>
                <a:pathLst>
                  <a:path w="33958" h="21600" fill="none" extrusionOk="0">
                    <a:moveTo>
                      <a:pt x="-1" y="3884"/>
                    </a:moveTo>
                    <a:cubicBezTo>
                      <a:pt x="3624" y="1355"/>
                      <a:pt x="7938" y="-1"/>
                      <a:pt x="12358" y="0"/>
                    </a:cubicBezTo>
                    <a:cubicBezTo>
                      <a:pt x="24287" y="0"/>
                      <a:pt x="33958" y="9670"/>
                      <a:pt x="33958" y="21600"/>
                    </a:cubicBezTo>
                  </a:path>
                  <a:path w="33958" h="21600" stroke="0" extrusionOk="0">
                    <a:moveTo>
                      <a:pt x="-1" y="3884"/>
                    </a:moveTo>
                    <a:cubicBezTo>
                      <a:pt x="3624" y="1355"/>
                      <a:pt x="7938" y="-1"/>
                      <a:pt x="12358" y="0"/>
                    </a:cubicBezTo>
                    <a:cubicBezTo>
                      <a:pt x="24287" y="0"/>
                      <a:pt x="33958" y="9670"/>
                      <a:pt x="33958" y="21600"/>
                    </a:cubicBezTo>
                    <a:lnTo>
                      <a:pt x="12358" y="21600"/>
                    </a:lnTo>
                    <a:close/>
                  </a:path>
                </a:pathLst>
              </a:custGeom>
              <a:grp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78" name="Text Box 430"/>
            <p:cNvSpPr txBox="1">
              <a:spLocks noChangeArrowheads="1"/>
            </p:cNvSpPr>
            <p:nvPr/>
          </p:nvSpPr>
          <p:spPr bwMode="auto">
            <a:xfrm>
              <a:off x="4704" y="6671"/>
              <a:ext cx="547" cy="41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B</a:t>
              </a:r>
              <a:r>
                <a:rPr kumimoji="0" lang="en-US" sz="1100" b="0" i="0" u="none" strike="noStrike" cap="none" normalizeH="0" baseline="-30000" smtClean="0">
                  <a:ln>
                    <a:noFill/>
                  </a:ln>
                  <a:solidFill>
                    <a:srgbClr val="FF0000"/>
                  </a:solidFill>
                  <a:effectLst/>
                  <a:latin typeface="Calibri" pitchFamily="34" charset="0"/>
                  <a:ea typeface="Calibri" pitchFamily="34"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7" name="Text Box 429"/>
            <p:cNvSpPr txBox="1">
              <a:spLocks noChangeArrowheads="1"/>
            </p:cNvSpPr>
            <p:nvPr/>
          </p:nvSpPr>
          <p:spPr bwMode="auto">
            <a:xfrm>
              <a:off x="4632" y="5705"/>
              <a:ext cx="547" cy="41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70C0"/>
                  </a:solidFill>
                  <a:effectLst/>
                  <a:latin typeface="Calibri" pitchFamily="34" charset="0"/>
                  <a:ea typeface="Calibri" pitchFamily="34" charset="0"/>
                  <a:cs typeface="Times New Roman" pitchFamily="18" charset="0"/>
                </a:rPr>
                <a:t>B</a:t>
              </a:r>
              <a:r>
                <a:rPr kumimoji="0" lang="en-US" sz="1100" b="0" i="0" u="none" strike="noStrike" cap="none" normalizeH="0" baseline="-30000" smtClean="0">
                  <a:ln>
                    <a:noFill/>
                  </a:ln>
                  <a:solidFill>
                    <a:srgbClr val="0070C0"/>
                  </a:solidFill>
                  <a:effectLst/>
                  <a:latin typeface="Calibri" pitchFamily="34" charset="0"/>
                  <a:ea typeface="Calibri" pitchFamily="34"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6" name="AutoShape 428"/>
            <p:cNvSpPr>
              <a:spLocks noChangeShapeType="1"/>
            </p:cNvSpPr>
            <p:nvPr/>
          </p:nvSpPr>
          <p:spPr bwMode="auto">
            <a:xfrm flipH="1">
              <a:off x="5012" y="6367"/>
              <a:ext cx="469" cy="450"/>
            </a:xfrm>
            <a:prstGeom prst="straightConnector1">
              <a:avLst/>
            </a:prstGeom>
            <a:grpFill/>
            <a:ln w="9525">
              <a:solidFill>
                <a:srgbClr val="FF0000"/>
              </a:solidFill>
              <a:prstDash val="lg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75" name="AutoShape 427"/>
            <p:cNvSpPr>
              <a:spLocks noChangeShapeType="1"/>
            </p:cNvSpPr>
            <p:nvPr/>
          </p:nvSpPr>
          <p:spPr bwMode="auto">
            <a:xfrm flipH="1">
              <a:off x="4483" y="6360"/>
              <a:ext cx="1015" cy="1"/>
            </a:xfrm>
            <a:prstGeom prst="straightConnector1">
              <a:avLst/>
            </a:prstGeom>
            <a:grpFill/>
            <a:ln w="9525">
              <a:solidFill>
                <a:srgbClr val="00B05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74" name="AutoShape 426"/>
            <p:cNvSpPr>
              <a:spLocks noChangeShapeType="1"/>
            </p:cNvSpPr>
            <p:nvPr/>
          </p:nvSpPr>
          <p:spPr bwMode="auto">
            <a:xfrm flipV="1">
              <a:off x="5481" y="5583"/>
              <a:ext cx="763" cy="786"/>
            </a:xfrm>
            <a:prstGeom prst="straightConnector1">
              <a:avLst/>
            </a:prstGeom>
            <a:grp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3" name="Text Box 425"/>
            <p:cNvSpPr txBox="1">
              <a:spLocks noChangeArrowheads="1"/>
            </p:cNvSpPr>
            <p:nvPr/>
          </p:nvSpPr>
          <p:spPr bwMode="auto">
            <a:xfrm>
              <a:off x="6220" y="5772"/>
              <a:ext cx="565" cy="38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2" name="AutoShape 424"/>
            <p:cNvSpPr>
              <a:spLocks noChangeShapeType="1"/>
            </p:cNvSpPr>
            <p:nvPr/>
          </p:nvSpPr>
          <p:spPr bwMode="auto">
            <a:xfrm flipV="1">
              <a:off x="2901" y="5612"/>
              <a:ext cx="763" cy="786"/>
            </a:xfrm>
            <a:prstGeom prst="straightConnector1">
              <a:avLst/>
            </a:prstGeom>
            <a:grp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 name="TextBox 514"/>
          <p:cNvSpPr txBox="1"/>
          <p:nvPr/>
        </p:nvSpPr>
        <p:spPr>
          <a:xfrm>
            <a:off x="13240230" y="26638636"/>
            <a:ext cx="9410981" cy="400110"/>
          </a:xfrm>
          <a:prstGeom prst="rect">
            <a:avLst/>
          </a:prstGeom>
          <a:noFill/>
        </p:spPr>
        <p:txBody>
          <a:bodyPr wrap="square" rtlCol="0">
            <a:spAutoFit/>
          </a:bodyPr>
          <a:lstStyle/>
          <a:p>
            <a:r>
              <a:rPr lang="en-US" sz="2000" b="1" dirty="0" smtClean="0"/>
              <a:t>Design B:  solenoid with two layers of coils wound at </a:t>
            </a:r>
            <a:r>
              <a:rPr lang="en-US" sz="2000" b="1" dirty="0" smtClean="0"/>
              <a:t>±45</a:t>
            </a:r>
            <a:r>
              <a:rPr lang="en-US" sz="2000" b="1" baseline="30000" dirty="0" smtClean="0"/>
              <a:t>o</a:t>
            </a:r>
            <a:r>
              <a:rPr lang="en-US" sz="2000" b="1" dirty="0" smtClean="0"/>
              <a:t>  </a:t>
            </a:r>
            <a:r>
              <a:rPr lang="en-US" sz="2000" b="1" dirty="0" smtClean="0"/>
              <a:t>relative to  common </a:t>
            </a:r>
            <a:r>
              <a:rPr lang="en-US" sz="2000" b="1" dirty="0" smtClean="0"/>
              <a:t>axis.</a:t>
            </a:r>
            <a:endParaRPr lang="en-US" sz="2000" b="1" dirty="0"/>
          </a:p>
        </p:txBody>
      </p:sp>
      <p:sp>
        <p:nvSpPr>
          <p:cNvPr id="2579" name="Rectangle 531"/>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536" name="Group 488"/>
          <p:cNvGrpSpPr>
            <a:grpSpLocks noChangeAspect="1"/>
          </p:cNvGrpSpPr>
          <p:nvPr/>
        </p:nvGrpSpPr>
        <p:grpSpPr bwMode="auto">
          <a:xfrm>
            <a:off x="13164336" y="30357491"/>
            <a:ext cx="5995705" cy="2097211"/>
            <a:chOff x="1776" y="1520"/>
            <a:chExt cx="8154" cy="2852"/>
          </a:xfrm>
        </p:grpSpPr>
        <p:sp>
          <p:nvSpPr>
            <p:cNvPr id="2578" name="AutoShape 530"/>
            <p:cNvSpPr>
              <a:spLocks noChangeAspect="1" noChangeArrowheads="1" noTextEdit="1"/>
            </p:cNvSpPr>
            <p:nvPr/>
          </p:nvSpPr>
          <p:spPr bwMode="auto">
            <a:xfrm>
              <a:off x="1776" y="1520"/>
              <a:ext cx="8154" cy="285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77" name="Text Box 529"/>
            <p:cNvSpPr txBox="1">
              <a:spLocks noChangeArrowheads="1"/>
            </p:cNvSpPr>
            <p:nvPr/>
          </p:nvSpPr>
          <p:spPr bwMode="auto">
            <a:xfrm>
              <a:off x="1882" y="3671"/>
              <a:ext cx="8048" cy="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a:t>
              </a:r>
              <a:r>
                <a:rPr lang="en-US" sz="1200" b="1" i="1" dirty="0" smtClean="0">
                  <a:latin typeface="Calibri" pitchFamily="34" charset="0"/>
                  <a:ea typeface="Calibri" pitchFamily="34" charset="0"/>
                  <a:cs typeface="Times New Roman" pitchFamily="18" charset="0"/>
                </a:rPr>
                <a:t>22</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12 pairs of rectangular coils are centered on Y axis and tilted with 45</a:t>
              </a:r>
              <a:r>
                <a:rPr kumimoji="0" lang="en-US" sz="12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(red coils) and -45 (blue coils)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37" name="Group 489"/>
            <p:cNvGrpSpPr>
              <a:grpSpLocks/>
            </p:cNvGrpSpPr>
            <p:nvPr/>
          </p:nvGrpSpPr>
          <p:grpSpPr bwMode="auto">
            <a:xfrm>
              <a:off x="2765" y="1578"/>
              <a:ext cx="6089" cy="2237"/>
              <a:chOff x="2765" y="1578"/>
              <a:chExt cx="6089" cy="2237"/>
            </a:xfrm>
          </p:grpSpPr>
          <p:sp>
            <p:nvSpPr>
              <p:cNvPr id="2576" name="Rectangle 528"/>
              <p:cNvSpPr>
                <a:spLocks noChangeArrowheads="1"/>
              </p:cNvSpPr>
              <p:nvPr/>
            </p:nvSpPr>
            <p:spPr bwMode="auto">
              <a:xfrm>
                <a:off x="3084" y="3483"/>
                <a:ext cx="5170" cy="143"/>
              </a:xfrm>
              <a:prstGeom prst="rect">
                <a:avLst/>
              </a:prstGeom>
              <a:solidFill>
                <a:srgbClr val="BFBFBF"/>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5" name="Rectangle 527"/>
              <p:cNvSpPr>
                <a:spLocks noChangeArrowheads="1"/>
              </p:cNvSpPr>
              <p:nvPr/>
            </p:nvSpPr>
            <p:spPr bwMode="auto">
              <a:xfrm>
                <a:off x="3198" y="2254"/>
                <a:ext cx="5170" cy="143"/>
              </a:xfrm>
              <a:prstGeom prst="rect">
                <a:avLst/>
              </a:prstGeom>
              <a:solidFill>
                <a:srgbClr val="BFBFBF"/>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38" name="Group 490"/>
              <p:cNvGrpSpPr>
                <a:grpSpLocks/>
              </p:cNvGrpSpPr>
              <p:nvPr/>
            </p:nvGrpSpPr>
            <p:grpSpPr bwMode="auto">
              <a:xfrm>
                <a:off x="2765" y="1578"/>
                <a:ext cx="6089" cy="2237"/>
                <a:chOff x="2765" y="1578"/>
                <a:chExt cx="6089" cy="2237"/>
              </a:xfrm>
            </p:grpSpPr>
            <p:sp>
              <p:nvSpPr>
                <p:cNvPr id="2574" name="Text Box 526"/>
                <p:cNvSpPr txBox="1">
                  <a:spLocks noChangeArrowheads="1"/>
                </p:cNvSpPr>
                <p:nvPr/>
              </p:nvSpPr>
              <p:spPr bwMode="auto">
                <a:xfrm>
                  <a:off x="3701" y="1623"/>
                  <a:ext cx="451" cy="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3" name="Text Box 525"/>
                <p:cNvSpPr txBox="1">
                  <a:spLocks noChangeArrowheads="1"/>
                </p:cNvSpPr>
                <p:nvPr/>
              </p:nvSpPr>
              <p:spPr bwMode="auto">
                <a:xfrm>
                  <a:off x="2765" y="1875"/>
                  <a:ext cx="486" cy="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cs typeface="Times New Roman" pitchFamily="18"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39" name="Group 491"/>
                <p:cNvGrpSpPr>
                  <a:grpSpLocks/>
                </p:cNvGrpSpPr>
                <p:nvPr/>
              </p:nvGrpSpPr>
              <p:grpSpPr bwMode="auto">
                <a:xfrm>
                  <a:off x="2897" y="1578"/>
                  <a:ext cx="5957" cy="2237"/>
                  <a:chOff x="2897" y="1650"/>
                  <a:chExt cx="5957" cy="2237"/>
                </a:xfrm>
              </p:grpSpPr>
              <p:sp>
                <p:nvSpPr>
                  <p:cNvPr id="2572" name="Text Box 524"/>
                  <p:cNvSpPr txBox="1">
                    <a:spLocks noChangeArrowheads="1"/>
                  </p:cNvSpPr>
                  <p:nvPr/>
                </p:nvSpPr>
                <p:spPr bwMode="auto">
                  <a:xfrm>
                    <a:off x="8368" y="2634"/>
                    <a:ext cx="486" cy="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cs typeface="Times New Roman" pitchFamily="18" charset="0"/>
                      </a:rPr>
                      <a:t>Z</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40" name="Group 492"/>
                  <p:cNvGrpSpPr>
                    <a:grpSpLocks/>
                  </p:cNvGrpSpPr>
                  <p:nvPr/>
                </p:nvGrpSpPr>
                <p:grpSpPr bwMode="auto">
                  <a:xfrm>
                    <a:off x="2897" y="1650"/>
                    <a:ext cx="5647" cy="2237"/>
                    <a:chOff x="2897" y="1749"/>
                    <a:chExt cx="5647" cy="2237"/>
                  </a:xfrm>
                </p:grpSpPr>
                <p:sp>
                  <p:nvSpPr>
                    <p:cNvPr id="2571" name="AutoShape 523"/>
                    <p:cNvSpPr>
                      <a:spLocks noChangeShapeType="1"/>
                    </p:cNvSpPr>
                    <p:nvPr/>
                  </p:nvSpPr>
                  <p:spPr bwMode="auto">
                    <a:xfrm flipV="1">
                      <a:off x="3054" y="3102"/>
                      <a:ext cx="5427" cy="16"/>
                    </a:xfrm>
                    <a:prstGeom prst="straightConnector1">
                      <a:avLst/>
                    </a:prstGeom>
                    <a:noFill/>
                    <a:ln w="9525">
                      <a:solidFill>
                        <a:srgbClr val="000000"/>
                      </a:solidFill>
                      <a:prstDash val="sysDot"/>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70" name="AutoShape 522"/>
                    <p:cNvSpPr>
                      <a:spLocks noChangeShapeType="1"/>
                    </p:cNvSpPr>
                    <p:nvPr/>
                  </p:nvSpPr>
                  <p:spPr bwMode="auto">
                    <a:xfrm flipV="1">
                      <a:off x="4061" y="1749"/>
                      <a:ext cx="1" cy="1336"/>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 name="AutoShape 521"/>
                    <p:cNvSpPr>
                      <a:spLocks noChangeShapeType="1"/>
                    </p:cNvSpPr>
                    <p:nvPr/>
                  </p:nvSpPr>
                  <p:spPr bwMode="auto">
                    <a:xfrm flipV="1">
                      <a:off x="3701" y="1762"/>
                      <a:ext cx="1" cy="1336"/>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 name="AutoShape 520"/>
                    <p:cNvSpPr>
                      <a:spLocks noChangeShapeType="1"/>
                    </p:cNvSpPr>
                    <p:nvPr/>
                  </p:nvSpPr>
                  <p:spPr bwMode="auto">
                    <a:xfrm>
                      <a:off x="3701" y="2103"/>
                      <a:ext cx="380" cy="0"/>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grpSp>
                  <p:nvGrpSpPr>
                    <p:cNvPr id="2541" name="Group 493"/>
                    <p:cNvGrpSpPr>
                      <a:grpSpLocks/>
                    </p:cNvGrpSpPr>
                    <p:nvPr/>
                  </p:nvGrpSpPr>
                  <p:grpSpPr bwMode="auto">
                    <a:xfrm>
                      <a:off x="2897" y="2175"/>
                      <a:ext cx="5647" cy="1811"/>
                      <a:chOff x="2897" y="2175"/>
                      <a:chExt cx="5647" cy="1811"/>
                    </a:xfrm>
                  </p:grpSpPr>
                  <p:grpSp>
                    <p:nvGrpSpPr>
                      <p:cNvPr id="2554" name="Group 506"/>
                      <p:cNvGrpSpPr>
                        <a:grpSpLocks/>
                      </p:cNvGrpSpPr>
                      <p:nvPr/>
                    </p:nvGrpSpPr>
                    <p:grpSpPr bwMode="auto">
                      <a:xfrm>
                        <a:off x="2897" y="2175"/>
                        <a:ext cx="5647" cy="963"/>
                        <a:chOff x="2897" y="2175"/>
                        <a:chExt cx="5647" cy="963"/>
                      </a:xfrm>
                    </p:grpSpPr>
                    <p:sp>
                      <p:nvSpPr>
                        <p:cNvPr id="2567" name="AutoShape 519"/>
                        <p:cNvSpPr>
                          <a:spLocks noChangeShapeType="1"/>
                        </p:cNvSpPr>
                        <p:nvPr/>
                      </p:nvSpPr>
                      <p:spPr bwMode="auto">
                        <a:xfrm flipV="1">
                          <a:off x="3083" y="2175"/>
                          <a:ext cx="1" cy="954"/>
                        </a:xfrm>
                        <a:prstGeom prst="straightConnector1">
                          <a:avLst/>
                        </a:prstGeom>
                        <a:noFill/>
                        <a:ln w="6350">
                          <a:solidFill>
                            <a:srgbClr val="000000"/>
                          </a:solidFill>
                          <a:prstDash val="sysDot"/>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66" name="Rectangle 518"/>
                        <p:cNvSpPr>
                          <a:spLocks noChangeArrowheads="1"/>
                        </p:cNvSpPr>
                        <p:nvPr/>
                      </p:nvSpPr>
                      <p:spPr bwMode="auto">
                        <a:xfrm rot="8254749">
                          <a:off x="2897" y="3066"/>
                          <a:ext cx="1668" cy="7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5" name="Rectangle 517"/>
                        <p:cNvSpPr>
                          <a:spLocks noChangeArrowheads="1"/>
                        </p:cNvSpPr>
                        <p:nvPr/>
                      </p:nvSpPr>
                      <p:spPr bwMode="auto">
                        <a:xfrm rot="8254749">
                          <a:off x="4003" y="3052"/>
                          <a:ext cx="1651" cy="7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4" name="Rectangle 516"/>
                        <p:cNvSpPr>
                          <a:spLocks noChangeArrowheads="1"/>
                        </p:cNvSpPr>
                        <p:nvPr/>
                      </p:nvSpPr>
                      <p:spPr bwMode="auto">
                        <a:xfrm rot="8254749">
                          <a:off x="4348" y="3065"/>
                          <a:ext cx="1651" cy="7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3" name="Rectangle 515"/>
                        <p:cNvSpPr>
                          <a:spLocks noChangeArrowheads="1"/>
                        </p:cNvSpPr>
                        <p:nvPr/>
                      </p:nvSpPr>
                      <p:spPr bwMode="auto">
                        <a:xfrm rot="8254749">
                          <a:off x="4712" y="3064"/>
                          <a:ext cx="1651" cy="7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2" name="Rectangle 514"/>
                        <p:cNvSpPr>
                          <a:spLocks noChangeArrowheads="1"/>
                        </p:cNvSpPr>
                        <p:nvPr/>
                      </p:nvSpPr>
                      <p:spPr bwMode="auto">
                        <a:xfrm rot="8254749">
                          <a:off x="3251" y="3066"/>
                          <a:ext cx="1668" cy="7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1" name="Rectangle 513"/>
                        <p:cNvSpPr>
                          <a:spLocks noChangeArrowheads="1"/>
                        </p:cNvSpPr>
                        <p:nvPr/>
                      </p:nvSpPr>
                      <p:spPr bwMode="auto">
                        <a:xfrm rot="8254749">
                          <a:off x="3603" y="3061"/>
                          <a:ext cx="1668" cy="7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 name="Rectangle 512"/>
                        <p:cNvSpPr>
                          <a:spLocks noChangeArrowheads="1"/>
                        </p:cNvSpPr>
                        <p:nvPr/>
                      </p:nvSpPr>
                      <p:spPr bwMode="auto">
                        <a:xfrm rot="8254749">
                          <a:off x="5078" y="3061"/>
                          <a:ext cx="1668" cy="7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9" name="Rectangle 511"/>
                        <p:cNvSpPr>
                          <a:spLocks noChangeArrowheads="1"/>
                        </p:cNvSpPr>
                        <p:nvPr/>
                      </p:nvSpPr>
                      <p:spPr bwMode="auto">
                        <a:xfrm rot="8254749">
                          <a:off x="6184" y="3047"/>
                          <a:ext cx="1651" cy="7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8" name="Rectangle 510"/>
                        <p:cNvSpPr>
                          <a:spLocks noChangeArrowheads="1"/>
                        </p:cNvSpPr>
                        <p:nvPr/>
                      </p:nvSpPr>
                      <p:spPr bwMode="auto">
                        <a:xfrm rot="8254749">
                          <a:off x="6529" y="3060"/>
                          <a:ext cx="1651" cy="7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7" name="Rectangle 509"/>
                        <p:cNvSpPr>
                          <a:spLocks noChangeArrowheads="1"/>
                        </p:cNvSpPr>
                        <p:nvPr/>
                      </p:nvSpPr>
                      <p:spPr bwMode="auto">
                        <a:xfrm rot="8254749">
                          <a:off x="6893" y="3050"/>
                          <a:ext cx="1651" cy="7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6" name="Rectangle 508"/>
                        <p:cNvSpPr>
                          <a:spLocks noChangeArrowheads="1"/>
                        </p:cNvSpPr>
                        <p:nvPr/>
                      </p:nvSpPr>
                      <p:spPr bwMode="auto">
                        <a:xfrm rot="8254749">
                          <a:off x="5432" y="3061"/>
                          <a:ext cx="1668" cy="7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5" name="Rectangle 507"/>
                        <p:cNvSpPr>
                          <a:spLocks noChangeArrowheads="1"/>
                        </p:cNvSpPr>
                        <p:nvPr/>
                      </p:nvSpPr>
                      <p:spPr bwMode="auto">
                        <a:xfrm rot="8254749">
                          <a:off x="5784" y="3047"/>
                          <a:ext cx="1668" cy="71"/>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53" name="Rectangle 505"/>
                      <p:cNvSpPr>
                        <a:spLocks noChangeArrowheads="1"/>
                      </p:cNvSpPr>
                      <p:nvPr/>
                    </p:nvSpPr>
                    <p:spPr bwMode="auto">
                      <a:xfrm rot="-2086260">
                        <a:off x="3654" y="2258"/>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2" name="Rectangle 504"/>
                      <p:cNvSpPr>
                        <a:spLocks noChangeArrowheads="1"/>
                      </p:cNvSpPr>
                      <p:nvPr/>
                    </p:nvSpPr>
                    <p:spPr bwMode="auto">
                      <a:xfrm rot="-2086260">
                        <a:off x="4043" y="2240"/>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1" name="Rectangle 503"/>
                      <p:cNvSpPr>
                        <a:spLocks noChangeArrowheads="1"/>
                      </p:cNvSpPr>
                      <p:nvPr/>
                    </p:nvSpPr>
                    <p:spPr bwMode="auto">
                      <a:xfrm rot="-2086260">
                        <a:off x="4372" y="2249"/>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0" name="Rectangle 502"/>
                      <p:cNvSpPr>
                        <a:spLocks noChangeArrowheads="1"/>
                      </p:cNvSpPr>
                      <p:nvPr/>
                    </p:nvSpPr>
                    <p:spPr bwMode="auto">
                      <a:xfrm rot="-2086260">
                        <a:off x="4737" y="2249"/>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9" name="Rectangle 501"/>
                      <p:cNvSpPr>
                        <a:spLocks noChangeArrowheads="1"/>
                      </p:cNvSpPr>
                      <p:nvPr/>
                    </p:nvSpPr>
                    <p:spPr bwMode="auto">
                      <a:xfrm rot="-2086260">
                        <a:off x="5096" y="2253"/>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8" name="Rectangle 500"/>
                      <p:cNvSpPr>
                        <a:spLocks noChangeArrowheads="1"/>
                      </p:cNvSpPr>
                      <p:nvPr/>
                    </p:nvSpPr>
                    <p:spPr bwMode="auto">
                      <a:xfrm rot="-2086260">
                        <a:off x="5459" y="2247"/>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7" name="Rectangle 499"/>
                      <p:cNvSpPr>
                        <a:spLocks noChangeArrowheads="1"/>
                      </p:cNvSpPr>
                      <p:nvPr/>
                    </p:nvSpPr>
                    <p:spPr bwMode="auto">
                      <a:xfrm rot="-2086260">
                        <a:off x="5857" y="2231"/>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6" name="Rectangle 498"/>
                      <p:cNvSpPr>
                        <a:spLocks noChangeArrowheads="1"/>
                      </p:cNvSpPr>
                      <p:nvPr/>
                    </p:nvSpPr>
                    <p:spPr bwMode="auto">
                      <a:xfrm rot="-2086260">
                        <a:off x="6214" y="2237"/>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5" name="Rectangle 497"/>
                      <p:cNvSpPr>
                        <a:spLocks noChangeArrowheads="1"/>
                      </p:cNvSpPr>
                      <p:nvPr/>
                    </p:nvSpPr>
                    <p:spPr bwMode="auto">
                      <a:xfrm rot="-2086260">
                        <a:off x="6547" y="2229"/>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4" name="Rectangle 496"/>
                      <p:cNvSpPr>
                        <a:spLocks noChangeArrowheads="1"/>
                      </p:cNvSpPr>
                      <p:nvPr/>
                    </p:nvSpPr>
                    <p:spPr bwMode="auto">
                      <a:xfrm rot="-2086260">
                        <a:off x="6929" y="2238"/>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3" name="Rectangle 495"/>
                      <p:cNvSpPr>
                        <a:spLocks noChangeArrowheads="1"/>
                      </p:cNvSpPr>
                      <p:nvPr/>
                    </p:nvSpPr>
                    <p:spPr bwMode="auto">
                      <a:xfrm rot="-2086260">
                        <a:off x="7296" y="2229"/>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2" name="Rectangle 494"/>
                      <p:cNvSpPr>
                        <a:spLocks noChangeArrowheads="1"/>
                      </p:cNvSpPr>
                      <p:nvPr/>
                    </p:nvSpPr>
                    <p:spPr bwMode="auto">
                      <a:xfrm rot="-2086260">
                        <a:off x="7670" y="2226"/>
                        <a:ext cx="71" cy="1728"/>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grpSp>
      <p:sp>
        <p:nvSpPr>
          <p:cNvPr id="2619" name="Rectangle 571"/>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584" name="Group 536"/>
          <p:cNvGrpSpPr>
            <a:grpSpLocks noChangeAspect="1"/>
          </p:cNvGrpSpPr>
          <p:nvPr/>
        </p:nvGrpSpPr>
        <p:grpSpPr bwMode="auto">
          <a:xfrm>
            <a:off x="14075405" y="33393291"/>
            <a:ext cx="7437529" cy="3338802"/>
            <a:chOff x="1147" y="1820"/>
            <a:chExt cx="9585" cy="4041"/>
          </a:xfrm>
        </p:grpSpPr>
        <p:sp>
          <p:nvSpPr>
            <p:cNvPr id="2618" name="AutoShape 570"/>
            <p:cNvSpPr>
              <a:spLocks noChangeAspect="1" noChangeArrowheads="1" noTextEdit="1"/>
            </p:cNvSpPr>
            <p:nvPr/>
          </p:nvSpPr>
          <p:spPr bwMode="auto">
            <a:xfrm>
              <a:off x="1440" y="1820"/>
              <a:ext cx="7807" cy="3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17" name="AutoShape 569"/>
            <p:cNvSpPr>
              <a:spLocks noChangeShapeType="1"/>
            </p:cNvSpPr>
            <p:nvPr/>
          </p:nvSpPr>
          <p:spPr bwMode="auto">
            <a:xfrm>
              <a:off x="2951" y="2314"/>
              <a:ext cx="792" cy="79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6" name="AutoShape 568"/>
            <p:cNvSpPr>
              <a:spLocks noChangeShapeType="1"/>
            </p:cNvSpPr>
            <p:nvPr/>
          </p:nvSpPr>
          <p:spPr bwMode="auto">
            <a:xfrm flipV="1">
              <a:off x="4063" y="2248"/>
              <a:ext cx="864" cy="86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5" name="AutoShape 567"/>
            <p:cNvSpPr>
              <a:spLocks noChangeShapeType="1"/>
            </p:cNvSpPr>
            <p:nvPr/>
          </p:nvSpPr>
          <p:spPr bwMode="auto">
            <a:xfrm>
              <a:off x="3042" y="2331"/>
              <a:ext cx="720" cy="720"/>
            </a:xfrm>
            <a:prstGeom prst="straightConnector1">
              <a:avLst/>
            </a:prstGeom>
            <a:noFill/>
            <a:ln w="1905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4" name="AutoShape 566"/>
            <p:cNvSpPr>
              <a:spLocks noChangeShapeType="1"/>
            </p:cNvSpPr>
            <p:nvPr/>
          </p:nvSpPr>
          <p:spPr bwMode="auto">
            <a:xfrm flipH="1">
              <a:off x="4032" y="2341"/>
              <a:ext cx="720" cy="720"/>
            </a:xfrm>
            <a:prstGeom prst="straightConnector1">
              <a:avLst/>
            </a:prstGeom>
            <a:noFill/>
            <a:ln w="1905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3" name="AutoShape 565"/>
            <p:cNvSpPr>
              <a:spLocks noChangeShapeType="1"/>
            </p:cNvSpPr>
            <p:nvPr/>
          </p:nvSpPr>
          <p:spPr bwMode="auto">
            <a:xfrm flipH="1">
              <a:off x="3044" y="3475"/>
              <a:ext cx="720" cy="720"/>
            </a:xfrm>
            <a:prstGeom prst="straightConnector1">
              <a:avLst/>
            </a:prstGeom>
            <a:noFill/>
            <a:ln w="1905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2" name="AutoShape 564"/>
            <p:cNvSpPr>
              <a:spLocks noChangeShapeType="1"/>
            </p:cNvSpPr>
            <p:nvPr/>
          </p:nvSpPr>
          <p:spPr bwMode="auto">
            <a:xfrm>
              <a:off x="4063" y="3493"/>
              <a:ext cx="720" cy="720"/>
            </a:xfrm>
            <a:prstGeom prst="straightConnector1">
              <a:avLst/>
            </a:prstGeom>
            <a:noFill/>
            <a:ln w="1905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1" name="AutoShape 563"/>
            <p:cNvSpPr>
              <a:spLocks noChangeShapeType="1"/>
            </p:cNvSpPr>
            <p:nvPr/>
          </p:nvSpPr>
          <p:spPr bwMode="auto">
            <a:xfrm flipH="1" flipV="1">
              <a:off x="2961" y="2403"/>
              <a:ext cx="720" cy="720"/>
            </a:xfrm>
            <a:prstGeom prst="straightConnector1">
              <a:avLst/>
            </a:prstGeom>
            <a:noFill/>
            <a:ln w="1905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0" name="AutoShape 562"/>
            <p:cNvSpPr>
              <a:spLocks noChangeShapeType="1"/>
            </p:cNvSpPr>
            <p:nvPr/>
          </p:nvSpPr>
          <p:spPr bwMode="auto">
            <a:xfrm flipH="1" flipV="1">
              <a:off x="4120" y="3406"/>
              <a:ext cx="720" cy="720"/>
            </a:xfrm>
            <a:prstGeom prst="straightConnector1">
              <a:avLst/>
            </a:prstGeom>
            <a:noFill/>
            <a:ln w="1905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9" name="AutoShape 561"/>
            <p:cNvSpPr>
              <a:spLocks noChangeShapeType="1"/>
            </p:cNvSpPr>
            <p:nvPr/>
          </p:nvSpPr>
          <p:spPr bwMode="auto">
            <a:xfrm flipH="1">
              <a:off x="4119" y="2419"/>
              <a:ext cx="720" cy="720"/>
            </a:xfrm>
            <a:prstGeom prst="straightConnector1">
              <a:avLst/>
            </a:prstGeom>
            <a:noFill/>
            <a:ln w="1905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8" name="AutoShape 560"/>
            <p:cNvSpPr>
              <a:spLocks noChangeShapeType="1"/>
            </p:cNvSpPr>
            <p:nvPr/>
          </p:nvSpPr>
          <p:spPr bwMode="auto">
            <a:xfrm flipH="1">
              <a:off x="2960" y="3406"/>
              <a:ext cx="720" cy="720"/>
            </a:xfrm>
            <a:prstGeom prst="straightConnector1">
              <a:avLst/>
            </a:prstGeom>
            <a:noFill/>
            <a:ln w="1905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7" name="AutoShape 559"/>
            <p:cNvSpPr>
              <a:spLocks noChangeShapeType="1"/>
            </p:cNvSpPr>
            <p:nvPr/>
          </p:nvSpPr>
          <p:spPr bwMode="auto">
            <a:xfrm>
              <a:off x="4072" y="3430"/>
              <a:ext cx="792" cy="79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6" name="Oval 558"/>
            <p:cNvSpPr>
              <a:spLocks noChangeArrowheads="1"/>
            </p:cNvSpPr>
            <p:nvPr/>
          </p:nvSpPr>
          <p:spPr bwMode="auto">
            <a:xfrm>
              <a:off x="3860" y="3213"/>
              <a:ext cx="79" cy="103"/>
            </a:xfrm>
            <a:prstGeom prst="ellipse">
              <a:avLst/>
            </a:pr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5" name="AutoShape 557"/>
            <p:cNvSpPr>
              <a:spLocks noChangeShapeType="1"/>
            </p:cNvSpPr>
            <p:nvPr/>
          </p:nvSpPr>
          <p:spPr bwMode="auto">
            <a:xfrm flipV="1">
              <a:off x="2861" y="3439"/>
              <a:ext cx="864" cy="86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4" name="AutoShape 556"/>
            <p:cNvSpPr>
              <a:spLocks noChangeArrowheads="1"/>
            </p:cNvSpPr>
            <p:nvPr/>
          </p:nvSpPr>
          <p:spPr bwMode="auto">
            <a:xfrm>
              <a:off x="3818" y="3269"/>
              <a:ext cx="157" cy="1219"/>
            </a:xfrm>
            <a:prstGeom prst="triangle">
              <a:avLst>
                <a:gd name="adj" fmla="val 50000"/>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3" name="Text Box 555"/>
            <p:cNvSpPr txBox="1">
              <a:spLocks noChangeArrowheads="1"/>
            </p:cNvSpPr>
            <p:nvPr/>
          </p:nvSpPr>
          <p:spPr bwMode="auto">
            <a:xfrm>
              <a:off x="1147" y="4851"/>
              <a:ext cx="9585" cy="10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25: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1400" i="1" dirty="0" smtClean="0">
                  <a:latin typeface="Calibri" pitchFamily="34" charset="0"/>
                  <a:ea typeface="Calibri" pitchFamily="34" charset="0"/>
                  <a:cs typeface="Times New Roman" pitchFamily="18" charset="0"/>
                </a:rPr>
                <a:t>F</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double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solenoids aligned with Z (the beam axis) and the X axis. </a:t>
              </a:r>
              <a:r>
                <a:rPr lang="en-US" sz="1400" i="1" dirty="0" smtClean="0">
                  <a:latin typeface="Calibri" pitchFamily="34" charset="0"/>
                  <a:ea typeface="Calibri" pitchFamily="34" charset="0"/>
                  <a:cs typeface="Times New Roman" pitchFamily="18" charset="0"/>
                </a:rPr>
                <a:t>The four detectors are centered on the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a:t>
              </a:r>
              <a:r>
                <a:rPr kumimoji="0" lang="en-US" sz="14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radial</a:t>
              </a:r>
              <a:r>
                <a:rPr kumimoji="0" lang="en-US" sz="14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directions</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magnetic field lines (green</a:t>
              </a:r>
              <a:r>
                <a:rPr kumimoji="0" lang="en-US" sz="14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 arrows) are </a:t>
              </a:r>
              <a:r>
                <a:rPr lang="en-US" sz="1400" i="1" dirty="0" smtClean="0">
                  <a:latin typeface="Calibri" pitchFamily="34" charset="0"/>
                  <a:ea typeface="Calibri" pitchFamily="34" charset="0"/>
                  <a:cs typeface="Times New Roman" pitchFamily="18" charset="0"/>
                </a:rPr>
                <a:t>normal to the radial </a:t>
              </a:r>
              <a:r>
                <a:rPr kumimoji="0" lang="en-US" sz="1400" b="0" i="1" u="none" strike="noStrike" cap="none" normalizeH="0" dirty="0" smtClean="0">
                  <a:ln>
                    <a:noFill/>
                  </a:ln>
                  <a:solidFill>
                    <a:schemeClr val="tx1"/>
                  </a:solidFill>
                  <a:effectLst/>
                  <a:latin typeface="Calibri" pitchFamily="34" charset="0"/>
                  <a:ea typeface="Calibri" pitchFamily="34" charset="0"/>
                  <a:cs typeface="Times New Roman" pitchFamily="18" charset="0"/>
                </a:rPr>
                <a:t>directions.</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2" name="Text Box 554"/>
            <p:cNvSpPr txBox="1">
              <a:spLocks noChangeArrowheads="1"/>
            </p:cNvSpPr>
            <p:nvPr/>
          </p:nvSpPr>
          <p:spPr bwMode="auto">
            <a:xfrm>
              <a:off x="3885" y="3014"/>
              <a:ext cx="919"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Target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1" name="Text Box 553"/>
            <p:cNvSpPr txBox="1">
              <a:spLocks noChangeArrowheads="1"/>
            </p:cNvSpPr>
            <p:nvPr/>
          </p:nvSpPr>
          <p:spPr bwMode="auto">
            <a:xfrm>
              <a:off x="3278" y="4213"/>
              <a:ext cx="1342" cy="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Laser beam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00" name="AutoShape 552"/>
            <p:cNvSpPr>
              <a:spLocks noChangeShapeType="1"/>
            </p:cNvSpPr>
            <p:nvPr/>
          </p:nvSpPr>
          <p:spPr bwMode="auto">
            <a:xfrm flipV="1">
              <a:off x="3902" y="2164"/>
              <a:ext cx="1" cy="1091"/>
            </a:xfrm>
            <a:prstGeom prst="straightConnector1">
              <a:avLst/>
            </a:prstGeom>
            <a:noFill/>
            <a:ln w="9525">
              <a:solidFill>
                <a:srgbClr val="000000"/>
              </a:solidFill>
              <a:prstDash val="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99" name="AutoShape 551"/>
            <p:cNvSpPr>
              <a:spLocks noChangeShapeType="1"/>
            </p:cNvSpPr>
            <p:nvPr/>
          </p:nvSpPr>
          <p:spPr bwMode="auto">
            <a:xfrm>
              <a:off x="3902" y="3268"/>
              <a:ext cx="1406" cy="1"/>
            </a:xfrm>
            <a:prstGeom prst="straightConnector1">
              <a:avLst/>
            </a:prstGeom>
            <a:noFill/>
            <a:ln w="9525">
              <a:solidFill>
                <a:srgbClr val="000000"/>
              </a:solidFill>
              <a:prstDash val="dash"/>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598" name="Text Box 550"/>
            <p:cNvSpPr txBox="1">
              <a:spLocks noChangeArrowheads="1"/>
            </p:cNvSpPr>
            <p:nvPr/>
          </p:nvSpPr>
          <p:spPr bwMode="auto">
            <a:xfrm>
              <a:off x="5211" y="3123"/>
              <a:ext cx="399"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97" name="Text Box 549"/>
            <p:cNvSpPr txBox="1">
              <a:spLocks noChangeArrowheads="1"/>
            </p:cNvSpPr>
            <p:nvPr/>
          </p:nvSpPr>
          <p:spPr bwMode="auto">
            <a:xfrm>
              <a:off x="3850" y="1987"/>
              <a:ext cx="399" cy="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96" name="Arc 548"/>
            <p:cNvSpPr>
              <a:spLocks/>
            </p:cNvSpPr>
            <p:nvPr/>
          </p:nvSpPr>
          <p:spPr bwMode="auto">
            <a:xfrm>
              <a:off x="3900" y="2530"/>
              <a:ext cx="597" cy="521"/>
            </a:xfrm>
            <a:custGeom>
              <a:avLst/>
              <a:gdLst>
                <a:gd name="G0" fmla="+- 2393 0 0"/>
                <a:gd name="G1" fmla="+- 21600 0 0"/>
                <a:gd name="G2" fmla="+- 21600 0 0"/>
                <a:gd name="T0" fmla="*/ 0 w 19483"/>
                <a:gd name="T1" fmla="*/ 133 h 21600"/>
                <a:gd name="T2" fmla="*/ 19483 w 19483"/>
                <a:gd name="T3" fmla="*/ 8390 h 21600"/>
                <a:gd name="T4" fmla="*/ 2393 w 19483"/>
                <a:gd name="T5" fmla="*/ 21600 h 21600"/>
              </a:gdLst>
              <a:ahLst/>
              <a:cxnLst>
                <a:cxn ang="0">
                  <a:pos x="T0" y="T1"/>
                </a:cxn>
                <a:cxn ang="0">
                  <a:pos x="T2" y="T3"/>
                </a:cxn>
                <a:cxn ang="0">
                  <a:pos x="T4" y="T5"/>
                </a:cxn>
              </a:cxnLst>
              <a:rect l="0" t="0" r="r" b="b"/>
              <a:pathLst>
                <a:path w="19483" h="21600" fill="none" extrusionOk="0">
                  <a:moveTo>
                    <a:pt x="-1" y="132"/>
                  </a:moveTo>
                  <a:cubicBezTo>
                    <a:pt x="794" y="44"/>
                    <a:pt x="1593" y="-1"/>
                    <a:pt x="2393" y="0"/>
                  </a:cubicBezTo>
                  <a:cubicBezTo>
                    <a:pt x="9081" y="0"/>
                    <a:pt x="15392" y="3098"/>
                    <a:pt x="19482" y="8390"/>
                  </a:cubicBezTo>
                </a:path>
                <a:path w="19483" h="21600" stroke="0" extrusionOk="0">
                  <a:moveTo>
                    <a:pt x="-1" y="132"/>
                  </a:moveTo>
                  <a:cubicBezTo>
                    <a:pt x="794" y="44"/>
                    <a:pt x="1593" y="-1"/>
                    <a:pt x="2393" y="0"/>
                  </a:cubicBezTo>
                  <a:cubicBezTo>
                    <a:pt x="9081" y="0"/>
                    <a:pt x="15392" y="3098"/>
                    <a:pt x="19482" y="8390"/>
                  </a:cubicBezTo>
                  <a:lnTo>
                    <a:pt x="2393" y="21600"/>
                  </a:lnTo>
                  <a:close/>
                </a:path>
              </a:pathLst>
            </a:custGeom>
            <a:noFill/>
            <a:ln w="9525">
              <a:solidFill>
                <a:srgbClr val="000000"/>
              </a:solidFill>
              <a:prstDash val="dash"/>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595" name="Arc 547"/>
            <p:cNvSpPr>
              <a:spLocks/>
            </p:cNvSpPr>
            <p:nvPr/>
          </p:nvSpPr>
          <p:spPr bwMode="auto">
            <a:xfrm rot="-2723991">
              <a:off x="3424" y="2441"/>
              <a:ext cx="597" cy="521"/>
            </a:xfrm>
            <a:custGeom>
              <a:avLst/>
              <a:gdLst>
                <a:gd name="G0" fmla="+- 2393 0 0"/>
                <a:gd name="G1" fmla="+- 21600 0 0"/>
                <a:gd name="G2" fmla="+- 21600 0 0"/>
                <a:gd name="T0" fmla="*/ 0 w 19483"/>
                <a:gd name="T1" fmla="*/ 133 h 21600"/>
                <a:gd name="T2" fmla="*/ 19483 w 19483"/>
                <a:gd name="T3" fmla="*/ 8390 h 21600"/>
                <a:gd name="T4" fmla="*/ 2393 w 19483"/>
                <a:gd name="T5" fmla="*/ 21600 h 21600"/>
              </a:gdLst>
              <a:ahLst/>
              <a:cxnLst>
                <a:cxn ang="0">
                  <a:pos x="T0" y="T1"/>
                </a:cxn>
                <a:cxn ang="0">
                  <a:pos x="T2" y="T3"/>
                </a:cxn>
                <a:cxn ang="0">
                  <a:pos x="T4" y="T5"/>
                </a:cxn>
              </a:cxnLst>
              <a:rect l="0" t="0" r="r" b="b"/>
              <a:pathLst>
                <a:path w="19483" h="21600" fill="none" extrusionOk="0">
                  <a:moveTo>
                    <a:pt x="-1" y="132"/>
                  </a:moveTo>
                  <a:cubicBezTo>
                    <a:pt x="794" y="44"/>
                    <a:pt x="1593" y="-1"/>
                    <a:pt x="2393" y="0"/>
                  </a:cubicBezTo>
                  <a:cubicBezTo>
                    <a:pt x="9081" y="0"/>
                    <a:pt x="15392" y="3098"/>
                    <a:pt x="19482" y="8390"/>
                  </a:cubicBezTo>
                </a:path>
                <a:path w="19483" h="21600" stroke="0" extrusionOk="0">
                  <a:moveTo>
                    <a:pt x="-1" y="132"/>
                  </a:moveTo>
                  <a:cubicBezTo>
                    <a:pt x="794" y="44"/>
                    <a:pt x="1593" y="-1"/>
                    <a:pt x="2393" y="0"/>
                  </a:cubicBezTo>
                  <a:cubicBezTo>
                    <a:pt x="9081" y="0"/>
                    <a:pt x="15392" y="3098"/>
                    <a:pt x="19482" y="8390"/>
                  </a:cubicBezTo>
                  <a:lnTo>
                    <a:pt x="2393" y="21600"/>
                  </a:lnTo>
                  <a:close/>
                </a:path>
              </a:pathLst>
            </a:custGeom>
            <a:noFill/>
            <a:ln w="9525">
              <a:solidFill>
                <a:srgbClr val="000000"/>
              </a:solidFill>
              <a:prstDash val="dash"/>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594" name="Arc 546"/>
            <p:cNvSpPr>
              <a:spLocks/>
            </p:cNvSpPr>
            <p:nvPr/>
          </p:nvSpPr>
          <p:spPr bwMode="auto">
            <a:xfrm rot="8089281">
              <a:off x="3714" y="3471"/>
              <a:ext cx="597" cy="521"/>
            </a:xfrm>
            <a:custGeom>
              <a:avLst/>
              <a:gdLst>
                <a:gd name="G0" fmla="+- 2393 0 0"/>
                <a:gd name="G1" fmla="+- 21600 0 0"/>
                <a:gd name="G2" fmla="+- 21600 0 0"/>
                <a:gd name="T0" fmla="*/ 0 w 19483"/>
                <a:gd name="T1" fmla="*/ 133 h 21600"/>
                <a:gd name="T2" fmla="*/ 19483 w 19483"/>
                <a:gd name="T3" fmla="*/ 8390 h 21600"/>
                <a:gd name="T4" fmla="*/ 2393 w 19483"/>
                <a:gd name="T5" fmla="*/ 21600 h 21600"/>
              </a:gdLst>
              <a:ahLst/>
              <a:cxnLst>
                <a:cxn ang="0">
                  <a:pos x="T0" y="T1"/>
                </a:cxn>
                <a:cxn ang="0">
                  <a:pos x="T2" y="T3"/>
                </a:cxn>
                <a:cxn ang="0">
                  <a:pos x="T4" y="T5"/>
                </a:cxn>
              </a:cxnLst>
              <a:rect l="0" t="0" r="r" b="b"/>
              <a:pathLst>
                <a:path w="19483" h="21600" fill="none" extrusionOk="0">
                  <a:moveTo>
                    <a:pt x="-1" y="132"/>
                  </a:moveTo>
                  <a:cubicBezTo>
                    <a:pt x="794" y="44"/>
                    <a:pt x="1593" y="-1"/>
                    <a:pt x="2393" y="0"/>
                  </a:cubicBezTo>
                  <a:cubicBezTo>
                    <a:pt x="9081" y="0"/>
                    <a:pt x="15392" y="3098"/>
                    <a:pt x="19482" y="8390"/>
                  </a:cubicBezTo>
                </a:path>
                <a:path w="19483" h="21600" stroke="0" extrusionOk="0">
                  <a:moveTo>
                    <a:pt x="-1" y="132"/>
                  </a:moveTo>
                  <a:cubicBezTo>
                    <a:pt x="794" y="44"/>
                    <a:pt x="1593" y="-1"/>
                    <a:pt x="2393" y="0"/>
                  </a:cubicBezTo>
                  <a:cubicBezTo>
                    <a:pt x="9081" y="0"/>
                    <a:pt x="15392" y="3098"/>
                    <a:pt x="19482" y="8390"/>
                  </a:cubicBezTo>
                  <a:lnTo>
                    <a:pt x="2393" y="21600"/>
                  </a:lnTo>
                  <a:close/>
                </a:path>
              </a:pathLst>
            </a:custGeom>
            <a:noFill/>
            <a:ln w="9525">
              <a:solidFill>
                <a:srgbClr val="000000"/>
              </a:solidFill>
              <a:prstDash val="dash"/>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593" name="Arc 545"/>
            <p:cNvSpPr>
              <a:spLocks/>
            </p:cNvSpPr>
            <p:nvPr/>
          </p:nvSpPr>
          <p:spPr bwMode="auto">
            <a:xfrm rot="11187049">
              <a:off x="3342" y="3439"/>
              <a:ext cx="597" cy="521"/>
            </a:xfrm>
            <a:custGeom>
              <a:avLst/>
              <a:gdLst>
                <a:gd name="G0" fmla="+- 2393 0 0"/>
                <a:gd name="G1" fmla="+- 21600 0 0"/>
                <a:gd name="G2" fmla="+- 21600 0 0"/>
                <a:gd name="T0" fmla="*/ 0 w 19483"/>
                <a:gd name="T1" fmla="*/ 133 h 21600"/>
                <a:gd name="T2" fmla="*/ 19483 w 19483"/>
                <a:gd name="T3" fmla="*/ 8390 h 21600"/>
                <a:gd name="T4" fmla="*/ 2393 w 19483"/>
                <a:gd name="T5" fmla="*/ 21600 h 21600"/>
              </a:gdLst>
              <a:ahLst/>
              <a:cxnLst>
                <a:cxn ang="0">
                  <a:pos x="T0" y="T1"/>
                </a:cxn>
                <a:cxn ang="0">
                  <a:pos x="T2" y="T3"/>
                </a:cxn>
                <a:cxn ang="0">
                  <a:pos x="T4" y="T5"/>
                </a:cxn>
              </a:cxnLst>
              <a:rect l="0" t="0" r="r" b="b"/>
              <a:pathLst>
                <a:path w="19483" h="21600" fill="none" extrusionOk="0">
                  <a:moveTo>
                    <a:pt x="-1" y="132"/>
                  </a:moveTo>
                  <a:cubicBezTo>
                    <a:pt x="794" y="44"/>
                    <a:pt x="1593" y="-1"/>
                    <a:pt x="2393" y="0"/>
                  </a:cubicBezTo>
                  <a:cubicBezTo>
                    <a:pt x="9081" y="0"/>
                    <a:pt x="15392" y="3098"/>
                    <a:pt x="19482" y="8390"/>
                  </a:cubicBezTo>
                </a:path>
                <a:path w="19483" h="21600" stroke="0" extrusionOk="0">
                  <a:moveTo>
                    <a:pt x="-1" y="132"/>
                  </a:moveTo>
                  <a:cubicBezTo>
                    <a:pt x="794" y="44"/>
                    <a:pt x="1593" y="-1"/>
                    <a:pt x="2393" y="0"/>
                  </a:cubicBezTo>
                  <a:cubicBezTo>
                    <a:pt x="9081" y="0"/>
                    <a:pt x="15392" y="3098"/>
                    <a:pt x="19482" y="8390"/>
                  </a:cubicBezTo>
                  <a:lnTo>
                    <a:pt x="2393" y="21600"/>
                  </a:lnTo>
                  <a:close/>
                </a:path>
              </a:pathLst>
            </a:custGeom>
            <a:noFill/>
            <a:ln w="9525">
              <a:solidFill>
                <a:srgbClr val="000000"/>
              </a:solidFill>
              <a:prstDash val="dash"/>
              <a:round/>
              <a:headEnd type="arrow" w="sm" len="sm"/>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2592" name="Text Box 544"/>
            <p:cNvSpPr txBox="1">
              <a:spLocks noChangeArrowheads="1"/>
            </p:cNvSpPr>
            <p:nvPr/>
          </p:nvSpPr>
          <p:spPr bwMode="auto">
            <a:xfrm>
              <a:off x="3983" y="2248"/>
              <a:ext cx="637"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91" name="Text Box 543"/>
            <p:cNvSpPr txBox="1">
              <a:spLocks noChangeArrowheads="1"/>
            </p:cNvSpPr>
            <p:nvPr/>
          </p:nvSpPr>
          <p:spPr bwMode="auto">
            <a:xfrm>
              <a:off x="3225" y="2248"/>
              <a:ext cx="637"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90" name="Text Box 542"/>
            <p:cNvSpPr txBox="1">
              <a:spLocks noChangeArrowheads="1"/>
            </p:cNvSpPr>
            <p:nvPr/>
          </p:nvSpPr>
          <p:spPr bwMode="auto">
            <a:xfrm>
              <a:off x="3950" y="3813"/>
              <a:ext cx="637"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a:t>
              </a:r>
              <a:r>
                <a:rPr kumimoji="0" lang="en-US" sz="11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89" name="Text Box 541"/>
            <p:cNvSpPr txBox="1">
              <a:spLocks noChangeArrowheads="1"/>
            </p:cNvSpPr>
            <p:nvPr/>
          </p:nvSpPr>
          <p:spPr bwMode="auto">
            <a:xfrm>
              <a:off x="3213" y="3828"/>
              <a:ext cx="637"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45</a:t>
              </a:r>
              <a:r>
                <a:rPr kumimoji="0" lang="en-US" sz="1100" b="0"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87" name="Text Box 539"/>
            <p:cNvSpPr txBox="1">
              <a:spLocks noChangeArrowheads="1"/>
            </p:cNvSpPr>
            <p:nvPr/>
          </p:nvSpPr>
          <p:spPr bwMode="auto">
            <a:xfrm>
              <a:off x="2418" y="2187"/>
              <a:ext cx="657"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cs typeface="Times New Roman" pitchFamily="18" charset="0"/>
                </a:rPr>
                <a:t>Det2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85" name="Text Box 537"/>
            <p:cNvSpPr txBox="1">
              <a:spLocks noChangeArrowheads="1"/>
            </p:cNvSpPr>
            <p:nvPr/>
          </p:nvSpPr>
          <p:spPr bwMode="auto">
            <a:xfrm>
              <a:off x="4765" y="2187"/>
              <a:ext cx="612" cy="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Det</a:t>
              </a:r>
              <a:r>
                <a:rPr lang="en-US" sz="1100" dirty="0" smtClean="0">
                  <a:latin typeface="Calibri" pitchFamily="34" charset="0"/>
                  <a:ea typeface="Calibri" pitchFamily="34" charset="0"/>
                  <a:cs typeface="Times New Roman" pitchFamily="18"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97" name="TextBox 596"/>
          <p:cNvSpPr txBox="1"/>
          <p:nvPr/>
        </p:nvSpPr>
        <p:spPr>
          <a:xfrm>
            <a:off x="0" y="7437201"/>
            <a:ext cx="12446362" cy="815608"/>
          </a:xfrm>
          <a:prstGeom prst="rect">
            <a:avLst/>
          </a:prstGeom>
          <a:noFill/>
        </p:spPr>
        <p:txBody>
          <a:bodyPr wrap="square" rtlCol="0">
            <a:spAutoFit/>
          </a:bodyPr>
          <a:lstStyle/>
          <a:p>
            <a:r>
              <a:rPr lang="en-US" sz="1200" b="1" dirty="0" smtClean="0"/>
              <a:t>Abstract.</a:t>
            </a:r>
            <a:r>
              <a:rPr lang="en-US" sz="1200" dirty="0" smtClean="0"/>
              <a:t> A large acceptance angle scintillating detector was proposed to measure the angular distribution of the gamma rays at "High Fields QED" experiment at ELI-NP.  The gamma rays are emitted at the interaction of a 10 PW probe Laser beam with an electron beam accelerated in a capillary plasma cell by a 10 PW pump Laser beam. Calculations of the energy and angular distribution of the gamma rays emitted in the non-linear Compton scattering of electrons in the probe Laser beam, were performed to calculate the radiation source term.</a:t>
            </a:r>
          </a:p>
          <a:p>
            <a:endParaRPr lang="en-US" sz="1100" dirty="0"/>
          </a:p>
        </p:txBody>
      </p:sp>
      <p:sp>
        <p:nvSpPr>
          <p:cNvPr id="599" name="TextBox 598"/>
          <p:cNvSpPr txBox="1"/>
          <p:nvPr/>
        </p:nvSpPr>
        <p:spPr>
          <a:xfrm>
            <a:off x="13316126" y="41362266"/>
            <a:ext cx="15710265" cy="1200329"/>
          </a:xfrm>
          <a:prstGeom prst="rect">
            <a:avLst/>
          </a:prstGeom>
          <a:solidFill>
            <a:schemeClr val="bg1"/>
          </a:solidFill>
        </p:spPr>
        <p:txBody>
          <a:bodyPr wrap="square" rtlCol="0">
            <a:spAutoFit/>
          </a:bodyPr>
          <a:lstStyle/>
          <a:p>
            <a:r>
              <a:rPr lang="en-US" sz="1600" b="1" dirty="0" smtClean="0"/>
              <a:t>References</a:t>
            </a:r>
          </a:p>
          <a:p>
            <a:r>
              <a:rPr lang="en-US" sz="1400" dirty="0" smtClean="0"/>
              <a:t>[1] High Field Physics and QED Experiments at ELI-NP (Technical Design Report), D. </a:t>
            </a:r>
            <a:r>
              <a:rPr lang="en-US" sz="1400" dirty="0" err="1" smtClean="0"/>
              <a:t>Jaroszynski</a:t>
            </a:r>
            <a:r>
              <a:rPr lang="en-US" sz="1400" dirty="0" smtClean="0"/>
              <a:t>, P. McKenna, I.C.E. </a:t>
            </a:r>
            <a:r>
              <a:rPr lang="en-US" sz="1400" dirty="0" err="1" smtClean="0"/>
              <a:t>Turcu</a:t>
            </a:r>
            <a:r>
              <a:rPr lang="en-US" sz="1400" dirty="0" smtClean="0"/>
              <a:t>, F. Negoita, S. </a:t>
            </a:r>
            <a:r>
              <a:rPr lang="en-US" sz="1400" dirty="0" err="1" smtClean="0"/>
              <a:t>Balascuta</a:t>
            </a:r>
            <a:r>
              <a:rPr lang="en-US" sz="1400" dirty="0" smtClean="0"/>
              <a:t>, I. </a:t>
            </a:r>
            <a:r>
              <a:rPr lang="en-US" sz="1400" dirty="0" err="1" smtClean="0"/>
              <a:t>Dancus</a:t>
            </a:r>
            <a:r>
              <a:rPr lang="en-US" sz="1400" dirty="0" smtClean="0"/>
              <a:t>. M. </a:t>
            </a:r>
            <a:r>
              <a:rPr lang="en-US" sz="1400" dirty="0" err="1" smtClean="0"/>
              <a:t>Cernaianu</a:t>
            </a:r>
            <a:r>
              <a:rPr lang="en-US" sz="1400" dirty="0" smtClean="0"/>
              <a:t>. M. </a:t>
            </a:r>
            <a:r>
              <a:rPr lang="en-US" sz="1400" dirty="0" err="1" smtClean="0"/>
              <a:t>Tataru</a:t>
            </a:r>
            <a:r>
              <a:rPr lang="en-US" sz="1400" dirty="0" smtClean="0"/>
              <a:t>, A. </a:t>
            </a:r>
            <a:r>
              <a:rPr lang="en-US" sz="1400" dirty="0" err="1" smtClean="0"/>
              <a:t>Boianu</a:t>
            </a:r>
            <a:r>
              <a:rPr lang="en-US" sz="1400" dirty="0" smtClean="0"/>
              <a:t>, M. </a:t>
            </a:r>
            <a:r>
              <a:rPr lang="en-US" sz="1400" dirty="0" err="1" smtClean="0"/>
              <a:t>Risca</a:t>
            </a:r>
            <a:r>
              <a:rPr lang="en-US" sz="1400" dirty="0" smtClean="0"/>
              <a:t>, M. </a:t>
            </a:r>
            <a:r>
              <a:rPr lang="en-US" sz="1400" dirty="0" err="1" smtClean="0"/>
              <a:t>Toma</a:t>
            </a:r>
            <a:r>
              <a:rPr lang="en-US" sz="1400" dirty="0" smtClean="0"/>
              <a:t>, C. </a:t>
            </a:r>
            <a:r>
              <a:rPr lang="en-US" sz="1400" dirty="0" err="1" smtClean="0"/>
              <a:t>Petcu</a:t>
            </a:r>
            <a:r>
              <a:rPr lang="en-US" sz="1400" dirty="0" smtClean="0"/>
              <a:t>, I. </a:t>
            </a:r>
            <a:r>
              <a:rPr lang="en-US" sz="1400" dirty="0" err="1" smtClean="0"/>
              <a:t>Mitu</a:t>
            </a:r>
            <a:r>
              <a:rPr lang="en-US" sz="1400" dirty="0" smtClean="0"/>
              <a:t>, V. </a:t>
            </a:r>
            <a:r>
              <a:rPr lang="en-US" sz="1400" dirty="0" err="1" smtClean="0"/>
              <a:t>Leca</a:t>
            </a:r>
            <a:r>
              <a:rPr lang="en-US" sz="1400" dirty="0" smtClean="0"/>
              <a:t>, G. </a:t>
            </a:r>
            <a:r>
              <a:rPr lang="en-US" sz="1400" dirty="0" err="1" smtClean="0"/>
              <a:t>Acbas</a:t>
            </a:r>
            <a:r>
              <a:rPr lang="en-US" sz="1400" dirty="0" smtClean="0"/>
              <a:t>, Daniel </a:t>
            </a:r>
            <a:r>
              <a:rPr lang="en-US" sz="1400" dirty="0" err="1" smtClean="0"/>
              <a:t>Ursescu</a:t>
            </a:r>
            <a:r>
              <a:rPr lang="en-US" sz="1400" dirty="0" smtClean="0"/>
              <a:t>.</a:t>
            </a:r>
          </a:p>
          <a:p>
            <a:r>
              <a:rPr lang="en-US" sz="1400" dirty="0" smtClean="0"/>
              <a:t>[2] J.D. Jackson “Classical Electrodynamics” (second edition), Wiley, New York, 1975, chapter 14.</a:t>
            </a:r>
          </a:p>
          <a:p>
            <a:r>
              <a:rPr lang="en-US" sz="1400" dirty="0" smtClean="0"/>
              <a:t>[3] Eric </a:t>
            </a:r>
            <a:r>
              <a:rPr lang="en-US" sz="1400" dirty="0" err="1" smtClean="0"/>
              <a:t>Esarey</a:t>
            </a:r>
            <a:r>
              <a:rPr lang="en-US" sz="1400" dirty="0" smtClean="0"/>
              <a:t>, Sally K. Ride, Philip </a:t>
            </a:r>
            <a:r>
              <a:rPr lang="en-US" sz="1400" dirty="0" err="1" smtClean="0"/>
              <a:t>Sprangle</a:t>
            </a:r>
            <a:r>
              <a:rPr lang="en-US" sz="1400" dirty="0" smtClean="0"/>
              <a:t>, “Nonlinear Thomson scattering of intense laser pulses from beams and plasmas”, Volume 48, number 4, 1993, Physical Review E.</a:t>
            </a:r>
          </a:p>
        </p:txBody>
      </p:sp>
      <p:sp>
        <p:nvSpPr>
          <p:cNvPr id="2640" name="Rectangle 592"/>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47" name="Rectangle 599"/>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42" name="Group 594"/>
          <p:cNvGrpSpPr>
            <a:grpSpLocks noChangeAspect="1"/>
          </p:cNvGrpSpPr>
          <p:nvPr/>
        </p:nvGrpSpPr>
        <p:grpSpPr bwMode="auto">
          <a:xfrm>
            <a:off x="262186" y="37263936"/>
            <a:ext cx="5995705" cy="3745452"/>
            <a:chOff x="2527" y="4491"/>
            <a:chExt cx="7200" cy="4538"/>
          </a:xfrm>
        </p:grpSpPr>
        <p:sp>
          <p:nvSpPr>
            <p:cNvPr id="2646" name="AutoShape 598"/>
            <p:cNvSpPr>
              <a:spLocks noChangeAspect="1" noChangeArrowheads="1" noTextEdit="1"/>
            </p:cNvSpPr>
            <p:nvPr/>
          </p:nvSpPr>
          <p:spPr bwMode="auto">
            <a:xfrm>
              <a:off x="2527" y="4665"/>
              <a:ext cx="7200" cy="43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643" name="Group 595"/>
            <p:cNvGrpSpPr>
              <a:grpSpLocks/>
            </p:cNvGrpSpPr>
            <p:nvPr/>
          </p:nvGrpSpPr>
          <p:grpSpPr bwMode="auto">
            <a:xfrm>
              <a:off x="2527" y="4491"/>
              <a:ext cx="7200" cy="4538"/>
              <a:chOff x="2527" y="4491"/>
              <a:chExt cx="7200" cy="4538"/>
            </a:xfrm>
          </p:grpSpPr>
          <p:pic>
            <p:nvPicPr>
              <p:cNvPr id="2645" name="Picture 597"/>
              <p:cNvPicPr>
                <a:picLocks noChangeAspect="1" noChangeArrowheads="1"/>
              </p:cNvPicPr>
              <p:nvPr/>
            </p:nvPicPr>
            <p:blipFill>
              <a:blip r:embed="rId21" cstate="print"/>
              <a:srcRect/>
              <a:stretch>
                <a:fillRect/>
              </a:stretch>
            </p:blipFill>
            <p:spPr bwMode="auto">
              <a:xfrm>
                <a:off x="2635" y="4491"/>
                <a:ext cx="6695" cy="3552"/>
              </a:xfrm>
              <a:prstGeom prst="rect">
                <a:avLst/>
              </a:prstGeom>
              <a:noFill/>
            </p:spPr>
          </p:pic>
          <p:sp>
            <p:nvSpPr>
              <p:cNvPr id="2644" name="Text Box 596"/>
              <p:cNvSpPr txBox="1">
                <a:spLocks noChangeArrowheads="1"/>
              </p:cNvSpPr>
              <p:nvPr/>
            </p:nvSpPr>
            <p:spPr bwMode="auto">
              <a:xfrm>
                <a:off x="2527" y="8159"/>
                <a:ext cx="7200" cy="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kumimoji="0" lang="en-US"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Fig.</a:t>
                </a:r>
                <a:r>
                  <a:rPr kumimoji="0" lang="en-US" sz="1400" b="1"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en-US" sz="1400" b="1" i="1" dirty="0" smtClean="0">
                    <a:latin typeface="Calibri" pitchFamily="34" charset="0"/>
                    <a:ea typeface="Times New Roman" pitchFamily="18" charset="0"/>
                    <a:cs typeface="Times New Roman" pitchFamily="18" charset="0"/>
                  </a:rPr>
                  <a:t>10</a:t>
                </a:r>
                <a:r>
                  <a:rPr kumimoji="0" lang="en-US"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energy of the backscattered radiation of a Laser beam incident an electron beam with energy 38 </a:t>
                </a:r>
                <a:r>
                  <a:rPr kumimoji="0" lang="en-US" sz="14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GeV</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4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calculated versus the intensity </a:t>
                </a:r>
                <a:r>
                  <a:rPr lang="en-US" sz="1400" i="1" dirty="0" smtClean="0">
                    <a:latin typeface="Calibri" pitchFamily="34" charset="0"/>
                    <a:ea typeface="Times New Roman" pitchFamily="18" charset="0"/>
                    <a:cs typeface="Times New Roman" pitchFamily="18" charset="0"/>
                  </a:rPr>
                  <a:t>I</a:t>
                </a:r>
                <a:r>
                  <a:rPr lang="en-US" sz="1400" i="1" baseline="-25000" dirty="0" smtClean="0">
                    <a:latin typeface="Calibri" pitchFamily="34" charset="0"/>
                    <a:ea typeface="Times New Roman" pitchFamily="18" charset="0"/>
                    <a:cs typeface="Times New Roman" pitchFamily="18" charset="0"/>
                  </a:rPr>
                  <a:t>0</a:t>
                </a:r>
                <a:r>
                  <a:rPr lang="en-US" sz="1400" i="1" dirty="0" smtClean="0">
                    <a:latin typeface="Calibri" pitchFamily="34" charset="0"/>
                    <a:ea typeface="Times New Roman" pitchFamily="18" charset="0"/>
                    <a:cs typeface="Times New Roman" pitchFamily="18" charset="0"/>
                  </a:rPr>
                  <a:t>(W/cm</a:t>
                </a:r>
                <a:r>
                  <a:rPr lang="en-US" sz="1400" i="1" baseline="30000" dirty="0" smtClean="0">
                    <a:latin typeface="Calibri" pitchFamily="34" charset="0"/>
                    <a:ea typeface="Times New Roman" pitchFamily="18" charset="0"/>
                    <a:cs typeface="Times New Roman" pitchFamily="18" charset="0"/>
                  </a:rPr>
                  <a:t>2</a:t>
                </a:r>
                <a:r>
                  <a:rPr lang="en-US" sz="1400" i="1" dirty="0" smtClean="0">
                    <a:latin typeface="Calibri" pitchFamily="34"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of the Laser beam with </a:t>
                </a:r>
                <a:r>
                  <a:rPr kumimoji="0" lang="en-US" sz="14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λ</a:t>
                </a:r>
                <a:r>
                  <a:rPr kumimoji="0" lang="en-US" sz="1400" b="0" i="1"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0</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=0.8 </a:t>
                </a:r>
                <a:r>
                  <a:rPr kumimoji="0" lang="en-US" sz="14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μ</a:t>
                </a:r>
                <a:r>
                  <a:rPr kumimoji="0" lang="en-US" sz="14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654" name="Rectangle 606"/>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49" name="Group 601"/>
          <p:cNvGrpSpPr>
            <a:grpSpLocks noChangeAspect="1"/>
          </p:cNvGrpSpPr>
          <p:nvPr/>
        </p:nvGrpSpPr>
        <p:grpSpPr bwMode="auto">
          <a:xfrm>
            <a:off x="6409681" y="37339831"/>
            <a:ext cx="6019546" cy="3703359"/>
            <a:chOff x="2435" y="-1014"/>
            <a:chExt cx="7292" cy="4487"/>
          </a:xfrm>
        </p:grpSpPr>
        <p:sp>
          <p:nvSpPr>
            <p:cNvPr id="2653" name="AutoShape 605"/>
            <p:cNvSpPr>
              <a:spLocks noChangeAspect="1" noChangeArrowheads="1" noTextEdit="1"/>
            </p:cNvSpPr>
            <p:nvPr/>
          </p:nvSpPr>
          <p:spPr bwMode="auto">
            <a:xfrm>
              <a:off x="2527" y="-847"/>
              <a:ext cx="7200" cy="43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650" name="Group 602"/>
            <p:cNvGrpSpPr>
              <a:grpSpLocks/>
            </p:cNvGrpSpPr>
            <p:nvPr/>
          </p:nvGrpSpPr>
          <p:grpSpPr bwMode="auto">
            <a:xfrm>
              <a:off x="2435" y="-1014"/>
              <a:ext cx="7263" cy="4464"/>
              <a:chOff x="2435" y="-1014"/>
              <a:chExt cx="7263" cy="4464"/>
            </a:xfrm>
          </p:grpSpPr>
          <p:pic>
            <p:nvPicPr>
              <p:cNvPr id="2652" name="Picture 604"/>
              <p:cNvPicPr>
                <a:picLocks noChangeAspect="1" noChangeArrowheads="1"/>
              </p:cNvPicPr>
              <p:nvPr/>
            </p:nvPicPr>
            <p:blipFill>
              <a:blip r:embed="rId22" cstate="print"/>
              <a:srcRect/>
              <a:stretch>
                <a:fillRect/>
              </a:stretch>
            </p:blipFill>
            <p:spPr bwMode="auto">
              <a:xfrm>
                <a:off x="2527" y="-1014"/>
                <a:ext cx="6344" cy="3479"/>
              </a:xfrm>
              <a:prstGeom prst="rect">
                <a:avLst/>
              </a:prstGeom>
              <a:noFill/>
            </p:spPr>
          </p:pic>
          <p:sp>
            <p:nvSpPr>
              <p:cNvPr id="2651" name="Text Box 603"/>
              <p:cNvSpPr txBox="1">
                <a:spLocks noChangeArrowheads="1"/>
              </p:cNvSpPr>
              <p:nvPr/>
            </p:nvSpPr>
            <p:spPr bwMode="auto">
              <a:xfrm>
                <a:off x="2435" y="2664"/>
                <a:ext cx="7263" cy="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Fig. 11</a:t>
                </a:r>
                <a:r>
                  <a:rPr kumimoji="0" lang="en-US"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energy of the scattered radiation in the direction of the electron beam is calculated  at the beginning or the end of the non-uniform Laser pulse (linear polarized) as a function of electron energy.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661" name="Rectangle 613"/>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63" name="Group 615"/>
          <p:cNvGrpSpPr>
            <a:grpSpLocks/>
          </p:cNvGrpSpPr>
          <p:nvPr/>
        </p:nvGrpSpPr>
        <p:grpSpPr bwMode="auto">
          <a:xfrm>
            <a:off x="14378656" y="7816676"/>
            <a:ext cx="5588000" cy="3551237"/>
            <a:chOff x="2726" y="-516"/>
            <a:chExt cx="6771" cy="4303"/>
          </a:xfrm>
        </p:grpSpPr>
        <p:pic>
          <p:nvPicPr>
            <p:cNvPr id="2664" name="Picture 616"/>
            <p:cNvPicPr>
              <a:picLocks noChangeAspect="1" noChangeArrowheads="1"/>
            </p:cNvPicPr>
            <p:nvPr/>
          </p:nvPicPr>
          <p:blipFill>
            <a:blip r:embed="rId23" cstate="print"/>
            <a:srcRect/>
            <a:stretch>
              <a:fillRect/>
            </a:stretch>
          </p:blipFill>
          <p:spPr bwMode="auto">
            <a:xfrm>
              <a:off x="2726" y="-516"/>
              <a:ext cx="6085" cy="3228"/>
            </a:xfrm>
            <a:prstGeom prst="rect">
              <a:avLst/>
            </a:prstGeom>
            <a:noFill/>
          </p:spPr>
        </p:pic>
        <p:sp>
          <p:nvSpPr>
            <p:cNvPr id="2665" name="Text Box 617"/>
            <p:cNvSpPr txBox="1">
              <a:spLocks noChangeArrowheads="1"/>
            </p:cNvSpPr>
            <p:nvPr/>
          </p:nvSpPr>
          <p:spPr bwMode="auto">
            <a:xfrm>
              <a:off x="2726" y="2887"/>
              <a:ext cx="6771"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cs typeface="Arial" pitchFamily="34" charset="0"/>
                </a:rPr>
                <a:t>Fig.12</a:t>
              </a:r>
              <a:r>
                <a:rPr kumimoji="0" lang="en-US" sz="1400" b="0" i="1" u="none" strike="noStrike" cap="none" normalizeH="0" dirty="0" smtClean="0">
                  <a:ln>
                    <a:noFill/>
                  </a:ln>
                  <a:solidFill>
                    <a:schemeClr val="tx1"/>
                  </a:solidFill>
                  <a:effectLst/>
                  <a:latin typeface="Calibri" pitchFamily="34" charset="0"/>
                  <a:cs typeface="Arial" pitchFamily="34" charset="0"/>
                </a:rPr>
                <a:t> </a:t>
              </a:r>
              <a:r>
                <a:rPr kumimoji="0" lang="en-US" sz="1400" b="0" i="1" u="none" strike="noStrike" cap="none" normalizeH="0" baseline="0" dirty="0" smtClean="0">
                  <a:ln>
                    <a:noFill/>
                  </a:ln>
                  <a:solidFill>
                    <a:schemeClr val="tx1"/>
                  </a:solidFill>
                  <a:effectLst/>
                  <a:latin typeface="Calibri" pitchFamily="34" charset="0"/>
                  <a:cs typeface="Arial" pitchFamily="34" charset="0"/>
                </a:rPr>
                <a:t>. The number of photons per Laser pulse emitted from the scattering of a pulsed electron beam on a Laser beam  is calculated versus the charge of the electron pulse, for  three Laser powers P0= 7PW, 8PW and 9PW. </a:t>
              </a:r>
              <a:endParaRPr kumimoji="0" lang="en-US" sz="14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71" name="Rectangle 623"/>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66" name="Group 618"/>
          <p:cNvGrpSpPr>
            <a:grpSpLocks noChangeAspect="1"/>
          </p:cNvGrpSpPr>
          <p:nvPr/>
        </p:nvGrpSpPr>
        <p:grpSpPr bwMode="auto">
          <a:xfrm>
            <a:off x="21512786" y="7664886"/>
            <a:ext cx="6071748" cy="3700463"/>
            <a:chOff x="2605" y="4617"/>
            <a:chExt cx="7355" cy="4483"/>
          </a:xfrm>
        </p:grpSpPr>
        <p:sp>
          <p:nvSpPr>
            <p:cNvPr id="2670" name="AutoShape 622"/>
            <p:cNvSpPr>
              <a:spLocks noChangeAspect="1" noChangeArrowheads="1" noTextEdit="1"/>
            </p:cNvSpPr>
            <p:nvPr/>
          </p:nvSpPr>
          <p:spPr bwMode="auto">
            <a:xfrm>
              <a:off x="2605" y="4617"/>
              <a:ext cx="7169" cy="4483"/>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667" name="Group 619"/>
            <p:cNvGrpSpPr>
              <a:grpSpLocks/>
            </p:cNvGrpSpPr>
            <p:nvPr/>
          </p:nvGrpSpPr>
          <p:grpSpPr bwMode="auto">
            <a:xfrm>
              <a:off x="2605" y="4617"/>
              <a:ext cx="7355" cy="4425"/>
              <a:chOff x="2605" y="4617"/>
              <a:chExt cx="7355" cy="4425"/>
            </a:xfrm>
          </p:grpSpPr>
          <p:pic>
            <p:nvPicPr>
              <p:cNvPr id="2669" name="Picture 621"/>
              <p:cNvPicPr>
                <a:picLocks noChangeAspect="1" noChangeArrowheads="1"/>
              </p:cNvPicPr>
              <p:nvPr/>
            </p:nvPicPr>
            <p:blipFill>
              <a:blip r:embed="rId24" cstate="print"/>
              <a:srcRect/>
              <a:stretch>
                <a:fillRect/>
              </a:stretch>
            </p:blipFill>
            <p:spPr bwMode="auto">
              <a:xfrm>
                <a:off x="2605" y="4617"/>
                <a:ext cx="6190" cy="3279"/>
              </a:xfrm>
              <a:prstGeom prst="rect">
                <a:avLst/>
              </a:prstGeom>
              <a:noFill/>
            </p:spPr>
          </p:pic>
          <p:sp>
            <p:nvSpPr>
              <p:cNvPr id="2668" name="Text Box 620"/>
              <p:cNvSpPr txBox="1">
                <a:spLocks noChangeArrowheads="1"/>
              </p:cNvSpPr>
              <p:nvPr/>
            </p:nvSpPr>
            <p:spPr bwMode="auto">
              <a:xfrm>
                <a:off x="2781" y="8073"/>
                <a:ext cx="7179" cy="9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13: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ratio of the total  radiated power and the Laser beam power is plotted against the electron kinetic energies from 0.5 </a:t>
                </a:r>
                <a:r>
                  <a:rPr kumimoji="0" lang="en-US" sz="14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38 </a:t>
                </a:r>
                <a:r>
                  <a:rPr kumimoji="0" lang="en-US" sz="14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is calculated for three densities of the electron beam.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678" name="Rectangle 630"/>
          <p:cNvSpPr>
            <a:spLocks noChangeArrowheads="1"/>
          </p:cNvSpPr>
          <p:nvPr/>
        </p:nvSpPr>
        <p:spPr bwMode="auto">
          <a:xfrm>
            <a:off x="0" y="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73" name="Group 625"/>
          <p:cNvGrpSpPr>
            <a:grpSpLocks noChangeAspect="1"/>
          </p:cNvGrpSpPr>
          <p:nvPr/>
        </p:nvGrpSpPr>
        <p:grpSpPr bwMode="auto">
          <a:xfrm>
            <a:off x="13771496" y="12370376"/>
            <a:ext cx="5843779" cy="3639138"/>
            <a:chOff x="2296" y="367"/>
            <a:chExt cx="7079" cy="4408"/>
          </a:xfrm>
        </p:grpSpPr>
        <p:sp>
          <p:nvSpPr>
            <p:cNvPr id="2677" name="AutoShape 629"/>
            <p:cNvSpPr>
              <a:spLocks noChangeAspect="1" noChangeArrowheads="1" noTextEdit="1"/>
            </p:cNvSpPr>
            <p:nvPr/>
          </p:nvSpPr>
          <p:spPr bwMode="auto">
            <a:xfrm>
              <a:off x="2296" y="367"/>
              <a:ext cx="6923" cy="419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674" name="Group 626"/>
            <p:cNvGrpSpPr>
              <a:grpSpLocks/>
            </p:cNvGrpSpPr>
            <p:nvPr/>
          </p:nvGrpSpPr>
          <p:grpSpPr bwMode="auto">
            <a:xfrm>
              <a:off x="2388" y="444"/>
              <a:ext cx="6987" cy="4331"/>
              <a:chOff x="2388" y="444"/>
              <a:chExt cx="6987" cy="4331"/>
            </a:xfrm>
          </p:grpSpPr>
          <p:pic>
            <p:nvPicPr>
              <p:cNvPr id="2676" name="Picture 628"/>
              <p:cNvPicPr>
                <a:picLocks noChangeAspect="1" noChangeArrowheads="1"/>
              </p:cNvPicPr>
              <p:nvPr/>
            </p:nvPicPr>
            <p:blipFill>
              <a:blip r:embed="rId25" cstate="print"/>
              <a:srcRect/>
              <a:stretch>
                <a:fillRect/>
              </a:stretch>
            </p:blipFill>
            <p:spPr bwMode="auto">
              <a:xfrm>
                <a:off x="2517" y="444"/>
                <a:ext cx="6125" cy="3249"/>
              </a:xfrm>
              <a:prstGeom prst="rect">
                <a:avLst/>
              </a:prstGeom>
              <a:noFill/>
            </p:spPr>
          </p:pic>
          <p:sp>
            <p:nvSpPr>
              <p:cNvPr id="2675" name="Text Box 627"/>
              <p:cNvSpPr txBox="1">
                <a:spLocks noChangeArrowheads="1"/>
              </p:cNvSpPr>
              <p:nvPr/>
            </p:nvSpPr>
            <p:spPr bwMode="auto">
              <a:xfrm>
                <a:off x="2388" y="3676"/>
                <a:ext cx="6987" cy="1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a:t>
                </a:r>
                <a:r>
                  <a:rPr kumimoji="0" lang="en-US" sz="14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14</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energy distribution of the backscattered radiation from a circular Laser beam interacting with an electron beam with energy 500 </a:t>
                </a:r>
                <a:r>
                  <a:rPr kumimoji="0" lang="en-US" sz="14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MeV</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1400" b="0" i="1" u="none" strike="noStrike" cap="none" normalizeH="0" baseline="0" dirty="0" smtClean="0">
                    <a:ln>
                      <a:noFill/>
                    </a:ln>
                    <a:solidFill>
                      <a:schemeClr val="tx1"/>
                    </a:solidFill>
                    <a:effectLst/>
                    <a:latin typeface="Cambria"/>
                    <a:ea typeface="Calibri" pitchFamily="34" charset="0"/>
                    <a:cs typeface="Times New Roman" pitchFamily="18" charset="0"/>
                  </a:rPr>
                  <a:t>γ</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=980) and 10 </a:t>
                </a:r>
                <a:r>
                  <a:rPr kumimoji="0" lang="en-US" sz="14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l-GR" sz="1400" i="1" dirty="0" smtClean="0">
                    <a:latin typeface="Cambria"/>
                    <a:ea typeface="Calibri" pitchFamily="34" charset="0"/>
                    <a:cs typeface="Times New Roman" pitchFamily="18" charset="0"/>
                  </a:rPr>
                  <a:t>γ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=19570), is plotted against the normalized wave number of the radiation.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685" name="Rectangle 637"/>
          <p:cNvSpPr>
            <a:spLocks noChangeArrowheads="1"/>
          </p:cNvSpPr>
          <p:nvPr/>
        </p:nvSpPr>
        <p:spPr bwMode="auto">
          <a:xfrm>
            <a:off x="0" y="0"/>
            <a:ext cx="3027521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80" name="Group 632"/>
          <p:cNvGrpSpPr>
            <a:grpSpLocks noChangeAspect="1"/>
          </p:cNvGrpSpPr>
          <p:nvPr/>
        </p:nvGrpSpPr>
        <p:grpSpPr bwMode="auto">
          <a:xfrm>
            <a:off x="21664576" y="11839111"/>
            <a:ext cx="5920105" cy="4022644"/>
            <a:chOff x="1320" y="962"/>
            <a:chExt cx="9323" cy="6336"/>
          </a:xfrm>
        </p:grpSpPr>
        <p:sp>
          <p:nvSpPr>
            <p:cNvPr id="2684" name="AutoShape 636"/>
            <p:cNvSpPr>
              <a:spLocks noChangeAspect="1" noChangeArrowheads="1" noTextEdit="1"/>
            </p:cNvSpPr>
            <p:nvPr/>
          </p:nvSpPr>
          <p:spPr bwMode="auto">
            <a:xfrm>
              <a:off x="1440" y="1440"/>
              <a:ext cx="8970" cy="561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681" name="Group 633"/>
            <p:cNvGrpSpPr>
              <a:grpSpLocks/>
            </p:cNvGrpSpPr>
            <p:nvPr/>
          </p:nvGrpSpPr>
          <p:grpSpPr bwMode="auto">
            <a:xfrm>
              <a:off x="1320" y="962"/>
              <a:ext cx="9323" cy="6336"/>
              <a:chOff x="1320" y="962"/>
              <a:chExt cx="9323" cy="6336"/>
            </a:xfrm>
          </p:grpSpPr>
          <p:pic>
            <p:nvPicPr>
              <p:cNvPr id="2683" name="Picture 635"/>
              <p:cNvPicPr>
                <a:picLocks noChangeAspect="1" noChangeArrowheads="1"/>
              </p:cNvPicPr>
              <p:nvPr/>
            </p:nvPicPr>
            <p:blipFill>
              <a:blip r:embed="rId26" cstate="print"/>
              <a:srcRect/>
              <a:stretch>
                <a:fillRect/>
              </a:stretch>
            </p:blipFill>
            <p:spPr bwMode="auto">
              <a:xfrm>
                <a:off x="1679" y="962"/>
                <a:ext cx="6574" cy="4941"/>
              </a:xfrm>
              <a:prstGeom prst="rect">
                <a:avLst/>
              </a:prstGeom>
              <a:noFill/>
            </p:spPr>
          </p:pic>
          <p:sp>
            <p:nvSpPr>
              <p:cNvPr id="2682" name="Text Box 634"/>
              <p:cNvSpPr txBox="1">
                <a:spLocks noChangeArrowheads="1"/>
              </p:cNvSpPr>
              <p:nvPr/>
            </p:nvSpPr>
            <p:spPr bwMode="auto">
              <a:xfrm>
                <a:off x="1320" y="5983"/>
                <a:ext cx="9323" cy="13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15</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energy distribution of the gamma radiation emitted from the scattering of 500 </a:t>
                </a:r>
                <a:r>
                  <a:rPr kumimoji="0" lang="en-US" sz="14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MeV</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electron beam (</a:t>
                </a:r>
                <a:r>
                  <a:rPr lang="el-GR" sz="1400" i="1" dirty="0" smtClean="0">
                    <a:latin typeface="Cambria"/>
                    <a:ea typeface="Calibri" pitchFamily="34" charset="0"/>
                    <a:cs typeface="Times New Roman" pitchFamily="18" charset="0"/>
                  </a:rPr>
                  <a:t>γ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=980) in the field of a circular polarized Laser beam with a</a:t>
                </a:r>
                <a:r>
                  <a:rPr kumimoji="0" lang="en-US" sz="1400" b="0"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0</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 . Only the first three harmonics were considered.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648" name="TextBox 647"/>
          <p:cNvSpPr txBox="1"/>
          <p:nvPr/>
        </p:nvSpPr>
        <p:spPr>
          <a:xfrm>
            <a:off x="13923286" y="7285411"/>
            <a:ext cx="12370884" cy="338554"/>
          </a:xfrm>
          <a:prstGeom prst="rect">
            <a:avLst/>
          </a:prstGeom>
          <a:noFill/>
        </p:spPr>
        <p:txBody>
          <a:bodyPr wrap="square" rtlCol="0">
            <a:spAutoFit/>
          </a:bodyPr>
          <a:lstStyle/>
          <a:p>
            <a:r>
              <a:rPr lang="en-US" sz="1600" b="1" dirty="0" smtClean="0"/>
              <a:t>The characteristics of backscattered radiation from the interaction of an electron beam with counter-propagating Laser beam  </a:t>
            </a:r>
            <a:endParaRPr lang="en-US" sz="1600" b="1" dirty="0"/>
          </a:p>
        </p:txBody>
      </p:sp>
      <p:pic>
        <p:nvPicPr>
          <p:cNvPr id="2687" name="Picture 639" descr="C:\Users\Sep\Downloads\Header.png"/>
          <p:cNvPicPr>
            <a:picLocks noChangeAspect="1" noChangeArrowheads="1"/>
          </p:cNvPicPr>
          <p:nvPr/>
        </p:nvPicPr>
        <p:blipFill>
          <a:blip r:embed="rId27" cstate="print"/>
          <a:srcRect/>
          <a:stretch>
            <a:fillRect/>
          </a:stretch>
        </p:blipFill>
        <p:spPr bwMode="auto">
          <a:xfrm>
            <a:off x="4916034" y="0"/>
            <a:ext cx="15888608" cy="3870136"/>
          </a:xfrm>
          <a:prstGeom prst="rect">
            <a:avLst/>
          </a:prstGeom>
          <a:noFill/>
        </p:spPr>
      </p:pic>
      <p:sp>
        <p:nvSpPr>
          <p:cNvPr id="650" name="TextBox 649"/>
          <p:cNvSpPr txBox="1"/>
          <p:nvPr/>
        </p:nvSpPr>
        <p:spPr>
          <a:xfrm>
            <a:off x="18552881" y="22692096"/>
            <a:ext cx="6147495" cy="523220"/>
          </a:xfrm>
          <a:prstGeom prst="rect">
            <a:avLst/>
          </a:prstGeom>
          <a:noFill/>
        </p:spPr>
        <p:txBody>
          <a:bodyPr wrap="square" rtlCol="0">
            <a:spAutoFit/>
          </a:bodyPr>
          <a:lstStyle/>
          <a:p>
            <a:r>
              <a:rPr lang="en-US" sz="1400" b="1" dirty="0" smtClean="0"/>
              <a:t>Fig.17: </a:t>
            </a:r>
            <a:r>
              <a:rPr lang="en-US" sz="1400" dirty="0" smtClean="0"/>
              <a:t>A 3D magnetic field map, in the COMSOL model of three coils (1/4 of the model</a:t>
            </a:r>
            <a:r>
              <a:rPr lang="en-US" sz="1200" dirty="0" smtClean="0"/>
              <a:t>)</a:t>
            </a:r>
            <a:endParaRPr lang="en-US" sz="1200" dirty="0"/>
          </a:p>
        </p:txBody>
      </p:sp>
      <p:sp>
        <p:nvSpPr>
          <p:cNvPr id="651" name="TextBox 650"/>
          <p:cNvSpPr txBox="1"/>
          <p:nvPr/>
        </p:nvSpPr>
        <p:spPr>
          <a:xfrm>
            <a:off x="24548586" y="22616201"/>
            <a:ext cx="5388545" cy="523220"/>
          </a:xfrm>
          <a:prstGeom prst="rect">
            <a:avLst/>
          </a:prstGeom>
          <a:noFill/>
        </p:spPr>
        <p:txBody>
          <a:bodyPr wrap="square" rtlCol="0">
            <a:spAutoFit/>
          </a:bodyPr>
          <a:lstStyle/>
          <a:p>
            <a:r>
              <a:rPr lang="en-US" sz="1400" b="1" dirty="0" smtClean="0"/>
              <a:t>Fig.18: </a:t>
            </a:r>
            <a:r>
              <a:rPr lang="en-US" sz="1400" dirty="0" smtClean="0"/>
              <a:t>The direction of the B field vectors in the volume of the three coils.</a:t>
            </a:r>
            <a:endParaRPr lang="en-US" sz="1400" dirty="0"/>
          </a:p>
        </p:txBody>
      </p:sp>
      <p:sp>
        <p:nvSpPr>
          <p:cNvPr id="653" name="TextBox 652"/>
          <p:cNvSpPr txBox="1"/>
          <p:nvPr/>
        </p:nvSpPr>
        <p:spPr>
          <a:xfrm>
            <a:off x="13543810" y="36580881"/>
            <a:ext cx="12674465" cy="400110"/>
          </a:xfrm>
          <a:prstGeom prst="rect">
            <a:avLst/>
          </a:prstGeom>
          <a:noFill/>
        </p:spPr>
        <p:txBody>
          <a:bodyPr wrap="square" rtlCol="0">
            <a:spAutoFit/>
          </a:bodyPr>
          <a:lstStyle/>
          <a:p>
            <a:r>
              <a:rPr lang="en-US" sz="2000" b="1" dirty="0" smtClean="0"/>
              <a:t>Design C:  Two pairs of rectangular coils parallel with the vertical plane of the Laser beam axis</a:t>
            </a:r>
            <a:endParaRPr lang="en-US" sz="2000" b="1" dirty="0"/>
          </a:p>
        </p:txBody>
      </p:sp>
      <p:sp>
        <p:nvSpPr>
          <p:cNvPr id="654" name="TextBox 653"/>
          <p:cNvSpPr txBox="1"/>
          <p:nvPr/>
        </p:nvSpPr>
        <p:spPr>
          <a:xfrm>
            <a:off x="13619706" y="40906896"/>
            <a:ext cx="4098330" cy="307777"/>
          </a:xfrm>
          <a:prstGeom prst="rect">
            <a:avLst/>
          </a:prstGeom>
          <a:noFill/>
        </p:spPr>
        <p:txBody>
          <a:bodyPr wrap="square" rtlCol="0">
            <a:spAutoFit/>
          </a:bodyPr>
          <a:lstStyle/>
          <a:p>
            <a:r>
              <a:rPr lang="en-US" sz="1400" b="1" dirty="0" smtClean="0"/>
              <a:t>Fig.27 </a:t>
            </a:r>
            <a:r>
              <a:rPr lang="en-US" sz="1400" dirty="0" smtClean="0"/>
              <a:t>The 2D mesh , with axial symmetry, in Comsol.</a:t>
            </a:r>
            <a:endParaRPr lang="en-US" sz="1400" dirty="0"/>
          </a:p>
        </p:txBody>
      </p:sp>
      <p:sp>
        <p:nvSpPr>
          <p:cNvPr id="655" name="TextBox 654"/>
          <p:cNvSpPr txBox="1"/>
          <p:nvPr/>
        </p:nvSpPr>
        <p:spPr>
          <a:xfrm>
            <a:off x="19160041" y="40982791"/>
            <a:ext cx="4098330" cy="307777"/>
          </a:xfrm>
          <a:prstGeom prst="rect">
            <a:avLst/>
          </a:prstGeom>
          <a:noFill/>
        </p:spPr>
        <p:txBody>
          <a:bodyPr wrap="square" rtlCol="0">
            <a:spAutoFit/>
          </a:bodyPr>
          <a:lstStyle/>
          <a:p>
            <a:r>
              <a:rPr lang="en-US" sz="1400" b="1" dirty="0" smtClean="0"/>
              <a:t>Fig.28. </a:t>
            </a:r>
            <a:r>
              <a:rPr lang="en-US" sz="1400" dirty="0" smtClean="0"/>
              <a:t>The surface map of the magnetic flux density.</a:t>
            </a:r>
            <a:endParaRPr lang="en-US" sz="1400" dirty="0"/>
          </a:p>
        </p:txBody>
      </p:sp>
      <p:sp>
        <p:nvSpPr>
          <p:cNvPr id="656" name="TextBox 655"/>
          <p:cNvSpPr txBox="1"/>
          <p:nvPr/>
        </p:nvSpPr>
        <p:spPr>
          <a:xfrm>
            <a:off x="24245006" y="40906896"/>
            <a:ext cx="5843915" cy="307777"/>
          </a:xfrm>
          <a:prstGeom prst="rect">
            <a:avLst/>
          </a:prstGeom>
          <a:noFill/>
        </p:spPr>
        <p:txBody>
          <a:bodyPr wrap="square" rtlCol="0">
            <a:spAutoFit/>
          </a:bodyPr>
          <a:lstStyle/>
          <a:p>
            <a:r>
              <a:rPr lang="en-US" sz="1400" b="1" dirty="0" smtClean="0"/>
              <a:t>Fig.29. </a:t>
            </a:r>
            <a:r>
              <a:rPr lang="en-US" sz="1400" dirty="0" smtClean="0"/>
              <a:t>The X component of the magnetic flux density along the Y axis .</a:t>
            </a:r>
            <a:endParaRPr lang="en-US" sz="1400" dirty="0"/>
          </a:p>
        </p:txBody>
      </p:sp>
      <p:grpSp>
        <p:nvGrpSpPr>
          <p:cNvPr id="571" name="Group 570"/>
          <p:cNvGrpSpPr/>
          <p:nvPr/>
        </p:nvGrpSpPr>
        <p:grpSpPr>
          <a:xfrm>
            <a:off x="24776271" y="29674436"/>
            <a:ext cx="4979234" cy="3132713"/>
            <a:chOff x="19818387" y="33089710"/>
            <a:chExt cx="4979234" cy="3132713"/>
          </a:xfrm>
        </p:grpSpPr>
        <p:sp>
          <p:nvSpPr>
            <p:cNvPr id="2370" name="Text Box 322"/>
            <p:cNvSpPr txBox="1">
              <a:spLocks noChangeArrowheads="1"/>
            </p:cNvSpPr>
            <p:nvPr/>
          </p:nvSpPr>
          <p:spPr bwMode="auto">
            <a:xfrm>
              <a:off x="19818387" y="35689160"/>
              <a:ext cx="4942760" cy="533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3028950" algn="l"/>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24 </a:t>
              </a:r>
              <a:r>
                <a:rPr kumimoji="0" lang="en-US" sz="120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magnetic field calculated along the axis of 50 double rectangular coils and inside their volume.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289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59" descr="C:\Users\Sep\Desktop\FOCUS\DetectorThomsonRadiation\25WIRES\DoubleXCoils(C++)\AveB_Ncoils.jpg"/>
            <p:cNvPicPr>
              <a:picLocks noChangeAspect="1" noChangeArrowheads="1"/>
            </p:cNvPicPr>
            <p:nvPr/>
          </p:nvPicPr>
          <p:blipFill>
            <a:blip r:embed="rId28" cstate="print"/>
            <a:srcRect/>
            <a:stretch>
              <a:fillRect/>
            </a:stretch>
          </p:blipFill>
          <p:spPr bwMode="auto">
            <a:xfrm>
              <a:off x="19918991" y="33089710"/>
              <a:ext cx="4878630" cy="2439315"/>
            </a:xfrm>
            <a:prstGeom prst="rect">
              <a:avLst/>
            </a:prstGeom>
            <a:noFill/>
          </p:spPr>
        </p:pic>
      </p:grpSp>
      <p:grpSp>
        <p:nvGrpSpPr>
          <p:cNvPr id="573" name="Group 572"/>
          <p:cNvGrpSpPr/>
          <p:nvPr/>
        </p:nvGrpSpPr>
        <p:grpSpPr>
          <a:xfrm>
            <a:off x="19387726" y="29522646"/>
            <a:ext cx="5099575" cy="3479939"/>
            <a:chOff x="13735222" y="33013816"/>
            <a:chExt cx="5099575" cy="3479939"/>
          </a:xfrm>
        </p:grpSpPr>
        <p:sp>
          <p:nvSpPr>
            <p:cNvPr id="2363" name="Text Box 315"/>
            <p:cNvSpPr txBox="1">
              <a:spLocks noChangeArrowheads="1"/>
            </p:cNvSpPr>
            <p:nvPr/>
          </p:nvSpPr>
          <p:spPr bwMode="auto">
            <a:xfrm>
              <a:off x="13735222" y="35881247"/>
              <a:ext cx="5099575" cy="6125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a:t>
              </a:r>
              <a:r>
                <a:rPr kumimoji="0" lang="en-US" sz="12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lang="en-US" sz="1200" b="1" i="1" dirty="0" smtClean="0">
                  <a:latin typeface="Calibri" pitchFamily="34" charset="0"/>
                  <a:ea typeface="Calibri" pitchFamily="34" charset="0"/>
                  <a:cs typeface="Times New Roman" pitchFamily="18" charset="0"/>
                </a:rPr>
                <a:t>23 </a:t>
              </a:r>
              <a:r>
                <a:rPr kumimoji="0" lang="en-US" sz="12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average magnetic field (calculated close to the center of N=96 coils with their plane tilted at 45 degrees relative to the vertical direction (Z).</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160" descr="C:\Users\Sep\Desktop\FOCUS\DetectorThomsonRadiation\25WIRES\DoubleXCoils(C++)\45,135,deg_B_B1.jpg"/>
            <p:cNvPicPr>
              <a:picLocks noChangeAspect="1" noChangeArrowheads="1"/>
            </p:cNvPicPr>
            <p:nvPr/>
          </p:nvPicPr>
          <p:blipFill>
            <a:blip r:embed="rId29" cstate="print"/>
            <a:srcRect/>
            <a:stretch>
              <a:fillRect/>
            </a:stretch>
          </p:blipFill>
          <p:spPr bwMode="auto">
            <a:xfrm>
              <a:off x="13779941" y="33013816"/>
              <a:ext cx="5000625" cy="2638425"/>
            </a:xfrm>
            <a:prstGeom prst="rect">
              <a:avLst/>
            </a:prstGeom>
            <a:noFill/>
          </p:spPr>
        </p:pic>
      </p:grpSp>
      <p:cxnSp>
        <p:nvCxnSpPr>
          <p:cNvPr id="568" name="Straight Arrow Connector 567"/>
          <p:cNvCxnSpPr/>
          <p:nvPr/>
        </p:nvCxnSpPr>
        <p:spPr>
          <a:xfrm flipH="1">
            <a:off x="15972451" y="34076346"/>
            <a:ext cx="531265"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9" name="Straight Arrow Connector 568"/>
          <p:cNvCxnSpPr/>
          <p:nvPr/>
        </p:nvCxnSpPr>
        <p:spPr>
          <a:xfrm flipH="1">
            <a:off x="15972451" y="34987086"/>
            <a:ext cx="531265" cy="0"/>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70" name="Straight Arrow Connector 569"/>
          <p:cNvCxnSpPr/>
          <p:nvPr/>
        </p:nvCxnSpPr>
        <p:spPr>
          <a:xfrm flipH="1">
            <a:off x="15744766" y="34379926"/>
            <a:ext cx="1" cy="45537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4" name="Straight Arrow Connector 573"/>
          <p:cNvCxnSpPr/>
          <p:nvPr/>
        </p:nvCxnSpPr>
        <p:spPr>
          <a:xfrm flipH="1">
            <a:off x="16807296" y="34379926"/>
            <a:ext cx="1" cy="455370"/>
          </a:xfrm>
          <a:prstGeom prst="straightConnector1">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79" name="Rectangle 578"/>
          <p:cNvSpPr/>
          <p:nvPr/>
        </p:nvSpPr>
        <p:spPr>
          <a:xfrm rot="2471720">
            <a:off x="16462302" y="33559029"/>
            <a:ext cx="1120939" cy="379475"/>
          </a:xfrm>
          <a:prstGeom prst="rect">
            <a:avLst/>
          </a:prstGeom>
          <a:solidFill>
            <a:srgbClr val="FFC000">
              <a:alpha val="3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p:nvSpPr>
        <p:spPr>
          <a:xfrm rot="8226929">
            <a:off x="16508464" y="35177155"/>
            <a:ext cx="930683" cy="379475"/>
          </a:xfrm>
          <a:prstGeom prst="rect">
            <a:avLst/>
          </a:prstGeom>
          <a:solidFill>
            <a:srgbClr val="FFC000">
              <a:alpha val="3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rot="2704009">
            <a:off x="14902456" y="35253148"/>
            <a:ext cx="965460" cy="379475"/>
          </a:xfrm>
          <a:prstGeom prst="rect">
            <a:avLst/>
          </a:prstGeom>
          <a:solidFill>
            <a:srgbClr val="FFC000">
              <a:alpha val="3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ext Box 537"/>
          <p:cNvSpPr txBox="1">
            <a:spLocks noChangeArrowheads="1"/>
          </p:cNvSpPr>
          <p:nvPr/>
        </p:nvSpPr>
        <p:spPr bwMode="auto">
          <a:xfrm>
            <a:off x="16787782" y="35214771"/>
            <a:ext cx="474884" cy="319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Det4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4" name="Text Box 537"/>
          <p:cNvSpPr txBox="1">
            <a:spLocks noChangeArrowheads="1"/>
          </p:cNvSpPr>
          <p:nvPr/>
        </p:nvSpPr>
        <p:spPr bwMode="auto">
          <a:xfrm>
            <a:off x="15118092" y="35274494"/>
            <a:ext cx="474884" cy="319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latin typeface="Calibri" pitchFamily="34" charset="0"/>
                <a:ea typeface="Calibri" pitchFamily="34" charset="0"/>
                <a:cs typeface="Times New Roman" pitchFamily="18" charset="0"/>
              </a:rPr>
              <a:t>Det3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2030</Words>
  <Application>Microsoft Office PowerPoint</Application>
  <PresentationFormat>Custom</PresentationFormat>
  <Paragraphs>150</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Cambria</vt:lpstr>
      <vt:lpstr>Office Theme</vt:lpstr>
      <vt:lpstr>Equation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Sep</dc:creator>
  <cp:lastModifiedBy>Iulia</cp:lastModifiedBy>
  <cp:revision>88</cp:revision>
  <dcterms:created xsi:type="dcterms:W3CDTF">2015-07-14T12:20:50Z</dcterms:created>
  <dcterms:modified xsi:type="dcterms:W3CDTF">2015-07-26T09:53:37Z</dcterms:modified>
</cp:coreProperties>
</file>