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256" r:id="rId2"/>
    <p:sldId id="534" r:id="rId3"/>
    <p:sldId id="535" r:id="rId4"/>
    <p:sldId id="536" r:id="rId5"/>
    <p:sldId id="539" r:id="rId6"/>
    <p:sldId id="537" r:id="rId7"/>
    <p:sldId id="541" r:id="rId8"/>
    <p:sldId id="538" r:id="rId9"/>
    <p:sldId id="542" r:id="rId10"/>
    <p:sldId id="543" r:id="rId11"/>
    <p:sldId id="566" r:id="rId12"/>
    <p:sldId id="544" r:id="rId13"/>
    <p:sldId id="545" r:id="rId14"/>
    <p:sldId id="546" r:id="rId15"/>
    <p:sldId id="547" r:id="rId16"/>
    <p:sldId id="548" r:id="rId17"/>
    <p:sldId id="552" r:id="rId18"/>
    <p:sldId id="550" r:id="rId19"/>
    <p:sldId id="553" r:id="rId20"/>
    <p:sldId id="554" r:id="rId21"/>
    <p:sldId id="551" r:id="rId22"/>
    <p:sldId id="555" r:id="rId23"/>
    <p:sldId id="556" r:id="rId24"/>
    <p:sldId id="557" r:id="rId25"/>
    <p:sldId id="558" r:id="rId26"/>
    <p:sldId id="559" r:id="rId27"/>
    <p:sldId id="524" r:id="rId28"/>
    <p:sldId id="564" r:id="rId29"/>
    <p:sldId id="565" r:id="rId30"/>
    <p:sldId id="56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21"/>
    <a:srgbClr val="038B13"/>
    <a:srgbClr val="038B0D"/>
    <a:srgbClr val="148A04"/>
    <a:srgbClr val="179905"/>
    <a:srgbClr val="FFFA00"/>
    <a:srgbClr val="008E4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94660"/>
  </p:normalViewPr>
  <p:slideViewPr>
    <p:cSldViewPr>
      <p:cViewPr varScale="1">
        <p:scale>
          <a:sx n="98" d="100"/>
          <a:sy n="98" d="100"/>
        </p:scale>
        <p:origin x="1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CONFERENCES\UFO11\&#1089;&#1083;&#1072;&#1081;&#1076;&#1099;%20&#1057;&#1077;&#1088;&#1075;&#1077;&#1077;&#1074;\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CONFERENCES\UFO11\&#1089;&#1083;&#1072;&#1081;&#1076;&#1099;%20&#1057;&#1077;&#1088;&#1075;&#1077;&#1077;&#1074;\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rPr lang="en-US" sz="2400" dirty="0" smtClean="0">
                <a:solidFill>
                  <a:srgbClr val="00B050"/>
                </a:solidFill>
              </a:rPr>
              <a:t>Double-Belt</a:t>
            </a:r>
            <a:endParaRPr lang="en-US" sz="2400" dirty="0">
              <a:solidFill>
                <a:srgbClr val="00B050"/>
              </a:solidFill>
            </a:endParaRPr>
          </a:p>
        </c:rich>
      </c:tx>
      <c:layout>
        <c:manualLayout>
          <c:xMode val="edge"/>
          <c:yMode val="edge"/>
          <c:x val="0.17395483835129502"/>
          <c:y val="0.6279062102103292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double-circle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Лист1!$A$8:$A$13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</c:numCache>
            </c:numRef>
          </c:xVal>
          <c:yVal>
            <c:numRef>
              <c:f>Лист1!$B$8:$B$13</c:f>
              <c:numCache>
                <c:formatCode>General</c:formatCode>
                <c:ptCount val="6"/>
                <c:pt idx="0">
                  <c:v>1.08</c:v>
                </c:pt>
                <c:pt idx="1">
                  <c:v>1.1700000000000021</c:v>
                </c:pt>
                <c:pt idx="2">
                  <c:v>1.21</c:v>
                </c:pt>
                <c:pt idx="3">
                  <c:v>1.21</c:v>
                </c:pt>
                <c:pt idx="4">
                  <c:v>1.1299999999999928</c:v>
                </c:pt>
                <c:pt idx="5">
                  <c:v>1.07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898312"/>
        <c:axId val="343115472"/>
      </c:scatterChart>
      <c:valAx>
        <c:axId val="343898312"/>
        <c:scaling>
          <c:orientation val="minMax"/>
          <c:max val="18"/>
          <c:min val="4"/>
        </c:scaling>
        <c:delete val="0"/>
        <c:axPos val="b"/>
        <c:numFmt formatCode="General" sourceLinked="1"/>
        <c:majorTickMark val="out"/>
        <c:minorTickMark val="none"/>
        <c:tickLblPos val="nextTo"/>
        <c:crossAx val="343115472"/>
        <c:crosses val="autoZero"/>
        <c:crossBetween val="midCat"/>
        <c:majorUnit val="2"/>
        <c:minorUnit val="2"/>
      </c:valAx>
      <c:valAx>
        <c:axId val="343115472"/>
        <c:scaling>
          <c:orientation val="minMax"/>
          <c:max val="1.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43898312"/>
        <c:crosses val="autoZero"/>
        <c:crossBetween val="midCat"/>
        <c:majorUnit val="0.5"/>
        <c:minorUnit val="0.5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0000CC"/>
                </a:solidFill>
              </a:defRPr>
            </a:pPr>
            <a:r>
              <a:rPr lang="en-US" dirty="0" smtClean="0"/>
              <a:t>Belt</a:t>
            </a:r>
            <a:endParaRPr lang="en-US" dirty="0"/>
          </a:p>
        </c:rich>
      </c:tx>
      <c:layout>
        <c:manualLayout>
          <c:xMode val="edge"/>
          <c:yMode val="edge"/>
          <c:x val="0.24294161759804511"/>
          <c:y val="0.62957943692162255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circle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00CC"/>
              </a:solidFill>
              <a:ln>
                <a:noFill/>
              </a:ln>
            </c:spPr>
          </c:marker>
          <c:xVal>
            <c:numRef>
              <c:f>Лист1!$A$2:$A$5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</c:numCache>
            </c:numRef>
          </c:xVal>
          <c:yVal>
            <c:numRef>
              <c:f>Лист1!$B$2:$B$5</c:f>
              <c:numCache>
                <c:formatCode>General</c:formatCode>
                <c:ptCount val="4"/>
                <c:pt idx="0">
                  <c:v>1.1399999999999928</c:v>
                </c:pt>
                <c:pt idx="1">
                  <c:v>1.05</c:v>
                </c:pt>
                <c:pt idx="2">
                  <c:v>0.92</c:v>
                </c:pt>
                <c:pt idx="3">
                  <c:v>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526056"/>
        <c:axId val="344526440"/>
      </c:scatterChart>
      <c:valAx>
        <c:axId val="344526056"/>
        <c:scaling>
          <c:orientation val="minMax"/>
          <c:min val="2"/>
        </c:scaling>
        <c:delete val="0"/>
        <c:axPos val="b"/>
        <c:numFmt formatCode="General" sourceLinked="1"/>
        <c:majorTickMark val="out"/>
        <c:minorTickMark val="none"/>
        <c:tickLblPos val="nextTo"/>
        <c:crossAx val="344526440"/>
        <c:crosses val="autoZero"/>
        <c:crossBetween val="midCat"/>
        <c:majorUnit val="1"/>
        <c:minorUnit val="1"/>
      </c:valAx>
      <c:valAx>
        <c:axId val="344526440"/>
        <c:scaling>
          <c:orientation val="minMax"/>
          <c:max val="1.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44526056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EDF6B9-B38B-449B-B9A1-0E2655CB70A4}" type="datetimeFigureOut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024708-C300-4FAE-B8E4-A4E643EF2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31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814CA-1D6A-497B-82A9-A46BFCFA1704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5D7E1-E5B1-43DF-B966-5AB05D88E9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6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B6FD1-8977-4D99-A2EC-CB48FBF8A279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D0EF4-D2BF-40A9-A368-DDAD5D9F5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4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B6FD1-8977-4D99-A2EC-CB48FBF8A279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D0EF4-D2BF-40A9-A368-DDAD5D9F5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29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B6FD1-8977-4D99-A2EC-CB48FBF8A279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D0EF4-D2BF-40A9-A368-DDAD5D9F5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873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B6FD1-8977-4D99-A2EC-CB48FBF8A279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D0EF4-D2BF-40A9-A368-DDAD5D9F5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B6FD1-8977-4D99-A2EC-CB48FBF8A279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D0EF4-D2BF-40A9-A368-DDAD5D9F5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7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B6FD1-8977-4D99-A2EC-CB48FBF8A279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D0EF4-D2BF-40A9-A368-DDAD5D9F5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94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E70C4-A090-4987-885D-ABBE43A55C29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7350A-1A76-4D83-A87F-3876BD9EE9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29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D6E65-6186-40EE-B34A-847EB54AC11B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12178-15CF-4A00-A170-FA8ABAA3E0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D3BD-2C45-4E36-A00D-DCD4362F4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1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16252-836E-4349-AED7-197783D2EF38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8098D-3FA1-4A3B-AB00-2CBB3F2DE9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6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26898-52E7-4635-91F3-F6A75E125F24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B8A-A851-452D-94BF-71F969AD1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5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9702C-40E9-4DC8-AC03-DFA0B6C8FE9B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97D8A-6FB5-444D-B49E-3F2B6F686D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7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79FA8-3EA9-4AA4-8BC9-6A3D550A4968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6551F-9973-4733-9EBB-BF64441699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9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7B173-6707-43F5-9214-CCA39B2436D9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DDD76-8909-4F10-B50B-617C516FF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0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F9FB4-A995-4F27-9FD5-DF52F5C73CE7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7413-A775-4201-8CED-A008B6187F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C2484-7876-4A06-B4D7-C4A877E97678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2EAB1-1AF6-488B-816B-82DAA9867C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2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CD14C-53DD-4141-B4AA-7AA6638302F4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53E9E-80F1-4300-8D5B-494663B81A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4B6FD1-8977-4D99-A2EC-CB48FBF8A279}" type="datetimeFigureOut">
              <a:rPr lang="ru-RU" smtClean="0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4D0EF4-D2BF-40A9-A368-DDAD5D9F5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4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4.wmf"/><Relationship Id="rId3" Type="http://schemas.openxmlformats.org/officeDocument/2006/relationships/image" Target="../media/image5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wm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54.png"/><Relationship Id="rId26" Type="http://schemas.openxmlformats.org/officeDocument/2006/relationships/oleObject" Target="../embeddings/oleObject29.bin"/><Relationship Id="rId3" Type="http://schemas.openxmlformats.org/officeDocument/2006/relationships/image" Target="../media/image5.png"/><Relationship Id="rId21" Type="http://schemas.openxmlformats.org/officeDocument/2006/relationships/image" Target="../media/image48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53.png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7.wmf"/><Relationship Id="rId20" Type="http://schemas.openxmlformats.org/officeDocument/2006/relationships/oleObject" Target="../embeddings/oleObject26.bin"/><Relationship Id="rId29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6.wmf"/><Relationship Id="rId24" Type="http://schemas.openxmlformats.org/officeDocument/2006/relationships/oleObject" Target="../embeddings/oleObject28.bin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25.bin"/><Relationship Id="rId23" Type="http://schemas.openxmlformats.org/officeDocument/2006/relationships/image" Target="../media/image49.wmf"/><Relationship Id="rId28" Type="http://schemas.openxmlformats.org/officeDocument/2006/relationships/image" Target="../media/image56.png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55.png"/><Relationship Id="rId31" Type="http://schemas.openxmlformats.org/officeDocument/2006/relationships/image" Target="../media/image52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3" Type="http://schemas.openxmlformats.org/officeDocument/2006/relationships/image" Target="../media/image5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2"/>
          <p:cNvSpPr>
            <a:spLocks noGrp="1"/>
          </p:cNvSpPr>
          <p:nvPr>
            <p:ph/>
          </p:nvPr>
        </p:nvSpPr>
        <p:spPr>
          <a:xfrm>
            <a:off x="0" y="1844824"/>
            <a:ext cx="6860189" cy="41764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</a:rPr>
              <a:t>Subexawatt</a:t>
            </a:r>
            <a:r>
              <a:rPr lang="en-US" sz="3600" b="1" dirty="0" smtClean="0">
                <a:solidFill>
                  <a:schemeClr val="tx1"/>
                </a:solidFill>
              </a:rPr>
              <a:t> laser </a:t>
            </a:r>
            <a:r>
              <a:rPr lang="en-US" sz="3600" b="1" dirty="0">
                <a:solidFill>
                  <a:schemeClr val="tx1"/>
                </a:solidFill>
              </a:rPr>
              <a:t>p</a:t>
            </a:r>
            <a:r>
              <a:rPr lang="en-US" sz="3600" b="1" dirty="0" smtClean="0">
                <a:solidFill>
                  <a:schemeClr val="tx1"/>
                </a:solidFill>
              </a:rPr>
              <a:t>roject XCELS </a:t>
            </a:r>
          </a:p>
          <a:p>
            <a:pPr marL="0" indent="0">
              <a:buNone/>
              <a:defRPr/>
            </a:pPr>
            <a:endParaRPr lang="en-CA" sz="36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ru-RU" sz="2400" dirty="0" smtClean="0"/>
          </a:p>
          <a:p>
            <a:pPr marL="0" indent="0" algn="ctr">
              <a:buNone/>
              <a:defRPr/>
            </a:pPr>
            <a:r>
              <a:rPr lang="en-US" sz="2100" dirty="0" err="1" smtClean="0">
                <a:solidFill>
                  <a:schemeClr val="tx1"/>
                </a:solidFill>
              </a:rPr>
              <a:t>A.Bashinov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</a:rPr>
              <a:t>E.Efimenko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</a:rPr>
              <a:t>A.Gonoskov</a:t>
            </a:r>
            <a:r>
              <a:rPr lang="en-US" sz="2100" dirty="0" smtClean="0">
                <a:solidFill>
                  <a:schemeClr val="tx1"/>
                </a:solidFill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</a:rPr>
              <a:t>E.Khazanov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u="sng" dirty="0" err="1" smtClean="0">
                <a:solidFill>
                  <a:schemeClr val="tx1"/>
                </a:solidFill>
              </a:rPr>
              <a:t>A.Kim</a:t>
            </a:r>
            <a:r>
              <a:rPr lang="en-US" sz="2100" dirty="0" smtClean="0">
                <a:solidFill>
                  <a:schemeClr val="tx1"/>
                </a:solidFill>
              </a:rPr>
              <a:t>, </a:t>
            </a:r>
          </a:p>
          <a:p>
            <a:pPr marL="0" indent="0" algn="ctr">
              <a:buNone/>
              <a:defRPr/>
            </a:pPr>
            <a:r>
              <a:rPr lang="en-US" sz="2100" dirty="0" err="1" smtClean="0">
                <a:solidFill>
                  <a:schemeClr val="tx1"/>
                </a:solidFill>
              </a:rPr>
              <a:t>I.Kostyukov</a:t>
            </a:r>
            <a:r>
              <a:rPr lang="en-US" sz="2100" dirty="0" smtClean="0">
                <a:solidFill>
                  <a:schemeClr val="tx1"/>
                </a:solidFill>
              </a:rPr>
              <a:t>,  </a:t>
            </a:r>
            <a:r>
              <a:rPr lang="en-US" sz="2100" dirty="0" err="1" smtClean="0">
                <a:solidFill>
                  <a:schemeClr val="tx1"/>
                </a:solidFill>
              </a:rPr>
              <a:t>A.Muravjov</a:t>
            </a:r>
            <a:r>
              <a:rPr lang="en-US" sz="2100" dirty="0" smtClean="0">
                <a:solidFill>
                  <a:schemeClr val="tx1"/>
                </a:solidFill>
              </a:rPr>
              <a:t>, </a:t>
            </a:r>
            <a:r>
              <a:rPr lang="en-CA" sz="2100" dirty="0" err="1" smtClean="0">
                <a:solidFill>
                  <a:schemeClr val="tx1"/>
                </a:solidFill>
              </a:rPr>
              <a:t>A.Sergeev</a:t>
            </a:r>
            <a:r>
              <a:rPr lang="en-CA" sz="2100" dirty="0" smtClean="0">
                <a:solidFill>
                  <a:schemeClr val="tx1"/>
                </a:solidFill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</a:rPr>
              <a:t>A.Shaykin</a:t>
            </a:r>
            <a:endParaRPr lang="ru-RU" sz="21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CA" sz="20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CA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en-CA" sz="2100" i="1" dirty="0" smtClean="0">
                <a:solidFill>
                  <a:schemeClr val="tx2"/>
                </a:solidFill>
              </a:rPr>
              <a:t>Institute of Applied Physics, Russian Academy of Sciences </a:t>
            </a:r>
          </a:p>
          <a:p>
            <a:pPr marL="0" indent="0" algn="ctr">
              <a:buNone/>
              <a:defRPr/>
            </a:pPr>
            <a:r>
              <a:rPr lang="en-CA" sz="2100" i="1" dirty="0" smtClean="0">
                <a:solidFill>
                  <a:schemeClr val="tx2"/>
                </a:solidFill>
              </a:rPr>
              <a:t>Nizhny Novgorod, Russia</a:t>
            </a:r>
            <a:endParaRPr lang="en-CA" sz="21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2000" b="1" dirty="0" smtClean="0">
              <a:solidFill>
                <a:srgbClr val="3F058D"/>
              </a:solidFill>
            </a:endParaRPr>
          </a:p>
        </p:txBody>
      </p:sp>
      <p:pic>
        <p:nvPicPr>
          <p:cNvPr id="20484" name="Picture 2" descr="obl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0189" y="8591"/>
            <a:ext cx="2283811" cy="325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6492145"/>
            <a:ext cx="2232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ExHILP</a:t>
            </a:r>
            <a:r>
              <a:rPr lang="en-US" sz="1400" dirty="0" smtClean="0"/>
              <a:t>, Heidelberg, 2015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30275" y="223688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I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27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360413" y="20239"/>
            <a:ext cx="788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Superbroadband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synchronism e = </a:t>
            </a: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o+o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DKDP crystal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6" name="Группа 6"/>
          <p:cNvGrpSpPr/>
          <p:nvPr/>
        </p:nvGrpSpPr>
        <p:grpSpPr>
          <a:xfrm>
            <a:off x="1778248" y="487587"/>
            <a:ext cx="7014356" cy="1810989"/>
            <a:chOff x="1346200" y="703611"/>
            <a:chExt cx="7014356" cy="1810989"/>
          </a:xfrm>
        </p:grpSpPr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1346200" y="703611"/>
              <a:ext cx="70143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3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3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narrow band pump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(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ns pulse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)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–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frequency 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3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= 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const</a:t>
              </a:r>
              <a:endParaRPr lang="ru-RU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1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1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and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2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2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broadband signal and idler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variables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,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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1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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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</a:t>
              </a:r>
              <a:endParaRPr lang="ru-RU" baseline="-25000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2636838" y="1420813"/>
            <a:ext cx="376078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95" name="Формула" r:id="rId4" imgW="2362200" imgH="254000" progId="Equation.3">
                    <p:embed/>
                  </p:oleObj>
                </mc:Choice>
                <mc:Fallback>
                  <p:oleObj name="Формула" r:id="rId4" imgW="23622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6838" y="1420813"/>
                          <a:ext cx="3760787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1577975" y="1712913"/>
            <a:ext cx="6243638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96" name="Формула" r:id="rId6" imgW="3579846" imgH="507780" progId="Equation.3">
                    <p:embed/>
                  </p:oleObj>
                </mc:Choice>
                <mc:Fallback>
                  <p:oleObj name="Формула" r:id="rId6" imgW="3579846" imgH="507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975" y="1712913"/>
                          <a:ext cx="6243638" cy="668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Группа 107"/>
            <p:cNvGrpSpPr>
              <a:grpSpLocks/>
            </p:cNvGrpSpPr>
            <p:nvPr/>
          </p:nvGrpSpPr>
          <p:grpSpPr bwMode="auto">
            <a:xfrm>
              <a:off x="2308225" y="1822450"/>
              <a:ext cx="839788" cy="692150"/>
              <a:chOff x="299979" y="1785915"/>
              <a:chExt cx="839799" cy="692954"/>
            </a:xfrm>
          </p:grpSpPr>
          <p:grpSp>
            <p:nvGrpSpPr>
              <p:cNvPr id="24" name="Группа 90"/>
              <p:cNvGrpSpPr>
                <a:grpSpLocks/>
              </p:cNvGrpSpPr>
              <p:nvPr/>
            </p:nvGrpSpPr>
            <p:grpSpPr bwMode="auto">
              <a:xfrm>
                <a:off x="299979" y="1785915"/>
                <a:ext cx="839799" cy="438156"/>
                <a:chOff x="774648" y="2406636"/>
                <a:chExt cx="1131903" cy="620721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774648" y="2406636"/>
                  <a:ext cx="1131903" cy="621433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V="1">
                  <a:off x="774648" y="2406636"/>
                  <a:ext cx="1095527" cy="585408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Прямая со стрелкой 24"/>
              <p:cNvCxnSpPr/>
              <p:nvPr/>
            </p:nvCxnSpPr>
            <p:spPr>
              <a:xfrm rot="5400000" flipH="1" flipV="1">
                <a:off x="501365" y="2278612"/>
                <a:ext cx="400515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08"/>
            <p:cNvGrpSpPr>
              <a:grpSpLocks/>
            </p:cNvGrpSpPr>
            <p:nvPr/>
          </p:nvGrpSpPr>
          <p:grpSpPr bwMode="auto">
            <a:xfrm>
              <a:off x="3476625" y="1822450"/>
              <a:ext cx="839788" cy="692150"/>
              <a:chOff x="299979" y="1785915"/>
              <a:chExt cx="839799" cy="692954"/>
            </a:xfrm>
          </p:grpSpPr>
          <p:grpSp>
            <p:nvGrpSpPr>
              <p:cNvPr id="20" name="Группа 90"/>
              <p:cNvGrpSpPr>
                <a:grpSpLocks/>
              </p:cNvGrpSpPr>
              <p:nvPr/>
            </p:nvGrpSpPr>
            <p:grpSpPr bwMode="auto">
              <a:xfrm>
                <a:off x="299979" y="1785915"/>
                <a:ext cx="839799" cy="438156"/>
                <a:chOff x="774648" y="2406636"/>
                <a:chExt cx="1131903" cy="620721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774648" y="2406636"/>
                  <a:ext cx="1131903" cy="621433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774648" y="2406636"/>
                  <a:ext cx="1095527" cy="585408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Прямая со стрелкой 20"/>
              <p:cNvCxnSpPr/>
              <p:nvPr/>
            </p:nvCxnSpPr>
            <p:spPr>
              <a:xfrm rot="5400000" flipH="1" flipV="1">
                <a:off x="501365" y="2278612"/>
                <a:ext cx="400515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113"/>
            <p:cNvGrpSpPr>
              <a:grpSpLocks/>
            </p:cNvGrpSpPr>
            <p:nvPr/>
          </p:nvGrpSpPr>
          <p:grpSpPr bwMode="auto">
            <a:xfrm>
              <a:off x="5703888" y="1822450"/>
              <a:ext cx="839787" cy="692150"/>
              <a:chOff x="299979" y="1785915"/>
              <a:chExt cx="839799" cy="692954"/>
            </a:xfrm>
          </p:grpSpPr>
          <p:grpSp>
            <p:nvGrpSpPr>
              <p:cNvPr id="16" name="Группа 90"/>
              <p:cNvGrpSpPr>
                <a:grpSpLocks/>
              </p:cNvGrpSpPr>
              <p:nvPr/>
            </p:nvGrpSpPr>
            <p:grpSpPr bwMode="auto">
              <a:xfrm>
                <a:off x="299979" y="1785915"/>
                <a:ext cx="839799" cy="438156"/>
                <a:chOff x="774648" y="2406636"/>
                <a:chExt cx="1131903" cy="620721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774648" y="2406636"/>
                  <a:ext cx="1131903" cy="621433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774648" y="2406636"/>
                  <a:ext cx="1095529" cy="585408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 стрелкой 16"/>
              <p:cNvCxnSpPr/>
              <p:nvPr/>
            </p:nvCxnSpPr>
            <p:spPr>
              <a:xfrm rot="5400000" flipH="1" flipV="1">
                <a:off x="501364" y="2278612"/>
                <a:ext cx="400515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4067944" y="3691779"/>
            <a:ext cx="5275982" cy="2686005"/>
            <a:chOff x="432" y="1008"/>
            <a:chExt cx="5664" cy="3299"/>
          </a:xfrm>
        </p:grpSpPr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1920" y="1008"/>
            <a:ext cx="3346" cy="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97" name="Paintbrush Picture" r:id="rId8" imgW="3990476" imgH="3619048" progId="PBrush">
                    <p:embed/>
                  </p:oleObj>
                </mc:Choice>
                <mc:Fallback>
                  <p:oleObj name="Paintbrush Picture" r:id="rId8" imgW="3990476" imgH="3619048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008"/>
                          <a:ext cx="3346" cy="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3320" y="4149"/>
              <a:ext cx="3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</a:rPr>
                <a:t>Рис 1</a:t>
              </a:r>
              <a:endParaRPr lang="ru-RU" sz="2800"/>
            </a:p>
          </p:txBody>
        </p:sp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616" y="2303"/>
              <a:ext cx="5216" cy="74"/>
              <a:chOff x="380" y="2202"/>
              <a:chExt cx="4189" cy="91"/>
            </a:xfrm>
          </p:grpSpPr>
          <p:sp>
            <p:nvSpPr>
              <p:cNvPr id="214" name="Line 6"/>
              <p:cNvSpPr>
                <a:spLocks noChangeShapeType="1"/>
              </p:cNvSpPr>
              <p:nvPr/>
            </p:nvSpPr>
            <p:spPr bwMode="auto">
              <a:xfrm>
                <a:off x="380" y="2246"/>
                <a:ext cx="410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7"/>
              <p:cNvSpPr>
                <a:spLocks/>
              </p:cNvSpPr>
              <p:nvPr/>
            </p:nvSpPr>
            <p:spPr bwMode="auto">
              <a:xfrm>
                <a:off x="4478" y="2202"/>
                <a:ext cx="91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91" y="44"/>
                  </a:cxn>
                  <a:cxn ang="0">
                    <a:pos x="0" y="0"/>
                  </a:cxn>
                  <a:cxn ang="0">
                    <a:pos x="0" y="91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1" y="44"/>
                    </a:lnTo>
                    <a:lnTo>
                      <a:pt x="0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" name="Group 8"/>
            <p:cNvGrpSpPr>
              <a:grpSpLocks/>
            </p:cNvGrpSpPr>
            <p:nvPr/>
          </p:nvGrpSpPr>
          <p:grpSpPr bwMode="auto">
            <a:xfrm>
              <a:off x="1896" y="3308"/>
              <a:ext cx="2952" cy="12"/>
              <a:chOff x="1339" y="2951"/>
              <a:chExt cx="2203" cy="9"/>
            </a:xfrm>
          </p:grpSpPr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1339" y="2951"/>
                <a:ext cx="47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5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7" y="0"/>
                  </a:cxn>
                </a:cxnLst>
                <a:rect l="0" t="0" r="r" b="b"/>
                <a:pathLst>
                  <a:path w="47" h="9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0"/>
              <p:cNvSpPr>
                <a:spLocks/>
              </p:cNvSpPr>
              <p:nvPr/>
            </p:nvSpPr>
            <p:spPr bwMode="auto">
              <a:xfrm>
                <a:off x="140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1"/>
              <p:cNvSpPr>
                <a:spLocks/>
              </p:cNvSpPr>
              <p:nvPr/>
            </p:nvSpPr>
            <p:spPr bwMode="auto">
              <a:xfrm>
                <a:off x="147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2"/>
              <p:cNvSpPr>
                <a:spLocks/>
              </p:cNvSpPr>
              <p:nvPr/>
            </p:nvSpPr>
            <p:spPr bwMode="auto">
              <a:xfrm>
                <a:off x="153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3"/>
              <p:cNvSpPr>
                <a:spLocks/>
              </p:cNvSpPr>
              <p:nvPr/>
            </p:nvSpPr>
            <p:spPr bwMode="auto">
              <a:xfrm>
                <a:off x="1601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4"/>
              <p:cNvSpPr>
                <a:spLocks/>
              </p:cNvSpPr>
              <p:nvPr/>
            </p:nvSpPr>
            <p:spPr bwMode="auto">
              <a:xfrm>
                <a:off x="1666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5"/>
              <p:cNvSpPr>
                <a:spLocks/>
              </p:cNvSpPr>
              <p:nvPr/>
            </p:nvSpPr>
            <p:spPr bwMode="auto">
              <a:xfrm>
                <a:off x="1731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6"/>
              <p:cNvSpPr>
                <a:spLocks/>
              </p:cNvSpPr>
              <p:nvPr/>
            </p:nvSpPr>
            <p:spPr bwMode="auto">
              <a:xfrm>
                <a:off x="1797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7"/>
              <p:cNvSpPr>
                <a:spLocks/>
              </p:cNvSpPr>
              <p:nvPr/>
            </p:nvSpPr>
            <p:spPr bwMode="auto">
              <a:xfrm>
                <a:off x="1862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8"/>
              <p:cNvSpPr>
                <a:spLocks/>
              </p:cNvSpPr>
              <p:nvPr/>
            </p:nvSpPr>
            <p:spPr bwMode="auto">
              <a:xfrm>
                <a:off x="1927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9"/>
              <p:cNvSpPr>
                <a:spLocks/>
              </p:cNvSpPr>
              <p:nvPr/>
            </p:nvSpPr>
            <p:spPr bwMode="auto">
              <a:xfrm>
                <a:off x="1993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20"/>
              <p:cNvSpPr>
                <a:spLocks/>
              </p:cNvSpPr>
              <p:nvPr/>
            </p:nvSpPr>
            <p:spPr bwMode="auto">
              <a:xfrm>
                <a:off x="2058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21"/>
              <p:cNvSpPr>
                <a:spLocks/>
              </p:cNvSpPr>
              <p:nvPr/>
            </p:nvSpPr>
            <p:spPr bwMode="auto">
              <a:xfrm>
                <a:off x="2123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22"/>
              <p:cNvSpPr>
                <a:spLocks/>
              </p:cNvSpPr>
              <p:nvPr/>
            </p:nvSpPr>
            <p:spPr bwMode="auto">
              <a:xfrm>
                <a:off x="2189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23"/>
              <p:cNvSpPr>
                <a:spLocks/>
              </p:cNvSpPr>
              <p:nvPr/>
            </p:nvSpPr>
            <p:spPr bwMode="auto">
              <a:xfrm>
                <a:off x="2254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24"/>
              <p:cNvSpPr>
                <a:spLocks/>
              </p:cNvSpPr>
              <p:nvPr/>
            </p:nvSpPr>
            <p:spPr bwMode="auto">
              <a:xfrm>
                <a:off x="2319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25"/>
              <p:cNvSpPr>
                <a:spLocks/>
              </p:cNvSpPr>
              <p:nvPr/>
            </p:nvSpPr>
            <p:spPr bwMode="auto">
              <a:xfrm>
                <a:off x="238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26"/>
              <p:cNvSpPr>
                <a:spLocks/>
              </p:cNvSpPr>
              <p:nvPr/>
            </p:nvSpPr>
            <p:spPr bwMode="auto">
              <a:xfrm>
                <a:off x="245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7"/>
              <p:cNvSpPr>
                <a:spLocks/>
              </p:cNvSpPr>
              <p:nvPr/>
            </p:nvSpPr>
            <p:spPr bwMode="auto">
              <a:xfrm>
                <a:off x="251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8"/>
              <p:cNvSpPr>
                <a:spLocks/>
              </p:cNvSpPr>
              <p:nvPr/>
            </p:nvSpPr>
            <p:spPr bwMode="auto">
              <a:xfrm>
                <a:off x="2581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9"/>
              <p:cNvSpPr>
                <a:spLocks/>
              </p:cNvSpPr>
              <p:nvPr/>
            </p:nvSpPr>
            <p:spPr bwMode="auto">
              <a:xfrm>
                <a:off x="2646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30"/>
              <p:cNvSpPr>
                <a:spLocks/>
              </p:cNvSpPr>
              <p:nvPr/>
            </p:nvSpPr>
            <p:spPr bwMode="auto">
              <a:xfrm>
                <a:off x="2711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31"/>
              <p:cNvSpPr>
                <a:spLocks/>
              </p:cNvSpPr>
              <p:nvPr/>
            </p:nvSpPr>
            <p:spPr bwMode="auto">
              <a:xfrm>
                <a:off x="2777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32"/>
              <p:cNvSpPr>
                <a:spLocks/>
              </p:cNvSpPr>
              <p:nvPr/>
            </p:nvSpPr>
            <p:spPr bwMode="auto">
              <a:xfrm>
                <a:off x="2842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33"/>
              <p:cNvSpPr>
                <a:spLocks/>
              </p:cNvSpPr>
              <p:nvPr/>
            </p:nvSpPr>
            <p:spPr bwMode="auto">
              <a:xfrm>
                <a:off x="2907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34"/>
              <p:cNvSpPr>
                <a:spLocks/>
              </p:cNvSpPr>
              <p:nvPr/>
            </p:nvSpPr>
            <p:spPr bwMode="auto">
              <a:xfrm>
                <a:off x="2973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5"/>
              <p:cNvSpPr>
                <a:spLocks/>
              </p:cNvSpPr>
              <p:nvPr/>
            </p:nvSpPr>
            <p:spPr bwMode="auto">
              <a:xfrm>
                <a:off x="3038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6"/>
              <p:cNvSpPr>
                <a:spLocks/>
              </p:cNvSpPr>
              <p:nvPr/>
            </p:nvSpPr>
            <p:spPr bwMode="auto">
              <a:xfrm>
                <a:off x="3103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37"/>
              <p:cNvSpPr>
                <a:spLocks/>
              </p:cNvSpPr>
              <p:nvPr/>
            </p:nvSpPr>
            <p:spPr bwMode="auto">
              <a:xfrm>
                <a:off x="3169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38"/>
              <p:cNvSpPr>
                <a:spLocks/>
              </p:cNvSpPr>
              <p:nvPr/>
            </p:nvSpPr>
            <p:spPr bwMode="auto">
              <a:xfrm>
                <a:off x="3234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39"/>
              <p:cNvSpPr>
                <a:spLocks/>
              </p:cNvSpPr>
              <p:nvPr/>
            </p:nvSpPr>
            <p:spPr bwMode="auto">
              <a:xfrm>
                <a:off x="3299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40"/>
              <p:cNvSpPr>
                <a:spLocks/>
              </p:cNvSpPr>
              <p:nvPr/>
            </p:nvSpPr>
            <p:spPr bwMode="auto">
              <a:xfrm>
                <a:off x="336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41"/>
              <p:cNvSpPr>
                <a:spLocks/>
              </p:cNvSpPr>
              <p:nvPr/>
            </p:nvSpPr>
            <p:spPr bwMode="auto">
              <a:xfrm>
                <a:off x="343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42"/>
              <p:cNvSpPr>
                <a:spLocks/>
              </p:cNvSpPr>
              <p:nvPr/>
            </p:nvSpPr>
            <p:spPr bwMode="auto">
              <a:xfrm>
                <a:off x="349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" name="Group 43"/>
            <p:cNvGrpSpPr>
              <a:grpSpLocks/>
            </p:cNvGrpSpPr>
            <p:nvPr/>
          </p:nvGrpSpPr>
          <p:grpSpPr bwMode="auto">
            <a:xfrm>
              <a:off x="4836" y="2362"/>
              <a:ext cx="15" cy="958"/>
              <a:chOff x="3533" y="2260"/>
              <a:chExt cx="11" cy="700"/>
            </a:xfrm>
          </p:grpSpPr>
          <p:sp>
            <p:nvSpPr>
              <p:cNvPr id="169" name="Freeform 44"/>
              <p:cNvSpPr>
                <a:spLocks/>
              </p:cNvSpPr>
              <p:nvPr/>
            </p:nvSpPr>
            <p:spPr bwMode="auto">
              <a:xfrm>
                <a:off x="3533" y="2914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2" y="44"/>
                  </a:cxn>
                  <a:cxn ang="0">
                    <a:pos x="4" y="46"/>
                  </a:cxn>
                  <a:cxn ang="0">
                    <a:pos x="4" y="46"/>
                  </a:cxn>
                  <a:cxn ang="0">
                    <a:pos x="7" y="44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2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45"/>
              <p:cNvSpPr>
                <a:spLocks/>
              </p:cNvSpPr>
              <p:nvPr/>
            </p:nvSpPr>
            <p:spPr bwMode="auto">
              <a:xfrm>
                <a:off x="3533" y="2848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46"/>
              <p:cNvSpPr>
                <a:spLocks/>
              </p:cNvSpPr>
              <p:nvPr/>
            </p:nvSpPr>
            <p:spPr bwMode="auto">
              <a:xfrm>
                <a:off x="3533" y="2783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47"/>
              <p:cNvSpPr>
                <a:spLocks/>
              </p:cNvSpPr>
              <p:nvPr/>
            </p:nvSpPr>
            <p:spPr bwMode="auto">
              <a:xfrm>
                <a:off x="3533" y="2718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6"/>
                  </a:cxn>
                  <a:cxn ang="0">
                    <a:pos x="4" y="46"/>
                  </a:cxn>
                  <a:cxn ang="0">
                    <a:pos x="7" y="46"/>
                  </a:cxn>
                  <a:cxn ang="0">
                    <a:pos x="9" y="46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4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48"/>
              <p:cNvSpPr>
                <a:spLocks/>
              </p:cNvSpPr>
              <p:nvPr/>
            </p:nvSpPr>
            <p:spPr bwMode="auto">
              <a:xfrm>
                <a:off x="3533" y="2652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49"/>
              <p:cNvSpPr>
                <a:spLocks/>
              </p:cNvSpPr>
              <p:nvPr/>
            </p:nvSpPr>
            <p:spPr bwMode="auto">
              <a:xfrm>
                <a:off x="3533" y="2587"/>
                <a:ext cx="11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4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42"/>
                  </a:cxn>
                </a:cxnLst>
                <a:rect l="0" t="0" r="r" b="b"/>
                <a:pathLst>
                  <a:path w="11" h="47">
                    <a:moveTo>
                      <a:pt x="0" y="42"/>
                    </a:moveTo>
                    <a:lnTo>
                      <a:pt x="0" y="44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4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50"/>
              <p:cNvSpPr>
                <a:spLocks/>
              </p:cNvSpPr>
              <p:nvPr/>
            </p:nvSpPr>
            <p:spPr bwMode="auto">
              <a:xfrm>
                <a:off x="3535" y="2521"/>
                <a:ext cx="9" cy="47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43"/>
                  </a:cxn>
                </a:cxnLst>
                <a:rect l="0" t="0" r="r" b="b"/>
                <a:pathLst>
                  <a:path w="9" h="47">
                    <a:moveTo>
                      <a:pt x="0" y="43"/>
                    </a:moveTo>
                    <a:lnTo>
                      <a:pt x="0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51"/>
              <p:cNvSpPr>
                <a:spLocks/>
              </p:cNvSpPr>
              <p:nvPr/>
            </p:nvSpPr>
            <p:spPr bwMode="auto">
              <a:xfrm>
                <a:off x="3535" y="2456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52"/>
              <p:cNvSpPr>
                <a:spLocks/>
              </p:cNvSpPr>
              <p:nvPr/>
            </p:nvSpPr>
            <p:spPr bwMode="auto">
              <a:xfrm>
                <a:off x="3535" y="2391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5" y="46"/>
                  </a:cxn>
                  <a:cxn ang="0">
                    <a:pos x="7" y="46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4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53"/>
              <p:cNvSpPr>
                <a:spLocks/>
              </p:cNvSpPr>
              <p:nvPr/>
            </p:nvSpPr>
            <p:spPr bwMode="auto">
              <a:xfrm>
                <a:off x="3535" y="2325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54"/>
              <p:cNvSpPr>
                <a:spLocks/>
              </p:cNvSpPr>
              <p:nvPr/>
            </p:nvSpPr>
            <p:spPr bwMode="auto">
              <a:xfrm>
                <a:off x="3535" y="2260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" name="Group 55"/>
            <p:cNvGrpSpPr>
              <a:grpSpLocks/>
            </p:cNvGrpSpPr>
            <p:nvPr/>
          </p:nvGrpSpPr>
          <p:grpSpPr bwMode="auto">
            <a:xfrm>
              <a:off x="1902" y="2343"/>
              <a:ext cx="1292" cy="972"/>
              <a:chOff x="1344" y="2246"/>
              <a:chExt cx="964" cy="710"/>
            </a:xfrm>
          </p:grpSpPr>
          <p:sp>
            <p:nvSpPr>
              <p:cNvPr id="167" name="Line 56"/>
              <p:cNvSpPr>
                <a:spLocks noChangeShapeType="1"/>
              </p:cNvSpPr>
              <p:nvPr/>
            </p:nvSpPr>
            <p:spPr bwMode="auto">
              <a:xfrm>
                <a:off x="1344" y="2246"/>
                <a:ext cx="896" cy="66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57"/>
              <p:cNvSpPr>
                <a:spLocks/>
              </p:cNvSpPr>
              <p:nvPr/>
            </p:nvSpPr>
            <p:spPr bwMode="auto">
              <a:xfrm>
                <a:off x="2207" y="2867"/>
                <a:ext cx="101" cy="8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1" y="89"/>
                  </a:cxn>
                  <a:cxn ang="0">
                    <a:pos x="54" y="0"/>
                  </a:cxn>
                  <a:cxn ang="0">
                    <a:pos x="0" y="72"/>
                  </a:cxn>
                </a:cxnLst>
                <a:rect l="0" t="0" r="r" b="b"/>
                <a:pathLst>
                  <a:path w="101" h="89">
                    <a:moveTo>
                      <a:pt x="0" y="72"/>
                    </a:moveTo>
                    <a:lnTo>
                      <a:pt x="101" y="89"/>
                    </a:lnTo>
                    <a:lnTo>
                      <a:pt x="54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" name="Group 58"/>
            <p:cNvGrpSpPr>
              <a:grpSpLocks/>
            </p:cNvGrpSpPr>
            <p:nvPr/>
          </p:nvGrpSpPr>
          <p:grpSpPr bwMode="auto">
            <a:xfrm>
              <a:off x="1896" y="2336"/>
              <a:ext cx="1032" cy="979"/>
              <a:chOff x="1339" y="2241"/>
              <a:chExt cx="770" cy="715"/>
            </a:xfrm>
          </p:grpSpPr>
          <p:sp>
            <p:nvSpPr>
              <p:cNvPr id="151" name="Freeform 59"/>
              <p:cNvSpPr>
                <a:spLocks/>
              </p:cNvSpPr>
              <p:nvPr/>
            </p:nvSpPr>
            <p:spPr bwMode="auto">
              <a:xfrm>
                <a:off x="1339" y="2241"/>
                <a:ext cx="38" cy="3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10"/>
                  </a:cxn>
                  <a:cxn ang="0">
                    <a:pos x="28" y="33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8" y="31"/>
                  </a:cxn>
                  <a:cxn ang="0">
                    <a:pos x="38" y="28"/>
                  </a:cxn>
                  <a:cxn ang="0">
                    <a:pos x="35" y="26"/>
                  </a:cxn>
                  <a:cxn ang="0">
                    <a:pos x="10" y="3"/>
                  </a:cxn>
                </a:cxnLst>
                <a:rect l="0" t="0" r="r" b="b"/>
                <a:pathLst>
                  <a:path w="38" h="35">
                    <a:moveTo>
                      <a:pt x="1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28" y="33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8" y="31"/>
                    </a:lnTo>
                    <a:lnTo>
                      <a:pt x="38" y="28"/>
                    </a:lnTo>
                    <a:lnTo>
                      <a:pt x="35" y="26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60"/>
              <p:cNvSpPr>
                <a:spLocks/>
              </p:cNvSpPr>
              <p:nvPr/>
            </p:nvSpPr>
            <p:spPr bwMode="auto">
              <a:xfrm>
                <a:off x="1388" y="2286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2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2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35" y="25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35" y="2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61"/>
              <p:cNvSpPr>
                <a:spLocks/>
              </p:cNvSpPr>
              <p:nvPr/>
            </p:nvSpPr>
            <p:spPr bwMode="auto">
              <a:xfrm>
                <a:off x="1435" y="2330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35" y="26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8" y="33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62"/>
              <p:cNvSpPr>
                <a:spLocks/>
              </p:cNvSpPr>
              <p:nvPr/>
            </p:nvSpPr>
            <p:spPr bwMode="auto">
              <a:xfrm>
                <a:off x="1484" y="2374"/>
                <a:ext cx="35" cy="3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5" y="31"/>
                  </a:cxn>
                  <a:cxn ang="0">
                    <a:pos x="35" y="28"/>
                  </a:cxn>
                  <a:cxn ang="0">
                    <a:pos x="35" y="26"/>
                  </a:cxn>
                  <a:cxn ang="0">
                    <a:pos x="7" y="3"/>
                  </a:cxn>
                </a:cxnLst>
                <a:rect l="0" t="0" r="r" b="b"/>
                <a:pathLst>
                  <a:path w="35" h="35">
                    <a:moveTo>
                      <a:pt x="7" y="3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8" y="33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5" y="31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63"/>
              <p:cNvSpPr>
                <a:spLocks/>
              </p:cNvSpPr>
              <p:nvPr/>
            </p:nvSpPr>
            <p:spPr bwMode="auto">
              <a:xfrm>
                <a:off x="1531" y="2419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2"/>
                  </a:cxn>
                  <a:cxn ang="0">
                    <a:pos x="37" y="30"/>
                  </a:cxn>
                  <a:cxn ang="0">
                    <a:pos x="35" y="28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64"/>
              <p:cNvSpPr>
                <a:spLocks/>
              </p:cNvSpPr>
              <p:nvPr/>
            </p:nvSpPr>
            <p:spPr bwMode="auto">
              <a:xfrm>
                <a:off x="1580" y="2463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5" y="33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65"/>
              <p:cNvSpPr>
                <a:spLocks/>
              </p:cNvSpPr>
              <p:nvPr/>
            </p:nvSpPr>
            <p:spPr bwMode="auto">
              <a:xfrm>
                <a:off x="1626" y="2507"/>
                <a:ext cx="38" cy="3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3"/>
                  </a:cxn>
                  <a:cxn ang="0">
                    <a:pos x="38" y="31"/>
                  </a:cxn>
                  <a:cxn ang="0">
                    <a:pos x="35" y="28"/>
                  </a:cxn>
                  <a:cxn ang="0">
                    <a:pos x="10" y="3"/>
                  </a:cxn>
                </a:cxnLst>
                <a:rect l="0" t="0" r="r" b="b"/>
                <a:pathLst>
                  <a:path w="38" h="35">
                    <a:moveTo>
                      <a:pt x="10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5" y="28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66"/>
              <p:cNvSpPr>
                <a:spLocks/>
              </p:cNvSpPr>
              <p:nvPr/>
            </p:nvSpPr>
            <p:spPr bwMode="auto">
              <a:xfrm>
                <a:off x="1675" y="2552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5" y="33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67"/>
              <p:cNvSpPr>
                <a:spLocks/>
              </p:cNvSpPr>
              <p:nvPr/>
            </p:nvSpPr>
            <p:spPr bwMode="auto">
              <a:xfrm>
                <a:off x="1722" y="2596"/>
                <a:ext cx="37" cy="35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7" y="28"/>
                  </a:cxn>
                  <a:cxn ang="0">
                    <a:pos x="9" y="3"/>
                  </a:cxn>
                </a:cxnLst>
                <a:rect l="0" t="0" r="r" b="b"/>
                <a:pathLst>
                  <a:path w="37" h="35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68"/>
              <p:cNvSpPr>
                <a:spLocks/>
              </p:cNvSpPr>
              <p:nvPr/>
            </p:nvSpPr>
            <p:spPr bwMode="auto">
              <a:xfrm>
                <a:off x="1771" y="2641"/>
                <a:ext cx="37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2"/>
                  </a:cxn>
                  <a:cxn ang="0">
                    <a:pos x="37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7" h="35">
                    <a:moveTo>
                      <a:pt x="7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69"/>
              <p:cNvSpPr>
                <a:spLocks/>
              </p:cNvSpPr>
              <p:nvPr/>
            </p:nvSpPr>
            <p:spPr bwMode="auto">
              <a:xfrm>
                <a:off x="1818" y="2685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70"/>
              <p:cNvSpPr>
                <a:spLocks/>
              </p:cNvSpPr>
              <p:nvPr/>
            </p:nvSpPr>
            <p:spPr bwMode="auto">
              <a:xfrm>
                <a:off x="1867" y="2729"/>
                <a:ext cx="37" cy="3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5" y="28"/>
                  </a:cxn>
                  <a:cxn ang="0">
                    <a:pos x="7" y="3"/>
                  </a:cxn>
                </a:cxnLst>
                <a:rect l="0" t="0" r="r" b="b"/>
                <a:pathLst>
                  <a:path w="37" h="35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5" y="2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71"/>
              <p:cNvSpPr>
                <a:spLocks/>
              </p:cNvSpPr>
              <p:nvPr/>
            </p:nvSpPr>
            <p:spPr bwMode="auto">
              <a:xfrm>
                <a:off x="1913" y="2774"/>
                <a:ext cx="38" cy="3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3" y="9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5"/>
                  </a:cxn>
                  <a:cxn ang="0">
                    <a:pos x="38" y="32"/>
                  </a:cxn>
                  <a:cxn ang="0">
                    <a:pos x="38" y="30"/>
                  </a:cxn>
                  <a:cxn ang="0">
                    <a:pos x="38" y="28"/>
                  </a:cxn>
                  <a:cxn ang="0">
                    <a:pos x="10" y="2"/>
                  </a:cxn>
                </a:cxnLst>
                <a:rect l="0" t="0" r="r" b="b"/>
                <a:pathLst>
                  <a:path w="38" h="35">
                    <a:moveTo>
                      <a:pt x="10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5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72"/>
              <p:cNvSpPr>
                <a:spLocks/>
              </p:cNvSpPr>
              <p:nvPr/>
            </p:nvSpPr>
            <p:spPr bwMode="auto">
              <a:xfrm>
                <a:off x="1962" y="2818"/>
                <a:ext cx="38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3"/>
                  </a:cxn>
                  <a:cxn ang="0">
                    <a:pos x="38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8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3"/>
                    </a:lnTo>
                    <a:lnTo>
                      <a:pt x="38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73"/>
              <p:cNvSpPr>
                <a:spLocks/>
              </p:cNvSpPr>
              <p:nvPr/>
            </p:nvSpPr>
            <p:spPr bwMode="auto">
              <a:xfrm>
                <a:off x="2009" y="2862"/>
                <a:ext cx="37" cy="35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7" y="28"/>
                  </a:cxn>
                  <a:cxn ang="0">
                    <a:pos x="9" y="3"/>
                  </a:cxn>
                </a:cxnLst>
                <a:rect l="0" t="0" r="r" b="b"/>
                <a:pathLst>
                  <a:path w="37" h="35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74"/>
              <p:cNvSpPr>
                <a:spLocks/>
              </p:cNvSpPr>
              <p:nvPr/>
            </p:nvSpPr>
            <p:spPr bwMode="auto">
              <a:xfrm>
                <a:off x="2011" y="2862"/>
                <a:ext cx="98" cy="94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98" y="94"/>
                  </a:cxn>
                  <a:cxn ang="0">
                    <a:pos x="61" y="0"/>
                  </a:cxn>
                  <a:cxn ang="0">
                    <a:pos x="0" y="66"/>
                  </a:cxn>
                </a:cxnLst>
                <a:rect l="0" t="0" r="r" b="b"/>
                <a:pathLst>
                  <a:path w="98" h="94">
                    <a:moveTo>
                      <a:pt x="0" y="66"/>
                    </a:moveTo>
                    <a:lnTo>
                      <a:pt x="98" y="94"/>
                    </a:lnTo>
                    <a:lnTo>
                      <a:pt x="61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" name="Group 75"/>
            <p:cNvGrpSpPr>
              <a:grpSpLocks/>
            </p:cNvGrpSpPr>
            <p:nvPr/>
          </p:nvGrpSpPr>
          <p:grpSpPr bwMode="auto">
            <a:xfrm>
              <a:off x="1323" y="1417"/>
              <a:ext cx="579" cy="926"/>
              <a:chOff x="912" y="1569"/>
              <a:chExt cx="432" cy="677"/>
            </a:xfrm>
          </p:grpSpPr>
          <p:sp>
            <p:nvSpPr>
              <p:cNvPr id="149" name="Line 76"/>
              <p:cNvSpPr>
                <a:spLocks noChangeShapeType="1"/>
              </p:cNvSpPr>
              <p:nvPr/>
            </p:nvSpPr>
            <p:spPr bwMode="auto">
              <a:xfrm flipH="1" flipV="1">
                <a:off x="912" y="1569"/>
                <a:ext cx="388" cy="60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77"/>
              <p:cNvSpPr>
                <a:spLocks/>
              </p:cNvSpPr>
              <p:nvPr/>
            </p:nvSpPr>
            <p:spPr bwMode="auto">
              <a:xfrm>
                <a:off x="1255" y="2146"/>
                <a:ext cx="89" cy="10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89" y="100"/>
                  </a:cxn>
                  <a:cxn ang="0">
                    <a:pos x="77" y="0"/>
                  </a:cxn>
                  <a:cxn ang="0">
                    <a:pos x="0" y="49"/>
                  </a:cxn>
                </a:cxnLst>
                <a:rect l="0" t="0" r="r" b="b"/>
                <a:pathLst>
                  <a:path w="89" h="100">
                    <a:moveTo>
                      <a:pt x="0" y="49"/>
                    </a:moveTo>
                    <a:lnTo>
                      <a:pt x="89" y="100"/>
                    </a:lnTo>
                    <a:lnTo>
                      <a:pt x="7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" name="Group 78"/>
            <p:cNvGrpSpPr>
              <a:grpSpLocks/>
            </p:cNvGrpSpPr>
            <p:nvPr/>
          </p:nvGrpSpPr>
          <p:grpSpPr bwMode="auto">
            <a:xfrm>
              <a:off x="1140" y="1410"/>
              <a:ext cx="762" cy="933"/>
              <a:chOff x="775" y="1564"/>
              <a:chExt cx="569" cy="682"/>
            </a:xfrm>
          </p:grpSpPr>
          <p:sp>
            <p:nvSpPr>
              <p:cNvPr id="135" name="Freeform 79"/>
              <p:cNvSpPr>
                <a:spLocks/>
              </p:cNvSpPr>
              <p:nvPr/>
            </p:nvSpPr>
            <p:spPr bwMode="auto">
              <a:xfrm>
                <a:off x="775" y="1564"/>
                <a:ext cx="32" cy="3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9" y="3"/>
                  </a:cxn>
                </a:cxnLst>
                <a:rect l="0" t="0" r="r" b="b"/>
                <a:pathLst>
                  <a:path w="32" h="38">
                    <a:moveTo>
                      <a:pt x="9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80"/>
              <p:cNvSpPr>
                <a:spLocks/>
              </p:cNvSpPr>
              <p:nvPr/>
            </p:nvSpPr>
            <p:spPr bwMode="auto">
              <a:xfrm>
                <a:off x="817" y="1613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5" y="38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81"/>
              <p:cNvSpPr>
                <a:spLocks/>
              </p:cNvSpPr>
              <p:nvPr/>
            </p:nvSpPr>
            <p:spPr bwMode="auto">
              <a:xfrm>
                <a:off x="859" y="1665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82"/>
              <p:cNvSpPr>
                <a:spLocks/>
              </p:cNvSpPr>
              <p:nvPr/>
            </p:nvSpPr>
            <p:spPr bwMode="auto">
              <a:xfrm>
                <a:off x="901" y="1714"/>
                <a:ext cx="32" cy="4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5" y="37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40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5" y="37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83"/>
              <p:cNvSpPr>
                <a:spLocks/>
              </p:cNvSpPr>
              <p:nvPr/>
            </p:nvSpPr>
            <p:spPr bwMode="auto">
              <a:xfrm>
                <a:off x="943" y="1765"/>
                <a:ext cx="32" cy="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0"/>
                  </a:cxn>
                </a:cxnLst>
                <a:rect l="0" t="0" r="r" b="b"/>
                <a:pathLst>
                  <a:path w="32" h="3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84"/>
              <p:cNvSpPr>
                <a:spLocks/>
              </p:cNvSpPr>
              <p:nvPr/>
            </p:nvSpPr>
            <p:spPr bwMode="auto">
              <a:xfrm>
                <a:off x="985" y="1814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5" y="38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85"/>
              <p:cNvSpPr>
                <a:spLocks/>
              </p:cNvSpPr>
              <p:nvPr/>
            </p:nvSpPr>
            <p:spPr bwMode="auto">
              <a:xfrm>
                <a:off x="1027" y="1866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86"/>
              <p:cNvSpPr>
                <a:spLocks/>
              </p:cNvSpPr>
              <p:nvPr/>
            </p:nvSpPr>
            <p:spPr bwMode="auto">
              <a:xfrm>
                <a:off x="1069" y="1915"/>
                <a:ext cx="32" cy="39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3" y="37"/>
                  </a:cxn>
                  <a:cxn ang="0">
                    <a:pos x="25" y="39"/>
                  </a:cxn>
                  <a:cxn ang="0">
                    <a:pos x="28" y="39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0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39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3" y="37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0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87"/>
              <p:cNvSpPr>
                <a:spLocks/>
              </p:cNvSpPr>
              <p:nvPr/>
            </p:nvSpPr>
            <p:spPr bwMode="auto">
              <a:xfrm>
                <a:off x="1111" y="1966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3" y="3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88"/>
              <p:cNvSpPr>
                <a:spLocks/>
              </p:cNvSpPr>
              <p:nvPr/>
            </p:nvSpPr>
            <p:spPr bwMode="auto">
              <a:xfrm>
                <a:off x="1153" y="2015"/>
                <a:ext cx="32" cy="4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3" y="37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40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3" y="37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89"/>
              <p:cNvSpPr>
                <a:spLocks/>
              </p:cNvSpPr>
              <p:nvPr/>
            </p:nvSpPr>
            <p:spPr bwMode="auto">
              <a:xfrm>
                <a:off x="1195" y="2066"/>
                <a:ext cx="32" cy="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1"/>
                  </a:cxn>
                  <a:cxn ang="0">
                    <a:pos x="7" y="0"/>
                  </a:cxn>
                </a:cxnLst>
                <a:rect l="0" t="0" r="r" b="b"/>
                <a:pathLst>
                  <a:path w="32" h="3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90"/>
              <p:cNvSpPr>
                <a:spLocks/>
              </p:cNvSpPr>
              <p:nvPr/>
            </p:nvSpPr>
            <p:spPr bwMode="auto">
              <a:xfrm>
                <a:off x="1237" y="2115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3" y="38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3" y="38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91"/>
              <p:cNvSpPr>
                <a:spLocks/>
              </p:cNvSpPr>
              <p:nvPr/>
            </p:nvSpPr>
            <p:spPr bwMode="auto">
              <a:xfrm>
                <a:off x="1276" y="2167"/>
                <a:ext cx="19" cy="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12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7" y="16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9" y="11"/>
                  </a:cxn>
                  <a:cxn ang="0">
                    <a:pos x="10" y="0"/>
                  </a:cxn>
                </a:cxnLst>
                <a:rect l="0" t="0" r="r" b="b"/>
                <a:pathLst>
                  <a:path w="19" h="18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92"/>
              <p:cNvSpPr>
                <a:spLocks/>
              </p:cNvSpPr>
              <p:nvPr/>
            </p:nvSpPr>
            <p:spPr bwMode="auto">
              <a:xfrm>
                <a:off x="1251" y="2148"/>
                <a:ext cx="93" cy="9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93" y="98"/>
                  </a:cxn>
                  <a:cxn ang="0">
                    <a:pos x="70" y="0"/>
                  </a:cxn>
                  <a:cxn ang="0">
                    <a:pos x="0" y="58"/>
                  </a:cxn>
                </a:cxnLst>
                <a:rect l="0" t="0" r="r" b="b"/>
                <a:pathLst>
                  <a:path w="93" h="98">
                    <a:moveTo>
                      <a:pt x="0" y="58"/>
                    </a:moveTo>
                    <a:lnTo>
                      <a:pt x="93" y="98"/>
                    </a:lnTo>
                    <a:lnTo>
                      <a:pt x="7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" name="Group 93"/>
            <p:cNvGrpSpPr>
              <a:grpSpLocks/>
            </p:cNvGrpSpPr>
            <p:nvPr/>
          </p:nvGrpSpPr>
          <p:grpSpPr bwMode="auto">
            <a:xfrm>
              <a:off x="3544" y="2336"/>
              <a:ext cx="1304" cy="984"/>
              <a:chOff x="2569" y="2241"/>
              <a:chExt cx="973" cy="719"/>
            </a:xfrm>
          </p:grpSpPr>
          <p:sp>
            <p:nvSpPr>
              <p:cNvPr id="116" name="Freeform 94"/>
              <p:cNvSpPr>
                <a:spLocks/>
              </p:cNvSpPr>
              <p:nvPr/>
            </p:nvSpPr>
            <p:spPr bwMode="auto">
              <a:xfrm>
                <a:off x="2569" y="2241"/>
                <a:ext cx="40" cy="31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30" y="31"/>
                  </a:cxn>
                  <a:cxn ang="0">
                    <a:pos x="33" y="31"/>
                  </a:cxn>
                  <a:cxn ang="0">
                    <a:pos x="35" y="31"/>
                  </a:cxn>
                  <a:cxn ang="0">
                    <a:pos x="37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7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1">
                    <a:moveTo>
                      <a:pt x="9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30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7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95"/>
              <p:cNvSpPr>
                <a:spLocks/>
              </p:cNvSpPr>
              <p:nvPr/>
            </p:nvSpPr>
            <p:spPr bwMode="auto">
              <a:xfrm>
                <a:off x="2623" y="2281"/>
                <a:ext cx="37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37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7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37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96"/>
              <p:cNvSpPr>
                <a:spLocks/>
              </p:cNvSpPr>
              <p:nvPr/>
            </p:nvSpPr>
            <p:spPr bwMode="auto">
              <a:xfrm>
                <a:off x="2674" y="2318"/>
                <a:ext cx="40" cy="3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1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7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7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3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1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7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97"/>
              <p:cNvSpPr>
                <a:spLocks/>
              </p:cNvSpPr>
              <p:nvPr/>
            </p:nvSpPr>
            <p:spPr bwMode="auto">
              <a:xfrm>
                <a:off x="2728" y="2358"/>
                <a:ext cx="39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9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98"/>
              <p:cNvSpPr>
                <a:spLocks/>
              </p:cNvSpPr>
              <p:nvPr/>
            </p:nvSpPr>
            <p:spPr bwMode="auto">
              <a:xfrm>
                <a:off x="2779" y="2395"/>
                <a:ext cx="40" cy="3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3" y="31"/>
                  </a:cxn>
                  <a:cxn ang="0">
                    <a:pos x="35" y="33"/>
                  </a:cxn>
                  <a:cxn ang="0">
                    <a:pos x="37" y="33"/>
                  </a:cxn>
                  <a:cxn ang="0">
                    <a:pos x="40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3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3" y="31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40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99"/>
              <p:cNvSpPr>
                <a:spLocks/>
              </p:cNvSpPr>
              <p:nvPr/>
            </p:nvSpPr>
            <p:spPr bwMode="auto">
              <a:xfrm>
                <a:off x="2833" y="2435"/>
                <a:ext cx="39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9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00"/>
              <p:cNvSpPr>
                <a:spLocks/>
              </p:cNvSpPr>
              <p:nvPr/>
            </p:nvSpPr>
            <p:spPr bwMode="auto">
              <a:xfrm>
                <a:off x="2884" y="2475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01"/>
              <p:cNvSpPr>
                <a:spLocks/>
              </p:cNvSpPr>
              <p:nvPr/>
            </p:nvSpPr>
            <p:spPr bwMode="auto">
              <a:xfrm>
                <a:off x="2938" y="2512"/>
                <a:ext cx="39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0" y="30"/>
                  </a:cxn>
                  <a:cxn ang="0">
                    <a:pos x="32" y="33"/>
                  </a:cxn>
                  <a:cxn ang="0">
                    <a:pos x="35" y="33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2"/>
                  </a:cxn>
                </a:cxnLst>
                <a:rect l="0" t="0" r="r" b="b"/>
                <a:pathLst>
                  <a:path w="39" h="33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0" y="30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02"/>
              <p:cNvSpPr>
                <a:spLocks/>
              </p:cNvSpPr>
              <p:nvPr/>
            </p:nvSpPr>
            <p:spPr bwMode="auto">
              <a:xfrm>
                <a:off x="2989" y="2552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03"/>
              <p:cNvSpPr>
                <a:spLocks/>
              </p:cNvSpPr>
              <p:nvPr/>
            </p:nvSpPr>
            <p:spPr bwMode="auto">
              <a:xfrm>
                <a:off x="3043" y="2589"/>
                <a:ext cx="39" cy="3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30" y="31"/>
                  </a:cxn>
                  <a:cxn ang="0">
                    <a:pos x="32" y="33"/>
                  </a:cxn>
                  <a:cxn ang="0">
                    <a:pos x="35" y="33"/>
                  </a:cxn>
                  <a:cxn ang="0">
                    <a:pos x="37" y="31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4"/>
                  </a:cxn>
                  <a:cxn ang="0">
                    <a:pos x="7" y="3"/>
                  </a:cxn>
                </a:cxnLst>
                <a:rect l="0" t="0" r="r" b="b"/>
                <a:pathLst>
                  <a:path w="39" h="33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0" y="31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04"/>
              <p:cNvSpPr>
                <a:spLocks/>
              </p:cNvSpPr>
              <p:nvPr/>
            </p:nvSpPr>
            <p:spPr bwMode="auto">
              <a:xfrm>
                <a:off x="3094" y="2629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05"/>
              <p:cNvSpPr>
                <a:spLocks/>
              </p:cNvSpPr>
              <p:nvPr/>
            </p:nvSpPr>
            <p:spPr bwMode="auto">
              <a:xfrm>
                <a:off x="3148" y="2669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7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7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06"/>
              <p:cNvSpPr>
                <a:spLocks/>
              </p:cNvSpPr>
              <p:nvPr/>
            </p:nvSpPr>
            <p:spPr bwMode="auto">
              <a:xfrm>
                <a:off x="3201" y="2706"/>
                <a:ext cx="38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1" y="30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8" y="30"/>
                  </a:cxn>
                  <a:cxn ang="0">
                    <a:pos x="38" y="28"/>
                  </a:cxn>
                  <a:cxn ang="0">
                    <a:pos x="38" y="26"/>
                  </a:cxn>
                  <a:cxn ang="0">
                    <a:pos x="38" y="23"/>
                  </a:cxn>
                  <a:cxn ang="0">
                    <a:pos x="7" y="2"/>
                  </a:cxn>
                </a:cxnLst>
                <a:rect l="0" t="0" r="r" b="b"/>
                <a:pathLst>
                  <a:path w="38" h="33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8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07"/>
              <p:cNvSpPr>
                <a:spLocks/>
              </p:cNvSpPr>
              <p:nvPr/>
            </p:nvSpPr>
            <p:spPr bwMode="auto">
              <a:xfrm>
                <a:off x="3253" y="2746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08"/>
              <p:cNvSpPr>
                <a:spLocks/>
              </p:cNvSpPr>
              <p:nvPr/>
            </p:nvSpPr>
            <p:spPr bwMode="auto">
              <a:xfrm>
                <a:off x="3306" y="2783"/>
                <a:ext cx="40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1" y="30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8" y="23"/>
                  </a:cxn>
                  <a:cxn ang="0">
                    <a:pos x="7" y="2"/>
                  </a:cxn>
                </a:cxnLst>
                <a:rect l="0" t="0" r="r" b="b"/>
                <a:pathLst>
                  <a:path w="40" h="33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8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09"/>
              <p:cNvSpPr>
                <a:spLocks/>
              </p:cNvSpPr>
              <p:nvPr/>
            </p:nvSpPr>
            <p:spPr bwMode="auto">
              <a:xfrm>
                <a:off x="3358" y="2823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10"/>
              <p:cNvSpPr>
                <a:spLocks/>
              </p:cNvSpPr>
              <p:nvPr/>
            </p:nvSpPr>
            <p:spPr bwMode="auto">
              <a:xfrm>
                <a:off x="3411" y="2862"/>
                <a:ext cx="40" cy="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1" y="31"/>
                  </a:cxn>
                  <a:cxn ang="0">
                    <a:pos x="33" y="31"/>
                  </a:cxn>
                  <a:cxn ang="0">
                    <a:pos x="35" y="31"/>
                  </a:cxn>
                  <a:cxn ang="0">
                    <a:pos x="38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8" y="24"/>
                  </a:cxn>
                  <a:cxn ang="0">
                    <a:pos x="7" y="0"/>
                  </a:cxn>
                </a:cxnLst>
                <a:rect l="0" t="0" r="r" b="b"/>
                <a:pathLst>
                  <a:path w="40" h="3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8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11"/>
              <p:cNvSpPr>
                <a:spLocks/>
              </p:cNvSpPr>
              <p:nvPr/>
            </p:nvSpPr>
            <p:spPr bwMode="auto">
              <a:xfrm>
                <a:off x="3463" y="2900"/>
                <a:ext cx="39" cy="3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2" y="30"/>
                  </a:cxn>
                  <a:cxn ang="0">
                    <a:pos x="35" y="32"/>
                  </a:cxn>
                  <a:cxn ang="0">
                    <a:pos x="37" y="32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2"/>
                  </a:cxn>
                </a:cxnLst>
                <a:rect l="0" t="0" r="r" b="b"/>
                <a:pathLst>
                  <a:path w="39" h="32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2" y="30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12"/>
              <p:cNvSpPr>
                <a:spLocks/>
              </p:cNvSpPr>
              <p:nvPr/>
            </p:nvSpPr>
            <p:spPr bwMode="auto">
              <a:xfrm>
                <a:off x="3516" y="2939"/>
                <a:ext cx="26" cy="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9" y="21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4" y="19"/>
                  </a:cxn>
                  <a:cxn ang="0">
                    <a:pos x="26" y="17"/>
                  </a:cxn>
                  <a:cxn ang="0">
                    <a:pos x="26" y="17"/>
                  </a:cxn>
                  <a:cxn ang="0">
                    <a:pos x="26" y="14"/>
                  </a:cxn>
                  <a:cxn ang="0">
                    <a:pos x="7" y="0"/>
                  </a:cxn>
                </a:cxnLst>
                <a:rect l="0" t="0" r="r" b="b"/>
                <a:pathLst>
                  <a:path w="26" h="2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4" y="19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" name="Group 113"/>
            <p:cNvGrpSpPr>
              <a:grpSpLocks/>
            </p:cNvGrpSpPr>
            <p:nvPr/>
          </p:nvGrpSpPr>
          <p:grpSpPr bwMode="auto">
            <a:xfrm>
              <a:off x="1008" y="1711"/>
              <a:ext cx="338" cy="654"/>
              <a:chOff x="677" y="1784"/>
              <a:chExt cx="252" cy="478"/>
            </a:xfrm>
          </p:grpSpPr>
          <p:sp>
            <p:nvSpPr>
              <p:cNvPr id="113" name="Freeform 114"/>
              <p:cNvSpPr>
                <a:spLocks/>
              </p:cNvSpPr>
              <p:nvPr/>
            </p:nvSpPr>
            <p:spPr bwMode="auto">
              <a:xfrm>
                <a:off x="712" y="1784"/>
                <a:ext cx="217" cy="478"/>
              </a:xfrm>
              <a:custGeom>
                <a:avLst/>
                <a:gdLst/>
                <a:ahLst/>
                <a:cxnLst>
                  <a:cxn ang="0">
                    <a:pos x="217" y="0"/>
                  </a:cxn>
                  <a:cxn ang="0">
                    <a:pos x="170" y="28"/>
                  </a:cxn>
                  <a:cxn ang="0">
                    <a:pos x="126" y="58"/>
                  </a:cxn>
                  <a:cxn ang="0">
                    <a:pos x="91" y="96"/>
                  </a:cxn>
                  <a:cxn ang="0">
                    <a:pos x="58" y="135"/>
                  </a:cxn>
                  <a:cxn ang="0">
                    <a:pos x="32" y="177"/>
                  </a:cxn>
                  <a:cxn ang="0">
                    <a:pos x="16" y="224"/>
                  </a:cxn>
                  <a:cxn ang="0">
                    <a:pos x="4" y="271"/>
                  </a:cxn>
                  <a:cxn ang="0">
                    <a:pos x="0" y="320"/>
                  </a:cxn>
                  <a:cxn ang="0">
                    <a:pos x="2" y="362"/>
                  </a:cxn>
                  <a:cxn ang="0">
                    <a:pos x="11" y="401"/>
                  </a:cxn>
                  <a:cxn ang="0">
                    <a:pos x="23" y="441"/>
                  </a:cxn>
                  <a:cxn ang="0">
                    <a:pos x="42" y="478"/>
                  </a:cxn>
                </a:cxnLst>
                <a:rect l="0" t="0" r="r" b="b"/>
                <a:pathLst>
                  <a:path w="217" h="478">
                    <a:moveTo>
                      <a:pt x="217" y="0"/>
                    </a:moveTo>
                    <a:lnTo>
                      <a:pt x="170" y="28"/>
                    </a:lnTo>
                    <a:lnTo>
                      <a:pt x="126" y="58"/>
                    </a:lnTo>
                    <a:lnTo>
                      <a:pt x="91" y="96"/>
                    </a:lnTo>
                    <a:lnTo>
                      <a:pt x="58" y="135"/>
                    </a:lnTo>
                    <a:lnTo>
                      <a:pt x="32" y="177"/>
                    </a:lnTo>
                    <a:lnTo>
                      <a:pt x="16" y="224"/>
                    </a:lnTo>
                    <a:lnTo>
                      <a:pt x="4" y="271"/>
                    </a:lnTo>
                    <a:lnTo>
                      <a:pt x="0" y="320"/>
                    </a:lnTo>
                    <a:lnTo>
                      <a:pt x="2" y="362"/>
                    </a:lnTo>
                    <a:lnTo>
                      <a:pt x="11" y="401"/>
                    </a:lnTo>
                    <a:lnTo>
                      <a:pt x="23" y="441"/>
                    </a:lnTo>
                    <a:lnTo>
                      <a:pt x="42" y="478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15"/>
              <p:cNvSpPr>
                <a:spLocks/>
              </p:cNvSpPr>
              <p:nvPr/>
            </p:nvSpPr>
            <p:spPr bwMode="auto">
              <a:xfrm>
                <a:off x="828" y="1784"/>
                <a:ext cx="101" cy="89"/>
              </a:xfrm>
              <a:custGeom>
                <a:avLst/>
                <a:gdLst/>
                <a:ahLst/>
                <a:cxnLst>
                  <a:cxn ang="0">
                    <a:pos x="49" y="89"/>
                  </a:cxn>
                  <a:cxn ang="0">
                    <a:pos x="101" y="0"/>
                  </a:cxn>
                  <a:cxn ang="0">
                    <a:pos x="0" y="12"/>
                  </a:cxn>
                </a:cxnLst>
                <a:rect l="0" t="0" r="r" b="b"/>
                <a:pathLst>
                  <a:path w="101" h="89">
                    <a:moveTo>
                      <a:pt x="49" y="89"/>
                    </a:moveTo>
                    <a:lnTo>
                      <a:pt x="101" y="0"/>
                    </a:lnTo>
                    <a:lnTo>
                      <a:pt x="0" y="12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16"/>
              <p:cNvSpPr>
                <a:spLocks/>
              </p:cNvSpPr>
              <p:nvPr/>
            </p:nvSpPr>
            <p:spPr bwMode="auto">
              <a:xfrm>
                <a:off x="677" y="2162"/>
                <a:ext cx="84" cy="10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7" y="100"/>
                  </a:cxn>
                  <a:cxn ang="0">
                    <a:pos x="84" y="0"/>
                  </a:cxn>
                </a:cxnLst>
                <a:rect l="0" t="0" r="r" b="b"/>
                <a:pathLst>
                  <a:path w="84" h="100">
                    <a:moveTo>
                      <a:pt x="0" y="33"/>
                    </a:moveTo>
                    <a:lnTo>
                      <a:pt x="77" y="100"/>
                    </a:lnTo>
                    <a:lnTo>
                      <a:pt x="84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" name="Group 117"/>
            <p:cNvGrpSpPr>
              <a:grpSpLocks/>
            </p:cNvGrpSpPr>
            <p:nvPr/>
          </p:nvGrpSpPr>
          <p:grpSpPr bwMode="auto">
            <a:xfrm>
              <a:off x="3103" y="2343"/>
              <a:ext cx="197" cy="380"/>
              <a:chOff x="2240" y="2246"/>
              <a:chExt cx="147" cy="278"/>
            </a:xfrm>
          </p:grpSpPr>
          <p:sp>
            <p:nvSpPr>
              <p:cNvPr id="110" name="Freeform 118"/>
              <p:cNvSpPr>
                <a:spLocks/>
              </p:cNvSpPr>
              <p:nvPr/>
            </p:nvSpPr>
            <p:spPr bwMode="auto">
              <a:xfrm>
                <a:off x="2240" y="2246"/>
                <a:ext cx="100" cy="278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98" y="37"/>
                  </a:cxn>
                  <a:cxn ang="0">
                    <a:pos x="100" y="75"/>
                  </a:cxn>
                  <a:cxn ang="0">
                    <a:pos x="98" y="107"/>
                  </a:cxn>
                  <a:cxn ang="0">
                    <a:pos x="93" y="140"/>
                  </a:cxn>
                  <a:cxn ang="0">
                    <a:pos x="84" y="168"/>
                  </a:cxn>
                  <a:cxn ang="0">
                    <a:pos x="72" y="196"/>
                  </a:cxn>
                  <a:cxn ang="0">
                    <a:pos x="58" y="222"/>
                  </a:cxn>
                  <a:cxn ang="0">
                    <a:pos x="42" y="243"/>
                  </a:cxn>
                  <a:cxn ang="0">
                    <a:pos x="21" y="264"/>
                  </a:cxn>
                  <a:cxn ang="0">
                    <a:pos x="0" y="278"/>
                  </a:cxn>
                </a:cxnLst>
                <a:rect l="0" t="0" r="r" b="b"/>
                <a:pathLst>
                  <a:path w="100" h="278">
                    <a:moveTo>
                      <a:pt x="93" y="0"/>
                    </a:moveTo>
                    <a:lnTo>
                      <a:pt x="98" y="37"/>
                    </a:lnTo>
                    <a:lnTo>
                      <a:pt x="100" y="75"/>
                    </a:lnTo>
                    <a:lnTo>
                      <a:pt x="98" y="107"/>
                    </a:lnTo>
                    <a:lnTo>
                      <a:pt x="93" y="140"/>
                    </a:lnTo>
                    <a:lnTo>
                      <a:pt x="84" y="168"/>
                    </a:lnTo>
                    <a:lnTo>
                      <a:pt x="72" y="196"/>
                    </a:lnTo>
                    <a:lnTo>
                      <a:pt x="58" y="222"/>
                    </a:lnTo>
                    <a:lnTo>
                      <a:pt x="42" y="243"/>
                    </a:lnTo>
                    <a:lnTo>
                      <a:pt x="21" y="264"/>
                    </a:lnTo>
                    <a:lnTo>
                      <a:pt x="0" y="278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19"/>
              <p:cNvSpPr>
                <a:spLocks/>
              </p:cNvSpPr>
              <p:nvPr/>
            </p:nvSpPr>
            <p:spPr bwMode="auto">
              <a:xfrm>
                <a:off x="2296" y="2246"/>
                <a:ext cx="91" cy="93"/>
              </a:xfrm>
              <a:custGeom>
                <a:avLst/>
                <a:gdLst/>
                <a:ahLst/>
                <a:cxnLst>
                  <a:cxn ang="0">
                    <a:pos x="91" y="86"/>
                  </a:cxn>
                  <a:cxn ang="0">
                    <a:pos x="37" y="0"/>
                  </a:cxn>
                  <a:cxn ang="0">
                    <a:pos x="0" y="93"/>
                  </a:cxn>
                </a:cxnLst>
                <a:rect l="0" t="0" r="r" b="b"/>
                <a:pathLst>
                  <a:path w="91" h="93">
                    <a:moveTo>
                      <a:pt x="91" y="86"/>
                    </a:moveTo>
                    <a:lnTo>
                      <a:pt x="37" y="0"/>
                    </a:lnTo>
                    <a:lnTo>
                      <a:pt x="0" y="9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20"/>
              <p:cNvSpPr>
                <a:spLocks/>
              </p:cNvSpPr>
              <p:nvPr/>
            </p:nvSpPr>
            <p:spPr bwMode="auto">
              <a:xfrm>
                <a:off x="2240" y="2426"/>
                <a:ext cx="96" cy="9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98"/>
                  </a:cxn>
                  <a:cxn ang="0">
                    <a:pos x="96" y="63"/>
                  </a:cxn>
                </a:cxnLst>
                <a:rect l="0" t="0" r="r" b="b"/>
                <a:pathLst>
                  <a:path w="96" h="98">
                    <a:moveTo>
                      <a:pt x="30" y="0"/>
                    </a:moveTo>
                    <a:lnTo>
                      <a:pt x="0" y="98"/>
                    </a:lnTo>
                    <a:lnTo>
                      <a:pt x="96" y="6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" name="Group 121"/>
            <p:cNvGrpSpPr>
              <a:grpSpLocks/>
            </p:cNvGrpSpPr>
            <p:nvPr/>
          </p:nvGrpSpPr>
          <p:grpSpPr bwMode="auto">
            <a:xfrm>
              <a:off x="2656" y="2355"/>
              <a:ext cx="422" cy="694"/>
              <a:chOff x="1906" y="2255"/>
              <a:chExt cx="315" cy="507"/>
            </a:xfrm>
          </p:grpSpPr>
          <p:sp>
            <p:nvSpPr>
              <p:cNvPr id="107" name="Freeform 122"/>
              <p:cNvSpPr>
                <a:spLocks/>
              </p:cNvSpPr>
              <p:nvPr/>
            </p:nvSpPr>
            <p:spPr bwMode="auto">
              <a:xfrm>
                <a:off x="1906" y="2255"/>
                <a:ext cx="269" cy="507"/>
              </a:xfrm>
              <a:custGeom>
                <a:avLst/>
                <a:gdLst/>
                <a:ahLst/>
                <a:cxnLst>
                  <a:cxn ang="0">
                    <a:pos x="266" y="0"/>
                  </a:cxn>
                  <a:cxn ang="0">
                    <a:pos x="269" y="31"/>
                  </a:cxn>
                  <a:cxn ang="0">
                    <a:pos x="269" y="61"/>
                  </a:cxn>
                  <a:cxn ang="0">
                    <a:pos x="269" y="96"/>
                  </a:cxn>
                  <a:cxn ang="0">
                    <a:pos x="264" y="129"/>
                  </a:cxn>
                  <a:cxn ang="0">
                    <a:pos x="250" y="194"/>
                  </a:cxn>
                  <a:cxn ang="0">
                    <a:pos x="229" y="257"/>
                  </a:cxn>
                  <a:cxn ang="0">
                    <a:pos x="199" y="316"/>
                  </a:cxn>
                  <a:cxn ang="0">
                    <a:pos x="159" y="372"/>
                  </a:cxn>
                  <a:cxn ang="0">
                    <a:pos x="112" y="423"/>
                  </a:cxn>
                  <a:cxn ang="0">
                    <a:pos x="61" y="467"/>
                  </a:cxn>
                  <a:cxn ang="0">
                    <a:pos x="0" y="507"/>
                  </a:cxn>
                </a:cxnLst>
                <a:rect l="0" t="0" r="r" b="b"/>
                <a:pathLst>
                  <a:path w="269" h="507">
                    <a:moveTo>
                      <a:pt x="266" y="0"/>
                    </a:moveTo>
                    <a:lnTo>
                      <a:pt x="269" y="31"/>
                    </a:lnTo>
                    <a:lnTo>
                      <a:pt x="269" y="61"/>
                    </a:lnTo>
                    <a:lnTo>
                      <a:pt x="269" y="96"/>
                    </a:lnTo>
                    <a:lnTo>
                      <a:pt x="264" y="129"/>
                    </a:lnTo>
                    <a:lnTo>
                      <a:pt x="250" y="194"/>
                    </a:lnTo>
                    <a:lnTo>
                      <a:pt x="229" y="257"/>
                    </a:lnTo>
                    <a:lnTo>
                      <a:pt x="199" y="316"/>
                    </a:lnTo>
                    <a:lnTo>
                      <a:pt x="159" y="372"/>
                    </a:lnTo>
                    <a:lnTo>
                      <a:pt x="112" y="423"/>
                    </a:lnTo>
                    <a:lnTo>
                      <a:pt x="61" y="467"/>
                    </a:lnTo>
                    <a:lnTo>
                      <a:pt x="0" y="507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23"/>
              <p:cNvSpPr>
                <a:spLocks/>
              </p:cNvSpPr>
              <p:nvPr/>
            </p:nvSpPr>
            <p:spPr bwMode="auto">
              <a:xfrm>
                <a:off x="2130" y="2255"/>
                <a:ext cx="91" cy="91"/>
              </a:xfrm>
              <a:custGeom>
                <a:avLst/>
                <a:gdLst/>
                <a:ahLst/>
                <a:cxnLst>
                  <a:cxn ang="0">
                    <a:pos x="91" y="89"/>
                  </a:cxn>
                  <a:cxn ang="0">
                    <a:pos x="42" y="0"/>
                  </a:cxn>
                  <a:cxn ang="0">
                    <a:pos x="0" y="91"/>
                  </a:cxn>
                </a:cxnLst>
                <a:rect l="0" t="0" r="r" b="b"/>
                <a:pathLst>
                  <a:path w="91" h="91">
                    <a:moveTo>
                      <a:pt x="91" y="89"/>
                    </a:moveTo>
                    <a:lnTo>
                      <a:pt x="42" y="0"/>
                    </a:lnTo>
                    <a:lnTo>
                      <a:pt x="0" y="91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124"/>
              <p:cNvSpPr>
                <a:spLocks/>
              </p:cNvSpPr>
              <p:nvPr/>
            </p:nvSpPr>
            <p:spPr bwMode="auto">
              <a:xfrm>
                <a:off x="1906" y="2673"/>
                <a:ext cx="101" cy="8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89"/>
                  </a:cxn>
                  <a:cxn ang="0">
                    <a:pos x="101" y="75"/>
                  </a:cxn>
                </a:cxnLst>
                <a:rect l="0" t="0" r="r" b="b"/>
                <a:pathLst>
                  <a:path w="101" h="89">
                    <a:moveTo>
                      <a:pt x="52" y="0"/>
                    </a:moveTo>
                    <a:lnTo>
                      <a:pt x="0" y="89"/>
                    </a:lnTo>
                    <a:lnTo>
                      <a:pt x="101" y="75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" name="Rectangle 125"/>
            <p:cNvSpPr>
              <a:spLocks noChangeArrowheads="1"/>
            </p:cNvSpPr>
            <p:nvPr/>
          </p:nvSpPr>
          <p:spPr bwMode="auto">
            <a:xfrm>
              <a:off x="3328" y="1247"/>
              <a:ext cx="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auto">
            <a:xfrm>
              <a:off x="3106" y="3315"/>
              <a:ext cx="56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" name="Group 127"/>
            <p:cNvGrpSpPr>
              <a:grpSpLocks/>
            </p:cNvGrpSpPr>
            <p:nvPr/>
          </p:nvGrpSpPr>
          <p:grpSpPr bwMode="auto">
            <a:xfrm>
              <a:off x="3188" y="3145"/>
              <a:ext cx="276" cy="521"/>
              <a:chOff x="2347" y="3029"/>
              <a:chExt cx="207" cy="290"/>
            </a:xfrm>
          </p:grpSpPr>
          <p:sp>
            <p:nvSpPr>
              <p:cNvPr id="104" name="Rectangle 128"/>
              <p:cNvSpPr>
                <a:spLocks noChangeArrowheads="1"/>
              </p:cNvSpPr>
              <p:nvPr/>
            </p:nvSpPr>
            <p:spPr bwMode="auto">
              <a:xfrm>
                <a:off x="2459" y="3239"/>
                <a:ext cx="95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</a:rPr>
                  <a:t>20</a:t>
                </a:r>
                <a:endParaRPr lang="ru-RU" sz="2800"/>
              </a:p>
            </p:txBody>
          </p:sp>
          <p:sp>
            <p:nvSpPr>
              <p:cNvPr id="105" name="Rectangle 129"/>
              <p:cNvSpPr>
                <a:spLocks noChangeArrowheads="1"/>
              </p:cNvSpPr>
              <p:nvPr/>
            </p:nvSpPr>
            <p:spPr bwMode="auto">
              <a:xfrm>
                <a:off x="2347" y="3138"/>
                <a:ext cx="8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>
                <a:off x="2356" y="3029"/>
                <a:ext cx="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45" name="Rectangle 131"/>
            <p:cNvSpPr>
              <a:spLocks noChangeArrowheads="1"/>
            </p:cNvSpPr>
            <p:nvPr/>
          </p:nvSpPr>
          <p:spPr bwMode="auto">
            <a:xfrm>
              <a:off x="2571" y="3315"/>
              <a:ext cx="5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" name="Group 132"/>
            <p:cNvGrpSpPr>
              <a:grpSpLocks/>
            </p:cNvGrpSpPr>
            <p:nvPr/>
          </p:nvGrpSpPr>
          <p:grpSpPr bwMode="auto">
            <a:xfrm>
              <a:off x="2738" y="3147"/>
              <a:ext cx="212" cy="509"/>
              <a:chOff x="1956" y="3026"/>
              <a:chExt cx="160" cy="328"/>
            </a:xfrm>
          </p:grpSpPr>
          <p:sp>
            <p:nvSpPr>
              <p:cNvPr id="101" name="Rectangle 133"/>
              <p:cNvSpPr>
                <a:spLocks noChangeArrowheads="1"/>
              </p:cNvSpPr>
              <p:nvPr/>
            </p:nvSpPr>
            <p:spPr bwMode="auto">
              <a:xfrm>
                <a:off x="2064" y="3252"/>
                <a:ext cx="5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0000"/>
                    </a:solidFill>
                  </a:rPr>
                  <a:t>2</a:t>
                </a:r>
                <a:endParaRPr lang="ru-RU" sz="2800"/>
              </a:p>
            </p:txBody>
          </p:sp>
          <p:sp>
            <p:nvSpPr>
              <p:cNvPr id="102" name="Rectangle 134"/>
              <p:cNvSpPr>
                <a:spLocks noChangeArrowheads="1"/>
              </p:cNvSpPr>
              <p:nvPr/>
            </p:nvSpPr>
            <p:spPr bwMode="auto">
              <a:xfrm>
                <a:off x="1956" y="3143"/>
                <a:ext cx="88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3" name="Rectangle 135"/>
              <p:cNvSpPr>
                <a:spLocks noChangeArrowheads="1"/>
              </p:cNvSpPr>
              <p:nvPr/>
            </p:nvSpPr>
            <p:spPr bwMode="auto">
              <a:xfrm>
                <a:off x="1967" y="3026"/>
                <a:ext cx="7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47" name="Rectangle 136"/>
            <p:cNvSpPr>
              <a:spLocks noChangeArrowheads="1"/>
            </p:cNvSpPr>
            <p:nvPr/>
          </p:nvSpPr>
          <p:spPr bwMode="auto">
            <a:xfrm>
              <a:off x="4532" y="3315"/>
              <a:ext cx="50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" name="Group 137"/>
            <p:cNvGrpSpPr>
              <a:grpSpLocks/>
            </p:cNvGrpSpPr>
            <p:nvPr/>
          </p:nvGrpSpPr>
          <p:grpSpPr bwMode="auto">
            <a:xfrm>
              <a:off x="4669" y="3207"/>
              <a:ext cx="195" cy="508"/>
              <a:chOff x="3423" y="3023"/>
              <a:chExt cx="154" cy="328"/>
            </a:xfrm>
          </p:grpSpPr>
          <p:sp>
            <p:nvSpPr>
              <p:cNvPr id="98" name="Rectangle 138"/>
              <p:cNvSpPr>
                <a:spLocks noChangeArrowheads="1"/>
              </p:cNvSpPr>
              <p:nvPr/>
            </p:nvSpPr>
            <p:spPr bwMode="auto">
              <a:xfrm>
                <a:off x="3523" y="3249"/>
                <a:ext cx="5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339933"/>
                    </a:solidFill>
                  </a:rPr>
                  <a:t>3</a:t>
                </a:r>
                <a:endParaRPr lang="ru-RU" sz="2800"/>
              </a:p>
            </p:txBody>
          </p:sp>
          <p:sp>
            <p:nvSpPr>
              <p:cNvPr id="99" name="Rectangle 139"/>
              <p:cNvSpPr>
                <a:spLocks noChangeArrowheads="1"/>
              </p:cNvSpPr>
              <p:nvPr/>
            </p:nvSpPr>
            <p:spPr bwMode="auto">
              <a:xfrm>
                <a:off x="3423" y="3140"/>
                <a:ext cx="9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339933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0" name="Rectangle 140"/>
              <p:cNvSpPr>
                <a:spLocks noChangeArrowheads="1"/>
              </p:cNvSpPr>
              <p:nvPr/>
            </p:nvSpPr>
            <p:spPr bwMode="auto">
              <a:xfrm>
                <a:off x="3433" y="3023"/>
                <a:ext cx="7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339933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grpSp>
          <p:nvGrpSpPr>
            <p:cNvPr id="49" name="Group 141"/>
            <p:cNvGrpSpPr>
              <a:grpSpLocks/>
            </p:cNvGrpSpPr>
            <p:nvPr/>
          </p:nvGrpSpPr>
          <p:grpSpPr bwMode="auto">
            <a:xfrm>
              <a:off x="3432" y="1822"/>
              <a:ext cx="235" cy="489"/>
              <a:chOff x="1815" y="1950"/>
              <a:chExt cx="177" cy="290"/>
            </a:xfrm>
          </p:grpSpPr>
          <p:sp>
            <p:nvSpPr>
              <p:cNvPr id="95" name="Rectangle 142"/>
              <p:cNvSpPr>
                <a:spLocks noChangeArrowheads="1"/>
              </p:cNvSpPr>
              <p:nvPr/>
            </p:nvSpPr>
            <p:spPr bwMode="auto">
              <a:xfrm>
                <a:off x="1904" y="2161"/>
                <a:ext cx="88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10</a:t>
                </a:r>
                <a:endParaRPr lang="ru-RU" sz="1100"/>
              </a:p>
            </p:txBody>
          </p:sp>
          <p:sp>
            <p:nvSpPr>
              <p:cNvPr id="96" name="Rectangle 143"/>
              <p:cNvSpPr>
                <a:spLocks noChangeArrowheads="1"/>
              </p:cNvSpPr>
              <p:nvPr/>
            </p:nvSpPr>
            <p:spPr bwMode="auto">
              <a:xfrm>
                <a:off x="1815" y="2060"/>
                <a:ext cx="8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97" name="Rectangle 144"/>
              <p:cNvSpPr>
                <a:spLocks noChangeArrowheads="1"/>
              </p:cNvSpPr>
              <p:nvPr/>
            </p:nvSpPr>
            <p:spPr bwMode="auto">
              <a:xfrm>
                <a:off x="1829" y="1950"/>
                <a:ext cx="6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50" name="Rectangle 145"/>
            <p:cNvSpPr>
              <a:spLocks noChangeArrowheads="1"/>
            </p:cNvSpPr>
            <p:nvPr/>
          </p:nvSpPr>
          <p:spPr bwMode="auto">
            <a:xfrm>
              <a:off x="3241" y="2388"/>
              <a:ext cx="51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" name="Group 146"/>
            <p:cNvGrpSpPr>
              <a:grpSpLocks/>
            </p:cNvGrpSpPr>
            <p:nvPr/>
          </p:nvGrpSpPr>
          <p:grpSpPr bwMode="auto">
            <a:xfrm>
              <a:off x="3382" y="2487"/>
              <a:ext cx="210" cy="252"/>
              <a:chOff x="2443" y="2426"/>
              <a:chExt cx="156" cy="185"/>
            </a:xfrm>
          </p:grpSpPr>
          <p:sp>
            <p:nvSpPr>
              <p:cNvPr id="93" name="Rectangle 147"/>
              <p:cNvSpPr>
                <a:spLocks noChangeArrowheads="1"/>
              </p:cNvSpPr>
              <p:nvPr/>
            </p:nvSpPr>
            <p:spPr bwMode="auto">
              <a:xfrm>
                <a:off x="2528" y="2532"/>
                <a:ext cx="71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13</a:t>
                </a:r>
                <a:endParaRPr lang="ru-RU" sz="2800"/>
              </a:p>
            </p:txBody>
          </p:sp>
          <p:sp>
            <p:nvSpPr>
              <p:cNvPr id="94" name="Rectangle 148"/>
              <p:cNvSpPr>
                <a:spLocks noChangeArrowheads="1"/>
              </p:cNvSpPr>
              <p:nvPr/>
            </p:nvSpPr>
            <p:spPr bwMode="auto">
              <a:xfrm>
                <a:off x="2443" y="2426"/>
                <a:ext cx="8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</p:grpSp>
        <p:sp>
          <p:nvSpPr>
            <p:cNvPr id="52" name="Rectangle 149"/>
            <p:cNvSpPr>
              <a:spLocks noChangeArrowheads="1"/>
            </p:cNvSpPr>
            <p:nvPr/>
          </p:nvSpPr>
          <p:spPr bwMode="auto">
            <a:xfrm>
              <a:off x="2794" y="2810"/>
              <a:ext cx="79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" name="Group 150"/>
            <p:cNvGrpSpPr>
              <a:grpSpLocks/>
            </p:cNvGrpSpPr>
            <p:nvPr/>
          </p:nvGrpSpPr>
          <p:grpSpPr bwMode="auto">
            <a:xfrm>
              <a:off x="2905" y="2802"/>
              <a:ext cx="540" cy="310"/>
              <a:chOff x="2112" y="2687"/>
              <a:chExt cx="404" cy="227"/>
            </a:xfrm>
          </p:grpSpPr>
          <p:sp>
            <p:nvSpPr>
              <p:cNvPr id="88" name="Rectangle 151"/>
              <p:cNvSpPr>
                <a:spLocks noChangeArrowheads="1"/>
              </p:cNvSpPr>
              <p:nvPr/>
            </p:nvSpPr>
            <p:spPr bwMode="auto">
              <a:xfrm>
                <a:off x="2296" y="2687"/>
                <a:ext cx="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(</a:t>
                </a:r>
                <a:endParaRPr lang="ru-RU" sz="2800"/>
              </a:p>
            </p:txBody>
          </p:sp>
          <p:sp>
            <p:nvSpPr>
              <p:cNvPr id="89" name="Rectangle 152"/>
              <p:cNvSpPr>
                <a:spLocks noChangeArrowheads="1"/>
              </p:cNvSpPr>
              <p:nvPr/>
            </p:nvSpPr>
            <p:spPr bwMode="auto">
              <a:xfrm>
                <a:off x="2453" y="2687"/>
                <a:ext cx="6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  <a:endParaRPr lang="ru-RU" sz="2800"/>
              </a:p>
            </p:txBody>
          </p:sp>
          <p:sp>
            <p:nvSpPr>
              <p:cNvPr id="90" name="Rectangle 153"/>
              <p:cNvSpPr>
                <a:spLocks noChangeArrowheads="1"/>
              </p:cNvSpPr>
              <p:nvPr/>
            </p:nvSpPr>
            <p:spPr bwMode="auto">
              <a:xfrm>
                <a:off x="2339" y="2735"/>
                <a:ext cx="110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endParaRPr lang="ru-RU" sz="2800"/>
              </a:p>
            </p:txBody>
          </p:sp>
          <p:sp>
            <p:nvSpPr>
              <p:cNvPr id="91" name="Rectangle 154"/>
              <p:cNvSpPr>
                <a:spLocks noChangeArrowheads="1"/>
              </p:cNvSpPr>
              <p:nvPr/>
            </p:nvSpPr>
            <p:spPr bwMode="auto">
              <a:xfrm>
                <a:off x="2112" y="2735"/>
                <a:ext cx="8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  <p:sp>
            <p:nvSpPr>
              <p:cNvPr id="92" name="Rectangle 155"/>
              <p:cNvSpPr>
                <a:spLocks noChangeArrowheads="1"/>
              </p:cNvSpPr>
              <p:nvPr/>
            </p:nvSpPr>
            <p:spPr bwMode="auto">
              <a:xfrm>
                <a:off x="2197" y="2835"/>
                <a:ext cx="71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</p:grpSp>
        <p:sp>
          <p:nvSpPr>
            <p:cNvPr id="54" name="Rectangle 156"/>
            <p:cNvSpPr>
              <a:spLocks noChangeArrowheads="1"/>
            </p:cNvSpPr>
            <p:nvPr/>
          </p:nvSpPr>
          <p:spPr bwMode="auto">
            <a:xfrm>
              <a:off x="432" y="1752"/>
              <a:ext cx="807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" name="Group 157"/>
            <p:cNvGrpSpPr>
              <a:grpSpLocks/>
            </p:cNvGrpSpPr>
            <p:nvPr/>
          </p:nvGrpSpPr>
          <p:grpSpPr bwMode="auto">
            <a:xfrm>
              <a:off x="488" y="1896"/>
              <a:ext cx="563" cy="311"/>
              <a:chOff x="352" y="1917"/>
              <a:chExt cx="420" cy="228"/>
            </a:xfrm>
          </p:grpSpPr>
          <p:sp>
            <p:nvSpPr>
              <p:cNvPr id="83" name="Rectangle 158"/>
              <p:cNvSpPr>
                <a:spLocks noChangeArrowheads="1"/>
              </p:cNvSpPr>
              <p:nvPr/>
            </p:nvSpPr>
            <p:spPr bwMode="auto">
              <a:xfrm>
                <a:off x="553" y="1917"/>
                <a:ext cx="6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(</a:t>
                </a:r>
                <a:endParaRPr lang="ru-RU" sz="2800"/>
              </a:p>
            </p:txBody>
          </p:sp>
          <p:sp>
            <p:nvSpPr>
              <p:cNvPr id="84" name="Rectangle 159"/>
              <p:cNvSpPr>
                <a:spLocks noChangeArrowheads="1"/>
              </p:cNvSpPr>
              <p:nvPr/>
            </p:nvSpPr>
            <p:spPr bwMode="auto">
              <a:xfrm>
                <a:off x="709" y="1917"/>
                <a:ext cx="6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  <a:endParaRPr lang="ru-RU" sz="2800"/>
              </a:p>
            </p:txBody>
          </p:sp>
          <p:sp>
            <p:nvSpPr>
              <p:cNvPr id="85" name="Rectangle 160"/>
              <p:cNvSpPr>
                <a:spLocks noChangeArrowheads="1"/>
              </p:cNvSpPr>
              <p:nvPr/>
            </p:nvSpPr>
            <p:spPr bwMode="auto">
              <a:xfrm>
                <a:off x="594" y="1963"/>
                <a:ext cx="109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endParaRPr lang="ru-RU" sz="2800"/>
              </a:p>
            </p:txBody>
          </p:sp>
          <p:sp>
            <p:nvSpPr>
              <p:cNvPr id="86" name="Rectangle 161"/>
              <p:cNvSpPr>
                <a:spLocks noChangeArrowheads="1"/>
              </p:cNvSpPr>
              <p:nvPr/>
            </p:nvSpPr>
            <p:spPr bwMode="auto">
              <a:xfrm>
                <a:off x="352" y="1963"/>
                <a:ext cx="98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endParaRPr lang="ru-RU" sz="2800"/>
              </a:p>
            </p:txBody>
          </p:sp>
          <p:sp>
            <p:nvSpPr>
              <p:cNvPr id="87" name="Rectangle 162"/>
              <p:cNvSpPr>
                <a:spLocks noChangeArrowheads="1"/>
              </p:cNvSpPr>
              <p:nvPr/>
            </p:nvSpPr>
            <p:spPr bwMode="auto">
              <a:xfrm>
                <a:off x="453" y="2065"/>
                <a:ext cx="71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</p:grpSp>
        <p:sp>
          <p:nvSpPr>
            <p:cNvPr id="56" name="Rectangle 163"/>
            <p:cNvSpPr>
              <a:spLocks noChangeArrowheads="1"/>
            </p:cNvSpPr>
            <p:nvPr/>
          </p:nvSpPr>
          <p:spPr bwMode="auto">
            <a:xfrm>
              <a:off x="4354" y="1200"/>
              <a:ext cx="447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7" name="Group 164"/>
            <p:cNvGrpSpPr>
              <a:grpSpLocks/>
            </p:cNvGrpSpPr>
            <p:nvPr/>
          </p:nvGrpSpPr>
          <p:grpSpPr bwMode="auto">
            <a:xfrm>
              <a:off x="4321" y="1435"/>
              <a:ext cx="159" cy="400"/>
              <a:chOff x="3275" y="1736"/>
              <a:chExt cx="138" cy="211"/>
            </a:xfrm>
          </p:grpSpPr>
          <p:sp>
            <p:nvSpPr>
              <p:cNvPr id="80" name="Rectangle 165"/>
              <p:cNvSpPr>
                <a:spLocks noChangeArrowheads="1"/>
              </p:cNvSpPr>
              <p:nvPr/>
            </p:nvSpPr>
            <p:spPr bwMode="auto">
              <a:xfrm>
                <a:off x="3344" y="1851"/>
                <a:ext cx="6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500">
                    <a:solidFill>
                      <a:srgbClr val="000000"/>
                    </a:solidFill>
                  </a:rPr>
                  <a:t>1</a:t>
                </a:r>
                <a:endParaRPr lang="ru-RU" sz="2800"/>
              </a:p>
            </p:txBody>
          </p:sp>
          <p:sp>
            <p:nvSpPr>
              <p:cNvPr id="81" name="Rectangle 166"/>
              <p:cNvSpPr>
                <a:spLocks noChangeArrowheads="1"/>
              </p:cNvSpPr>
              <p:nvPr/>
            </p:nvSpPr>
            <p:spPr bwMode="auto">
              <a:xfrm>
                <a:off x="3275" y="1796"/>
                <a:ext cx="8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</a:rPr>
                  <a:t>v</a:t>
                </a:r>
                <a:endParaRPr lang="ru-RU" sz="2800"/>
              </a:p>
            </p:txBody>
          </p:sp>
          <p:sp>
            <p:nvSpPr>
              <p:cNvPr id="82" name="Rectangle 167"/>
              <p:cNvSpPr>
                <a:spLocks noChangeArrowheads="1"/>
              </p:cNvSpPr>
              <p:nvPr/>
            </p:nvSpPr>
            <p:spPr bwMode="auto">
              <a:xfrm>
                <a:off x="3278" y="1736"/>
                <a:ext cx="6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58" name="Rectangle 168"/>
            <p:cNvSpPr>
              <a:spLocks noChangeArrowheads="1"/>
            </p:cNvSpPr>
            <p:nvPr/>
          </p:nvSpPr>
          <p:spPr bwMode="auto">
            <a:xfrm>
              <a:off x="3907" y="1622"/>
              <a:ext cx="4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" name="Group 169"/>
            <p:cNvGrpSpPr>
              <a:grpSpLocks/>
            </p:cNvGrpSpPr>
            <p:nvPr/>
          </p:nvGrpSpPr>
          <p:grpSpPr bwMode="auto">
            <a:xfrm>
              <a:off x="4091" y="1531"/>
              <a:ext cx="155" cy="396"/>
              <a:chOff x="2953" y="2045"/>
              <a:chExt cx="167" cy="211"/>
            </a:xfrm>
          </p:grpSpPr>
          <p:sp>
            <p:nvSpPr>
              <p:cNvPr id="77" name="Rectangle 170"/>
              <p:cNvSpPr>
                <a:spLocks noChangeArrowheads="1"/>
              </p:cNvSpPr>
              <p:nvPr/>
            </p:nvSpPr>
            <p:spPr bwMode="auto">
              <a:xfrm>
                <a:off x="3034" y="2159"/>
                <a:ext cx="8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500">
                    <a:solidFill>
                      <a:srgbClr val="000000"/>
                    </a:solidFill>
                  </a:rPr>
                  <a:t>2</a:t>
                </a:r>
                <a:endParaRPr lang="ru-RU" sz="2800"/>
              </a:p>
            </p:txBody>
          </p:sp>
          <p:sp>
            <p:nvSpPr>
              <p:cNvPr id="78" name="Rectangle 171"/>
              <p:cNvSpPr>
                <a:spLocks noChangeArrowheads="1"/>
              </p:cNvSpPr>
              <p:nvPr/>
            </p:nvSpPr>
            <p:spPr bwMode="auto">
              <a:xfrm>
                <a:off x="2953" y="2103"/>
                <a:ext cx="10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</a:rPr>
                  <a:t>v</a:t>
                </a:r>
                <a:endParaRPr lang="ru-RU" sz="2800"/>
              </a:p>
            </p:txBody>
          </p:sp>
          <p:sp>
            <p:nvSpPr>
              <p:cNvPr id="79" name="Rectangle 172"/>
              <p:cNvSpPr>
                <a:spLocks noChangeArrowheads="1"/>
              </p:cNvSpPr>
              <p:nvPr/>
            </p:nvSpPr>
            <p:spPr bwMode="auto">
              <a:xfrm>
                <a:off x="2954" y="2045"/>
                <a:ext cx="8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60" name="Rectangle 173"/>
            <p:cNvSpPr>
              <a:spLocks noChangeArrowheads="1"/>
            </p:cNvSpPr>
            <p:nvPr/>
          </p:nvSpPr>
          <p:spPr bwMode="auto">
            <a:xfrm>
              <a:off x="4549" y="1497"/>
              <a:ext cx="50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" name="Group 174"/>
            <p:cNvGrpSpPr>
              <a:grpSpLocks/>
            </p:cNvGrpSpPr>
            <p:nvPr/>
          </p:nvGrpSpPr>
          <p:grpSpPr bwMode="auto">
            <a:xfrm>
              <a:off x="4577" y="1597"/>
              <a:ext cx="230" cy="245"/>
              <a:chOff x="3445" y="1991"/>
              <a:chExt cx="171" cy="180"/>
            </a:xfrm>
          </p:grpSpPr>
          <p:sp>
            <p:nvSpPr>
              <p:cNvPr id="75" name="Rectangle 175"/>
              <p:cNvSpPr>
                <a:spLocks noChangeArrowheads="1"/>
              </p:cNvSpPr>
              <p:nvPr/>
            </p:nvSpPr>
            <p:spPr bwMode="auto">
              <a:xfrm>
                <a:off x="3514" y="2056"/>
                <a:ext cx="10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  <p:sp>
            <p:nvSpPr>
              <p:cNvPr id="76" name="Rectangle 176"/>
              <p:cNvSpPr>
                <a:spLocks noChangeArrowheads="1"/>
              </p:cNvSpPr>
              <p:nvPr/>
            </p:nvSpPr>
            <p:spPr bwMode="auto">
              <a:xfrm>
                <a:off x="3445" y="1991"/>
                <a:ext cx="76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6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</p:grpSp>
        <p:sp>
          <p:nvSpPr>
            <p:cNvPr id="62" name="Rectangle 177"/>
            <p:cNvSpPr>
              <a:spLocks noChangeArrowheads="1"/>
            </p:cNvSpPr>
            <p:nvPr/>
          </p:nvSpPr>
          <p:spPr bwMode="auto">
            <a:xfrm>
              <a:off x="5780" y="2388"/>
              <a:ext cx="31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Rectangle 178"/>
            <p:cNvSpPr>
              <a:spLocks noChangeArrowheads="1"/>
            </p:cNvSpPr>
            <p:nvPr/>
          </p:nvSpPr>
          <p:spPr bwMode="auto">
            <a:xfrm>
              <a:off x="5569" y="2119"/>
              <a:ext cx="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000000"/>
                  </a:solidFill>
                </a:rPr>
                <a:t>Z</a:t>
              </a:r>
              <a:endParaRPr lang="ru-RU" sz="2800"/>
            </a:p>
          </p:txBody>
        </p:sp>
        <p:sp>
          <p:nvSpPr>
            <p:cNvPr id="64" name="Line 179"/>
            <p:cNvSpPr>
              <a:spLocks noChangeShapeType="1"/>
            </p:cNvSpPr>
            <p:nvPr/>
          </p:nvSpPr>
          <p:spPr bwMode="auto">
            <a:xfrm>
              <a:off x="3897" y="1531"/>
              <a:ext cx="122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Line 180"/>
            <p:cNvSpPr>
              <a:spLocks noChangeShapeType="1"/>
            </p:cNvSpPr>
            <p:nvPr/>
          </p:nvSpPr>
          <p:spPr bwMode="auto">
            <a:xfrm>
              <a:off x="1902" y="2340"/>
              <a:ext cx="167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Line 181"/>
            <p:cNvSpPr>
              <a:spLocks noChangeShapeType="1"/>
            </p:cNvSpPr>
            <p:nvPr/>
          </p:nvSpPr>
          <p:spPr bwMode="auto">
            <a:xfrm>
              <a:off x="616" y="1503"/>
              <a:ext cx="1286" cy="85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Line 182"/>
            <p:cNvSpPr>
              <a:spLocks noChangeShapeType="1"/>
            </p:cNvSpPr>
            <p:nvPr/>
          </p:nvSpPr>
          <p:spPr bwMode="auto">
            <a:xfrm>
              <a:off x="1902" y="2357"/>
              <a:ext cx="2960" cy="985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Line 183"/>
            <p:cNvSpPr>
              <a:spLocks noChangeShapeType="1"/>
            </p:cNvSpPr>
            <p:nvPr/>
          </p:nvSpPr>
          <p:spPr bwMode="auto">
            <a:xfrm>
              <a:off x="3897" y="1531"/>
              <a:ext cx="1222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Line 184"/>
            <p:cNvSpPr>
              <a:spLocks noChangeShapeType="1"/>
            </p:cNvSpPr>
            <p:nvPr/>
          </p:nvSpPr>
          <p:spPr bwMode="auto">
            <a:xfrm>
              <a:off x="5092" y="1531"/>
              <a:ext cx="0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Line 185"/>
            <p:cNvSpPr>
              <a:spLocks noChangeShapeType="1"/>
            </p:cNvSpPr>
            <p:nvPr/>
          </p:nvSpPr>
          <p:spPr bwMode="auto">
            <a:xfrm>
              <a:off x="1452" y="1306"/>
              <a:ext cx="450" cy="1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Line 186"/>
            <p:cNvSpPr>
              <a:spLocks noChangeShapeType="1"/>
            </p:cNvSpPr>
            <p:nvPr/>
          </p:nvSpPr>
          <p:spPr bwMode="auto">
            <a:xfrm>
              <a:off x="1902" y="2357"/>
              <a:ext cx="1480" cy="9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Line 187"/>
            <p:cNvSpPr>
              <a:spLocks noChangeShapeType="1"/>
            </p:cNvSpPr>
            <p:nvPr/>
          </p:nvSpPr>
          <p:spPr bwMode="auto">
            <a:xfrm>
              <a:off x="2019" y="2343"/>
              <a:ext cx="17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188"/>
            <p:cNvSpPr>
              <a:spLocks noChangeShapeType="1"/>
            </p:cNvSpPr>
            <p:nvPr/>
          </p:nvSpPr>
          <p:spPr bwMode="auto">
            <a:xfrm flipV="1">
              <a:off x="1890" y="2340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Arc 189"/>
            <p:cNvSpPr>
              <a:spLocks/>
            </p:cNvSpPr>
            <p:nvPr/>
          </p:nvSpPr>
          <p:spPr bwMode="auto">
            <a:xfrm flipV="1">
              <a:off x="4704" y="1538"/>
              <a:ext cx="240" cy="479"/>
            </a:xfrm>
            <a:custGeom>
              <a:avLst/>
              <a:gdLst>
                <a:gd name="G0" fmla="+- 0 0 0"/>
                <a:gd name="G1" fmla="+- 17234 0 0"/>
                <a:gd name="G2" fmla="+- 21600 0 0"/>
                <a:gd name="T0" fmla="*/ 13021 w 21600"/>
                <a:gd name="T1" fmla="*/ 0 h 26982"/>
                <a:gd name="T2" fmla="*/ 19275 w 21600"/>
                <a:gd name="T3" fmla="*/ 26982 h 26982"/>
                <a:gd name="T4" fmla="*/ 0 w 21600"/>
                <a:gd name="T5" fmla="*/ 17234 h 26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982" fill="none" extrusionOk="0">
                  <a:moveTo>
                    <a:pt x="13021" y="-1"/>
                  </a:moveTo>
                  <a:cubicBezTo>
                    <a:pt x="18424" y="4082"/>
                    <a:pt x="21600" y="10462"/>
                    <a:pt x="21600" y="17234"/>
                  </a:cubicBezTo>
                  <a:cubicBezTo>
                    <a:pt x="21600" y="20620"/>
                    <a:pt x="20803" y="23959"/>
                    <a:pt x="19275" y="26982"/>
                  </a:cubicBezTo>
                </a:path>
                <a:path w="21600" h="26982" stroke="0" extrusionOk="0">
                  <a:moveTo>
                    <a:pt x="13021" y="-1"/>
                  </a:moveTo>
                  <a:cubicBezTo>
                    <a:pt x="18424" y="4082"/>
                    <a:pt x="21600" y="10462"/>
                    <a:pt x="21600" y="17234"/>
                  </a:cubicBezTo>
                  <a:cubicBezTo>
                    <a:pt x="21600" y="20620"/>
                    <a:pt x="20803" y="23959"/>
                    <a:pt x="19275" y="26982"/>
                  </a:cubicBezTo>
                  <a:lnTo>
                    <a:pt x="0" y="1723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6" name="TextBox 4"/>
          <p:cNvSpPr txBox="1">
            <a:spLocks noChangeArrowheads="1"/>
          </p:cNvSpPr>
          <p:nvPr/>
        </p:nvSpPr>
        <p:spPr bwMode="auto">
          <a:xfrm>
            <a:off x="-56604" y="3995471"/>
            <a:ext cx="417890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At pumping with</a:t>
            </a:r>
            <a:r>
              <a:rPr lang="ru-RU" sz="1600" b="1" dirty="0" smtClean="0"/>
              <a:t> </a:t>
            </a:r>
            <a:r>
              <a:rPr lang="en-US" sz="1600" b="1" dirty="0" smtClean="0"/>
              <a:t>second harmonic of </a:t>
            </a:r>
            <a:r>
              <a:rPr lang="en-US" sz="1600" b="1" dirty="0" err="1" smtClean="0"/>
              <a:t>Nd:glass</a:t>
            </a:r>
            <a:r>
              <a:rPr lang="en-US" sz="1600" b="1" dirty="0" smtClean="0"/>
              <a:t> laser</a:t>
            </a:r>
            <a:r>
              <a:rPr lang="ru-RU" sz="1600" b="1" dirty="0" smtClean="0"/>
              <a:t> </a:t>
            </a:r>
            <a:r>
              <a:rPr lang="ru-RU" sz="1600" b="1" dirty="0"/>
              <a:t>(</a:t>
            </a:r>
            <a:r>
              <a:rPr lang="ru-RU" sz="1600" b="1" dirty="0">
                <a:sym typeface="Symbol" pitchFamily="18" charset="2"/>
              </a:rPr>
              <a:t></a:t>
            </a:r>
            <a:r>
              <a:rPr lang="ru-RU" sz="1600" b="1" baseline="-25000" dirty="0">
                <a:sym typeface="Symbol" pitchFamily="18" charset="2"/>
              </a:rPr>
              <a:t>3</a:t>
            </a:r>
            <a:r>
              <a:rPr lang="ru-RU" sz="1600" b="1" dirty="0">
                <a:sym typeface="Symbol" pitchFamily="18" charset="2"/>
              </a:rPr>
              <a:t> = 527 </a:t>
            </a:r>
            <a:r>
              <a:rPr lang="en-US" sz="1600" b="1" dirty="0" smtClean="0">
                <a:sym typeface="Symbol" pitchFamily="18" charset="2"/>
              </a:rPr>
              <a:t>nm</a:t>
            </a:r>
            <a:r>
              <a:rPr lang="ru-RU" sz="1600" b="1" dirty="0" smtClean="0">
                <a:sym typeface="Symbol" pitchFamily="18" charset="2"/>
              </a:rPr>
              <a:t>)</a:t>
            </a:r>
            <a:r>
              <a:rPr lang="en-US" sz="1600" b="1" dirty="0" smtClean="0">
                <a:sym typeface="Symbol" pitchFamily="18" charset="2"/>
              </a:rPr>
              <a:t> in</a:t>
            </a:r>
            <a:r>
              <a:rPr lang="ru-RU" sz="1600" b="1" dirty="0" smtClean="0">
                <a:sym typeface="Symbol" pitchFamily="18" charset="2"/>
              </a:rPr>
              <a:t> </a:t>
            </a:r>
            <a:r>
              <a:rPr lang="en-US" sz="1600" b="1" dirty="0" smtClean="0">
                <a:sym typeface="Symbol" pitchFamily="18" charset="2"/>
              </a:rPr>
              <a:t>DKDP crystal with</a:t>
            </a:r>
            <a:r>
              <a:rPr lang="ru-RU" sz="1600" b="1" dirty="0" smtClean="0">
                <a:sym typeface="Symbol" pitchFamily="18" charset="2"/>
              </a:rPr>
              <a:t>  </a:t>
            </a:r>
            <a:r>
              <a:rPr lang="ru-RU" sz="1600" b="1" dirty="0">
                <a:sym typeface="Symbol" pitchFamily="18" charset="2"/>
              </a:rPr>
              <a:t>85% </a:t>
            </a:r>
            <a:r>
              <a:rPr lang="en-US" sz="1600" b="1" dirty="0" err="1" smtClean="0">
                <a:sym typeface="Symbol" pitchFamily="18" charset="2"/>
              </a:rPr>
              <a:t>deuterization</a:t>
            </a:r>
            <a:r>
              <a:rPr lang="en-US" sz="1600" b="1" dirty="0" smtClean="0">
                <a:sym typeface="Symbol" pitchFamily="18" charset="2"/>
              </a:rPr>
              <a:t>, </a:t>
            </a:r>
            <a:r>
              <a:rPr lang="en-US" sz="1600" b="1" dirty="0" err="1" smtClean="0">
                <a:sym typeface="Symbol" pitchFamily="18" charset="2"/>
              </a:rPr>
              <a:t>superbroadband</a:t>
            </a:r>
            <a:r>
              <a:rPr lang="en-US" sz="1600" b="1" dirty="0" smtClean="0">
                <a:sym typeface="Symbol" pitchFamily="18" charset="2"/>
              </a:rPr>
              <a:t> synchronism takes place for</a:t>
            </a:r>
            <a:r>
              <a:rPr lang="ru-RU" sz="1600" b="1" dirty="0" smtClean="0">
                <a:sym typeface="Symbol" pitchFamily="18" charset="2"/>
              </a:rPr>
              <a:t> </a:t>
            </a:r>
            <a:r>
              <a:rPr lang="ru-RU" sz="1600" b="1" dirty="0">
                <a:sym typeface="Symbol" pitchFamily="18" charset="2"/>
              </a:rPr>
              <a:t>:</a:t>
            </a:r>
          </a:p>
          <a:p>
            <a:pPr algn="ctr"/>
            <a:r>
              <a:rPr lang="ru-RU" sz="1600" b="1" dirty="0">
                <a:sym typeface="Symbol" pitchFamily="18" charset="2"/>
              </a:rPr>
              <a:t> </a:t>
            </a:r>
            <a:r>
              <a:rPr lang="ru-RU" sz="1600" b="1" baseline="-25000" dirty="0">
                <a:sym typeface="Symbol" pitchFamily="18" charset="2"/>
              </a:rPr>
              <a:t>1</a:t>
            </a:r>
            <a:r>
              <a:rPr lang="ru-RU" sz="1600" b="1" dirty="0">
                <a:sym typeface="Symbol" pitchFamily="18" charset="2"/>
              </a:rPr>
              <a:t> = 910 </a:t>
            </a:r>
            <a:r>
              <a:rPr lang="en-US" sz="1600" b="1" dirty="0" smtClean="0">
                <a:sym typeface="Symbol" pitchFamily="18" charset="2"/>
              </a:rPr>
              <a:t>nm</a:t>
            </a:r>
            <a:r>
              <a:rPr lang="ru-RU" sz="1600" b="1" dirty="0" smtClean="0">
                <a:sym typeface="Symbol" pitchFamily="18" charset="2"/>
              </a:rPr>
              <a:t>, </a:t>
            </a:r>
            <a:r>
              <a:rPr lang="ru-RU" sz="1600" b="1" dirty="0">
                <a:sym typeface="Symbol" pitchFamily="18" charset="2"/>
              </a:rPr>
              <a:t></a:t>
            </a:r>
            <a:r>
              <a:rPr lang="ru-RU" sz="1600" b="1" baseline="-25000" dirty="0">
                <a:sym typeface="Symbol" pitchFamily="18" charset="2"/>
              </a:rPr>
              <a:t>2</a:t>
            </a:r>
            <a:r>
              <a:rPr lang="ru-RU" sz="1600" b="1" dirty="0">
                <a:sym typeface="Symbol" pitchFamily="18" charset="2"/>
              </a:rPr>
              <a:t> = 1250 </a:t>
            </a:r>
            <a:r>
              <a:rPr lang="en-US" sz="1600" b="1" dirty="0" smtClean="0">
                <a:sym typeface="Symbol" pitchFamily="18" charset="2"/>
              </a:rPr>
              <a:t>nm</a:t>
            </a:r>
            <a:r>
              <a:rPr lang="ru-RU" sz="1600" b="1" dirty="0" smtClean="0">
                <a:sym typeface="Symbol" pitchFamily="18" charset="2"/>
              </a:rPr>
              <a:t>, </a:t>
            </a:r>
            <a:r>
              <a:rPr lang="ru-RU" sz="1600" b="1" dirty="0">
                <a:sym typeface="Symbol" pitchFamily="18" charset="2"/>
              </a:rPr>
              <a:t> </a:t>
            </a:r>
            <a:r>
              <a:rPr lang="ru-RU" sz="1600" b="1" baseline="-25000" dirty="0">
                <a:sym typeface="Symbol" pitchFamily="18" charset="2"/>
              </a:rPr>
              <a:t>3</a:t>
            </a:r>
            <a:r>
              <a:rPr lang="ru-RU" sz="1600" b="1" dirty="0">
                <a:sym typeface="Symbol" pitchFamily="18" charset="2"/>
              </a:rPr>
              <a:t>=37,5</a:t>
            </a:r>
            <a:r>
              <a:rPr lang="ru-RU" sz="1600" b="1" baseline="30000" dirty="0">
                <a:sym typeface="Symbol" pitchFamily="18" charset="2"/>
              </a:rPr>
              <a:t>0</a:t>
            </a:r>
            <a:r>
              <a:rPr lang="ru-RU" sz="1600" b="1" dirty="0">
                <a:sym typeface="Symbol" pitchFamily="18" charset="2"/>
              </a:rPr>
              <a:t> , </a:t>
            </a:r>
            <a:r>
              <a:rPr lang="ru-RU" sz="1600" b="1" baseline="-25000" dirty="0">
                <a:sym typeface="Symbol" pitchFamily="18" charset="2"/>
              </a:rPr>
              <a:t>13</a:t>
            </a:r>
            <a:r>
              <a:rPr lang="ru-RU" sz="1600" b="1" dirty="0">
                <a:sym typeface="Symbol" pitchFamily="18" charset="2"/>
              </a:rPr>
              <a:t> = </a:t>
            </a:r>
            <a:r>
              <a:rPr lang="ru-RU" sz="1600" b="1" dirty="0" smtClean="0">
                <a:sym typeface="Symbol" pitchFamily="18" charset="2"/>
              </a:rPr>
              <a:t>0.7</a:t>
            </a:r>
            <a:r>
              <a:rPr lang="ru-RU" sz="1600" b="1" baseline="30000" dirty="0" smtClean="0">
                <a:sym typeface="Symbol" pitchFamily="18" charset="2"/>
              </a:rPr>
              <a:t>0</a:t>
            </a:r>
            <a:endParaRPr lang="en-US" sz="1600" b="1" baseline="30000" dirty="0" smtClean="0">
              <a:sym typeface="Symbol" pitchFamily="18" charset="2"/>
            </a:endParaRPr>
          </a:p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1/527=1/910+1/1250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217" name="Object 201"/>
          <p:cNvGraphicFramePr>
            <a:graphicFrameLocks noChangeAspect="1"/>
          </p:cNvGraphicFramePr>
          <p:nvPr/>
        </p:nvGraphicFramePr>
        <p:xfrm>
          <a:off x="1778248" y="2908324"/>
          <a:ext cx="17033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98" name="Equation" r:id="rId10" imgW="1079500" imgH="228600" progId="Equation.3">
                  <p:embed/>
                </p:oleObj>
              </mc:Choice>
              <mc:Fallback>
                <p:oleObj name="Equation" r:id="rId10" imgW="107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248" y="2908324"/>
                        <a:ext cx="1703388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Object 196"/>
          <p:cNvGraphicFramePr>
            <a:graphicFrameLocks noChangeAspect="1"/>
          </p:cNvGraphicFramePr>
          <p:nvPr/>
        </p:nvGraphicFramePr>
        <p:xfrm>
          <a:off x="3754123" y="2902530"/>
          <a:ext cx="20780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99" name="Equation" r:id="rId12" imgW="1066337" imgH="266584" progId="Equation.3">
                  <p:embed/>
                </p:oleObj>
              </mc:Choice>
              <mc:Fallback>
                <p:oleObj name="Equation" r:id="rId12" imgW="106633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123" y="2902530"/>
                        <a:ext cx="2078038" cy="519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" name="Text Box 200"/>
          <p:cNvSpPr txBox="1">
            <a:spLocks noChangeArrowheads="1"/>
          </p:cNvSpPr>
          <p:nvPr/>
        </p:nvSpPr>
        <p:spPr bwMode="auto">
          <a:xfrm>
            <a:off x="1778248" y="2022628"/>
            <a:ext cx="2130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5" tIns="45634" rIns="91265" bIns="45634">
            <a:spAutoFit/>
          </a:bodyPr>
          <a:lstStyle/>
          <a:p>
            <a:pPr algn="ctr"/>
            <a:r>
              <a:rPr lang="en-US" sz="1800" b="1" dirty="0">
                <a:solidFill>
                  <a:srgbClr val="0000CC"/>
                </a:solidFill>
              </a:rPr>
              <a:t>=0 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0000CC"/>
                </a:solidFill>
              </a:rPr>
              <a:t>phase-matching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220" name="Text Box 198"/>
          <p:cNvSpPr txBox="1">
            <a:spLocks noChangeArrowheads="1"/>
          </p:cNvSpPr>
          <p:nvPr/>
        </p:nvSpPr>
        <p:spPr bwMode="auto">
          <a:xfrm>
            <a:off x="3966785" y="2186085"/>
            <a:ext cx="211308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65" tIns="45634" rIns="91265" bIns="45634">
            <a:spAutoFit/>
          </a:bodyPr>
          <a:lstStyle/>
          <a:p>
            <a:pPr algn="ctr"/>
            <a:r>
              <a:rPr lang="en-US" sz="1800" b="1" dirty="0">
                <a:solidFill>
                  <a:srgbClr val="0000CC"/>
                </a:solidFill>
              </a:rPr>
              <a:t>=0   broadband phase-matching</a:t>
            </a:r>
          </a:p>
        </p:txBody>
      </p:sp>
      <p:sp>
        <p:nvSpPr>
          <p:cNvPr id="221" name="Text Box 195"/>
          <p:cNvSpPr txBox="1">
            <a:spLocks noChangeArrowheads="1"/>
          </p:cNvSpPr>
          <p:nvPr/>
        </p:nvSpPr>
        <p:spPr bwMode="auto">
          <a:xfrm>
            <a:off x="5955549" y="1937758"/>
            <a:ext cx="2385246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65" tIns="45634" rIns="91265" bIns="4563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       </a:t>
            </a:r>
            <a:r>
              <a:rPr lang="en-US" sz="1800" b="1" dirty="0">
                <a:solidFill>
                  <a:srgbClr val="0000CC"/>
                </a:solidFill>
              </a:rPr>
              <a:t>=0            super-broadband phase-matching</a:t>
            </a:r>
          </a:p>
        </p:txBody>
      </p:sp>
    </p:spTree>
    <p:extLst>
      <p:ext uri="{BB962C8B-B14F-4D97-AF65-F5344CB8AC3E}">
        <p14:creationId xmlns:p14="http://schemas.microsoft.com/office/powerpoint/2010/main" val="2588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95536" y="1483442"/>
            <a:ext cx="8528050" cy="4954588"/>
            <a:chOff x="40" y="701"/>
            <a:chExt cx="5372" cy="3121"/>
          </a:xfrm>
        </p:grpSpPr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>
              <a:off x="1084" y="3539"/>
              <a:ext cx="43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V="1">
              <a:off x="1926" y="3531"/>
              <a:ext cx="745" cy="1"/>
            </a:xfrm>
            <a:prstGeom prst="line">
              <a:avLst/>
            </a:prstGeom>
            <a:noFill/>
            <a:ln w="38100">
              <a:solidFill>
                <a:srgbClr val="00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 Box 7"/>
            <p:cNvSpPr txBox="1">
              <a:spLocks noChangeAspect="1" noChangeArrowheads="1"/>
            </p:cNvSpPr>
            <p:nvPr/>
          </p:nvSpPr>
          <p:spPr bwMode="auto">
            <a:xfrm>
              <a:off x="1768" y="961"/>
              <a:ext cx="984" cy="51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rIns="18000" bIns="0" anchor="ctr"/>
            <a:lstStyle/>
            <a:p>
              <a:pPr algn="ctr"/>
              <a:r>
                <a:rPr lang="en-US" altLang="ru-RU" sz="1200" b="1">
                  <a:solidFill>
                    <a:srgbClr val="000000"/>
                  </a:solidFill>
                  <a:latin typeface="Tahoma" panose="020B0604030504040204" pitchFamily="34" charset="0"/>
                </a:rPr>
                <a:t>Cr:Forsterite</a:t>
              </a:r>
            </a:p>
            <a:p>
              <a:pPr algn="ctr"/>
              <a:r>
                <a:rPr lang="en-US" altLang="ru-RU" sz="1200" b="1">
                  <a:solidFill>
                    <a:srgbClr val="000000"/>
                  </a:solidFill>
                  <a:latin typeface="Tahoma" panose="020B0604030504040204" pitchFamily="34" charset="0"/>
                </a:rPr>
                <a:t>fs-laser</a:t>
              </a:r>
            </a:p>
            <a:p>
              <a:pPr algn="ctr"/>
              <a:r>
                <a:rPr lang="en-US" altLang="ru-RU" sz="1200" b="1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ru-RU" sz="1200" b="1">
                  <a:solidFill>
                    <a:srgbClr val="000000"/>
                  </a:solidFill>
                  <a:latin typeface="Tahoma" panose="020B0604030504040204" pitchFamily="34" charset="0"/>
                </a:rPr>
                <a:t>=1250nm</a:t>
              </a:r>
              <a:endParaRPr lang="en-US" altLang="ru-RU" sz="1200">
                <a:latin typeface="Tahoma" panose="020B0604030504040204" pitchFamily="34" charset="0"/>
              </a:endParaRPr>
            </a:p>
          </p:txBody>
        </p:sp>
        <p:sp>
          <p:nvSpPr>
            <p:cNvPr id="10" name="Text Box 8"/>
            <p:cNvSpPr txBox="1">
              <a:spLocks noChangeAspect="1" noChangeArrowheads="1"/>
            </p:cNvSpPr>
            <p:nvPr/>
          </p:nvSpPr>
          <p:spPr bwMode="auto">
            <a:xfrm>
              <a:off x="1266" y="1573"/>
              <a:ext cx="773" cy="32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36000" rIns="18000" bIns="10800"/>
            <a:lstStyle/>
            <a:p>
              <a:pPr algn="ctr"/>
              <a:endParaRPr lang="en-US" altLang="ru-RU" sz="1400" b="1">
                <a:latin typeface="Tahoma" panose="020B0604030504040204" pitchFamily="34" charset="0"/>
              </a:endParaRPr>
            </a:p>
            <a:p>
              <a:pPr algn="ctr"/>
              <a:r>
                <a:rPr lang="en-US" altLang="ru-RU" sz="1400" b="1">
                  <a:latin typeface="Tahoma" panose="020B0604030504040204" pitchFamily="34" charset="0"/>
                </a:rPr>
                <a:t>Stretcher</a:t>
              </a:r>
              <a:endParaRPr lang="en-US" altLang="ru-RU" sz="1400">
                <a:latin typeface="Tahoma" panose="020B0604030504040204" pitchFamily="34" charset="0"/>
              </a:endParaRPr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>
              <a:off x="482" y="2508"/>
              <a:ext cx="4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spect="1" noChangeArrowheads="1"/>
            </p:cNvSpPr>
            <p:nvPr/>
          </p:nvSpPr>
          <p:spPr bwMode="auto">
            <a:xfrm>
              <a:off x="944" y="2275"/>
              <a:ext cx="730" cy="457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82800" rIns="18000" bIns="10800" anchor="ctr"/>
            <a:lstStyle/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Nd:YLF</a:t>
              </a:r>
            </a:p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amplifier</a:t>
              </a:r>
              <a:endParaRPr lang="en-US" altLang="ru-RU">
                <a:latin typeface="Tahoma" panose="020B0604030504040204" pitchFamily="34" charset="0"/>
              </a:endParaRPr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H="1">
              <a:off x="2752" y="1160"/>
              <a:ext cx="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>
              <a:off x="1553" y="1357"/>
              <a:ext cx="2" cy="20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H="1">
              <a:off x="1204" y="1160"/>
              <a:ext cx="5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14"/>
            <p:cNvSpPr txBox="1">
              <a:spLocks noChangeAspect="1" noChangeArrowheads="1"/>
            </p:cNvSpPr>
            <p:nvPr/>
          </p:nvSpPr>
          <p:spPr bwMode="auto">
            <a:xfrm>
              <a:off x="3934" y="3291"/>
              <a:ext cx="896" cy="29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46800" rIns="18000" bIns="10800" anchor="ctr"/>
            <a:lstStyle/>
            <a:p>
              <a:pPr algn="ctr"/>
              <a:r>
                <a:rPr lang="en-US" altLang="ru-RU" sz="1400" b="1">
                  <a:latin typeface="Tahoma" panose="020B0604030504040204" pitchFamily="34" charset="0"/>
                </a:rPr>
                <a:t>Compressor</a:t>
              </a:r>
              <a:endParaRPr lang="en-US" altLang="ru-RU" sz="1400">
                <a:latin typeface="Tahoma" panose="020B0604030504040204" pitchFamily="34" charset="0"/>
              </a:endParaRPr>
            </a:p>
          </p:txBody>
        </p:sp>
        <p:sp>
          <p:nvSpPr>
            <p:cNvPr id="17" name="Text Box 15"/>
            <p:cNvSpPr txBox="1">
              <a:spLocks noChangeAspect="1" noChangeArrowheads="1"/>
            </p:cNvSpPr>
            <p:nvPr/>
          </p:nvSpPr>
          <p:spPr bwMode="auto">
            <a:xfrm>
              <a:off x="3237" y="995"/>
              <a:ext cx="1493" cy="27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0" anchor="ctr"/>
            <a:lstStyle/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CW Yb:fiber pump  10W</a:t>
              </a:r>
            </a:p>
            <a:p>
              <a:pPr algn="ctr"/>
              <a:r>
                <a:rPr lang="en-US" altLang="ru-RU" sz="1200" b="1">
                  <a:latin typeface="Symbol" panose="05050102010706020507" pitchFamily="18" charset="2"/>
                </a:rPr>
                <a:t>l</a:t>
              </a:r>
              <a:r>
                <a:rPr lang="en-US" altLang="ru-RU" sz="1200" b="1">
                  <a:latin typeface="Tahoma" panose="020B0604030504040204" pitchFamily="34" charset="0"/>
                </a:rPr>
                <a:t>=1077nm</a:t>
              </a:r>
              <a:endParaRPr lang="en-US" altLang="ru-RU">
                <a:latin typeface="Tahoma" panose="020B0604030504040204" pitchFamily="34" charset="0"/>
              </a:endParaRPr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 flipV="1">
              <a:off x="2801" y="1986"/>
              <a:ext cx="1" cy="509"/>
            </a:xfrm>
            <a:prstGeom prst="line">
              <a:avLst/>
            </a:prstGeom>
            <a:noFill/>
            <a:ln w="38100">
              <a:solidFill>
                <a:srgbClr val="00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>
              <a:off x="516" y="1317"/>
              <a:ext cx="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>
              <a:off x="1552" y="1357"/>
              <a:ext cx="195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>
              <a:off x="2779" y="1991"/>
              <a:ext cx="245" cy="0"/>
            </a:xfrm>
            <a:prstGeom prst="line">
              <a:avLst/>
            </a:prstGeom>
            <a:noFill/>
            <a:ln w="38100">
              <a:solidFill>
                <a:srgbClr val="00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>
              <a:off x="3644" y="1979"/>
              <a:ext cx="590" cy="0"/>
            </a:xfrm>
            <a:prstGeom prst="line">
              <a:avLst/>
            </a:prstGeom>
            <a:noFill/>
            <a:ln w="38100">
              <a:solidFill>
                <a:srgbClr val="00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1"/>
            <p:cNvSpPr>
              <a:spLocks noChangeAspect="1" noChangeShapeType="1"/>
            </p:cNvSpPr>
            <p:nvPr/>
          </p:nvSpPr>
          <p:spPr bwMode="auto">
            <a:xfrm>
              <a:off x="426" y="1934"/>
              <a:ext cx="0" cy="4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Text Box 22"/>
            <p:cNvSpPr txBox="1">
              <a:spLocks noChangeAspect="1" noChangeArrowheads="1"/>
            </p:cNvSpPr>
            <p:nvPr/>
          </p:nvSpPr>
          <p:spPr bwMode="auto">
            <a:xfrm>
              <a:off x="1512" y="3280"/>
              <a:ext cx="420" cy="41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90000" tIns="180000" rIns="54000" anchor="ctr"/>
            <a:lstStyle/>
            <a:p>
              <a:r>
                <a:rPr lang="en-US" altLang="ru-RU" sz="1200" b="1">
                  <a:latin typeface="Tahoma" panose="020B0604030504040204" pitchFamily="34" charset="0"/>
                </a:rPr>
                <a:t>SHG</a:t>
              </a:r>
              <a:endParaRPr lang="en-US" altLang="ru-RU">
                <a:latin typeface="Tahoma" panose="020B060403050404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768" y="2414"/>
              <a:ext cx="147" cy="1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4"/>
            <p:cNvSpPr>
              <a:spLocks noChangeAspect="1" noChangeShapeType="1"/>
            </p:cNvSpPr>
            <p:nvPr/>
          </p:nvSpPr>
          <p:spPr bwMode="auto">
            <a:xfrm rot="-10800000" flipH="1" flipV="1">
              <a:off x="3411" y="3429"/>
              <a:ext cx="523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rot="16200000" flipH="1">
              <a:off x="5069" y="3217"/>
              <a:ext cx="0" cy="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 Box 26"/>
            <p:cNvSpPr txBox="1">
              <a:spLocks noChangeAspect="1" noChangeArrowheads="1"/>
            </p:cNvSpPr>
            <p:nvPr/>
          </p:nvSpPr>
          <p:spPr bwMode="auto">
            <a:xfrm>
              <a:off x="1235" y="1303"/>
              <a:ext cx="37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1200" b="1">
                  <a:solidFill>
                    <a:srgbClr val="FF9900"/>
                  </a:solidFill>
                  <a:latin typeface="Tahoma" panose="020B0604030504040204" pitchFamily="34" charset="0"/>
                </a:rPr>
                <a:t>2nJ</a:t>
              </a:r>
            </a:p>
            <a:p>
              <a:r>
                <a:rPr lang="en-US" altLang="ru-RU" sz="1200" b="1">
                  <a:solidFill>
                    <a:srgbClr val="FF9900"/>
                  </a:solidFill>
                  <a:latin typeface="Tahoma" panose="020B0604030504040204" pitchFamily="34" charset="0"/>
                </a:rPr>
                <a:t>40fs</a:t>
              </a:r>
            </a:p>
          </p:txBody>
        </p:sp>
        <p:sp>
          <p:nvSpPr>
            <p:cNvPr id="29" name="Text Box 27"/>
            <p:cNvSpPr txBox="1">
              <a:spLocks noChangeAspect="1" noChangeArrowheads="1"/>
            </p:cNvSpPr>
            <p:nvPr/>
          </p:nvSpPr>
          <p:spPr bwMode="auto">
            <a:xfrm>
              <a:off x="2206" y="1748"/>
              <a:ext cx="39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ru-RU" sz="1200" b="1">
                  <a:solidFill>
                    <a:srgbClr val="FF9900"/>
                  </a:solidFill>
                  <a:latin typeface="Tahoma" panose="020B0604030504040204" pitchFamily="34" charset="0"/>
                </a:rPr>
                <a:t>1nJ</a:t>
              </a:r>
            </a:p>
            <a:p>
              <a:r>
                <a:rPr lang="en-US" altLang="ru-RU" sz="1200" b="1">
                  <a:solidFill>
                    <a:srgbClr val="FF9900"/>
                  </a:solidFill>
                  <a:latin typeface="Tahoma" panose="020B0604030504040204" pitchFamily="34" charset="0"/>
                </a:rPr>
                <a:t>0.6ns</a:t>
              </a:r>
            </a:p>
          </p:txBody>
        </p:sp>
        <p:sp>
          <p:nvSpPr>
            <p:cNvPr id="30" name="Text Box 28"/>
            <p:cNvSpPr txBox="1">
              <a:spLocks noChangeAspect="1" noChangeArrowheads="1"/>
            </p:cNvSpPr>
            <p:nvPr/>
          </p:nvSpPr>
          <p:spPr bwMode="auto">
            <a:xfrm>
              <a:off x="2176" y="1982"/>
              <a:ext cx="56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r"/>
              <a:r>
                <a:rPr lang="en-US" altLang="ru-RU" sz="1200" b="1">
                  <a:solidFill>
                    <a:srgbClr val="00C000"/>
                  </a:solidFill>
                  <a:latin typeface="Tahoma" panose="020B0604030504040204" pitchFamily="34" charset="0"/>
                </a:rPr>
                <a:t>0.8J  </a:t>
              </a:r>
            </a:p>
            <a:p>
              <a:pPr algn="r"/>
              <a:r>
                <a:rPr lang="en-US" altLang="ru-RU" sz="1200" b="1">
                  <a:solidFill>
                    <a:srgbClr val="00C000"/>
                  </a:solidFill>
                  <a:latin typeface="Tahoma" panose="020B0604030504040204" pitchFamily="34" charset="0"/>
                </a:rPr>
                <a:t> 1.5ns</a:t>
              </a:r>
            </a:p>
            <a:p>
              <a:pPr algn="r"/>
              <a:r>
                <a:rPr lang="en-US" altLang="ru-RU" sz="1200" b="1">
                  <a:solidFill>
                    <a:srgbClr val="00C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ru-RU" sz="1200" b="1">
                  <a:solidFill>
                    <a:srgbClr val="00C000"/>
                  </a:solidFill>
                  <a:latin typeface="Tahoma" panose="020B0604030504040204" pitchFamily="34" charset="0"/>
                </a:rPr>
                <a:t>=527nm</a:t>
              </a:r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3549" y="1511"/>
              <a:ext cx="660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altLang="ru-RU" sz="1200" b="1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ru-RU" sz="1200" b="1">
                  <a:solidFill>
                    <a:srgbClr val="FF0000"/>
                  </a:solidFill>
                  <a:latin typeface="Tahoma" panose="020B0604030504040204" pitchFamily="34" charset="0"/>
                </a:rPr>
                <a:t>=910nm</a:t>
              </a:r>
            </a:p>
            <a:p>
              <a:pPr algn="ctr"/>
              <a:r>
                <a:rPr lang="en-US" altLang="ru-RU" sz="1200" b="1">
                  <a:solidFill>
                    <a:srgbClr val="FF0000"/>
                  </a:solidFill>
                  <a:latin typeface="Tahoma" panose="020B0604030504040204" pitchFamily="34" charset="0"/>
                </a:rPr>
                <a:t>0.5mJ</a:t>
              </a:r>
            </a:p>
            <a:p>
              <a:pPr algn="ctr"/>
              <a:r>
                <a:rPr lang="en-US" altLang="ru-RU" sz="1200" b="1">
                  <a:solidFill>
                    <a:srgbClr val="FF0000"/>
                  </a:solidFill>
                  <a:latin typeface="Tahoma" panose="020B0604030504040204" pitchFamily="34" charset="0"/>
                </a:rPr>
                <a:t>0.6ns</a:t>
              </a:r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 rot="10800000" flipV="1">
              <a:off x="1683" y="2184"/>
              <a:ext cx="33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ru-RU" sz="1200" b="1">
                  <a:latin typeface="Tahoma" panose="020B0604030504040204" pitchFamily="34" charset="0"/>
                </a:rPr>
                <a:t>  2J</a:t>
              </a:r>
            </a:p>
            <a:p>
              <a:r>
                <a:rPr lang="en-US" altLang="ru-RU" sz="1200" b="1">
                  <a:latin typeface="Tahoma" panose="020B0604030504040204" pitchFamily="34" charset="0"/>
                </a:rPr>
                <a:t>1.5ns</a:t>
              </a: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3891" y="2201"/>
              <a:ext cx="6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ru-RU" sz="1200" b="1">
                  <a:solidFill>
                    <a:srgbClr val="FF99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ru-RU" sz="1200" b="1">
                  <a:solidFill>
                    <a:srgbClr val="FF9900"/>
                  </a:solidFill>
                  <a:latin typeface="Tahoma" panose="020B0604030504040204" pitchFamily="34" charset="0"/>
                </a:rPr>
                <a:t>=1250nm </a:t>
              </a:r>
            </a:p>
          </p:txBody>
        </p:sp>
        <p:sp>
          <p:nvSpPr>
            <p:cNvPr id="34" name="Text Box 32"/>
            <p:cNvSpPr txBox="1">
              <a:spLocks noChangeAspect="1" noChangeArrowheads="1"/>
            </p:cNvSpPr>
            <p:nvPr/>
          </p:nvSpPr>
          <p:spPr bwMode="auto">
            <a:xfrm>
              <a:off x="4626" y="2301"/>
              <a:ext cx="536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r"/>
              <a:r>
                <a:rPr lang="en-US" altLang="ru-RU" sz="1200" b="1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ru-RU" sz="1200" b="1">
                  <a:solidFill>
                    <a:srgbClr val="FF0000"/>
                  </a:solidFill>
                  <a:latin typeface="Tahoma" panose="020B0604030504040204" pitchFamily="34" charset="0"/>
                </a:rPr>
                <a:t>=910nm</a:t>
              </a:r>
            </a:p>
            <a:p>
              <a:pPr algn="r"/>
              <a:r>
                <a:rPr lang="en-US" altLang="ru-RU" sz="1200" b="1">
                  <a:solidFill>
                    <a:srgbClr val="FF0000"/>
                  </a:solidFill>
                  <a:latin typeface="Tahoma" panose="020B0604030504040204" pitchFamily="34" charset="0"/>
                </a:rPr>
                <a:t>50mJ</a:t>
              </a:r>
            </a:p>
            <a:p>
              <a:pPr algn="r"/>
              <a:r>
                <a:rPr lang="en-US" altLang="ru-RU" sz="1200" b="1">
                  <a:solidFill>
                    <a:srgbClr val="FF0000"/>
                  </a:solidFill>
                  <a:latin typeface="Tahoma" panose="020B0604030504040204" pitchFamily="34" charset="0"/>
                </a:rPr>
                <a:t>0.6ns</a:t>
              </a:r>
            </a:p>
          </p:txBody>
        </p:sp>
        <p:sp>
          <p:nvSpPr>
            <p:cNvPr id="35" name="Text Box 33"/>
            <p:cNvSpPr txBox="1">
              <a:spLocks noChangeAspect="1" noChangeArrowheads="1"/>
            </p:cNvSpPr>
            <p:nvPr/>
          </p:nvSpPr>
          <p:spPr bwMode="auto">
            <a:xfrm>
              <a:off x="581" y="2263"/>
              <a:ext cx="31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1mJ</a:t>
              </a:r>
            </a:p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2ns</a:t>
              </a:r>
            </a:p>
          </p:txBody>
        </p:sp>
        <p:sp>
          <p:nvSpPr>
            <p:cNvPr id="36" name="Text Box 34"/>
            <p:cNvSpPr txBox="1">
              <a:spLocks noChangeAspect="1" noChangeArrowheads="1"/>
            </p:cNvSpPr>
            <p:nvPr/>
          </p:nvSpPr>
          <p:spPr bwMode="auto">
            <a:xfrm>
              <a:off x="446" y="2047"/>
              <a:ext cx="42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ru-RU" sz="1200" b="1">
                  <a:latin typeface="Tahoma" panose="020B0604030504040204" pitchFamily="34" charset="0"/>
                </a:rPr>
                <a:t>10mJ</a:t>
              </a:r>
            </a:p>
            <a:p>
              <a:r>
                <a:rPr lang="en-US" altLang="ru-RU" sz="1200" b="1">
                  <a:latin typeface="Tahoma" panose="020B0604030504040204" pitchFamily="34" charset="0"/>
                </a:rPr>
                <a:t>12ns</a:t>
              </a:r>
            </a:p>
          </p:txBody>
        </p:sp>
        <p:sp>
          <p:nvSpPr>
            <p:cNvPr id="37" name="Text Box 35"/>
            <p:cNvSpPr txBox="1">
              <a:spLocks noChangeAspect="1" noChangeArrowheads="1"/>
            </p:cNvSpPr>
            <p:nvPr/>
          </p:nvSpPr>
          <p:spPr bwMode="auto">
            <a:xfrm rot="-10800000" flipH="1" flipV="1">
              <a:off x="1050" y="3232"/>
              <a:ext cx="45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300J</a:t>
              </a:r>
            </a:p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1.3ns</a:t>
              </a:r>
            </a:p>
          </p:txBody>
        </p:sp>
        <p:sp>
          <p:nvSpPr>
            <p:cNvPr id="38" name="Text Box 36"/>
            <p:cNvSpPr txBox="1">
              <a:spLocks noChangeAspect="1" noChangeArrowheads="1"/>
            </p:cNvSpPr>
            <p:nvPr/>
          </p:nvSpPr>
          <p:spPr bwMode="auto">
            <a:xfrm>
              <a:off x="1874" y="3141"/>
              <a:ext cx="67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altLang="ru-RU" sz="1200" b="1">
                  <a:solidFill>
                    <a:srgbClr val="00C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ru-RU" sz="1200" b="1">
                  <a:solidFill>
                    <a:srgbClr val="00C000"/>
                  </a:solidFill>
                  <a:latin typeface="Tahoma" panose="020B0604030504040204" pitchFamily="34" charset="0"/>
                </a:rPr>
                <a:t>=527nm </a:t>
              </a:r>
            </a:p>
            <a:p>
              <a:pPr algn="ctr"/>
              <a:r>
                <a:rPr lang="en-US" altLang="ru-RU" sz="1200" b="1">
                  <a:solidFill>
                    <a:srgbClr val="00C000"/>
                  </a:solidFill>
                  <a:latin typeface="Tahoma" panose="020B0604030504040204" pitchFamily="34" charset="0"/>
                </a:rPr>
                <a:t>180J</a:t>
              </a:r>
            </a:p>
            <a:p>
              <a:pPr algn="ctr"/>
              <a:r>
                <a:rPr lang="en-US" altLang="ru-RU" sz="1200" b="1">
                  <a:solidFill>
                    <a:srgbClr val="00C000"/>
                  </a:solidFill>
                  <a:latin typeface="Tahoma" panose="020B0604030504040204" pitchFamily="34" charset="0"/>
                </a:rPr>
                <a:t>1.2ns</a:t>
              </a:r>
            </a:p>
            <a:p>
              <a:endParaRPr lang="en-US" altLang="ru-RU" sz="1200" b="1">
                <a:solidFill>
                  <a:srgbClr val="00C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9" name="Text Box 37"/>
            <p:cNvSpPr txBox="1">
              <a:spLocks noChangeAspect="1" noChangeArrowheads="1"/>
            </p:cNvSpPr>
            <p:nvPr/>
          </p:nvSpPr>
          <p:spPr bwMode="auto">
            <a:xfrm>
              <a:off x="3406" y="3018"/>
              <a:ext cx="569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altLang="ru-RU" sz="1200" b="1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ru-RU" sz="1200" b="1">
                  <a:solidFill>
                    <a:srgbClr val="FF0000"/>
                  </a:solidFill>
                  <a:latin typeface="Tahoma" panose="020B0604030504040204" pitchFamily="34" charset="0"/>
                </a:rPr>
                <a:t>=910 nm</a:t>
              </a:r>
            </a:p>
            <a:p>
              <a:pPr algn="ctr"/>
              <a:r>
                <a:rPr lang="en-US" altLang="ru-RU" sz="1200" b="1">
                  <a:solidFill>
                    <a:srgbClr val="FF0000"/>
                  </a:solidFill>
                  <a:latin typeface="Tahoma" panose="020B0604030504040204" pitchFamily="34" charset="0"/>
                </a:rPr>
                <a:t>38J</a:t>
              </a:r>
            </a:p>
            <a:p>
              <a:pPr algn="ctr"/>
              <a:r>
                <a:rPr lang="en-US" altLang="ru-RU" sz="1200" b="1">
                  <a:solidFill>
                    <a:srgbClr val="FF0000"/>
                  </a:solidFill>
                  <a:latin typeface="Tahoma" panose="020B0604030504040204" pitchFamily="34" charset="0"/>
                </a:rPr>
                <a:t>0.6 ns</a:t>
              </a:r>
            </a:p>
          </p:txBody>
        </p:sp>
        <p:sp>
          <p:nvSpPr>
            <p:cNvPr id="40" name="Text Box 38"/>
            <p:cNvSpPr txBox="1">
              <a:spLocks noChangeAspect="1" noChangeArrowheads="1"/>
            </p:cNvSpPr>
            <p:nvPr/>
          </p:nvSpPr>
          <p:spPr bwMode="auto">
            <a:xfrm rot="10800000" flipV="1">
              <a:off x="1874" y="2617"/>
              <a:ext cx="33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ru-RU" sz="1200" b="1">
                  <a:latin typeface="Tahoma" panose="020B0604030504040204" pitchFamily="34" charset="0"/>
                </a:rPr>
                <a:t>0.1J</a:t>
              </a:r>
            </a:p>
            <a:p>
              <a:r>
                <a:rPr lang="en-US" altLang="ru-RU" sz="1200" b="1">
                  <a:latin typeface="Tahoma" panose="020B0604030504040204" pitchFamily="34" charset="0"/>
                </a:rPr>
                <a:t>1.5ns</a:t>
              </a:r>
            </a:p>
          </p:txBody>
        </p:sp>
        <p:sp>
          <p:nvSpPr>
            <p:cNvPr id="41" name="Text Box 39"/>
            <p:cNvSpPr txBox="1">
              <a:spLocks noChangeAspect="1" noChangeArrowheads="1"/>
            </p:cNvSpPr>
            <p:nvPr/>
          </p:nvSpPr>
          <p:spPr bwMode="auto">
            <a:xfrm>
              <a:off x="4714" y="3009"/>
              <a:ext cx="69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altLang="ru-RU" sz="1400" b="1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ru-RU" sz="1400" b="1">
                  <a:solidFill>
                    <a:srgbClr val="FF0000"/>
                  </a:solidFill>
                  <a:latin typeface="Tahoma" panose="020B0604030504040204" pitchFamily="34" charset="0"/>
                </a:rPr>
                <a:t>=910 nm</a:t>
              </a:r>
            </a:p>
            <a:p>
              <a:pPr algn="ctr"/>
              <a:r>
                <a:rPr lang="en-US" altLang="ru-RU" sz="1400" b="1">
                  <a:solidFill>
                    <a:srgbClr val="FF0000"/>
                  </a:solidFill>
                  <a:latin typeface="Tahoma" panose="020B0604030504040204" pitchFamily="34" charset="0"/>
                </a:rPr>
                <a:t>24J</a:t>
              </a:r>
            </a:p>
            <a:p>
              <a:pPr algn="ctr"/>
              <a:r>
                <a:rPr lang="en-US" altLang="ru-RU" sz="1400" b="1">
                  <a:solidFill>
                    <a:srgbClr val="FF0000"/>
                  </a:solidFill>
                  <a:latin typeface="Tahoma" panose="020B0604030504040204" pitchFamily="34" charset="0"/>
                </a:rPr>
                <a:t>43 fs</a:t>
              </a:r>
              <a:endParaRPr lang="en-US" altLang="ru-RU" sz="140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2" name="Line 40"/>
            <p:cNvSpPr>
              <a:spLocks noChangeAspect="1" noChangeShapeType="1"/>
            </p:cNvSpPr>
            <p:nvPr/>
          </p:nvSpPr>
          <p:spPr bwMode="auto">
            <a:xfrm>
              <a:off x="3644" y="1859"/>
              <a:ext cx="5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481" y="1830"/>
              <a:ext cx="2746" cy="1595"/>
            </a:xfrm>
            <a:custGeom>
              <a:avLst/>
              <a:gdLst>
                <a:gd name="T0" fmla="*/ 4110 w 4500"/>
                <a:gd name="T1" fmla="*/ 0 h 2944"/>
                <a:gd name="T2" fmla="*/ 4499 w 4500"/>
                <a:gd name="T3" fmla="*/ 0 h 2944"/>
                <a:gd name="T4" fmla="*/ 4500 w 4500"/>
                <a:gd name="T5" fmla="*/ 1999 h 2944"/>
                <a:gd name="T6" fmla="*/ 0 w 4500"/>
                <a:gd name="T7" fmla="*/ 1999 h 2944"/>
                <a:gd name="T8" fmla="*/ 0 w 4500"/>
                <a:gd name="T9" fmla="*/ 2944 h 2944"/>
                <a:gd name="T10" fmla="*/ 270 w 4500"/>
                <a:gd name="T11" fmla="*/ 2929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0" h="2944">
                  <a:moveTo>
                    <a:pt x="4110" y="0"/>
                  </a:moveTo>
                  <a:lnTo>
                    <a:pt x="4499" y="0"/>
                  </a:lnTo>
                  <a:lnTo>
                    <a:pt x="4500" y="1999"/>
                  </a:lnTo>
                  <a:lnTo>
                    <a:pt x="0" y="1999"/>
                  </a:lnTo>
                  <a:lnTo>
                    <a:pt x="0" y="2944"/>
                  </a:lnTo>
                  <a:lnTo>
                    <a:pt x="270" y="2929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99" y="701"/>
              <a:ext cx="194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1600" b="1">
                  <a:solidFill>
                    <a:srgbClr val="000099"/>
                  </a:solidFill>
                  <a:latin typeface="Tahoma" panose="020B0604030504040204" pitchFamily="34" charset="0"/>
                </a:rPr>
                <a:t>Front-end system, 2Hz</a:t>
              </a:r>
              <a:endParaRPr lang="en-US" altLang="ru-RU" sz="1600">
                <a:solidFill>
                  <a:srgbClr val="0000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0" y="701"/>
              <a:ext cx="5343" cy="2147"/>
            </a:xfrm>
            <a:prstGeom prst="rect">
              <a:avLst/>
            </a:prstGeom>
            <a:noFill/>
            <a:ln w="19050">
              <a:solidFill>
                <a:srgbClr val="0000CC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40" y="2965"/>
              <a:ext cx="5343" cy="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261" y="2971"/>
              <a:ext cx="1291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1600" b="1">
                  <a:solidFill>
                    <a:srgbClr val="FF0000"/>
                  </a:solidFill>
                  <a:latin typeface="Tahoma" panose="020B0604030504040204" pitchFamily="34" charset="0"/>
                </a:rPr>
                <a:t>Power system</a:t>
              </a: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202" y="2482"/>
              <a:ext cx="1639" cy="1041"/>
            </a:xfrm>
            <a:custGeom>
              <a:avLst/>
              <a:gdLst>
                <a:gd name="T0" fmla="*/ 2685 w 2685"/>
                <a:gd name="T1" fmla="*/ 0 h 1920"/>
                <a:gd name="T2" fmla="*/ 2685 w 2685"/>
                <a:gd name="T3" fmla="*/ 780 h 1920"/>
                <a:gd name="T4" fmla="*/ 0 w 2685"/>
                <a:gd name="T5" fmla="*/ 780 h 1920"/>
                <a:gd name="T6" fmla="*/ 0 w 2685"/>
                <a:gd name="T7" fmla="*/ 1920 h 1920"/>
                <a:gd name="T8" fmla="*/ 261 w 2685"/>
                <a:gd name="T9" fmla="*/ 1917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5" h="1920">
                  <a:moveTo>
                    <a:pt x="2685" y="0"/>
                  </a:moveTo>
                  <a:lnTo>
                    <a:pt x="2685" y="780"/>
                  </a:lnTo>
                  <a:lnTo>
                    <a:pt x="0" y="780"/>
                  </a:lnTo>
                  <a:lnTo>
                    <a:pt x="0" y="1920"/>
                  </a:lnTo>
                  <a:lnTo>
                    <a:pt x="261" y="19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2050" y="1677"/>
              <a:ext cx="934" cy="21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664" y="2019"/>
              <a:ext cx="637" cy="16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Text Box 49"/>
            <p:cNvSpPr txBox="1">
              <a:spLocks noChangeAspect="1" noChangeArrowheads="1"/>
            </p:cNvSpPr>
            <p:nvPr/>
          </p:nvSpPr>
          <p:spPr bwMode="auto">
            <a:xfrm>
              <a:off x="322" y="1560"/>
              <a:ext cx="758" cy="455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rIns="18000" bIns="10800" anchor="ctr"/>
            <a:lstStyle/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Nd:YLF</a:t>
              </a:r>
            </a:p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laser</a:t>
              </a:r>
            </a:p>
            <a:p>
              <a:pPr algn="ctr"/>
              <a:r>
                <a:rPr lang="en-US" altLang="ru-RU" sz="1200" b="1">
                  <a:latin typeface="Symbol" panose="05050102010706020507" pitchFamily="18" charset="2"/>
                </a:rPr>
                <a:t>l</a:t>
              </a:r>
              <a:r>
                <a:rPr lang="en-US" altLang="ru-RU" sz="1200" b="1">
                  <a:latin typeface="Tahoma" panose="020B0604030504040204" pitchFamily="34" charset="0"/>
                </a:rPr>
                <a:t>=1054nm</a:t>
              </a:r>
              <a:endParaRPr lang="en-US" altLang="ru-RU">
                <a:latin typeface="Tahoma" panose="020B0604030504040204" pitchFamily="34" charset="0"/>
              </a:endParaRPr>
            </a:p>
          </p:txBody>
        </p:sp>
        <p:sp>
          <p:nvSpPr>
            <p:cNvPr id="52" name="Line 50"/>
            <p:cNvSpPr>
              <a:spLocks noChangeAspect="1" noChangeShapeType="1"/>
            </p:cNvSpPr>
            <p:nvPr/>
          </p:nvSpPr>
          <p:spPr bwMode="auto">
            <a:xfrm flipH="1">
              <a:off x="226" y="1142"/>
              <a:ext cx="0" cy="12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Text Box 51"/>
            <p:cNvSpPr txBox="1">
              <a:spLocks noChangeAspect="1" noChangeArrowheads="1"/>
            </p:cNvSpPr>
            <p:nvPr/>
          </p:nvSpPr>
          <p:spPr bwMode="auto">
            <a:xfrm>
              <a:off x="117" y="995"/>
              <a:ext cx="1087" cy="32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46800" rIns="0" bIns="10800" anchor="ctr"/>
            <a:lstStyle/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Synchronization</a:t>
              </a:r>
            </a:p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system</a:t>
              </a:r>
              <a:endParaRPr lang="en-US" altLang="ru-RU">
                <a:latin typeface="Tahoma" panose="020B0604030504040204" pitchFamily="34" charset="0"/>
              </a:endParaRPr>
            </a:p>
          </p:txBody>
        </p:sp>
        <p:sp>
          <p:nvSpPr>
            <p:cNvPr id="54" name="Text Box 52"/>
            <p:cNvSpPr txBox="1">
              <a:spLocks noChangeAspect="1" noChangeArrowheads="1"/>
            </p:cNvSpPr>
            <p:nvPr/>
          </p:nvSpPr>
          <p:spPr bwMode="auto">
            <a:xfrm>
              <a:off x="142" y="2361"/>
              <a:ext cx="423" cy="30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/>
            <a:p>
              <a:pPr algn="ctr"/>
              <a:r>
                <a:rPr lang="en-US" altLang="ru-RU" sz="1000" b="1">
                  <a:solidFill>
                    <a:srgbClr val="000000"/>
                  </a:solidFill>
                  <a:latin typeface="Tahoma" panose="020B0604030504040204" pitchFamily="34" charset="0"/>
                </a:rPr>
                <a:t>Pulse shaper</a:t>
              </a:r>
              <a:endParaRPr lang="en-US" altLang="ru-RU">
                <a:latin typeface="Tahoma" panose="020B0604030504040204" pitchFamily="34" charset="0"/>
              </a:endParaRPr>
            </a:p>
          </p:txBody>
        </p:sp>
        <p:sp>
          <p:nvSpPr>
            <p:cNvPr id="55" name="Line 53"/>
            <p:cNvSpPr>
              <a:spLocks noChangeAspect="1" noChangeShapeType="1"/>
            </p:cNvSpPr>
            <p:nvPr/>
          </p:nvSpPr>
          <p:spPr bwMode="auto">
            <a:xfrm rot="-5400000" flipH="1" flipV="1">
              <a:off x="2682" y="2349"/>
              <a:ext cx="1" cy="268"/>
            </a:xfrm>
            <a:prstGeom prst="line">
              <a:avLst/>
            </a:prstGeom>
            <a:noFill/>
            <a:ln w="38100">
              <a:solidFill>
                <a:srgbClr val="00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54"/>
            <p:cNvSpPr>
              <a:spLocks noChangeAspect="1" noChangeShapeType="1"/>
            </p:cNvSpPr>
            <p:nvPr/>
          </p:nvSpPr>
          <p:spPr bwMode="auto">
            <a:xfrm>
              <a:off x="1682" y="2492"/>
              <a:ext cx="4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Text Box 55"/>
            <p:cNvSpPr txBox="1">
              <a:spLocks noChangeAspect="1" noChangeArrowheads="1"/>
            </p:cNvSpPr>
            <p:nvPr/>
          </p:nvSpPr>
          <p:spPr bwMode="auto">
            <a:xfrm>
              <a:off x="2095" y="2341"/>
              <a:ext cx="461" cy="30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tIns="90000" anchor="ctr"/>
            <a:lstStyle/>
            <a:p>
              <a:r>
                <a:rPr lang="en-US" altLang="ru-RU" sz="1400" b="1">
                  <a:latin typeface="Tahoma" panose="020B0604030504040204" pitchFamily="34" charset="0"/>
                </a:rPr>
                <a:t>SHG</a:t>
              </a:r>
              <a:endParaRPr lang="en-US" altLang="ru-RU" sz="1400">
                <a:latin typeface="Tahoma" panose="020B0604030504040204" pitchFamily="34" charset="0"/>
              </a:endParaRPr>
            </a:p>
          </p:txBody>
        </p:sp>
        <p:sp>
          <p:nvSpPr>
            <p:cNvPr id="58" name="Text Box 56"/>
            <p:cNvSpPr txBox="1">
              <a:spLocks noChangeAspect="1" noChangeArrowheads="1"/>
            </p:cNvSpPr>
            <p:nvPr/>
          </p:nvSpPr>
          <p:spPr bwMode="auto">
            <a:xfrm>
              <a:off x="4211" y="1707"/>
              <a:ext cx="769" cy="343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46800" rIns="18000" bIns="10800" anchor="ctr"/>
            <a:lstStyle/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OPA II</a:t>
              </a:r>
            </a:p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KD*P</a:t>
              </a:r>
              <a:endParaRPr lang="en-US" altLang="ru-RU">
                <a:latin typeface="Tahoma" panose="020B0604030504040204" pitchFamily="34" charset="0"/>
              </a:endParaRPr>
            </a:p>
          </p:txBody>
        </p:sp>
        <p:sp>
          <p:nvSpPr>
            <p:cNvPr id="59" name="Text Box 57"/>
            <p:cNvSpPr txBox="1">
              <a:spLocks noChangeAspect="1" noChangeArrowheads="1"/>
            </p:cNvSpPr>
            <p:nvPr/>
          </p:nvSpPr>
          <p:spPr bwMode="auto">
            <a:xfrm>
              <a:off x="3003" y="1721"/>
              <a:ext cx="659" cy="389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82800" rIns="18000" bIns="10800" anchor="ctr"/>
            <a:lstStyle/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OPA I</a:t>
              </a:r>
            </a:p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KD*P</a:t>
              </a:r>
              <a:endParaRPr lang="en-US" altLang="ru-RU">
                <a:latin typeface="Tahoma" panose="020B0604030504040204" pitchFamily="34" charset="0"/>
              </a:endParaRPr>
            </a:p>
          </p:txBody>
        </p:sp>
        <p:sp>
          <p:nvSpPr>
            <p:cNvPr id="60" name="Text Box 58"/>
            <p:cNvSpPr txBox="1">
              <a:spLocks noChangeAspect="1" noChangeArrowheads="1"/>
            </p:cNvSpPr>
            <p:nvPr/>
          </p:nvSpPr>
          <p:spPr bwMode="auto">
            <a:xfrm>
              <a:off x="2687" y="3195"/>
              <a:ext cx="763" cy="476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82800" rIns="18000" bIns="10800" anchor="ctr"/>
            <a:lstStyle/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OPA III</a:t>
              </a:r>
            </a:p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KD*P</a:t>
              </a:r>
              <a:endParaRPr lang="en-US" altLang="ru-RU">
                <a:latin typeface="Tahoma" panose="020B0604030504040204" pitchFamily="34" charset="0"/>
              </a:endParaRPr>
            </a:p>
          </p:txBody>
        </p:sp>
        <p:sp>
          <p:nvSpPr>
            <p:cNvPr id="61" name="Text Box 59"/>
            <p:cNvSpPr txBox="1">
              <a:spLocks noChangeAspect="1" noChangeArrowheads="1"/>
            </p:cNvSpPr>
            <p:nvPr/>
          </p:nvSpPr>
          <p:spPr bwMode="auto">
            <a:xfrm>
              <a:off x="359" y="3282"/>
              <a:ext cx="741" cy="45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82800" rIns="18000" bIns="10800" anchor="ctr"/>
            <a:lstStyle/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Nd:glass</a:t>
              </a:r>
            </a:p>
            <a:p>
              <a:pPr algn="ctr"/>
              <a:r>
                <a:rPr lang="en-US" altLang="ru-RU" sz="1200" b="1">
                  <a:latin typeface="Tahoma" panose="020B0604030504040204" pitchFamily="34" charset="0"/>
                </a:rPr>
                <a:t>amplifier</a:t>
              </a:r>
              <a:endParaRPr lang="en-US" altLang="ru-RU">
                <a:latin typeface="Tahoma" panose="020B0604030504040204" pitchFamily="34" charset="0"/>
              </a:endParaRPr>
            </a:p>
          </p:txBody>
        </p:sp>
        <p:sp>
          <p:nvSpPr>
            <p:cNvPr id="62" name="AutoShape 60"/>
            <p:cNvSpPr>
              <a:spLocks noChangeAspect="1" noChangeArrowheads="1"/>
            </p:cNvSpPr>
            <p:nvPr/>
          </p:nvSpPr>
          <p:spPr bwMode="auto">
            <a:xfrm>
              <a:off x="2496" y="1680"/>
              <a:ext cx="209" cy="21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7" tIns="76" rIns="127" bIns="76"/>
            <a:lstStyle/>
            <a:p>
              <a:endParaRPr lang="ru-RU"/>
            </a:p>
          </p:txBody>
        </p:sp>
      </p:grpSp>
      <p:sp>
        <p:nvSpPr>
          <p:cNvPr id="63" name="TextBox 12"/>
          <p:cNvSpPr txBox="1">
            <a:spLocks noChangeArrowheads="1"/>
          </p:cNvSpPr>
          <p:nvPr/>
        </p:nvSpPr>
        <p:spPr bwMode="auto">
          <a:xfrm>
            <a:off x="3143250" y="500063"/>
            <a:ext cx="3667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 scheme of PEARL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143250" y="500063"/>
            <a:ext cx="2969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PEARL parameters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1201738"/>
            <a:ext cx="38290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4913" y="1271588"/>
            <a:ext cx="37909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7938"/>
            <a:ext cx="5159375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68888" y="4402138"/>
            <a:ext cx="3800475" cy="523875"/>
          </a:xfrm>
          <a:prstGeom prst="rect">
            <a:avLst/>
          </a:prstGeom>
          <a:solidFill>
            <a:srgbClr val="99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 eaLnBrk="0" hangingPunct="0"/>
            <a:r>
              <a:rPr lang="en-US" sz="2800" b="1"/>
              <a:t>24</a:t>
            </a:r>
            <a:r>
              <a:rPr lang="ru-RU" sz="2800" b="1"/>
              <a:t>J/4</a:t>
            </a:r>
            <a:r>
              <a:rPr lang="en-US" sz="2800" b="1"/>
              <a:t>3</a:t>
            </a:r>
            <a:r>
              <a:rPr lang="ru-RU" sz="2800" b="1"/>
              <a:t>fs=</a:t>
            </a:r>
            <a:r>
              <a:rPr lang="en-US" sz="2800" b="1"/>
              <a:t>0.56P</a:t>
            </a:r>
            <a:r>
              <a:rPr lang="ru-RU" sz="2800" b="1"/>
              <a:t>W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06988" y="4951413"/>
            <a:ext cx="3749675" cy="954087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Focusable to</a:t>
            </a:r>
          </a:p>
          <a:p>
            <a:pPr algn="ctr"/>
            <a:r>
              <a:rPr lang="ru-RU" sz="2800" b="1" dirty="0"/>
              <a:t> 10</a:t>
            </a:r>
            <a:r>
              <a:rPr lang="ru-RU" sz="2800" b="1" baseline="30000" dirty="0"/>
              <a:t>22</a:t>
            </a:r>
            <a:r>
              <a:rPr lang="ru-RU" sz="2800" b="1" dirty="0"/>
              <a:t> </a:t>
            </a:r>
            <a:r>
              <a:rPr lang="en-US" sz="2800" b="1" dirty="0"/>
              <a:t>W/</a:t>
            </a:r>
            <a:r>
              <a:rPr lang="ru-RU" sz="2800" b="1" dirty="0"/>
              <a:t>с</a:t>
            </a:r>
            <a:r>
              <a:rPr lang="en-US" sz="2800" b="1" dirty="0"/>
              <a:t>m</a:t>
            </a:r>
            <a:r>
              <a:rPr lang="ru-RU" sz="2800" b="1" baseline="30000" dirty="0"/>
              <a:t>2</a:t>
            </a:r>
            <a:r>
              <a:rPr lang="ru-RU" sz="2800" dirty="0"/>
              <a:t> 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5106988" y="5964439"/>
            <a:ext cx="3837742" cy="707803"/>
          </a:xfrm>
          <a:prstGeom prst="rect">
            <a:avLst/>
          </a:prstGeom>
          <a:solidFill>
            <a:srgbClr val="FFCC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1357" tIns="45679" rIns="91357" bIns="45679">
            <a:spAutoFit/>
          </a:bodyPr>
          <a:lstStyle/>
          <a:p>
            <a:pPr defTabSz="913154"/>
            <a:r>
              <a:rPr lang="en-US" sz="2000" b="1" dirty="0"/>
              <a:t>Contrast:  10</a:t>
            </a:r>
            <a:r>
              <a:rPr lang="en-US" sz="2000" b="1" baseline="30000" dirty="0"/>
              <a:t>8</a:t>
            </a:r>
            <a:r>
              <a:rPr lang="en-US" sz="2000" b="1" dirty="0"/>
              <a:t> (0.5ns window)</a:t>
            </a:r>
          </a:p>
          <a:p>
            <a:pPr defTabSz="913154"/>
            <a:r>
              <a:rPr lang="en-US" sz="2000" b="1" dirty="0"/>
              <a:t>	       10</a:t>
            </a:r>
            <a:r>
              <a:rPr lang="en-US" sz="2000" b="1" baseline="30000" dirty="0"/>
              <a:t>4</a:t>
            </a:r>
            <a:r>
              <a:rPr lang="en-US" sz="2000" b="1" dirty="0"/>
              <a:t> (1ps window)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298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0" y="500063"/>
            <a:ext cx="356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From PEARL to XCELS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584668"/>
              </p:ext>
            </p:extLst>
          </p:nvPr>
        </p:nvGraphicFramePr>
        <p:xfrm>
          <a:off x="928688" y="1357313"/>
          <a:ext cx="7531744" cy="1990928"/>
        </p:xfrm>
        <a:graphic>
          <a:graphicData uri="http://schemas.openxmlformats.org/drawingml/2006/table">
            <a:tbl>
              <a:tblPr/>
              <a:tblGrid>
                <a:gridCol w="1500983"/>
                <a:gridCol w="1610889"/>
                <a:gridCol w="3246110"/>
                <a:gridCol w="1173762"/>
              </a:tblGrid>
              <a:tr h="642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PEARL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0.5 PW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Front-end for XCELS-Proto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2006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PEARL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5 PW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Technological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upgrade of PEARL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2014-2015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XCELS - Proto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 x 10 PW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Scaling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of PEARL to d30 cm DKDP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XCELS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12 x 15 PW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3114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500438"/>
            <a:ext cx="42100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1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143250" y="476672"/>
            <a:ext cx="386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From PEARL to PEARL </a:t>
            </a:r>
            <a:r>
              <a:rPr lang="en-US" sz="2400" b="1" dirty="0" smtClean="0">
                <a:solidFill>
                  <a:srgbClr val="C00000"/>
                </a:solidFill>
              </a:rPr>
              <a:t>X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oup 125"/>
          <p:cNvGraphicFramePr>
            <a:graphicFrameLocks noGrp="1"/>
          </p:cNvGraphicFramePr>
          <p:nvPr/>
        </p:nvGraphicFramePr>
        <p:xfrm>
          <a:off x="1547813" y="1268413"/>
          <a:ext cx="7056437" cy="3692526"/>
        </p:xfrm>
        <a:graphic>
          <a:graphicData uri="http://schemas.openxmlformats.org/drawingml/2006/table">
            <a:tbl>
              <a:tblPr/>
              <a:tblGrid>
                <a:gridCol w="2232025"/>
                <a:gridCol w="1439862"/>
                <a:gridCol w="1800225"/>
                <a:gridCol w="1584325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PEARL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PEARL X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 rate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 duration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fs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Pump laser 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(527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micron, 2 ns)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 J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 J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cascades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Crystal size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10x10 cm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12.5x12.5 cm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Efficiency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(compressed)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2195513" y="5300663"/>
            <a:ext cx="5859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A50021"/>
                </a:solidFill>
              </a:rPr>
              <a:t>0.56 PW x 2 x 2 x 1.5 x 1.6 = 5 PW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31913" y="5786438"/>
            <a:ext cx="7812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CC0000"/>
                </a:solidFill>
              </a:rPr>
              <a:t>PEARL X: </a:t>
            </a:r>
            <a:r>
              <a:rPr lang="en-US" b="1" dirty="0">
                <a:solidFill>
                  <a:srgbClr val="CC0000"/>
                </a:solidFill>
              </a:rPr>
              <a:t>Increasing OPCPA power of</a:t>
            </a:r>
            <a:endParaRPr lang="ru-RU" b="1" dirty="0">
              <a:solidFill>
                <a:srgbClr val="CC0000"/>
              </a:solidFill>
            </a:endParaRPr>
          </a:p>
          <a:p>
            <a:pPr algn="ctr"/>
            <a:r>
              <a:rPr lang="en-US" b="1" dirty="0">
                <a:solidFill>
                  <a:srgbClr val="CC0000"/>
                </a:solidFill>
              </a:rPr>
              <a:t>PEARL facility in 10 times</a:t>
            </a:r>
          </a:p>
          <a:p>
            <a:endParaRPr lang="en-US" b="1" dirty="0">
              <a:solidFill>
                <a:srgbClr val="CC0000"/>
              </a:solidFill>
            </a:endParaRPr>
          </a:p>
          <a:p>
            <a:endParaRPr lang="ru-RU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143250" y="500063"/>
            <a:ext cx="386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From PEARL to PEARL </a:t>
            </a:r>
            <a:r>
              <a:rPr lang="en-US" sz="2400" b="1" dirty="0" smtClean="0">
                <a:solidFill>
                  <a:srgbClr val="C00000"/>
                </a:solidFill>
              </a:rPr>
              <a:t>X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1" descr="IMG_22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581977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5572140"/>
            <a:ext cx="8015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cascades of parametric amplification in DKDP crystals (2 final stages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with aperture D=12.5 cm) to provide 10</a:t>
            </a:r>
            <a:r>
              <a:rPr lang="en-US" b="1" baseline="30000" dirty="0" smtClean="0">
                <a:solidFill>
                  <a:srgbClr val="C00000"/>
                </a:solidFill>
              </a:rPr>
              <a:t>12</a:t>
            </a:r>
            <a:r>
              <a:rPr lang="en-US" b="1" dirty="0" smtClean="0">
                <a:solidFill>
                  <a:srgbClr val="C00000"/>
                </a:solidFill>
              </a:rPr>
              <a:t> total amplification gain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403648" y="6309320"/>
            <a:ext cx="593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1" dirty="0">
                <a:cs typeface="Arial" pitchFamily="34" charset="0"/>
              </a:rPr>
              <a:t>Repetition rate to be increased from  1/30min to 1/(1-3)min</a:t>
            </a:r>
          </a:p>
        </p:txBody>
      </p:sp>
    </p:spTree>
    <p:extLst>
      <p:ext uri="{BB962C8B-B14F-4D97-AF65-F5344CB8AC3E}">
        <p14:creationId xmlns:p14="http://schemas.microsoft.com/office/powerpoint/2010/main" val="32808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2472380" y="250825"/>
            <a:ext cx="635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Laser complex</a:t>
            </a:r>
            <a:r>
              <a:rPr lang="en-US" dirty="0"/>
              <a:t> </a:t>
            </a:r>
            <a:r>
              <a:rPr lang="en-US" b="1" dirty="0"/>
              <a:t>PEARL-X is under construction</a:t>
            </a:r>
            <a:endParaRPr lang="ru-RU" b="1" dirty="0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auto">
          <a:xfrm>
            <a:off x="3059113" y="1196975"/>
            <a:ext cx="31829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kumimoji="1" lang="en-US" b="1" dirty="0"/>
              <a:t> pump energy</a:t>
            </a:r>
          </a:p>
          <a:p>
            <a:pPr>
              <a:buFontTx/>
              <a:buChar char="•"/>
            </a:pPr>
            <a:r>
              <a:rPr kumimoji="1" lang="en-US" b="1" dirty="0"/>
              <a:t> OPCPA efficiency</a:t>
            </a:r>
          </a:p>
          <a:p>
            <a:pPr>
              <a:buFontTx/>
              <a:buChar char="•"/>
            </a:pPr>
            <a:r>
              <a:rPr kumimoji="1" lang="en-US" b="1" dirty="0"/>
              <a:t> pulse duration</a:t>
            </a:r>
          </a:p>
          <a:p>
            <a:pPr>
              <a:buFontTx/>
              <a:buChar char="•"/>
            </a:pPr>
            <a:r>
              <a:rPr kumimoji="1" lang="en-US" b="1" dirty="0"/>
              <a:t> compressor efficiency</a:t>
            </a:r>
            <a:endParaRPr kumimoji="1" lang="ru-RU" b="1" dirty="0"/>
          </a:p>
        </p:txBody>
      </p:sp>
      <p:pic>
        <p:nvPicPr>
          <p:cNvPr id="7" name="Picture 96" descr="P1050638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2447925" cy="1836737"/>
          </a:xfrm>
          <a:prstGeom prst="rect">
            <a:avLst/>
          </a:prstGeom>
          <a:noFill/>
        </p:spPr>
      </p:pic>
      <p:pic>
        <p:nvPicPr>
          <p:cNvPr id="8" name="Picture 95" descr="001-P102009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981075"/>
            <a:ext cx="2449512" cy="1836738"/>
          </a:xfrm>
          <a:prstGeom prst="rect">
            <a:avLst/>
          </a:prstGeom>
          <a:noFill/>
        </p:spPr>
      </p:pic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250825" y="2997200"/>
            <a:ext cx="8675688" cy="3013075"/>
            <a:chOff x="40" y="1933"/>
            <a:chExt cx="5465" cy="1898"/>
          </a:xfrm>
        </p:grpSpPr>
        <p:sp>
          <p:nvSpPr>
            <p:cNvPr id="10" name="Line 31"/>
            <p:cNvSpPr>
              <a:spLocks noChangeShapeType="1"/>
            </p:cNvSpPr>
            <p:nvPr/>
          </p:nvSpPr>
          <p:spPr bwMode="auto">
            <a:xfrm flipH="1" flipV="1">
              <a:off x="2381" y="1933"/>
              <a:ext cx="0" cy="21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11" name="Line 2"/>
            <p:cNvSpPr>
              <a:spLocks noChangeShapeType="1"/>
            </p:cNvSpPr>
            <p:nvPr/>
          </p:nvSpPr>
          <p:spPr bwMode="auto">
            <a:xfrm>
              <a:off x="1060" y="3331"/>
              <a:ext cx="579" cy="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476" y="2467"/>
              <a:ext cx="559" cy="396"/>
            </a:xfrm>
            <a:prstGeom prst="rect">
              <a:avLst/>
            </a:prstGeom>
            <a:solidFill>
              <a:srgbClr val="66FF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529" y="2472"/>
              <a:ext cx="467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pPr algn="ctr"/>
              <a:r>
                <a:rPr lang="ru-RU" sz="1200" b="1"/>
                <a:t>OPA V</a:t>
              </a:r>
            </a:p>
            <a:p>
              <a:pPr algn="ctr"/>
              <a:r>
                <a:rPr lang="ru-RU" sz="1200" b="1"/>
                <a:t>K</a:t>
              </a:r>
              <a:r>
                <a:rPr lang="en-US" sz="1200" b="1"/>
                <a:t>D*</a:t>
              </a:r>
              <a:r>
                <a:rPr lang="ru-RU" sz="1200" b="1"/>
                <a:t>P</a:t>
              </a:r>
            </a:p>
            <a:p>
              <a:pPr algn="ctr"/>
              <a:r>
                <a:rPr lang="en-US" sz="1200" b="1"/>
                <a:t>20</a:t>
              </a:r>
              <a:r>
                <a:rPr lang="ru-RU" sz="1200" b="1"/>
                <a:t>cm dia</a:t>
              </a:r>
              <a:endParaRPr lang="ru-RU" sz="1200"/>
            </a:p>
            <a:p>
              <a:endParaRPr lang="ru-RU" sz="1200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694" y="2746"/>
              <a:ext cx="36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0" y="2069"/>
              <a:ext cx="5465" cy="1762"/>
            </a:xfrm>
            <a:prstGeom prst="rect">
              <a:avLst/>
            </a:prstGeom>
            <a:noFill/>
            <a:ln w="57150" cap="rnd">
              <a:solidFill>
                <a:srgbClr val="FF00FF"/>
              </a:solidFill>
              <a:prstDash val="sysDot"/>
              <a:miter lim="800000"/>
              <a:headEnd/>
              <a:tailEnd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667" y="2473"/>
              <a:ext cx="610" cy="390"/>
            </a:xfrm>
            <a:prstGeom prst="rect">
              <a:avLst/>
            </a:prstGeom>
            <a:solidFill>
              <a:srgbClr val="66FF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2336" y="2331"/>
              <a:ext cx="29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r>
                <a:rPr lang="ru-RU" sz="1400" b="1">
                  <a:solidFill>
                    <a:srgbClr val="FF3300"/>
                  </a:solidFill>
                </a:rPr>
                <a:t>7</a:t>
              </a:r>
              <a:r>
                <a:rPr lang="en-US" sz="1400" b="1">
                  <a:solidFill>
                    <a:srgbClr val="FF3300"/>
                  </a:solidFill>
                </a:rPr>
                <a:t>0</a:t>
              </a:r>
              <a:r>
                <a:rPr lang="ru-RU" sz="1400" b="1">
                  <a:solidFill>
                    <a:srgbClr val="FF3300"/>
                  </a:solidFill>
                </a:rPr>
                <a:t>J</a:t>
              </a:r>
            </a:p>
            <a:p>
              <a:r>
                <a:rPr lang="en-US" sz="1400" b="1">
                  <a:solidFill>
                    <a:srgbClr val="FF3300"/>
                  </a:solidFill>
                </a:rPr>
                <a:t>1,5</a:t>
              </a:r>
              <a:r>
                <a:rPr lang="ru-RU" sz="1400" b="1">
                  <a:solidFill>
                    <a:srgbClr val="FF3300"/>
                  </a:solidFill>
                </a:rPr>
                <a:t>ns</a:t>
              </a:r>
              <a:endParaRPr lang="ru-RU" sz="1400">
                <a:solidFill>
                  <a:srgbClr val="FF3300"/>
                </a:solidFill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5097" y="2568"/>
              <a:ext cx="368" cy="158"/>
            </a:xfrm>
            <a:prstGeom prst="rightArrow">
              <a:avLst>
                <a:gd name="adj1" fmla="val 50000"/>
                <a:gd name="adj2" fmla="val 58228"/>
              </a:avLst>
            </a:prstGeom>
            <a:solidFill>
              <a:srgbClr val="FF0000">
                <a:alpha val="39999"/>
              </a:srgbClr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4377" y="2432"/>
              <a:ext cx="699" cy="462"/>
              <a:chOff x="1638" y="749"/>
              <a:chExt cx="280" cy="134"/>
            </a:xfrm>
          </p:grpSpPr>
          <p:sp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1638" y="749"/>
                <a:ext cx="280" cy="134"/>
              </a:xfrm>
              <a:prstGeom prst="rect">
                <a:avLst/>
              </a:prstGeom>
              <a:solidFill>
                <a:srgbClr val="FFCC00"/>
              </a:solidFill>
              <a:ln w="57150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lIns="127" tIns="76" rIns="127" bIns="76"/>
              <a:lstStyle/>
              <a:p>
                <a:endParaRPr lang="ru-RU"/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1650" y="769"/>
                <a:ext cx="26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43" tIns="86" rIns="143" bIns="86"/>
              <a:lstStyle/>
              <a:p>
                <a:pPr algn="ctr"/>
                <a:r>
                  <a:rPr lang="ru-RU" sz="1400" b="1"/>
                  <a:t>Compressor</a:t>
                </a:r>
              </a:p>
              <a:p>
                <a:pPr algn="ctr"/>
                <a:r>
                  <a:rPr lang="en-US" sz="1400" b="1"/>
                  <a:t>1.5ns</a:t>
                </a:r>
                <a:r>
                  <a:rPr lang="ru-RU" sz="1400" b="1"/>
                  <a:t> </a:t>
                </a:r>
                <a:r>
                  <a:rPr lang="en-US" sz="1400" b="1"/>
                  <a:t>&amp;</a:t>
                </a:r>
                <a:r>
                  <a:rPr lang="ru-RU" sz="1400" b="1"/>
                  <a:t> </a:t>
                </a:r>
                <a:r>
                  <a:rPr lang="en-US" sz="1400" b="1"/>
                  <a:t>30</a:t>
                </a:r>
                <a:r>
                  <a:rPr lang="ru-RU" sz="1400" b="1"/>
                  <a:t>fs</a:t>
                </a:r>
                <a:endParaRPr lang="ru-RU" sz="1400"/>
              </a:p>
            </p:txBody>
          </p:sp>
        </p:grp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1333" y="2700"/>
              <a:ext cx="315" cy="6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1053" y="2587"/>
              <a:ext cx="344" cy="350"/>
              <a:chOff x="880" y="752"/>
              <a:chExt cx="150" cy="115"/>
            </a:xfrm>
          </p:grpSpPr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880" y="752"/>
                <a:ext cx="139" cy="115"/>
              </a:xfrm>
              <a:prstGeom prst="rect">
                <a:avLst/>
              </a:prstGeom>
              <a:solidFill>
                <a:srgbClr val="CCFFCC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lIns="143" tIns="86" rIns="143" bIns="86"/>
              <a:lstStyle/>
              <a:p>
                <a:endParaRPr lang="ru-RU" sz="1200"/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909" y="767"/>
                <a:ext cx="121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43" tIns="86" rIns="143" bIns="86"/>
              <a:lstStyle/>
              <a:p>
                <a:r>
                  <a:rPr lang="ru-RU" sz="1200" b="1"/>
                  <a:t>2</a:t>
                </a:r>
                <a:r>
                  <a:rPr lang="ru-RU" sz="1200" b="1">
                    <a:sym typeface="Symbol" pitchFamily="18" charset="2"/>
                  </a:rPr>
                  <a:t></a:t>
                </a:r>
                <a:endParaRPr lang="ru-RU" sz="1200"/>
              </a:p>
              <a:p>
                <a:endParaRPr lang="ru-RU" sz="1200" b="1"/>
              </a:p>
            </p:txBody>
          </p:sp>
        </p:grp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204" y="2568"/>
              <a:ext cx="565" cy="423"/>
              <a:chOff x="507" y="749"/>
              <a:chExt cx="207" cy="139"/>
            </a:xfrm>
          </p:grpSpPr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507" y="749"/>
                <a:ext cx="206" cy="139"/>
              </a:xfrm>
              <a:prstGeom prst="rect">
                <a:avLst/>
              </a:prstGeom>
              <a:solidFill>
                <a:srgbClr val="C0C0C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27" tIns="76" rIns="127" bIns="76"/>
              <a:lstStyle/>
              <a:p>
                <a:endParaRPr lang="ru-RU"/>
              </a:p>
            </p:txBody>
          </p:sp>
          <p:sp>
            <p:nvSpPr>
              <p:cNvPr id="64" name="Text Box 20"/>
              <p:cNvSpPr txBox="1">
                <a:spLocks noChangeArrowheads="1"/>
              </p:cNvSpPr>
              <p:nvPr/>
            </p:nvSpPr>
            <p:spPr bwMode="auto">
              <a:xfrm>
                <a:off x="522" y="770"/>
                <a:ext cx="192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43" tIns="86" rIns="143" bIns="86"/>
              <a:lstStyle/>
              <a:p>
                <a:r>
                  <a:rPr lang="ru-RU" sz="1400" b="1"/>
                  <a:t>Nd:glass</a:t>
                </a:r>
              </a:p>
              <a:p>
                <a:r>
                  <a:rPr lang="ru-RU" sz="1400" b="1"/>
                  <a:t>amplifier</a:t>
                </a:r>
                <a:endParaRPr lang="ru-RU" sz="1400"/>
              </a:p>
            </p:txBody>
          </p:sp>
        </p:grp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809" y="2448"/>
              <a:ext cx="31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r>
                <a:rPr lang="en-US" sz="1400" b="1"/>
                <a:t>32</a:t>
              </a:r>
              <a:r>
                <a:rPr lang="ru-RU" sz="1400" b="1"/>
                <a:t>0J</a:t>
              </a:r>
            </a:p>
            <a:p>
              <a:r>
                <a:rPr lang="en-US" sz="1400" b="1"/>
                <a:t>2</a:t>
              </a:r>
              <a:r>
                <a:rPr lang="ru-RU" sz="1400" b="1"/>
                <a:t>ns</a:t>
              </a:r>
              <a:endParaRPr lang="ru-RU" sz="1400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396" y="2836"/>
              <a:ext cx="31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pPr>
                <a:lnSpc>
                  <a:spcPct val="80000"/>
                </a:lnSpc>
              </a:pPr>
              <a:r>
                <a:rPr lang="en-US" sz="1400" b="1">
                  <a:solidFill>
                    <a:schemeClr val="tx2"/>
                  </a:solidFill>
                </a:rPr>
                <a:t>210</a:t>
              </a:r>
              <a:r>
                <a:rPr lang="ru-RU" sz="1400" b="1">
                  <a:solidFill>
                    <a:schemeClr val="tx2"/>
                  </a:solidFill>
                </a:rPr>
                <a:t>J</a:t>
              </a:r>
            </a:p>
            <a:p>
              <a:pPr>
                <a:lnSpc>
                  <a:spcPct val="80000"/>
                </a:lnSpc>
              </a:pPr>
              <a:r>
                <a:rPr lang="en-US" sz="1400" b="1">
                  <a:solidFill>
                    <a:schemeClr val="tx2"/>
                  </a:solidFill>
                </a:rPr>
                <a:t>2</a:t>
              </a:r>
              <a:r>
                <a:rPr lang="ru-RU" sz="1400" b="1">
                  <a:solidFill>
                    <a:schemeClr val="tx2"/>
                  </a:solidFill>
                </a:rPr>
                <a:t>ns</a:t>
              </a:r>
              <a:endParaRPr lang="ru-RU" sz="1400">
                <a:solidFill>
                  <a:schemeClr val="tx2"/>
                </a:solidFill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rot="16200000">
              <a:off x="2437" y="2481"/>
              <a:ext cx="0" cy="3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5133" y="2758"/>
              <a:ext cx="332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r>
                <a:rPr lang="en-US" sz="1600" b="1">
                  <a:solidFill>
                    <a:srgbClr val="FF3300"/>
                  </a:solidFill>
                </a:rPr>
                <a:t>1</a:t>
              </a:r>
              <a:r>
                <a:rPr lang="ru-RU" sz="1600" b="1">
                  <a:solidFill>
                    <a:srgbClr val="FF3300"/>
                  </a:solidFill>
                </a:rPr>
                <a:t>5</a:t>
              </a:r>
              <a:r>
                <a:rPr lang="en-US" sz="1600" b="1">
                  <a:solidFill>
                    <a:srgbClr val="FF3300"/>
                  </a:solidFill>
                </a:rPr>
                <a:t>0</a:t>
              </a:r>
              <a:r>
                <a:rPr lang="ru-RU" sz="1600" b="1">
                  <a:solidFill>
                    <a:srgbClr val="FF3300"/>
                  </a:solidFill>
                </a:rPr>
                <a:t>J</a:t>
              </a:r>
            </a:p>
            <a:p>
              <a:r>
                <a:rPr lang="ru-RU" sz="1600" b="1">
                  <a:solidFill>
                    <a:srgbClr val="FF3300"/>
                  </a:solidFill>
                </a:rPr>
                <a:t>30fs</a:t>
              </a:r>
            </a:p>
            <a:p>
              <a:r>
                <a:rPr lang="ru-RU" sz="1600" b="1">
                  <a:solidFill>
                    <a:srgbClr val="FF3300"/>
                  </a:solidFill>
                </a:rPr>
                <a:t>5</a:t>
              </a:r>
              <a:r>
                <a:rPr lang="en-US" sz="1600" b="1">
                  <a:solidFill>
                    <a:srgbClr val="FF3300"/>
                  </a:solidFill>
                </a:rPr>
                <a:t>PW</a:t>
              </a:r>
              <a:endParaRPr lang="ru-RU" sz="1600" b="1">
                <a:solidFill>
                  <a:srgbClr val="FF3300"/>
                </a:solidFill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639" y="2471"/>
              <a:ext cx="679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pPr algn="ctr"/>
              <a:r>
                <a:rPr lang="ru-RU" sz="1200" b="1"/>
                <a:t>OPA  III</a:t>
              </a:r>
            </a:p>
            <a:p>
              <a:pPr algn="ctr"/>
              <a:r>
                <a:rPr lang="ru-RU" sz="1200" b="1"/>
                <a:t>K</a:t>
              </a:r>
              <a:r>
                <a:rPr lang="en-US" sz="1200" b="1"/>
                <a:t>D*</a:t>
              </a:r>
              <a:r>
                <a:rPr lang="ru-RU" sz="1200" b="1"/>
                <a:t>P</a:t>
              </a:r>
            </a:p>
            <a:p>
              <a:pPr algn="ctr"/>
              <a:r>
                <a:rPr lang="ru-RU" sz="1200" b="1"/>
                <a:t>10cm dia</a:t>
              </a:r>
              <a:endParaRPr lang="ru-RU" sz="120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1472" y="2273"/>
              <a:ext cx="7" cy="3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338" y="2169"/>
              <a:ext cx="0" cy="40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1464" y="2271"/>
              <a:ext cx="25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113" y="2160"/>
              <a:ext cx="2288" cy="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grpSp>
          <p:nvGrpSpPr>
            <p:cNvPr id="32" name="Group 34"/>
            <p:cNvGrpSpPr>
              <a:grpSpLocks/>
            </p:cNvGrpSpPr>
            <p:nvPr/>
          </p:nvGrpSpPr>
          <p:grpSpPr bwMode="auto">
            <a:xfrm>
              <a:off x="1639" y="3108"/>
              <a:ext cx="319" cy="353"/>
              <a:chOff x="875" y="985"/>
              <a:chExt cx="139" cy="116"/>
            </a:xfrm>
          </p:grpSpPr>
          <p:sp>
            <p:nvSpPr>
              <p:cNvPr id="61" name="Rectangle 35"/>
              <p:cNvSpPr>
                <a:spLocks noChangeArrowheads="1"/>
              </p:cNvSpPr>
              <p:nvPr/>
            </p:nvSpPr>
            <p:spPr bwMode="auto">
              <a:xfrm>
                <a:off x="875" y="985"/>
                <a:ext cx="139" cy="116"/>
              </a:xfrm>
              <a:prstGeom prst="rect">
                <a:avLst/>
              </a:prstGeom>
              <a:solidFill>
                <a:srgbClr val="CCFFCC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lIns="127" tIns="76" rIns="127" bIns="76"/>
              <a:lstStyle/>
              <a:p>
                <a:endParaRPr lang="ru-RU"/>
              </a:p>
            </p:txBody>
          </p:sp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890" y="1005"/>
                <a:ext cx="120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43" tIns="86" rIns="143" bIns="86"/>
              <a:lstStyle/>
              <a:p>
                <a:r>
                  <a:rPr lang="en-US" sz="1400" b="1"/>
                  <a:t>  </a:t>
                </a:r>
                <a:r>
                  <a:rPr lang="ru-RU" sz="1400" b="1"/>
                  <a:t>2</a:t>
                </a:r>
                <a:r>
                  <a:rPr lang="ru-RU" sz="1400" b="1">
                    <a:latin typeface="Symbol" pitchFamily="18" charset="2"/>
                  </a:rPr>
                  <a:t>w</a:t>
                </a:r>
                <a:endParaRPr lang="ru-RU" sz="1400" b="1"/>
              </a:p>
            </p:txBody>
          </p:sp>
        </p:grpSp>
        <p:grpSp>
          <p:nvGrpSpPr>
            <p:cNvPr id="33" name="Group 37"/>
            <p:cNvGrpSpPr>
              <a:grpSpLocks/>
            </p:cNvGrpSpPr>
            <p:nvPr/>
          </p:nvGrpSpPr>
          <p:grpSpPr bwMode="auto">
            <a:xfrm>
              <a:off x="679" y="3161"/>
              <a:ext cx="533" cy="374"/>
              <a:chOff x="523" y="984"/>
              <a:chExt cx="233" cy="123"/>
            </a:xfrm>
          </p:grpSpPr>
          <p:sp>
            <p:nvSpPr>
              <p:cNvPr id="59" name="Rectangle 38"/>
              <p:cNvSpPr>
                <a:spLocks noChangeArrowheads="1"/>
              </p:cNvSpPr>
              <p:nvPr/>
            </p:nvSpPr>
            <p:spPr bwMode="auto">
              <a:xfrm>
                <a:off x="523" y="984"/>
                <a:ext cx="233" cy="120"/>
              </a:xfrm>
              <a:prstGeom prst="rect">
                <a:avLst/>
              </a:prstGeom>
              <a:solidFill>
                <a:srgbClr val="C0C0C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27" tIns="76" rIns="127" bIns="76"/>
              <a:lstStyle/>
              <a:p>
                <a:endParaRPr lang="ru-RU"/>
              </a:p>
            </p:txBody>
          </p:sp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532" y="999"/>
                <a:ext cx="217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43" tIns="86" rIns="143" bIns="86"/>
              <a:lstStyle/>
              <a:p>
                <a:r>
                  <a:rPr lang="ru-RU" sz="1400" b="1"/>
                  <a:t>Nd:glass</a:t>
                </a:r>
              </a:p>
              <a:p>
                <a:r>
                  <a:rPr lang="ru-RU" sz="1400" b="1"/>
                  <a:t>amplifier</a:t>
                </a:r>
                <a:endParaRPr lang="ru-RU" sz="1400"/>
              </a:p>
            </p:txBody>
          </p:sp>
        </p:grp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1333" y="3087"/>
              <a:ext cx="322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pPr>
                <a:lnSpc>
                  <a:spcPct val="80000"/>
                </a:lnSpc>
              </a:pPr>
              <a:r>
                <a:rPr lang="en-US" sz="1400" b="1"/>
                <a:t>320J</a:t>
              </a:r>
              <a:endParaRPr lang="ru-RU" sz="1400" b="1"/>
            </a:p>
            <a:p>
              <a:pPr>
                <a:lnSpc>
                  <a:spcPct val="80000"/>
                </a:lnSpc>
              </a:pPr>
              <a:r>
                <a:rPr lang="en-US" sz="1400" b="1"/>
                <a:t>2</a:t>
              </a:r>
              <a:r>
                <a:rPr lang="ru-RU" sz="1400" b="1"/>
                <a:t>ns</a:t>
              </a:r>
              <a:endParaRPr lang="ru-RU" sz="1400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 flipV="1">
              <a:off x="1935" y="2811"/>
              <a:ext cx="662" cy="27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2277" y="2952"/>
              <a:ext cx="288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r>
                <a:rPr lang="en-US" sz="1400" b="1">
                  <a:solidFill>
                    <a:schemeClr val="tx2"/>
                  </a:solidFill>
                </a:rPr>
                <a:t>210</a:t>
              </a:r>
              <a:r>
                <a:rPr lang="ru-RU" sz="1400" b="1">
                  <a:solidFill>
                    <a:schemeClr val="tx2"/>
                  </a:solidFill>
                </a:rPr>
                <a:t>J</a:t>
              </a:r>
            </a:p>
            <a:p>
              <a:r>
                <a:rPr lang="en-US" sz="1400" b="1">
                  <a:solidFill>
                    <a:schemeClr val="tx2"/>
                  </a:solidFill>
                </a:rPr>
                <a:t>2</a:t>
              </a:r>
              <a:r>
                <a:rPr lang="ru-RU" sz="1400" b="1">
                  <a:solidFill>
                    <a:schemeClr val="tx2"/>
                  </a:solidFill>
                </a:rPr>
                <a:t>ns</a:t>
              </a:r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2597" y="2457"/>
              <a:ext cx="559" cy="396"/>
            </a:xfrm>
            <a:prstGeom prst="rect">
              <a:avLst/>
            </a:prstGeom>
            <a:solidFill>
              <a:srgbClr val="66FF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4047" y="2641"/>
              <a:ext cx="3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2650" y="2461"/>
              <a:ext cx="467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pPr algn="ctr"/>
              <a:r>
                <a:rPr lang="ru-RU" sz="1200" b="1"/>
                <a:t>OPA  IV</a:t>
              </a:r>
            </a:p>
            <a:p>
              <a:pPr algn="ctr"/>
              <a:r>
                <a:rPr lang="ru-RU" sz="1200" b="1"/>
                <a:t>K</a:t>
              </a:r>
              <a:r>
                <a:rPr lang="en-US" sz="1200" b="1"/>
                <a:t>D*</a:t>
              </a:r>
              <a:r>
                <a:rPr lang="ru-RU" sz="1200" b="1"/>
                <a:t>P</a:t>
              </a:r>
            </a:p>
            <a:p>
              <a:pPr algn="ctr"/>
              <a:r>
                <a:rPr lang="en-US" sz="1200" b="1"/>
                <a:t>15</a:t>
              </a:r>
              <a:r>
                <a:rPr lang="ru-RU" sz="1200" b="1"/>
                <a:t>cm dia</a:t>
              </a:r>
              <a:endParaRPr lang="ru-RU" sz="1200"/>
            </a:p>
            <a:p>
              <a:endParaRPr lang="ru-RU" sz="1200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 rot="16200000" flipH="1">
              <a:off x="391" y="3011"/>
              <a:ext cx="20" cy="5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>
              <a:off x="1479" y="2577"/>
              <a:ext cx="169" cy="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42" name="Text Box 48"/>
            <p:cNvSpPr txBox="1">
              <a:spLocks noChangeArrowheads="1"/>
            </p:cNvSpPr>
            <p:nvPr/>
          </p:nvSpPr>
          <p:spPr bwMode="auto">
            <a:xfrm>
              <a:off x="3201" y="2341"/>
              <a:ext cx="31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r>
                <a:rPr lang="ru-RU" sz="1400" b="1">
                  <a:solidFill>
                    <a:srgbClr val="FF3300"/>
                  </a:solidFill>
                </a:rPr>
                <a:t>14</a:t>
              </a:r>
              <a:r>
                <a:rPr lang="en-US" sz="1400" b="1">
                  <a:solidFill>
                    <a:srgbClr val="FF3300"/>
                  </a:solidFill>
                </a:rPr>
                <a:t>0</a:t>
              </a:r>
              <a:r>
                <a:rPr lang="ru-RU" sz="1400" b="1">
                  <a:solidFill>
                    <a:srgbClr val="FF3300"/>
                  </a:solidFill>
                </a:rPr>
                <a:t>J</a:t>
              </a:r>
            </a:p>
            <a:p>
              <a:r>
                <a:rPr lang="en-US" sz="1400" b="1">
                  <a:solidFill>
                    <a:srgbClr val="FF3300"/>
                  </a:solidFill>
                </a:rPr>
                <a:t>1,5</a:t>
              </a:r>
              <a:r>
                <a:rPr lang="ru-RU" sz="1400" b="1">
                  <a:solidFill>
                    <a:srgbClr val="FF3300"/>
                  </a:solidFill>
                </a:rPr>
                <a:t>ns</a:t>
              </a:r>
              <a:endParaRPr lang="ru-RU" sz="1400">
                <a:solidFill>
                  <a:srgbClr val="FF3300"/>
                </a:solidFill>
              </a:endParaRPr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 rot="16200000">
              <a:off x="3316" y="2491"/>
              <a:ext cx="0" cy="3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 flipV="1">
              <a:off x="612" y="3624"/>
              <a:ext cx="1404" cy="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grpSp>
          <p:nvGrpSpPr>
            <p:cNvPr id="45" name="Group 51"/>
            <p:cNvGrpSpPr>
              <a:grpSpLocks/>
            </p:cNvGrpSpPr>
            <p:nvPr/>
          </p:nvGrpSpPr>
          <p:grpSpPr bwMode="auto">
            <a:xfrm>
              <a:off x="2038" y="3354"/>
              <a:ext cx="533" cy="375"/>
              <a:chOff x="523" y="984"/>
              <a:chExt cx="233" cy="123"/>
            </a:xfrm>
          </p:grpSpPr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523" y="984"/>
                <a:ext cx="233" cy="120"/>
              </a:xfrm>
              <a:prstGeom prst="rect">
                <a:avLst/>
              </a:prstGeom>
              <a:solidFill>
                <a:srgbClr val="C0C0C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27" tIns="76" rIns="127" bIns="76"/>
              <a:lstStyle/>
              <a:p>
                <a:endParaRPr lang="ru-RU"/>
              </a:p>
            </p:txBody>
          </p:sp>
          <p:sp>
            <p:nvSpPr>
              <p:cNvPr id="58" name="Text Box 53"/>
              <p:cNvSpPr txBox="1">
                <a:spLocks noChangeArrowheads="1"/>
              </p:cNvSpPr>
              <p:nvPr/>
            </p:nvSpPr>
            <p:spPr bwMode="auto">
              <a:xfrm>
                <a:off x="532" y="999"/>
                <a:ext cx="217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43" tIns="86" rIns="143" bIns="86"/>
              <a:lstStyle/>
              <a:p>
                <a:r>
                  <a:rPr lang="ru-RU" sz="1400" b="1"/>
                  <a:t>Nd:glass</a:t>
                </a:r>
              </a:p>
              <a:p>
                <a:r>
                  <a:rPr lang="ru-RU" sz="1400" b="1"/>
                  <a:t>amplifier</a:t>
                </a:r>
                <a:endParaRPr lang="ru-RU" sz="1400"/>
              </a:p>
            </p:txBody>
          </p:sp>
        </p:grp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3156" y="2991"/>
              <a:ext cx="31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r>
                <a:rPr lang="en-US" sz="1200" b="1">
                  <a:solidFill>
                    <a:schemeClr val="tx2"/>
                  </a:solidFill>
                </a:rPr>
                <a:t>210</a:t>
              </a:r>
              <a:r>
                <a:rPr lang="ru-RU" sz="1200" b="1">
                  <a:solidFill>
                    <a:schemeClr val="tx2"/>
                  </a:solidFill>
                </a:rPr>
                <a:t>J</a:t>
              </a:r>
            </a:p>
            <a:p>
              <a:r>
                <a:rPr lang="en-US" sz="1200" b="1">
                  <a:solidFill>
                    <a:schemeClr val="tx2"/>
                  </a:solidFill>
                </a:rPr>
                <a:t>2</a:t>
              </a:r>
              <a:r>
                <a:rPr lang="ru-RU" sz="1200" b="1">
                  <a:solidFill>
                    <a:schemeClr val="tx2"/>
                  </a:solidFill>
                </a:rPr>
                <a:t>ns</a:t>
              </a:r>
              <a:endParaRPr lang="ru-RU" sz="1200">
                <a:solidFill>
                  <a:schemeClr val="tx2"/>
                </a:solidFill>
              </a:endParaRPr>
            </a:p>
          </p:txBody>
        </p:sp>
        <p:grpSp>
          <p:nvGrpSpPr>
            <p:cNvPr id="47" name="Group 55"/>
            <p:cNvGrpSpPr>
              <a:grpSpLocks/>
            </p:cNvGrpSpPr>
            <p:nvPr/>
          </p:nvGrpSpPr>
          <p:grpSpPr bwMode="auto">
            <a:xfrm>
              <a:off x="2757" y="3065"/>
              <a:ext cx="320" cy="354"/>
              <a:chOff x="875" y="985"/>
              <a:chExt cx="139" cy="116"/>
            </a:xfrm>
          </p:grpSpPr>
          <p:sp>
            <p:nvSpPr>
              <p:cNvPr id="55" name="Rectangle 56"/>
              <p:cNvSpPr>
                <a:spLocks noChangeArrowheads="1"/>
              </p:cNvSpPr>
              <p:nvPr/>
            </p:nvSpPr>
            <p:spPr bwMode="auto">
              <a:xfrm>
                <a:off x="875" y="985"/>
                <a:ext cx="139" cy="116"/>
              </a:xfrm>
              <a:prstGeom prst="rect">
                <a:avLst/>
              </a:prstGeom>
              <a:solidFill>
                <a:srgbClr val="CCFFCC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lIns="127" tIns="76" rIns="127" bIns="76"/>
              <a:lstStyle/>
              <a:p>
                <a:endParaRPr lang="ru-RU"/>
              </a:p>
            </p:txBody>
          </p:sp>
          <p:sp>
            <p:nvSpPr>
              <p:cNvPr id="56" name="Text Box 57"/>
              <p:cNvSpPr txBox="1">
                <a:spLocks noChangeArrowheads="1"/>
              </p:cNvSpPr>
              <p:nvPr/>
            </p:nvSpPr>
            <p:spPr bwMode="auto">
              <a:xfrm>
                <a:off x="890" y="1005"/>
                <a:ext cx="120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43" tIns="86" rIns="143" bIns="86"/>
              <a:lstStyle/>
              <a:p>
                <a:r>
                  <a:rPr lang="en-US" sz="1400" b="1"/>
                  <a:t>  </a:t>
                </a:r>
                <a:r>
                  <a:rPr lang="ru-RU" sz="1400" b="1"/>
                  <a:t>2</a:t>
                </a:r>
                <a:r>
                  <a:rPr lang="ru-RU" sz="1400" b="1">
                    <a:latin typeface="Symbol" pitchFamily="18" charset="2"/>
                  </a:rPr>
                  <a:t>w</a:t>
                </a:r>
                <a:endParaRPr lang="ru-RU" sz="1400" b="1"/>
              </a:p>
            </p:txBody>
          </p:sp>
        </p:grpSp>
        <p:sp>
          <p:nvSpPr>
            <p:cNvPr id="48" name="Text Box 58"/>
            <p:cNvSpPr txBox="1">
              <a:spLocks noChangeArrowheads="1"/>
            </p:cNvSpPr>
            <p:nvPr/>
          </p:nvSpPr>
          <p:spPr bwMode="auto">
            <a:xfrm>
              <a:off x="2717" y="3465"/>
              <a:ext cx="34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r>
                <a:rPr lang="en-US" sz="1400" b="1"/>
                <a:t>320J</a:t>
              </a:r>
              <a:endParaRPr lang="ru-RU" sz="1400" b="1"/>
            </a:p>
            <a:p>
              <a:r>
                <a:rPr lang="en-US" sz="1400" b="1"/>
                <a:t>2</a:t>
              </a:r>
              <a:r>
                <a:rPr lang="ru-RU" sz="1400" b="1"/>
                <a:t>ns</a:t>
              </a:r>
              <a:endParaRPr lang="ru-RU" sz="1400"/>
            </a:p>
          </p:txBody>
        </p:sp>
        <p:sp>
          <p:nvSpPr>
            <p:cNvPr id="49" name="Line 59"/>
            <p:cNvSpPr>
              <a:spLocks noChangeShapeType="1"/>
            </p:cNvSpPr>
            <p:nvPr/>
          </p:nvSpPr>
          <p:spPr bwMode="auto">
            <a:xfrm rot="-23430850">
              <a:off x="2517" y="3419"/>
              <a:ext cx="27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 flipV="1">
              <a:off x="2853" y="2797"/>
              <a:ext cx="663" cy="27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51" name="Text Box 61"/>
            <p:cNvSpPr txBox="1">
              <a:spLocks noChangeArrowheads="1"/>
            </p:cNvSpPr>
            <p:nvPr/>
          </p:nvSpPr>
          <p:spPr bwMode="auto">
            <a:xfrm>
              <a:off x="4075" y="2341"/>
              <a:ext cx="347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3" tIns="86" rIns="143" bIns="86"/>
            <a:lstStyle/>
            <a:p>
              <a:r>
                <a:rPr lang="en-US" sz="1400" b="1">
                  <a:solidFill>
                    <a:srgbClr val="FF3300"/>
                  </a:solidFill>
                </a:rPr>
                <a:t>2</a:t>
              </a:r>
              <a:r>
                <a:rPr lang="ru-RU" sz="1400" b="1">
                  <a:solidFill>
                    <a:srgbClr val="FF3300"/>
                  </a:solidFill>
                </a:rPr>
                <a:t>1</a:t>
              </a:r>
              <a:r>
                <a:rPr lang="en-US" sz="1400" b="1">
                  <a:solidFill>
                    <a:srgbClr val="FF3300"/>
                  </a:solidFill>
                </a:rPr>
                <a:t>0</a:t>
              </a:r>
              <a:r>
                <a:rPr lang="ru-RU" sz="1400" b="1">
                  <a:solidFill>
                    <a:srgbClr val="FF3300"/>
                  </a:solidFill>
                </a:rPr>
                <a:t>J</a:t>
              </a:r>
            </a:p>
            <a:p>
              <a:r>
                <a:rPr lang="en-US" sz="1400" b="1">
                  <a:solidFill>
                    <a:srgbClr val="FF3300"/>
                  </a:solidFill>
                </a:rPr>
                <a:t>1,5</a:t>
              </a:r>
              <a:r>
                <a:rPr lang="ru-RU" sz="1400" b="1">
                  <a:solidFill>
                    <a:srgbClr val="FF3300"/>
                  </a:solidFill>
                </a:rPr>
                <a:t>ns</a:t>
              </a:r>
              <a:endParaRPr lang="ru-RU" sz="1400">
                <a:solidFill>
                  <a:srgbClr val="FF3300"/>
                </a:solidFill>
              </a:endParaRPr>
            </a:p>
          </p:txBody>
        </p:sp>
        <p:sp>
          <p:nvSpPr>
            <p:cNvPr id="52" name="Line 62"/>
            <p:cNvSpPr>
              <a:spLocks noChangeShapeType="1"/>
            </p:cNvSpPr>
            <p:nvPr/>
          </p:nvSpPr>
          <p:spPr bwMode="auto">
            <a:xfrm flipH="1" flipV="1">
              <a:off x="126" y="2166"/>
              <a:ext cx="0" cy="111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53" name="Line 63"/>
            <p:cNvSpPr>
              <a:spLocks noChangeShapeType="1"/>
            </p:cNvSpPr>
            <p:nvPr/>
          </p:nvSpPr>
          <p:spPr bwMode="auto">
            <a:xfrm flipH="1" flipV="1">
              <a:off x="113" y="3294"/>
              <a:ext cx="499" cy="31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  <p:sp>
          <p:nvSpPr>
            <p:cNvPr id="54" name="Line 68"/>
            <p:cNvSpPr>
              <a:spLocks noChangeShapeType="1"/>
            </p:cNvSpPr>
            <p:nvPr/>
          </p:nvSpPr>
          <p:spPr bwMode="auto">
            <a:xfrm flipH="1">
              <a:off x="4029" y="1953"/>
              <a:ext cx="7" cy="3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lIns="127" tIns="76" rIns="127" bIns="76"/>
            <a:lstStyle/>
            <a:p>
              <a:endParaRPr lang="ru-RU"/>
            </a:p>
          </p:txBody>
        </p:sp>
      </p:grpSp>
      <p:sp>
        <p:nvSpPr>
          <p:cNvPr id="69" name="Rectangle 70"/>
          <p:cNvSpPr>
            <a:spLocks noChangeArrowheads="1"/>
          </p:cNvSpPr>
          <p:nvPr/>
        </p:nvSpPr>
        <p:spPr bwMode="auto">
          <a:xfrm>
            <a:off x="4957763" y="5532438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3 additional OPCPA stages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21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0" y="500063"/>
            <a:ext cx="356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From PEARL to XCELS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84145"/>
              </p:ext>
            </p:extLst>
          </p:nvPr>
        </p:nvGraphicFramePr>
        <p:xfrm>
          <a:off x="928688" y="1357313"/>
          <a:ext cx="7531744" cy="1990928"/>
        </p:xfrm>
        <a:graphic>
          <a:graphicData uri="http://schemas.openxmlformats.org/drawingml/2006/table">
            <a:tbl>
              <a:tblPr/>
              <a:tblGrid>
                <a:gridCol w="1500983"/>
                <a:gridCol w="1610889"/>
                <a:gridCol w="3246110"/>
                <a:gridCol w="1173762"/>
              </a:tblGrid>
              <a:tr h="642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PEARL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0.5 PW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Front-end for XCELS-Proto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2006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PEARL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5 PW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Technological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upgrade of PEARL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2014-2015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XCELS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Proto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 x 10 PW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Scaling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of PEARL to d30 cm DKDP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XCELS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12 x 15 PW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3114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500438"/>
            <a:ext cx="42100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3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071813" y="428625"/>
            <a:ext cx="3568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Available Technologies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763" y="1498600"/>
            <a:ext cx="388461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0" y="4643438"/>
            <a:ext cx="69580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Crystals 1-3 with 365×400×50 mm size were grown by the high-rate growth</a:t>
            </a:r>
          </a:p>
          <a:p>
            <a:r>
              <a:rPr lang="en-US" sz="1400" dirty="0"/>
              <a:t>technique for about 40 days. KDP crystal 4 with 140×140×300 mm size was grown by</a:t>
            </a:r>
          </a:p>
          <a:p>
            <a:r>
              <a:rPr lang="en-US" sz="1400" dirty="0"/>
              <a:t>a conventional technique for about a year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56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071813" y="428625"/>
            <a:ext cx="3568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Available Technologies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1571625"/>
            <a:ext cx="86423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14375" y="3786188"/>
            <a:ext cx="753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Schematic diagram of the compressor. Gratings G-2 and G-3 are composite here</a:t>
            </a:r>
            <a:endParaRPr lang="ru-RU" sz="1600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14375" y="4786313"/>
            <a:ext cx="7648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 normal operation of the 15 PW compressor diffraction gratings</a:t>
            </a:r>
          </a:p>
          <a:p>
            <a:r>
              <a:rPr lang="en-US" dirty="0">
                <a:solidFill>
                  <a:srgbClr val="C00000"/>
                </a:solidFill>
              </a:rPr>
              <a:t>of appropriate size (500 mm × 800 mm) are required. For the radiation </a:t>
            </a:r>
          </a:p>
          <a:p>
            <a:r>
              <a:rPr lang="en-US" dirty="0">
                <a:solidFill>
                  <a:srgbClr val="C00000"/>
                </a:solidFill>
              </a:rPr>
              <a:t>energy of a pulse arriving at the compressor of 500 J, the energy density </a:t>
            </a:r>
          </a:p>
          <a:p>
            <a:r>
              <a:rPr lang="en-US" dirty="0">
                <a:solidFill>
                  <a:srgbClr val="C00000"/>
                </a:solidFill>
              </a:rPr>
              <a:t>in a 40 cm beam will be a little more than 0.4 J/cm2.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6"/>
          <p:cNvSpPr>
            <a:spLocks noGrp="1"/>
          </p:cNvSpPr>
          <p:nvPr>
            <p:ph/>
          </p:nvPr>
        </p:nvSpPr>
        <p:spPr>
          <a:xfrm>
            <a:off x="1043608" y="1484784"/>
            <a:ext cx="7416824" cy="424847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Toward sub-</a:t>
            </a:r>
            <a:r>
              <a:rPr lang="en-US" sz="2000" b="1" dirty="0" err="1" smtClean="0"/>
              <a:t>exawatt</a:t>
            </a:r>
            <a:r>
              <a:rPr lang="en-US" sz="2000" b="1" dirty="0" smtClean="0"/>
              <a:t> laser power</a:t>
            </a:r>
          </a:p>
          <a:p>
            <a:pPr>
              <a:buNone/>
            </a:pPr>
            <a:r>
              <a:rPr lang="en-US" sz="2000" b="1" dirty="0" smtClean="0"/>
              <a:t>		From </a:t>
            </a:r>
            <a:r>
              <a:rPr lang="en-US" sz="2000" b="1" dirty="0" smtClean="0">
                <a:solidFill>
                  <a:srgbClr val="C00000"/>
                </a:solidFill>
              </a:rPr>
              <a:t>PEARL </a:t>
            </a:r>
          </a:p>
          <a:p>
            <a:pPr>
              <a:lnSpc>
                <a:spcPts val="1600"/>
              </a:lnSpc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			    PEARL X</a:t>
            </a:r>
          </a:p>
          <a:p>
            <a:pPr>
              <a:lnSpc>
                <a:spcPts val="1600"/>
              </a:lnSpc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				XCELS-Proto</a:t>
            </a:r>
          </a:p>
          <a:p>
            <a:pPr>
              <a:lnSpc>
                <a:spcPts val="1600"/>
              </a:lnSpc>
              <a:buNone/>
            </a:pPr>
            <a:r>
              <a:rPr lang="en-US" sz="2000" b="1" dirty="0" smtClean="0"/>
              <a:t>					    to </a:t>
            </a:r>
            <a:r>
              <a:rPr lang="en-US" sz="2000" b="1" dirty="0" smtClean="0">
                <a:solidFill>
                  <a:srgbClr val="C00000"/>
                </a:solidFill>
              </a:rPr>
              <a:t>XCELS</a:t>
            </a:r>
          </a:p>
          <a:p>
            <a:r>
              <a:rPr lang="en-US" b="1" dirty="0" smtClean="0"/>
              <a:t>Maximization of field intensity</a:t>
            </a:r>
            <a:endParaRPr lang="en-US" b="1" dirty="0"/>
          </a:p>
          <a:p>
            <a:r>
              <a:rPr lang="en-US" sz="2000" b="1" dirty="0" smtClean="0"/>
              <a:t>Field structures and new possibilities for extreme light physics   </a:t>
            </a:r>
            <a:endParaRPr lang="ru-RU" sz="2000" b="1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71934" y="428604"/>
            <a:ext cx="1534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OUTLINE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071813" y="428625"/>
            <a:ext cx="3568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Available Technologies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35" y="1124744"/>
            <a:ext cx="88527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71600" y="609329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"LUCH" facility with parametric amplifier FEMTA at VNIIEF (</a:t>
            </a:r>
            <a:r>
              <a:rPr lang="en-US" dirty="0" err="1" smtClean="0"/>
              <a:t>Sarov</a:t>
            </a:r>
            <a:r>
              <a:rPr lang="en-US" dirty="0" smtClean="0"/>
              <a:t>) and record characteristics of parametric amplification of </a:t>
            </a:r>
            <a:r>
              <a:rPr lang="en-US" dirty="0" err="1" smtClean="0"/>
              <a:t>femtosecond</a:t>
            </a:r>
            <a:r>
              <a:rPr lang="en-US" dirty="0" smtClean="0"/>
              <a:t> pulses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8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2144713" y="47626"/>
            <a:ext cx="612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sz="2800" b="1" dirty="0">
                <a:solidFill>
                  <a:schemeClr val="tx2"/>
                </a:solidFill>
              </a:rPr>
              <a:t>PW OPCPA laser complex FEMTA</a:t>
            </a:r>
            <a:br>
              <a:rPr kumimoji="1" lang="en-US" sz="2800" b="1" dirty="0">
                <a:solidFill>
                  <a:schemeClr val="tx2"/>
                </a:solidFill>
              </a:rPr>
            </a:br>
            <a:r>
              <a:rPr kumimoji="1" lang="en-US" sz="2800" b="1" dirty="0">
                <a:solidFill>
                  <a:schemeClr val="tx2"/>
                </a:solidFill>
              </a:rPr>
              <a:t> </a:t>
            </a:r>
            <a:r>
              <a:rPr kumimoji="1" lang="en-US" sz="2800" b="1" dirty="0" err="1">
                <a:solidFill>
                  <a:srgbClr val="0033CC"/>
                </a:solidFill>
              </a:rPr>
              <a:t>Sarov</a:t>
            </a:r>
            <a:r>
              <a:rPr kumimoji="1" lang="en-US" sz="2800" b="1" dirty="0">
                <a:solidFill>
                  <a:srgbClr val="0033CC"/>
                </a:solidFill>
              </a:rPr>
              <a:t> – </a:t>
            </a:r>
            <a:r>
              <a:rPr kumimoji="1" lang="en-US" sz="2800" b="1" dirty="0" err="1">
                <a:solidFill>
                  <a:srgbClr val="0033CC"/>
                </a:solidFill>
              </a:rPr>
              <a:t>N.Novgorod</a:t>
            </a:r>
            <a:endParaRPr kumimoji="1" lang="ru-RU" sz="2800" b="1" dirty="0">
              <a:solidFill>
                <a:srgbClr val="0033CC"/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81000" y="1370013"/>
            <a:ext cx="8485188" cy="5011737"/>
            <a:chOff x="192" y="624"/>
            <a:chExt cx="5345" cy="3157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632" y="3035"/>
              <a:ext cx="3837" cy="6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92" y="2246"/>
              <a:ext cx="5273" cy="73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96" y="624"/>
              <a:ext cx="5273" cy="155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067" y="1777"/>
              <a:ext cx="300" cy="2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389" y="689"/>
              <a:ext cx="933" cy="501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/>
                <a:t>Cr:Forsterite</a:t>
              </a:r>
            </a:p>
            <a:p>
              <a:pPr algn="ctr"/>
              <a:r>
                <a:rPr lang="en-US" sz="1600" b="1"/>
                <a:t>fs-laser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765" y="756"/>
              <a:ext cx="748" cy="390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/>
                <a:t>Stretcher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468" y="1406"/>
              <a:ext cx="628" cy="367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/>
                <a:t>OPA I</a:t>
              </a:r>
              <a:endParaRPr lang="ru-RU" sz="800" b="1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628" y="1372"/>
              <a:ext cx="627" cy="367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/>
                <a:t>OPA II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971" y="2363"/>
              <a:ext cx="628" cy="367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/>
                <a:t>OPA III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985" y="3106"/>
              <a:ext cx="628" cy="367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/>
                <a:t>OPA IV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042" y="3117"/>
              <a:ext cx="902" cy="379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Compressor 2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953" y="2366"/>
              <a:ext cx="895" cy="379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Compressor 1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16" y="1392"/>
              <a:ext cx="816" cy="453"/>
            </a:xfrm>
            <a:prstGeom prst="rect">
              <a:avLst/>
            </a:prstGeom>
            <a:solidFill>
              <a:srgbClr val="FFFB5B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MO&amp; Pump laser system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083" y="1505"/>
              <a:ext cx="432" cy="258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SHG</a:t>
              </a:r>
              <a:endParaRPr lang="en-US" sz="800" b="1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875" y="3175"/>
              <a:ext cx="433" cy="277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SHG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1896" y="2426"/>
              <a:ext cx="424" cy="277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SHG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48" y="2359"/>
              <a:ext cx="896" cy="387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/>
                <a:t>Pump booster system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305" y="3112"/>
              <a:ext cx="803" cy="357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/>
                <a:t>“LUCH”</a:t>
              </a:r>
              <a:endParaRPr lang="ru-RU" sz="1600" b="1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300" y="779"/>
              <a:ext cx="683" cy="344"/>
            </a:xfrm>
            <a:prstGeom prst="rect">
              <a:avLst/>
            </a:prstGeom>
            <a:solidFill>
              <a:srgbClr val="FFFB5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/>
                <a:t>Synchr. system</a:t>
              </a: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321" y="934"/>
              <a:ext cx="443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4096" y="1613"/>
              <a:ext cx="550" cy="0"/>
            </a:xfrm>
            <a:prstGeom prst="line">
              <a:avLst/>
            </a:prstGeom>
            <a:noFill/>
            <a:ln w="38100">
              <a:solidFill>
                <a:srgbClr val="10B70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516" y="1615"/>
              <a:ext cx="960" cy="0"/>
            </a:xfrm>
            <a:prstGeom prst="line">
              <a:avLst/>
            </a:prstGeom>
            <a:noFill/>
            <a:ln w="38100">
              <a:solidFill>
                <a:srgbClr val="10B70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242" y="1637"/>
              <a:ext cx="8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1351" y="2557"/>
              <a:ext cx="537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2311" y="2541"/>
              <a:ext cx="650" cy="10"/>
            </a:xfrm>
            <a:prstGeom prst="line">
              <a:avLst/>
            </a:prstGeom>
            <a:noFill/>
            <a:ln w="38100">
              <a:solidFill>
                <a:srgbClr val="10B70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1112" y="3295"/>
              <a:ext cx="762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2310" y="3295"/>
              <a:ext cx="676" cy="0"/>
            </a:xfrm>
            <a:prstGeom prst="line">
              <a:avLst/>
            </a:prstGeom>
            <a:noFill/>
            <a:ln w="38100">
              <a:solidFill>
                <a:srgbClr val="10B70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3603" y="2607"/>
              <a:ext cx="35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3613" y="3273"/>
              <a:ext cx="436" cy="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982" y="945"/>
              <a:ext cx="4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659" y="1123"/>
              <a:ext cx="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789" y="2064"/>
              <a:ext cx="0" cy="2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797" y="2070"/>
              <a:ext cx="52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1315" y="1647"/>
              <a:ext cx="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5266" y="1513"/>
              <a:ext cx="1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5376" y="1503"/>
              <a:ext cx="0" cy="5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H="1">
              <a:off x="2801" y="2045"/>
              <a:ext cx="25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2793" y="2045"/>
              <a:ext cx="0" cy="3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2801" y="2419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H="1">
              <a:off x="3671" y="2593"/>
              <a:ext cx="1" cy="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>
              <a:off x="2801" y="2833"/>
              <a:ext cx="88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2801" y="2833"/>
              <a:ext cx="0" cy="3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2801" y="3167"/>
              <a:ext cx="18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4848" y="254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4944" y="3280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165" y="1141"/>
              <a:ext cx="308" cy="2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4104" y="1509"/>
              <a:ext cx="5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2304" y="752"/>
              <a:ext cx="507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CC0099"/>
                  </a:solidFill>
                </a:rPr>
                <a:t>2nJ</a:t>
              </a:r>
            </a:p>
            <a:p>
              <a:r>
                <a:rPr lang="en-US" sz="1600" b="1">
                  <a:solidFill>
                    <a:srgbClr val="CC0099"/>
                  </a:solidFill>
                </a:rPr>
                <a:t>40fs</a:t>
              </a: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2901" y="1135"/>
              <a:ext cx="507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CC0099"/>
                  </a:solidFill>
                </a:rPr>
                <a:t>1nJ</a:t>
              </a:r>
            </a:p>
            <a:p>
              <a:r>
                <a:rPr lang="en-US" sz="1600" b="1">
                  <a:solidFill>
                    <a:srgbClr val="CC0099"/>
                  </a:solidFill>
                </a:rPr>
                <a:t>0.6ns</a:t>
              </a:r>
              <a:endParaRPr lang="en-US" sz="1600" b="1">
                <a:solidFill>
                  <a:srgbClr val="FF00FF"/>
                </a:solidFill>
              </a:endParaRPr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3550" y="1767"/>
              <a:ext cx="749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CC0099"/>
                  </a:solidFill>
                </a:rPr>
                <a:t>λ=1250nm</a:t>
              </a:r>
            </a:p>
          </p:txBody>
        </p:sp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>
              <a:off x="1304" y="1296"/>
              <a:ext cx="782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2J</a:t>
              </a:r>
            </a:p>
            <a:p>
              <a:r>
                <a:rPr lang="en-US" sz="1600" b="1"/>
                <a:t>1.5ns</a:t>
              </a:r>
            </a:p>
            <a:p>
              <a:r>
                <a:rPr lang="en-US" sz="1600" b="1"/>
                <a:t>λ=1054nm</a:t>
              </a:r>
            </a:p>
          </p:txBody>
        </p:sp>
        <p:sp>
          <p:nvSpPr>
            <p:cNvPr id="58" name="Text Box 54"/>
            <p:cNvSpPr txBox="1">
              <a:spLocks noChangeArrowheads="1"/>
            </p:cNvSpPr>
            <p:nvPr/>
          </p:nvSpPr>
          <p:spPr bwMode="auto">
            <a:xfrm>
              <a:off x="2556" y="1427"/>
              <a:ext cx="675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0E9D03"/>
                  </a:solidFill>
                </a:rPr>
                <a:t>0.8J</a:t>
              </a:r>
            </a:p>
            <a:p>
              <a:r>
                <a:rPr lang="en-US" sz="1600" b="1">
                  <a:solidFill>
                    <a:srgbClr val="0E9D03"/>
                  </a:solidFill>
                </a:rPr>
                <a:t>1.5ns</a:t>
              </a:r>
            </a:p>
            <a:p>
              <a:r>
                <a:rPr lang="en-US" sz="1600" b="1">
                  <a:solidFill>
                    <a:srgbClr val="0E9D03"/>
                  </a:solidFill>
                </a:rPr>
                <a:t>λ=527nm</a:t>
              </a:r>
              <a:endParaRPr lang="en-US" sz="1600" b="1">
                <a:solidFill>
                  <a:srgbClr val="00FF00"/>
                </a:solidFill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/>
          </p:nvSpPr>
          <p:spPr bwMode="auto">
            <a:xfrm>
              <a:off x="4053" y="930"/>
              <a:ext cx="657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</a:rPr>
                <a:t>0.5mJ</a:t>
              </a:r>
            </a:p>
            <a:p>
              <a:r>
                <a:rPr lang="en-US" sz="1600" b="1">
                  <a:solidFill>
                    <a:srgbClr val="FF0000"/>
                  </a:solidFill>
                </a:rPr>
                <a:t>0.6ns</a:t>
              </a:r>
            </a:p>
            <a:p>
              <a:r>
                <a:rPr lang="en-US" sz="1600" b="1">
                  <a:solidFill>
                    <a:srgbClr val="FF0000"/>
                  </a:solidFill>
                </a:rPr>
                <a:t>λ=910nm</a:t>
              </a:r>
            </a:p>
          </p:txBody>
        </p:sp>
        <p:sp>
          <p:nvSpPr>
            <p:cNvPr id="60" name="Text Box 56"/>
            <p:cNvSpPr txBox="1">
              <a:spLocks noChangeArrowheads="1"/>
            </p:cNvSpPr>
            <p:nvPr/>
          </p:nvSpPr>
          <p:spPr bwMode="auto">
            <a:xfrm>
              <a:off x="4772" y="1703"/>
              <a:ext cx="748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</a:rPr>
                <a:t>30mJ</a:t>
              </a:r>
            </a:p>
            <a:p>
              <a:r>
                <a:rPr lang="en-US" sz="1600" b="1">
                  <a:solidFill>
                    <a:srgbClr val="FF0000"/>
                  </a:solidFill>
                </a:rPr>
                <a:t>0.6ns</a:t>
              </a:r>
            </a:p>
            <a:p>
              <a:r>
                <a:rPr lang="en-US" sz="1600" b="1">
                  <a:solidFill>
                    <a:srgbClr val="FF0000"/>
                  </a:solidFill>
                </a:rPr>
                <a:t>λ=910nm</a:t>
              </a:r>
            </a:p>
          </p:txBody>
        </p:sp>
        <p:sp>
          <p:nvSpPr>
            <p:cNvPr id="61" name="Text Box 57"/>
            <p:cNvSpPr txBox="1">
              <a:spLocks noChangeArrowheads="1"/>
            </p:cNvSpPr>
            <p:nvPr/>
          </p:nvSpPr>
          <p:spPr bwMode="auto">
            <a:xfrm>
              <a:off x="1336" y="2379"/>
              <a:ext cx="515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300J</a:t>
              </a:r>
            </a:p>
            <a:p>
              <a:r>
                <a:rPr lang="en-US" sz="1600" b="1"/>
                <a:t>1.3ns</a:t>
              </a:r>
              <a:endParaRPr lang="en-US" sz="800" b="1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2328" y="2369"/>
              <a:ext cx="56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0E9D03"/>
                  </a:solidFill>
                </a:rPr>
                <a:t>180J</a:t>
              </a:r>
            </a:p>
            <a:p>
              <a:r>
                <a:rPr lang="en-US" sz="1600" b="1">
                  <a:solidFill>
                    <a:srgbClr val="0E9D03"/>
                  </a:solidFill>
                </a:rPr>
                <a:t>1.3ns</a:t>
              </a:r>
              <a:endParaRPr lang="en-US" sz="1600" b="1">
                <a:solidFill>
                  <a:srgbClr val="00FF00"/>
                </a:solidFill>
              </a:endParaRP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1184" y="3092"/>
              <a:ext cx="5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/>
                <a:t>2kJ</a:t>
              </a:r>
            </a:p>
            <a:p>
              <a:r>
                <a:rPr lang="en-US" sz="1800" b="1"/>
                <a:t>1.5ns</a:t>
              </a:r>
            </a:p>
          </p:txBody>
        </p:sp>
        <p:sp>
          <p:nvSpPr>
            <p:cNvPr id="64" name="Text Box 60"/>
            <p:cNvSpPr txBox="1">
              <a:spLocks noChangeArrowheads="1"/>
            </p:cNvSpPr>
            <p:nvPr/>
          </p:nvSpPr>
          <p:spPr bwMode="auto">
            <a:xfrm>
              <a:off x="2327" y="3085"/>
              <a:ext cx="582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rgbClr val="0E9D03"/>
                  </a:solidFill>
                </a:rPr>
                <a:t>1kJ</a:t>
              </a:r>
            </a:p>
            <a:p>
              <a:r>
                <a:rPr lang="en-US" sz="1800" b="1">
                  <a:solidFill>
                    <a:srgbClr val="0E9D03"/>
                  </a:solidFill>
                </a:rPr>
                <a:t>1.5ns</a:t>
              </a:r>
              <a:endParaRPr lang="en-US" sz="1800" b="1">
                <a:solidFill>
                  <a:srgbClr val="10B703"/>
                </a:solidFill>
              </a:endParaRPr>
            </a:p>
          </p:txBody>
        </p:sp>
        <p:sp>
          <p:nvSpPr>
            <p:cNvPr id="65" name="Text Box 61"/>
            <p:cNvSpPr txBox="1">
              <a:spLocks noChangeArrowheads="1"/>
            </p:cNvSpPr>
            <p:nvPr/>
          </p:nvSpPr>
          <p:spPr bwMode="auto">
            <a:xfrm>
              <a:off x="3585" y="2232"/>
              <a:ext cx="481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</a:rPr>
                <a:t>38J</a:t>
              </a:r>
            </a:p>
            <a:p>
              <a:r>
                <a:rPr lang="en-US" sz="1600" b="1">
                  <a:solidFill>
                    <a:srgbClr val="FF0000"/>
                  </a:solidFill>
                </a:rPr>
                <a:t>0.6ns</a:t>
              </a:r>
            </a:p>
          </p:txBody>
        </p:sp>
        <p:sp>
          <p:nvSpPr>
            <p:cNvPr id="66" name="Text Box 62"/>
            <p:cNvSpPr txBox="1">
              <a:spLocks noChangeArrowheads="1"/>
            </p:cNvSpPr>
            <p:nvPr/>
          </p:nvSpPr>
          <p:spPr bwMode="auto">
            <a:xfrm>
              <a:off x="4873" y="2360"/>
              <a:ext cx="459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</a:rPr>
                <a:t>24J</a:t>
              </a:r>
            </a:p>
            <a:p>
              <a:r>
                <a:rPr lang="en-US" sz="1600" b="1">
                  <a:solidFill>
                    <a:srgbClr val="FF0000"/>
                  </a:solidFill>
                </a:rPr>
                <a:t>43fs</a:t>
              </a:r>
            </a:p>
          </p:txBody>
        </p:sp>
        <p:sp>
          <p:nvSpPr>
            <p:cNvPr id="67" name="Text Box 63"/>
            <p:cNvSpPr txBox="1">
              <a:spLocks noChangeArrowheads="1"/>
            </p:cNvSpPr>
            <p:nvPr/>
          </p:nvSpPr>
          <p:spPr bwMode="auto">
            <a:xfrm>
              <a:off x="3601" y="3072"/>
              <a:ext cx="499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rgbClr val="FF0000"/>
                  </a:solidFill>
                </a:rPr>
                <a:t>100J</a:t>
              </a:r>
            </a:p>
            <a:p>
              <a:r>
                <a:rPr lang="en-US" sz="1800" b="1">
                  <a:solidFill>
                    <a:srgbClr val="FF0000"/>
                  </a:solidFill>
                </a:rPr>
                <a:t>0.6ns</a:t>
              </a:r>
            </a:p>
          </p:txBody>
        </p:sp>
        <p:sp>
          <p:nvSpPr>
            <p:cNvPr id="68" name="Text Box 64"/>
            <p:cNvSpPr txBox="1">
              <a:spLocks noChangeArrowheads="1"/>
            </p:cNvSpPr>
            <p:nvPr/>
          </p:nvSpPr>
          <p:spPr bwMode="auto">
            <a:xfrm>
              <a:off x="4922" y="3072"/>
              <a:ext cx="615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rgbClr val="FF0000"/>
                  </a:solidFill>
                </a:rPr>
                <a:t>70J</a:t>
              </a:r>
            </a:p>
            <a:p>
              <a:r>
                <a:rPr lang="en-US" sz="1800" b="1">
                  <a:solidFill>
                    <a:srgbClr val="FF0000"/>
                  </a:solidFill>
                </a:rPr>
                <a:t>70fs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69" name="Text Box 65"/>
            <p:cNvSpPr txBox="1">
              <a:spLocks noChangeArrowheads="1"/>
            </p:cNvSpPr>
            <p:nvPr/>
          </p:nvSpPr>
          <p:spPr bwMode="auto">
            <a:xfrm>
              <a:off x="1375" y="1902"/>
              <a:ext cx="1361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0000FF"/>
                  </a:solidFill>
                </a:rPr>
                <a:t>Front-end system</a:t>
              </a:r>
              <a:endParaRPr 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70" name="Text Box 66"/>
            <p:cNvSpPr txBox="1">
              <a:spLocks noChangeArrowheads="1"/>
            </p:cNvSpPr>
            <p:nvPr/>
          </p:nvSpPr>
          <p:spPr bwMode="auto">
            <a:xfrm>
              <a:off x="2480" y="3472"/>
              <a:ext cx="1680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Final power amplifier</a:t>
              </a:r>
              <a:endParaRPr lang="en-US" sz="1600" b="1"/>
            </a:p>
          </p:txBody>
        </p:sp>
        <p:sp>
          <p:nvSpPr>
            <p:cNvPr id="71" name="Text Box 67"/>
            <p:cNvSpPr txBox="1">
              <a:spLocks noChangeArrowheads="1"/>
            </p:cNvSpPr>
            <p:nvPr/>
          </p:nvSpPr>
          <p:spPr bwMode="auto">
            <a:xfrm>
              <a:off x="1200" y="2736"/>
              <a:ext cx="153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Power pre-amplifier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72" name="Text Box 68"/>
            <p:cNvSpPr txBox="1">
              <a:spLocks noChangeArrowheads="1"/>
            </p:cNvSpPr>
            <p:nvPr/>
          </p:nvSpPr>
          <p:spPr bwMode="auto">
            <a:xfrm>
              <a:off x="4896" y="2736"/>
              <a:ext cx="58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rgbClr val="FF0000"/>
                  </a:solidFill>
                </a:rPr>
                <a:t>500TW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73" name="Text Box 69"/>
            <p:cNvSpPr txBox="1">
              <a:spLocks noChangeArrowheads="1"/>
            </p:cNvSpPr>
            <p:nvPr/>
          </p:nvSpPr>
          <p:spPr bwMode="auto">
            <a:xfrm>
              <a:off x="5040" y="3456"/>
              <a:ext cx="45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rgbClr val="FF0000"/>
                  </a:solidFill>
                </a:rPr>
                <a:t>1PW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349" y="1124"/>
              <a:ext cx="0" cy="1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511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067944" y="467667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XCELS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8247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r>
              <a:rPr lang="en-US" sz="2000" b="1" dirty="0" smtClean="0">
                <a:ea typeface="Calibri"/>
              </a:rPr>
              <a:t>Main Technological Issues:</a:t>
            </a:r>
          </a:p>
          <a:p>
            <a:endParaRPr lang="en-US" sz="2000" b="1" dirty="0" smtClean="0">
              <a:ea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ea typeface="Calibri"/>
              </a:rPr>
              <a:t> Scaling</a:t>
            </a:r>
            <a:r>
              <a:rPr lang="en-US" sz="2000" b="1" baseline="0" dirty="0" smtClean="0">
                <a:ea typeface="Calibri"/>
              </a:rPr>
              <a:t> of PEARL to 30 cm aperture DKDP crystal</a:t>
            </a:r>
          </a:p>
          <a:p>
            <a:pPr>
              <a:buFont typeface="Arial" pitchFamily="34" charset="0"/>
              <a:buChar char="•"/>
            </a:pPr>
            <a:endParaRPr lang="en-US" sz="2000" b="1" baseline="0" dirty="0" smtClean="0">
              <a:ea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ea typeface="Calibri"/>
              </a:rPr>
              <a:t> </a:t>
            </a:r>
            <a:r>
              <a:rPr lang="en-US" sz="2000" b="1" dirty="0" smtClean="0">
                <a:ea typeface="Calibri"/>
              </a:rPr>
              <a:t>2-3 kJ </a:t>
            </a:r>
            <a:r>
              <a:rPr lang="en-US" sz="2000" b="1" dirty="0" err="1" smtClean="0">
                <a:ea typeface="Calibri"/>
              </a:rPr>
              <a:t>Nd:glass</a:t>
            </a:r>
            <a:r>
              <a:rPr lang="en-US" sz="2000" b="1" baseline="0" dirty="0" smtClean="0">
                <a:ea typeface="Calibri"/>
              </a:rPr>
              <a:t> pump lasers</a:t>
            </a:r>
          </a:p>
          <a:p>
            <a:endParaRPr lang="en-US" sz="2000" b="1" dirty="0" smtClean="0">
              <a:ea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ea typeface="Calibri"/>
              </a:rPr>
              <a:t>12 separate amplifying chains with shared front-end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ea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ea typeface="Calibri"/>
              </a:rPr>
              <a:t> Adaptive optics to provide beam quality and coherent combining</a:t>
            </a:r>
            <a:endParaRPr lang="ru-RU" sz="2000" b="1" dirty="0" smtClean="0">
              <a:ea typeface="Calibri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5500702"/>
            <a:ext cx="700092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First prototyping stage - XCELS-Proto  -</a:t>
            </a:r>
          </a:p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 two channel laser facility to be built at IAP RAS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714750" y="428625"/>
            <a:ext cx="2116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XCELS-Proto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2143116"/>
            <a:ext cx="220227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PEARL architecture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5286380" y="207167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4857760"/>
            <a:ext cx="205274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FEMTA &amp; UFL-2M</a:t>
            </a:r>
          </a:p>
          <a:p>
            <a:r>
              <a:rPr lang="en-US" dirty="0" smtClean="0"/>
              <a:t>architectures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Sarov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50006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93443"/>
            <a:ext cx="4848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214438"/>
            <a:ext cx="40576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824288"/>
            <a:ext cx="809622" cy="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500438"/>
            <a:ext cx="809622" cy="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51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76" y="726671"/>
            <a:ext cx="4611211" cy="616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786446" y="1214422"/>
            <a:ext cx="2303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XCELS Layout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861" y="2132856"/>
            <a:ext cx="3341022" cy="24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76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714480" y="428604"/>
            <a:ext cx="7257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How to maximize field intensity at given power 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28596" y="1071546"/>
            <a:ext cx="82486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/>
              <a:t>Rule of </a:t>
            </a:r>
            <a:r>
              <a:rPr lang="en-US" sz="2200" b="1" dirty="0" smtClean="0"/>
              <a:t>thumb for coherent combining of several beams:</a:t>
            </a:r>
            <a:endParaRPr lang="en-US" sz="2200" b="1" dirty="0"/>
          </a:p>
          <a:p>
            <a:r>
              <a:rPr lang="en-US" sz="2200" dirty="0"/>
              <a:t>To maximize the electric field at focusing point, </a:t>
            </a:r>
          </a:p>
          <a:p>
            <a:r>
              <a:rPr lang="en-US" sz="2200" dirty="0"/>
              <a:t>radiation of several combining beams should reproduce </a:t>
            </a:r>
          </a:p>
          <a:p>
            <a:r>
              <a:rPr lang="en-US" sz="2200" dirty="0"/>
              <a:t>configuration of </a:t>
            </a:r>
            <a:r>
              <a:rPr lang="en-US" sz="2200" b="1" dirty="0">
                <a:solidFill>
                  <a:srgbClr val="FF0000"/>
                </a:solidFill>
              </a:rPr>
              <a:t>phase conjugated dipole radiation field </a:t>
            </a:r>
            <a:endParaRPr lang="ru-RU" dirty="0"/>
          </a:p>
        </p:txBody>
      </p:sp>
      <p:pic>
        <p:nvPicPr>
          <p:cNvPr id="7" name="Picture 2" descr="C:\Users\пользователь\Videos\Dipol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2566986" cy="25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Elem-doub-rad-pat-per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786058"/>
            <a:ext cx="2371714" cy="20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p-x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714620"/>
            <a:ext cx="3322531" cy="19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43306" y="4857760"/>
            <a:ext cx="28440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Minimum focusing volume:</a:t>
            </a:r>
            <a:endParaRPr lang="ru-RU" sz="16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643306" y="4714884"/>
            <a:ext cx="4989534" cy="620713"/>
            <a:chOff x="1714480" y="5786454"/>
            <a:chExt cx="4989534" cy="620713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57752" y="5786454"/>
              <a:ext cx="1846262" cy="6207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714480" y="5929330"/>
              <a:ext cx="28440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Minimum focusing volume:</a:t>
              </a:r>
              <a:endParaRPr lang="ru-RU" sz="16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00100" y="5286388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Converging dipole wave as an exact solution of Maxwell equations: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42976" y="5715016"/>
            <a:ext cx="7072361" cy="1000131"/>
            <a:chOff x="857224" y="5500702"/>
            <a:chExt cx="7072361" cy="1000131"/>
          </a:xfrm>
          <a:solidFill>
            <a:srgbClr val="FFFF00"/>
          </a:solidFill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7224" y="5500702"/>
              <a:ext cx="3505888" cy="4793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3438" y="5500702"/>
              <a:ext cx="3286147" cy="5076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00100" y="6072206"/>
              <a:ext cx="1857388" cy="3192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14678" y="6072206"/>
              <a:ext cx="696519" cy="3095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00562" y="6000768"/>
              <a:ext cx="3367104" cy="5000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TextBox 20"/>
          <p:cNvSpPr txBox="1"/>
          <p:nvPr/>
        </p:nvSpPr>
        <p:spPr>
          <a:xfrm>
            <a:off x="714348" y="250030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I.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Gonoskov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A. Aiello, S.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Heugel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and G.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Leuchs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Phys. Rev. A (2012)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4284737" y="3577377"/>
            <a:ext cx="194068" cy="679164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3174" y="41433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357290" y="32146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475656" y="428604"/>
            <a:ext cx="79448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Coherent combining to mimic a converging dipole wave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WORK\CONFERENCES\UFO11\слайды Сергеев\6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1883410" cy="16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WORK\CONFERENCES\UFO11\слайды Сергеев\12-circ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274635"/>
            <a:ext cx="1872208" cy="179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052736"/>
            <a:ext cx="1989984" cy="259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331640" y="3140968"/>
            <a:ext cx="792163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92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en-US" sz="192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Belt-6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140968"/>
            <a:ext cx="1727200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92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en-US" sz="192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Double-Belt-12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44934"/>
              </p:ext>
            </p:extLst>
          </p:nvPr>
        </p:nvGraphicFramePr>
        <p:xfrm>
          <a:off x="539552" y="3789040"/>
          <a:ext cx="8136905" cy="231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5602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Geometry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per channel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Intensity, </a:t>
                      </a:r>
                    </a:p>
                    <a:p>
                      <a:pPr algn="ctr"/>
                      <a:r>
                        <a:rPr lang="en-US" dirty="0" smtClean="0"/>
                        <a:t>×10</a:t>
                      </a:r>
                      <a:r>
                        <a:rPr lang="en-US" baseline="30000" dirty="0" smtClean="0"/>
                        <a:t>25</a:t>
                      </a:r>
                      <a:r>
                        <a:rPr lang="en-US" baseline="0" dirty="0" smtClean="0"/>
                        <a:t>W/cm</a:t>
                      </a:r>
                      <a:r>
                        <a:rPr lang="en-US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I/I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(f=1.2)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Equivalent power (f=1.2)</a:t>
                      </a:r>
                      <a:endParaRPr lang="ru-RU" dirty="0"/>
                    </a:p>
                  </a:txBody>
                  <a:tcPr/>
                </a:tc>
              </a:tr>
              <a:tr h="5602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 beam (f=1.2)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baseline="0" dirty="0" smtClean="0"/>
                        <a:t>=200 PW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PW</a:t>
                      </a:r>
                      <a:endParaRPr lang="ru-RU" dirty="0"/>
                    </a:p>
                  </a:txBody>
                  <a:tcPr/>
                </a:tc>
              </a:tr>
              <a:tr h="5602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Double-Belt-12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12× (f=0.96)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baseline="-25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/12</a:t>
                      </a:r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13.4</a:t>
                      </a:r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11.2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2.2 EW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989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Dipole-Wave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 EW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6309320"/>
            <a:ext cx="882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A. </a:t>
            </a:r>
            <a:r>
              <a:rPr lang="en-US" sz="1200" b="1" dirty="0" err="1" smtClean="0"/>
              <a:t>Gonoskov</a:t>
            </a:r>
            <a:r>
              <a:rPr lang="en-US" sz="1200" b="1" dirty="0" smtClean="0"/>
              <a:t>, A. </a:t>
            </a:r>
            <a:r>
              <a:rPr lang="en-US" sz="1200" b="1" dirty="0" err="1" smtClean="0"/>
              <a:t>Bashinov</a:t>
            </a:r>
            <a:r>
              <a:rPr lang="en-US" sz="1200" b="1" dirty="0" smtClean="0"/>
              <a:t>, I. </a:t>
            </a:r>
            <a:r>
              <a:rPr lang="en-US" sz="1200" b="1" dirty="0" err="1" smtClean="0"/>
              <a:t>Gonoskov,C</a:t>
            </a:r>
            <a:r>
              <a:rPr lang="en-US" sz="1200" b="1" dirty="0" smtClean="0"/>
              <a:t>. Harvey, A. </a:t>
            </a:r>
            <a:r>
              <a:rPr lang="en-US" sz="1200" b="1" dirty="0" err="1" smtClean="0"/>
              <a:t>Ilderton</a:t>
            </a:r>
            <a:r>
              <a:rPr lang="en-US" sz="1200" b="1" dirty="0" smtClean="0"/>
              <a:t>, A. Kim, M. </a:t>
            </a:r>
            <a:r>
              <a:rPr lang="en-US" sz="1200" b="1" dirty="0" err="1" smtClean="0"/>
              <a:t>Marklund</a:t>
            </a:r>
            <a:r>
              <a:rPr lang="en-US" sz="1200" b="1" dirty="0" smtClean="0"/>
              <a:t>, G. </a:t>
            </a:r>
            <a:r>
              <a:rPr lang="en-US" sz="1200" b="1" dirty="0" err="1" smtClean="0"/>
              <a:t>Mourou,,A</a:t>
            </a:r>
            <a:r>
              <a:rPr lang="en-US" sz="1200" b="1" dirty="0" smtClean="0"/>
              <a:t>. </a:t>
            </a:r>
            <a:r>
              <a:rPr lang="en-US" sz="1200" b="1" dirty="0" err="1" smtClean="0"/>
              <a:t>Sergeev</a:t>
            </a:r>
            <a:r>
              <a:rPr lang="en-US" sz="1200" b="1" dirty="0" smtClean="0"/>
              <a:t>, PRL (2014)</a:t>
            </a:r>
            <a:endParaRPr lang="ru-RU" sz="1200" b="1" dirty="0"/>
          </a:p>
        </p:txBody>
      </p:sp>
      <p:sp>
        <p:nvSpPr>
          <p:cNvPr id="13" name="Овал 12"/>
          <p:cNvSpPr/>
          <p:nvPr/>
        </p:nvSpPr>
        <p:spPr>
          <a:xfrm>
            <a:off x="4283968" y="5013176"/>
            <a:ext cx="626368" cy="576064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:\WORK\CONFERENCES\UFO11\слайды Сергеев\6-cir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62" y="4052888"/>
            <a:ext cx="31019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4378030" y="221674"/>
          <a:ext cx="3600400" cy="327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777630" y="210207"/>
          <a:ext cx="3600400" cy="328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 flipV="1">
            <a:off x="6084937" y="1778000"/>
            <a:ext cx="1403350" cy="9001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497687" y="1784350"/>
            <a:ext cx="979488" cy="852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TextBox 16"/>
          <p:cNvSpPr txBox="1">
            <a:spLocks noChangeArrowheads="1"/>
          </p:cNvSpPr>
          <p:nvPr/>
        </p:nvSpPr>
        <p:spPr bwMode="auto">
          <a:xfrm>
            <a:off x="6613575" y="2411413"/>
            <a:ext cx="1714500" cy="4222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1.2×10</a:t>
            </a:r>
            <a:r>
              <a:rPr lang="en-US" b="1" baseline="30000">
                <a:solidFill>
                  <a:srgbClr val="FF0000"/>
                </a:solidFill>
              </a:rPr>
              <a:t>26</a:t>
            </a:r>
            <a:r>
              <a:rPr lang="en-US" b="1">
                <a:solidFill>
                  <a:srgbClr val="FF0000"/>
                </a:solidFill>
              </a:rPr>
              <a:t> W/cm</a:t>
            </a:r>
            <a:r>
              <a:rPr lang="en-US" b="1" baseline="30000">
                <a:solidFill>
                  <a:srgbClr val="FF0000"/>
                </a:solidFill>
              </a:rPr>
              <a:t>2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5848" name="TextBox 17"/>
          <p:cNvSpPr txBox="1">
            <a:spLocks noChangeArrowheads="1"/>
          </p:cNvSpPr>
          <p:nvPr/>
        </p:nvSpPr>
        <p:spPr bwMode="auto">
          <a:xfrm rot="-5400000">
            <a:off x="-645269" y="2293144"/>
            <a:ext cx="2482850" cy="423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72000" rIns="0" bIns="72000">
            <a:spAutoFit/>
          </a:bodyPr>
          <a:lstStyle/>
          <a:p>
            <a:pPr algn="ctr"/>
            <a:r>
              <a:rPr lang="en-US" b="1"/>
              <a:t>Intensity, 10</a:t>
            </a:r>
            <a:r>
              <a:rPr lang="en-US" b="1" baseline="30000"/>
              <a:t>26</a:t>
            </a:r>
            <a:r>
              <a:rPr lang="en-US" b="1"/>
              <a:t> W/cm</a:t>
            </a:r>
            <a:r>
              <a:rPr lang="en-US" b="1" baseline="30000"/>
              <a:t>2</a:t>
            </a:r>
            <a:endParaRPr lang="ru-RU" b="1"/>
          </a:p>
        </p:txBody>
      </p:sp>
      <p:pic>
        <p:nvPicPr>
          <p:cNvPr id="35849" name="Picture 5" descr="C:\WORK\CONFERENCES\UFO11\слайды Сергеев\12-circ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2725" y="4062413"/>
            <a:ext cx="28797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13"/>
          <p:cNvSpPr txBox="1">
            <a:spLocks noChangeArrowheads="1"/>
          </p:cNvSpPr>
          <p:nvPr/>
        </p:nvSpPr>
        <p:spPr bwMode="auto">
          <a:xfrm>
            <a:off x="1157337" y="3724275"/>
            <a:ext cx="311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Number of beams</a:t>
            </a:r>
            <a:endParaRPr lang="ru-RU"/>
          </a:p>
        </p:txBody>
      </p:sp>
      <p:sp>
        <p:nvSpPr>
          <p:cNvPr id="35851" name="TextBox 14"/>
          <p:cNvSpPr txBox="1">
            <a:spLocks noChangeArrowheads="1"/>
          </p:cNvSpPr>
          <p:nvPr/>
        </p:nvSpPr>
        <p:spPr bwMode="auto">
          <a:xfrm>
            <a:off x="4794300" y="3736975"/>
            <a:ext cx="311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Number of beams</a:t>
            </a: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87512" y="3255963"/>
            <a:ext cx="6480175" cy="0"/>
          </a:xfrm>
          <a:prstGeom prst="line">
            <a:avLst/>
          </a:prstGeom>
          <a:ln w="3810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34062" y="3106738"/>
            <a:ext cx="1885950" cy="27781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single beam (f =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1)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07375" y="3160713"/>
            <a:ext cx="1004887" cy="1857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1.3×10</a:t>
            </a:r>
            <a:r>
              <a:rPr lang="en-US" sz="1200" b="1" baseline="30000" dirty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W/cm</a:t>
            </a:r>
            <a:r>
              <a:rPr lang="en-US" sz="1200" b="1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12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5" name="Прямоугольник 19"/>
          <p:cNvSpPr>
            <a:spLocks noChangeArrowheads="1"/>
          </p:cNvSpPr>
          <p:nvPr/>
        </p:nvSpPr>
        <p:spPr bwMode="auto">
          <a:xfrm>
            <a:off x="7362894" y="1887524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P</a:t>
            </a:r>
            <a:r>
              <a:rPr lang="en-US" b="1" baseline="-25000" dirty="0" err="1"/>
              <a:t>total</a:t>
            </a:r>
            <a:r>
              <a:rPr lang="en-US" b="1" dirty="0"/>
              <a:t> = 180 PW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80112" y="6858000"/>
            <a:ext cx="1727200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92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en-US" sz="192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Double-Belt-12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46387" y="6858000"/>
            <a:ext cx="792163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92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en-US" sz="192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Belt-6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303387" y="1420813"/>
            <a:ext cx="6480175" cy="0"/>
          </a:xfrm>
          <a:prstGeom prst="line">
            <a:avLst/>
          </a:prstGeom>
          <a:ln w="3810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449937" y="1273175"/>
            <a:ext cx="1885950" cy="246221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Dipole-wave (ideal)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250" y="1327150"/>
            <a:ext cx="1004887" cy="18415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1.5×10</a:t>
            </a:r>
            <a:r>
              <a:rPr lang="en-US" sz="1200" b="1" baseline="30000" dirty="0">
                <a:solidFill>
                  <a:schemeClr val="bg1">
                    <a:lumMod val="50000"/>
                  </a:schemeClr>
                </a:solidFill>
              </a:rPr>
              <a:t>26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W/cm</a:t>
            </a:r>
            <a:r>
              <a:rPr lang="en-US" sz="1200" b="1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12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1843" y="347019"/>
            <a:ext cx="761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Belt and Double-Belt approximation of dipole wave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6" name="Picture 3" descr="IAP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172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182377" y="366698"/>
            <a:ext cx="3219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Field Structures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755576" y="1196752"/>
            <a:ext cx="13003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E-dipole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5436096" y="1196752"/>
            <a:ext cx="13163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H</a:t>
            </a:r>
            <a:r>
              <a:rPr lang="en-US" sz="2200" b="1" dirty="0" smtClean="0">
                <a:solidFill>
                  <a:srgbClr val="C00000"/>
                </a:solidFill>
              </a:rPr>
              <a:t>-dipole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8282" y="1911583"/>
            <a:ext cx="144016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78442" y="1839575"/>
            <a:ext cx="144016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78442" y="1767567"/>
            <a:ext cx="0" cy="100811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6394" y="155154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>
            <a:stCxn id="9" idx="2"/>
            <a:endCxn id="9" idx="7"/>
          </p:cNvCxnSpPr>
          <p:nvPr/>
        </p:nvCxnSpPr>
        <p:spPr>
          <a:xfrm flipV="1">
            <a:off x="2278442" y="1966119"/>
            <a:ext cx="1229253" cy="305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55880"/>
              </p:ext>
            </p:extLst>
          </p:nvPr>
        </p:nvGraphicFramePr>
        <p:xfrm>
          <a:off x="2413457" y="1623551"/>
          <a:ext cx="44104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0" name="Формула" r:id="rId4" imgW="126720" imgH="177480" progId="Equation.3">
                  <p:embed/>
                </p:oleObj>
              </mc:Choice>
              <mc:Fallback>
                <p:oleObj name="Формула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457" y="1623551"/>
                        <a:ext cx="441049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Дуга 13"/>
          <p:cNvSpPr/>
          <p:nvPr/>
        </p:nvSpPr>
        <p:spPr>
          <a:xfrm>
            <a:off x="1990410" y="1983591"/>
            <a:ext cx="576064" cy="576064"/>
          </a:xfrm>
          <a:prstGeom prst="arc">
            <a:avLst>
              <a:gd name="adj1" fmla="val 16200000"/>
              <a:gd name="adj2" fmla="val 202667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15" name="Прямая со стрелкой 14"/>
          <p:cNvCxnSpPr>
            <a:stCxn id="9" idx="2"/>
          </p:cNvCxnSpPr>
          <p:nvPr/>
        </p:nvCxnSpPr>
        <p:spPr>
          <a:xfrm flipH="1">
            <a:off x="1702378" y="2271623"/>
            <a:ext cx="576064" cy="9361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2"/>
          </p:cNvCxnSpPr>
          <p:nvPr/>
        </p:nvCxnSpPr>
        <p:spPr>
          <a:xfrm>
            <a:off x="2278442" y="2271623"/>
            <a:ext cx="151216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472475"/>
              </p:ext>
            </p:extLst>
          </p:nvPr>
        </p:nvGraphicFramePr>
        <p:xfrm>
          <a:off x="3700247" y="1945392"/>
          <a:ext cx="3063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1" name="Формула" r:id="rId6" imgW="114120" imgH="139680" progId="Equation.3">
                  <p:embed/>
                </p:oleObj>
              </mc:Choice>
              <mc:Fallback>
                <p:oleObj name="Формула" r:id="rId6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247" y="1945392"/>
                        <a:ext cx="306387" cy="373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042652"/>
              </p:ext>
            </p:extLst>
          </p:nvPr>
        </p:nvGraphicFramePr>
        <p:xfrm>
          <a:off x="1845725" y="2935992"/>
          <a:ext cx="3063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2" name="Формула" r:id="rId8" imgW="114120" imgH="126720" progId="Equation.3">
                  <p:embed/>
                </p:oleObj>
              </mc:Choice>
              <mc:Fallback>
                <p:oleObj name="Формула" r:id="rId8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725" y="2935992"/>
                        <a:ext cx="306387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550367"/>
              </p:ext>
            </p:extLst>
          </p:nvPr>
        </p:nvGraphicFramePr>
        <p:xfrm>
          <a:off x="2188625" y="1373892"/>
          <a:ext cx="341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3" name="Формула" r:id="rId10" imgW="126720" imgH="164880" progId="Equation.3">
                  <p:embed/>
                </p:oleObj>
              </mc:Choice>
              <mc:Fallback>
                <p:oleObj name="Формула" r:id="rId10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625" y="1373892"/>
                        <a:ext cx="341312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Овал 19"/>
          <p:cNvSpPr/>
          <p:nvPr/>
        </p:nvSpPr>
        <p:spPr>
          <a:xfrm>
            <a:off x="5558978" y="1920875"/>
            <a:ext cx="144016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99138" y="1848867"/>
            <a:ext cx="144016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999138" y="1776859"/>
            <a:ext cx="0" cy="100811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67090" y="156083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>
            <a:stCxn id="21" idx="2"/>
            <a:endCxn id="21" idx="7"/>
          </p:cNvCxnSpPr>
          <p:nvPr/>
        </p:nvCxnSpPr>
        <p:spPr>
          <a:xfrm flipV="1">
            <a:off x="6999138" y="1975411"/>
            <a:ext cx="1229253" cy="305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056584"/>
              </p:ext>
            </p:extLst>
          </p:nvPr>
        </p:nvGraphicFramePr>
        <p:xfrm>
          <a:off x="7134153" y="1632843"/>
          <a:ext cx="44104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4" name="Формула" r:id="rId12" imgW="126720" imgH="177480" progId="Equation.3">
                  <p:embed/>
                </p:oleObj>
              </mc:Choice>
              <mc:Fallback>
                <p:oleObj name="Формула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153" y="1632843"/>
                        <a:ext cx="441049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Дуга 25"/>
          <p:cNvSpPr/>
          <p:nvPr/>
        </p:nvSpPr>
        <p:spPr>
          <a:xfrm>
            <a:off x="6711106" y="1992883"/>
            <a:ext cx="576064" cy="576064"/>
          </a:xfrm>
          <a:prstGeom prst="arc">
            <a:avLst>
              <a:gd name="adj1" fmla="val 16200000"/>
              <a:gd name="adj2" fmla="val 202667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27" name="Прямая со стрелкой 26"/>
          <p:cNvCxnSpPr>
            <a:stCxn id="21" idx="2"/>
          </p:cNvCxnSpPr>
          <p:nvPr/>
        </p:nvCxnSpPr>
        <p:spPr>
          <a:xfrm flipH="1">
            <a:off x="6423074" y="2280915"/>
            <a:ext cx="576064" cy="9361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" idx="2"/>
          </p:cNvCxnSpPr>
          <p:nvPr/>
        </p:nvCxnSpPr>
        <p:spPr>
          <a:xfrm>
            <a:off x="6999138" y="2280915"/>
            <a:ext cx="151216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33057"/>
              </p:ext>
            </p:extLst>
          </p:nvPr>
        </p:nvGraphicFramePr>
        <p:xfrm>
          <a:off x="8420943" y="1954684"/>
          <a:ext cx="3063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5" name="Формула" r:id="rId13" imgW="114120" imgH="139680" progId="Equation.3">
                  <p:embed/>
                </p:oleObj>
              </mc:Choice>
              <mc:Fallback>
                <p:oleObj name="Формула" r:id="rId13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943" y="1954684"/>
                        <a:ext cx="306387" cy="373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097444"/>
              </p:ext>
            </p:extLst>
          </p:nvPr>
        </p:nvGraphicFramePr>
        <p:xfrm>
          <a:off x="6566421" y="2945284"/>
          <a:ext cx="3063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6" name="Формула" r:id="rId14" imgW="114120" imgH="126720" progId="Equation.3">
                  <p:embed/>
                </p:oleObj>
              </mc:Choice>
              <mc:Fallback>
                <p:oleObj name="Формула" r:id="rId14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6421" y="2945284"/>
                        <a:ext cx="306387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123988"/>
              </p:ext>
            </p:extLst>
          </p:nvPr>
        </p:nvGraphicFramePr>
        <p:xfrm>
          <a:off x="6919374" y="1396259"/>
          <a:ext cx="341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7" name="Формула" r:id="rId15" imgW="126720" imgH="164880" progId="Equation.3">
                  <p:embed/>
                </p:oleObj>
              </mc:Choice>
              <mc:Fallback>
                <p:oleObj name="Формула" r:id="rId15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374" y="1396259"/>
                        <a:ext cx="341312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12" descr="C:\Codes\trajectories\trajsQuantNew\BdipoleVec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4008" y="3264358"/>
            <a:ext cx="2833768" cy="2833768"/>
          </a:xfrm>
          <a:prstGeom prst="rect">
            <a:avLst/>
          </a:prstGeom>
          <a:noFill/>
        </p:spPr>
      </p:pic>
      <p:pic>
        <p:nvPicPr>
          <p:cNvPr id="35" name="Picture 13" descr="C:\presentations\ExHILP2015\BDipoletraj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99138" y="3764856"/>
            <a:ext cx="2148923" cy="1948821"/>
          </a:xfrm>
          <a:prstGeom prst="rect">
            <a:avLst/>
          </a:prstGeom>
          <a:noFill/>
        </p:spPr>
      </p:pic>
      <p:pic>
        <p:nvPicPr>
          <p:cNvPr id="36" name="Picture 10" descr="C:\presentations\ExHILP2015\EDipoletraj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60184" y="3717491"/>
            <a:ext cx="2226051" cy="1961480"/>
          </a:xfrm>
          <a:prstGeom prst="rect">
            <a:avLst/>
          </a:prstGeom>
          <a:noFill/>
        </p:spPr>
      </p:pic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488505"/>
              </p:ext>
            </p:extLst>
          </p:nvPr>
        </p:nvGraphicFramePr>
        <p:xfrm>
          <a:off x="96318" y="3429000"/>
          <a:ext cx="457996" cy="28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8" name="Формула" r:id="rId20" imgW="241200" imgH="152280" progId="Equation.3">
                  <p:embed/>
                </p:oleObj>
              </mc:Choice>
              <mc:Fallback>
                <p:oleObj name="Формула" r:id="rId20" imgW="24120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18" y="3429000"/>
                        <a:ext cx="457996" cy="288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11449"/>
              </p:ext>
            </p:extLst>
          </p:nvPr>
        </p:nvGraphicFramePr>
        <p:xfrm>
          <a:off x="1702378" y="5607956"/>
          <a:ext cx="537862" cy="34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9" name="Формула" r:id="rId22" imgW="253800" imgH="164880" progId="Equation.3">
                  <p:embed/>
                </p:oleObj>
              </mc:Choice>
              <mc:Fallback>
                <p:oleObj name="Формула" r:id="rId22" imgW="2538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378" y="5607956"/>
                        <a:ext cx="537862" cy="349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946924"/>
              </p:ext>
            </p:extLst>
          </p:nvPr>
        </p:nvGraphicFramePr>
        <p:xfrm>
          <a:off x="640358" y="3356271"/>
          <a:ext cx="656153" cy="33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40" name="Формула" r:id="rId24" imgW="368280" imgH="190440" progId="Equation.3">
                  <p:embed/>
                </p:oleObj>
              </mc:Choice>
              <mc:Fallback>
                <p:oleObj name="Формула" r:id="rId24" imgW="368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58" y="3356271"/>
                        <a:ext cx="656153" cy="337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288941"/>
              </p:ext>
            </p:extLst>
          </p:nvPr>
        </p:nvGraphicFramePr>
        <p:xfrm>
          <a:off x="5129213" y="3325813"/>
          <a:ext cx="858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41" name="Уравнение" r:id="rId26" imgW="482400" imgH="241200" progId="Equation.3">
                  <p:embed/>
                </p:oleObj>
              </mc:Choice>
              <mc:Fallback>
                <p:oleObj name="Уравнение" r:id="rId26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3325813"/>
                        <a:ext cx="858837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9" descr="C:\Codes\trajectories\trajsQuantNew\EdipoleVect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-119571" y="3285009"/>
            <a:ext cx="2741989" cy="2741989"/>
          </a:xfrm>
          <a:prstGeom prst="rect">
            <a:avLst/>
          </a:prstGeom>
          <a:noFill/>
        </p:spPr>
      </p:pic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211813"/>
              </p:ext>
            </p:extLst>
          </p:nvPr>
        </p:nvGraphicFramePr>
        <p:xfrm>
          <a:off x="4605406" y="3444022"/>
          <a:ext cx="537862" cy="34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42" name="Формула" r:id="rId29" imgW="253800" imgH="164880" progId="Equation.3">
                  <p:embed/>
                </p:oleObj>
              </mc:Choice>
              <mc:Fallback>
                <p:oleObj name="Формула" r:id="rId29" imgW="2538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406" y="3444022"/>
                        <a:ext cx="537862" cy="349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9215"/>
              </p:ext>
            </p:extLst>
          </p:nvPr>
        </p:nvGraphicFramePr>
        <p:xfrm>
          <a:off x="6551613" y="5614988"/>
          <a:ext cx="5794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43" name="Уравнение" r:id="rId30" imgW="304560" imgH="177480" progId="Equation.3">
                  <p:embed/>
                </p:oleObj>
              </mc:Choice>
              <mc:Fallback>
                <p:oleObj name="Уравнение" r:id="rId30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5614988"/>
                        <a:ext cx="579437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1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0" y="1844824"/>
            <a:ext cx="421196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Nonlinear regimes of pair plasma generation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Gamma-ray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-1" y="1187797"/>
            <a:ext cx="6837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Converging E-dipole wave –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Evgeny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Efimenko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(poster)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0" y="3369035"/>
            <a:ext cx="65246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Giant </a:t>
            </a:r>
            <a:r>
              <a:rPr lang="en-US" sz="2000" b="1" dirty="0" err="1" smtClean="0">
                <a:solidFill>
                  <a:srgbClr val="C00000"/>
                </a:solidFill>
              </a:rPr>
              <a:t>quasistatic</a:t>
            </a:r>
            <a:r>
              <a:rPr lang="en-US" sz="2000" b="1" dirty="0" smtClean="0">
                <a:solidFill>
                  <a:srgbClr val="C00000"/>
                </a:solidFill>
              </a:rPr>
              <a:t> magnetic field generation in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colliding laser pulses –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Alexander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Muraviov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(poster)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071934" y="42860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XCELS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551" y="1214422"/>
            <a:ext cx="73869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XCELS- </a:t>
            </a:r>
            <a:r>
              <a:rPr lang="en-US" sz="1600" dirty="0" err="1" smtClean="0">
                <a:solidFill>
                  <a:srgbClr val="C00000"/>
                </a:solidFill>
              </a:rPr>
              <a:t>EXawatt</a:t>
            </a:r>
            <a:r>
              <a:rPr lang="en-US" sz="1600" dirty="0" smtClean="0">
                <a:solidFill>
                  <a:srgbClr val="C00000"/>
                </a:solidFill>
              </a:rPr>
              <a:t> Center for Extreme Light Studies –</a:t>
            </a:r>
          </a:p>
          <a:p>
            <a:r>
              <a:rPr lang="en-US" sz="1600" dirty="0" smtClean="0"/>
              <a:t>is a new research infrastructure selected by the Russian government</a:t>
            </a:r>
          </a:p>
          <a:p>
            <a:r>
              <a:rPr lang="en-US" sz="1600" dirty="0" smtClean="0"/>
              <a:t>among 6 mega science projects to be constructed by 2020.</a:t>
            </a:r>
          </a:p>
          <a:p>
            <a:r>
              <a:rPr lang="en-US" sz="1600" dirty="0" smtClean="0"/>
              <a:t>XCELS is based on a new laser facility comprising of 12 amplification channels,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ach of them providing 400 J, 25 </a:t>
            </a:r>
            <a:r>
              <a:rPr lang="en-US" sz="1600" dirty="0" err="1" smtClean="0"/>
              <a:t>fs</a:t>
            </a:r>
            <a:r>
              <a:rPr lang="en-US" sz="1600" dirty="0" smtClean="0"/>
              <a:t>  pulses,</a:t>
            </a:r>
            <a:r>
              <a:rPr lang="en-US" sz="1600" dirty="0"/>
              <a:t> </a:t>
            </a:r>
            <a:r>
              <a:rPr lang="en-US" sz="1600" dirty="0" smtClean="0"/>
              <a:t>with the total pulse power of </a:t>
            </a:r>
          </a:p>
          <a:p>
            <a:r>
              <a:rPr lang="en-US" sz="1600" dirty="0" smtClean="0"/>
              <a:t>almost 200 PW. A new research institute will be built around this laser facility.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149080"/>
            <a:ext cx="3185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 channels</a:t>
            </a:r>
          </a:p>
          <a:p>
            <a:r>
              <a:rPr lang="en-US" b="1" dirty="0" smtClean="0"/>
              <a:t>15 PW each</a:t>
            </a:r>
          </a:p>
          <a:p>
            <a:r>
              <a:rPr lang="en-US" b="1" dirty="0" smtClean="0"/>
              <a:t>400 J, 25 </a:t>
            </a:r>
            <a:r>
              <a:rPr lang="en-US" b="1" dirty="0" err="1" smtClean="0"/>
              <a:t>fs</a:t>
            </a:r>
            <a:r>
              <a:rPr lang="en-US" b="1" dirty="0" smtClean="0"/>
              <a:t>, 910 nm</a:t>
            </a:r>
          </a:p>
          <a:p>
            <a:r>
              <a:rPr lang="en-US" b="1" dirty="0" smtClean="0"/>
              <a:t>Quality: 3 divergence limits</a:t>
            </a:r>
          </a:p>
          <a:p>
            <a:r>
              <a:rPr lang="en-US" b="1" dirty="0" smtClean="0"/>
              <a:t>Intensity 10</a:t>
            </a:r>
            <a:r>
              <a:rPr lang="en-US" b="1" baseline="30000" dirty="0" smtClean="0"/>
              <a:t>24</a:t>
            </a:r>
            <a:r>
              <a:rPr lang="en-US" b="1" dirty="0" smtClean="0"/>
              <a:t>-10</a:t>
            </a:r>
            <a:r>
              <a:rPr lang="en-US" b="1" baseline="30000" dirty="0" smtClean="0"/>
              <a:t>25</a:t>
            </a:r>
            <a:r>
              <a:rPr lang="en-US" b="1" dirty="0" smtClean="0"/>
              <a:t> W/cm</a:t>
            </a:r>
            <a:r>
              <a:rPr lang="en-US" b="1" baseline="30000" dirty="0" smtClean="0"/>
              <a:t>2</a:t>
            </a:r>
            <a:endParaRPr lang="ru-RU" b="1" baseline="30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31495"/>
            <a:ext cx="5400600" cy="398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91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1520" y="4725144"/>
            <a:ext cx="42846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ru-RU" sz="2400" b="1" dirty="0"/>
              <a:t>For XCELS information: </a:t>
            </a:r>
          </a:p>
          <a:p>
            <a:pPr algn="ctr"/>
            <a:r>
              <a:rPr kumimoji="1" lang="en-US" altLang="ru-RU" sz="2400" b="1" dirty="0"/>
              <a:t>www.xcels.iapras.ru</a:t>
            </a:r>
          </a:p>
        </p:txBody>
      </p:sp>
      <p:pic>
        <p:nvPicPr>
          <p:cNvPr id="6" name="Picture 2" descr="obl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60350"/>
            <a:ext cx="4127500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963885"/>
            <a:ext cx="471686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Thank you for your attention</a:t>
            </a:r>
            <a:endParaRPr kumimoji="1" lang="en-US" alt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88640"/>
            <a:ext cx="285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/>
                <a:ea typeface="Batang" pitchFamily="18" charset="-127"/>
                <a:cs typeface="Arial"/>
              </a:rPr>
              <a:t>XCELS versus ELI</a:t>
            </a:r>
            <a:endParaRPr lang="ru-RU" sz="2400" b="1" dirty="0">
              <a:solidFill>
                <a:srgbClr val="C00000"/>
              </a:solidFill>
              <a:latin typeface="Arial"/>
              <a:ea typeface="Batang" pitchFamily="18" charset="-127"/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1071563"/>
            <a:ext cx="8715375" cy="5453781"/>
          </a:xfrm>
          <a:prstGeom prst="round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43" y="1500413"/>
            <a:ext cx="6383738" cy="416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051" y="5635848"/>
            <a:ext cx="2499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Courtesy of W. </a:t>
            </a:r>
            <a:r>
              <a:rPr lang="en-US" sz="1600" b="1" dirty="0" err="1" smtClean="0"/>
              <a:t>Sandner</a:t>
            </a:r>
            <a:endParaRPr lang="ru-RU" sz="1600" b="1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691680" y="6309320"/>
            <a:ext cx="583264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</a:rPr>
              <a:t>XCELS </a:t>
            </a:r>
            <a:r>
              <a:rPr lang="en-US" b="1" dirty="0" smtClean="0">
                <a:solidFill>
                  <a:srgbClr val="C00000"/>
                </a:solidFill>
              </a:rPr>
              <a:t>satisfies requirements for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en-US" b="1" baseline="30000" dirty="0">
                <a:solidFill>
                  <a:srgbClr val="C00000"/>
                </a:solidFill>
              </a:rPr>
              <a:t>th</a:t>
            </a:r>
            <a:r>
              <a:rPr lang="en-US" b="1" dirty="0">
                <a:solidFill>
                  <a:srgbClr val="C00000"/>
                </a:solidFill>
              </a:rPr>
              <a:t> Pillar of ELI </a:t>
            </a:r>
            <a:endParaRPr lang="ru-RU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1763688" y="836712"/>
            <a:ext cx="583264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Extreme Light Infrastructure</a:t>
            </a:r>
            <a:endParaRPr lang="ru-RU" sz="2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29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928794" y="428604"/>
            <a:ext cx="5670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PEARL – </a:t>
            </a:r>
            <a:r>
              <a:rPr lang="en-US" sz="2400" b="1" dirty="0" err="1" smtClean="0">
                <a:solidFill>
                  <a:srgbClr val="C00000"/>
                </a:solidFill>
              </a:rPr>
              <a:t>PEtawatt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pARametric</a:t>
            </a:r>
            <a:r>
              <a:rPr lang="en-US" sz="2400" b="1" dirty="0" smtClean="0">
                <a:solidFill>
                  <a:srgbClr val="C00000"/>
                </a:solidFill>
              </a:rPr>
              <a:t> Laser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was launched at IAP in 2006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T300_IMG_1332"/>
          <p:cNvPicPr>
            <a:picLocks noChangeAspect="1" noChangeArrowheads="1"/>
          </p:cNvPicPr>
          <p:nvPr/>
        </p:nvPicPr>
        <p:blipFill>
          <a:blip r:embed="rId3" cstate="print">
            <a:lum bright="24000" contrast="14000"/>
          </a:blip>
          <a:srcRect/>
          <a:stretch>
            <a:fillRect/>
          </a:stretch>
        </p:blipFill>
        <p:spPr bwMode="auto">
          <a:xfrm>
            <a:off x="1428728" y="1357298"/>
            <a:ext cx="6523034" cy="421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7224" y="5934670"/>
            <a:ext cx="810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 </a:t>
            </a:r>
            <a:r>
              <a:rPr lang="en-US" b="1" dirty="0" smtClean="0">
                <a:solidFill>
                  <a:srgbClr val="C00000"/>
                </a:solidFill>
              </a:rPr>
              <a:t>cascades of parametric amplification in DKDP crystals (the final stage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with aperture D=10 cm) provides 10</a:t>
            </a:r>
            <a:r>
              <a:rPr lang="en-US" b="1" baseline="30000" dirty="0" smtClean="0">
                <a:solidFill>
                  <a:srgbClr val="C00000"/>
                </a:solidFill>
              </a:rPr>
              <a:t>11</a:t>
            </a:r>
            <a:r>
              <a:rPr lang="en-US" b="1" dirty="0" smtClean="0">
                <a:solidFill>
                  <a:srgbClr val="C00000"/>
                </a:solidFill>
              </a:rPr>
              <a:t> total amplification gain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567" y="589768"/>
            <a:ext cx="78867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Optical Parametric Chirped Pulse Amplification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OPCPA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)  </a:t>
            </a:r>
          </a:p>
        </p:txBody>
      </p:sp>
      <p:sp>
        <p:nvSpPr>
          <p:cNvPr id="302" name="TextBox 1490"/>
          <p:cNvSpPr txBox="1">
            <a:spLocks noChangeArrowheads="1"/>
          </p:cNvSpPr>
          <p:nvPr/>
        </p:nvSpPr>
        <p:spPr bwMode="auto">
          <a:xfrm rot="1749546">
            <a:off x="2568968" y="2069048"/>
            <a:ext cx="2929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Nanosecond pump pulse</a:t>
            </a:r>
            <a:endParaRPr lang="ru-RU" b="1" dirty="0"/>
          </a:p>
        </p:txBody>
      </p:sp>
      <p:sp>
        <p:nvSpPr>
          <p:cNvPr id="893" name="TextBox 1489"/>
          <p:cNvSpPr txBox="1">
            <a:spLocks noChangeArrowheads="1"/>
          </p:cNvSpPr>
          <p:nvPr/>
        </p:nvSpPr>
        <p:spPr bwMode="auto">
          <a:xfrm>
            <a:off x="1545979" y="4735157"/>
            <a:ext cx="3288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Chirped </a:t>
            </a:r>
            <a:r>
              <a:rPr lang="en-US" b="1" dirty="0" err="1" smtClean="0"/>
              <a:t>femtosecond</a:t>
            </a:r>
            <a:r>
              <a:rPr lang="en-US" b="1" dirty="0" smtClean="0"/>
              <a:t> signal</a:t>
            </a:r>
            <a:endParaRPr lang="ru-RU" b="1" dirty="0"/>
          </a:p>
        </p:txBody>
      </p:sp>
      <p:pic>
        <p:nvPicPr>
          <p:cNvPr id="8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410" y="3434224"/>
            <a:ext cx="3338516" cy="189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5" name="Группа 1485"/>
          <p:cNvGrpSpPr/>
          <p:nvPr/>
        </p:nvGrpSpPr>
        <p:grpSpPr>
          <a:xfrm rot="1775386">
            <a:off x="1174352" y="2331709"/>
            <a:ext cx="4633697" cy="536036"/>
            <a:chOff x="1322343" y="4962546"/>
            <a:chExt cx="4819805" cy="536036"/>
          </a:xfrm>
          <a:solidFill>
            <a:srgbClr val="00B050"/>
          </a:solidFill>
        </p:grpSpPr>
        <p:grpSp>
          <p:nvGrpSpPr>
            <p:cNvPr id="896" name="Group 745"/>
            <p:cNvGrpSpPr>
              <a:grpSpLocks/>
            </p:cNvGrpSpPr>
            <p:nvPr/>
          </p:nvGrpSpPr>
          <p:grpSpPr bwMode="auto">
            <a:xfrm rot="10800000">
              <a:off x="1322343" y="4962546"/>
              <a:ext cx="4819716" cy="536036"/>
              <a:chOff x="8904" y="5547"/>
              <a:chExt cx="1160" cy="1304"/>
            </a:xfrm>
            <a:grpFill/>
          </p:grpSpPr>
          <p:grpSp>
            <p:nvGrpSpPr>
              <p:cNvPr id="898" name="Group 746"/>
              <p:cNvGrpSpPr>
                <a:grpSpLocks/>
              </p:cNvGrpSpPr>
              <p:nvPr/>
            </p:nvGrpSpPr>
            <p:grpSpPr bwMode="auto">
              <a:xfrm>
                <a:off x="8904" y="5547"/>
                <a:ext cx="1160" cy="1304"/>
                <a:chOff x="8904" y="5547"/>
                <a:chExt cx="1160" cy="1304"/>
              </a:xfrm>
              <a:grpFill/>
            </p:grpSpPr>
            <p:sp>
              <p:nvSpPr>
                <p:cNvPr id="991" name="Rectangle 747"/>
                <p:cNvSpPr>
                  <a:spLocks noChangeArrowheads="1"/>
                </p:cNvSpPr>
                <p:nvPr/>
              </p:nvSpPr>
              <p:spPr bwMode="auto">
                <a:xfrm>
                  <a:off x="89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2" name="Rectangle 748"/>
                <p:cNvSpPr>
                  <a:spLocks noChangeArrowheads="1"/>
                </p:cNvSpPr>
                <p:nvPr/>
              </p:nvSpPr>
              <p:spPr bwMode="auto">
                <a:xfrm>
                  <a:off x="89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3" name="Rectangle 749"/>
                <p:cNvSpPr>
                  <a:spLocks noChangeArrowheads="1"/>
                </p:cNvSpPr>
                <p:nvPr/>
              </p:nvSpPr>
              <p:spPr bwMode="auto">
                <a:xfrm>
                  <a:off x="89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4" name="Rectangle 750"/>
                <p:cNvSpPr>
                  <a:spLocks noChangeArrowheads="1"/>
                </p:cNvSpPr>
                <p:nvPr/>
              </p:nvSpPr>
              <p:spPr bwMode="auto">
                <a:xfrm>
                  <a:off x="89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5" name="Rectangle 751"/>
                <p:cNvSpPr>
                  <a:spLocks noChangeArrowheads="1"/>
                </p:cNvSpPr>
                <p:nvPr/>
              </p:nvSpPr>
              <p:spPr bwMode="auto">
                <a:xfrm>
                  <a:off x="89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6" name="Rectangle 752"/>
                <p:cNvSpPr>
                  <a:spLocks noChangeArrowheads="1"/>
                </p:cNvSpPr>
                <p:nvPr/>
              </p:nvSpPr>
              <p:spPr bwMode="auto">
                <a:xfrm>
                  <a:off x="89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7" name="Rectangle 753"/>
                <p:cNvSpPr>
                  <a:spLocks noChangeArrowheads="1"/>
                </p:cNvSpPr>
                <p:nvPr/>
              </p:nvSpPr>
              <p:spPr bwMode="auto">
                <a:xfrm>
                  <a:off x="89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8" name="Rectangle 754"/>
                <p:cNvSpPr>
                  <a:spLocks noChangeArrowheads="1"/>
                </p:cNvSpPr>
                <p:nvPr/>
              </p:nvSpPr>
              <p:spPr bwMode="auto">
                <a:xfrm>
                  <a:off x="89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9" name="Rectangle 755"/>
                <p:cNvSpPr>
                  <a:spLocks noChangeArrowheads="1"/>
                </p:cNvSpPr>
                <p:nvPr/>
              </p:nvSpPr>
              <p:spPr bwMode="auto">
                <a:xfrm>
                  <a:off x="89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0" name="Rectangle 756"/>
                <p:cNvSpPr>
                  <a:spLocks noChangeArrowheads="1"/>
                </p:cNvSpPr>
                <p:nvPr/>
              </p:nvSpPr>
              <p:spPr bwMode="auto">
                <a:xfrm>
                  <a:off x="89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1" name="Rectangle 757"/>
                <p:cNvSpPr>
                  <a:spLocks noChangeArrowheads="1"/>
                </p:cNvSpPr>
                <p:nvPr/>
              </p:nvSpPr>
              <p:spPr bwMode="auto">
                <a:xfrm>
                  <a:off x="89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2" name="Rectangle 758"/>
                <p:cNvSpPr>
                  <a:spLocks noChangeArrowheads="1"/>
                </p:cNvSpPr>
                <p:nvPr/>
              </p:nvSpPr>
              <p:spPr bwMode="auto">
                <a:xfrm>
                  <a:off x="89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3" name="Rectangle 759"/>
                <p:cNvSpPr>
                  <a:spLocks noChangeArrowheads="1"/>
                </p:cNvSpPr>
                <p:nvPr/>
              </p:nvSpPr>
              <p:spPr bwMode="auto">
                <a:xfrm>
                  <a:off x="90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4" name="Rectangle 760"/>
                <p:cNvSpPr>
                  <a:spLocks noChangeArrowheads="1"/>
                </p:cNvSpPr>
                <p:nvPr/>
              </p:nvSpPr>
              <p:spPr bwMode="auto">
                <a:xfrm>
                  <a:off x="90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5" name="Rectangle 761"/>
                <p:cNvSpPr>
                  <a:spLocks noChangeArrowheads="1"/>
                </p:cNvSpPr>
                <p:nvPr/>
              </p:nvSpPr>
              <p:spPr bwMode="auto">
                <a:xfrm>
                  <a:off x="90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6" name="Rectangle 762"/>
                <p:cNvSpPr>
                  <a:spLocks noChangeArrowheads="1"/>
                </p:cNvSpPr>
                <p:nvPr/>
              </p:nvSpPr>
              <p:spPr bwMode="auto">
                <a:xfrm>
                  <a:off x="90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7" name="Rectangle 763"/>
                <p:cNvSpPr>
                  <a:spLocks noChangeArrowheads="1"/>
                </p:cNvSpPr>
                <p:nvPr/>
              </p:nvSpPr>
              <p:spPr bwMode="auto">
                <a:xfrm>
                  <a:off x="90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8" name="Rectangle 764"/>
                <p:cNvSpPr>
                  <a:spLocks noChangeArrowheads="1"/>
                </p:cNvSpPr>
                <p:nvPr/>
              </p:nvSpPr>
              <p:spPr bwMode="auto">
                <a:xfrm>
                  <a:off x="90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9" name="Rectangle 765"/>
                <p:cNvSpPr>
                  <a:spLocks noChangeArrowheads="1"/>
                </p:cNvSpPr>
                <p:nvPr/>
              </p:nvSpPr>
              <p:spPr bwMode="auto">
                <a:xfrm>
                  <a:off x="90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0" name="Rectangle 766"/>
                <p:cNvSpPr>
                  <a:spLocks noChangeArrowheads="1"/>
                </p:cNvSpPr>
                <p:nvPr/>
              </p:nvSpPr>
              <p:spPr bwMode="auto">
                <a:xfrm>
                  <a:off x="90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1" name="Rectangle 767"/>
                <p:cNvSpPr>
                  <a:spLocks noChangeArrowheads="1"/>
                </p:cNvSpPr>
                <p:nvPr/>
              </p:nvSpPr>
              <p:spPr bwMode="auto">
                <a:xfrm>
                  <a:off x="90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2" name="Rectangle 768"/>
                <p:cNvSpPr>
                  <a:spLocks noChangeArrowheads="1"/>
                </p:cNvSpPr>
                <p:nvPr/>
              </p:nvSpPr>
              <p:spPr bwMode="auto">
                <a:xfrm>
                  <a:off x="90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3" name="Rectangle 769"/>
                <p:cNvSpPr>
                  <a:spLocks noChangeArrowheads="1"/>
                </p:cNvSpPr>
                <p:nvPr/>
              </p:nvSpPr>
              <p:spPr bwMode="auto">
                <a:xfrm>
                  <a:off x="90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4" name="Rectangle 770"/>
                <p:cNvSpPr>
                  <a:spLocks noChangeArrowheads="1"/>
                </p:cNvSpPr>
                <p:nvPr/>
              </p:nvSpPr>
              <p:spPr bwMode="auto">
                <a:xfrm>
                  <a:off x="90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5" name="Rectangle 771"/>
                <p:cNvSpPr>
                  <a:spLocks noChangeArrowheads="1"/>
                </p:cNvSpPr>
                <p:nvPr/>
              </p:nvSpPr>
              <p:spPr bwMode="auto">
                <a:xfrm>
                  <a:off x="90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6" name="Rectangle 772"/>
                <p:cNvSpPr>
                  <a:spLocks noChangeArrowheads="1"/>
                </p:cNvSpPr>
                <p:nvPr/>
              </p:nvSpPr>
              <p:spPr bwMode="auto">
                <a:xfrm>
                  <a:off x="91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7" name="Rectangle 773"/>
                <p:cNvSpPr>
                  <a:spLocks noChangeArrowheads="1"/>
                </p:cNvSpPr>
                <p:nvPr/>
              </p:nvSpPr>
              <p:spPr bwMode="auto">
                <a:xfrm>
                  <a:off x="91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8" name="Rectangle 774"/>
                <p:cNvSpPr>
                  <a:spLocks noChangeArrowheads="1"/>
                </p:cNvSpPr>
                <p:nvPr/>
              </p:nvSpPr>
              <p:spPr bwMode="auto">
                <a:xfrm>
                  <a:off x="91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9" name="Rectangle 775"/>
                <p:cNvSpPr>
                  <a:spLocks noChangeArrowheads="1"/>
                </p:cNvSpPr>
                <p:nvPr/>
              </p:nvSpPr>
              <p:spPr bwMode="auto">
                <a:xfrm>
                  <a:off x="91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0" name="Rectangle 776"/>
                <p:cNvSpPr>
                  <a:spLocks noChangeArrowheads="1"/>
                </p:cNvSpPr>
                <p:nvPr/>
              </p:nvSpPr>
              <p:spPr bwMode="auto">
                <a:xfrm>
                  <a:off x="91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1" name="Rectangle 777"/>
                <p:cNvSpPr>
                  <a:spLocks noChangeArrowheads="1"/>
                </p:cNvSpPr>
                <p:nvPr/>
              </p:nvSpPr>
              <p:spPr bwMode="auto">
                <a:xfrm>
                  <a:off x="91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2" name="Rectangle 778"/>
                <p:cNvSpPr>
                  <a:spLocks noChangeArrowheads="1"/>
                </p:cNvSpPr>
                <p:nvPr/>
              </p:nvSpPr>
              <p:spPr bwMode="auto">
                <a:xfrm>
                  <a:off x="91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3" name="Rectangle 779"/>
                <p:cNvSpPr>
                  <a:spLocks noChangeArrowheads="1"/>
                </p:cNvSpPr>
                <p:nvPr/>
              </p:nvSpPr>
              <p:spPr bwMode="auto">
                <a:xfrm>
                  <a:off x="91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4" name="Rectangle 780"/>
                <p:cNvSpPr>
                  <a:spLocks noChangeArrowheads="1"/>
                </p:cNvSpPr>
                <p:nvPr/>
              </p:nvSpPr>
              <p:spPr bwMode="auto">
                <a:xfrm>
                  <a:off x="91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5" name="Rectangle 781"/>
                <p:cNvSpPr>
                  <a:spLocks noChangeArrowheads="1"/>
                </p:cNvSpPr>
                <p:nvPr/>
              </p:nvSpPr>
              <p:spPr bwMode="auto">
                <a:xfrm>
                  <a:off x="91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6" name="Rectangle 782"/>
                <p:cNvSpPr>
                  <a:spLocks noChangeArrowheads="1"/>
                </p:cNvSpPr>
                <p:nvPr/>
              </p:nvSpPr>
              <p:spPr bwMode="auto">
                <a:xfrm>
                  <a:off x="91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7" name="Rectangle 783"/>
                <p:cNvSpPr>
                  <a:spLocks noChangeArrowheads="1"/>
                </p:cNvSpPr>
                <p:nvPr/>
              </p:nvSpPr>
              <p:spPr bwMode="auto">
                <a:xfrm>
                  <a:off x="91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8" name="Rectangle 784"/>
                <p:cNvSpPr>
                  <a:spLocks noChangeArrowheads="1"/>
                </p:cNvSpPr>
                <p:nvPr/>
              </p:nvSpPr>
              <p:spPr bwMode="auto">
                <a:xfrm>
                  <a:off x="92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9" name="Rectangle 785"/>
                <p:cNvSpPr>
                  <a:spLocks noChangeArrowheads="1"/>
                </p:cNvSpPr>
                <p:nvPr/>
              </p:nvSpPr>
              <p:spPr bwMode="auto">
                <a:xfrm>
                  <a:off x="92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0" name="Rectangle 786"/>
                <p:cNvSpPr>
                  <a:spLocks noChangeArrowheads="1"/>
                </p:cNvSpPr>
                <p:nvPr/>
              </p:nvSpPr>
              <p:spPr bwMode="auto">
                <a:xfrm>
                  <a:off x="92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1" name="Rectangle 787"/>
                <p:cNvSpPr>
                  <a:spLocks noChangeArrowheads="1"/>
                </p:cNvSpPr>
                <p:nvPr/>
              </p:nvSpPr>
              <p:spPr bwMode="auto">
                <a:xfrm>
                  <a:off x="92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2" name="Rectangle 788"/>
                <p:cNvSpPr>
                  <a:spLocks noChangeArrowheads="1"/>
                </p:cNvSpPr>
                <p:nvPr/>
              </p:nvSpPr>
              <p:spPr bwMode="auto">
                <a:xfrm>
                  <a:off x="92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3" name="Rectangle 789"/>
                <p:cNvSpPr>
                  <a:spLocks noChangeArrowheads="1"/>
                </p:cNvSpPr>
                <p:nvPr/>
              </p:nvSpPr>
              <p:spPr bwMode="auto">
                <a:xfrm>
                  <a:off x="92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4" name="Rectangle 790"/>
                <p:cNvSpPr>
                  <a:spLocks noChangeArrowheads="1"/>
                </p:cNvSpPr>
                <p:nvPr/>
              </p:nvSpPr>
              <p:spPr bwMode="auto">
                <a:xfrm>
                  <a:off x="92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5" name="Rectangle 791"/>
                <p:cNvSpPr>
                  <a:spLocks noChangeArrowheads="1"/>
                </p:cNvSpPr>
                <p:nvPr/>
              </p:nvSpPr>
              <p:spPr bwMode="auto">
                <a:xfrm>
                  <a:off x="92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6" name="Rectangle 792"/>
                <p:cNvSpPr>
                  <a:spLocks noChangeArrowheads="1"/>
                </p:cNvSpPr>
                <p:nvPr/>
              </p:nvSpPr>
              <p:spPr bwMode="auto">
                <a:xfrm>
                  <a:off x="92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7" name="Rectangle 793"/>
                <p:cNvSpPr>
                  <a:spLocks noChangeArrowheads="1"/>
                </p:cNvSpPr>
                <p:nvPr/>
              </p:nvSpPr>
              <p:spPr bwMode="auto">
                <a:xfrm>
                  <a:off x="92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8" name="Rectangle 794"/>
                <p:cNvSpPr>
                  <a:spLocks noChangeArrowheads="1"/>
                </p:cNvSpPr>
                <p:nvPr/>
              </p:nvSpPr>
              <p:spPr bwMode="auto">
                <a:xfrm>
                  <a:off x="92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9" name="Rectangle 795"/>
                <p:cNvSpPr>
                  <a:spLocks noChangeArrowheads="1"/>
                </p:cNvSpPr>
                <p:nvPr/>
              </p:nvSpPr>
              <p:spPr bwMode="auto">
                <a:xfrm>
                  <a:off x="92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0" name="Rectangle 796"/>
                <p:cNvSpPr>
                  <a:spLocks noChangeArrowheads="1"/>
                </p:cNvSpPr>
                <p:nvPr/>
              </p:nvSpPr>
              <p:spPr bwMode="auto">
                <a:xfrm>
                  <a:off x="92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1" name="Rectangle 797"/>
                <p:cNvSpPr>
                  <a:spLocks noChangeArrowheads="1"/>
                </p:cNvSpPr>
                <p:nvPr/>
              </p:nvSpPr>
              <p:spPr bwMode="auto">
                <a:xfrm>
                  <a:off x="93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2" name="Rectangle 798"/>
                <p:cNvSpPr>
                  <a:spLocks noChangeArrowheads="1"/>
                </p:cNvSpPr>
                <p:nvPr/>
              </p:nvSpPr>
              <p:spPr bwMode="auto">
                <a:xfrm>
                  <a:off x="93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3" name="Rectangle 799"/>
                <p:cNvSpPr>
                  <a:spLocks noChangeArrowheads="1"/>
                </p:cNvSpPr>
                <p:nvPr/>
              </p:nvSpPr>
              <p:spPr bwMode="auto">
                <a:xfrm>
                  <a:off x="93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" name="Rectangle 800"/>
                <p:cNvSpPr>
                  <a:spLocks noChangeArrowheads="1"/>
                </p:cNvSpPr>
                <p:nvPr/>
              </p:nvSpPr>
              <p:spPr bwMode="auto">
                <a:xfrm>
                  <a:off x="93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5" name="Rectangle 801"/>
                <p:cNvSpPr>
                  <a:spLocks noChangeArrowheads="1"/>
                </p:cNvSpPr>
                <p:nvPr/>
              </p:nvSpPr>
              <p:spPr bwMode="auto">
                <a:xfrm>
                  <a:off x="93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6" name="Rectangle 802"/>
                <p:cNvSpPr>
                  <a:spLocks noChangeArrowheads="1"/>
                </p:cNvSpPr>
                <p:nvPr/>
              </p:nvSpPr>
              <p:spPr bwMode="auto">
                <a:xfrm>
                  <a:off x="93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7" name="Rectangle 803"/>
                <p:cNvSpPr>
                  <a:spLocks noChangeArrowheads="1"/>
                </p:cNvSpPr>
                <p:nvPr/>
              </p:nvSpPr>
              <p:spPr bwMode="auto">
                <a:xfrm>
                  <a:off x="93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8" name="Rectangle 804"/>
                <p:cNvSpPr>
                  <a:spLocks noChangeArrowheads="1"/>
                </p:cNvSpPr>
                <p:nvPr/>
              </p:nvSpPr>
              <p:spPr bwMode="auto">
                <a:xfrm>
                  <a:off x="93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9" name="Rectangle 805"/>
                <p:cNvSpPr>
                  <a:spLocks noChangeArrowheads="1"/>
                </p:cNvSpPr>
                <p:nvPr/>
              </p:nvSpPr>
              <p:spPr bwMode="auto">
                <a:xfrm>
                  <a:off x="93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0" name="Rectangle 806"/>
                <p:cNvSpPr>
                  <a:spLocks noChangeArrowheads="1"/>
                </p:cNvSpPr>
                <p:nvPr/>
              </p:nvSpPr>
              <p:spPr bwMode="auto">
                <a:xfrm>
                  <a:off x="93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1" name="Rectangle 807"/>
                <p:cNvSpPr>
                  <a:spLocks noChangeArrowheads="1"/>
                </p:cNvSpPr>
                <p:nvPr/>
              </p:nvSpPr>
              <p:spPr bwMode="auto">
                <a:xfrm>
                  <a:off x="93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2" name="Rectangle 808"/>
                <p:cNvSpPr>
                  <a:spLocks noChangeArrowheads="1"/>
                </p:cNvSpPr>
                <p:nvPr/>
              </p:nvSpPr>
              <p:spPr bwMode="auto">
                <a:xfrm>
                  <a:off x="93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3" name="Rectangle 809"/>
                <p:cNvSpPr>
                  <a:spLocks noChangeArrowheads="1"/>
                </p:cNvSpPr>
                <p:nvPr/>
              </p:nvSpPr>
              <p:spPr bwMode="auto">
                <a:xfrm>
                  <a:off x="94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4" name="Rectangle 810"/>
                <p:cNvSpPr>
                  <a:spLocks noChangeArrowheads="1"/>
                </p:cNvSpPr>
                <p:nvPr/>
              </p:nvSpPr>
              <p:spPr bwMode="auto">
                <a:xfrm>
                  <a:off x="94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" name="Rectangle 811"/>
                <p:cNvSpPr>
                  <a:spLocks noChangeArrowheads="1"/>
                </p:cNvSpPr>
                <p:nvPr/>
              </p:nvSpPr>
              <p:spPr bwMode="auto">
                <a:xfrm>
                  <a:off x="94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6" name="Rectangle 812"/>
                <p:cNvSpPr>
                  <a:spLocks noChangeArrowheads="1"/>
                </p:cNvSpPr>
                <p:nvPr/>
              </p:nvSpPr>
              <p:spPr bwMode="auto">
                <a:xfrm>
                  <a:off x="94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7" name="Rectangle 813"/>
                <p:cNvSpPr>
                  <a:spLocks noChangeArrowheads="1"/>
                </p:cNvSpPr>
                <p:nvPr/>
              </p:nvSpPr>
              <p:spPr bwMode="auto">
                <a:xfrm>
                  <a:off x="94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8" name="Rectangle 814"/>
                <p:cNvSpPr>
                  <a:spLocks noChangeArrowheads="1"/>
                </p:cNvSpPr>
                <p:nvPr/>
              </p:nvSpPr>
              <p:spPr bwMode="auto">
                <a:xfrm>
                  <a:off x="94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9" name="Rectangle 815"/>
                <p:cNvSpPr>
                  <a:spLocks noChangeArrowheads="1"/>
                </p:cNvSpPr>
                <p:nvPr/>
              </p:nvSpPr>
              <p:spPr bwMode="auto">
                <a:xfrm>
                  <a:off x="94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0" name="Rectangle 816"/>
                <p:cNvSpPr>
                  <a:spLocks noChangeArrowheads="1"/>
                </p:cNvSpPr>
                <p:nvPr/>
              </p:nvSpPr>
              <p:spPr bwMode="auto">
                <a:xfrm>
                  <a:off x="94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1" name="Rectangle 817"/>
                <p:cNvSpPr>
                  <a:spLocks noChangeArrowheads="1"/>
                </p:cNvSpPr>
                <p:nvPr/>
              </p:nvSpPr>
              <p:spPr bwMode="auto">
                <a:xfrm>
                  <a:off x="94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2" name="Rectangle 818"/>
                <p:cNvSpPr>
                  <a:spLocks noChangeArrowheads="1"/>
                </p:cNvSpPr>
                <p:nvPr/>
              </p:nvSpPr>
              <p:spPr bwMode="auto">
                <a:xfrm>
                  <a:off x="94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3" name="Rectangle 819"/>
                <p:cNvSpPr>
                  <a:spLocks noChangeArrowheads="1"/>
                </p:cNvSpPr>
                <p:nvPr/>
              </p:nvSpPr>
              <p:spPr bwMode="auto">
                <a:xfrm>
                  <a:off x="94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4" name="Rectangle 820"/>
                <p:cNvSpPr>
                  <a:spLocks noChangeArrowheads="1"/>
                </p:cNvSpPr>
                <p:nvPr/>
              </p:nvSpPr>
              <p:spPr bwMode="auto">
                <a:xfrm>
                  <a:off x="94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5" name="Rectangle 821"/>
                <p:cNvSpPr>
                  <a:spLocks noChangeArrowheads="1"/>
                </p:cNvSpPr>
                <p:nvPr/>
              </p:nvSpPr>
              <p:spPr bwMode="auto">
                <a:xfrm>
                  <a:off x="94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6" name="Rectangle 822"/>
                <p:cNvSpPr>
                  <a:spLocks noChangeArrowheads="1"/>
                </p:cNvSpPr>
                <p:nvPr/>
              </p:nvSpPr>
              <p:spPr bwMode="auto">
                <a:xfrm>
                  <a:off x="95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7" name="Rectangle 823"/>
                <p:cNvSpPr>
                  <a:spLocks noChangeArrowheads="1"/>
                </p:cNvSpPr>
                <p:nvPr/>
              </p:nvSpPr>
              <p:spPr bwMode="auto">
                <a:xfrm>
                  <a:off x="95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8" name="Rectangle 824"/>
                <p:cNvSpPr>
                  <a:spLocks noChangeArrowheads="1"/>
                </p:cNvSpPr>
                <p:nvPr/>
              </p:nvSpPr>
              <p:spPr bwMode="auto">
                <a:xfrm>
                  <a:off x="95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9" name="Rectangle 825"/>
                <p:cNvSpPr>
                  <a:spLocks noChangeArrowheads="1"/>
                </p:cNvSpPr>
                <p:nvPr/>
              </p:nvSpPr>
              <p:spPr bwMode="auto">
                <a:xfrm>
                  <a:off x="95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0" name="Rectangle 826"/>
                <p:cNvSpPr>
                  <a:spLocks noChangeArrowheads="1"/>
                </p:cNvSpPr>
                <p:nvPr/>
              </p:nvSpPr>
              <p:spPr bwMode="auto">
                <a:xfrm>
                  <a:off x="95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1" name="Rectangle 827"/>
                <p:cNvSpPr>
                  <a:spLocks noChangeArrowheads="1"/>
                </p:cNvSpPr>
                <p:nvPr/>
              </p:nvSpPr>
              <p:spPr bwMode="auto">
                <a:xfrm>
                  <a:off x="95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2" name="Rectangle 828"/>
                <p:cNvSpPr>
                  <a:spLocks noChangeArrowheads="1"/>
                </p:cNvSpPr>
                <p:nvPr/>
              </p:nvSpPr>
              <p:spPr bwMode="auto">
                <a:xfrm>
                  <a:off x="95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3" name="Rectangle 829"/>
                <p:cNvSpPr>
                  <a:spLocks noChangeArrowheads="1"/>
                </p:cNvSpPr>
                <p:nvPr/>
              </p:nvSpPr>
              <p:spPr bwMode="auto">
                <a:xfrm>
                  <a:off x="95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4" name="Rectangle 830"/>
                <p:cNvSpPr>
                  <a:spLocks noChangeArrowheads="1"/>
                </p:cNvSpPr>
                <p:nvPr/>
              </p:nvSpPr>
              <p:spPr bwMode="auto">
                <a:xfrm>
                  <a:off x="95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5" name="Rectangle 831"/>
                <p:cNvSpPr>
                  <a:spLocks noChangeArrowheads="1"/>
                </p:cNvSpPr>
                <p:nvPr/>
              </p:nvSpPr>
              <p:spPr bwMode="auto">
                <a:xfrm>
                  <a:off x="95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6" name="Rectangle 832"/>
                <p:cNvSpPr>
                  <a:spLocks noChangeArrowheads="1"/>
                </p:cNvSpPr>
                <p:nvPr/>
              </p:nvSpPr>
              <p:spPr bwMode="auto">
                <a:xfrm>
                  <a:off x="95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7" name="Rectangle 833"/>
                <p:cNvSpPr>
                  <a:spLocks noChangeArrowheads="1"/>
                </p:cNvSpPr>
                <p:nvPr/>
              </p:nvSpPr>
              <p:spPr bwMode="auto">
                <a:xfrm>
                  <a:off x="95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8" name="Rectangle 834"/>
                <p:cNvSpPr>
                  <a:spLocks noChangeArrowheads="1"/>
                </p:cNvSpPr>
                <p:nvPr/>
              </p:nvSpPr>
              <p:spPr bwMode="auto">
                <a:xfrm>
                  <a:off x="96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9" name="Rectangle 835"/>
                <p:cNvSpPr>
                  <a:spLocks noChangeArrowheads="1"/>
                </p:cNvSpPr>
                <p:nvPr/>
              </p:nvSpPr>
              <p:spPr bwMode="auto">
                <a:xfrm>
                  <a:off x="96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0" name="Rectangle 836"/>
                <p:cNvSpPr>
                  <a:spLocks noChangeArrowheads="1"/>
                </p:cNvSpPr>
                <p:nvPr/>
              </p:nvSpPr>
              <p:spPr bwMode="auto">
                <a:xfrm>
                  <a:off x="96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1" name="Rectangle 837"/>
                <p:cNvSpPr>
                  <a:spLocks noChangeArrowheads="1"/>
                </p:cNvSpPr>
                <p:nvPr/>
              </p:nvSpPr>
              <p:spPr bwMode="auto">
                <a:xfrm>
                  <a:off x="96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2" name="Rectangle 838"/>
                <p:cNvSpPr>
                  <a:spLocks noChangeArrowheads="1"/>
                </p:cNvSpPr>
                <p:nvPr/>
              </p:nvSpPr>
              <p:spPr bwMode="auto">
                <a:xfrm>
                  <a:off x="96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3" name="Rectangle 839"/>
                <p:cNvSpPr>
                  <a:spLocks noChangeArrowheads="1"/>
                </p:cNvSpPr>
                <p:nvPr/>
              </p:nvSpPr>
              <p:spPr bwMode="auto">
                <a:xfrm>
                  <a:off x="96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4" name="Rectangle 840"/>
                <p:cNvSpPr>
                  <a:spLocks noChangeArrowheads="1"/>
                </p:cNvSpPr>
                <p:nvPr/>
              </p:nvSpPr>
              <p:spPr bwMode="auto">
                <a:xfrm>
                  <a:off x="96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" name="Rectangle 841"/>
                <p:cNvSpPr>
                  <a:spLocks noChangeArrowheads="1"/>
                </p:cNvSpPr>
                <p:nvPr/>
              </p:nvSpPr>
              <p:spPr bwMode="auto">
                <a:xfrm>
                  <a:off x="96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6" name="Rectangle 842"/>
                <p:cNvSpPr>
                  <a:spLocks noChangeArrowheads="1"/>
                </p:cNvSpPr>
                <p:nvPr/>
              </p:nvSpPr>
              <p:spPr bwMode="auto">
                <a:xfrm>
                  <a:off x="96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7" name="Rectangle 843"/>
                <p:cNvSpPr>
                  <a:spLocks noChangeArrowheads="1"/>
                </p:cNvSpPr>
                <p:nvPr/>
              </p:nvSpPr>
              <p:spPr bwMode="auto">
                <a:xfrm>
                  <a:off x="96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8" name="Rectangle 844"/>
                <p:cNvSpPr>
                  <a:spLocks noChangeArrowheads="1"/>
                </p:cNvSpPr>
                <p:nvPr/>
              </p:nvSpPr>
              <p:spPr bwMode="auto">
                <a:xfrm>
                  <a:off x="96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9" name="Rectangle 845"/>
                <p:cNvSpPr>
                  <a:spLocks noChangeArrowheads="1"/>
                </p:cNvSpPr>
                <p:nvPr/>
              </p:nvSpPr>
              <p:spPr bwMode="auto">
                <a:xfrm>
                  <a:off x="96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0" name="Rectangle 846"/>
                <p:cNvSpPr>
                  <a:spLocks noChangeArrowheads="1"/>
                </p:cNvSpPr>
                <p:nvPr/>
              </p:nvSpPr>
              <p:spPr bwMode="auto">
                <a:xfrm>
                  <a:off x="96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1" name="Rectangle 847"/>
                <p:cNvSpPr>
                  <a:spLocks noChangeArrowheads="1"/>
                </p:cNvSpPr>
                <p:nvPr/>
              </p:nvSpPr>
              <p:spPr bwMode="auto">
                <a:xfrm>
                  <a:off x="97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2" name="Rectangle 848"/>
                <p:cNvSpPr>
                  <a:spLocks noChangeArrowheads="1"/>
                </p:cNvSpPr>
                <p:nvPr/>
              </p:nvSpPr>
              <p:spPr bwMode="auto">
                <a:xfrm>
                  <a:off x="97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3" name="Rectangle 849"/>
                <p:cNvSpPr>
                  <a:spLocks noChangeArrowheads="1"/>
                </p:cNvSpPr>
                <p:nvPr/>
              </p:nvSpPr>
              <p:spPr bwMode="auto">
                <a:xfrm>
                  <a:off x="97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4" name="Rectangle 850"/>
                <p:cNvSpPr>
                  <a:spLocks noChangeArrowheads="1"/>
                </p:cNvSpPr>
                <p:nvPr/>
              </p:nvSpPr>
              <p:spPr bwMode="auto">
                <a:xfrm>
                  <a:off x="97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5" name="Rectangle 851"/>
                <p:cNvSpPr>
                  <a:spLocks noChangeArrowheads="1"/>
                </p:cNvSpPr>
                <p:nvPr/>
              </p:nvSpPr>
              <p:spPr bwMode="auto">
                <a:xfrm>
                  <a:off x="97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6" name="Rectangle 852"/>
                <p:cNvSpPr>
                  <a:spLocks noChangeArrowheads="1"/>
                </p:cNvSpPr>
                <p:nvPr/>
              </p:nvSpPr>
              <p:spPr bwMode="auto">
                <a:xfrm>
                  <a:off x="97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7" name="Rectangle 853"/>
                <p:cNvSpPr>
                  <a:spLocks noChangeArrowheads="1"/>
                </p:cNvSpPr>
                <p:nvPr/>
              </p:nvSpPr>
              <p:spPr bwMode="auto">
                <a:xfrm>
                  <a:off x="97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8" name="Rectangle 854"/>
                <p:cNvSpPr>
                  <a:spLocks noChangeArrowheads="1"/>
                </p:cNvSpPr>
                <p:nvPr/>
              </p:nvSpPr>
              <p:spPr bwMode="auto">
                <a:xfrm>
                  <a:off x="97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9" name="Rectangle 855"/>
                <p:cNvSpPr>
                  <a:spLocks noChangeArrowheads="1"/>
                </p:cNvSpPr>
                <p:nvPr/>
              </p:nvSpPr>
              <p:spPr bwMode="auto">
                <a:xfrm>
                  <a:off x="97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0" name="Rectangle 856"/>
                <p:cNvSpPr>
                  <a:spLocks noChangeArrowheads="1"/>
                </p:cNvSpPr>
                <p:nvPr/>
              </p:nvSpPr>
              <p:spPr bwMode="auto">
                <a:xfrm>
                  <a:off x="97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1" name="Rectangle 857"/>
                <p:cNvSpPr>
                  <a:spLocks noChangeArrowheads="1"/>
                </p:cNvSpPr>
                <p:nvPr/>
              </p:nvSpPr>
              <p:spPr bwMode="auto">
                <a:xfrm>
                  <a:off x="97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2" name="Rectangle 858"/>
                <p:cNvSpPr>
                  <a:spLocks noChangeArrowheads="1"/>
                </p:cNvSpPr>
                <p:nvPr/>
              </p:nvSpPr>
              <p:spPr bwMode="auto">
                <a:xfrm>
                  <a:off x="97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3" name="Rectangle 859"/>
                <p:cNvSpPr>
                  <a:spLocks noChangeArrowheads="1"/>
                </p:cNvSpPr>
                <p:nvPr/>
              </p:nvSpPr>
              <p:spPr bwMode="auto">
                <a:xfrm>
                  <a:off x="98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4" name="Rectangle 860"/>
                <p:cNvSpPr>
                  <a:spLocks noChangeArrowheads="1"/>
                </p:cNvSpPr>
                <p:nvPr/>
              </p:nvSpPr>
              <p:spPr bwMode="auto">
                <a:xfrm>
                  <a:off x="98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5" name="Rectangle 861"/>
                <p:cNvSpPr>
                  <a:spLocks noChangeArrowheads="1"/>
                </p:cNvSpPr>
                <p:nvPr/>
              </p:nvSpPr>
              <p:spPr bwMode="auto">
                <a:xfrm>
                  <a:off x="98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" name="Rectangle 862"/>
                <p:cNvSpPr>
                  <a:spLocks noChangeArrowheads="1"/>
                </p:cNvSpPr>
                <p:nvPr/>
              </p:nvSpPr>
              <p:spPr bwMode="auto">
                <a:xfrm>
                  <a:off x="98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7" name="Rectangle 863"/>
                <p:cNvSpPr>
                  <a:spLocks noChangeArrowheads="1"/>
                </p:cNvSpPr>
                <p:nvPr/>
              </p:nvSpPr>
              <p:spPr bwMode="auto">
                <a:xfrm>
                  <a:off x="98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8" name="Rectangle 864"/>
                <p:cNvSpPr>
                  <a:spLocks noChangeArrowheads="1"/>
                </p:cNvSpPr>
                <p:nvPr/>
              </p:nvSpPr>
              <p:spPr bwMode="auto">
                <a:xfrm>
                  <a:off x="98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9" name="Rectangle 865"/>
                <p:cNvSpPr>
                  <a:spLocks noChangeArrowheads="1"/>
                </p:cNvSpPr>
                <p:nvPr/>
              </p:nvSpPr>
              <p:spPr bwMode="auto">
                <a:xfrm>
                  <a:off x="98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0" name="Rectangle 866"/>
                <p:cNvSpPr>
                  <a:spLocks noChangeArrowheads="1"/>
                </p:cNvSpPr>
                <p:nvPr/>
              </p:nvSpPr>
              <p:spPr bwMode="auto">
                <a:xfrm>
                  <a:off x="98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1" name="Rectangle 867"/>
                <p:cNvSpPr>
                  <a:spLocks noChangeArrowheads="1"/>
                </p:cNvSpPr>
                <p:nvPr/>
              </p:nvSpPr>
              <p:spPr bwMode="auto">
                <a:xfrm>
                  <a:off x="98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2" name="Rectangle 868"/>
                <p:cNvSpPr>
                  <a:spLocks noChangeArrowheads="1"/>
                </p:cNvSpPr>
                <p:nvPr/>
              </p:nvSpPr>
              <p:spPr bwMode="auto">
                <a:xfrm>
                  <a:off x="98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3" name="Rectangle 869"/>
                <p:cNvSpPr>
                  <a:spLocks noChangeArrowheads="1"/>
                </p:cNvSpPr>
                <p:nvPr/>
              </p:nvSpPr>
              <p:spPr bwMode="auto">
                <a:xfrm>
                  <a:off x="98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4" name="Rectangle 870"/>
                <p:cNvSpPr>
                  <a:spLocks noChangeArrowheads="1"/>
                </p:cNvSpPr>
                <p:nvPr/>
              </p:nvSpPr>
              <p:spPr bwMode="auto">
                <a:xfrm>
                  <a:off x="98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5" name="Rectangle 871"/>
                <p:cNvSpPr>
                  <a:spLocks noChangeArrowheads="1"/>
                </p:cNvSpPr>
                <p:nvPr/>
              </p:nvSpPr>
              <p:spPr bwMode="auto">
                <a:xfrm>
                  <a:off x="98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6" name="Rectangle 872"/>
                <p:cNvSpPr>
                  <a:spLocks noChangeArrowheads="1"/>
                </p:cNvSpPr>
                <p:nvPr/>
              </p:nvSpPr>
              <p:spPr bwMode="auto">
                <a:xfrm>
                  <a:off x="99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7" name="Rectangle 873"/>
                <p:cNvSpPr>
                  <a:spLocks noChangeArrowheads="1"/>
                </p:cNvSpPr>
                <p:nvPr/>
              </p:nvSpPr>
              <p:spPr bwMode="auto">
                <a:xfrm>
                  <a:off x="99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8" name="Rectangle 874"/>
                <p:cNvSpPr>
                  <a:spLocks noChangeArrowheads="1"/>
                </p:cNvSpPr>
                <p:nvPr/>
              </p:nvSpPr>
              <p:spPr bwMode="auto">
                <a:xfrm>
                  <a:off x="99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9" name="Rectangle 875"/>
                <p:cNvSpPr>
                  <a:spLocks noChangeArrowheads="1"/>
                </p:cNvSpPr>
                <p:nvPr/>
              </p:nvSpPr>
              <p:spPr bwMode="auto">
                <a:xfrm>
                  <a:off x="99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0" name="Rectangle 876"/>
                <p:cNvSpPr>
                  <a:spLocks noChangeArrowheads="1"/>
                </p:cNvSpPr>
                <p:nvPr/>
              </p:nvSpPr>
              <p:spPr bwMode="auto">
                <a:xfrm>
                  <a:off x="99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1" name="Rectangle 877"/>
                <p:cNvSpPr>
                  <a:spLocks noChangeArrowheads="1"/>
                </p:cNvSpPr>
                <p:nvPr/>
              </p:nvSpPr>
              <p:spPr bwMode="auto">
                <a:xfrm>
                  <a:off x="99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2" name="Rectangle 878"/>
                <p:cNvSpPr>
                  <a:spLocks noChangeArrowheads="1"/>
                </p:cNvSpPr>
                <p:nvPr/>
              </p:nvSpPr>
              <p:spPr bwMode="auto">
                <a:xfrm>
                  <a:off x="99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3" name="Rectangle 879"/>
                <p:cNvSpPr>
                  <a:spLocks noChangeArrowheads="1"/>
                </p:cNvSpPr>
                <p:nvPr/>
              </p:nvSpPr>
              <p:spPr bwMode="auto">
                <a:xfrm>
                  <a:off x="99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4" name="Rectangle 880"/>
                <p:cNvSpPr>
                  <a:spLocks noChangeArrowheads="1"/>
                </p:cNvSpPr>
                <p:nvPr/>
              </p:nvSpPr>
              <p:spPr bwMode="auto">
                <a:xfrm>
                  <a:off x="99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5" name="Rectangle 881"/>
                <p:cNvSpPr>
                  <a:spLocks noChangeArrowheads="1"/>
                </p:cNvSpPr>
                <p:nvPr/>
              </p:nvSpPr>
              <p:spPr bwMode="auto">
                <a:xfrm>
                  <a:off x="99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" name="Rectangle 882"/>
                <p:cNvSpPr>
                  <a:spLocks noChangeArrowheads="1"/>
                </p:cNvSpPr>
                <p:nvPr/>
              </p:nvSpPr>
              <p:spPr bwMode="auto">
                <a:xfrm>
                  <a:off x="99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7" name="Rectangle 883"/>
                <p:cNvSpPr>
                  <a:spLocks noChangeArrowheads="1"/>
                </p:cNvSpPr>
                <p:nvPr/>
              </p:nvSpPr>
              <p:spPr bwMode="auto">
                <a:xfrm>
                  <a:off x="99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8" name="Rectangle 884"/>
                <p:cNvSpPr>
                  <a:spLocks noChangeArrowheads="1"/>
                </p:cNvSpPr>
                <p:nvPr/>
              </p:nvSpPr>
              <p:spPr bwMode="auto">
                <a:xfrm>
                  <a:off x="100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9" name="Rectangle 885"/>
                <p:cNvSpPr>
                  <a:spLocks noChangeArrowheads="1"/>
                </p:cNvSpPr>
                <p:nvPr/>
              </p:nvSpPr>
              <p:spPr bwMode="auto">
                <a:xfrm>
                  <a:off x="100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0" name="Rectangle 886"/>
                <p:cNvSpPr>
                  <a:spLocks noChangeArrowheads="1"/>
                </p:cNvSpPr>
                <p:nvPr/>
              </p:nvSpPr>
              <p:spPr bwMode="auto">
                <a:xfrm>
                  <a:off x="100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1" name="Rectangle 887"/>
                <p:cNvSpPr>
                  <a:spLocks noChangeArrowheads="1"/>
                </p:cNvSpPr>
                <p:nvPr/>
              </p:nvSpPr>
              <p:spPr bwMode="auto">
                <a:xfrm>
                  <a:off x="100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2" name="Rectangle 888"/>
                <p:cNvSpPr>
                  <a:spLocks noChangeArrowheads="1"/>
                </p:cNvSpPr>
                <p:nvPr/>
              </p:nvSpPr>
              <p:spPr bwMode="auto">
                <a:xfrm>
                  <a:off x="100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3" name="Rectangle 889"/>
                <p:cNvSpPr>
                  <a:spLocks noChangeArrowheads="1"/>
                </p:cNvSpPr>
                <p:nvPr/>
              </p:nvSpPr>
              <p:spPr bwMode="auto">
                <a:xfrm>
                  <a:off x="100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4" name="Rectangle 890"/>
                <p:cNvSpPr>
                  <a:spLocks noChangeArrowheads="1"/>
                </p:cNvSpPr>
                <p:nvPr/>
              </p:nvSpPr>
              <p:spPr bwMode="auto">
                <a:xfrm>
                  <a:off x="100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5" name="Rectangle 891"/>
                <p:cNvSpPr>
                  <a:spLocks noChangeArrowheads="1"/>
                </p:cNvSpPr>
                <p:nvPr/>
              </p:nvSpPr>
              <p:spPr bwMode="auto">
                <a:xfrm>
                  <a:off x="100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6" name="Freeform 892"/>
                <p:cNvSpPr>
                  <a:spLocks/>
                </p:cNvSpPr>
                <p:nvPr/>
              </p:nvSpPr>
              <p:spPr bwMode="auto">
                <a:xfrm>
                  <a:off x="8904" y="5547"/>
                  <a:ext cx="1152" cy="1296"/>
                </a:xfrm>
                <a:custGeom>
                  <a:avLst/>
                  <a:gdLst/>
                  <a:ahLst/>
                  <a:cxnLst>
                    <a:cxn ang="0">
                      <a:pos x="0" y="648"/>
                    </a:cxn>
                    <a:cxn ang="0">
                      <a:pos x="4" y="584"/>
                    </a:cxn>
                    <a:cxn ang="0">
                      <a:pos x="12" y="520"/>
                    </a:cxn>
                    <a:cxn ang="0">
                      <a:pos x="24" y="456"/>
                    </a:cxn>
                    <a:cxn ang="0">
                      <a:pos x="44" y="396"/>
                    </a:cxn>
                    <a:cxn ang="0">
                      <a:pos x="68" y="340"/>
                    </a:cxn>
                    <a:cxn ang="0">
                      <a:pos x="100" y="288"/>
                    </a:cxn>
                    <a:cxn ang="0">
                      <a:pos x="132" y="236"/>
                    </a:cxn>
                    <a:cxn ang="0">
                      <a:pos x="168" y="192"/>
                    </a:cxn>
                    <a:cxn ang="0">
                      <a:pos x="208" y="148"/>
                    </a:cxn>
                    <a:cxn ang="0">
                      <a:pos x="252" y="112"/>
                    </a:cxn>
                    <a:cxn ang="0">
                      <a:pos x="300" y="80"/>
                    </a:cxn>
                    <a:cxn ang="0">
                      <a:pos x="352" y="52"/>
                    </a:cxn>
                    <a:cxn ang="0">
                      <a:pos x="404" y="28"/>
                    </a:cxn>
                    <a:cxn ang="0">
                      <a:pos x="460" y="12"/>
                    </a:cxn>
                    <a:cxn ang="0">
                      <a:pos x="516" y="4"/>
                    </a:cxn>
                    <a:cxn ang="0">
                      <a:pos x="576" y="0"/>
                    </a:cxn>
                    <a:cxn ang="0">
                      <a:pos x="636" y="4"/>
                    </a:cxn>
                    <a:cxn ang="0">
                      <a:pos x="692" y="12"/>
                    </a:cxn>
                    <a:cxn ang="0">
                      <a:pos x="748" y="28"/>
                    </a:cxn>
                    <a:cxn ang="0">
                      <a:pos x="800" y="52"/>
                    </a:cxn>
                    <a:cxn ang="0">
                      <a:pos x="852" y="80"/>
                    </a:cxn>
                    <a:cxn ang="0">
                      <a:pos x="900" y="112"/>
                    </a:cxn>
                    <a:cxn ang="0">
                      <a:pos x="944" y="148"/>
                    </a:cxn>
                    <a:cxn ang="0">
                      <a:pos x="984" y="192"/>
                    </a:cxn>
                    <a:cxn ang="0">
                      <a:pos x="1020" y="236"/>
                    </a:cxn>
                    <a:cxn ang="0">
                      <a:pos x="1056" y="288"/>
                    </a:cxn>
                    <a:cxn ang="0">
                      <a:pos x="1084" y="340"/>
                    </a:cxn>
                    <a:cxn ang="0">
                      <a:pos x="1108" y="396"/>
                    </a:cxn>
                    <a:cxn ang="0">
                      <a:pos x="1128" y="456"/>
                    </a:cxn>
                    <a:cxn ang="0">
                      <a:pos x="1140" y="520"/>
                    </a:cxn>
                    <a:cxn ang="0">
                      <a:pos x="1148" y="584"/>
                    </a:cxn>
                    <a:cxn ang="0">
                      <a:pos x="1152" y="648"/>
                    </a:cxn>
                    <a:cxn ang="0">
                      <a:pos x="1152" y="1296"/>
                    </a:cxn>
                    <a:cxn ang="0">
                      <a:pos x="0" y="1296"/>
                    </a:cxn>
                    <a:cxn ang="0">
                      <a:pos x="0" y="648"/>
                    </a:cxn>
                  </a:cxnLst>
                  <a:rect l="0" t="0" r="r" b="b"/>
                  <a:pathLst>
                    <a:path w="1152" h="1296">
                      <a:moveTo>
                        <a:pt x="0" y="648"/>
                      </a:moveTo>
                      <a:lnTo>
                        <a:pt x="4" y="584"/>
                      </a:lnTo>
                      <a:lnTo>
                        <a:pt x="12" y="520"/>
                      </a:lnTo>
                      <a:lnTo>
                        <a:pt x="24" y="456"/>
                      </a:lnTo>
                      <a:lnTo>
                        <a:pt x="44" y="396"/>
                      </a:lnTo>
                      <a:lnTo>
                        <a:pt x="68" y="340"/>
                      </a:lnTo>
                      <a:lnTo>
                        <a:pt x="100" y="288"/>
                      </a:lnTo>
                      <a:lnTo>
                        <a:pt x="132" y="236"/>
                      </a:lnTo>
                      <a:lnTo>
                        <a:pt x="168" y="192"/>
                      </a:lnTo>
                      <a:lnTo>
                        <a:pt x="208" y="148"/>
                      </a:lnTo>
                      <a:lnTo>
                        <a:pt x="252" y="112"/>
                      </a:lnTo>
                      <a:lnTo>
                        <a:pt x="300" y="80"/>
                      </a:lnTo>
                      <a:lnTo>
                        <a:pt x="352" y="52"/>
                      </a:lnTo>
                      <a:lnTo>
                        <a:pt x="404" y="28"/>
                      </a:lnTo>
                      <a:lnTo>
                        <a:pt x="460" y="12"/>
                      </a:lnTo>
                      <a:lnTo>
                        <a:pt x="516" y="4"/>
                      </a:lnTo>
                      <a:lnTo>
                        <a:pt x="576" y="0"/>
                      </a:lnTo>
                      <a:lnTo>
                        <a:pt x="636" y="4"/>
                      </a:lnTo>
                      <a:lnTo>
                        <a:pt x="692" y="12"/>
                      </a:lnTo>
                      <a:lnTo>
                        <a:pt x="748" y="28"/>
                      </a:lnTo>
                      <a:lnTo>
                        <a:pt x="800" y="52"/>
                      </a:lnTo>
                      <a:lnTo>
                        <a:pt x="852" y="80"/>
                      </a:lnTo>
                      <a:lnTo>
                        <a:pt x="900" y="112"/>
                      </a:lnTo>
                      <a:lnTo>
                        <a:pt x="944" y="148"/>
                      </a:lnTo>
                      <a:lnTo>
                        <a:pt x="984" y="192"/>
                      </a:lnTo>
                      <a:lnTo>
                        <a:pt x="1020" y="236"/>
                      </a:lnTo>
                      <a:lnTo>
                        <a:pt x="1056" y="288"/>
                      </a:lnTo>
                      <a:lnTo>
                        <a:pt x="1084" y="340"/>
                      </a:lnTo>
                      <a:lnTo>
                        <a:pt x="1108" y="396"/>
                      </a:lnTo>
                      <a:lnTo>
                        <a:pt x="1128" y="456"/>
                      </a:lnTo>
                      <a:lnTo>
                        <a:pt x="1140" y="520"/>
                      </a:lnTo>
                      <a:lnTo>
                        <a:pt x="1148" y="584"/>
                      </a:lnTo>
                      <a:lnTo>
                        <a:pt x="1152" y="648"/>
                      </a:lnTo>
                      <a:lnTo>
                        <a:pt x="1152" y="1296"/>
                      </a:lnTo>
                      <a:lnTo>
                        <a:pt x="0" y="1296"/>
                      </a:lnTo>
                      <a:lnTo>
                        <a:pt x="0" y="648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7" name="Freeform 893"/>
                <p:cNvSpPr>
                  <a:spLocks/>
                </p:cNvSpPr>
                <p:nvPr/>
              </p:nvSpPr>
              <p:spPr bwMode="auto">
                <a:xfrm>
                  <a:off x="8904" y="5547"/>
                  <a:ext cx="1152" cy="1296"/>
                </a:xfrm>
                <a:custGeom>
                  <a:avLst/>
                  <a:gdLst/>
                  <a:ahLst/>
                  <a:cxnLst>
                    <a:cxn ang="0">
                      <a:pos x="0" y="648"/>
                    </a:cxn>
                    <a:cxn ang="0">
                      <a:pos x="4" y="584"/>
                    </a:cxn>
                    <a:cxn ang="0">
                      <a:pos x="12" y="520"/>
                    </a:cxn>
                    <a:cxn ang="0">
                      <a:pos x="24" y="456"/>
                    </a:cxn>
                    <a:cxn ang="0">
                      <a:pos x="44" y="396"/>
                    </a:cxn>
                    <a:cxn ang="0">
                      <a:pos x="68" y="340"/>
                    </a:cxn>
                    <a:cxn ang="0">
                      <a:pos x="100" y="288"/>
                    </a:cxn>
                    <a:cxn ang="0">
                      <a:pos x="132" y="236"/>
                    </a:cxn>
                    <a:cxn ang="0">
                      <a:pos x="168" y="192"/>
                    </a:cxn>
                    <a:cxn ang="0">
                      <a:pos x="208" y="148"/>
                    </a:cxn>
                    <a:cxn ang="0">
                      <a:pos x="252" y="112"/>
                    </a:cxn>
                    <a:cxn ang="0">
                      <a:pos x="300" y="80"/>
                    </a:cxn>
                    <a:cxn ang="0">
                      <a:pos x="352" y="52"/>
                    </a:cxn>
                    <a:cxn ang="0">
                      <a:pos x="404" y="28"/>
                    </a:cxn>
                    <a:cxn ang="0">
                      <a:pos x="460" y="12"/>
                    </a:cxn>
                    <a:cxn ang="0">
                      <a:pos x="516" y="4"/>
                    </a:cxn>
                    <a:cxn ang="0">
                      <a:pos x="576" y="0"/>
                    </a:cxn>
                    <a:cxn ang="0">
                      <a:pos x="636" y="4"/>
                    </a:cxn>
                    <a:cxn ang="0">
                      <a:pos x="692" y="12"/>
                    </a:cxn>
                    <a:cxn ang="0">
                      <a:pos x="748" y="28"/>
                    </a:cxn>
                    <a:cxn ang="0">
                      <a:pos x="800" y="52"/>
                    </a:cxn>
                    <a:cxn ang="0">
                      <a:pos x="852" y="80"/>
                    </a:cxn>
                    <a:cxn ang="0">
                      <a:pos x="900" y="112"/>
                    </a:cxn>
                    <a:cxn ang="0">
                      <a:pos x="944" y="148"/>
                    </a:cxn>
                    <a:cxn ang="0">
                      <a:pos x="984" y="192"/>
                    </a:cxn>
                    <a:cxn ang="0">
                      <a:pos x="1020" y="236"/>
                    </a:cxn>
                    <a:cxn ang="0">
                      <a:pos x="1056" y="288"/>
                    </a:cxn>
                    <a:cxn ang="0">
                      <a:pos x="1084" y="340"/>
                    </a:cxn>
                    <a:cxn ang="0">
                      <a:pos x="1108" y="396"/>
                    </a:cxn>
                    <a:cxn ang="0">
                      <a:pos x="1128" y="456"/>
                    </a:cxn>
                    <a:cxn ang="0">
                      <a:pos x="1140" y="520"/>
                    </a:cxn>
                    <a:cxn ang="0">
                      <a:pos x="1148" y="584"/>
                    </a:cxn>
                    <a:cxn ang="0">
                      <a:pos x="1152" y="648"/>
                    </a:cxn>
                    <a:cxn ang="0">
                      <a:pos x="1152" y="1296"/>
                    </a:cxn>
                    <a:cxn ang="0">
                      <a:pos x="0" y="1296"/>
                    </a:cxn>
                    <a:cxn ang="0">
                      <a:pos x="0" y="648"/>
                    </a:cxn>
                  </a:cxnLst>
                  <a:rect l="0" t="0" r="r" b="b"/>
                  <a:pathLst>
                    <a:path w="1152" h="1296">
                      <a:moveTo>
                        <a:pt x="0" y="648"/>
                      </a:moveTo>
                      <a:lnTo>
                        <a:pt x="4" y="584"/>
                      </a:lnTo>
                      <a:lnTo>
                        <a:pt x="12" y="520"/>
                      </a:lnTo>
                      <a:lnTo>
                        <a:pt x="24" y="456"/>
                      </a:lnTo>
                      <a:lnTo>
                        <a:pt x="44" y="396"/>
                      </a:lnTo>
                      <a:lnTo>
                        <a:pt x="68" y="340"/>
                      </a:lnTo>
                      <a:lnTo>
                        <a:pt x="100" y="288"/>
                      </a:lnTo>
                      <a:lnTo>
                        <a:pt x="132" y="236"/>
                      </a:lnTo>
                      <a:lnTo>
                        <a:pt x="168" y="192"/>
                      </a:lnTo>
                      <a:lnTo>
                        <a:pt x="208" y="148"/>
                      </a:lnTo>
                      <a:lnTo>
                        <a:pt x="252" y="112"/>
                      </a:lnTo>
                      <a:lnTo>
                        <a:pt x="300" y="80"/>
                      </a:lnTo>
                      <a:lnTo>
                        <a:pt x="352" y="52"/>
                      </a:lnTo>
                      <a:lnTo>
                        <a:pt x="404" y="28"/>
                      </a:lnTo>
                      <a:lnTo>
                        <a:pt x="460" y="12"/>
                      </a:lnTo>
                      <a:lnTo>
                        <a:pt x="516" y="4"/>
                      </a:lnTo>
                      <a:lnTo>
                        <a:pt x="576" y="0"/>
                      </a:lnTo>
                      <a:lnTo>
                        <a:pt x="636" y="4"/>
                      </a:lnTo>
                      <a:lnTo>
                        <a:pt x="692" y="12"/>
                      </a:lnTo>
                      <a:lnTo>
                        <a:pt x="748" y="28"/>
                      </a:lnTo>
                      <a:lnTo>
                        <a:pt x="800" y="52"/>
                      </a:lnTo>
                      <a:lnTo>
                        <a:pt x="852" y="80"/>
                      </a:lnTo>
                      <a:lnTo>
                        <a:pt x="900" y="112"/>
                      </a:lnTo>
                      <a:lnTo>
                        <a:pt x="944" y="148"/>
                      </a:lnTo>
                      <a:lnTo>
                        <a:pt x="984" y="192"/>
                      </a:lnTo>
                      <a:lnTo>
                        <a:pt x="1020" y="236"/>
                      </a:lnTo>
                      <a:lnTo>
                        <a:pt x="1056" y="288"/>
                      </a:lnTo>
                      <a:lnTo>
                        <a:pt x="1084" y="340"/>
                      </a:lnTo>
                      <a:lnTo>
                        <a:pt x="1108" y="396"/>
                      </a:lnTo>
                      <a:lnTo>
                        <a:pt x="1128" y="456"/>
                      </a:lnTo>
                      <a:lnTo>
                        <a:pt x="1140" y="520"/>
                      </a:lnTo>
                      <a:lnTo>
                        <a:pt x="1148" y="584"/>
                      </a:lnTo>
                      <a:lnTo>
                        <a:pt x="1152" y="648"/>
                      </a:lnTo>
                      <a:lnTo>
                        <a:pt x="1152" y="1296"/>
                      </a:lnTo>
                      <a:lnTo>
                        <a:pt x="0" y="1296"/>
                      </a:lnTo>
                      <a:lnTo>
                        <a:pt x="0" y="6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8" name="Rectangle 894"/>
                <p:cNvSpPr>
                  <a:spLocks noChangeArrowheads="1"/>
                </p:cNvSpPr>
                <p:nvPr/>
              </p:nvSpPr>
              <p:spPr bwMode="auto">
                <a:xfrm>
                  <a:off x="89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9" name="Rectangle 895"/>
                <p:cNvSpPr>
                  <a:spLocks noChangeArrowheads="1"/>
                </p:cNvSpPr>
                <p:nvPr/>
              </p:nvSpPr>
              <p:spPr bwMode="auto">
                <a:xfrm>
                  <a:off x="89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" name="Rectangle 896"/>
                <p:cNvSpPr>
                  <a:spLocks noChangeArrowheads="1"/>
                </p:cNvSpPr>
                <p:nvPr/>
              </p:nvSpPr>
              <p:spPr bwMode="auto">
                <a:xfrm>
                  <a:off x="89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1" name="Rectangle 897"/>
                <p:cNvSpPr>
                  <a:spLocks noChangeArrowheads="1"/>
                </p:cNvSpPr>
                <p:nvPr/>
              </p:nvSpPr>
              <p:spPr bwMode="auto">
                <a:xfrm>
                  <a:off x="89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2" name="Rectangle 898"/>
                <p:cNvSpPr>
                  <a:spLocks noChangeArrowheads="1"/>
                </p:cNvSpPr>
                <p:nvPr/>
              </p:nvSpPr>
              <p:spPr bwMode="auto">
                <a:xfrm>
                  <a:off x="89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3" name="Rectangle 899"/>
                <p:cNvSpPr>
                  <a:spLocks noChangeArrowheads="1"/>
                </p:cNvSpPr>
                <p:nvPr/>
              </p:nvSpPr>
              <p:spPr bwMode="auto">
                <a:xfrm>
                  <a:off x="89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4" name="Rectangle 900"/>
                <p:cNvSpPr>
                  <a:spLocks noChangeArrowheads="1"/>
                </p:cNvSpPr>
                <p:nvPr/>
              </p:nvSpPr>
              <p:spPr bwMode="auto">
                <a:xfrm>
                  <a:off x="89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5" name="Rectangle 901"/>
                <p:cNvSpPr>
                  <a:spLocks noChangeArrowheads="1"/>
                </p:cNvSpPr>
                <p:nvPr/>
              </p:nvSpPr>
              <p:spPr bwMode="auto">
                <a:xfrm>
                  <a:off x="89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6" name="Rectangle 902"/>
                <p:cNvSpPr>
                  <a:spLocks noChangeArrowheads="1"/>
                </p:cNvSpPr>
                <p:nvPr/>
              </p:nvSpPr>
              <p:spPr bwMode="auto">
                <a:xfrm>
                  <a:off x="89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7" name="Rectangle 903"/>
                <p:cNvSpPr>
                  <a:spLocks noChangeArrowheads="1"/>
                </p:cNvSpPr>
                <p:nvPr/>
              </p:nvSpPr>
              <p:spPr bwMode="auto">
                <a:xfrm>
                  <a:off x="89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8" name="Rectangle 904"/>
                <p:cNvSpPr>
                  <a:spLocks noChangeArrowheads="1"/>
                </p:cNvSpPr>
                <p:nvPr/>
              </p:nvSpPr>
              <p:spPr bwMode="auto">
                <a:xfrm>
                  <a:off x="89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9" name="Rectangle 905"/>
                <p:cNvSpPr>
                  <a:spLocks noChangeArrowheads="1"/>
                </p:cNvSpPr>
                <p:nvPr/>
              </p:nvSpPr>
              <p:spPr bwMode="auto">
                <a:xfrm>
                  <a:off x="89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0" name="Rectangle 906"/>
                <p:cNvSpPr>
                  <a:spLocks noChangeArrowheads="1"/>
                </p:cNvSpPr>
                <p:nvPr/>
              </p:nvSpPr>
              <p:spPr bwMode="auto">
                <a:xfrm>
                  <a:off x="90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1" name="Rectangle 907"/>
                <p:cNvSpPr>
                  <a:spLocks noChangeArrowheads="1"/>
                </p:cNvSpPr>
                <p:nvPr/>
              </p:nvSpPr>
              <p:spPr bwMode="auto">
                <a:xfrm>
                  <a:off x="90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2" name="Rectangle 908"/>
                <p:cNvSpPr>
                  <a:spLocks noChangeArrowheads="1"/>
                </p:cNvSpPr>
                <p:nvPr/>
              </p:nvSpPr>
              <p:spPr bwMode="auto">
                <a:xfrm>
                  <a:off x="90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3" name="Rectangle 909"/>
                <p:cNvSpPr>
                  <a:spLocks noChangeArrowheads="1"/>
                </p:cNvSpPr>
                <p:nvPr/>
              </p:nvSpPr>
              <p:spPr bwMode="auto">
                <a:xfrm>
                  <a:off x="90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4" name="Rectangle 910"/>
                <p:cNvSpPr>
                  <a:spLocks noChangeArrowheads="1"/>
                </p:cNvSpPr>
                <p:nvPr/>
              </p:nvSpPr>
              <p:spPr bwMode="auto">
                <a:xfrm>
                  <a:off x="90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5" name="Rectangle 911"/>
                <p:cNvSpPr>
                  <a:spLocks noChangeArrowheads="1"/>
                </p:cNvSpPr>
                <p:nvPr/>
              </p:nvSpPr>
              <p:spPr bwMode="auto">
                <a:xfrm>
                  <a:off x="90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6" name="Rectangle 912"/>
                <p:cNvSpPr>
                  <a:spLocks noChangeArrowheads="1"/>
                </p:cNvSpPr>
                <p:nvPr/>
              </p:nvSpPr>
              <p:spPr bwMode="auto">
                <a:xfrm>
                  <a:off x="90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" name="Rectangle 913"/>
                <p:cNvSpPr>
                  <a:spLocks noChangeArrowheads="1"/>
                </p:cNvSpPr>
                <p:nvPr/>
              </p:nvSpPr>
              <p:spPr bwMode="auto">
                <a:xfrm>
                  <a:off x="90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8" name="Rectangle 914"/>
                <p:cNvSpPr>
                  <a:spLocks noChangeArrowheads="1"/>
                </p:cNvSpPr>
                <p:nvPr/>
              </p:nvSpPr>
              <p:spPr bwMode="auto">
                <a:xfrm>
                  <a:off x="90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9" name="Rectangle 915"/>
                <p:cNvSpPr>
                  <a:spLocks noChangeArrowheads="1"/>
                </p:cNvSpPr>
                <p:nvPr/>
              </p:nvSpPr>
              <p:spPr bwMode="auto">
                <a:xfrm>
                  <a:off x="90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60" name="Rectangle 916"/>
                <p:cNvSpPr>
                  <a:spLocks noChangeArrowheads="1"/>
                </p:cNvSpPr>
                <p:nvPr/>
              </p:nvSpPr>
              <p:spPr bwMode="auto">
                <a:xfrm>
                  <a:off x="90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61" name="Rectangle 917"/>
                <p:cNvSpPr>
                  <a:spLocks noChangeArrowheads="1"/>
                </p:cNvSpPr>
                <p:nvPr/>
              </p:nvSpPr>
              <p:spPr bwMode="auto">
                <a:xfrm>
                  <a:off x="90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62" name="Rectangle 918"/>
                <p:cNvSpPr>
                  <a:spLocks noChangeArrowheads="1"/>
                </p:cNvSpPr>
                <p:nvPr/>
              </p:nvSpPr>
              <p:spPr bwMode="auto">
                <a:xfrm>
                  <a:off x="90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63" name="Rectangle 919"/>
                <p:cNvSpPr>
                  <a:spLocks noChangeArrowheads="1"/>
                </p:cNvSpPr>
                <p:nvPr/>
              </p:nvSpPr>
              <p:spPr bwMode="auto">
                <a:xfrm>
                  <a:off x="91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64" name="Rectangle 920"/>
                <p:cNvSpPr>
                  <a:spLocks noChangeArrowheads="1"/>
                </p:cNvSpPr>
                <p:nvPr/>
              </p:nvSpPr>
              <p:spPr bwMode="auto">
                <a:xfrm>
                  <a:off x="91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65" name="Rectangle 921"/>
                <p:cNvSpPr>
                  <a:spLocks noChangeArrowheads="1"/>
                </p:cNvSpPr>
                <p:nvPr/>
              </p:nvSpPr>
              <p:spPr bwMode="auto">
                <a:xfrm>
                  <a:off x="91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66" name="Rectangle 922"/>
                <p:cNvSpPr>
                  <a:spLocks noChangeArrowheads="1"/>
                </p:cNvSpPr>
                <p:nvPr/>
              </p:nvSpPr>
              <p:spPr bwMode="auto">
                <a:xfrm>
                  <a:off x="91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67" name="Rectangle 923"/>
                <p:cNvSpPr>
                  <a:spLocks noChangeArrowheads="1"/>
                </p:cNvSpPr>
                <p:nvPr/>
              </p:nvSpPr>
              <p:spPr bwMode="auto">
                <a:xfrm>
                  <a:off x="91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68" name="Rectangle 924"/>
                <p:cNvSpPr>
                  <a:spLocks noChangeArrowheads="1"/>
                </p:cNvSpPr>
                <p:nvPr/>
              </p:nvSpPr>
              <p:spPr bwMode="auto">
                <a:xfrm>
                  <a:off x="91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69" name="Rectangle 925"/>
                <p:cNvSpPr>
                  <a:spLocks noChangeArrowheads="1"/>
                </p:cNvSpPr>
                <p:nvPr/>
              </p:nvSpPr>
              <p:spPr bwMode="auto">
                <a:xfrm>
                  <a:off x="91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70" name="Rectangle 926"/>
                <p:cNvSpPr>
                  <a:spLocks noChangeArrowheads="1"/>
                </p:cNvSpPr>
                <p:nvPr/>
              </p:nvSpPr>
              <p:spPr bwMode="auto">
                <a:xfrm>
                  <a:off x="91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71" name="Rectangle 927"/>
                <p:cNvSpPr>
                  <a:spLocks noChangeArrowheads="1"/>
                </p:cNvSpPr>
                <p:nvPr/>
              </p:nvSpPr>
              <p:spPr bwMode="auto">
                <a:xfrm>
                  <a:off x="91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72" name="Rectangle 928"/>
                <p:cNvSpPr>
                  <a:spLocks noChangeArrowheads="1"/>
                </p:cNvSpPr>
                <p:nvPr/>
              </p:nvSpPr>
              <p:spPr bwMode="auto">
                <a:xfrm>
                  <a:off x="91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73" name="Rectangle 929"/>
                <p:cNvSpPr>
                  <a:spLocks noChangeArrowheads="1"/>
                </p:cNvSpPr>
                <p:nvPr/>
              </p:nvSpPr>
              <p:spPr bwMode="auto">
                <a:xfrm>
                  <a:off x="91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74" name="Rectangle 930"/>
                <p:cNvSpPr>
                  <a:spLocks noChangeArrowheads="1"/>
                </p:cNvSpPr>
                <p:nvPr/>
              </p:nvSpPr>
              <p:spPr bwMode="auto">
                <a:xfrm>
                  <a:off x="91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75" name="Rectangle 931"/>
                <p:cNvSpPr>
                  <a:spLocks noChangeArrowheads="1"/>
                </p:cNvSpPr>
                <p:nvPr/>
              </p:nvSpPr>
              <p:spPr bwMode="auto">
                <a:xfrm>
                  <a:off x="92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76" name="Rectangle 932"/>
                <p:cNvSpPr>
                  <a:spLocks noChangeArrowheads="1"/>
                </p:cNvSpPr>
                <p:nvPr/>
              </p:nvSpPr>
              <p:spPr bwMode="auto">
                <a:xfrm>
                  <a:off x="92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77" name="Rectangle 933"/>
                <p:cNvSpPr>
                  <a:spLocks noChangeArrowheads="1"/>
                </p:cNvSpPr>
                <p:nvPr/>
              </p:nvSpPr>
              <p:spPr bwMode="auto">
                <a:xfrm>
                  <a:off x="92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78" name="Rectangle 934"/>
                <p:cNvSpPr>
                  <a:spLocks noChangeArrowheads="1"/>
                </p:cNvSpPr>
                <p:nvPr/>
              </p:nvSpPr>
              <p:spPr bwMode="auto">
                <a:xfrm>
                  <a:off x="92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79" name="Rectangle 935"/>
                <p:cNvSpPr>
                  <a:spLocks noChangeArrowheads="1"/>
                </p:cNvSpPr>
                <p:nvPr/>
              </p:nvSpPr>
              <p:spPr bwMode="auto">
                <a:xfrm>
                  <a:off x="92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0" name="Rectangle 936"/>
                <p:cNvSpPr>
                  <a:spLocks noChangeArrowheads="1"/>
                </p:cNvSpPr>
                <p:nvPr/>
              </p:nvSpPr>
              <p:spPr bwMode="auto">
                <a:xfrm>
                  <a:off x="92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1" name="Rectangle 937"/>
                <p:cNvSpPr>
                  <a:spLocks noChangeArrowheads="1"/>
                </p:cNvSpPr>
                <p:nvPr/>
              </p:nvSpPr>
              <p:spPr bwMode="auto">
                <a:xfrm>
                  <a:off x="92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2" name="Rectangle 938"/>
                <p:cNvSpPr>
                  <a:spLocks noChangeArrowheads="1"/>
                </p:cNvSpPr>
                <p:nvPr/>
              </p:nvSpPr>
              <p:spPr bwMode="auto">
                <a:xfrm>
                  <a:off x="92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3" name="Rectangle 939"/>
                <p:cNvSpPr>
                  <a:spLocks noChangeArrowheads="1"/>
                </p:cNvSpPr>
                <p:nvPr/>
              </p:nvSpPr>
              <p:spPr bwMode="auto">
                <a:xfrm>
                  <a:off x="92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4" name="Rectangle 940"/>
                <p:cNvSpPr>
                  <a:spLocks noChangeArrowheads="1"/>
                </p:cNvSpPr>
                <p:nvPr/>
              </p:nvSpPr>
              <p:spPr bwMode="auto">
                <a:xfrm>
                  <a:off x="92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5" name="Rectangle 941"/>
                <p:cNvSpPr>
                  <a:spLocks noChangeArrowheads="1"/>
                </p:cNvSpPr>
                <p:nvPr/>
              </p:nvSpPr>
              <p:spPr bwMode="auto">
                <a:xfrm>
                  <a:off x="92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6" name="Rectangle 942"/>
                <p:cNvSpPr>
                  <a:spLocks noChangeArrowheads="1"/>
                </p:cNvSpPr>
                <p:nvPr/>
              </p:nvSpPr>
              <p:spPr bwMode="auto">
                <a:xfrm>
                  <a:off x="92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7" name="Rectangle 943"/>
                <p:cNvSpPr>
                  <a:spLocks noChangeArrowheads="1"/>
                </p:cNvSpPr>
                <p:nvPr/>
              </p:nvSpPr>
              <p:spPr bwMode="auto">
                <a:xfrm>
                  <a:off x="92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" name="Rectangle 944"/>
                <p:cNvSpPr>
                  <a:spLocks noChangeArrowheads="1"/>
                </p:cNvSpPr>
                <p:nvPr/>
              </p:nvSpPr>
              <p:spPr bwMode="auto">
                <a:xfrm>
                  <a:off x="93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9" name="Rectangle 945"/>
                <p:cNvSpPr>
                  <a:spLocks noChangeArrowheads="1"/>
                </p:cNvSpPr>
                <p:nvPr/>
              </p:nvSpPr>
              <p:spPr bwMode="auto">
                <a:xfrm>
                  <a:off x="93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90" name="Rectangle 946"/>
                <p:cNvSpPr>
                  <a:spLocks noChangeArrowheads="1"/>
                </p:cNvSpPr>
                <p:nvPr/>
              </p:nvSpPr>
              <p:spPr bwMode="auto">
                <a:xfrm>
                  <a:off x="93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899" name="Rectangle 947"/>
              <p:cNvSpPr>
                <a:spLocks noChangeArrowheads="1"/>
              </p:cNvSpPr>
              <p:nvPr/>
            </p:nvSpPr>
            <p:spPr bwMode="auto">
              <a:xfrm>
                <a:off x="932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0" name="Rectangle 948"/>
              <p:cNvSpPr>
                <a:spLocks noChangeArrowheads="1"/>
              </p:cNvSpPr>
              <p:nvPr/>
            </p:nvSpPr>
            <p:spPr bwMode="auto">
              <a:xfrm>
                <a:off x="933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" name="Rectangle 949"/>
              <p:cNvSpPr>
                <a:spLocks noChangeArrowheads="1"/>
              </p:cNvSpPr>
              <p:nvPr/>
            </p:nvSpPr>
            <p:spPr bwMode="auto">
              <a:xfrm>
                <a:off x="934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2" name="Rectangle 950"/>
              <p:cNvSpPr>
                <a:spLocks noChangeArrowheads="1"/>
              </p:cNvSpPr>
              <p:nvPr/>
            </p:nvSpPr>
            <p:spPr bwMode="auto">
              <a:xfrm>
                <a:off x="935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3" name="Rectangle 951"/>
              <p:cNvSpPr>
                <a:spLocks noChangeArrowheads="1"/>
              </p:cNvSpPr>
              <p:nvPr/>
            </p:nvSpPr>
            <p:spPr bwMode="auto">
              <a:xfrm>
                <a:off x="936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4" name="Rectangle 952"/>
              <p:cNvSpPr>
                <a:spLocks noChangeArrowheads="1"/>
              </p:cNvSpPr>
              <p:nvPr/>
            </p:nvSpPr>
            <p:spPr bwMode="auto">
              <a:xfrm>
                <a:off x="936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5" name="Rectangle 953"/>
              <p:cNvSpPr>
                <a:spLocks noChangeArrowheads="1"/>
              </p:cNvSpPr>
              <p:nvPr/>
            </p:nvSpPr>
            <p:spPr bwMode="auto">
              <a:xfrm>
                <a:off x="937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6" name="Rectangle 954"/>
              <p:cNvSpPr>
                <a:spLocks noChangeArrowheads="1"/>
              </p:cNvSpPr>
              <p:nvPr/>
            </p:nvSpPr>
            <p:spPr bwMode="auto">
              <a:xfrm>
                <a:off x="938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7" name="Rectangle 955"/>
              <p:cNvSpPr>
                <a:spLocks noChangeArrowheads="1"/>
              </p:cNvSpPr>
              <p:nvPr/>
            </p:nvSpPr>
            <p:spPr bwMode="auto">
              <a:xfrm>
                <a:off x="939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8" name="Rectangle 956"/>
              <p:cNvSpPr>
                <a:spLocks noChangeArrowheads="1"/>
              </p:cNvSpPr>
              <p:nvPr/>
            </p:nvSpPr>
            <p:spPr bwMode="auto">
              <a:xfrm>
                <a:off x="940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9" name="Rectangle 957"/>
              <p:cNvSpPr>
                <a:spLocks noChangeArrowheads="1"/>
              </p:cNvSpPr>
              <p:nvPr/>
            </p:nvSpPr>
            <p:spPr bwMode="auto">
              <a:xfrm>
                <a:off x="940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0" name="Rectangle 958"/>
              <p:cNvSpPr>
                <a:spLocks noChangeArrowheads="1"/>
              </p:cNvSpPr>
              <p:nvPr/>
            </p:nvSpPr>
            <p:spPr bwMode="auto">
              <a:xfrm>
                <a:off x="941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" name="Rectangle 959"/>
              <p:cNvSpPr>
                <a:spLocks noChangeArrowheads="1"/>
              </p:cNvSpPr>
              <p:nvPr/>
            </p:nvSpPr>
            <p:spPr bwMode="auto">
              <a:xfrm>
                <a:off x="942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2" name="Rectangle 960"/>
              <p:cNvSpPr>
                <a:spLocks noChangeArrowheads="1"/>
              </p:cNvSpPr>
              <p:nvPr/>
            </p:nvSpPr>
            <p:spPr bwMode="auto">
              <a:xfrm>
                <a:off x="943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3" name="Rectangle 961"/>
              <p:cNvSpPr>
                <a:spLocks noChangeArrowheads="1"/>
              </p:cNvSpPr>
              <p:nvPr/>
            </p:nvSpPr>
            <p:spPr bwMode="auto">
              <a:xfrm>
                <a:off x="944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4" name="Rectangle 962"/>
              <p:cNvSpPr>
                <a:spLocks noChangeArrowheads="1"/>
              </p:cNvSpPr>
              <p:nvPr/>
            </p:nvSpPr>
            <p:spPr bwMode="auto">
              <a:xfrm>
                <a:off x="944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5" name="Rectangle 963"/>
              <p:cNvSpPr>
                <a:spLocks noChangeArrowheads="1"/>
              </p:cNvSpPr>
              <p:nvPr/>
            </p:nvSpPr>
            <p:spPr bwMode="auto">
              <a:xfrm>
                <a:off x="945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6" name="Rectangle 964"/>
              <p:cNvSpPr>
                <a:spLocks noChangeArrowheads="1"/>
              </p:cNvSpPr>
              <p:nvPr/>
            </p:nvSpPr>
            <p:spPr bwMode="auto">
              <a:xfrm>
                <a:off x="946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7" name="Rectangle 965"/>
              <p:cNvSpPr>
                <a:spLocks noChangeArrowheads="1"/>
              </p:cNvSpPr>
              <p:nvPr/>
            </p:nvSpPr>
            <p:spPr bwMode="auto">
              <a:xfrm>
                <a:off x="947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8" name="Rectangle 966"/>
              <p:cNvSpPr>
                <a:spLocks noChangeArrowheads="1"/>
              </p:cNvSpPr>
              <p:nvPr/>
            </p:nvSpPr>
            <p:spPr bwMode="auto">
              <a:xfrm>
                <a:off x="948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9" name="Rectangle 967"/>
              <p:cNvSpPr>
                <a:spLocks noChangeArrowheads="1"/>
              </p:cNvSpPr>
              <p:nvPr/>
            </p:nvSpPr>
            <p:spPr bwMode="auto">
              <a:xfrm>
                <a:off x="948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0" name="Rectangle 968"/>
              <p:cNvSpPr>
                <a:spLocks noChangeArrowheads="1"/>
              </p:cNvSpPr>
              <p:nvPr/>
            </p:nvSpPr>
            <p:spPr bwMode="auto">
              <a:xfrm>
                <a:off x="949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" name="Rectangle 969"/>
              <p:cNvSpPr>
                <a:spLocks noChangeArrowheads="1"/>
              </p:cNvSpPr>
              <p:nvPr/>
            </p:nvSpPr>
            <p:spPr bwMode="auto">
              <a:xfrm>
                <a:off x="950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2" name="Rectangle 970"/>
              <p:cNvSpPr>
                <a:spLocks noChangeArrowheads="1"/>
              </p:cNvSpPr>
              <p:nvPr/>
            </p:nvSpPr>
            <p:spPr bwMode="auto">
              <a:xfrm>
                <a:off x="951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3" name="Rectangle 971"/>
              <p:cNvSpPr>
                <a:spLocks noChangeArrowheads="1"/>
              </p:cNvSpPr>
              <p:nvPr/>
            </p:nvSpPr>
            <p:spPr bwMode="auto">
              <a:xfrm>
                <a:off x="952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4" name="Rectangle 972"/>
              <p:cNvSpPr>
                <a:spLocks noChangeArrowheads="1"/>
              </p:cNvSpPr>
              <p:nvPr/>
            </p:nvSpPr>
            <p:spPr bwMode="auto">
              <a:xfrm>
                <a:off x="952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5" name="Rectangle 973"/>
              <p:cNvSpPr>
                <a:spLocks noChangeArrowheads="1"/>
              </p:cNvSpPr>
              <p:nvPr/>
            </p:nvSpPr>
            <p:spPr bwMode="auto">
              <a:xfrm>
                <a:off x="953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6" name="Rectangle 974"/>
              <p:cNvSpPr>
                <a:spLocks noChangeArrowheads="1"/>
              </p:cNvSpPr>
              <p:nvPr/>
            </p:nvSpPr>
            <p:spPr bwMode="auto">
              <a:xfrm>
                <a:off x="954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7" name="Rectangle 975"/>
              <p:cNvSpPr>
                <a:spLocks noChangeArrowheads="1"/>
              </p:cNvSpPr>
              <p:nvPr/>
            </p:nvSpPr>
            <p:spPr bwMode="auto">
              <a:xfrm>
                <a:off x="955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8" name="Rectangle 976"/>
              <p:cNvSpPr>
                <a:spLocks noChangeArrowheads="1"/>
              </p:cNvSpPr>
              <p:nvPr/>
            </p:nvSpPr>
            <p:spPr bwMode="auto">
              <a:xfrm>
                <a:off x="956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9" name="Rectangle 977"/>
              <p:cNvSpPr>
                <a:spLocks noChangeArrowheads="1"/>
              </p:cNvSpPr>
              <p:nvPr/>
            </p:nvSpPr>
            <p:spPr bwMode="auto">
              <a:xfrm>
                <a:off x="956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0" name="Rectangle 978"/>
              <p:cNvSpPr>
                <a:spLocks noChangeArrowheads="1"/>
              </p:cNvSpPr>
              <p:nvPr/>
            </p:nvSpPr>
            <p:spPr bwMode="auto">
              <a:xfrm>
                <a:off x="957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1" name="Rectangle 979"/>
              <p:cNvSpPr>
                <a:spLocks noChangeArrowheads="1"/>
              </p:cNvSpPr>
              <p:nvPr/>
            </p:nvSpPr>
            <p:spPr bwMode="auto">
              <a:xfrm>
                <a:off x="958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2" name="Rectangle 980"/>
              <p:cNvSpPr>
                <a:spLocks noChangeArrowheads="1"/>
              </p:cNvSpPr>
              <p:nvPr/>
            </p:nvSpPr>
            <p:spPr bwMode="auto">
              <a:xfrm>
                <a:off x="959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3" name="Rectangle 981"/>
              <p:cNvSpPr>
                <a:spLocks noChangeArrowheads="1"/>
              </p:cNvSpPr>
              <p:nvPr/>
            </p:nvSpPr>
            <p:spPr bwMode="auto">
              <a:xfrm>
                <a:off x="960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4" name="Rectangle 982"/>
              <p:cNvSpPr>
                <a:spLocks noChangeArrowheads="1"/>
              </p:cNvSpPr>
              <p:nvPr/>
            </p:nvSpPr>
            <p:spPr bwMode="auto">
              <a:xfrm>
                <a:off x="960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5" name="Rectangle 983"/>
              <p:cNvSpPr>
                <a:spLocks noChangeArrowheads="1"/>
              </p:cNvSpPr>
              <p:nvPr/>
            </p:nvSpPr>
            <p:spPr bwMode="auto">
              <a:xfrm>
                <a:off x="961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6" name="Rectangle 984"/>
              <p:cNvSpPr>
                <a:spLocks noChangeArrowheads="1"/>
              </p:cNvSpPr>
              <p:nvPr/>
            </p:nvSpPr>
            <p:spPr bwMode="auto">
              <a:xfrm>
                <a:off x="962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7" name="Rectangle 985"/>
              <p:cNvSpPr>
                <a:spLocks noChangeArrowheads="1"/>
              </p:cNvSpPr>
              <p:nvPr/>
            </p:nvSpPr>
            <p:spPr bwMode="auto">
              <a:xfrm>
                <a:off x="963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8" name="Rectangle 986"/>
              <p:cNvSpPr>
                <a:spLocks noChangeArrowheads="1"/>
              </p:cNvSpPr>
              <p:nvPr/>
            </p:nvSpPr>
            <p:spPr bwMode="auto">
              <a:xfrm>
                <a:off x="964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9" name="Rectangle 987"/>
              <p:cNvSpPr>
                <a:spLocks noChangeArrowheads="1"/>
              </p:cNvSpPr>
              <p:nvPr/>
            </p:nvSpPr>
            <p:spPr bwMode="auto">
              <a:xfrm>
                <a:off x="964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0" name="Rectangle 988"/>
              <p:cNvSpPr>
                <a:spLocks noChangeArrowheads="1"/>
              </p:cNvSpPr>
              <p:nvPr/>
            </p:nvSpPr>
            <p:spPr bwMode="auto">
              <a:xfrm>
                <a:off x="965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1" name="Rectangle 989"/>
              <p:cNvSpPr>
                <a:spLocks noChangeArrowheads="1"/>
              </p:cNvSpPr>
              <p:nvPr/>
            </p:nvSpPr>
            <p:spPr bwMode="auto">
              <a:xfrm>
                <a:off x="966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" name="Rectangle 990"/>
              <p:cNvSpPr>
                <a:spLocks noChangeArrowheads="1"/>
              </p:cNvSpPr>
              <p:nvPr/>
            </p:nvSpPr>
            <p:spPr bwMode="auto">
              <a:xfrm>
                <a:off x="967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3" name="Rectangle 991"/>
              <p:cNvSpPr>
                <a:spLocks noChangeArrowheads="1"/>
              </p:cNvSpPr>
              <p:nvPr/>
            </p:nvSpPr>
            <p:spPr bwMode="auto">
              <a:xfrm>
                <a:off x="968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4" name="Rectangle 992"/>
              <p:cNvSpPr>
                <a:spLocks noChangeArrowheads="1"/>
              </p:cNvSpPr>
              <p:nvPr/>
            </p:nvSpPr>
            <p:spPr bwMode="auto">
              <a:xfrm>
                <a:off x="968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5" name="Rectangle 993"/>
              <p:cNvSpPr>
                <a:spLocks noChangeArrowheads="1"/>
              </p:cNvSpPr>
              <p:nvPr/>
            </p:nvSpPr>
            <p:spPr bwMode="auto">
              <a:xfrm>
                <a:off x="969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6" name="Rectangle 994"/>
              <p:cNvSpPr>
                <a:spLocks noChangeArrowheads="1"/>
              </p:cNvSpPr>
              <p:nvPr/>
            </p:nvSpPr>
            <p:spPr bwMode="auto">
              <a:xfrm>
                <a:off x="970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7" name="Rectangle 995"/>
              <p:cNvSpPr>
                <a:spLocks noChangeArrowheads="1"/>
              </p:cNvSpPr>
              <p:nvPr/>
            </p:nvSpPr>
            <p:spPr bwMode="auto">
              <a:xfrm>
                <a:off x="971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8" name="Rectangle 996"/>
              <p:cNvSpPr>
                <a:spLocks noChangeArrowheads="1"/>
              </p:cNvSpPr>
              <p:nvPr/>
            </p:nvSpPr>
            <p:spPr bwMode="auto">
              <a:xfrm>
                <a:off x="972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9" name="Rectangle 997"/>
              <p:cNvSpPr>
                <a:spLocks noChangeArrowheads="1"/>
              </p:cNvSpPr>
              <p:nvPr/>
            </p:nvSpPr>
            <p:spPr bwMode="auto">
              <a:xfrm>
                <a:off x="972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0" name="Rectangle 998"/>
              <p:cNvSpPr>
                <a:spLocks noChangeArrowheads="1"/>
              </p:cNvSpPr>
              <p:nvPr/>
            </p:nvSpPr>
            <p:spPr bwMode="auto">
              <a:xfrm>
                <a:off x="973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1" name="Rectangle 999"/>
              <p:cNvSpPr>
                <a:spLocks noChangeArrowheads="1"/>
              </p:cNvSpPr>
              <p:nvPr/>
            </p:nvSpPr>
            <p:spPr bwMode="auto">
              <a:xfrm>
                <a:off x="974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2" name="Rectangle 1000"/>
              <p:cNvSpPr>
                <a:spLocks noChangeArrowheads="1"/>
              </p:cNvSpPr>
              <p:nvPr/>
            </p:nvSpPr>
            <p:spPr bwMode="auto">
              <a:xfrm>
                <a:off x="975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3" name="Rectangle 1001"/>
              <p:cNvSpPr>
                <a:spLocks noChangeArrowheads="1"/>
              </p:cNvSpPr>
              <p:nvPr/>
            </p:nvSpPr>
            <p:spPr bwMode="auto">
              <a:xfrm>
                <a:off x="976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4" name="Rectangle 1002"/>
              <p:cNvSpPr>
                <a:spLocks noChangeArrowheads="1"/>
              </p:cNvSpPr>
              <p:nvPr/>
            </p:nvSpPr>
            <p:spPr bwMode="auto">
              <a:xfrm>
                <a:off x="976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5" name="Rectangle 1003"/>
              <p:cNvSpPr>
                <a:spLocks noChangeArrowheads="1"/>
              </p:cNvSpPr>
              <p:nvPr/>
            </p:nvSpPr>
            <p:spPr bwMode="auto">
              <a:xfrm>
                <a:off x="977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6" name="Rectangle 1004"/>
              <p:cNvSpPr>
                <a:spLocks noChangeArrowheads="1"/>
              </p:cNvSpPr>
              <p:nvPr/>
            </p:nvSpPr>
            <p:spPr bwMode="auto">
              <a:xfrm>
                <a:off x="978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7" name="Rectangle 1005"/>
              <p:cNvSpPr>
                <a:spLocks noChangeArrowheads="1"/>
              </p:cNvSpPr>
              <p:nvPr/>
            </p:nvSpPr>
            <p:spPr bwMode="auto">
              <a:xfrm>
                <a:off x="979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8" name="Rectangle 1006"/>
              <p:cNvSpPr>
                <a:spLocks noChangeArrowheads="1"/>
              </p:cNvSpPr>
              <p:nvPr/>
            </p:nvSpPr>
            <p:spPr bwMode="auto">
              <a:xfrm>
                <a:off x="980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9" name="Rectangle 1007"/>
              <p:cNvSpPr>
                <a:spLocks noChangeArrowheads="1"/>
              </p:cNvSpPr>
              <p:nvPr/>
            </p:nvSpPr>
            <p:spPr bwMode="auto">
              <a:xfrm>
                <a:off x="980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0" name="Rectangle 1008"/>
              <p:cNvSpPr>
                <a:spLocks noChangeArrowheads="1"/>
              </p:cNvSpPr>
              <p:nvPr/>
            </p:nvSpPr>
            <p:spPr bwMode="auto">
              <a:xfrm>
                <a:off x="981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1" name="Rectangle 1009"/>
              <p:cNvSpPr>
                <a:spLocks noChangeArrowheads="1"/>
              </p:cNvSpPr>
              <p:nvPr/>
            </p:nvSpPr>
            <p:spPr bwMode="auto">
              <a:xfrm>
                <a:off x="982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" name="Rectangle 1010"/>
              <p:cNvSpPr>
                <a:spLocks noChangeArrowheads="1"/>
              </p:cNvSpPr>
              <p:nvPr/>
            </p:nvSpPr>
            <p:spPr bwMode="auto">
              <a:xfrm>
                <a:off x="983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3" name="Rectangle 1011"/>
              <p:cNvSpPr>
                <a:spLocks noChangeArrowheads="1"/>
              </p:cNvSpPr>
              <p:nvPr/>
            </p:nvSpPr>
            <p:spPr bwMode="auto">
              <a:xfrm>
                <a:off x="984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4" name="Rectangle 1012"/>
              <p:cNvSpPr>
                <a:spLocks noChangeArrowheads="1"/>
              </p:cNvSpPr>
              <p:nvPr/>
            </p:nvSpPr>
            <p:spPr bwMode="auto">
              <a:xfrm>
                <a:off x="984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5" name="Rectangle 1013"/>
              <p:cNvSpPr>
                <a:spLocks noChangeArrowheads="1"/>
              </p:cNvSpPr>
              <p:nvPr/>
            </p:nvSpPr>
            <p:spPr bwMode="auto">
              <a:xfrm>
                <a:off x="985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6" name="Rectangle 1014"/>
              <p:cNvSpPr>
                <a:spLocks noChangeArrowheads="1"/>
              </p:cNvSpPr>
              <p:nvPr/>
            </p:nvSpPr>
            <p:spPr bwMode="auto">
              <a:xfrm>
                <a:off x="986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7" name="Rectangle 1015"/>
              <p:cNvSpPr>
                <a:spLocks noChangeArrowheads="1"/>
              </p:cNvSpPr>
              <p:nvPr/>
            </p:nvSpPr>
            <p:spPr bwMode="auto">
              <a:xfrm>
                <a:off x="987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8" name="Rectangle 1016"/>
              <p:cNvSpPr>
                <a:spLocks noChangeArrowheads="1"/>
              </p:cNvSpPr>
              <p:nvPr/>
            </p:nvSpPr>
            <p:spPr bwMode="auto">
              <a:xfrm>
                <a:off x="988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9" name="Rectangle 1017"/>
              <p:cNvSpPr>
                <a:spLocks noChangeArrowheads="1"/>
              </p:cNvSpPr>
              <p:nvPr/>
            </p:nvSpPr>
            <p:spPr bwMode="auto">
              <a:xfrm>
                <a:off x="988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0" name="Rectangle 1018"/>
              <p:cNvSpPr>
                <a:spLocks noChangeArrowheads="1"/>
              </p:cNvSpPr>
              <p:nvPr/>
            </p:nvSpPr>
            <p:spPr bwMode="auto">
              <a:xfrm>
                <a:off x="989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1" name="Rectangle 1019"/>
              <p:cNvSpPr>
                <a:spLocks noChangeArrowheads="1"/>
              </p:cNvSpPr>
              <p:nvPr/>
            </p:nvSpPr>
            <p:spPr bwMode="auto">
              <a:xfrm>
                <a:off x="990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2" name="Rectangle 1020"/>
              <p:cNvSpPr>
                <a:spLocks noChangeArrowheads="1"/>
              </p:cNvSpPr>
              <p:nvPr/>
            </p:nvSpPr>
            <p:spPr bwMode="auto">
              <a:xfrm>
                <a:off x="991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3" name="Rectangle 1021"/>
              <p:cNvSpPr>
                <a:spLocks noChangeArrowheads="1"/>
              </p:cNvSpPr>
              <p:nvPr/>
            </p:nvSpPr>
            <p:spPr bwMode="auto">
              <a:xfrm>
                <a:off x="992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4" name="Rectangle 1022"/>
              <p:cNvSpPr>
                <a:spLocks noChangeArrowheads="1"/>
              </p:cNvSpPr>
              <p:nvPr/>
            </p:nvSpPr>
            <p:spPr bwMode="auto">
              <a:xfrm>
                <a:off x="992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5" name="Rectangle 1023"/>
              <p:cNvSpPr>
                <a:spLocks noChangeArrowheads="1"/>
              </p:cNvSpPr>
              <p:nvPr/>
            </p:nvSpPr>
            <p:spPr bwMode="auto">
              <a:xfrm>
                <a:off x="993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6" name="Rectangle 1024"/>
              <p:cNvSpPr>
                <a:spLocks noChangeArrowheads="1"/>
              </p:cNvSpPr>
              <p:nvPr/>
            </p:nvSpPr>
            <p:spPr bwMode="auto">
              <a:xfrm>
                <a:off x="994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7" name="Rectangle 1025"/>
              <p:cNvSpPr>
                <a:spLocks noChangeArrowheads="1"/>
              </p:cNvSpPr>
              <p:nvPr/>
            </p:nvSpPr>
            <p:spPr bwMode="auto">
              <a:xfrm>
                <a:off x="995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8" name="Rectangle 1026"/>
              <p:cNvSpPr>
                <a:spLocks noChangeArrowheads="1"/>
              </p:cNvSpPr>
              <p:nvPr/>
            </p:nvSpPr>
            <p:spPr bwMode="auto">
              <a:xfrm>
                <a:off x="996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9" name="Rectangle 1027"/>
              <p:cNvSpPr>
                <a:spLocks noChangeArrowheads="1"/>
              </p:cNvSpPr>
              <p:nvPr/>
            </p:nvSpPr>
            <p:spPr bwMode="auto">
              <a:xfrm>
                <a:off x="996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0" name="Rectangle 1028"/>
              <p:cNvSpPr>
                <a:spLocks noChangeArrowheads="1"/>
              </p:cNvSpPr>
              <p:nvPr/>
            </p:nvSpPr>
            <p:spPr bwMode="auto">
              <a:xfrm>
                <a:off x="997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1" name="Rectangle 1029"/>
              <p:cNvSpPr>
                <a:spLocks noChangeArrowheads="1"/>
              </p:cNvSpPr>
              <p:nvPr/>
            </p:nvSpPr>
            <p:spPr bwMode="auto">
              <a:xfrm>
                <a:off x="998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2" name="Rectangle 1030"/>
              <p:cNvSpPr>
                <a:spLocks noChangeArrowheads="1"/>
              </p:cNvSpPr>
              <p:nvPr/>
            </p:nvSpPr>
            <p:spPr bwMode="auto">
              <a:xfrm>
                <a:off x="999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" name="Rectangle 1031"/>
              <p:cNvSpPr>
                <a:spLocks noChangeArrowheads="1"/>
              </p:cNvSpPr>
              <p:nvPr/>
            </p:nvSpPr>
            <p:spPr bwMode="auto">
              <a:xfrm>
                <a:off x="1000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4" name="Rectangle 1032"/>
              <p:cNvSpPr>
                <a:spLocks noChangeArrowheads="1"/>
              </p:cNvSpPr>
              <p:nvPr/>
            </p:nvSpPr>
            <p:spPr bwMode="auto">
              <a:xfrm>
                <a:off x="1000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5" name="Rectangle 1033"/>
              <p:cNvSpPr>
                <a:spLocks noChangeArrowheads="1"/>
              </p:cNvSpPr>
              <p:nvPr/>
            </p:nvSpPr>
            <p:spPr bwMode="auto">
              <a:xfrm>
                <a:off x="1001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6" name="Rectangle 1034"/>
              <p:cNvSpPr>
                <a:spLocks noChangeArrowheads="1"/>
              </p:cNvSpPr>
              <p:nvPr/>
            </p:nvSpPr>
            <p:spPr bwMode="auto">
              <a:xfrm>
                <a:off x="1002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7" name="Rectangle 1035"/>
              <p:cNvSpPr>
                <a:spLocks noChangeArrowheads="1"/>
              </p:cNvSpPr>
              <p:nvPr/>
            </p:nvSpPr>
            <p:spPr bwMode="auto">
              <a:xfrm>
                <a:off x="1003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8" name="Rectangle 1036"/>
              <p:cNvSpPr>
                <a:spLocks noChangeArrowheads="1"/>
              </p:cNvSpPr>
              <p:nvPr/>
            </p:nvSpPr>
            <p:spPr bwMode="auto">
              <a:xfrm>
                <a:off x="1004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9" name="Rectangle 1037"/>
              <p:cNvSpPr>
                <a:spLocks noChangeArrowheads="1"/>
              </p:cNvSpPr>
              <p:nvPr/>
            </p:nvSpPr>
            <p:spPr bwMode="auto">
              <a:xfrm>
                <a:off x="1004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0" name="Rectangle 1038"/>
              <p:cNvSpPr>
                <a:spLocks noChangeArrowheads="1"/>
              </p:cNvSpPr>
              <p:nvPr/>
            </p:nvSpPr>
            <p:spPr bwMode="auto">
              <a:xfrm>
                <a:off x="1005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97" name="Freeform 1039"/>
            <p:cNvSpPr>
              <a:spLocks/>
            </p:cNvSpPr>
            <p:nvPr/>
          </p:nvSpPr>
          <p:spPr bwMode="auto">
            <a:xfrm rot="14012">
              <a:off x="1323363" y="4972364"/>
              <a:ext cx="4818785" cy="510661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4" y="584"/>
                </a:cxn>
                <a:cxn ang="0">
                  <a:pos x="12" y="520"/>
                </a:cxn>
                <a:cxn ang="0">
                  <a:pos x="24" y="456"/>
                </a:cxn>
                <a:cxn ang="0">
                  <a:pos x="44" y="396"/>
                </a:cxn>
                <a:cxn ang="0">
                  <a:pos x="68" y="340"/>
                </a:cxn>
                <a:cxn ang="0">
                  <a:pos x="100" y="288"/>
                </a:cxn>
                <a:cxn ang="0">
                  <a:pos x="132" y="236"/>
                </a:cxn>
                <a:cxn ang="0">
                  <a:pos x="168" y="192"/>
                </a:cxn>
                <a:cxn ang="0">
                  <a:pos x="208" y="148"/>
                </a:cxn>
                <a:cxn ang="0">
                  <a:pos x="252" y="112"/>
                </a:cxn>
                <a:cxn ang="0">
                  <a:pos x="300" y="80"/>
                </a:cxn>
                <a:cxn ang="0">
                  <a:pos x="352" y="52"/>
                </a:cxn>
                <a:cxn ang="0">
                  <a:pos x="404" y="28"/>
                </a:cxn>
                <a:cxn ang="0">
                  <a:pos x="460" y="12"/>
                </a:cxn>
                <a:cxn ang="0">
                  <a:pos x="516" y="4"/>
                </a:cxn>
                <a:cxn ang="0">
                  <a:pos x="576" y="0"/>
                </a:cxn>
                <a:cxn ang="0">
                  <a:pos x="636" y="4"/>
                </a:cxn>
                <a:cxn ang="0">
                  <a:pos x="692" y="12"/>
                </a:cxn>
                <a:cxn ang="0">
                  <a:pos x="748" y="28"/>
                </a:cxn>
                <a:cxn ang="0">
                  <a:pos x="800" y="52"/>
                </a:cxn>
                <a:cxn ang="0">
                  <a:pos x="852" y="80"/>
                </a:cxn>
                <a:cxn ang="0">
                  <a:pos x="900" y="112"/>
                </a:cxn>
                <a:cxn ang="0">
                  <a:pos x="944" y="148"/>
                </a:cxn>
                <a:cxn ang="0">
                  <a:pos x="984" y="192"/>
                </a:cxn>
                <a:cxn ang="0">
                  <a:pos x="1020" y="236"/>
                </a:cxn>
                <a:cxn ang="0">
                  <a:pos x="1056" y="288"/>
                </a:cxn>
                <a:cxn ang="0">
                  <a:pos x="1084" y="340"/>
                </a:cxn>
                <a:cxn ang="0">
                  <a:pos x="1108" y="396"/>
                </a:cxn>
                <a:cxn ang="0">
                  <a:pos x="1128" y="456"/>
                </a:cxn>
                <a:cxn ang="0">
                  <a:pos x="1140" y="520"/>
                </a:cxn>
                <a:cxn ang="0">
                  <a:pos x="1148" y="584"/>
                </a:cxn>
                <a:cxn ang="0">
                  <a:pos x="1152" y="648"/>
                </a:cxn>
                <a:cxn ang="0">
                  <a:pos x="1152" y="1296"/>
                </a:cxn>
                <a:cxn ang="0">
                  <a:pos x="0" y="1296"/>
                </a:cxn>
                <a:cxn ang="0">
                  <a:pos x="0" y="648"/>
                </a:cxn>
              </a:cxnLst>
              <a:rect l="0" t="0" r="r" b="b"/>
              <a:pathLst>
                <a:path w="1152" h="1296">
                  <a:moveTo>
                    <a:pt x="0" y="648"/>
                  </a:moveTo>
                  <a:lnTo>
                    <a:pt x="4" y="584"/>
                  </a:lnTo>
                  <a:lnTo>
                    <a:pt x="12" y="520"/>
                  </a:lnTo>
                  <a:lnTo>
                    <a:pt x="24" y="456"/>
                  </a:lnTo>
                  <a:lnTo>
                    <a:pt x="44" y="396"/>
                  </a:lnTo>
                  <a:lnTo>
                    <a:pt x="68" y="340"/>
                  </a:lnTo>
                  <a:lnTo>
                    <a:pt x="100" y="288"/>
                  </a:lnTo>
                  <a:lnTo>
                    <a:pt x="132" y="236"/>
                  </a:lnTo>
                  <a:lnTo>
                    <a:pt x="168" y="192"/>
                  </a:lnTo>
                  <a:lnTo>
                    <a:pt x="208" y="148"/>
                  </a:lnTo>
                  <a:lnTo>
                    <a:pt x="252" y="112"/>
                  </a:lnTo>
                  <a:lnTo>
                    <a:pt x="300" y="80"/>
                  </a:lnTo>
                  <a:lnTo>
                    <a:pt x="352" y="52"/>
                  </a:lnTo>
                  <a:lnTo>
                    <a:pt x="404" y="28"/>
                  </a:lnTo>
                  <a:lnTo>
                    <a:pt x="460" y="12"/>
                  </a:lnTo>
                  <a:lnTo>
                    <a:pt x="516" y="4"/>
                  </a:lnTo>
                  <a:lnTo>
                    <a:pt x="576" y="0"/>
                  </a:lnTo>
                  <a:lnTo>
                    <a:pt x="636" y="4"/>
                  </a:lnTo>
                  <a:lnTo>
                    <a:pt x="692" y="12"/>
                  </a:lnTo>
                  <a:lnTo>
                    <a:pt x="748" y="28"/>
                  </a:lnTo>
                  <a:lnTo>
                    <a:pt x="800" y="52"/>
                  </a:lnTo>
                  <a:lnTo>
                    <a:pt x="852" y="80"/>
                  </a:lnTo>
                  <a:lnTo>
                    <a:pt x="900" y="112"/>
                  </a:lnTo>
                  <a:lnTo>
                    <a:pt x="944" y="148"/>
                  </a:lnTo>
                  <a:lnTo>
                    <a:pt x="984" y="192"/>
                  </a:lnTo>
                  <a:lnTo>
                    <a:pt x="1020" y="236"/>
                  </a:lnTo>
                  <a:lnTo>
                    <a:pt x="1056" y="288"/>
                  </a:lnTo>
                  <a:lnTo>
                    <a:pt x="1084" y="340"/>
                  </a:lnTo>
                  <a:lnTo>
                    <a:pt x="1108" y="396"/>
                  </a:lnTo>
                  <a:lnTo>
                    <a:pt x="1128" y="456"/>
                  </a:lnTo>
                  <a:lnTo>
                    <a:pt x="1140" y="520"/>
                  </a:lnTo>
                  <a:lnTo>
                    <a:pt x="1148" y="584"/>
                  </a:lnTo>
                  <a:lnTo>
                    <a:pt x="1152" y="648"/>
                  </a:lnTo>
                  <a:lnTo>
                    <a:pt x="1152" y="1296"/>
                  </a:lnTo>
                  <a:lnTo>
                    <a:pt x="0" y="1296"/>
                  </a:lnTo>
                  <a:lnTo>
                    <a:pt x="0" y="648"/>
                  </a:lnTo>
                  <a:close/>
                </a:path>
              </a:pathLst>
            </a:custGeom>
            <a:grpFill/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191" name="Группа 1488"/>
          <p:cNvGrpSpPr>
            <a:grpSpLocks/>
          </p:cNvGrpSpPr>
          <p:nvPr/>
        </p:nvGrpSpPr>
        <p:grpSpPr bwMode="auto">
          <a:xfrm>
            <a:off x="-2607606" y="3986123"/>
            <a:ext cx="8008938" cy="538162"/>
            <a:chOff x="-2657574" y="4414851"/>
            <a:chExt cx="8008442" cy="538484"/>
          </a:xfrm>
        </p:grpSpPr>
        <p:grpSp>
          <p:nvGrpSpPr>
            <p:cNvPr id="1192" name="Группа 1486"/>
            <p:cNvGrpSpPr>
              <a:grpSpLocks/>
            </p:cNvGrpSpPr>
            <p:nvPr/>
          </p:nvGrpSpPr>
          <p:grpSpPr bwMode="auto">
            <a:xfrm>
              <a:off x="-2586887" y="4414851"/>
              <a:ext cx="7925659" cy="536036"/>
              <a:chOff x="273060" y="4414851"/>
              <a:chExt cx="5770924" cy="536036"/>
            </a:xfrm>
          </p:grpSpPr>
          <p:grpSp>
            <p:nvGrpSpPr>
              <p:cNvPr id="1488" name="Group 746"/>
              <p:cNvGrpSpPr>
                <a:grpSpLocks/>
              </p:cNvGrpSpPr>
              <p:nvPr/>
            </p:nvGrpSpPr>
            <p:grpSpPr bwMode="auto">
              <a:xfrm rot="10800000">
                <a:off x="273060" y="4414851"/>
                <a:ext cx="5770924" cy="536036"/>
                <a:chOff x="8904" y="5547"/>
                <a:chExt cx="1160" cy="1304"/>
              </a:xfrm>
            </p:grpSpPr>
            <p:sp>
              <p:nvSpPr>
                <p:cNvPr id="1581" name="Rectangle 747"/>
                <p:cNvSpPr>
                  <a:spLocks noChangeArrowheads="1"/>
                </p:cNvSpPr>
                <p:nvPr/>
              </p:nvSpPr>
              <p:spPr bwMode="auto">
                <a:xfrm>
                  <a:off x="8904" y="5547"/>
                  <a:ext cx="8" cy="1304"/>
                </a:xfrm>
                <a:prstGeom prst="rect">
                  <a:avLst/>
                </a:prstGeom>
                <a:solidFill>
                  <a:srgbClr val="FF33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2" name="Rectangle 748"/>
                <p:cNvSpPr>
                  <a:spLocks noChangeArrowheads="1"/>
                </p:cNvSpPr>
                <p:nvPr/>
              </p:nvSpPr>
              <p:spPr bwMode="auto">
                <a:xfrm>
                  <a:off x="8912" y="5547"/>
                  <a:ext cx="8" cy="1304"/>
                </a:xfrm>
                <a:prstGeom prst="rect">
                  <a:avLst/>
                </a:prstGeom>
                <a:solidFill>
                  <a:srgbClr val="FF3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3" name="Rectangle 749"/>
                <p:cNvSpPr>
                  <a:spLocks noChangeArrowheads="1"/>
                </p:cNvSpPr>
                <p:nvPr/>
              </p:nvSpPr>
              <p:spPr bwMode="auto">
                <a:xfrm>
                  <a:off x="8920" y="5547"/>
                  <a:ext cx="8" cy="1304"/>
                </a:xfrm>
                <a:prstGeom prst="rect">
                  <a:avLst/>
                </a:prstGeom>
                <a:solidFill>
                  <a:srgbClr val="FF36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4" name="Rectangle 750"/>
                <p:cNvSpPr>
                  <a:spLocks noChangeArrowheads="1"/>
                </p:cNvSpPr>
                <p:nvPr/>
              </p:nvSpPr>
              <p:spPr bwMode="auto">
                <a:xfrm>
                  <a:off x="8928" y="5547"/>
                  <a:ext cx="8" cy="1304"/>
                </a:xfrm>
                <a:prstGeom prst="rect">
                  <a:avLst/>
                </a:prstGeom>
                <a:solidFill>
                  <a:srgbClr val="FF37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5" name="Rectangle 751"/>
                <p:cNvSpPr>
                  <a:spLocks noChangeArrowheads="1"/>
                </p:cNvSpPr>
                <p:nvPr/>
              </p:nvSpPr>
              <p:spPr bwMode="auto">
                <a:xfrm>
                  <a:off x="8936" y="5547"/>
                  <a:ext cx="8" cy="1304"/>
                </a:xfrm>
                <a:prstGeom prst="rect">
                  <a:avLst/>
                </a:prstGeom>
                <a:solidFill>
                  <a:srgbClr val="FF39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6" name="Rectangle 752"/>
                <p:cNvSpPr>
                  <a:spLocks noChangeArrowheads="1"/>
                </p:cNvSpPr>
                <p:nvPr/>
              </p:nvSpPr>
              <p:spPr bwMode="auto">
                <a:xfrm>
                  <a:off x="8944" y="5547"/>
                  <a:ext cx="8" cy="1304"/>
                </a:xfrm>
                <a:prstGeom prst="rect">
                  <a:avLst/>
                </a:prstGeom>
                <a:solidFill>
                  <a:srgbClr val="FF3A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7" name="Rectangle 753"/>
                <p:cNvSpPr>
                  <a:spLocks noChangeArrowheads="1"/>
                </p:cNvSpPr>
                <p:nvPr/>
              </p:nvSpPr>
              <p:spPr bwMode="auto">
                <a:xfrm>
                  <a:off x="8952" y="5547"/>
                  <a:ext cx="8" cy="1304"/>
                </a:xfrm>
                <a:prstGeom prst="rect">
                  <a:avLst/>
                </a:prstGeom>
                <a:solidFill>
                  <a:srgbClr val="FF3C8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8" name="Rectangle 754"/>
                <p:cNvSpPr>
                  <a:spLocks noChangeArrowheads="1"/>
                </p:cNvSpPr>
                <p:nvPr/>
              </p:nvSpPr>
              <p:spPr bwMode="auto">
                <a:xfrm>
                  <a:off x="8960" y="5547"/>
                  <a:ext cx="8" cy="1304"/>
                </a:xfrm>
                <a:prstGeom prst="rect">
                  <a:avLst/>
                </a:prstGeom>
                <a:solidFill>
                  <a:srgbClr val="FF3D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9" name="Rectangle 755"/>
                <p:cNvSpPr>
                  <a:spLocks noChangeArrowheads="1"/>
                </p:cNvSpPr>
                <p:nvPr/>
              </p:nvSpPr>
              <p:spPr bwMode="auto">
                <a:xfrm>
                  <a:off x="8968" y="5547"/>
                  <a:ext cx="8" cy="1304"/>
                </a:xfrm>
                <a:prstGeom prst="rect">
                  <a:avLst/>
                </a:prstGeom>
                <a:solidFill>
                  <a:srgbClr val="FF3E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0" name="Rectangle 756"/>
                <p:cNvSpPr>
                  <a:spLocks noChangeArrowheads="1"/>
                </p:cNvSpPr>
                <p:nvPr/>
              </p:nvSpPr>
              <p:spPr bwMode="auto">
                <a:xfrm>
                  <a:off x="8976" y="5547"/>
                  <a:ext cx="8" cy="1304"/>
                </a:xfrm>
                <a:prstGeom prst="rect">
                  <a:avLst/>
                </a:prstGeom>
                <a:solidFill>
                  <a:srgbClr val="FF407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1" name="Rectangle 757"/>
                <p:cNvSpPr>
                  <a:spLocks noChangeArrowheads="1"/>
                </p:cNvSpPr>
                <p:nvPr/>
              </p:nvSpPr>
              <p:spPr bwMode="auto">
                <a:xfrm>
                  <a:off x="8984" y="5547"/>
                  <a:ext cx="8" cy="1304"/>
                </a:xfrm>
                <a:prstGeom prst="rect">
                  <a:avLst/>
                </a:prstGeom>
                <a:solidFill>
                  <a:srgbClr val="FF417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2" name="Rectangle 758"/>
                <p:cNvSpPr>
                  <a:spLocks noChangeArrowheads="1"/>
                </p:cNvSpPr>
                <p:nvPr/>
              </p:nvSpPr>
              <p:spPr bwMode="auto">
                <a:xfrm>
                  <a:off x="8992" y="5547"/>
                  <a:ext cx="8" cy="1304"/>
                </a:xfrm>
                <a:prstGeom prst="rect">
                  <a:avLst/>
                </a:prstGeom>
                <a:solidFill>
                  <a:srgbClr val="FF43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3" name="Rectangle 759"/>
                <p:cNvSpPr>
                  <a:spLocks noChangeArrowheads="1"/>
                </p:cNvSpPr>
                <p:nvPr/>
              </p:nvSpPr>
              <p:spPr bwMode="auto">
                <a:xfrm>
                  <a:off x="9000" y="5547"/>
                  <a:ext cx="8" cy="1304"/>
                </a:xfrm>
                <a:prstGeom prst="rect">
                  <a:avLst/>
                </a:prstGeom>
                <a:solidFill>
                  <a:srgbClr val="FF44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4" name="Rectangle 760"/>
                <p:cNvSpPr>
                  <a:spLocks noChangeArrowheads="1"/>
                </p:cNvSpPr>
                <p:nvPr/>
              </p:nvSpPr>
              <p:spPr bwMode="auto">
                <a:xfrm>
                  <a:off x="9008" y="5547"/>
                  <a:ext cx="8" cy="1304"/>
                </a:xfrm>
                <a:prstGeom prst="rect">
                  <a:avLst/>
                </a:prstGeom>
                <a:solidFill>
                  <a:srgbClr val="FF45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5" name="Rectangle 761"/>
                <p:cNvSpPr>
                  <a:spLocks noChangeArrowheads="1"/>
                </p:cNvSpPr>
                <p:nvPr/>
              </p:nvSpPr>
              <p:spPr bwMode="auto">
                <a:xfrm>
                  <a:off x="9016" y="5547"/>
                  <a:ext cx="8" cy="1304"/>
                </a:xfrm>
                <a:prstGeom prst="rect">
                  <a:avLst/>
                </a:prstGeom>
                <a:solidFill>
                  <a:srgbClr val="FF477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6" name="Rectangle 762"/>
                <p:cNvSpPr>
                  <a:spLocks noChangeArrowheads="1"/>
                </p:cNvSpPr>
                <p:nvPr/>
              </p:nvSpPr>
              <p:spPr bwMode="auto">
                <a:xfrm>
                  <a:off x="9024" y="5547"/>
                  <a:ext cx="8" cy="1304"/>
                </a:xfrm>
                <a:prstGeom prst="rect">
                  <a:avLst/>
                </a:prstGeom>
                <a:solidFill>
                  <a:srgbClr val="FF48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7" name="Rectangle 763"/>
                <p:cNvSpPr>
                  <a:spLocks noChangeArrowheads="1"/>
                </p:cNvSpPr>
                <p:nvPr/>
              </p:nvSpPr>
              <p:spPr bwMode="auto">
                <a:xfrm>
                  <a:off x="9032" y="5547"/>
                  <a:ext cx="8" cy="1304"/>
                </a:xfrm>
                <a:prstGeom prst="rect">
                  <a:avLst/>
                </a:prstGeom>
                <a:solidFill>
                  <a:srgbClr val="FF4A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8" name="Rectangle 764"/>
                <p:cNvSpPr>
                  <a:spLocks noChangeArrowheads="1"/>
                </p:cNvSpPr>
                <p:nvPr/>
              </p:nvSpPr>
              <p:spPr bwMode="auto">
                <a:xfrm>
                  <a:off x="9040" y="5547"/>
                  <a:ext cx="8" cy="1304"/>
                </a:xfrm>
                <a:prstGeom prst="rect">
                  <a:avLst/>
                </a:prstGeom>
                <a:solidFill>
                  <a:srgbClr val="FF4B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9" name="Rectangle 765"/>
                <p:cNvSpPr>
                  <a:spLocks noChangeArrowheads="1"/>
                </p:cNvSpPr>
                <p:nvPr/>
              </p:nvSpPr>
              <p:spPr bwMode="auto">
                <a:xfrm>
                  <a:off x="9048" y="5547"/>
                  <a:ext cx="8" cy="1304"/>
                </a:xfrm>
                <a:prstGeom prst="rect">
                  <a:avLst/>
                </a:prstGeom>
                <a:solidFill>
                  <a:srgbClr val="FF4D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0" name="Rectangle 766"/>
                <p:cNvSpPr>
                  <a:spLocks noChangeArrowheads="1"/>
                </p:cNvSpPr>
                <p:nvPr/>
              </p:nvSpPr>
              <p:spPr bwMode="auto">
                <a:xfrm>
                  <a:off x="9056" y="5547"/>
                  <a:ext cx="8" cy="1304"/>
                </a:xfrm>
                <a:prstGeom prst="rect">
                  <a:avLst/>
                </a:prstGeom>
                <a:solidFill>
                  <a:srgbClr val="FF4E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1" name="Rectangle 767"/>
                <p:cNvSpPr>
                  <a:spLocks noChangeArrowheads="1"/>
                </p:cNvSpPr>
                <p:nvPr/>
              </p:nvSpPr>
              <p:spPr bwMode="auto">
                <a:xfrm>
                  <a:off x="9064" y="5547"/>
                  <a:ext cx="8" cy="1304"/>
                </a:xfrm>
                <a:prstGeom prst="rect">
                  <a:avLst/>
                </a:prstGeom>
                <a:solidFill>
                  <a:srgbClr val="FF4F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2" name="Rectangle 768"/>
                <p:cNvSpPr>
                  <a:spLocks noChangeArrowheads="1"/>
                </p:cNvSpPr>
                <p:nvPr/>
              </p:nvSpPr>
              <p:spPr bwMode="auto">
                <a:xfrm>
                  <a:off x="9072" y="5547"/>
                  <a:ext cx="8" cy="1304"/>
                </a:xfrm>
                <a:prstGeom prst="rect">
                  <a:avLst/>
                </a:prstGeom>
                <a:solidFill>
                  <a:srgbClr val="FF51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3" name="Rectangle 769"/>
                <p:cNvSpPr>
                  <a:spLocks noChangeArrowheads="1"/>
                </p:cNvSpPr>
                <p:nvPr/>
              </p:nvSpPr>
              <p:spPr bwMode="auto">
                <a:xfrm>
                  <a:off x="9080" y="5547"/>
                  <a:ext cx="8" cy="1304"/>
                </a:xfrm>
                <a:prstGeom prst="rect">
                  <a:avLst/>
                </a:prstGeom>
                <a:solidFill>
                  <a:srgbClr val="FF52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4" name="Rectangle 770"/>
                <p:cNvSpPr>
                  <a:spLocks noChangeArrowheads="1"/>
                </p:cNvSpPr>
                <p:nvPr/>
              </p:nvSpPr>
              <p:spPr bwMode="auto">
                <a:xfrm>
                  <a:off x="9088" y="5547"/>
                  <a:ext cx="8" cy="1304"/>
                </a:xfrm>
                <a:prstGeom prst="rect">
                  <a:avLst/>
                </a:prstGeom>
                <a:solidFill>
                  <a:srgbClr val="FF54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5" name="Rectangle 771"/>
                <p:cNvSpPr>
                  <a:spLocks noChangeArrowheads="1"/>
                </p:cNvSpPr>
                <p:nvPr/>
              </p:nvSpPr>
              <p:spPr bwMode="auto">
                <a:xfrm>
                  <a:off x="9096" y="5547"/>
                  <a:ext cx="8" cy="1304"/>
                </a:xfrm>
                <a:prstGeom prst="rect">
                  <a:avLst/>
                </a:prstGeom>
                <a:solidFill>
                  <a:srgbClr val="FF55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6" name="Rectangle 772"/>
                <p:cNvSpPr>
                  <a:spLocks noChangeArrowheads="1"/>
                </p:cNvSpPr>
                <p:nvPr/>
              </p:nvSpPr>
              <p:spPr bwMode="auto">
                <a:xfrm>
                  <a:off x="9104" y="5547"/>
                  <a:ext cx="8" cy="1304"/>
                </a:xfrm>
                <a:prstGeom prst="rect">
                  <a:avLst/>
                </a:prstGeom>
                <a:solidFill>
                  <a:srgbClr val="FF565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7" name="Rectangle 773"/>
                <p:cNvSpPr>
                  <a:spLocks noChangeArrowheads="1"/>
                </p:cNvSpPr>
                <p:nvPr/>
              </p:nvSpPr>
              <p:spPr bwMode="auto">
                <a:xfrm>
                  <a:off x="9112" y="5547"/>
                  <a:ext cx="8" cy="1304"/>
                </a:xfrm>
                <a:prstGeom prst="rect">
                  <a:avLst/>
                </a:prstGeom>
                <a:solidFill>
                  <a:srgbClr val="FF58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8" name="Rectangle 774"/>
                <p:cNvSpPr>
                  <a:spLocks noChangeArrowheads="1"/>
                </p:cNvSpPr>
                <p:nvPr/>
              </p:nvSpPr>
              <p:spPr bwMode="auto">
                <a:xfrm>
                  <a:off x="9120" y="5547"/>
                  <a:ext cx="8" cy="1304"/>
                </a:xfrm>
                <a:prstGeom prst="rect">
                  <a:avLst/>
                </a:prstGeom>
                <a:solidFill>
                  <a:srgbClr val="FF59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9" name="Rectangle 775"/>
                <p:cNvSpPr>
                  <a:spLocks noChangeArrowheads="1"/>
                </p:cNvSpPr>
                <p:nvPr/>
              </p:nvSpPr>
              <p:spPr bwMode="auto">
                <a:xfrm>
                  <a:off x="9128" y="5547"/>
                  <a:ext cx="8" cy="1304"/>
                </a:xfrm>
                <a:prstGeom prst="rect">
                  <a:avLst/>
                </a:prstGeom>
                <a:solidFill>
                  <a:srgbClr val="FF5B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0" name="Rectangle 776"/>
                <p:cNvSpPr>
                  <a:spLocks noChangeArrowheads="1"/>
                </p:cNvSpPr>
                <p:nvPr/>
              </p:nvSpPr>
              <p:spPr bwMode="auto">
                <a:xfrm>
                  <a:off x="9136" y="5547"/>
                  <a:ext cx="8" cy="1304"/>
                </a:xfrm>
                <a:prstGeom prst="rect">
                  <a:avLst/>
                </a:prstGeom>
                <a:solidFill>
                  <a:srgbClr val="FF5C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1" name="Rectangle 777"/>
                <p:cNvSpPr>
                  <a:spLocks noChangeArrowheads="1"/>
                </p:cNvSpPr>
                <p:nvPr/>
              </p:nvSpPr>
              <p:spPr bwMode="auto">
                <a:xfrm>
                  <a:off x="9144" y="5547"/>
                  <a:ext cx="8" cy="1304"/>
                </a:xfrm>
                <a:prstGeom prst="rect">
                  <a:avLst/>
                </a:prstGeom>
                <a:solidFill>
                  <a:srgbClr val="FF5D4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2" name="Rectangle 778"/>
                <p:cNvSpPr>
                  <a:spLocks noChangeArrowheads="1"/>
                </p:cNvSpPr>
                <p:nvPr/>
              </p:nvSpPr>
              <p:spPr bwMode="auto">
                <a:xfrm>
                  <a:off x="9152" y="5547"/>
                  <a:ext cx="8" cy="1304"/>
                </a:xfrm>
                <a:prstGeom prst="rect">
                  <a:avLst/>
                </a:prstGeom>
                <a:solidFill>
                  <a:srgbClr val="FF5F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3" name="Rectangle 779"/>
                <p:cNvSpPr>
                  <a:spLocks noChangeArrowheads="1"/>
                </p:cNvSpPr>
                <p:nvPr/>
              </p:nvSpPr>
              <p:spPr bwMode="auto">
                <a:xfrm>
                  <a:off x="9160" y="5547"/>
                  <a:ext cx="8" cy="1304"/>
                </a:xfrm>
                <a:prstGeom prst="rect">
                  <a:avLst/>
                </a:prstGeom>
                <a:solidFill>
                  <a:srgbClr val="FF60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4" name="Rectangle 780"/>
                <p:cNvSpPr>
                  <a:spLocks noChangeArrowheads="1"/>
                </p:cNvSpPr>
                <p:nvPr/>
              </p:nvSpPr>
              <p:spPr bwMode="auto">
                <a:xfrm>
                  <a:off x="9168" y="5547"/>
                  <a:ext cx="8" cy="1304"/>
                </a:xfrm>
                <a:prstGeom prst="rect">
                  <a:avLst/>
                </a:prstGeom>
                <a:solidFill>
                  <a:srgbClr val="FF623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5" name="Rectangle 781"/>
                <p:cNvSpPr>
                  <a:spLocks noChangeArrowheads="1"/>
                </p:cNvSpPr>
                <p:nvPr/>
              </p:nvSpPr>
              <p:spPr bwMode="auto">
                <a:xfrm>
                  <a:off x="9176" y="5547"/>
                  <a:ext cx="8" cy="1304"/>
                </a:xfrm>
                <a:prstGeom prst="rect">
                  <a:avLst/>
                </a:prstGeom>
                <a:solidFill>
                  <a:srgbClr val="FF63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6" name="Rectangle 782"/>
                <p:cNvSpPr>
                  <a:spLocks noChangeArrowheads="1"/>
                </p:cNvSpPr>
                <p:nvPr/>
              </p:nvSpPr>
              <p:spPr bwMode="auto">
                <a:xfrm>
                  <a:off x="9184" y="5547"/>
                  <a:ext cx="8" cy="1304"/>
                </a:xfrm>
                <a:prstGeom prst="rect">
                  <a:avLst/>
                </a:prstGeom>
                <a:solidFill>
                  <a:srgbClr val="FF64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7" name="Rectangle 783"/>
                <p:cNvSpPr>
                  <a:spLocks noChangeArrowheads="1"/>
                </p:cNvSpPr>
                <p:nvPr/>
              </p:nvSpPr>
              <p:spPr bwMode="auto">
                <a:xfrm>
                  <a:off x="9192" y="5547"/>
                  <a:ext cx="8" cy="1304"/>
                </a:xfrm>
                <a:prstGeom prst="rect">
                  <a:avLst/>
                </a:prstGeom>
                <a:solidFill>
                  <a:srgbClr val="FF66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8" name="Rectangle 784"/>
                <p:cNvSpPr>
                  <a:spLocks noChangeArrowheads="1"/>
                </p:cNvSpPr>
                <p:nvPr/>
              </p:nvSpPr>
              <p:spPr bwMode="auto">
                <a:xfrm>
                  <a:off x="9200" y="5547"/>
                  <a:ext cx="8" cy="1304"/>
                </a:xfrm>
                <a:prstGeom prst="rect">
                  <a:avLst/>
                </a:prstGeom>
                <a:solidFill>
                  <a:srgbClr val="FF66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9" name="Rectangle 785"/>
                <p:cNvSpPr>
                  <a:spLocks noChangeArrowheads="1"/>
                </p:cNvSpPr>
                <p:nvPr/>
              </p:nvSpPr>
              <p:spPr bwMode="auto">
                <a:xfrm>
                  <a:off x="9208" y="5547"/>
                  <a:ext cx="8" cy="1304"/>
                </a:xfrm>
                <a:prstGeom prst="rect">
                  <a:avLst/>
                </a:prstGeom>
                <a:solidFill>
                  <a:srgbClr val="FF6F2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0" name="Rectangle 786"/>
                <p:cNvSpPr>
                  <a:spLocks noChangeArrowheads="1"/>
                </p:cNvSpPr>
                <p:nvPr/>
              </p:nvSpPr>
              <p:spPr bwMode="auto">
                <a:xfrm>
                  <a:off x="9216" y="5547"/>
                  <a:ext cx="8" cy="1304"/>
                </a:xfrm>
                <a:prstGeom prst="rect">
                  <a:avLst/>
                </a:prstGeom>
                <a:solidFill>
                  <a:srgbClr val="FF73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1" name="Rectangle 787"/>
                <p:cNvSpPr>
                  <a:spLocks noChangeArrowheads="1"/>
                </p:cNvSpPr>
                <p:nvPr/>
              </p:nvSpPr>
              <p:spPr bwMode="auto">
                <a:xfrm>
                  <a:off x="9224" y="5547"/>
                  <a:ext cx="8" cy="1304"/>
                </a:xfrm>
                <a:prstGeom prst="rect">
                  <a:avLst/>
                </a:prstGeom>
                <a:solidFill>
                  <a:srgbClr val="FF772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2" name="Rectangle 788"/>
                <p:cNvSpPr>
                  <a:spLocks noChangeArrowheads="1"/>
                </p:cNvSpPr>
                <p:nvPr/>
              </p:nvSpPr>
              <p:spPr bwMode="auto">
                <a:xfrm>
                  <a:off x="9232" y="5547"/>
                  <a:ext cx="8" cy="1304"/>
                </a:xfrm>
                <a:prstGeom prst="rect">
                  <a:avLst/>
                </a:prstGeom>
                <a:solidFill>
                  <a:srgbClr val="FF7C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3" name="Rectangle 789"/>
                <p:cNvSpPr>
                  <a:spLocks noChangeArrowheads="1"/>
                </p:cNvSpPr>
                <p:nvPr/>
              </p:nvSpPr>
              <p:spPr bwMode="auto">
                <a:xfrm>
                  <a:off x="9240" y="5547"/>
                  <a:ext cx="8" cy="1304"/>
                </a:xfrm>
                <a:prstGeom prst="rect">
                  <a:avLst/>
                </a:prstGeom>
                <a:solidFill>
                  <a:srgbClr val="FF802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4" name="Rectangle 790"/>
                <p:cNvSpPr>
                  <a:spLocks noChangeArrowheads="1"/>
                </p:cNvSpPr>
                <p:nvPr/>
              </p:nvSpPr>
              <p:spPr bwMode="auto">
                <a:xfrm>
                  <a:off x="9248" y="5547"/>
                  <a:ext cx="8" cy="1304"/>
                </a:xfrm>
                <a:prstGeom prst="rect">
                  <a:avLst/>
                </a:prstGeom>
                <a:solidFill>
                  <a:srgbClr val="FF84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5" name="Rectangle 791"/>
                <p:cNvSpPr>
                  <a:spLocks noChangeArrowheads="1"/>
                </p:cNvSpPr>
                <p:nvPr/>
              </p:nvSpPr>
              <p:spPr bwMode="auto">
                <a:xfrm>
                  <a:off x="9256" y="5547"/>
                  <a:ext cx="8" cy="1304"/>
                </a:xfrm>
                <a:prstGeom prst="rect">
                  <a:avLst/>
                </a:prstGeom>
                <a:solidFill>
                  <a:srgbClr val="FF882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6" name="Rectangle 792"/>
                <p:cNvSpPr>
                  <a:spLocks noChangeArrowheads="1"/>
                </p:cNvSpPr>
                <p:nvPr/>
              </p:nvSpPr>
              <p:spPr bwMode="auto">
                <a:xfrm>
                  <a:off x="9264" y="5547"/>
                  <a:ext cx="8" cy="1304"/>
                </a:xfrm>
                <a:prstGeom prst="rect">
                  <a:avLst/>
                </a:prstGeom>
                <a:solidFill>
                  <a:srgbClr val="FF8D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7" name="Rectangle 793"/>
                <p:cNvSpPr>
                  <a:spLocks noChangeArrowheads="1"/>
                </p:cNvSpPr>
                <p:nvPr/>
              </p:nvSpPr>
              <p:spPr bwMode="auto">
                <a:xfrm>
                  <a:off x="9272" y="5547"/>
                  <a:ext cx="8" cy="1304"/>
                </a:xfrm>
                <a:prstGeom prst="rect">
                  <a:avLst/>
                </a:prstGeom>
                <a:solidFill>
                  <a:srgbClr val="FF912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8" name="Rectangle 794"/>
                <p:cNvSpPr>
                  <a:spLocks noChangeArrowheads="1"/>
                </p:cNvSpPr>
                <p:nvPr/>
              </p:nvSpPr>
              <p:spPr bwMode="auto">
                <a:xfrm>
                  <a:off x="9280" y="5547"/>
                  <a:ext cx="8" cy="1304"/>
                </a:xfrm>
                <a:prstGeom prst="rect">
                  <a:avLst/>
                </a:prstGeom>
                <a:solidFill>
                  <a:srgbClr val="FF95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9" name="Rectangle 795"/>
                <p:cNvSpPr>
                  <a:spLocks noChangeArrowheads="1"/>
                </p:cNvSpPr>
                <p:nvPr/>
              </p:nvSpPr>
              <p:spPr bwMode="auto">
                <a:xfrm>
                  <a:off x="9288" y="5547"/>
                  <a:ext cx="8" cy="1304"/>
                </a:xfrm>
                <a:prstGeom prst="rect">
                  <a:avLst/>
                </a:prstGeom>
                <a:solidFill>
                  <a:srgbClr val="FF99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0" name="Rectangle 796"/>
                <p:cNvSpPr>
                  <a:spLocks noChangeArrowheads="1"/>
                </p:cNvSpPr>
                <p:nvPr/>
              </p:nvSpPr>
              <p:spPr bwMode="auto">
                <a:xfrm>
                  <a:off x="9296" y="5547"/>
                  <a:ext cx="8" cy="1304"/>
                </a:xfrm>
                <a:prstGeom prst="rect">
                  <a:avLst/>
                </a:prstGeom>
                <a:solidFill>
                  <a:srgbClr val="FF9D2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1" name="Rectangle 797"/>
                <p:cNvSpPr>
                  <a:spLocks noChangeArrowheads="1"/>
                </p:cNvSpPr>
                <p:nvPr/>
              </p:nvSpPr>
              <p:spPr bwMode="auto">
                <a:xfrm>
                  <a:off x="9304" y="5547"/>
                  <a:ext cx="8" cy="1304"/>
                </a:xfrm>
                <a:prstGeom prst="rect">
                  <a:avLst/>
                </a:prstGeom>
                <a:solidFill>
                  <a:srgbClr val="FFA2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2" name="Rectangle 798"/>
                <p:cNvSpPr>
                  <a:spLocks noChangeArrowheads="1"/>
                </p:cNvSpPr>
                <p:nvPr/>
              </p:nvSpPr>
              <p:spPr bwMode="auto">
                <a:xfrm>
                  <a:off x="9312" y="5547"/>
                  <a:ext cx="8" cy="1304"/>
                </a:xfrm>
                <a:prstGeom prst="rect">
                  <a:avLst/>
                </a:prstGeom>
                <a:solidFill>
                  <a:srgbClr val="FFA61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3" name="Rectangle 799"/>
                <p:cNvSpPr>
                  <a:spLocks noChangeArrowheads="1"/>
                </p:cNvSpPr>
                <p:nvPr/>
              </p:nvSpPr>
              <p:spPr bwMode="auto">
                <a:xfrm>
                  <a:off x="9320" y="5547"/>
                  <a:ext cx="8" cy="1304"/>
                </a:xfrm>
                <a:prstGeom prst="rect">
                  <a:avLst/>
                </a:prstGeom>
                <a:solidFill>
                  <a:srgbClr val="FFAA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4" name="Rectangle 800"/>
                <p:cNvSpPr>
                  <a:spLocks noChangeArrowheads="1"/>
                </p:cNvSpPr>
                <p:nvPr/>
              </p:nvSpPr>
              <p:spPr bwMode="auto">
                <a:xfrm>
                  <a:off x="9328" y="5547"/>
                  <a:ext cx="8" cy="1304"/>
                </a:xfrm>
                <a:prstGeom prst="rect">
                  <a:avLst/>
                </a:prstGeom>
                <a:solidFill>
                  <a:srgbClr val="FFAE1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5" name="Rectangle 801"/>
                <p:cNvSpPr>
                  <a:spLocks noChangeArrowheads="1"/>
                </p:cNvSpPr>
                <p:nvPr/>
              </p:nvSpPr>
              <p:spPr bwMode="auto">
                <a:xfrm>
                  <a:off x="9336" y="5547"/>
                  <a:ext cx="8" cy="1304"/>
                </a:xfrm>
                <a:prstGeom prst="rect">
                  <a:avLst/>
                </a:prstGeom>
                <a:solidFill>
                  <a:srgbClr val="FFB31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6" name="Rectangle 802"/>
                <p:cNvSpPr>
                  <a:spLocks noChangeArrowheads="1"/>
                </p:cNvSpPr>
                <p:nvPr/>
              </p:nvSpPr>
              <p:spPr bwMode="auto">
                <a:xfrm>
                  <a:off x="9344" y="5547"/>
                  <a:ext cx="8" cy="1304"/>
                </a:xfrm>
                <a:prstGeom prst="rect">
                  <a:avLst/>
                </a:prstGeom>
                <a:solidFill>
                  <a:srgbClr val="FFB7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7" name="Rectangle 803"/>
                <p:cNvSpPr>
                  <a:spLocks noChangeArrowheads="1"/>
                </p:cNvSpPr>
                <p:nvPr/>
              </p:nvSpPr>
              <p:spPr bwMode="auto">
                <a:xfrm>
                  <a:off x="9352" y="5547"/>
                  <a:ext cx="8" cy="1304"/>
                </a:xfrm>
                <a:prstGeom prst="rect">
                  <a:avLst/>
                </a:prstGeom>
                <a:solidFill>
                  <a:srgbClr val="FFBB1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8" name="Rectangle 804"/>
                <p:cNvSpPr>
                  <a:spLocks noChangeArrowheads="1"/>
                </p:cNvSpPr>
                <p:nvPr/>
              </p:nvSpPr>
              <p:spPr bwMode="auto">
                <a:xfrm>
                  <a:off x="9360" y="5547"/>
                  <a:ext cx="8" cy="1304"/>
                </a:xfrm>
                <a:prstGeom prst="rect">
                  <a:avLst/>
                </a:prstGeom>
                <a:solidFill>
                  <a:srgbClr val="FFBF1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9" name="Rectangle 805"/>
                <p:cNvSpPr>
                  <a:spLocks noChangeArrowheads="1"/>
                </p:cNvSpPr>
                <p:nvPr/>
              </p:nvSpPr>
              <p:spPr bwMode="auto">
                <a:xfrm>
                  <a:off x="9368" y="5547"/>
                  <a:ext cx="8" cy="1304"/>
                </a:xfrm>
                <a:prstGeom prst="rect">
                  <a:avLst/>
                </a:prstGeom>
                <a:solidFill>
                  <a:srgbClr val="FFC31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" name="Rectangle 806"/>
                <p:cNvSpPr>
                  <a:spLocks noChangeArrowheads="1"/>
                </p:cNvSpPr>
                <p:nvPr/>
              </p:nvSpPr>
              <p:spPr bwMode="auto">
                <a:xfrm>
                  <a:off x="9376" y="5547"/>
                  <a:ext cx="8" cy="1304"/>
                </a:xfrm>
                <a:prstGeom prst="rect">
                  <a:avLst/>
                </a:prstGeom>
                <a:solidFill>
                  <a:srgbClr val="FFC81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1" name="Rectangle 807"/>
                <p:cNvSpPr>
                  <a:spLocks noChangeArrowheads="1"/>
                </p:cNvSpPr>
                <p:nvPr/>
              </p:nvSpPr>
              <p:spPr bwMode="auto">
                <a:xfrm>
                  <a:off x="9384" y="5547"/>
                  <a:ext cx="8" cy="1304"/>
                </a:xfrm>
                <a:prstGeom prst="rect">
                  <a:avLst/>
                </a:prstGeom>
                <a:solidFill>
                  <a:srgbClr val="FFCC1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" name="Rectangle 808"/>
                <p:cNvSpPr>
                  <a:spLocks noChangeArrowheads="1"/>
                </p:cNvSpPr>
                <p:nvPr/>
              </p:nvSpPr>
              <p:spPr bwMode="auto">
                <a:xfrm>
                  <a:off x="9392" y="5547"/>
                  <a:ext cx="8" cy="1304"/>
                </a:xfrm>
                <a:prstGeom prst="rect">
                  <a:avLst/>
                </a:prstGeom>
                <a:solidFill>
                  <a:srgbClr val="FFD00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" name="Rectangle 809"/>
                <p:cNvSpPr>
                  <a:spLocks noChangeArrowheads="1"/>
                </p:cNvSpPr>
                <p:nvPr/>
              </p:nvSpPr>
              <p:spPr bwMode="auto">
                <a:xfrm>
                  <a:off x="9400" y="5547"/>
                  <a:ext cx="8" cy="1304"/>
                </a:xfrm>
                <a:prstGeom prst="rect">
                  <a:avLst/>
                </a:prstGeom>
                <a:solidFill>
                  <a:srgbClr val="FFD40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" name="Rectangle 810"/>
                <p:cNvSpPr>
                  <a:spLocks noChangeArrowheads="1"/>
                </p:cNvSpPr>
                <p:nvPr/>
              </p:nvSpPr>
              <p:spPr bwMode="auto">
                <a:xfrm>
                  <a:off x="9408" y="5547"/>
                  <a:ext cx="8" cy="1304"/>
                </a:xfrm>
                <a:prstGeom prst="rect">
                  <a:avLst/>
                </a:prstGeom>
                <a:solidFill>
                  <a:srgbClr val="FFD9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5" name="Rectangle 811"/>
                <p:cNvSpPr>
                  <a:spLocks noChangeArrowheads="1"/>
                </p:cNvSpPr>
                <p:nvPr/>
              </p:nvSpPr>
              <p:spPr bwMode="auto">
                <a:xfrm>
                  <a:off x="9416" y="5547"/>
                  <a:ext cx="8" cy="1304"/>
                </a:xfrm>
                <a:prstGeom prst="rect">
                  <a:avLst/>
                </a:prstGeom>
                <a:solidFill>
                  <a:srgbClr val="FFDD0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6" name="Rectangle 812"/>
                <p:cNvSpPr>
                  <a:spLocks noChangeArrowheads="1"/>
                </p:cNvSpPr>
                <p:nvPr/>
              </p:nvSpPr>
              <p:spPr bwMode="auto">
                <a:xfrm>
                  <a:off x="9424" y="5547"/>
                  <a:ext cx="8" cy="1304"/>
                </a:xfrm>
                <a:prstGeom prst="rect">
                  <a:avLst/>
                </a:prstGeom>
                <a:solidFill>
                  <a:srgbClr val="FFE10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7" name="Rectangle 813"/>
                <p:cNvSpPr>
                  <a:spLocks noChangeArrowheads="1"/>
                </p:cNvSpPr>
                <p:nvPr/>
              </p:nvSpPr>
              <p:spPr bwMode="auto">
                <a:xfrm>
                  <a:off x="9432" y="5547"/>
                  <a:ext cx="8" cy="1304"/>
                </a:xfrm>
                <a:prstGeom prst="rect">
                  <a:avLst/>
                </a:prstGeom>
                <a:solidFill>
                  <a:srgbClr val="FFE5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8" name="Rectangle 814"/>
                <p:cNvSpPr>
                  <a:spLocks noChangeArrowheads="1"/>
                </p:cNvSpPr>
                <p:nvPr/>
              </p:nvSpPr>
              <p:spPr bwMode="auto">
                <a:xfrm>
                  <a:off x="9440" y="5547"/>
                  <a:ext cx="8" cy="1304"/>
                </a:xfrm>
                <a:prstGeom prst="rect">
                  <a:avLst/>
                </a:prstGeom>
                <a:solidFill>
                  <a:srgbClr val="FFE9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9" name="Rectangle 815"/>
                <p:cNvSpPr>
                  <a:spLocks noChangeArrowheads="1"/>
                </p:cNvSpPr>
                <p:nvPr/>
              </p:nvSpPr>
              <p:spPr bwMode="auto">
                <a:xfrm>
                  <a:off x="9448" y="5547"/>
                  <a:ext cx="8" cy="1304"/>
                </a:xfrm>
                <a:prstGeom prst="rect">
                  <a:avLst/>
                </a:prstGeom>
                <a:solidFill>
                  <a:srgbClr val="FFEE0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0" name="Rectangle 816"/>
                <p:cNvSpPr>
                  <a:spLocks noChangeArrowheads="1"/>
                </p:cNvSpPr>
                <p:nvPr/>
              </p:nvSpPr>
              <p:spPr bwMode="auto">
                <a:xfrm>
                  <a:off x="9456" y="5547"/>
                  <a:ext cx="8" cy="1304"/>
                </a:xfrm>
                <a:prstGeom prst="rect">
                  <a:avLst/>
                </a:prstGeom>
                <a:solidFill>
                  <a:srgbClr val="FFF20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1" name="Rectangle 817"/>
                <p:cNvSpPr>
                  <a:spLocks noChangeArrowheads="1"/>
                </p:cNvSpPr>
                <p:nvPr/>
              </p:nvSpPr>
              <p:spPr bwMode="auto">
                <a:xfrm>
                  <a:off x="9464" y="5547"/>
                  <a:ext cx="8" cy="1304"/>
                </a:xfrm>
                <a:prstGeom prst="rect">
                  <a:avLst/>
                </a:prstGeom>
                <a:solidFill>
                  <a:srgbClr val="FFF60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2" name="Rectangle 818"/>
                <p:cNvSpPr>
                  <a:spLocks noChangeArrowheads="1"/>
                </p:cNvSpPr>
                <p:nvPr/>
              </p:nvSpPr>
              <p:spPr bwMode="auto">
                <a:xfrm>
                  <a:off x="9472" y="5547"/>
                  <a:ext cx="8" cy="1304"/>
                </a:xfrm>
                <a:prstGeom prst="rect">
                  <a:avLst/>
                </a:prstGeom>
                <a:solidFill>
                  <a:srgbClr val="FFFA0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3" name="Rectangle 819"/>
                <p:cNvSpPr>
                  <a:spLocks noChangeArrowheads="1"/>
                </p:cNvSpPr>
                <p:nvPr/>
              </p:nvSpPr>
              <p:spPr bwMode="auto">
                <a:xfrm>
                  <a:off x="9480" y="5547"/>
                  <a:ext cx="8" cy="130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4" name="Rectangle 820"/>
                <p:cNvSpPr>
                  <a:spLocks noChangeArrowheads="1"/>
                </p:cNvSpPr>
                <p:nvPr/>
              </p:nvSpPr>
              <p:spPr bwMode="auto">
                <a:xfrm>
                  <a:off x="9488" y="5547"/>
                  <a:ext cx="8" cy="130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5" name="Rectangle 821"/>
                <p:cNvSpPr>
                  <a:spLocks noChangeArrowheads="1"/>
                </p:cNvSpPr>
                <p:nvPr/>
              </p:nvSpPr>
              <p:spPr bwMode="auto">
                <a:xfrm>
                  <a:off x="9496" y="5547"/>
                  <a:ext cx="8" cy="1304"/>
                </a:xfrm>
                <a:prstGeom prst="rect">
                  <a:avLst/>
                </a:prstGeom>
                <a:solidFill>
                  <a:srgbClr val="F0FA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6" name="Rectangle 822"/>
                <p:cNvSpPr>
                  <a:spLocks noChangeArrowheads="1"/>
                </p:cNvSpPr>
                <p:nvPr/>
              </p:nvSpPr>
              <p:spPr bwMode="auto">
                <a:xfrm>
                  <a:off x="9504" y="5547"/>
                  <a:ext cx="8" cy="1304"/>
                </a:xfrm>
                <a:prstGeom prst="rect">
                  <a:avLst/>
                </a:prstGeom>
                <a:solidFill>
                  <a:srgbClr val="E9F70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7" name="Rectangle 823"/>
                <p:cNvSpPr>
                  <a:spLocks noChangeArrowheads="1"/>
                </p:cNvSpPr>
                <p:nvPr/>
              </p:nvSpPr>
              <p:spPr bwMode="auto">
                <a:xfrm>
                  <a:off x="9512" y="5547"/>
                  <a:ext cx="8" cy="1304"/>
                </a:xfrm>
                <a:prstGeom prst="rect">
                  <a:avLst/>
                </a:prstGeom>
                <a:solidFill>
                  <a:srgbClr val="E2F50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8" name="Rectangle 824"/>
                <p:cNvSpPr>
                  <a:spLocks noChangeArrowheads="1"/>
                </p:cNvSpPr>
                <p:nvPr/>
              </p:nvSpPr>
              <p:spPr bwMode="auto">
                <a:xfrm>
                  <a:off x="9520" y="5547"/>
                  <a:ext cx="8" cy="1304"/>
                </a:xfrm>
                <a:prstGeom prst="rect">
                  <a:avLst/>
                </a:prstGeom>
                <a:solidFill>
                  <a:srgbClr val="DBF21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9" name="Rectangle 825"/>
                <p:cNvSpPr>
                  <a:spLocks noChangeArrowheads="1"/>
                </p:cNvSpPr>
                <p:nvPr/>
              </p:nvSpPr>
              <p:spPr bwMode="auto">
                <a:xfrm>
                  <a:off x="9528" y="5547"/>
                  <a:ext cx="8" cy="1304"/>
                </a:xfrm>
                <a:prstGeom prst="rect">
                  <a:avLst/>
                </a:prstGeom>
                <a:solidFill>
                  <a:srgbClr val="D4F0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0" name="Rectangle 826"/>
                <p:cNvSpPr>
                  <a:spLocks noChangeArrowheads="1"/>
                </p:cNvSpPr>
                <p:nvPr/>
              </p:nvSpPr>
              <p:spPr bwMode="auto">
                <a:xfrm>
                  <a:off x="9536" y="5547"/>
                  <a:ext cx="8" cy="1304"/>
                </a:xfrm>
                <a:prstGeom prst="rect">
                  <a:avLst/>
                </a:prstGeom>
                <a:solidFill>
                  <a:srgbClr val="CDEE1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" name="Rectangle 827"/>
                <p:cNvSpPr>
                  <a:spLocks noChangeArrowheads="1"/>
                </p:cNvSpPr>
                <p:nvPr/>
              </p:nvSpPr>
              <p:spPr bwMode="auto">
                <a:xfrm>
                  <a:off x="9544" y="5547"/>
                  <a:ext cx="8" cy="1304"/>
                </a:xfrm>
                <a:prstGeom prst="rect">
                  <a:avLst/>
                </a:prstGeom>
                <a:solidFill>
                  <a:srgbClr val="C6EB1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" name="Rectangle 828"/>
                <p:cNvSpPr>
                  <a:spLocks noChangeArrowheads="1"/>
                </p:cNvSpPr>
                <p:nvPr/>
              </p:nvSpPr>
              <p:spPr bwMode="auto">
                <a:xfrm>
                  <a:off x="9552" y="5547"/>
                  <a:ext cx="8" cy="1304"/>
                </a:xfrm>
                <a:prstGeom prst="rect">
                  <a:avLst/>
                </a:prstGeom>
                <a:solidFill>
                  <a:srgbClr val="BFE9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3" name="Rectangle 829"/>
                <p:cNvSpPr>
                  <a:spLocks noChangeArrowheads="1"/>
                </p:cNvSpPr>
                <p:nvPr/>
              </p:nvSpPr>
              <p:spPr bwMode="auto">
                <a:xfrm>
                  <a:off x="9560" y="5547"/>
                  <a:ext cx="8" cy="1304"/>
                </a:xfrm>
                <a:prstGeom prst="rect">
                  <a:avLst/>
                </a:prstGeom>
                <a:solidFill>
                  <a:srgbClr val="B8E62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4" name="Rectangle 830"/>
                <p:cNvSpPr>
                  <a:spLocks noChangeArrowheads="1"/>
                </p:cNvSpPr>
                <p:nvPr/>
              </p:nvSpPr>
              <p:spPr bwMode="auto">
                <a:xfrm>
                  <a:off x="9568" y="5547"/>
                  <a:ext cx="8" cy="1304"/>
                </a:xfrm>
                <a:prstGeom prst="rect">
                  <a:avLst/>
                </a:prstGeom>
                <a:solidFill>
                  <a:srgbClr val="B1E4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5" name="Rectangle 831"/>
                <p:cNvSpPr>
                  <a:spLocks noChangeArrowheads="1"/>
                </p:cNvSpPr>
                <p:nvPr/>
              </p:nvSpPr>
              <p:spPr bwMode="auto">
                <a:xfrm>
                  <a:off x="9576" y="5547"/>
                  <a:ext cx="8" cy="1304"/>
                </a:xfrm>
                <a:prstGeom prst="rect">
                  <a:avLst/>
                </a:prstGeom>
                <a:solidFill>
                  <a:srgbClr val="AAE12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6" name="Rectangle 832"/>
                <p:cNvSpPr>
                  <a:spLocks noChangeArrowheads="1"/>
                </p:cNvSpPr>
                <p:nvPr/>
              </p:nvSpPr>
              <p:spPr bwMode="auto">
                <a:xfrm>
                  <a:off x="9584" y="5547"/>
                  <a:ext cx="8" cy="1304"/>
                </a:xfrm>
                <a:prstGeom prst="rect">
                  <a:avLst/>
                </a:prstGeom>
                <a:solidFill>
                  <a:srgbClr val="A3DF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7" name="Rectangle 833"/>
                <p:cNvSpPr>
                  <a:spLocks noChangeArrowheads="1"/>
                </p:cNvSpPr>
                <p:nvPr/>
              </p:nvSpPr>
              <p:spPr bwMode="auto">
                <a:xfrm>
                  <a:off x="9592" y="5547"/>
                  <a:ext cx="8" cy="1304"/>
                </a:xfrm>
                <a:prstGeom prst="rect">
                  <a:avLst/>
                </a:prstGeom>
                <a:solidFill>
                  <a:srgbClr val="9CDD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8" name="Rectangle 834"/>
                <p:cNvSpPr>
                  <a:spLocks noChangeArrowheads="1"/>
                </p:cNvSpPr>
                <p:nvPr/>
              </p:nvSpPr>
              <p:spPr bwMode="auto">
                <a:xfrm>
                  <a:off x="9600" y="5547"/>
                  <a:ext cx="8" cy="1304"/>
                </a:xfrm>
                <a:prstGeom prst="rect">
                  <a:avLst/>
                </a:prstGeom>
                <a:solidFill>
                  <a:srgbClr val="95DA3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" name="Rectangle 835"/>
                <p:cNvSpPr>
                  <a:spLocks noChangeArrowheads="1"/>
                </p:cNvSpPr>
                <p:nvPr/>
              </p:nvSpPr>
              <p:spPr bwMode="auto">
                <a:xfrm>
                  <a:off x="9608" y="5547"/>
                  <a:ext cx="8" cy="1304"/>
                </a:xfrm>
                <a:prstGeom prst="rect">
                  <a:avLst/>
                </a:prstGeom>
                <a:solidFill>
                  <a:srgbClr val="8ED8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0" name="Rectangle 836"/>
                <p:cNvSpPr>
                  <a:spLocks noChangeArrowheads="1"/>
                </p:cNvSpPr>
                <p:nvPr/>
              </p:nvSpPr>
              <p:spPr bwMode="auto">
                <a:xfrm>
                  <a:off x="9616" y="5547"/>
                  <a:ext cx="8" cy="1304"/>
                </a:xfrm>
                <a:prstGeom prst="rect">
                  <a:avLst/>
                </a:prstGeom>
                <a:solidFill>
                  <a:srgbClr val="87D54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1" name="Rectangle 837"/>
                <p:cNvSpPr>
                  <a:spLocks noChangeArrowheads="1"/>
                </p:cNvSpPr>
                <p:nvPr/>
              </p:nvSpPr>
              <p:spPr bwMode="auto">
                <a:xfrm>
                  <a:off x="9624" y="5547"/>
                  <a:ext cx="8" cy="1304"/>
                </a:xfrm>
                <a:prstGeom prst="rect">
                  <a:avLst/>
                </a:prstGeom>
                <a:solidFill>
                  <a:srgbClr val="80D3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2" name="Rectangle 838"/>
                <p:cNvSpPr>
                  <a:spLocks noChangeArrowheads="1"/>
                </p:cNvSpPr>
                <p:nvPr/>
              </p:nvSpPr>
              <p:spPr bwMode="auto">
                <a:xfrm>
                  <a:off x="9632" y="5547"/>
                  <a:ext cx="8" cy="1304"/>
                </a:xfrm>
                <a:prstGeom prst="rect">
                  <a:avLst/>
                </a:prstGeom>
                <a:solidFill>
                  <a:srgbClr val="79D0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3" name="Rectangle 839"/>
                <p:cNvSpPr>
                  <a:spLocks noChangeArrowheads="1"/>
                </p:cNvSpPr>
                <p:nvPr/>
              </p:nvSpPr>
              <p:spPr bwMode="auto">
                <a:xfrm>
                  <a:off x="9640" y="5547"/>
                  <a:ext cx="8" cy="1304"/>
                </a:xfrm>
                <a:prstGeom prst="rect">
                  <a:avLst/>
                </a:prstGeom>
                <a:solidFill>
                  <a:srgbClr val="72CE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4" name="Rectangle 840"/>
                <p:cNvSpPr>
                  <a:spLocks noChangeArrowheads="1"/>
                </p:cNvSpPr>
                <p:nvPr/>
              </p:nvSpPr>
              <p:spPr bwMode="auto">
                <a:xfrm>
                  <a:off x="9648" y="5547"/>
                  <a:ext cx="8" cy="1304"/>
                </a:xfrm>
                <a:prstGeom prst="rect">
                  <a:avLst/>
                </a:prstGeom>
                <a:solidFill>
                  <a:srgbClr val="6BCC5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5" name="Rectangle 841"/>
                <p:cNvSpPr>
                  <a:spLocks noChangeArrowheads="1"/>
                </p:cNvSpPr>
                <p:nvPr/>
              </p:nvSpPr>
              <p:spPr bwMode="auto">
                <a:xfrm>
                  <a:off x="9656" y="5547"/>
                  <a:ext cx="8" cy="1304"/>
                </a:xfrm>
                <a:prstGeom prst="rect">
                  <a:avLst/>
                </a:prstGeom>
                <a:solidFill>
                  <a:srgbClr val="64C9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6" name="Rectangle 842"/>
                <p:cNvSpPr>
                  <a:spLocks noChangeArrowheads="1"/>
                </p:cNvSpPr>
                <p:nvPr/>
              </p:nvSpPr>
              <p:spPr bwMode="auto">
                <a:xfrm>
                  <a:off x="9664" y="5547"/>
                  <a:ext cx="8" cy="1304"/>
                </a:xfrm>
                <a:prstGeom prst="rect">
                  <a:avLst/>
                </a:prstGeom>
                <a:solidFill>
                  <a:srgbClr val="5DC7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7" name="Rectangle 843"/>
                <p:cNvSpPr>
                  <a:spLocks noChangeArrowheads="1"/>
                </p:cNvSpPr>
                <p:nvPr/>
              </p:nvSpPr>
              <p:spPr bwMode="auto">
                <a:xfrm>
                  <a:off x="9672" y="5547"/>
                  <a:ext cx="8" cy="1304"/>
                </a:xfrm>
                <a:prstGeom prst="rect">
                  <a:avLst/>
                </a:prstGeom>
                <a:solidFill>
                  <a:srgbClr val="56C45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8" name="Rectangle 844"/>
                <p:cNvSpPr>
                  <a:spLocks noChangeArrowheads="1"/>
                </p:cNvSpPr>
                <p:nvPr/>
              </p:nvSpPr>
              <p:spPr bwMode="auto">
                <a:xfrm>
                  <a:off x="9680" y="5547"/>
                  <a:ext cx="8" cy="1304"/>
                </a:xfrm>
                <a:prstGeom prst="rect">
                  <a:avLst/>
                </a:prstGeom>
                <a:solidFill>
                  <a:srgbClr val="4FC2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9" name="Rectangle 845"/>
                <p:cNvSpPr>
                  <a:spLocks noChangeArrowheads="1"/>
                </p:cNvSpPr>
                <p:nvPr/>
              </p:nvSpPr>
              <p:spPr bwMode="auto">
                <a:xfrm>
                  <a:off x="9688" y="5547"/>
                  <a:ext cx="8" cy="1304"/>
                </a:xfrm>
                <a:prstGeom prst="rect">
                  <a:avLst/>
                </a:prstGeom>
                <a:solidFill>
                  <a:srgbClr val="48BF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0" name="Rectangle 846"/>
                <p:cNvSpPr>
                  <a:spLocks noChangeArrowheads="1"/>
                </p:cNvSpPr>
                <p:nvPr/>
              </p:nvSpPr>
              <p:spPr bwMode="auto">
                <a:xfrm>
                  <a:off x="9696" y="5547"/>
                  <a:ext cx="8" cy="1304"/>
                </a:xfrm>
                <a:prstGeom prst="rect">
                  <a:avLst/>
                </a:prstGeom>
                <a:solidFill>
                  <a:srgbClr val="41BD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1" name="Rectangle 847"/>
                <p:cNvSpPr>
                  <a:spLocks noChangeArrowheads="1"/>
                </p:cNvSpPr>
                <p:nvPr/>
              </p:nvSpPr>
              <p:spPr bwMode="auto">
                <a:xfrm>
                  <a:off x="9704" y="5547"/>
                  <a:ext cx="8" cy="1304"/>
                </a:xfrm>
                <a:prstGeom prst="rect">
                  <a:avLst/>
                </a:prstGeom>
                <a:solidFill>
                  <a:srgbClr val="3ABB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2" name="Rectangle 848"/>
                <p:cNvSpPr>
                  <a:spLocks noChangeArrowheads="1"/>
                </p:cNvSpPr>
                <p:nvPr/>
              </p:nvSpPr>
              <p:spPr bwMode="auto">
                <a:xfrm>
                  <a:off x="9712" y="5547"/>
                  <a:ext cx="8" cy="1304"/>
                </a:xfrm>
                <a:prstGeom prst="rect">
                  <a:avLst/>
                </a:prstGeom>
                <a:solidFill>
                  <a:srgbClr val="33B8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3" name="Rectangle 849"/>
                <p:cNvSpPr>
                  <a:spLocks noChangeArrowheads="1"/>
                </p:cNvSpPr>
                <p:nvPr/>
              </p:nvSpPr>
              <p:spPr bwMode="auto">
                <a:xfrm>
                  <a:off x="9720" y="5547"/>
                  <a:ext cx="8" cy="1304"/>
                </a:xfrm>
                <a:prstGeom prst="rect">
                  <a:avLst/>
                </a:prstGeom>
                <a:solidFill>
                  <a:srgbClr val="2CB6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4" name="Rectangle 850"/>
                <p:cNvSpPr>
                  <a:spLocks noChangeArrowheads="1"/>
                </p:cNvSpPr>
                <p:nvPr/>
              </p:nvSpPr>
              <p:spPr bwMode="auto">
                <a:xfrm>
                  <a:off x="9728" y="5547"/>
                  <a:ext cx="8" cy="1304"/>
                </a:xfrm>
                <a:prstGeom prst="rect">
                  <a:avLst/>
                </a:prstGeom>
                <a:solidFill>
                  <a:srgbClr val="25B3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5" name="Rectangle 851"/>
                <p:cNvSpPr>
                  <a:spLocks noChangeArrowheads="1"/>
                </p:cNvSpPr>
                <p:nvPr/>
              </p:nvSpPr>
              <p:spPr bwMode="auto">
                <a:xfrm>
                  <a:off x="9736" y="5547"/>
                  <a:ext cx="8" cy="1304"/>
                </a:xfrm>
                <a:prstGeom prst="rect">
                  <a:avLst/>
                </a:prstGeom>
                <a:solidFill>
                  <a:srgbClr val="1EB17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6" name="Rectangle 852"/>
                <p:cNvSpPr>
                  <a:spLocks noChangeArrowheads="1"/>
                </p:cNvSpPr>
                <p:nvPr/>
              </p:nvSpPr>
              <p:spPr bwMode="auto">
                <a:xfrm>
                  <a:off x="9744" y="5547"/>
                  <a:ext cx="8" cy="1304"/>
                </a:xfrm>
                <a:prstGeom prst="rect">
                  <a:avLst/>
                </a:prstGeom>
                <a:solidFill>
                  <a:srgbClr val="17AE8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7" name="Rectangle 853"/>
                <p:cNvSpPr>
                  <a:spLocks noChangeArrowheads="1"/>
                </p:cNvSpPr>
                <p:nvPr/>
              </p:nvSpPr>
              <p:spPr bwMode="auto">
                <a:xfrm>
                  <a:off x="9752" y="5547"/>
                  <a:ext cx="8" cy="1304"/>
                </a:xfrm>
                <a:prstGeom prst="rect">
                  <a:avLst/>
                </a:prstGeom>
                <a:solidFill>
                  <a:srgbClr val="10AC8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" name="Rectangle 854"/>
                <p:cNvSpPr>
                  <a:spLocks noChangeArrowheads="1"/>
                </p:cNvSpPr>
                <p:nvPr/>
              </p:nvSpPr>
              <p:spPr bwMode="auto">
                <a:xfrm>
                  <a:off x="9760" y="5547"/>
                  <a:ext cx="8" cy="1304"/>
                </a:xfrm>
                <a:prstGeom prst="rect">
                  <a:avLst/>
                </a:prstGeom>
                <a:solidFill>
                  <a:srgbClr val="09AA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9" name="Rectangle 855"/>
                <p:cNvSpPr>
                  <a:spLocks noChangeArrowheads="1"/>
                </p:cNvSpPr>
                <p:nvPr/>
              </p:nvSpPr>
              <p:spPr bwMode="auto">
                <a:xfrm>
                  <a:off x="9768" y="5547"/>
                  <a:ext cx="8" cy="1304"/>
                </a:xfrm>
                <a:prstGeom prst="rect">
                  <a:avLst/>
                </a:prstGeom>
                <a:solidFill>
                  <a:srgbClr val="01A7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" name="Rectangle 856"/>
                <p:cNvSpPr>
                  <a:spLocks noChangeArrowheads="1"/>
                </p:cNvSpPr>
                <p:nvPr/>
              </p:nvSpPr>
              <p:spPr bwMode="auto">
                <a:xfrm>
                  <a:off x="9776" y="5547"/>
                  <a:ext cx="8" cy="1304"/>
                </a:xfrm>
                <a:prstGeom prst="rect">
                  <a:avLst/>
                </a:prstGeom>
                <a:solidFill>
                  <a:srgbClr val="01A7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" name="Rectangle 857"/>
                <p:cNvSpPr>
                  <a:spLocks noChangeArrowheads="1"/>
                </p:cNvSpPr>
                <p:nvPr/>
              </p:nvSpPr>
              <p:spPr bwMode="auto">
                <a:xfrm>
                  <a:off x="9784" y="5547"/>
                  <a:ext cx="8" cy="1304"/>
                </a:xfrm>
                <a:prstGeom prst="rect">
                  <a:avLst/>
                </a:prstGeom>
                <a:solidFill>
                  <a:srgbClr val="03A3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2" name="Rectangle 858"/>
                <p:cNvSpPr>
                  <a:spLocks noChangeArrowheads="1"/>
                </p:cNvSpPr>
                <p:nvPr/>
              </p:nvSpPr>
              <p:spPr bwMode="auto">
                <a:xfrm>
                  <a:off x="9792" y="5547"/>
                  <a:ext cx="8" cy="1304"/>
                </a:xfrm>
                <a:prstGeom prst="rect">
                  <a:avLst/>
                </a:prstGeom>
                <a:solidFill>
                  <a:srgbClr val="04A2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3" name="Rectangle 859"/>
                <p:cNvSpPr>
                  <a:spLocks noChangeArrowheads="1"/>
                </p:cNvSpPr>
                <p:nvPr/>
              </p:nvSpPr>
              <p:spPr bwMode="auto">
                <a:xfrm>
                  <a:off x="9800" y="5547"/>
                  <a:ext cx="8" cy="1304"/>
                </a:xfrm>
                <a:prstGeom prst="rect">
                  <a:avLst/>
                </a:prstGeom>
                <a:solidFill>
                  <a:srgbClr val="06A09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4" name="Rectangle 860"/>
                <p:cNvSpPr>
                  <a:spLocks noChangeArrowheads="1"/>
                </p:cNvSpPr>
                <p:nvPr/>
              </p:nvSpPr>
              <p:spPr bwMode="auto">
                <a:xfrm>
                  <a:off x="9808" y="5547"/>
                  <a:ext cx="8" cy="1304"/>
                </a:xfrm>
                <a:prstGeom prst="rect">
                  <a:avLst/>
                </a:prstGeom>
                <a:solidFill>
                  <a:srgbClr val="079E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5" name="Rectangle 861"/>
                <p:cNvSpPr>
                  <a:spLocks noChangeArrowheads="1"/>
                </p:cNvSpPr>
                <p:nvPr/>
              </p:nvSpPr>
              <p:spPr bwMode="auto">
                <a:xfrm>
                  <a:off x="9816" y="5547"/>
                  <a:ext cx="8" cy="1304"/>
                </a:xfrm>
                <a:prstGeom prst="rect">
                  <a:avLst/>
                </a:prstGeom>
                <a:solidFill>
                  <a:srgbClr val="089C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6" name="Rectangle 862"/>
                <p:cNvSpPr>
                  <a:spLocks noChangeArrowheads="1"/>
                </p:cNvSpPr>
                <p:nvPr/>
              </p:nvSpPr>
              <p:spPr bwMode="auto">
                <a:xfrm>
                  <a:off x="9824" y="5547"/>
                  <a:ext cx="8" cy="1304"/>
                </a:xfrm>
                <a:prstGeom prst="rect">
                  <a:avLst/>
                </a:prstGeom>
                <a:solidFill>
                  <a:srgbClr val="0A9A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7" name="Rectangle 863"/>
                <p:cNvSpPr>
                  <a:spLocks noChangeArrowheads="1"/>
                </p:cNvSpPr>
                <p:nvPr/>
              </p:nvSpPr>
              <p:spPr bwMode="auto">
                <a:xfrm>
                  <a:off x="9832" y="5547"/>
                  <a:ext cx="8" cy="1304"/>
                </a:xfrm>
                <a:prstGeom prst="rect">
                  <a:avLst/>
                </a:prstGeom>
                <a:solidFill>
                  <a:srgbClr val="0B99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8" name="Rectangle 864"/>
                <p:cNvSpPr>
                  <a:spLocks noChangeArrowheads="1"/>
                </p:cNvSpPr>
                <p:nvPr/>
              </p:nvSpPr>
              <p:spPr bwMode="auto">
                <a:xfrm>
                  <a:off x="9840" y="5547"/>
                  <a:ext cx="8" cy="1304"/>
                </a:xfrm>
                <a:prstGeom prst="rect">
                  <a:avLst/>
                </a:prstGeom>
                <a:solidFill>
                  <a:srgbClr val="0D97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9" name="Rectangle 865"/>
                <p:cNvSpPr>
                  <a:spLocks noChangeArrowheads="1"/>
                </p:cNvSpPr>
                <p:nvPr/>
              </p:nvSpPr>
              <p:spPr bwMode="auto">
                <a:xfrm>
                  <a:off x="9848" y="5547"/>
                  <a:ext cx="8" cy="1304"/>
                </a:xfrm>
                <a:prstGeom prst="rect">
                  <a:avLst/>
                </a:prstGeom>
                <a:solidFill>
                  <a:srgbClr val="0E95A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0" name="Rectangle 866"/>
                <p:cNvSpPr>
                  <a:spLocks noChangeArrowheads="1"/>
                </p:cNvSpPr>
                <p:nvPr/>
              </p:nvSpPr>
              <p:spPr bwMode="auto">
                <a:xfrm>
                  <a:off x="9856" y="5547"/>
                  <a:ext cx="8" cy="1304"/>
                </a:xfrm>
                <a:prstGeom prst="rect">
                  <a:avLst/>
                </a:prstGeom>
                <a:solidFill>
                  <a:srgbClr val="0F93B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1" name="Rectangle 867"/>
                <p:cNvSpPr>
                  <a:spLocks noChangeArrowheads="1"/>
                </p:cNvSpPr>
                <p:nvPr/>
              </p:nvSpPr>
              <p:spPr bwMode="auto">
                <a:xfrm>
                  <a:off x="9864" y="5547"/>
                  <a:ext cx="8" cy="1304"/>
                </a:xfrm>
                <a:prstGeom prst="rect">
                  <a:avLst/>
                </a:prstGeom>
                <a:solidFill>
                  <a:srgbClr val="1191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2" name="Rectangle 868"/>
                <p:cNvSpPr>
                  <a:spLocks noChangeArrowheads="1"/>
                </p:cNvSpPr>
                <p:nvPr/>
              </p:nvSpPr>
              <p:spPr bwMode="auto">
                <a:xfrm>
                  <a:off x="9872" y="5547"/>
                  <a:ext cx="8" cy="1304"/>
                </a:xfrm>
                <a:prstGeom prst="rect">
                  <a:avLst/>
                </a:prstGeom>
                <a:solidFill>
                  <a:srgbClr val="1290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3" name="Rectangle 869"/>
                <p:cNvSpPr>
                  <a:spLocks noChangeArrowheads="1"/>
                </p:cNvSpPr>
                <p:nvPr/>
              </p:nvSpPr>
              <p:spPr bwMode="auto">
                <a:xfrm>
                  <a:off x="9880" y="5547"/>
                  <a:ext cx="8" cy="1304"/>
                </a:xfrm>
                <a:prstGeom prst="rect">
                  <a:avLst/>
                </a:prstGeom>
                <a:solidFill>
                  <a:srgbClr val="138E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4" name="Rectangle 870"/>
                <p:cNvSpPr>
                  <a:spLocks noChangeArrowheads="1"/>
                </p:cNvSpPr>
                <p:nvPr/>
              </p:nvSpPr>
              <p:spPr bwMode="auto">
                <a:xfrm>
                  <a:off x="9888" y="5547"/>
                  <a:ext cx="8" cy="1304"/>
                </a:xfrm>
                <a:prstGeom prst="rect">
                  <a:avLst/>
                </a:prstGeom>
                <a:solidFill>
                  <a:srgbClr val="158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5" name="Rectangle 871"/>
                <p:cNvSpPr>
                  <a:spLocks noChangeArrowheads="1"/>
                </p:cNvSpPr>
                <p:nvPr/>
              </p:nvSpPr>
              <p:spPr bwMode="auto">
                <a:xfrm>
                  <a:off x="9896" y="5547"/>
                  <a:ext cx="8" cy="1304"/>
                </a:xfrm>
                <a:prstGeom prst="rect">
                  <a:avLst/>
                </a:prstGeom>
                <a:solidFill>
                  <a:srgbClr val="168A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6" name="Rectangle 872"/>
                <p:cNvSpPr>
                  <a:spLocks noChangeArrowheads="1"/>
                </p:cNvSpPr>
                <p:nvPr/>
              </p:nvSpPr>
              <p:spPr bwMode="auto">
                <a:xfrm>
                  <a:off x="9904" y="5547"/>
                  <a:ext cx="8" cy="1304"/>
                </a:xfrm>
                <a:prstGeom prst="rect">
                  <a:avLst/>
                </a:prstGeom>
                <a:solidFill>
                  <a:srgbClr val="1888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7" name="Rectangle 873"/>
                <p:cNvSpPr>
                  <a:spLocks noChangeArrowheads="1"/>
                </p:cNvSpPr>
                <p:nvPr/>
              </p:nvSpPr>
              <p:spPr bwMode="auto">
                <a:xfrm>
                  <a:off x="9912" y="5547"/>
                  <a:ext cx="8" cy="1304"/>
                </a:xfrm>
                <a:prstGeom prst="rect">
                  <a:avLst/>
                </a:prstGeom>
                <a:solidFill>
                  <a:srgbClr val="1987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8" name="Rectangle 874"/>
                <p:cNvSpPr>
                  <a:spLocks noChangeArrowheads="1"/>
                </p:cNvSpPr>
                <p:nvPr/>
              </p:nvSpPr>
              <p:spPr bwMode="auto">
                <a:xfrm>
                  <a:off x="9920" y="5547"/>
                  <a:ext cx="8" cy="1304"/>
                </a:xfrm>
                <a:prstGeom prst="rect">
                  <a:avLst/>
                </a:prstGeom>
                <a:solidFill>
                  <a:srgbClr val="1A85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9" name="Rectangle 875"/>
                <p:cNvSpPr>
                  <a:spLocks noChangeArrowheads="1"/>
                </p:cNvSpPr>
                <p:nvPr/>
              </p:nvSpPr>
              <p:spPr bwMode="auto">
                <a:xfrm>
                  <a:off x="9928" y="5547"/>
                  <a:ext cx="8" cy="1304"/>
                </a:xfrm>
                <a:prstGeom prst="rect">
                  <a:avLst/>
                </a:prstGeom>
                <a:solidFill>
                  <a:srgbClr val="1C8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0" name="Rectangle 876"/>
                <p:cNvSpPr>
                  <a:spLocks noChangeArrowheads="1"/>
                </p:cNvSpPr>
                <p:nvPr/>
              </p:nvSpPr>
              <p:spPr bwMode="auto">
                <a:xfrm>
                  <a:off x="9936" y="5547"/>
                  <a:ext cx="8" cy="1304"/>
                </a:xfrm>
                <a:prstGeom prst="rect">
                  <a:avLst/>
                </a:prstGeom>
                <a:solidFill>
                  <a:srgbClr val="1D81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1" name="Rectangle 877"/>
                <p:cNvSpPr>
                  <a:spLocks noChangeArrowheads="1"/>
                </p:cNvSpPr>
                <p:nvPr/>
              </p:nvSpPr>
              <p:spPr bwMode="auto">
                <a:xfrm>
                  <a:off x="9944" y="5547"/>
                  <a:ext cx="8" cy="1304"/>
                </a:xfrm>
                <a:prstGeom prst="rect">
                  <a:avLst/>
                </a:prstGeom>
                <a:solidFill>
                  <a:srgbClr val="1F7F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2" name="Rectangle 878"/>
                <p:cNvSpPr>
                  <a:spLocks noChangeArrowheads="1"/>
                </p:cNvSpPr>
                <p:nvPr/>
              </p:nvSpPr>
              <p:spPr bwMode="auto">
                <a:xfrm>
                  <a:off x="9952" y="5547"/>
                  <a:ext cx="8" cy="1304"/>
                </a:xfrm>
                <a:prstGeom prst="rect">
                  <a:avLst/>
                </a:prstGeom>
                <a:solidFill>
                  <a:srgbClr val="207E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3" name="Rectangle 879"/>
                <p:cNvSpPr>
                  <a:spLocks noChangeArrowheads="1"/>
                </p:cNvSpPr>
                <p:nvPr/>
              </p:nvSpPr>
              <p:spPr bwMode="auto">
                <a:xfrm>
                  <a:off x="9960" y="5547"/>
                  <a:ext cx="8" cy="1304"/>
                </a:xfrm>
                <a:prstGeom prst="rect">
                  <a:avLst/>
                </a:prstGeom>
                <a:solidFill>
                  <a:srgbClr val="217C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4" name="Rectangle 880"/>
                <p:cNvSpPr>
                  <a:spLocks noChangeArrowheads="1"/>
                </p:cNvSpPr>
                <p:nvPr/>
              </p:nvSpPr>
              <p:spPr bwMode="auto">
                <a:xfrm>
                  <a:off x="9968" y="5547"/>
                  <a:ext cx="8" cy="1304"/>
                </a:xfrm>
                <a:prstGeom prst="rect">
                  <a:avLst/>
                </a:prstGeom>
                <a:solidFill>
                  <a:srgbClr val="237A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5" name="Rectangle 881"/>
                <p:cNvSpPr>
                  <a:spLocks noChangeArrowheads="1"/>
                </p:cNvSpPr>
                <p:nvPr/>
              </p:nvSpPr>
              <p:spPr bwMode="auto">
                <a:xfrm>
                  <a:off x="9976" y="5547"/>
                  <a:ext cx="8" cy="1304"/>
                </a:xfrm>
                <a:prstGeom prst="rect">
                  <a:avLst/>
                </a:prstGeom>
                <a:solidFill>
                  <a:srgbClr val="2478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6" name="Rectangle 882"/>
                <p:cNvSpPr>
                  <a:spLocks noChangeArrowheads="1"/>
                </p:cNvSpPr>
                <p:nvPr/>
              </p:nvSpPr>
              <p:spPr bwMode="auto">
                <a:xfrm>
                  <a:off x="9984" y="5547"/>
                  <a:ext cx="8" cy="1304"/>
                </a:xfrm>
                <a:prstGeom prst="rect">
                  <a:avLst/>
                </a:prstGeom>
                <a:solidFill>
                  <a:srgbClr val="2577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7" name="Rectangle 883"/>
                <p:cNvSpPr>
                  <a:spLocks noChangeArrowheads="1"/>
                </p:cNvSpPr>
                <p:nvPr/>
              </p:nvSpPr>
              <p:spPr bwMode="auto">
                <a:xfrm>
                  <a:off x="9992" y="5547"/>
                  <a:ext cx="8" cy="1304"/>
                </a:xfrm>
                <a:prstGeom prst="rect">
                  <a:avLst/>
                </a:prstGeom>
                <a:solidFill>
                  <a:srgbClr val="2775E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8" name="Rectangle 884"/>
                <p:cNvSpPr>
                  <a:spLocks noChangeArrowheads="1"/>
                </p:cNvSpPr>
                <p:nvPr/>
              </p:nvSpPr>
              <p:spPr bwMode="auto">
                <a:xfrm>
                  <a:off x="10000" y="5547"/>
                  <a:ext cx="8" cy="1304"/>
                </a:xfrm>
                <a:prstGeom prst="rect">
                  <a:avLst/>
                </a:prstGeom>
                <a:solidFill>
                  <a:srgbClr val="2873E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9" name="Rectangle 885"/>
                <p:cNvSpPr>
                  <a:spLocks noChangeArrowheads="1"/>
                </p:cNvSpPr>
                <p:nvPr/>
              </p:nvSpPr>
              <p:spPr bwMode="auto">
                <a:xfrm>
                  <a:off x="10008" y="5547"/>
                  <a:ext cx="8" cy="1304"/>
                </a:xfrm>
                <a:prstGeom prst="rect">
                  <a:avLst/>
                </a:prstGeom>
                <a:solidFill>
                  <a:srgbClr val="2A71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" name="Rectangle 886"/>
                <p:cNvSpPr>
                  <a:spLocks noChangeArrowheads="1"/>
                </p:cNvSpPr>
                <p:nvPr/>
              </p:nvSpPr>
              <p:spPr bwMode="auto">
                <a:xfrm>
                  <a:off x="10016" y="5547"/>
                  <a:ext cx="8" cy="1304"/>
                </a:xfrm>
                <a:prstGeom prst="rect">
                  <a:avLst/>
                </a:prstGeom>
                <a:solidFill>
                  <a:srgbClr val="2B6F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1" name="Rectangle 887"/>
                <p:cNvSpPr>
                  <a:spLocks noChangeArrowheads="1"/>
                </p:cNvSpPr>
                <p:nvPr/>
              </p:nvSpPr>
              <p:spPr bwMode="auto">
                <a:xfrm>
                  <a:off x="10024" y="5547"/>
                  <a:ext cx="8" cy="1304"/>
                </a:xfrm>
                <a:prstGeom prst="rect">
                  <a:avLst/>
                </a:prstGeom>
                <a:solidFill>
                  <a:srgbClr val="2C6EF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2" name="Rectangle 888"/>
                <p:cNvSpPr>
                  <a:spLocks noChangeArrowheads="1"/>
                </p:cNvSpPr>
                <p:nvPr/>
              </p:nvSpPr>
              <p:spPr bwMode="auto">
                <a:xfrm>
                  <a:off x="10032" y="5547"/>
                  <a:ext cx="8" cy="1304"/>
                </a:xfrm>
                <a:prstGeom prst="rect">
                  <a:avLst/>
                </a:prstGeom>
                <a:solidFill>
                  <a:srgbClr val="2E6CF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3" name="Rectangle 889"/>
                <p:cNvSpPr>
                  <a:spLocks noChangeArrowheads="1"/>
                </p:cNvSpPr>
                <p:nvPr/>
              </p:nvSpPr>
              <p:spPr bwMode="auto">
                <a:xfrm>
                  <a:off x="10040" y="5547"/>
                  <a:ext cx="8" cy="1304"/>
                </a:xfrm>
                <a:prstGeom prst="rect">
                  <a:avLst/>
                </a:prstGeom>
                <a:solidFill>
                  <a:srgbClr val="2F6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4" name="Rectangle 890"/>
                <p:cNvSpPr>
                  <a:spLocks noChangeArrowheads="1"/>
                </p:cNvSpPr>
                <p:nvPr/>
              </p:nvSpPr>
              <p:spPr bwMode="auto">
                <a:xfrm>
                  <a:off x="10048" y="5547"/>
                  <a:ext cx="8" cy="1304"/>
                </a:xfrm>
                <a:prstGeom prst="rect">
                  <a:avLst/>
                </a:prstGeom>
                <a:solidFill>
                  <a:srgbClr val="3068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5" name="Rectangle 891"/>
                <p:cNvSpPr>
                  <a:spLocks noChangeArrowheads="1"/>
                </p:cNvSpPr>
                <p:nvPr/>
              </p:nvSpPr>
              <p:spPr bwMode="auto">
                <a:xfrm>
                  <a:off x="10056" y="5547"/>
                  <a:ext cx="8" cy="130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6" name="Freeform 892"/>
                <p:cNvSpPr>
                  <a:spLocks/>
                </p:cNvSpPr>
                <p:nvPr/>
              </p:nvSpPr>
              <p:spPr bwMode="auto">
                <a:xfrm>
                  <a:off x="8904" y="5547"/>
                  <a:ext cx="1152" cy="1296"/>
                </a:xfrm>
                <a:custGeom>
                  <a:avLst/>
                  <a:gdLst>
                    <a:gd name="T0" fmla="*/ 0 w 1152"/>
                    <a:gd name="T1" fmla="*/ 648 h 1296"/>
                    <a:gd name="T2" fmla="*/ 4 w 1152"/>
                    <a:gd name="T3" fmla="*/ 584 h 1296"/>
                    <a:gd name="T4" fmla="*/ 12 w 1152"/>
                    <a:gd name="T5" fmla="*/ 520 h 1296"/>
                    <a:gd name="T6" fmla="*/ 24 w 1152"/>
                    <a:gd name="T7" fmla="*/ 456 h 1296"/>
                    <a:gd name="T8" fmla="*/ 44 w 1152"/>
                    <a:gd name="T9" fmla="*/ 396 h 1296"/>
                    <a:gd name="T10" fmla="*/ 68 w 1152"/>
                    <a:gd name="T11" fmla="*/ 340 h 1296"/>
                    <a:gd name="T12" fmla="*/ 100 w 1152"/>
                    <a:gd name="T13" fmla="*/ 288 h 1296"/>
                    <a:gd name="T14" fmla="*/ 132 w 1152"/>
                    <a:gd name="T15" fmla="*/ 236 h 1296"/>
                    <a:gd name="T16" fmla="*/ 168 w 1152"/>
                    <a:gd name="T17" fmla="*/ 192 h 1296"/>
                    <a:gd name="T18" fmla="*/ 208 w 1152"/>
                    <a:gd name="T19" fmla="*/ 148 h 1296"/>
                    <a:gd name="T20" fmla="*/ 252 w 1152"/>
                    <a:gd name="T21" fmla="*/ 112 h 1296"/>
                    <a:gd name="T22" fmla="*/ 300 w 1152"/>
                    <a:gd name="T23" fmla="*/ 80 h 1296"/>
                    <a:gd name="T24" fmla="*/ 352 w 1152"/>
                    <a:gd name="T25" fmla="*/ 52 h 1296"/>
                    <a:gd name="T26" fmla="*/ 404 w 1152"/>
                    <a:gd name="T27" fmla="*/ 28 h 1296"/>
                    <a:gd name="T28" fmla="*/ 460 w 1152"/>
                    <a:gd name="T29" fmla="*/ 12 h 1296"/>
                    <a:gd name="T30" fmla="*/ 516 w 1152"/>
                    <a:gd name="T31" fmla="*/ 4 h 1296"/>
                    <a:gd name="T32" fmla="*/ 576 w 1152"/>
                    <a:gd name="T33" fmla="*/ 0 h 1296"/>
                    <a:gd name="T34" fmla="*/ 636 w 1152"/>
                    <a:gd name="T35" fmla="*/ 4 h 1296"/>
                    <a:gd name="T36" fmla="*/ 692 w 1152"/>
                    <a:gd name="T37" fmla="*/ 12 h 1296"/>
                    <a:gd name="T38" fmla="*/ 748 w 1152"/>
                    <a:gd name="T39" fmla="*/ 28 h 1296"/>
                    <a:gd name="T40" fmla="*/ 800 w 1152"/>
                    <a:gd name="T41" fmla="*/ 52 h 1296"/>
                    <a:gd name="T42" fmla="*/ 852 w 1152"/>
                    <a:gd name="T43" fmla="*/ 80 h 1296"/>
                    <a:gd name="T44" fmla="*/ 900 w 1152"/>
                    <a:gd name="T45" fmla="*/ 112 h 1296"/>
                    <a:gd name="T46" fmla="*/ 944 w 1152"/>
                    <a:gd name="T47" fmla="*/ 148 h 1296"/>
                    <a:gd name="T48" fmla="*/ 984 w 1152"/>
                    <a:gd name="T49" fmla="*/ 192 h 1296"/>
                    <a:gd name="T50" fmla="*/ 1020 w 1152"/>
                    <a:gd name="T51" fmla="*/ 236 h 1296"/>
                    <a:gd name="T52" fmla="*/ 1056 w 1152"/>
                    <a:gd name="T53" fmla="*/ 288 h 1296"/>
                    <a:gd name="T54" fmla="*/ 1084 w 1152"/>
                    <a:gd name="T55" fmla="*/ 340 h 1296"/>
                    <a:gd name="T56" fmla="*/ 1108 w 1152"/>
                    <a:gd name="T57" fmla="*/ 396 h 1296"/>
                    <a:gd name="T58" fmla="*/ 1128 w 1152"/>
                    <a:gd name="T59" fmla="*/ 456 h 1296"/>
                    <a:gd name="T60" fmla="*/ 1140 w 1152"/>
                    <a:gd name="T61" fmla="*/ 520 h 1296"/>
                    <a:gd name="T62" fmla="*/ 1148 w 1152"/>
                    <a:gd name="T63" fmla="*/ 584 h 1296"/>
                    <a:gd name="T64" fmla="*/ 1152 w 1152"/>
                    <a:gd name="T65" fmla="*/ 648 h 1296"/>
                    <a:gd name="T66" fmla="*/ 1152 w 1152"/>
                    <a:gd name="T67" fmla="*/ 1296 h 1296"/>
                    <a:gd name="T68" fmla="*/ 0 w 1152"/>
                    <a:gd name="T69" fmla="*/ 1296 h 1296"/>
                    <a:gd name="T70" fmla="*/ 0 w 1152"/>
                    <a:gd name="T71" fmla="*/ 648 h 12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52"/>
                    <a:gd name="T109" fmla="*/ 0 h 1296"/>
                    <a:gd name="T110" fmla="*/ 1152 w 1152"/>
                    <a:gd name="T111" fmla="*/ 1296 h 129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52" h="1296">
                      <a:moveTo>
                        <a:pt x="0" y="648"/>
                      </a:moveTo>
                      <a:lnTo>
                        <a:pt x="4" y="584"/>
                      </a:lnTo>
                      <a:lnTo>
                        <a:pt x="12" y="520"/>
                      </a:lnTo>
                      <a:lnTo>
                        <a:pt x="24" y="456"/>
                      </a:lnTo>
                      <a:lnTo>
                        <a:pt x="44" y="396"/>
                      </a:lnTo>
                      <a:lnTo>
                        <a:pt x="68" y="340"/>
                      </a:lnTo>
                      <a:lnTo>
                        <a:pt x="100" y="288"/>
                      </a:lnTo>
                      <a:lnTo>
                        <a:pt x="132" y="236"/>
                      </a:lnTo>
                      <a:lnTo>
                        <a:pt x="168" y="192"/>
                      </a:lnTo>
                      <a:lnTo>
                        <a:pt x="208" y="148"/>
                      </a:lnTo>
                      <a:lnTo>
                        <a:pt x="252" y="112"/>
                      </a:lnTo>
                      <a:lnTo>
                        <a:pt x="300" y="80"/>
                      </a:lnTo>
                      <a:lnTo>
                        <a:pt x="352" y="52"/>
                      </a:lnTo>
                      <a:lnTo>
                        <a:pt x="404" y="28"/>
                      </a:lnTo>
                      <a:lnTo>
                        <a:pt x="460" y="12"/>
                      </a:lnTo>
                      <a:lnTo>
                        <a:pt x="516" y="4"/>
                      </a:lnTo>
                      <a:lnTo>
                        <a:pt x="576" y="0"/>
                      </a:lnTo>
                      <a:lnTo>
                        <a:pt x="636" y="4"/>
                      </a:lnTo>
                      <a:lnTo>
                        <a:pt x="692" y="12"/>
                      </a:lnTo>
                      <a:lnTo>
                        <a:pt x="748" y="28"/>
                      </a:lnTo>
                      <a:lnTo>
                        <a:pt x="800" y="52"/>
                      </a:lnTo>
                      <a:lnTo>
                        <a:pt x="852" y="80"/>
                      </a:lnTo>
                      <a:lnTo>
                        <a:pt x="900" y="112"/>
                      </a:lnTo>
                      <a:lnTo>
                        <a:pt x="944" y="148"/>
                      </a:lnTo>
                      <a:lnTo>
                        <a:pt x="984" y="192"/>
                      </a:lnTo>
                      <a:lnTo>
                        <a:pt x="1020" y="236"/>
                      </a:lnTo>
                      <a:lnTo>
                        <a:pt x="1056" y="288"/>
                      </a:lnTo>
                      <a:lnTo>
                        <a:pt x="1084" y="340"/>
                      </a:lnTo>
                      <a:lnTo>
                        <a:pt x="1108" y="396"/>
                      </a:lnTo>
                      <a:lnTo>
                        <a:pt x="1128" y="456"/>
                      </a:lnTo>
                      <a:lnTo>
                        <a:pt x="1140" y="520"/>
                      </a:lnTo>
                      <a:lnTo>
                        <a:pt x="1148" y="584"/>
                      </a:lnTo>
                      <a:lnTo>
                        <a:pt x="1152" y="648"/>
                      </a:lnTo>
                      <a:lnTo>
                        <a:pt x="1152" y="1296"/>
                      </a:lnTo>
                      <a:lnTo>
                        <a:pt x="0" y="1296"/>
                      </a:lnTo>
                      <a:lnTo>
                        <a:pt x="0" y="648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7" name="Freeform 893"/>
                <p:cNvSpPr>
                  <a:spLocks/>
                </p:cNvSpPr>
                <p:nvPr/>
              </p:nvSpPr>
              <p:spPr bwMode="auto">
                <a:xfrm>
                  <a:off x="8904" y="5547"/>
                  <a:ext cx="1152" cy="1296"/>
                </a:xfrm>
                <a:custGeom>
                  <a:avLst/>
                  <a:gdLst>
                    <a:gd name="T0" fmla="*/ 0 w 1152"/>
                    <a:gd name="T1" fmla="*/ 648 h 1296"/>
                    <a:gd name="T2" fmla="*/ 4 w 1152"/>
                    <a:gd name="T3" fmla="*/ 584 h 1296"/>
                    <a:gd name="T4" fmla="*/ 12 w 1152"/>
                    <a:gd name="T5" fmla="*/ 520 h 1296"/>
                    <a:gd name="T6" fmla="*/ 24 w 1152"/>
                    <a:gd name="T7" fmla="*/ 456 h 1296"/>
                    <a:gd name="T8" fmla="*/ 44 w 1152"/>
                    <a:gd name="T9" fmla="*/ 396 h 1296"/>
                    <a:gd name="T10" fmla="*/ 68 w 1152"/>
                    <a:gd name="T11" fmla="*/ 340 h 1296"/>
                    <a:gd name="T12" fmla="*/ 100 w 1152"/>
                    <a:gd name="T13" fmla="*/ 288 h 1296"/>
                    <a:gd name="T14" fmla="*/ 132 w 1152"/>
                    <a:gd name="T15" fmla="*/ 236 h 1296"/>
                    <a:gd name="T16" fmla="*/ 168 w 1152"/>
                    <a:gd name="T17" fmla="*/ 192 h 1296"/>
                    <a:gd name="T18" fmla="*/ 208 w 1152"/>
                    <a:gd name="T19" fmla="*/ 148 h 1296"/>
                    <a:gd name="T20" fmla="*/ 252 w 1152"/>
                    <a:gd name="T21" fmla="*/ 112 h 1296"/>
                    <a:gd name="T22" fmla="*/ 300 w 1152"/>
                    <a:gd name="T23" fmla="*/ 80 h 1296"/>
                    <a:gd name="T24" fmla="*/ 352 w 1152"/>
                    <a:gd name="T25" fmla="*/ 52 h 1296"/>
                    <a:gd name="T26" fmla="*/ 404 w 1152"/>
                    <a:gd name="T27" fmla="*/ 28 h 1296"/>
                    <a:gd name="T28" fmla="*/ 460 w 1152"/>
                    <a:gd name="T29" fmla="*/ 12 h 1296"/>
                    <a:gd name="T30" fmla="*/ 516 w 1152"/>
                    <a:gd name="T31" fmla="*/ 4 h 1296"/>
                    <a:gd name="T32" fmla="*/ 576 w 1152"/>
                    <a:gd name="T33" fmla="*/ 0 h 1296"/>
                    <a:gd name="T34" fmla="*/ 636 w 1152"/>
                    <a:gd name="T35" fmla="*/ 4 h 1296"/>
                    <a:gd name="T36" fmla="*/ 692 w 1152"/>
                    <a:gd name="T37" fmla="*/ 12 h 1296"/>
                    <a:gd name="T38" fmla="*/ 748 w 1152"/>
                    <a:gd name="T39" fmla="*/ 28 h 1296"/>
                    <a:gd name="T40" fmla="*/ 800 w 1152"/>
                    <a:gd name="T41" fmla="*/ 52 h 1296"/>
                    <a:gd name="T42" fmla="*/ 852 w 1152"/>
                    <a:gd name="T43" fmla="*/ 80 h 1296"/>
                    <a:gd name="T44" fmla="*/ 900 w 1152"/>
                    <a:gd name="T45" fmla="*/ 112 h 1296"/>
                    <a:gd name="T46" fmla="*/ 944 w 1152"/>
                    <a:gd name="T47" fmla="*/ 148 h 1296"/>
                    <a:gd name="T48" fmla="*/ 984 w 1152"/>
                    <a:gd name="T49" fmla="*/ 192 h 1296"/>
                    <a:gd name="T50" fmla="*/ 1020 w 1152"/>
                    <a:gd name="T51" fmla="*/ 236 h 1296"/>
                    <a:gd name="T52" fmla="*/ 1056 w 1152"/>
                    <a:gd name="T53" fmla="*/ 288 h 1296"/>
                    <a:gd name="T54" fmla="*/ 1084 w 1152"/>
                    <a:gd name="T55" fmla="*/ 340 h 1296"/>
                    <a:gd name="T56" fmla="*/ 1108 w 1152"/>
                    <a:gd name="T57" fmla="*/ 396 h 1296"/>
                    <a:gd name="T58" fmla="*/ 1128 w 1152"/>
                    <a:gd name="T59" fmla="*/ 456 h 1296"/>
                    <a:gd name="T60" fmla="*/ 1140 w 1152"/>
                    <a:gd name="T61" fmla="*/ 520 h 1296"/>
                    <a:gd name="T62" fmla="*/ 1148 w 1152"/>
                    <a:gd name="T63" fmla="*/ 584 h 1296"/>
                    <a:gd name="T64" fmla="*/ 1152 w 1152"/>
                    <a:gd name="T65" fmla="*/ 648 h 1296"/>
                    <a:gd name="T66" fmla="*/ 1152 w 1152"/>
                    <a:gd name="T67" fmla="*/ 1296 h 1296"/>
                    <a:gd name="T68" fmla="*/ 0 w 1152"/>
                    <a:gd name="T69" fmla="*/ 1296 h 1296"/>
                    <a:gd name="T70" fmla="*/ 0 w 1152"/>
                    <a:gd name="T71" fmla="*/ 648 h 12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52"/>
                    <a:gd name="T109" fmla="*/ 0 h 1296"/>
                    <a:gd name="T110" fmla="*/ 1152 w 1152"/>
                    <a:gd name="T111" fmla="*/ 1296 h 129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52" h="1296">
                      <a:moveTo>
                        <a:pt x="0" y="648"/>
                      </a:moveTo>
                      <a:lnTo>
                        <a:pt x="4" y="584"/>
                      </a:lnTo>
                      <a:lnTo>
                        <a:pt x="12" y="520"/>
                      </a:lnTo>
                      <a:lnTo>
                        <a:pt x="24" y="456"/>
                      </a:lnTo>
                      <a:lnTo>
                        <a:pt x="44" y="396"/>
                      </a:lnTo>
                      <a:lnTo>
                        <a:pt x="68" y="340"/>
                      </a:lnTo>
                      <a:lnTo>
                        <a:pt x="100" y="288"/>
                      </a:lnTo>
                      <a:lnTo>
                        <a:pt x="132" y="236"/>
                      </a:lnTo>
                      <a:lnTo>
                        <a:pt x="168" y="192"/>
                      </a:lnTo>
                      <a:lnTo>
                        <a:pt x="208" y="148"/>
                      </a:lnTo>
                      <a:lnTo>
                        <a:pt x="252" y="112"/>
                      </a:lnTo>
                      <a:lnTo>
                        <a:pt x="300" y="80"/>
                      </a:lnTo>
                      <a:lnTo>
                        <a:pt x="352" y="52"/>
                      </a:lnTo>
                      <a:lnTo>
                        <a:pt x="404" y="28"/>
                      </a:lnTo>
                      <a:lnTo>
                        <a:pt x="460" y="12"/>
                      </a:lnTo>
                      <a:lnTo>
                        <a:pt x="516" y="4"/>
                      </a:lnTo>
                      <a:lnTo>
                        <a:pt x="576" y="0"/>
                      </a:lnTo>
                      <a:lnTo>
                        <a:pt x="636" y="4"/>
                      </a:lnTo>
                      <a:lnTo>
                        <a:pt x="692" y="12"/>
                      </a:lnTo>
                      <a:lnTo>
                        <a:pt x="748" y="28"/>
                      </a:lnTo>
                      <a:lnTo>
                        <a:pt x="800" y="52"/>
                      </a:lnTo>
                      <a:lnTo>
                        <a:pt x="852" y="80"/>
                      </a:lnTo>
                      <a:lnTo>
                        <a:pt x="900" y="112"/>
                      </a:lnTo>
                      <a:lnTo>
                        <a:pt x="944" y="148"/>
                      </a:lnTo>
                      <a:lnTo>
                        <a:pt x="984" y="192"/>
                      </a:lnTo>
                      <a:lnTo>
                        <a:pt x="1020" y="236"/>
                      </a:lnTo>
                      <a:lnTo>
                        <a:pt x="1056" y="288"/>
                      </a:lnTo>
                      <a:lnTo>
                        <a:pt x="1084" y="340"/>
                      </a:lnTo>
                      <a:lnTo>
                        <a:pt x="1108" y="396"/>
                      </a:lnTo>
                      <a:lnTo>
                        <a:pt x="1128" y="456"/>
                      </a:lnTo>
                      <a:lnTo>
                        <a:pt x="1140" y="520"/>
                      </a:lnTo>
                      <a:lnTo>
                        <a:pt x="1148" y="584"/>
                      </a:lnTo>
                      <a:lnTo>
                        <a:pt x="1152" y="648"/>
                      </a:lnTo>
                      <a:lnTo>
                        <a:pt x="1152" y="1296"/>
                      </a:lnTo>
                      <a:lnTo>
                        <a:pt x="0" y="1296"/>
                      </a:lnTo>
                      <a:lnTo>
                        <a:pt x="0" y="6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8" name="Rectangle 894"/>
                <p:cNvSpPr>
                  <a:spLocks noChangeArrowheads="1"/>
                </p:cNvSpPr>
                <p:nvPr/>
              </p:nvSpPr>
              <p:spPr bwMode="auto">
                <a:xfrm>
                  <a:off x="8904" y="5547"/>
                  <a:ext cx="8" cy="1304"/>
                </a:xfrm>
                <a:prstGeom prst="rect">
                  <a:avLst/>
                </a:prstGeom>
                <a:solidFill>
                  <a:srgbClr val="FF33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9" name="Rectangle 895"/>
                <p:cNvSpPr>
                  <a:spLocks noChangeArrowheads="1"/>
                </p:cNvSpPr>
                <p:nvPr/>
              </p:nvSpPr>
              <p:spPr bwMode="auto">
                <a:xfrm>
                  <a:off x="8912" y="5547"/>
                  <a:ext cx="8" cy="1304"/>
                </a:xfrm>
                <a:prstGeom prst="rect">
                  <a:avLst/>
                </a:prstGeom>
                <a:solidFill>
                  <a:srgbClr val="FF35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0" name="Rectangle 896"/>
                <p:cNvSpPr>
                  <a:spLocks noChangeArrowheads="1"/>
                </p:cNvSpPr>
                <p:nvPr/>
              </p:nvSpPr>
              <p:spPr bwMode="auto">
                <a:xfrm>
                  <a:off x="8920" y="5547"/>
                  <a:ext cx="8" cy="1304"/>
                </a:xfrm>
                <a:prstGeom prst="rect">
                  <a:avLst/>
                </a:prstGeom>
                <a:solidFill>
                  <a:srgbClr val="FF36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1" name="Rectangle 897"/>
                <p:cNvSpPr>
                  <a:spLocks noChangeArrowheads="1"/>
                </p:cNvSpPr>
                <p:nvPr/>
              </p:nvSpPr>
              <p:spPr bwMode="auto">
                <a:xfrm>
                  <a:off x="8928" y="5547"/>
                  <a:ext cx="8" cy="1304"/>
                </a:xfrm>
                <a:prstGeom prst="rect">
                  <a:avLst/>
                </a:prstGeom>
                <a:solidFill>
                  <a:srgbClr val="FF37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2" name="Rectangle 898"/>
                <p:cNvSpPr>
                  <a:spLocks noChangeArrowheads="1"/>
                </p:cNvSpPr>
                <p:nvPr/>
              </p:nvSpPr>
              <p:spPr bwMode="auto">
                <a:xfrm>
                  <a:off x="8936" y="5547"/>
                  <a:ext cx="8" cy="1304"/>
                </a:xfrm>
                <a:prstGeom prst="rect">
                  <a:avLst/>
                </a:prstGeom>
                <a:solidFill>
                  <a:srgbClr val="FF39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3" name="Rectangle 899"/>
                <p:cNvSpPr>
                  <a:spLocks noChangeArrowheads="1"/>
                </p:cNvSpPr>
                <p:nvPr/>
              </p:nvSpPr>
              <p:spPr bwMode="auto">
                <a:xfrm>
                  <a:off x="8944" y="5547"/>
                  <a:ext cx="8" cy="1304"/>
                </a:xfrm>
                <a:prstGeom prst="rect">
                  <a:avLst/>
                </a:prstGeom>
                <a:solidFill>
                  <a:srgbClr val="FF3A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4" name="Rectangle 900"/>
                <p:cNvSpPr>
                  <a:spLocks noChangeArrowheads="1"/>
                </p:cNvSpPr>
                <p:nvPr/>
              </p:nvSpPr>
              <p:spPr bwMode="auto">
                <a:xfrm>
                  <a:off x="8952" y="5547"/>
                  <a:ext cx="8" cy="1304"/>
                </a:xfrm>
                <a:prstGeom prst="rect">
                  <a:avLst/>
                </a:prstGeom>
                <a:solidFill>
                  <a:srgbClr val="FF3C8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5" name="Rectangle 901"/>
                <p:cNvSpPr>
                  <a:spLocks noChangeArrowheads="1"/>
                </p:cNvSpPr>
                <p:nvPr/>
              </p:nvSpPr>
              <p:spPr bwMode="auto">
                <a:xfrm>
                  <a:off x="8960" y="5547"/>
                  <a:ext cx="8" cy="1304"/>
                </a:xfrm>
                <a:prstGeom prst="rect">
                  <a:avLst/>
                </a:prstGeom>
                <a:solidFill>
                  <a:srgbClr val="FF3D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6" name="Rectangle 902"/>
                <p:cNvSpPr>
                  <a:spLocks noChangeArrowheads="1"/>
                </p:cNvSpPr>
                <p:nvPr/>
              </p:nvSpPr>
              <p:spPr bwMode="auto">
                <a:xfrm>
                  <a:off x="8968" y="5547"/>
                  <a:ext cx="8" cy="1304"/>
                </a:xfrm>
                <a:prstGeom prst="rect">
                  <a:avLst/>
                </a:prstGeom>
                <a:solidFill>
                  <a:srgbClr val="FF3E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7" name="Rectangle 903"/>
                <p:cNvSpPr>
                  <a:spLocks noChangeArrowheads="1"/>
                </p:cNvSpPr>
                <p:nvPr/>
              </p:nvSpPr>
              <p:spPr bwMode="auto">
                <a:xfrm>
                  <a:off x="8976" y="5547"/>
                  <a:ext cx="8" cy="1304"/>
                </a:xfrm>
                <a:prstGeom prst="rect">
                  <a:avLst/>
                </a:prstGeom>
                <a:solidFill>
                  <a:srgbClr val="FF407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8" name="Rectangle 904"/>
                <p:cNvSpPr>
                  <a:spLocks noChangeArrowheads="1"/>
                </p:cNvSpPr>
                <p:nvPr/>
              </p:nvSpPr>
              <p:spPr bwMode="auto">
                <a:xfrm>
                  <a:off x="8984" y="5547"/>
                  <a:ext cx="8" cy="1304"/>
                </a:xfrm>
                <a:prstGeom prst="rect">
                  <a:avLst/>
                </a:prstGeom>
                <a:solidFill>
                  <a:srgbClr val="FF417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9" name="Rectangle 905"/>
                <p:cNvSpPr>
                  <a:spLocks noChangeArrowheads="1"/>
                </p:cNvSpPr>
                <p:nvPr/>
              </p:nvSpPr>
              <p:spPr bwMode="auto">
                <a:xfrm>
                  <a:off x="8992" y="5547"/>
                  <a:ext cx="8" cy="1304"/>
                </a:xfrm>
                <a:prstGeom prst="rect">
                  <a:avLst/>
                </a:prstGeom>
                <a:solidFill>
                  <a:srgbClr val="FF43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0" name="Rectangle 906"/>
                <p:cNvSpPr>
                  <a:spLocks noChangeArrowheads="1"/>
                </p:cNvSpPr>
                <p:nvPr/>
              </p:nvSpPr>
              <p:spPr bwMode="auto">
                <a:xfrm>
                  <a:off x="9000" y="5547"/>
                  <a:ext cx="8" cy="1304"/>
                </a:xfrm>
                <a:prstGeom prst="rect">
                  <a:avLst/>
                </a:prstGeom>
                <a:solidFill>
                  <a:srgbClr val="FF44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" name="Rectangle 907"/>
                <p:cNvSpPr>
                  <a:spLocks noChangeArrowheads="1"/>
                </p:cNvSpPr>
                <p:nvPr/>
              </p:nvSpPr>
              <p:spPr bwMode="auto">
                <a:xfrm>
                  <a:off x="9008" y="5547"/>
                  <a:ext cx="8" cy="1304"/>
                </a:xfrm>
                <a:prstGeom prst="rect">
                  <a:avLst/>
                </a:prstGeom>
                <a:solidFill>
                  <a:srgbClr val="FF45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2" name="Rectangle 908"/>
                <p:cNvSpPr>
                  <a:spLocks noChangeArrowheads="1"/>
                </p:cNvSpPr>
                <p:nvPr/>
              </p:nvSpPr>
              <p:spPr bwMode="auto">
                <a:xfrm>
                  <a:off x="9016" y="5547"/>
                  <a:ext cx="8" cy="1304"/>
                </a:xfrm>
                <a:prstGeom prst="rect">
                  <a:avLst/>
                </a:prstGeom>
                <a:solidFill>
                  <a:srgbClr val="FF477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" name="Rectangle 909"/>
                <p:cNvSpPr>
                  <a:spLocks noChangeArrowheads="1"/>
                </p:cNvSpPr>
                <p:nvPr/>
              </p:nvSpPr>
              <p:spPr bwMode="auto">
                <a:xfrm>
                  <a:off x="9024" y="5547"/>
                  <a:ext cx="8" cy="1304"/>
                </a:xfrm>
                <a:prstGeom prst="rect">
                  <a:avLst/>
                </a:prstGeom>
                <a:solidFill>
                  <a:srgbClr val="FF48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" name="Rectangle 910"/>
                <p:cNvSpPr>
                  <a:spLocks noChangeArrowheads="1"/>
                </p:cNvSpPr>
                <p:nvPr/>
              </p:nvSpPr>
              <p:spPr bwMode="auto">
                <a:xfrm>
                  <a:off x="9032" y="5547"/>
                  <a:ext cx="8" cy="1304"/>
                </a:xfrm>
                <a:prstGeom prst="rect">
                  <a:avLst/>
                </a:prstGeom>
                <a:solidFill>
                  <a:srgbClr val="FF4A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" name="Rectangle 911"/>
                <p:cNvSpPr>
                  <a:spLocks noChangeArrowheads="1"/>
                </p:cNvSpPr>
                <p:nvPr/>
              </p:nvSpPr>
              <p:spPr bwMode="auto">
                <a:xfrm>
                  <a:off x="9040" y="5547"/>
                  <a:ext cx="8" cy="1304"/>
                </a:xfrm>
                <a:prstGeom prst="rect">
                  <a:avLst/>
                </a:prstGeom>
                <a:solidFill>
                  <a:srgbClr val="FF4B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" name="Rectangle 912"/>
                <p:cNvSpPr>
                  <a:spLocks noChangeArrowheads="1"/>
                </p:cNvSpPr>
                <p:nvPr/>
              </p:nvSpPr>
              <p:spPr bwMode="auto">
                <a:xfrm>
                  <a:off x="9048" y="5547"/>
                  <a:ext cx="8" cy="1304"/>
                </a:xfrm>
                <a:prstGeom prst="rect">
                  <a:avLst/>
                </a:prstGeom>
                <a:solidFill>
                  <a:srgbClr val="FF4D6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7" name="Rectangle 913"/>
                <p:cNvSpPr>
                  <a:spLocks noChangeArrowheads="1"/>
                </p:cNvSpPr>
                <p:nvPr/>
              </p:nvSpPr>
              <p:spPr bwMode="auto">
                <a:xfrm>
                  <a:off x="9056" y="5547"/>
                  <a:ext cx="8" cy="1304"/>
                </a:xfrm>
                <a:prstGeom prst="rect">
                  <a:avLst/>
                </a:prstGeom>
                <a:solidFill>
                  <a:srgbClr val="FF4E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8" name="Rectangle 914"/>
                <p:cNvSpPr>
                  <a:spLocks noChangeArrowheads="1"/>
                </p:cNvSpPr>
                <p:nvPr/>
              </p:nvSpPr>
              <p:spPr bwMode="auto">
                <a:xfrm>
                  <a:off x="9064" y="5547"/>
                  <a:ext cx="8" cy="1304"/>
                </a:xfrm>
                <a:prstGeom prst="rect">
                  <a:avLst/>
                </a:prstGeom>
                <a:solidFill>
                  <a:srgbClr val="FF4F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9" name="Rectangle 915"/>
                <p:cNvSpPr>
                  <a:spLocks noChangeArrowheads="1"/>
                </p:cNvSpPr>
                <p:nvPr/>
              </p:nvSpPr>
              <p:spPr bwMode="auto">
                <a:xfrm>
                  <a:off x="9072" y="5547"/>
                  <a:ext cx="8" cy="1304"/>
                </a:xfrm>
                <a:prstGeom prst="rect">
                  <a:avLst/>
                </a:prstGeom>
                <a:solidFill>
                  <a:srgbClr val="FF51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0" name="Rectangle 916"/>
                <p:cNvSpPr>
                  <a:spLocks noChangeArrowheads="1"/>
                </p:cNvSpPr>
                <p:nvPr/>
              </p:nvSpPr>
              <p:spPr bwMode="auto">
                <a:xfrm>
                  <a:off x="9080" y="5547"/>
                  <a:ext cx="8" cy="1304"/>
                </a:xfrm>
                <a:prstGeom prst="rect">
                  <a:avLst/>
                </a:prstGeom>
                <a:solidFill>
                  <a:srgbClr val="FF52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1" name="Rectangle 917"/>
                <p:cNvSpPr>
                  <a:spLocks noChangeArrowheads="1"/>
                </p:cNvSpPr>
                <p:nvPr/>
              </p:nvSpPr>
              <p:spPr bwMode="auto">
                <a:xfrm>
                  <a:off x="9088" y="5547"/>
                  <a:ext cx="8" cy="1304"/>
                </a:xfrm>
                <a:prstGeom prst="rect">
                  <a:avLst/>
                </a:prstGeom>
                <a:solidFill>
                  <a:srgbClr val="FF54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2" name="Rectangle 918"/>
                <p:cNvSpPr>
                  <a:spLocks noChangeArrowheads="1"/>
                </p:cNvSpPr>
                <p:nvPr/>
              </p:nvSpPr>
              <p:spPr bwMode="auto">
                <a:xfrm>
                  <a:off x="9096" y="5547"/>
                  <a:ext cx="8" cy="1304"/>
                </a:xfrm>
                <a:prstGeom prst="rect">
                  <a:avLst/>
                </a:prstGeom>
                <a:solidFill>
                  <a:srgbClr val="FF55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3" name="Rectangle 919"/>
                <p:cNvSpPr>
                  <a:spLocks noChangeArrowheads="1"/>
                </p:cNvSpPr>
                <p:nvPr/>
              </p:nvSpPr>
              <p:spPr bwMode="auto">
                <a:xfrm>
                  <a:off x="9104" y="5547"/>
                  <a:ext cx="8" cy="1304"/>
                </a:xfrm>
                <a:prstGeom prst="rect">
                  <a:avLst/>
                </a:prstGeom>
                <a:solidFill>
                  <a:srgbClr val="FF565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4" name="Rectangle 920"/>
                <p:cNvSpPr>
                  <a:spLocks noChangeArrowheads="1"/>
                </p:cNvSpPr>
                <p:nvPr/>
              </p:nvSpPr>
              <p:spPr bwMode="auto">
                <a:xfrm>
                  <a:off x="9112" y="5547"/>
                  <a:ext cx="8" cy="1304"/>
                </a:xfrm>
                <a:prstGeom prst="rect">
                  <a:avLst/>
                </a:prstGeom>
                <a:solidFill>
                  <a:srgbClr val="FF58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5" name="Rectangle 921"/>
                <p:cNvSpPr>
                  <a:spLocks noChangeArrowheads="1"/>
                </p:cNvSpPr>
                <p:nvPr/>
              </p:nvSpPr>
              <p:spPr bwMode="auto">
                <a:xfrm>
                  <a:off x="9120" y="5547"/>
                  <a:ext cx="8" cy="1304"/>
                </a:xfrm>
                <a:prstGeom prst="rect">
                  <a:avLst/>
                </a:prstGeom>
                <a:solidFill>
                  <a:srgbClr val="FF59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6" name="Rectangle 922"/>
                <p:cNvSpPr>
                  <a:spLocks noChangeArrowheads="1"/>
                </p:cNvSpPr>
                <p:nvPr/>
              </p:nvSpPr>
              <p:spPr bwMode="auto">
                <a:xfrm>
                  <a:off x="9128" y="5547"/>
                  <a:ext cx="8" cy="1304"/>
                </a:xfrm>
                <a:prstGeom prst="rect">
                  <a:avLst/>
                </a:prstGeom>
                <a:solidFill>
                  <a:srgbClr val="FF5B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7" name="Rectangle 923"/>
                <p:cNvSpPr>
                  <a:spLocks noChangeArrowheads="1"/>
                </p:cNvSpPr>
                <p:nvPr/>
              </p:nvSpPr>
              <p:spPr bwMode="auto">
                <a:xfrm>
                  <a:off x="9136" y="5547"/>
                  <a:ext cx="8" cy="1304"/>
                </a:xfrm>
                <a:prstGeom prst="rect">
                  <a:avLst/>
                </a:prstGeom>
                <a:solidFill>
                  <a:srgbClr val="FF5C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8" name="Rectangle 924"/>
                <p:cNvSpPr>
                  <a:spLocks noChangeArrowheads="1"/>
                </p:cNvSpPr>
                <p:nvPr/>
              </p:nvSpPr>
              <p:spPr bwMode="auto">
                <a:xfrm>
                  <a:off x="9144" y="5547"/>
                  <a:ext cx="8" cy="1304"/>
                </a:xfrm>
                <a:prstGeom prst="rect">
                  <a:avLst/>
                </a:prstGeom>
                <a:solidFill>
                  <a:srgbClr val="FF5D4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9" name="Rectangle 925"/>
                <p:cNvSpPr>
                  <a:spLocks noChangeArrowheads="1"/>
                </p:cNvSpPr>
                <p:nvPr/>
              </p:nvSpPr>
              <p:spPr bwMode="auto">
                <a:xfrm>
                  <a:off x="9152" y="5547"/>
                  <a:ext cx="8" cy="1304"/>
                </a:xfrm>
                <a:prstGeom prst="rect">
                  <a:avLst/>
                </a:prstGeom>
                <a:solidFill>
                  <a:srgbClr val="FF5F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0" name="Rectangle 926"/>
                <p:cNvSpPr>
                  <a:spLocks noChangeArrowheads="1"/>
                </p:cNvSpPr>
                <p:nvPr/>
              </p:nvSpPr>
              <p:spPr bwMode="auto">
                <a:xfrm>
                  <a:off x="9160" y="5547"/>
                  <a:ext cx="8" cy="1304"/>
                </a:xfrm>
                <a:prstGeom prst="rect">
                  <a:avLst/>
                </a:prstGeom>
                <a:solidFill>
                  <a:srgbClr val="FF60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1" name="Rectangle 927"/>
                <p:cNvSpPr>
                  <a:spLocks noChangeArrowheads="1"/>
                </p:cNvSpPr>
                <p:nvPr/>
              </p:nvSpPr>
              <p:spPr bwMode="auto">
                <a:xfrm>
                  <a:off x="9168" y="5547"/>
                  <a:ext cx="8" cy="1304"/>
                </a:xfrm>
                <a:prstGeom prst="rect">
                  <a:avLst/>
                </a:prstGeom>
                <a:solidFill>
                  <a:srgbClr val="FF623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2" name="Rectangle 928"/>
                <p:cNvSpPr>
                  <a:spLocks noChangeArrowheads="1"/>
                </p:cNvSpPr>
                <p:nvPr/>
              </p:nvSpPr>
              <p:spPr bwMode="auto">
                <a:xfrm>
                  <a:off x="9176" y="5547"/>
                  <a:ext cx="8" cy="1304"/>
                </a:xfrm>
                <a:prstGeom prst="rect">
                  <a:avLst/>
                </a:prstGeom>
                <a:solidFill>
                  <a:srgbClr val="FF63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3" name="Rectangle 929"/>
                <p:cNvSpPr>
                  <a:spLocks noChangeArrowheads="1"/>
                </p:cNvSpPr>
                <p:nvPr/>
              </p:nvSpPr>
              <p:spPr bwMode="auto">
                <a:xfrm>
                  <a:off x="9184" y="5547"/>
                  <a:ext cx="8" cy="1304"/>
                </a:xfrm>
                <a:prstGeom prst="rect">
                  <a:avLst/>
                </a:prstGeom>
                <a:solidFill>
                  <a:srgbClr val="FF64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4" name="Rectangle 930"/>
                <p:cNvSpPr>
                  <a:spLocks noChangeArrowheads="1"/>
                </p:cNvSpPr>
                <p:nvPr/>
              </p:nvSpPr>
              <p:spPr bwMode="auto">
                <a:xfrm>
                  <a:off x="9192" y="5547"/>
                  <a:ext cx="8" cy="1304"/>
                </a:xfrm>
                <a:prstGeom prst="rect">
                  <a:avLst/>
                </a:prstGeom>
                <a:solidFill>
                  <a:srgbClr val="FF66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5" name="Rectangle 931"/>
                <p:cNvSpPr>
                  <a:spLocks noChangeArrowheads="1"/>
                </p:cNvSpPr>
                <p:nvPr/>
              </p:nvSpPr>
              <p:spPr bwMode="auto">
                <a:xfrm>
                  <a:off x="9200" y="5547"/>
                  <a:ext cx="8" cy="1304"/>
                </a:xfrm>
                <a:prstGeom prst="rect">
                  <a:avLst/>
                </a:prstGeom>
                <a:solidFill>
                  <a:srgbClr val="FF66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6" name="Rectangle 932"/>
                <p:cNvSpPr>
                  <a:spLocks noChangeArrowheads="1"/>
                </p:cNvSpPr>
                <p:nvPr/>
              </p:nvSpPr>
              <p:spPr bwMode="auto">
                <a:xfrm>
                  <a:off x="9208" y="5547"/>
                  <a:ext cx="8" cy="1304"/>
                </a:xfrm>
                <a:prstGeom prst="rect">
                  <a:avLst/>
                </a:prstGeom>
                <a:solidFill>
                  <a:srgbClr val="FF6F2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7" name="Rectangle 933"/>
                <p:cNvSpPr>
                  <a:spLocks noChangeArrowheads="1"/>
                </p:cNvSpPr>
                <p:nvPr/>
              </p:nvSpPr>
              <p:spPr bwMode="auto">
                <a:xfrm>
                  <a:off x="9216" y="5547"/>
                  <a:ext cx="8" cy="1304"/>
                </a:xfrm>
                <a:prstGeom prst="rect">
                  <a:avLst/>
                </a:prstGeom>
                <a:solidFill>
                  <a:srgbClr val="FF73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8" name="Rectangle 934"/>
                <p:cNvSpPr>
                  <a:spLocks noChangeArrowheads="1"/>
                </p:cNvSpPr>
                <p:nvPr/>
              </p:nvSpPr>
              <p:spPr bwMode="auto">
                <a:xfrm>
                  <a:off x="9224" y="5547"/>
                  <a:ext cx="8" cy="1304"/>
                </a:xfrm>
                <a:prstGeom prst="rect">
                  <a:avLst/>
                </a:prstGeom>
                <a:solidFill>
                  <a:srgbClr val="FF772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9" name="Rectangle 935"/>
                <p:cNvSpPr>
                  <a:spLocks noChangeArrowheads="1"/>
                </p:cNvSpPr>
                <p:nvPr/>
              </p:nvSpPr>
              <p:spPr bwMode="auto">
                <a:xfrm>
                  <a:off x="9232" y="5547"/>
                  <a:ext cx="8" cy="1304"/>
                </a:xfrm>
                <a:prstGeom prst="rect">
                  <a:avLst/>
                </a:prstGeom>
                <a:solidFill>
                  <a:srgbClr val="FF7C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0" name="Rectangle 936"/>
                <p:cNvSpPr>
                  <a:spLocks noChangeArrowheads="1"/>
                </p:cNvSpPr>
                <p:nvPr/>
              </p:nvSpPr>
              <p:spPr bwMode="auto">
                <a:xfrm>
                  <a:off x="9240" y="5547"/>
                  <a:ext cx="8" cy="1304"/>
                </a:xfrm>
                <a:prstGeom prst="rect">
                  <a:avLst/>
                </a:prstGeom>
                <a:solidFill>
                  <a:srgbClr val="FF802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1" name="Rectangle 937"/>
                <p:cNvSpPr>
                  <a:spLocks noChangeArrowheads="1"/>
                </p:cNvSpPr>
                <p:nvPr/>
              </p:nvSpPr>
              <p:spPr bwMode="auto">
                <a:xfrm>
                  <a:off x="9248" y="5547"/>
                  <a:ext cx="8" cy="1304"/>
                </a:xfrm>
                <a:prstGeom prst="rect">
                  <a:avLst/>
                </a:prstGeom>
                <a:solidFill>
                  <a:srgbClr val="FF84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2" name="Rectangle 938"/>
                <p:cNvSpPr>
                  <a:spLocks noChangeArrowheads="1"/>
                </p:cNvSpPr>
                <p:nvPr/>
              </p:nvSpPr>
              <p:spPr bwMode="auto">
                <a:xfrm>
                  <a:off x="9256" y="5547"/>
                  <a:ext cx="8" cy="1304"/>
                </a:xfrm>
                <a:prstGeom prst="rect">
                  <a:avLst/>
                </a:prstGeom>
                <a:solidFill>
                  <a:srgbClr val="FF882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3" name="Rectangle 939"/>
                <p:cNvSpPr>
                  <a:spLocks noChangeArrowheads="1"/>
                </p:cNvSpPr>
                <p:nvPr/>
              </p:nvSpPr>
              <p:spPr bwMode="auto">
                <a:xfrm>
                  <a:off x="9264" y="5547"/>
                  <a:ext cx="8" cy="1304"/>
                </a:xfrm>
                <a:prstGeom prst="rect">
                  <a:avLst/>
                </a:prstGeom>
                <a:solidFill>
                  <a:srgbClr val="FF8D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4" name="Rectangle 940"/>
                <p:cNvSpPr>
                  <a:spLocks noChangeArrowheads="1"/>
                </p:cNvSpPr>
                <p:nvPr/>
              </p:nvSpPr>
              <p:spPr bwMode="auto">
                <a:xfrm>
                  <a:off x="9272" y="5547"/>
                  <a:ext cx="8" cy="1304"/>
                </a:xfrm>
                <a:prstGeom prst="rect">
                  <a:avLst/>
                </a:prstGeom>
                <a:solidFill>
                  <a:srgbClr val="FF912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5" name="Rectangle 941"/>
                <p:cNvSpPr>
                  <a:spLocks noChangeArrowheads="1"/>
                </p:cNvSpPr>
                <p:nvPr/>
              </p:nvSpPr>
              <p:spPr bwMode="auto">
                <a:xfrm>
                  <a:off x="9280" y="5547"/>
                  <a:ext cx="8" cy="1304"/>
                </a:xfrm>
                <a:prstGeom prst="rect">
                  <a:avLst/>
                </a:prstGeom>
                <a:solidFill>
                  <a:srgbClr val="FF95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6" name="Rectangle 942"/>
                <p:cNvSpPr>
                  <a:spLocks noChangeArrowheads="1"/>
                </p:cNvSpPr>
                <p:nvPr/>
              </p:nvSpPr>
              <p:spPr bwMode="auto">
                <a:xfrm>
                  <a:off x="9288" y="5547"/>
                  <a:ext cx="8" cy="1304"/>
                </a:xfrm>
                <a:prstGeom prst="rect">
                  <a:avLst/>
                </a:prstGeom>
                <a:solidFill>
                  <a:srgbClr val="FF99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7" name="Rectangle 943"/>
                <p:cNvSpPr>
                  <a:spLocks noChangeArrowheads="1"/>
                </p:cNvSpPr>
                <p:nvPr/>
              </p:nvSpPr>
              <p:spPr bwMode="auto">
                <a:xfrm>
                  <a:off x="9296" y="5547"/>
                  <a:ext cx="8" cy="1304"/>
                </a:xfrm>
                <a:prstGeom prst="rect">
                  <a:avLst/>
                </a:prstGeom>
                <a:solidFill>
                  <a:srgbClr val="FF9D2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8" name="Rectangle 944"/>
                <p:cNvSpPr>
                  <a:spLocks noChangeArrowheads="1"/>
                </p:cNvSpPr>
                <p:nvPr/>
              </p:nvSpPr>
              <p:spPr bwMode="auto">
                <a:xfrm>
                  <a:off x="9304" y="5547"/>
                  <a:ext cx="8" cy="1304"/>
                </a:xfrm>
                <a:prstGeom prst="rect">
                  <a:avLst/>
                </a:prstGeom>
                <a:solidFill>
                  <a:srgbClr val="FFA2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9" name="Rectangle 945"/>
                <p:cNvSpPr>
                  <a:spLocks noChangeArrowheads="1"/>
                </p:cNvSpPr>
                <p:nvPr/>
              </p:nvSpPr>
              <p:spPr bwMode="auto">
                <a:xfrm>
                  <a:off x="9312" y="5547"/>
                  <a:ext cx="8" cy="1304"/>
                </a:xfrm>
                <a:prstGeom prst="rect">
                  <a:avLst/>
                </a:prstGeom>
                <a:solidFill>
                  <a:srgbClr val="FFA61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80" name="Rectangle 946"/>
                <p:cNvSpPr>
                  <a:spLocks noChangeArrowheads="1"/>
                </p:cNvSpPr>
                <p:nvPr/>
              </p:nvSpPr>
              <p:spPr bwMode="auto">
                <a:xfrm>
                  <a:off x="9320" y="5547"/>
                  <a:ext cx="8" cy="1304"/>
                </a:xfrm>
                <a:prstGeom prst="rect">
                  <a:avLst/>
                </a:prstGeom>
                <a:solidFill>
                  <a:srgbClr val="FFAA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89" name="Rectangle 947"/>
              <p:cNvSpPr>
                <a:spLocks noChangeArrowheads="1"/>
              </p:cNvSpPr>
              <p:nvPr/>
            </p:nvSpPr>
            <p:spPr bwMode="auto">
              <a:xfrm rot="10800000">
                <a:off x="3894812" y="4414851"/>
                <a:ext cx="39799" cy="536036"/>
              </a:xfrm>
              <a:prstGeom prst="rect">
                <a:avLst/>
              </a:prstGeom>
              <a:solidFill>
                <a:srgbClr val="FFAE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0" name="Rectangle 948"/>
              <p:cNvSpPr>
                <a:spLocks noChangeArrowheads="1"/>
              </p:cNvSpPr>
              <p:nvPr/>
            </p:nvSpPr>
            <p:spPr bwMode="auto">
              <a:xfrm rot="10800000">
                <a:off x="3855013" y="4414851"/>
                <a:ext cx="39799" cy="536036"/>
              </a:xfrm>
              <a:prstGeom prst="rect">
                <a:avLst/>
              </a:prstGeom>
              <a:solidFill>
                <a:srgbClr val="FFB3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1" name="Rectangle 949"/>
              <p:cNvSpPr>
                <a:spLocks noChangeArrowheads="1"/>
              </p:cNvSpPr>
              <p:nvPr/>
            </p:nvSpPr>
            <p:spPr bwMode="auto">
              <a:xfrm rot="10800000">
                <a:off x="3815213" y="4414851"/>
                <a:ext cx="39799" cy="536036"/>
              </a:xfrm>
              <a:prstGeom prst="rect">
                <a:avLst/>
              </a:prstGeom>
              <a:solidFill>
                <a:srgbClr val="FFB7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2" name="Rectangle 950"/>
              <p:cNvSpPr>
                <a:spLocks noChangeArrowheads="1"/>
              </p:cNvSpPr>
              <p:nvPr/>
            </p:nvSpPr>
            <p:spPr bwMode="auto">
              <a:xfrm rot="10800000">
                <a:off x="3775414" y="4414851"/>
                <a:ext cx="39799" cy="536036"/>
              </a:xfrm>
              <a:prstGeom prst="rect">
                <a:avLst/>
              </a:prstGeom>
              <a:solidFill>
                <a:srgbClr val="FFBB1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3" name="Rectangle 951"/>
              <p:cNvSpPr>
                <a:spLocks noChangeArrowheads="1"/>
              </p:cNvSpPr>
              <p:nvPr/>
            </p:nvSpPr>
            <p:spPr bwMode="auto">
              <a:xfrm rot="10800000">
                <a:off x="3735614" y="4414851"/>
                <a:ext cx="39799" cy="536036"/>
              </a:xfrm>
              <a:prstGeom prst="rect">
                <a:avLst/>
              </a:prstGeom>
              <a:solidFill>
                <a:srgbClr val="FFBF1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4" name="Rectangle 952"/>
              <p:cNvSpPr>
                <a:spLocks noChangeArrowheads="1"/>
              </p:cNvSpPr>
              <p:nvPr/>
            </p:nvSpPr>
            <p:spPr bwMode="auto">
              <a:xfrm rot="10800000">
                <a:off x="3695815" y="4414851"/>
                <a:ext cx="39799" cy="536036"/>
              </a:xfrm>
              <a:prstGeom prst="rect">
                <a:avLst/>
              </a:prstGeom>
              <a:solidFill>
                <a:srgbClr val="FFC31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" name="Rectangle 953"/>
              <p:cNvSpPr>
                <a:spLocks noChangeArrowheads="1"/>
              </p:cNvSpPr>
              <p:nvPr/>
            </p:nvSpPr>
            <p:spPr bwMode="auto">
              <a:xfrm rot="10800000">
                <a:off x="3656015" y="4414851"/>
                <a:ext cx="39799" cy="536036"/>
              </a:xfrm>
              <a:prstGeom prst="rect">
                <a:avLst/>
              </a:prstGeom>
              <a:solidFill>
                <a:srgbClr val="FFC81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6" name="Rectangle 954"/>
              <p:cNvSpPr>
                <a:spLocks noChangeArrowheads="1"/>
              </p:cNvSpPr>
              <p:nvPr/>
            </p:nvSpPr>
            <p:spPr bwMode="auto">
              <a:xfrm rot="10800000">
                <a:off x="3616216" y="4414851"/>
                <a:ext cx="39799" cy="536036"/>
              </a:xfrm>
              <a:prstGeom prst="rect">
                <a:avLst/>
              </a:prstGeom>
              <a:solidFill>
                <a:srgbClr val="FFCC1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7" name="Rectangle 955"/>
              <p:cNvSpPr>
                <a:spLocks noChangeArrowheads="1"/>
              </p:cNvSpPr>
              <p:nvPr/>
            </p:nvSpPr>
            <p:spPr bwMode="auto">
              <a:xfrm rot="10800000">
                <a:off x="3576416" y="4414851"/>
                <a:ext cx="39799" cy="536036"/>
              </a:xfrm>
              <a:prstGeom prst="rect">
                <a:avLst/>
              </a:prstGeom>
              <a:solidFill>
                <a:srgbClr val="FFD00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8" name="Rectangle 956"/>
              <p:cNvSpPr>
                <a:spLocks noChangeArrowheads="1"/>
              </p:cNvSpPr>
              <p:nvPr/>
            </p:nvSpPr>
            <p:spPr bwMode="auto">
              <a:xfrm rot="10800000">
                <a:off x="3536617" y="4414851"/>
                <a:ext cx="39799" cy="536036"/>
              </a:xfrm>
              <a:prstGeom prst="rect">
                <a:avLst/>
              </a:prstGeom>
              <a:solidFill>
                <a:srgbClr val="FFD40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9" name="Rectangle 957"/>
              <p:cNvSpPr>
                <a:spLocks noChangeArrowheads="1"/>
              </p:cNvSpPr>
              <p:nvPr/>
            </p:nvSpPr>
            <p:spPr bwMode="auto">
              <a:xfrm rot="10800000">
                <a:off x="3496818" y="4414851"/>
                <a:ext cx="39799" cy="536036"/>
              </a:xfrm>
              <a:prstGeom prst="rect">
                <a:avLst/>
              </a:prstGeom>
              <a:solidFill>
                <a:srgbClr val="FFD90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0" name="Rectangle 958"/>
              <p:cNvSpPr>
                <a:spLocks noChangeArrowheads="1"/>
              </p:cNvSpPr>
              <p:nvPr/>
            </p:nvSpPr>
            <p:spPr bwMode="auto">
              <a:xfrm rot="10800000">
                <a:off x="3457018" y="4414851"/>
                <a:ext cx="39799" cy="536036"/>
              </a:xfrm>
              <a:prstGeom prst="rect">
                <a:avLst/>
              </a:prstGeom>
              <a:solidFill>
                <a:srgbClr val="FFDD0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1" name="Rectangle 959"/>
              <p:cNvSpPr>
                <a:spLocks noChangeArrowheads="1"/>
              </p:cNvSpPr>
              <p:nvPr/>
            </p:nvSpPr>
            <p:spPr bwMode="auto">
              <a:xfrm rot="10800000">
                <a:off x="3417219" y="4414851"/>
                <a:ext cx="39799" cy="536036"/>
              </a:xfrm>
              <a:prstGeom prst="rect">
                <a:avLst/>
              </a:prstGeom>
              <a:solidFill>
                <a:srgbClr val="FFE10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2" name="Rectangle 960"/>
              <p:cNvSpPr>
                <a:spLocks noChangeArrowheads="1"/>
              </p:cNvSpPr>
              <p:nvPr/>
            </p:nvSpPr>
            <p:spPr bwMode="auto">
              <a:xfrm rot="10800000">
                <a:off x="3377419" y="4414851"/>
                <a:ext cx="39799" cy="536036"/>
              </a:xfrm>
              <a:prstGeom prst="rect">
                <a:avLst/>
              </a:prstGeom>
              <a:solidFill>
                <a:srgbClr val="FFE5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3" name="Rectangle 961"/>
              <p:cNvSpPr>
                <a:spLocks noChangeArrowheads="1"/>
              </p:cNvSpPr>
              <p:nvPr/>
            </p:nvSpPr>
            <p:spPr bwMode="auto">
              <a:xfrm rot="10800000">
                <a:off x="3337620" y="4414851"/>
                <a:ext cx="39799" cy="536036"/>
              </a:xfrm>
              <a:prstGeom prst="rect">
                <a:avLst/>
              </a:prstGeom>
              <a:solidFill>
                <a:srgbClr val="FFE90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4" name="Rectangle 962"/>
              <p:cNvSpPr>
                <a:spLocks noChangeArrowheads="1"/>
              </p:cNvSpPr>
              <p:nvPr/>
            </p:nvSpPr>
            <p:spPr bwMode="auto">
              <a:xfrm rot="10800000">
                <a:off x="3297820" y="4414851"/>
                <a:ext cx="39799" cy="536036"/>
              </a:xfrm>
              <a:prstGeom prst="rect">
                <a:avLst/>
              </a:prstGeom>
              <a:solidFill>
                <a:srgbClr val="FFEE0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5" name="Rectangle 963"/>
              <p:cNvSpPr>
                <a:spLocks noChangeArrowheads="1"/>
              </p:cNvSpPr>
              <p:nvPr/>
            </p:nvSpPr>
            <p:spPr bwMode="auto">
              <a:xfrm rot="10800000">
                <a:off x="3258021" y="4414851"/>
                <a:ext cx="39799" cy="536036"/>
              </a:xfrm>
              <a:prstGeom prst="rect">
                <a:avLst/>
              </a:prstGeom>
              <a:solidFill>
                <a:srgbClr val="FFF20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" name="Rectangle 964"/>
              <p:cNvSpPr>
                <a:spLocks noChangeArrowheads="1"/>
              </p:cNvSpPr>
              <p:nvPr/>
            </p:nvSpPr>
            <p:spPr bwMode="auto">
              <a:xfrm rot="10800000">
                <a:off x="3218221" y="4414851"/>
                <a:ext cx="39799" cy="536036"/>
              </a:xfrm>
              <a:prstGeom prst="rect">
                <a:avLst/>
              </a:prstGeom>
              <a:solidFill>
                <a:srgbClr val="FFF60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" name="Rectangle 965"/>
              <p:cNvSpPr>
                <a:spLocks noChangeArrowheads="1"/>
              </p:cNvSpPr>
              <p:nvPr/>
            </p:nvSpPr>
            <p:spPr bwMode="auto">
              <a:xfrm rot="10800000">
                <a:off x="3178422" y="4414851"/>
                <a:ext cx="39799" cy="536036"/>
              </a:xfrm>
              <a:prstGeom prst="rect">
                <a:avLst/>
              </a:prstGeom>
              <a:solidFill>
                <a:srgbClr val="FFFA0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8" name="Rectangle 966"/>
              <p:cNvSpPr>
                <a:spLocks noChangeArrowheads="1"/>
              </p:cNvSpPr>
              <p:nvPr/>
            </p:nvSpPr>
            <p:spPr bwMode="auto">
              <a:xfrm rot="10800000">
                <a:off x="3138622" y="4414851"/>
                <a:ext cx="39799" cy="53603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9" name="Rectangle 967"/>
              <p:cNvSpPr>
                <a:spLocks noChangeArrowheads="1"/>
              </p:cNvSpPr>
              <p:nvPr/>
            </p:nvSpPr>
            <p:spPr bwMode="auto">
              <a:xfrm rot="10800000">
                <a:off x="3098823" y="4414851"/>
                <a:ext cx="39799" cy="53603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0" name="Rectangle 968"/>
              <p:cNvSpPr>
                <a:spLocks noChangeArrowheads="1"/>
              </p:cNvSpPr>
              <p:nvPr/>
            </p:nvSpPr>
            <p:spPr bwMode="auto">
              <a:xfrm rot="10800000">
                <a:off x="3059023" y="4414851"/>
                <a:ext cx="39799" cy="536036"/>
              </a:xfrm>
              <a:prstGeom prst="rect">
                <a:avLst/>
              </a:prstGeom>
              <a:solidFill>
                <a:srgbClr val="F0FA0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1" name="Rectangle 969"/>
              <p:cNvSpPr>
                <a:spLocks noChangeArrowheads="1"/>
              </p:cNvSpPr>
              <p:nvPr/>
            </p:nvSpPr>
            <p:spPr bwMode="auto">
              <a:xfrm rot="10800000">
                <a:off x="3019224" y="4414851"/>
                <a:ext cx="39799" cy="536036"/>
              </a:xfrm>
              <a:prstGeom prst="rect">
                <a:avLst/>
              </a:prstGeom>
              <a:solidFill>
                <a:srgbClr val="E9F70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2" name="Rectangle 970"/>
              <p:cNvSpPr>
                <a:spLocks noChangeArrowheads="1"/>
              </p:cNvSpPr>
              <p:nvPr/>
            </p:nvSpPr>
            <p:spPr bwMode="auto">
              <a:xfrm rot="10800000">
                <a:off x="2979424" y="4414851"/>
                <a:ext cx="39799" cy="536036"/>
              </a:xfrm>
              <a:prstGeom prst="rect">
                <a:avLst/>
              </a:prstGeom>
              <a:solidFill>
                <a:srgbClr val="E2F50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3" name="Rectangle 971"/>
              <p:cNvSpPr>
                <a:spLocks noChangeArrowheads="1"/>
              </p:cNvSpPr>
              <p:nvPr/>
            </p:nvSpPr>
            <p:spPr bwMode="auto">
              <a:xfrm rot="10800000">
                <a:off x="2939625" y="4414851"/>
                <a:ext cx="39799" cy="536036"/>
              </a:xfrm>
              <a:prstGeom prst="rect">
                <a:avLst/>
              </a:prstGeom>
              <a:solidFill>
                <a:srgbClr val="DBF21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4" name="Rectangle 972"/>
              <p:cNvSpPr>
                <a:spLocks noChangeArrowheads="1"/>
              </p:cNvSpPr>
              <p:nvPr/>
            </p:nvSpPr>
            <p:spPr bwMode="auto">
              <a:xfrm rot="10800000">
                <a:off x="2899825" y="4414851"/>
                <a:ext cx="39799" cy="536036"/>
              </a:xfrm>
              <a:prstGeom prst="rect">
                <a:avLst/>
              </a:prstGeom>
              <a:solidFill>
                <a:srgbClr val="D4F0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5" name="Rectangle 973"/>
              <p:cNvSpPr>
                <a:spLocks noChangeArrowheads="1"/>
              </p:cNvSpPr>
              <p:nvPr/>
            </p:nvSpPr>
            <p:spPr bwMode="auto">
              <a:xfrm rot="10800000">
                <a:off x="2860026" y="4414851"/>
                <a:ext cx="39799" cy="536036"/>
              </a:xfrm>
              <a:prstGeom prst="rect">
                <a:avLst/>
              </a:prstGeom>
              <a:solidFill>
                <a:srgbClr val="CDEE1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6" name="Rectangle 974"/>
              <p:cNvSpPr>
                <a:spLocks noChangeArrowheads="1"/>
              </p:cNvSpPr>
              <p:nvPr/>
            </p:nvSpPr>
            <p:spPr bwMode="auto">
              <a:xfrm rot="10800000">
                <a:off x="2820226" y="4414851"/>
                <a:ext cx="39799" cy="536036"/>
              </a:xfrm>
              <a:prstGeom prst="rect">
                <a:avLst/>
              </a:prstGeom>
              <a:solidFill>
                <a:srgbClr val="C6EB1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7" name="Rectangle 975"/>
              <p:cNvSpPr>
                <a:spLocks noChangeArrowheads="1"/>
              </p:cNvSpPr>
              <p:nvPr/>
            </p:nvSpPr>
            <p:spPr bwMode="auto">
              <a:xfrm rot="10800000">
                <a:off x="2780427" y="4414851"/>
                <a:ext cx="39799" cy="536036"/>
              </a:xfrm>
              <a:prstGeom prst="rect">
                <a:avLst/>
              </a:prstGeom>
              <a:solidFill>
                <a:srgbClr val="BFE9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8" name="Rectangle 976"/>
              <p:cNvSpPr>
                <a:spLocks noChangeArrowheads="1"/>
              </p:cNvSpPr>
              <p:nvPr/>
            </p:nvSpPr>
            <p:spPr bwMode="auto">
              <a:xfrm rot="10800000">
                <a:off x="2740628" y="4414851"/>
                <a:ext cx="39799" cy="536036"/>
              </a:xfrm>
              <a:prstGeom prst="rect">
                <a:avLst/>
              </a:prstGeom>
              <a:solidFill>
                <a:srgbClr val="B8E6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9" name="Rectangle 977"/>
              <p:cNvSpPr>
                <a:spLocks noChangeArrowheads="1"/>
              </p:cNvSpPr>
              <p:nvPr/>
            </p:nvSpPr>
            <p:spPr bwMode="auto">
              <a:xfrm rot="10800000">
                <a:off x="2700828" y="4414851"/>
                <a:ext cx="39799" cy="536036"/>
              </a:xfrm>
              <a:prstGeom prst="rect">
                <a:avLst/>
              </a:prstGeom>
              <a:solidFill>
                <a:srgbClr val="B1E4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0" name="Rectangle 978"/>
              <p:cNvSpPr>
                <a:spLocks noChangeArrowheads="1"/>
              </p:cNvSpPr>
              <p:nvPr/>
            </p:nvSpPr>
            <p:spPr bwMode="auto">
              <a:xfrm rot="10800000">
                <a:off x="2661029" y="4414851"/>
                <a:ext cx="39799" cy="536036"/>
              </a:xfrm>
              <a:prstGeom prst="rect">
                <a:avLst/>
              </a:prstGeom>
              <a:solidFill>
                <a:srgbClr val="AAE1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1" name="Rectangle 979"/>
              <p:cNvSpPr>
                <a:spLocks noChangeArrowheads="1"/>
              </p:cNvSpPr>
              <p:nvPr/>
            </p:nvSpPr>
            <p:spPr bwMode="auto">
              <a:xfrm rot="10800000">
                <a:off x="2621229" y="4414851"/>
                <a:ext cx="39799" cy="536036"/>
              </a:xfrm>
              <a:prstGeom prst="rect">
                <a:avLst/>
              </a:prstGeom>
              <a:solidFill>
                <a:srgbClr val="A3D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2" name="Rectangle 980"/>
              <p:cNvSpPr>
                <a:spLocks noChangeArrowheads="1"/>
              </p:cNvSpPr>
              <p:nvPr/>
            </p:nvSpPr>
            <p:spPr bwMode="auto">
              <a:xfrm rot="10800000">
                <a:off x="2581430" y="4414851"/>
                <a:ext cx="39799" cy="536036"/>
              </a:xfrm>
              <a:prstGeom prst="rect">
                <a:avLst/>
              </a:prstGeom>
              <a:solidFill>
                <a:srgbClr val="9CDD3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3" name="Rectangle 981"/>
              <p:cNvSpPr>
                <a:spLocks noChangeArrowheads="1"/>
              </p:cNvSpPr>
              <p:nvPr/>
            </p:nvSpPr>
            <p:spPr bwMode="auto">
              <a:xfrm rot="10800000">
                <a:off x="2541630" y="4414851"/>
                <a:ext cx="39799" cy="536036"/>
              </a:xfrm>
              <a:prstGeom prst="rect">
                <a:avLst/>
              </a:prstGeom>
              <a:solidFill>
                <a:srgbClr val="95DA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4" name="Rectangle 982"/>
              <p:cNvSpPr>
                <a:spLocks noChangeArrowheads="1"/>
              </p:cNvSpPr>
              <p:nvPr/>
            </p:nvSpPr>
            <p:spPr bwMode="auto">
              <a:xfrm rot="10800000">
                <a:off x="2501831" y="4414851"/>
                <a:ext cx="39799" cy="536036"/>
              </a:xfrm>
              <a:prstGeom prst="rect">
                <a:avLst/>
              </a:prstGeom>
              <a:solidFill>
                <a:srgbClr val="8ED8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5" name="Rectangle 983"/>
              <p:cNvSpPr>
                <a:spLocks noChangeArrowheads="1"/>
              </p:cNvSpPr>
              <p:nvPr/>
            </p:nvSpPr>
            <p:spPr bwMode="auto">
              <a:xfrm rot="10800000">
                <a:off x="2462031" y="4414851"/>
                <a:ext cx="39799" cy="536036"/>
              </a:xfrm>
              <a:prstGeom prst="rect">
                <a:avLst/>
              </a:prstGeom>
              <a:solidFill>
                <a:srgbClr val="87D54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6" name="Rectangle 984"/>
              <p:cNvSpPr>
                <a:spLocks noChangeArrowheads="1"/>
              </p:cNvSpPr>
              <p:nvPr/>
            </p:nvSpPr>
            <p:spPr bwMode="auto">
              <a:xfrm rot="10800000">
                <a:off x="2422232" y="4414851"/>
                <a:ext cx="39799" cy="536036"/>
              </a:xfrm>
              <a:prstGeom prst="rect">
                <a:avLst/>
              </a:prstGeom>
              <a:solidFill>
                <a:srgbClr val="80D3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7" name="Rectangle 985"/>
              <p:cNvSpPr>
                <a:spLocks noChangeArrowheads="1"/>
              </p:cNvSpPr>
              <p:nvPr/>
            </p:nvSpPr>
            <p:spPr bwMode="auto">
              <a:xfrm rot="10800000">
                <a:off x="2382432" y="4414851"/>
                <a:ext cx="39799" cy="536036"/>
              </a:xfrm>
              <a:prstGeom prst="rect">
                <a:avLst/>
              </a:prstGeom>
              <a:solidFill>
                <a:srgbClr val="79D0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8" name="Rectangle 986"/>
              <p:cNvSpPr>
                <a:spLocks noChangeArrowheads="1"/>
              </p:cNvSpPr>
              <p:nvPr/>
            </p:nvSpPr>
            <p:spPr bwMode="auto">
              <a:xfrm rot="10800000">
                <a:off x="2342633" y="4414851"/>
                <a:ext cx="39799" cy="536036"/>
              </a:xfrm>
              <a:prstGeom prst="rect">
                <a:avLst/>
              </a:prstGeom>
              <a:solidFill>
                <a:srgbClr val="72CE4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9" name="Rectangle 987"/>
              <p:cNvSpPr>
                <a:spLocks noChangeArrowheads="1"/>
              </p:cNvSpPr>
              <p:nvPr/>
            </p:nvSpPr>
            <p:spPr bwMode="auto">
              <a:xfrm rot="10800000">
                <a:off x="2302833" y="4414851"/>
                <a:ext cx="39799" cy="536036"/>
              </a:xfrm>
              <a:prstGeom prst="rect">
                <a:avLst/>
              </a:prstGeom>
              <a:solidFill>
                <a:srgbClr val="6BCC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0" name="Rectangle 988"/>
              <p:cNvSpPr>
                <a:spLocks noChangeArrowheads="1"/>
              </p:cNvSpPr>
              <p:nvPr/>
            </p:nvSpPr>
            <p:spPr bwMode="auto">
              <a:xfrm rot="10800000">
                <a:off x="2263034" y="4414851"/>
                <a:ext cx="39799" cy="536036"/>
              </a:xfrm>
              <a:prstGeom prst="rect">
                <a:avLst/>
              </a:prstGeom>
              <a:solidFill>
                <a:srgbClr val="64C9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1" name="Rectangle 989"/>
              <p:cNvSpPr>
                <a:spLocks noChangeArrowheads="1"/>
              </p:cNvSpPr>
              <p:nvPr/>
            </p:nvSpPr>
            <p:spPr bwMode="auto">
              <a:xfrm rot="10800000">
                <a:off x="2223234" y="4414851"/>
                <a:ext cx="39799" cy="536036"/>
              </a:xfrm>
              <a:prstGeom prst="rect">
                <a:avLst/>
              </a:prstGeom>
              <a:solidFill>
                <a:srgbClr val="5DC75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2" name="Rectangle 990"/>
              <p:cNvSpPr>
                <a:spLocks noChangeArrowheads="1"/>
              </p:cNvSpPr>
              <p:nvPr/>
            </p:nvSpPr>
            <p:spPr bwMode="auto">
              <a:xfrm rot="10800000">
                <a:off x="2183435" y="4414851"/>
                <a:ext cx="39799" cy="536036"/>
              </a:xfrm>
              <a:prstGeom prst="rect">
                <a:avLst/>
              </a:prstGeom>
              <a:solidFill>
                <a:srgbClr val="56C4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3" name="Rectangle 991"/>
              <p:cNvSpPr>
                <a:spLocks noChangeArrowheads="1"/>
              </p:cNvSpPr>
              <p:nvPr/>
            </p:nvSpPr>
            <p:spPr bwMode="auto">
              <a:xfrm rot="10800000">
                <a:off x="2143635" y="4414851"/>
                <a:ext cx="39799" cy="536036"/>
              </a:xfrm>
              <a:prstGeom prst="rect">
                <a:avLst/>
              </a:prstGeom>
              <a:solidFill>
                <a:srgbClr val="4FC2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4" name="Rectangle 992"/>
              <p:cNvSpPr>
                <a:spLocks noChangeArrowheads="1"/>
              </p:cNvSpPr>
              <p:nvPr/>
            </p:nvSpPr>
            <p:spPr bwMode="auto">
              <a:xfrm rot="10800000">
                <a:off x="2103836" y="4414851"/>
                <a:ext cx="39799" cy="536036"/>
              </a:xfrm>
              <a:prstGeom prst="rect">
                <a:avLst/>
              </a:prstGeom>
              <a:solidFill>
                <a:srgbClr val="48B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5" name="Rectangle 993"/>
              <p:cNvSpPr>
                <a:spLocks noChangeArrowheads="1"/>
              </p:cNvSpPr>
              <p:nvPr/>
            </p:nvSpPr>
            <p:spPr bwMode="auto">
              <a:xfrm rot="10800000">
                <a:off x="2064036" y="4414851"/>
                <a:ext cx="39799" cy="536036"/>
              </a:xfrm>
              <a:prstGeom prst="rect">
                <a:avLst/>
              </a:prstGeom>
              <a:solidFill>
                <a:srgbClr val="41BD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" name="Rectangle 994"/>
              <p:cNvSpPr>
                <a:spLocks noChangeArrowheads="1"/>
              </p:cNvSpPr>
              <p:nvPr/>
            </p:nvSpPr>
            <p:spPr bwMode="auto">
              <a:xfrm rot="10800000">
                <a:off x="2024237" y="4414851"/>
                <a:ext cx="39799" cy="536036"/>
              </a:xfrm>
              <a:prstGeom prst="rect">
                <a:avLst/>
              </a:prstGeom>
              <a:solidFill>
                <a:srgbClr val="3ABB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" name="Rectangle 995"/>
              <p:cNvSpPr>
                <a:spLocks noChangeArrowheads="1"/>
              </p:cNvSpPr>
              <p:nvPr/>
            </p:nvSpPr>
            <p:spPr bwMode="auto">
              <a:xfrm rot="10800000">
                <a:off x="1984437" y="4414851"/>
                <a:ext cx="39799" cy="536036"/>
              </a:xfrm>
              <a:prstGeom prst="rect">
                <a:avLst/>
              </a:prstGeom>
              <a:solidFill>
                <a:srgbClr val="33B8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" name="Rectangle 996"/>
              <p:cNvSpPr>
                <a:spLocks noChangeArrowheads="1"/>
              </p:cNvSpPr>
              <p:nvPr/>
            </p:nvSpPr>
            <p:spPr bwMode="auto">
              <a:xfrm rot="10800000">
                <a:off x="1944638" y="4414851"/>
                <a:ext cx="39799" cy="536036"/>
              </a:xfrm>
              <a:prstGeom prst="rect">
                <a:avLst/>
              </a:prstGeom>
              <a:solidFill>
                <a:srgbClr val="2CB6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" name="Rectangle 997"/>
              <p:cNvSpPr>
                <a:spLocks noChangeArrowheads="1"/>
              </p:cNvSpPr>
              <p:nvPr/>
            </p:nvSpPr>
            <p:spPr bwMode="auto">
              <a:xfrm rot="10800000">
                <a:off x="1904839" y="4414851"/>
                <a:ext cx="39799" cy="536036"/>
              </a:xfrm>
              <a:prstGeom prst="rect">
                <a:avLst/>
              </a:prstGeom>
              <a:solidFill>
                <a:srgbClr val="25B3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" name="Rectangle 998"/>
              <p:cNvSpPr>
                <a:spLocks noChangeArrowheads="1"/>
              </p:cNvSpPr>
              <p:nvPr/>
            </p:nvSpPr>
            <p:spPr bwMode="auto">
              <a:xfrm rot="10800000">
                <a:off x="1865039" y="4414851"/>
                <a:ext cx="39799" cy="536036"/>
              </a:xfrm>
              <a:prstGeom prst="rect">
                <a:avLst/>
              </a:prstGeom>
              <a:solidFill>
                <a:srgbClr val="1EB1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" name="Rectangle 999"/>
              <p:cNvSpPr>
                <a:spLocks noChangeArrowheads="1"/>
              </p:cNvSpPr>
              <p:nvPr/>
            </p:nvSpPr>
            <p:spPr bwMode="auto">
              <a:xfrm rot="10800000">
                <a:off x="1825240" y="4414851"/>
                <a:ext cx="39799" cy="536036"/>
              </a:xfrm>
              <a:prstGeom prst="rect">
                <a:avLst/>
              </a:prstGeom>
              <a:solidFill>
                <a:srgbClr val="17AE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" name="Rectangle 1000"/>
              <p:cNvSpPr>
                <a:spLocks noChangeArrowheads="1"/>
              </p:cNvSpPr>
              <p:nvPr/>
            </p:nvSpPr>
            <p:spPr bwMode="auto">
              <a:xfrm rot="10800000">
                <a:off x="1785440" y="4414851"/>
                <a:ext cx="39799" cy="536036"/>
              </a:xfrm>
              <a:prstGeom prst="rect">
                <a:avLst/>
              </a:prstGeom>
              <a:solidFill>
                <a:srgbClr val="10AC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" name="Rectangle 1001"/>
              <p:cNvSpPr>
                <a:spLocks noChangeArrowheads="1"/>
              </p:cNvSpPr>
              <p:nvPr/>
            </p:nvSpPr>
            <p:spPr bwMode="auto">
              <a:xfrm rot="10800000">
                <a:off x="1745641" y="4414851"/>
                <a:ext cx="39799" cy="536036"/>
              </a:xfrm>
              <a:prstGeom prst="rect">
                <a:avLst/>
              </a:prstGeom>
              <a:solidFill>
                <a:srgbClr val="09AA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" name="Rectangle 1002"/>
              <p:cNvSpPr>
                <a:spLocks noChangeArrowheads="1"/>
              </p:cNvSpPr>
              <p:nvPr/>
            </p:nvSpPr>
            <p:spPr bwMode="auto">
              <a:xfrm rot="10800000">
                <a:off x="1705841" y="4414851"/>
                <a:ext cx="39799" cy="536036"/>
              </a:xfrm>
              <a:prstGeom prst="rect">
                <a:avLst/>
              </a:prstGeom>
              <a:solidFill>
                <a:srgbClr val="01A7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" name="Rectangle 1003"/>
              <p:cNvSpPr>
                <a:spLocks noChangeArrowheads="1"/>
              </p:cNvSpPr>
              <p:nvPr/>
            </p:nvSpPr>
            <p:spPr bwMode="auto">
              <a:xfrm rot="10800000">
                <a:off x="1666042" y="4414851"/>
                <a:ext cx="39799" cy="536036"/>
              </a:xfrm>
              <a:prstGeom prst="rect">
                <a:avLst/>
              </a:prstGeom>
              <a:solidFill>
                <a:srgbClr val="01A7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" name="Rectangle 1004"/>
              <p:cNvSpPr>
                <a:spLocks noChangeArrowheads="1"/>
              </p:cNvSpPr>
              <p:nvPr/>
            </p:nvSpPr>
            <p:spPr bwMode="auto">
              <a:xfrm rot="10800000">
                <a:off x="1626242" y="4414851"/>
                <a:ext cx="39799" cy="536036"/>
              </a:xfrm>
              <a:prstGeom prst="rect">
                <a:avLst/>
              </a:prstGeom>
              <a:solidFill>
                <a:srgbClr val="03A3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" name="Rectangle 1005"/>
              <p:cNvSpPr>
                <a:spLocks noChangeArrowheads="1"/>
              </p:cNvSpPr>
              <p:nvPr/>
            </p:nvSpPr>
            <p:spPr bwMode="auto">
              <a:xfrm rot="10800000">
                <a:off x="1586443" y="4414851"/>
                <a:ext cx="39799" cy="536036"/>
              </a:xfrm>
              <a:prstGeom prst="rect">
                <a:avLst/>
              </a:prstGeom>
              <a:solidFill>
                <a:srgbClr val="04A2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" name="Rectangle 1006"/>
              <p:cNvSpPr>
                <a:spLocks noChangeArrowheads="1"/>
              </p:cNvSpPr>
              <p:nvPr/>
            </p:nvSpPr>
            <p:spPr bwMode="auto">
              <a:xfrm rot="10800000">
                <a:off x="1546643" y="4414851"/>
                <a:ext cx="39799" cy="536036"/>
              </a:xfrm>
              <a:prstGeom prst="rect">
                <a:avLst/>
              </a:prstGeom>
              <a:solidFill>
                <a:srgbClr val="06A0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" name="Rectangle 1007"/>
              <p:cNvSpPr>
                <a:spLocks noChangeArrowheads="1"/>
              </p:cNvSpPr>
              <p:nvPr/>
            </p:nvSpPr>
            <p:spPr bwMode="auto">
              <a:xfrm rot="10800000">
                <a:off x="1506844" y="4414851"/>
                <a:ext cx="39799" cy="536036"/>
              </a:xfrm>
              <a:prstGeom prst="rect">
                <a:avLst/>
              </a:prstGeom>
              <a:solidFill>
                <a:srgbClr val="079E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" name="Rectangle 1008"/>
              <p:cNvSpPr>
                <a:spLocks noChangeArrowheads="1"/>
              </p:cNvSpPr>
              <p:nvPr/>
            </p:nvSpPr>
            <p:spPr bwMode="auto">
              <a:xfrm rot="10800000">
                <a:off x="1467044" y="4414851"/>
                <a:ext cx="39799" cy="536036"/>
              </a:xfrm>
              <a:prstGeom prst="rect">
                <a:avLst/>
              </a:prstGeom>
              <a:solidFill>
                <a:srgbClr val="089C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" name="Rectangle 1009"/>
              <p:cNvSpPr>
                <a:spLocks noChangeArrowheads="1"/>
              </p:cNvSpPr>
              <p:nvPr/>
            </p:nvSpPr>
            <p:spPr bwMode="auto">
              <a:xfrm rot="10800000">
                <a:off x="1427245" y="4414851"/>
                <a:ext cx="39799" cy="536036"/>
              </a:xfrm>
              <a:prstGeom prst="rect">
                <a:avLst/>
              </a:prstGeom>
              <a:solidFill>
                <a:srgbClr val="0A9A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2" name="Rectangle 1010"/>
              <p:cNvSpPr>
                <a:spLocks noChangeArrowheads="1"/>
              </p:cNvSpPr>
              <p:nvPr/>
            </p:nvSpPr>
            <p:spPr bwMode="auto">
              <a:xfrm rot="10800000">
                <a:off x="1387445" y="4414851"/>
                <a:ext cx="39799" cy="536036"/>
              </a:xfrm>
              <a:prstGeom prst="rect">
                <a:avLst/>
              </a:prstGeom>
              <a:solidFill>
                <a:srgbClr val="0B99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" name="Rectangle 1011"/>
              <p:cNvSpPr>
                <a:spLocks noChangeArrowheads="1"/>
              </p:cNvSpPr>
              <p:nvPr/>
            </p:nvSpPr>
            <p:spPr bwMode="auto">
              <a:xfrm rot="10800000">
                <a:off x="1347646" y="4414851"/>
                <a:ext cx="39799" cy="536036"/>
              </a:xfrm>
              <a:prstGeom prst="rect">
                <a:avLst/>
              </a:prstGeom>
              <a:solidFill>
                <a:srgbClr val="0D97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4" name="Rectangle 1012"/>
              <p:cNvSpPr>
                <a:spLocks noChangeArrowheads="1"/>
              </p:cNvSpPr>
              <p:nvPr/>
            </p:nvSpPr>
            <p:spPr bwMode="auto">
              <a:xfrm rot="10800000">
                <a:off x="1307846" y="4414851"/>
                <a:ext cx="39799" cy="536036"/>
              </a:xfrm>
              <a:prstGeom prst="rect">
                <a:avLst/>
              </a:prstGeom>
              <a:solidFill>
                <a:srgbClr val="0E95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" name="Rectangle 1013"/>
              <p:cNvSpPr>
                <a:spLocks noChangeArrowheads="1"/>
              </p:cNvSpPr>
              <p:nvPr/>
            </p:nvSpPr>
            <p:spPr bwMode="auto">
              <a:xfrm rot="10800000">
                <a:off x="1268047" y="4414851"/>
                <a:ext cx="39799" cy="536036"/>
              </a:xfrm>
              <a:prstGeom prst="rect">
                <a:avLst/>
              </a:prstGeom>
              <a:solidFill>
                <a:srgbClr val="0F93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" name="Rectangle 1014"/>
              <p:cNvSpPr>
                <a:spLocks noChangeArrowheads="1"/>
              </p:cNvSpPr>
              <p:nvPr/>
            </p:nvSpPr>
            <p:spPr bwMode="auto">
              <a:xfrm rot="10800000">
                <a:off x="1228247" y="4414851"/>
                <a:ext cx="39799" cy="536036"/>
              </a:xfrm>
              <a:prstGeom prst="rect">
                <a:avLst/>
              </a:prstGeom>
              <a:solidFill>
                <a:srgbClr val="1191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" name="Rectangle 1015"/>
              <p:cNvSpPr>
                <a:spLocks noChangeArrowheads="1"/>
              </p:cNvSpPr>
              <p:nvPr/>
            </p:nvSpPr>
            <p:spPr bwMode="auto">
              <a:xfrm rot="10800000">
                <a:off x="1188448" y="4414851"/>
                <a:ext cx="39799" cy="536036"/>
              </a:xfrm>
              <a:prstGeom prst="rect">
                <a:avLst/>
              </a:prstGeom>
              <a:solidFill>
                <a:srgbClr val="1290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" name="Rectangle 1016"/>
              <p:cNvSpPr>
                <a:spLocks noChangeArrowheads="1"/>
              </p:cNvSpPr>
              <p:nvPr/>
            </p:nvSpPr>
            <p:spPr bwMode="auto">
              <a:xfrm rot="10800000">
                <a:off x="1148648" y="4414851"/>
                <a:ext cx="39799" cy="536036"/>
              </a:xfrm>
              <a:prstGeom prst="rect">
                <a:avLst/>
              </a:prstGeom>
              <a:solidFill>
                <a:srgbClr val="138E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9" name="Rectangle 1017"/>
              <p:cNvSpPr>
                <a:spLocks noChangeArrowheads="1"/>
              </p:cNvSpPr>
              <p:nvPr/>
            </p:nvSpPr>
            <p:spPr bwMode="auto">
              <a:xfrm rot="10800000">
                <a:off x="1108849" y="4414851"/>
                <a:ext cx="39799" cy="536036"/>
              </a:xfrm>
              <a:prstGeom prst="rect">
                <a:avLst/>
              </a:prstGeom>
              <a:solidFill>
                <a:srgbClr val="158C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0" name="Rectangle 1018"/>
              <p:cNvSpPr>
                <a:spLocks noChangeArrowheads="1"/>
              </p:cNvSpPr>
              <p:nvPr/>
            </p:nvSpPr>
            <p:spPr bwMode="auto">
              <a:xfrm rot="10800000">
                <a:off x="1069050" y="4414851"/>
                <a:ext cx="39799" cy="536036"/>
              </a:xfrm>
              <a:prstGeom prst="rect">
                <a:avLst/>
              </a:prstGeom>
              <a:solidFill>
                <a:srgbClr val="168A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1" name="Rectangle 1019"/>
              <p:cNvSpPr>
                <a:spLocks noChangeArrowheads="1"/>
              </p:cNvSpPr>
              <p:nvPr/>
            </p:nvSpPr>
            <p:spPr bwMode="auto">
              <a:xfrm rot="10800000">
                <a:off x="1029250" y="4414851"/>
                <a:ext cx="39799" cy="536036"/>
              </a:xfrm>
              <a:prstGeom prst="rect">
                <a:avLst/>
              </a:prstGeom>
              <a:solidFill>
                <a:srgbClr val="1888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2" name="Rectangle 1020"/>
              <p:cNvSpPr>
                <a:spLocks noChangeArrowheads="1"/>
              </p:cNvSpPr>
              <p:nvPr/>
            </p:nvSpPr>
            <p:spPr bwMode="auto">
              <a:xfrm rot="10800000">
                <a:off x="989451" y="4414851"/>
                <a:ext cx="39799" cy="536036"/>
              </a:xfrm>
              <a:prstGeom prst="rect">
                <a:avLst/>
              </a:prstGeom>
              <a:solidFill>
                <a:srgbClr val="1987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3" name="Rectangle 1021"/>
              <p:cNvSpPr>
                <a:spLocks noChangeArrowheads="1"/>
              </p:cNvSpPr>
              <p:nvPr/>
            </p:nvSpPr>
            <p:spPr bwMode="auto">
              <a:xfrm rot="10800000">
                <a:off x="949651" y="4414851"/>
                <a:ext cx="39799" cy="536036"/>
              </a:xfrm>
              <a:prstGeom prst="rect">
                <a:avLst/>
              </a:prstGeom>
              <a:solidFill>
                <a:srgbClr val="1A85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4" name="Rectangle 1022"/>
              <p:cNvSpPr>
                <a:spLocks noChangeArrowheads="1"/>
              </p:cNvSpPr>
              <p:nvPr/>
            </p:nvSpPr>
            <p:spPr bwMode="auto">
              <a:xfrm rot="10800000">
                <a:off x="909852" y="4414851"/>
                <a:ext cx="39799" cy="536036"/>
              </a:xfrm>
              <a:prstGeom prst="rect">
                <a:avLst/>
              </a:prstGeom>
              <a:solidFill>
                <a:srgbClr val="1C8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5" name="Rectangle 1023"/>
              <p:cNvSpPr>
                <a:spLocks noChangeArrowheads="1"/>
              </p:cNvSpPr>
              <p:nvPr/>
            </p:nvSpPr>
            <p:spPr bwMode="auto">
              <a:xfrm rot="10800000">
                <a:off x="870052" y="4414851"/>
                <a:ext cx="39799" cy="536036"/>
              </a:xfrm>
              <a:prstGeom prst="rect">
                <a:avLst/>
              </a:prstGeom>
              <a:solidFill>
                <a:srgbClr val="1D81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" name="Rectangle 1024"/>
              <p:cNvSpPr>
                <a:spLocks noChangeArrowheads="1"/>
              </p:cNvSpPr>
              <p:nvPr/>
            </p:nvSpPr>
            <p:spPr bwMode="auto">
              <a:xfrm rot="10800000">
                <a:off x="830253" y="4414851"/>
                <a:ext cx="39799" cy="536036"/>
              </a:xfrm>
              <a:prstGeom prst="rect">
                <a:avLst/>
              </a:prstGeom>
              <a:solidFill>
                <a:srgbClr val="1F7F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7" name="Rectangle 1025"/>
              <p:cNvSpPr>
                <a:spLocks noChangeArrowheads="1"/>
              </p:cNvSpPr>
              <p:nvPr/>
            </p:nvSpPr>
            <p:spPr bwMode="auto">
              <a:xfrm rot="10800000">
                <a:off x="790453" y="4414851"/>
                <a:ext cx="39799" cy="536036"/>
              </a:xfrm>
              <a:prstGeom prst="rect">
                <a:avLst/>
              </a:prstGeom>
              <a:solidFill>
                <a:srgbClr val="207E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" name="Rectangle 1026"/>
              <p:cNvSpPr>
                <a:spLocks noChangeArrowheads="1"/>
              </p:cNvSpPr>
              <p:nvPr/>
            </p:nvSpPr>
            <p:spPr bwMode="auto">
              <a:xfrm rot="10800000">
                <a:off x="750654" y="4414851"/>
                <a:ext cx="39799" cy="536036"/>
              </a:xfrm>
              <a:prstGeom prst="rect">
                <a:avLst/>
              </a:prstGeom>
              <a:solidFill>
                <a:srgbClr val="217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9" name="Rectangle 1027"/>
              <p:cNvSpPr>
                <a:spLocks noChangeArrowheads="1"/>
              </p:cNvSpPr>
              <p:nvPr/>
            </p:nvSpPr>
            <p:spPr bwMode="auto">
              <a:xfrm rot="10800000">
                <a:off x="710854" y="4414851"/>
                <a:ext cx="39799" cy="536036"/>
              </a:xfrm>
              <a:prstGeom prst="rect">
                <a:avLst/>
              </a:prstGeom>
              <a:solidFill>
                <a:srgbClr val="237A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0" name="Rectangle 1028"/>
              <p:cNvSpPr>
                <a:spLocks noChangeArrowheads="1"/>
              </p:cNvSpPr>
              <p:nvPr/>
            </p:nvSpPr>
            <p:spPr bwMode="auto">
              <a:xfrm rot="10800000">
                <a:off x="671055" y="4414851"/>
                <a:ext cx="39799" cy="536036"/>
              </a:xfrm>
              <a:prstGeom prst="rect">
                <a:avLst/>
              </a:prstGeom>
              <a:solidFill>
                <a:srgbClr val="2478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1" name="Rectangle 1029"/>
              <p:cNvSpPr>
                <a:spLocks noChangeArrowheads="1"/>
              </p:cNvSpPr>
              <p:nvPr/>
            </p:nvSpPr>
            <p:spPr bwMode="auto">
              <a:xfrm rot="10800000">
                <a:off x="631255" y="4414851"/>
                <a:ext cx="39799" cy="536036"/>
              </a:xfrm>
              <a:prstGeom prst="rect">
                <a:avLst/>
              </a:prstGeom>
              <a:solidFill>
                <a:srgbClr val="2577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2" name="Rectangle 1030"/>
              <p:cNvSpPr>
                <a:spLocks noChangeArrowheads="1"/>
              </p:cNvSpPr>
              <p:nvPr/>
            </p:nvSpPr>
            <p:spPr bwMode="auto">
              <a:xfrm rot="10800000">
                <a:off x="591456" y="4414851"/>
                <a:ext cx="39799" cy="536036"/>
              </a:xfrm>
              <a:prstGeom prst="rect">
                <a:avLst/>
              </a:prstGeom>
              <a:solidFill>
                <a:srgbClr val="2775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3" name="Rectangle 1031"/>
              <p:cNvSpPr>
                <a:spLocks noChangeArrowheads="1"/>
              </p:cNvSpPr>
              <p:nvPr/>
            </p:nvSpPr>
            <p:spPr bwMode="auto">
              <a:xfrm rot="10800000">
                <a:off x="551656" y="4414851"/>
                <a:ext cx="39799" cy="536036"/>
              </a:xfrm>
              <a:prstGeom prst="rect">
                <a:avLst/>
              </a:prstGeom>
              <a:solidFill>
                <a:srgbClr val="2873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4" name="Rectangle 1032"/>
              <p:cNvSpPr>
                <a:spLocks noChangeArrowheads="1"/>
              </p:cNvSpPr>
              <p:nvPr/>
            </p:nvSpPr>
            <p:spPr bwMode="auto">
              <a:xfrm rot="10800000">
                <a:off x="511857" y="4414851"/>
                <a:ext cx="39799" cy="536036"/>
              </a:xfrm>
              <a:prstGeom prst="rect">
                <a:avLst/>
              </a:prstGeom>
              <a:solidFill>
                <a:srgbClr val="2A71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5" name="Rectangle 1033"/>
              <p:cNvSpPr>
                <a:spLocks noChangeArrowheads="1"/>
              </p:cNvSpPr>
              <p:nvPr/>
            </p:nvSpPr>
            <p:spPr bwMode="auto">
              <a:xfrm rot="10800000">
                <a:off x="472057" y="4414851"/>
                <a:ext cx="39799" cy="536036"/>
              </a:xfrm>
              <a:prstGeom prst="rect">
                <a:avLst/>
              </a:prstGeom>
              <a:solidFill>
                <a:srgbClr val="2B6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6" name="Rectangle 1034"/>
              <p:cNvSpPr>
                <a:spLocks noChangeArrowheads="1"/>
              </p:cNvSpPr>
              <p:nvPr/>
            </p:nvSpPr>
            <p:spPr bwMode="auto">
              <a:xfrm rot="10800000">
                <a:off x="432258" y="4414851"/>
                <a:ext cx="39799" cy="536036"/>
              </a:xfrm>
              <a:prstGeom prst="rect">
                <a:avLst/>
              </a:prstGeom>
              <a:solidFill>
                <a:srgbClr val="2C6E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" name="Rectangle 1035"/>
              <p:cNvSpPr>
                <a:spLocks noChangeArrowheads="1"/>
              </p:cNvSpPr>
              <p:nvPr/>
            </p:nvSpPr>
            <p:spPr bwMode="auto">
              <a:xfrm rot="10800000">
                <a:off x="392458" y="4414851"/>
                <a:ext cx="39799" cy="536036"/>
              </a:xfrm>
              <a:prstGeom prst="rect">
                <a:avLst/>
              </a:prstGeom>
              <a:solidFill>
                <a:srgbClr val="2E6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" name="Rectangle 1036"/>
              <p:cNvSpPr>
                <a:spLocks noChangeArrowheads="1"/>
              </p:cNvSpPr>
              <p:nvPr/>
            </p:nvSpPr>
            <p:spPr bwMode="auto">
              <a:xfrm rot="10800000">
                <a:off x="352659" y="4414851"/>
                <a:ext cx="39799" cy="536036"/>
              </a:xfrm>
              <a:prstGeom prst="rect">
                <a:avLst/>
              </a:prstGeom>
              <a:solidFill>
                <a:srgbClr val="2F6A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9" name="Rectangle 1037"/>
              <p:cNvSpPr>
                <a:spLocks noChangeArrowheads="1"/>
              </p:cNvSpPr>
              <p:nvPr/>
            </p:nvSpPr>
            <p:spPr bwMode="auto">
              <a:xfrm rot="10800000">
                <a:off x="312859" y="4414851"/>
                <a:ext cx="39799" cy="536036"/>
              </a:xfrm>
              <a:prstGeom prst="rect">
                <a:avLst/>
              </a:prstGeom>
              <a:solidFill>
                <a:srgbClr val="3068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0" name="Rectangle 1038"/>
              <p:cNvSpPr>
                <a:spLocks noChangeArrowheads="1"/>
              </p:cNvSpPr>
              <p:nvPr/>
            </p:nvSpPr>
            <p:spPr bwMode="auto">
              <a:xfrm rot="10800000">
                <a:off x="273060" y="4414851"/>
                <a:ext cx="39799" cy="536036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93" name="Freeform 1039"/>
            <p:cNvSpPr>
              <a:spLocks/>
            </p:cNvSpPr>
            <p:nvPr/>
          </p:nvSpPr>
          <p:spPr bwMode="auto">
            <a:xfrm rot="14012">
              <a:off x="836287" y="4442674"/>
              <a:ext cx="4514581" cy="510661"/>
            </a:xfrm>
            <a:custGeom>
              <a:avLst/>
              <a:gdLst>
                <a:gd name="T0" fmla="*/ 0 w 1152"/>
                <a:gd name="T1" fmla="*/ 255331 h 1296"/>
                <a:gd name="T2" fmla="*/ 15676 w 1152"/>
                <a:gd name="T3" fmla="*/ 230113 h 1296"/>
                <a:gd name="T4" fmla="*/ 47027 w 1152"/>
                <a:gd name="T5" fmla="*/ 204895 h 1296"/>
                <a:gd name="T6" fmla="*/ 94054 w 1152"/>
                <a:gd name="T7" fmla="*/ 179677 h 1296"/>
                <a:gd name="T8" fmla="*/ 172432 w 1152"/>
                <a:gd name="T9" fmla="*/ 156035 h 1296"/>
                <a:gd name="T10" fmla="*/ 266486 w 1152"/>
                <a:gd name="T11" fmla="*/ 133970 h 1296"/>
                <a:gd name="T12" fmla="*/ 391891 w 1152"/>
                <a:gd name="T13" fmla="*/ 113480 h 1296"/>
                <a:gd name="T14" fmla="*/ 517296 w 1152"/>
                <a:gd name="T15" fmla="*/ 92991 h 1296"/>
                <a:gd name="T16" fmla="*/ 658376 w 1152"/>
                <a:gd name="T17" fmla="*/ 75653 h 1296"/>
                <a:gd name="T18" fmla="*/ 815133 w 1152"/>
                <a:gd name="T19" fmla="*/ 58316 h 1296"/>
                <a:gd name="T20" fmla="*/ 987564 w 1152"/>
                <a:gd name="T21" fmla="*/ 44131 h 1296"/>
                <a:gd name="T22" fmla="*/ 1175672 w 1152"/>
                <a:gd name="T23" fmla="*/ 31522 h 1296"/>
                <a:gd name="T24" fmla="*/ 1379455 w 1152"/>
                <a:gd name="T25" fmla="*/ 20489 h 1296"/>
                <a:gd name="T26" fmla="*/ 1583238 w 1152"/>
                <a:gd name="T27" fmla="*/ 11033 h 1296"/>
                <a:gd name="T28" fmla="*/ 1802697 w 1152"/>
                <a:gd name="T29" fmla="*/ 4728 h 1296"/>
                <a:gd name="T30" fmla="*/ 2022156 w 1152"/>
                <a:gd name="T31" fmla="*/ 1576 h 1296"/>
                <a:gd name="T32" fmla="*/ 2257291 w 1152"/>
                <a:gd name="T33" fmla="*/ 0 h 1296"/>
                <a:gd name="T34" fmla="*/ 2492425 w 1152"/>
                <a:gd name="T35" fmla="*/ 1576 h 1296"/>
                <a:gd name="T36" fmla="*/ 2711884 w 1152"/>
                <a:gd name="T37" fmla="*/ 4728 h 1296"/>
                <a:gd name="T38" fmla="*/ 2931342 w 1152"/>
                <a:gd name="T39" fmla="*/ 11033 h 1296"/>
                <a:gd name="T40" fmla="*/ 3135125 w 1152"/>
                <a:gd name="T41" fmla="*/ 20489 h 1296"/>
                <a:gd name="T42" fmla="*/ 3338908 w 1152"/>
                <a:gd name="T43" fmla="*/ 31522 h 1296"/>
                <a:gd name="T44" fmla="*/ 3527016 w 1152"/>
                <a:gd name="T45" fmla="*/ 44131 h 1296"/>
                <a:gd name="T46" fmla="*/ 3699448 w 1152"/>
                <a:gd name="T47" fmla="*/ 58316 h 1296"/>
                <a:gd name="T48" fmla="*/ 3856204 w 1152"/>
                <a:gd name="T49" fmla="*/ 75653 h 1296"/>
                <a:gd name="T50" fmla="*/ 3997285 w 1152"/>
                <a:gd name="T51" fmla="*/ 92991 h 1296"/>
                <a:gd name="T52" fmla="*/ 4138366 w 1152"/>
                <a:gd name="T53" fmla="*/ 113480 h 1296"/>
                <a:gd name="T54" fmla="*/ 4248095 w 1152"/>
                <a:gd name="T55" fmla="*/ 133970 h 1296"/>
                <a:gd name="T56" fmla="*/ 4342149 w 1152"/>
                <a:gd name="T57" fmla="*/ 156035 h 1296"/>
                <a:gd name="T58" fmla="*/ 4420527 w 1152"/>
                <a:gd name="T59" fmla="*/ 179677 h 1296"/>
                <a:gd name="T60" fmla="*/ 4467554 w 1152"/>
                <a:gd name="T61" fmla="*/ 204895 h 1296"/>
                <a:gd name="T62" fmla="*/ 4498905 w 1152"/>
                <a:gd name="T63" fmla="*/ 230113 h 1296"/>
                <a:gd name="T64" fmla="*/ 4514581 w 1152"/>
                <a:gd name="T65" fmla="*/ 255331 h 1296"/>
                <a:gd name="T66" fmla="*/ 4514581 w 1152"/>
                <a:gd name="T67" fmla="*/ 510661 h 1296"/>
                <a:gd name="T68" fmla="*/ 0 w 1152"/>
                <a:gd name="T69" fmla="*/ 510661 h 1296"/>
                <a:gd name="T70" fmla="*/ 0 w 1152"/>
                <a:gd name="T71" fmla="*/ 255331 h 12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52"/>
                <a:gd name="T109" fmla="*/ 0 h 1296"/>
                <a:gd name="T110" fmla="*/ 1152 w 1152"/>
                <a:gd name="T111" fmla="*/ 1296 h 12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52" h="1296">
                  <a:moveTo>
                    <a:pt x="0" y="648"/>
                  </a:moveTo>
                  <a:lnTo>
                    <a:pt x="4" y="584"/>
                  </a:lnTo>
                  <a:lnTo>
                    <a:pt x="12" y="520"/>
                  </a:lnTo>
                  <a:lnTo>
                    <a:pt x="24" y="456"/>
                  </a:lnTo>
                  <a:lnTo>
                    <a:pt x="44" y="396"/>
                  </a:lnTo>
                  <a:lnTo>
                    <a:pt x="68" y="340"/>
                  </a:lnTo>
                  <a:lnTo>
                    <a:pt x="100" y="288"/>
                  </a:lnTo>
                  <a:lnTo>
                    <a:pt x="132" y="236"/>
                  </a:lnTo>
                  <a:lnTo>
                    <a:pt x="168" y="192"/>
                  </a:lnTo>
                  <a:lnTo>
                    <a:pt x="208" y="148"/>
                  </a:lnTo>
                  <a:lnTo>
                    <a:pt x="252" y="112"/>
                  </a:lnTo>
                  <a:lnTo>
                    <a:pt x="300" y="80"/>
                  </a:lnTo>
                  <a:lnTo>
                    <a:pt x="352" y="52"/>
                  </a:lnTo>
                  <a:lnTo>
                    <a:pt x="404" y="28"/>
                  </a:lnTo>
                  <a:lnTo>
                    <a:pt x="460" y="12"/>
                  </a:lnTo>
                  <a:lnTo>
                    <a:pt x="516" y="4"/>
                  </a:lnTo>
                  <a:lnTo>
                    <a:pt x="576" y="0"/>
                  </a:lnTo>
                  <a:lnTo>
                    <a:pt x="636" y="4"/>
                  </a:lnTo>
                  <a:lnTo>
                    <a:pt x="692" y="12"/>
                  </a:lnTo>
                  <a:lnTo>
                    <a:pt x="748" y="28"/>
                  </a:lnTo>
                  <a:lnTo>
                    <a:pt x="800" y="52"/>
                  </a:lnTo>
                  <a:lnTo>
                    <a:pt x="852" y="80"/>
                  </a:lnTo>
                  <a:lnTo>
                    <a:pt x="900" y="112"/>
                  </a:lnTo>
                  <a:lnTo>
                    <a:pt x="944" y="148"/>
                  </a:lnTo>
                  <a:lnTo>
                    <a:pt x="984" y="192"/>
                  </a:lnTo>
                  <a:lnTo>
                    <a:pt x="1020" y="236"/>
                  </a:lnTo>
                  <a:lnTo>
                    <a:pt x="1056" y="288"/>
                  </a:lnTo>
                  <a:lnTo>
                    <a:pt x="1084" y="340"/>
                  </a:lnTo>
                  <a:lnTo>
                    <a:pt x="1108" y="396"/>
                  </a:lnTo>
                  <a:lnTo>
                    <a:pt x="1128" y="456"/>
                  </a:lnTo>
                  <a:lnTo>
                    <a:pt x="1140" y="520"/>
                  </a:lnTo>
                  <a:lnTo>
                    <a:pt x="1148" y="584"/>
                  </a:lnTo>
                  <a:lnTo>
                    <a:pt x="1152" y="648"/>
                  </a:lnTo>
                  <a:lnTo>
                    <a:pt x="1152" y="1296"/>
                  </a:lnTo>
                  <a:lnTo>
                    <a:pt x="0" y="1296"/>
                  </a:lnTo>
                  <a:lnTo>
                    <a:pt x="0" y="648"/>
                  </a:lnTo>
                  <a:close/>
                </a:path>
              </a:pathLst>
            </a:cu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94" name="Group 745"/>
            <p:cNvGrpSpPr>
              <a:grpSpLocks/>
            </p:cNvGrpSpPr>
            <p:nvPr/>
          </p:nvGrpSpPr>
          <p:grpSpPr bwMode="auto">
            <a:xfrm rot="10800000">
              <a:off x="-2657574" y="4414851"/>
              <a:ext cx="3468734" cy="536036"/>
              <a:chOff x="8720" y="5547"/>
              <a:chExt cx="1344" cy="1304"/>
            </a:xfrm>
            <a:solidFill>
              <a:schemeClr val="bg1"/>
            </a:solidFill>
          </p:grpSpPr>
          <p:grpSp>
            <p:nvGrpSpPr>
              <p:cNvPr id="1195" name="Group 746"/>
              <p:cNvGrpSpPr>
                <a:grpSpLocks/>
              </p:cNvGrpSpPr>
              <p:nvPr/>
            </p:nvGrpSpPr>
            <p:grpSpPr bwMode="auto">
              <a:xfrm>
                <a:off x="8720" y="5547"/>
                <a:ext cx="1344" cy="1304"/>
                <a:chOff x="8720" y="5547"/>
                <a:chExt cx="1344" cy="1304"/>
              </a:xfrm>
              <a:grpFill/>
            </p:grpSpPr>
            <p:sp>
              <p:nvSpPr>
                <p:cNvPr id="1288" name="Rectangle 747"/>
                <p:cNvSpPr>
                  <a:spLocks noChangeArrowheads="1"/>
                </p:cNvSpPr>
                <p:nvPr/>
              </p:nvSpPr>
              <p:spPr bwMode="auto">
                <a:xfrm>
                  <a:off x="89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9" name="Rectangle 748"/>
                <p:cNvSpPr>
                  <a:spLocks noChangeArrowheads="1"/>
                </p:cNvSpPr>
                <p:nvPr/>
              </p:nvSpPr>
              <p:spPr bwMode="auto">
                <a:xfrm>
                  <a:off x="89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0" name="Rectangle 749"/>
                <p:cNvSpPr>
                  <a:spLocks noChangeArrowheads="1"/>
                </p:cNvSpPr>
                <p:nvPr/>
              </p:nvSpPr>
              <p:spPr bwMode="auto">
                <a:xfrm>
                  <a:off x="89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1" name="Rectangle 750"/>
                <p:cNvSpPr>
                  <a:spLocks noChangeArrowheads="1"/>
                </p:cNvSpPr>
                <p:nvPr/>
              </p:nvSpPr>
              <p:spPr bwMode="auto">
                <a:xfrm>
                  <a:off x="89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2" name="Rectangle 751"/>
                <p:cNvSpPr>
                  <a:spLocks noChangeArrowheads="1"/>
                </p:cNvSpPr>
                <p:nvPr/>
              </p:nvSpPr>
              <p:spPr bwMode="auto">
                <a:xfrm>
                  <a:off x="89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3" name="Rectangle 752"/>
                <p:cNvSpPr>
                  <a:spLocks noChangeArrowheads="1"/>
                </p:cNvSpPr>
                <p:nvPr/>
              </p:nvSpPr>
              <p:spPr bwMode="auto">
                <a:xfrm>
                  <a:off x="89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4" name="Rectangle 753"/>
                <p:cNvSpPr>
                  <a:spLocks noChangeArrowheads="1"/>
                </p:cNvSpPr>
                <p:nvPr/>
              </p:nvSpPr>
              <p:spPr bwMode="auto">
                <a:xfrm>
                  <a:off x="89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5" name="Rectangle 754"/>
                <p:cNvSpPr>
                  <a:spLocks noChangeArrowheads="1"/>
                </p:cNvSpPr>
                <p:nvPr/>
              </p:nvSpPr>
              <p:spPr bwMode="auto">
                <a:xfrm>
                  <a:off x="89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6" name="Rectangle 755"/>
                <p:cNvSpPr>
                  <a:spLocks noChangeArrowheads="1"/>
                </p:cNvSpPr>
                <p:nvPr/>
              </p:nvSpPr>
              <p:spPr bwMode="auto">
                <a:xfrm>
                  <a:off x="89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7" name="Rectangle 756"/>
                <p:cNvSpPr>
                  <a:spLocks noChangeArrowheads="1"/>
                </p:cNvSpPr>
                <p:nvPr/>
              </p:nvSpPr>
              <p:spPr bwMode="auto">
                <a:xfrm>
                  <a:off x="89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8" name="Rectangle 757"/>
                <p:cNvSpPr>
                  <a:spLocks noChangeArrowheads="1"/>
                </p:cNvSpPr>
                <p:nvPr/>
              </p:nvSpPr>
              <p:spPr bwMode="auto">
                <a:xfrm>
                  <a:off x="89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9" name="Rectangle 758"/>
                <p:cNvSpPr>
                  <a:spLocks noChangeArrowheads="1"/>
                </p:cNvSpPr>
                <p:nvPr/>
              </p:nvSpPr>
              <p:spPr bwMode="auto">
                <a:xfrm>
                  <a:off x="89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0" name="Rectangle 759"/>
                <p:cNvSpPr>
                  <a:spLocks noChangeArrowheads="1"/>
                </p:cNvSpPr>
                <p:nvPr/>
              </p:nvSpPr>
              <p:spPr bwMode="auto">
                <a:xfrm>
                  <a:off x="90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1" name="Rectangle 760"/>
                <p:cNvSpPr>
                  <a:spLocks noChangeArrowheads="1"/>
                </p:cNvSpPr>
                <p:nvPr/>
              </p:nvSpPr>
              <p:spPr bwMode="auto">
                <a:xfrm>
                  <a:off x="90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2" name="Rectangle 761"/>
                <p:cNvSpPr>
                  <a:spLocks noChangeArrowheads="1"/>
                </p:cNvSpPr>
                <p:nvPr/>
              </p:nvSpPr>
              <p:spPr bwMode="auto">
                <a:xfrm>
                  <a:off x="90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3" name="Rectangle 762"/>
                <p:cNvSpPr>
                  <a:spLocks noChangeArrowheads="1"/>
                </p:cNvSpPr>
                <p:nvPr/>
              </p:nvSpPr>
              <p:spPr bwMode="auto">
                <a:xfrm>
                  <a:off x="90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4" name="Rectangle 763"/>
                <p:cNvSpPr>
                  <a:spLocks noChangeArrowheads="1"/>
                </p:cNvSpPr>
                <p:nvPr/>
              </p:nvSpPr>
              <p:spPr bwMode="auto">
                <a:xfrm>
                  <a:off x="90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5" name="Rectangle 764"/>
                <p:cNvSpPr>
                  <a:spLocks noChangeArrowheads="1"/>
                </p:cNvSpPr>
                <p:nvPr/>
              </p:nvSpPr>
              <p:spPr bwMode="auto">
                <a:xfrm>
                  <a:off x="90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6" name="Rectangle 765"/>
                <p:cNvSpPr>
                  <a:spLocks noChangeArrowheads="1"/>
                </p:cNvSpPr>
                <p:nvPr/>
              </p:nvSpPr>
              <p:spPr bwMode="auto">
                <a:xfrm>
                  <a:off x="90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7" name="Rectangle 766"/>
                <p:cNvSpPr>
                  <a:spLocks noChangeArrowheads="1"/>
                </p:cNvSpPr>
                <p:nvPr/>
              </p:nvSpPr>
              <p:spPr bwMode="auto">
                <a:xfrm>
                  <a:off x="90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8" name="Rectangle 767"/>
                <p:cNvSpPr>
                  <a:spLocks noChangeArrowheads="1"/>
                </p:cNvSpPr>
                <p:nvPr/>
              </p:nvSpPr>
              <p:spPr bwMode="auto">
                <a:xfrm>
                  <a:off x="90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9" name="Rectangle 768"/>
                <p:cNvSpPr>
                  <a:spLocks noChangeArrowheads="1"/>
                </p:cNvSpPr>
                <p:nvPr/>
              </p:nvSpPr>
              <p:spPr bwMode="auto">
                <a:xfrm>
                  <a:off x="90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0" name="Rectangle 769"/>
                <p:cNvSpPr>
                  <a:spLocks noChangeArrowheads="1"/>
                </p:cNvSpPr>
                <p:nvPr/>
              </p:nvSpPr>
              <p:spPr bwMode="auto">
                <a:xfrm>
                  <a:off x="90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" name="Rectangle 770"/>
                <p:cNvSpPr>
                  <a:spLocks noChangeArrowheads="1"/>
                </p:cNvSpPr>
                <p:nvPr/>
              </p:nvSpPr>
              <p:spPr bwMode="auto">
                <a:xfrm>
                  <a:off x="90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2" name="Rectangle 771"/>
                <p:cNvSpPr>
                  <a:spLocks noChangeArrowheads="1"/>
                </p:cNvSpPr>
                <p:nvPr/>
              </p:nvSpPr>
              <p:spPr bwMode="auto">
                <a:xfrm>
                  <a:off x="90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3" name="Rectangle 772"/>
                <p:cNvSpPr>
                  <a:spLocks noChangeArrowheads="1"/>
                </p:cNvSpPr>
                <p:nvPr/>
              </p:nvSpPr>
              <p:spPr bwMode="auto">
                <a:xfrm>
                  <a:off x="91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4" name="Rectangle 773"/>
                <p:cNvSpPr>
                  <a:spLocks noChangeArrowheads="1"/>
                </p:cNvSpPr>
                <p:nvPr/>
              </p:nvSpPr>
              <p:spPr bwMode="auto">
                <a:xfrm>
                  <a:off x="91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5" name="Rectangle 774"/>
                <p:cNvSpPr>
                  <a:spLocks noChangeArrowheads="1"/>
                </p:cNvSpPr>
                <p:nvPr/>
              </p:nvSpPr>
              <p:spPr bwMode="auto">
                <a:xfrm>
                  <a:off x="91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6" name="Rectangle 775"/>
                <p:cNvSpPr>
                  <a:spLocks noChangeArrowheads="1"/>
                </p:cNvSpPr>
                <p:nvPr/>
              </p:nvSpPr>
              <p:spPr bwMode="auto">
                <a:xfrm>
                  <a:off x="91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7" name="Rectangle 776"/>
                <p:cNvSpPr>
                  <a:spLocks noChangeArrowheads="1"/>
                </p:cNvSpPr>
                <p:nvPr/>
              </p:nvSpPr>
              <p:spPr bwMode="auto">
                <a:xfrm>
                  <a:off x="91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8" name="Rectangle 777"/>
                <p:cNvSpPr>
                  <a:spLocks noChangeArrowheads="1"/>
                </p:cNvSpPr>
                <p:nvPr/>
              </p:nvSpPr>
              <p:spPr bwMode="auto">
                <a:xfrm>
                  <a:off x="91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9" name="Rectangle 778"/>
                <p:cNvSpPr>
                  <a:spLocks noChangeArrowheads="1"/>
                </p:cNvSpPr>
                <p:nvPr/>
              </p:nvSpPr>
              <p:spPr bwMode="auto">
                <a:xfrm>
                  <a:off x="91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0" name="Rectangle 779"/>
                <p:cNvSpPr>
                  <a:spLocks noChangeArrowheads="1"/>
                </p:cNvSpPr>
                <p:nvPr/>
              </p:nvSpPr>
              <p:spPr bwMode="auto">
                <a:xfrm>
                  <a:off x="91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1" name="Rectangle 780"/>
                <p:cNvSpPr>
                  <a:spLocks noChangeArrowheads="1"/>
                </p:cNvSpPr>
                <p:nvPr/>
              </p:nvSpPr>
              <p:spPr bwMode="auto">
                <a:xfrm>
                  <a:off x="91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2" name="Rectangle 781"/>
                <p:cNvSpPr>
                  <a:spLocks noChangeArrowheads="1"/>
                </p:cNvSpPr>
                <p:nvPr/>
              </p:nvSpPr>
              <p:spPr bwMode="auto">
                <a:xfrm>
                  <a:off x="91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3" name="Rectangle 782"/>
                <p:cNvSpPr>
                  <a:spLocks noChangeArrowheads="1"/>
                </p:cNvSpPr>
                <p:nvPr/>
              </p:nvSpPr>
              <p:spPr bwMode="auto">
                <a:xfrm>
                  <a:off x="91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4" name="Rectangle 783"/>
                <p:cNvSpPr>
                  <a:spLocks noChangeArrowheads="1"/>
                </p:cNvSpPr>
                <p:nvPr/>
              </p:nvSpPr>
              <p:spPr bwMode="auto">
                <a:xfrm>
                  <a:off x="91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5" name="Rectangle 784"/>
                <p:cNvSpPr>
                  <a:spLocks noChangeArrowheads="1"/>
                </p:cNvSpPr>
                <p:nvPr/>
              </p:nvSpPr>
              <p:spPr bwMode="auto">
                <a:xfrm>
                  <a:off x="92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6" name="Rectangle 785"/>
                <p:cNvSpPr>
                  <a:spLocks noChangeArrowheads="1"/>
                </p:cNvSpPr>
                <p:nvPr/>
              </p:nvSpPr>
              <p:spPr bwMode="auto">
                <a:xfrm>
                  <a:off x="92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7" name="Rectangle 786"/>
                <p:cNvSpPr>
                  <a:spLocks noChangeArrowheads="1"/>
                </p:cNvSpPr>
                <p:nvPr/>
              </p:nvSpPr>
              <p:spPr bwMode="auto">
                <a:xfrm>
                  <a:off x="92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8" name="Rectangle 787"/>
                <p:cNvSpPr>
                  <a:spLocks noChangeArrowheads="1"/>
                </p:cNvSpPr>
                <p:nvPr/>
              </p:nvSpPr>
              <p:spPr bwMode="auto">
                <a:xfrm>
                  <a:off x="92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9" name="Rectangle 788"/>
                <p:cNvSpPr>
                  <a:spLocks noChangeArrowheads="1"/>
                </p:cNvSpPr>
                <p:nvPr/>
              </p:nvSpPr>
              <p:spPr bwMode="auto">
                <a:xfrm>
                  <a:off x="92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0" name="Rectangle 789"/>
                <p:cNvSpPr>
                  <a:spLocks noChangeArrowheads="1"/>
                </p:cNvSpPr>
                <p:nvPr/>
              </p:nvSpPr>
              <p:spPr bwMode="auto">
                <a:xfrm>
                  <a:off x="92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" name="Rectangle 790"/>
                <p:cNvSpPr>
                  <a:spLocks noChangeArrowheads="1"/>
                </p:cNvSpPr>
                <p:nvPr/>
              </p:nvSpPr>
              <p:spPr bwMode="auto">
                <a:xfrm>
                  <a:off x="92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2" name="Rectangle 791"/>
                <p:cNvSpPr>
                  <a:spLocks noChangeArrowheads="1"/>
                </p:cNvSpPr>
                <p:nvPr/>
              </p:nvSpPr>
              <p:spPr bwMode="auto">
                <a:xfrm>
                  <a:off x="92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3" name="Rectangle 792"/>
                <p:cNvSpPr>
                  <a:spLocks noChangeArrowheads="1"/>
                </p:cNvSpPr>
                <p:nvPr/>
              </p:nvSpPr>
              <p:spPr bwMode="auto">
                <a:xfrm>
                  <a:off x="92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4" name="Rectangle 793"/>
                <p:cNvSpPr>
                  <a:spLocks noChangeArrowheads="1"/>
                </p:cNvSpPr>
                <p:nvPr/>
              </p:nvSpPr>
              <p:spPr bwMode="auto">
                <a:xfrm>
                  <a:off x="92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5" name="Rectangle 794"/>
                <p:cNvSpPr>
                  <a:spLocks noChangeArrowheads="1"/>
                </p:cNvSpPr>
                <p:nvPr/>
              </p:nvSpPr>
              <p:spPr bwMode="auto">
                <a:xfrm>
                  <a:off x="92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6" name="Rectangle 795"/>
                <p:cNvSpPr>
                  <a:spLocks noChangeArrowheads="1"/>
                </p:cNvSpPr>
                <p:nvPr/>
              </p:nvSpPr>
              <p:spPr bwMode="auto">
                <a:xfrm>
                  <a:off x="92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7" name="Rectangle 796"/>
                <p:cNvSpPr>
                  <a:spLocks noChangeArrowheads="1"/>
                </p:cNvSpPr>
                <p:nvPr/>
              </p:nvSpPr>
              <p:spPr bwMode="auto">
                <a:xfrm>
                  <a:off x="92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8" name="Rectangle 797"/>
                <p:cNvSpPr>
                  <a:spLocks noChangeArrowheads="1"/>
                </p:cNvSpPr>
                <p:nvPr/>
              </p:nvSpPr>
              <p:spPr bwMode="auto">
                <a:xfrm>
                  <a:off x="93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9" name="Rectangle 798"/>
                <p:cNvSpPr>
                  <a:spLocks noChangeArrowheads="1"/>
                </p:cNvSpPr>
                <p:nvPr/>
              </p:nvSpPr>
              <p:spPr bwMode="auto">
                <a:xfrm>
                  <a:off x="93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0" name="Rectangle 799"/>
                <p:cNvSpPr>
                  <a:spLocks noChangeArrowheads="1"/>
                </p:cNvSpPr>
                <p:nvPr/>
              </p:nvSpPr>
              <p:spPr bwMode="auto">
                <a:xfrm>
                  <a:off x="93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1" name="Rectangle 800"/>
                <p:cNvSpPr>
                  <a:spLocks noChangeArrowheads="1"/>
                </p:cNvSpPr>
                <p:nvPr/>
              </p:nvSpPr>
              <p:spPr bwMode="auto">
                <a:xfrm>
                  <a:off x="93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2" name="Rectangle 801"/>
                <p:cNvSpPr>
                  <a:spLocks noChangeArrowheads="1"/>
                </p:cNvSpPr>
                <p:nvPr/>
              </p:nvSpPr>
              <p:spPr bwMode="auto">
                <a:xfrm>
                  <a:off x="93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3" name="Rectangle 802"/>
                <p:cNvSpPr>
                  <a:spLocks noChangeArrowheads="1"/>
                </p:cNvSpPr>
                <p:nvPr/>
              </p:nvSpPr>
              <p:spPr bwMode="auto">
                <a:xfrm>
                  <a:off x="93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4" name="Rectangle 803"/>
                <p:cNvSpPr>
                  <a:spLocks noChangeArrowheads="1"/>
                </p:cNvSpPr>
                <p:nvPr/>
              </p:nvSpPr>
              <p:spPr bwMode="auto">
                <a:xfrm>
                  <a:off x="93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5" name="Rectangle 804"/>
                <p:cNvSpPr>
                  <a:spLocks noChangeArrowheads="1"/>
                </p:cNvSpPr>
                <p:nvPr/>
              </p:nvSpPr>
              <p:spPr bwMode="auto">
                <a:xfrm>
                  <a:off x="93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6" name="Rectangle 805"/>
                <p:cNvSpPr>
                  <a:spLocks noChangeArrowheads="1"/>
                </p:cNvSpPr>
                <p:nvPr/>
              </p:nvSpPr>
              <p:spPr bwMode="auto">
                <a:xfrm>
                  <a:off x="93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7" name="Rectangle 806"/>
                <p:cNvSpPr>
                  <a:spLocks noChangeArrowheads="1"/>
                </p:cNvSpPr>
                <p:nvPr/>
              </p:nvSpPr>
              <p:spPr bwMode="auto">
                <a:xfrm>
                  <a:off x="93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8" name="Rectangle 807"/>
                <p:cNvSpPr>
                  <a:spLocks noChangeArrowheads="1"/>
                </p:cNvSpPr>
                <p:nvPr/>
              </p:nvSpPr>
              <p:spPr bwMode="auto">
                <a:xfrm>
                  <a:off x="93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9" name="Rectangle 808"/>
                <p:cNvSpPr>
                  <a:spLocks noChangeArrowheads="1"/>
                </p:cNvSpPr>
                <p:nvPr/>
              </p:nvSpPr>
              <p:spPr bwMode="auto">
                <a:xfrm>
                  <a:off x="93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50" name="Rectangle 809"/>
                <p:cNvSpPr>
                  <a:spLocks noChangeArrowheads="1"/>
                </p:cNvSpPr>
                <p:nvPr/>
              </p:nvSpPr>
              <p:spPr bwMode="auto">
                <a:xfrm>
                  <a:off x="94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51" name="Rectangle 810"/>
                <p:cNvSpPr>
                  <a:spLocks noChangeArrowheads="1"/>
                </p:cNvSpPr>
                <p:nvPr/>
              </p:nvSpPr>
              <p:spPr bwMode="auto">
                <a:xfrm>
                  <a:off x="94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52" name="Rectangle 811"/>
                <p:cNvSpPr>
                  <a:spLocks noChangeArrowheads="1"/>
                </p:cNvSpPr>
                <p:nvPr/>
              </p:nvSpPr>
              <p:spPr bwMode="auto">
                <a:xfrm>
                  <a:off x="94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53" name="Rectangle 812"/>
                <p:cNvSpPr>
                  <a:spLocks noChangeArrowheads="1"/>
                </p:cNvSpPr>
                <p:nvPr/>
              </p:nvSpPr>
              <p:spPr bwMode="auto">
                <a:xfrm>
                  <a:off x="94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54" name="Rectangle 813"/>
                <p:cNvSpPr>
                  <a:spLocks noChangeArrowheads="1"/>
                </p:cNvSpPr>
                <p:nvPr/>
              </p:nvSpPr>
              <p:spPr bwMode="auto">
                <a:xfrm>
                  <a:off x="94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55" name="Rectangle 814"/>
                <p:cNvSpPr>
                  <a:spLocks noChangeArrowheads="1"/>
                </p:cNvSpPr>
                <p:nvPr/>
              </p:nvSpPr>
              <p:spPr bwMode="auto">
                <a:xfrm>
                  <a:off x="94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56" name="Rectangle 815"/>
                <p:cNvSpPr>
                  <a:spLocks noChangeArrowheads="1"/>
                </p:cNvSpPr>
                <p:nvPr/>
              </p:nvSpPr>
              <p:spPr bwMode="auto">
                <a:xfrm>
                  <a:off x="94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57" name="Rectangle 816"/>
                <p:cNvSpPr>
                  <a:spLocks noChangeArrowheads="1"/>
                </p:cNvSpPr>
                <p:nvPr/>
              </p:nvSpPr>
              <p:spPr bwMode="auto">
                <a:xfrm>
                  <a:off x="94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58" name="Rectangle 817"/>
                <p:cNvSpPr>
                  <a:spLocks noChangeArrowheads="1"/>
                </p:cNvSpPr>
                <p:nvPr/>
              </p:nvSpPr>
              <p:spPr bwMode="auto">
                <a:xfrm>
                  <a:off x="94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59" name="Rectangle 818"/>
                <p:cNvSpPr>
                  <a:spLocks noChangeArrowheads="1"/>
                </p:cNvSpPr>
                <p:nvPr/>
              </p:nvSpPr>
              <p:spPr bwMode="auto">
                <a:xfrm>
                  <a:off x="94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0" name="Rectangle 819"/>
                <p:cNvSpPr>
                  <a:spLocks noChangeArrowheads="1"/>
                </p:cNvSpPr>
                <p:nvPr/>
              </p:nvSpPr>
              <p:spPr bwMode="auto">
                <a:xfrm>
                  <a:off x="94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1" name="Rectangle 820"/>
                <p:cNvSpPr>
                  <a:spLocks noChangeArrowheads="1"/>
                </p:cNvSpPr>
                <p:nvPr/>
              </p:nvSpPr>
              <p:spPr bwMode="auto">
                <a:xfrm>
                  <a:off x="94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2" name="Rectangle 821"/>
                <p:cNvSpPr>
                  <a:spLocks noChangeArrowheads="1"/>
                </p:cNvSpPr>
                <p:nvPr/>
              </p:nvSpPr>
              <p:spPr bwMode="auto">
                <a:xfrm>
                  <a:off x="94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3" name="Rectangle 822"/>
                <p:cNvSpPr>
                  <a:spLocks noChangeArrowheads="1"/>
                </p:cNvSpPr>
                <p:nvPr/>
              </p:nvSpPr>
              <p:spPr bwMode="auto">
                <a:xfrm>
                  <a:off x="95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4" name="Rectangle 823"/>
                <p:cNvSpPr>
                  <a:spLocks noChangeArrowheads="1"/>
                </p:cNvSpPr>
                <p:nvPr/>
              </p:nvSpPr>
              <p:spPr bwMode="auto">
                <a:xfrm>
                  <a:off x="95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5" name="Rectangle 824"/>
                <p:cNvSpPr>
                  <a:spLocks noChangeArrowheads="1"/>
                </p:cNvSpPr>
                <p:nvPr/>
              </p:nvSpPr>
              <p:spPr bwMode="auto">
                <a:xfrm>
                  <a:off x="95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6" name="Rectangle 825"/>
                <p:cNvSpPr>
                  <a:spLocks noChangeArrowheads="1"/>
                </p:cNvSpPr>
                <p:nvPr/>
              </p:nvSpPr>
              <p:spPr bwMode="auto">
                <a:xfrm>
                  <a:off x="95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7" name="Rectangle 826"/>
                <p:cNvSpPr>
                  <a:spLocks noChangeArrowheads="1"/>
                </p:cNvSpPr>
                <p:nvPr/>
              </p:nvSpPr>
              <p:spPr bwMode="auto">
                <a:xfrm>
                  <a:off x="95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8" name="Rectangle 827"/>
                <p:cNvSpPr>
                  <a:spLocks noChangeArrowheads="1"/>
                </p:cNvSpPr>
                <p:nvPr/>
              </p:nvSpPr>
              <p:spPr bwMode="auto">
                <a:xfrm>
                  <a:off x="95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9" name="Rectangle 828"/>
                <p:cNvSpPr>
                  <a:spLocks noChangeArrowheads="1"/>
                </p:cNvSpPr>
                <p:nvPr/>
              </p:nvSpPr>
              <p:spPr bwMode="auto">
                <a:xfrm>
                  <a:off x="95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0" name="Rectangle 829"/>
                <p:cNvSpPr>
                  <a:spLocks noChangeArrowheads="1"/>
                </p:cNvSpPr>
                <p:nvPr/>
              </p:nvSpPr>
              <p:spPr bwMode="auto">
                <a:xfrm>
                  <a:off x="95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1" name="Rectangle 830"/>
                <p:cNvSpPr>
                  <a:spLocks noChangeArrowheads="1"/>
                </p:cNvSpPr>
                <p:nvPr/>
              </p:nvSpPr>
              <p:spPr bwMode="auto">
                <a:xfrm>
                  <a:off x="95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2" name="Rectangle 831"/>
                <p:cNvSpPr>
                  <a:spLocks noChangeArrowheads="1"/>
                </p:cNvSpPr>
                <p:nvPr/>
              </p:nvSpPr>
              <p:spPr bwMode="auto">
                <a:xfrm>
                  <a:off x="95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3" name="Rectangle 832"/>
                <p:cNvSpPr>
                  <a:spLocks noChangeArrowheads="1"/>
                </p:cNvSpPr>
                <p:nvPr/>
              </p:nvSpPr>
              <p:spPr bwMode="auto">
                <a:xfrm>
                  <a:off x="95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4" name="Rectangle 833"/>
                <p:cNvSpPr>
                  <a:spLocks noChangeArrowheads="1"/>
                </p:cNvSpPr>
                <p:nvPr/>
              </p:nvSpPr>
              <p:spPr bwMode="auto">
                <a:xfrm>
                  <a:off x="95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5" name="Rectangle 834"/>
                <p:cNvSpPr>
                  <a:spLocks noChangeArrowheads="1"/>
                </p:cNvSpPr>
                <p:nvPr/>
              </p:nvSpPr>
              <p:spPr bwMode="auto">
                <a:xfrm>
                  <a:off x="96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6" name="Rectangle 835"/>
                <p:cNvSpPr>
                  <a:spLocks noChangeArrowheads="1"/>
                </p:cNvSpPr>
                <p:nvPr/>
              </p:nvSpPr>
              <p:spPr bwMode="auto">
                <a:xfrm>
                  <a:off x="96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7" name="Rectangle 836"/>
                <p:cNvSpPr>
                  <a:spLocks noChangeArrowheads="1"/>
                </p:cNvSpPr>
                <p:nvPr/>
              </p:nvSpPr>
              <p:spPr bwMode="auto">
                <a:xfrm>
                  <a:off x="96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8" name="Rectangle 837"/>
                <p:cNvSpPr>
                  <a:spLocks noChangeArrowheads="1"/>
                </p:cNvSpPr>
                <p:nvPr/>
              </p:nvSpPr>
              <p:spPr bwMode="auto">
                <a:xfrm>
                  <a:off x="96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9" name="Rectangle 838"/>
                <p:cNvSpPr>
                  <a:spLocks noChangeArrowheads="1"/>
                </p:cNvSpPr>
                <p:nvPr/>
              </p:nvSpPr>
              <p:spPr bwMode="auto">
                <a:xfrm>
                  <a:off x="96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80" name="Rectangle 839"/>
                <p:cNvSpPr>
                  <a:spLocks noChangeArrowheads="1"/>
                </p:cNvSpPr>
                <p:nvPr/>
              </p:nvSpPr>
              <p:spPr bwMode="auto">
                <a:xfrm>
                  <a:off x="96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81" name="Rectangle 840"/>
                <p:cNvSpPr>
                  <a:spLocks noChangeArrowheads="1"/>
                </p:cNvSpPr>
                <p:nvPr/>
              </p:nvSpPr>
              <p:spPr bwMode="auto">
                <a:xfrm>
                  <a:off x="96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82" name="Rectangle 841"/>
                <p:cNvSpPr>
                  <a:spLocks noChangeArrowheads="1"/>
                </p:cNvSpPr>
                <p:nvPr/>
              </p:nvSpPr>
              <p:spPr bwMode="auto">
                <a:xfrm>
                  <a:off x="96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83" name="Rectangle 842"/>
                <p:cNvSpPr>
                  <a:spLocks noChangeArrowheads="1"/>
                </p:cNvSpPr>
                <p:nvPr/>
              </p:nvSpPr>
              <p:spPr bwMode="auto">
                <a:xfrm>
                  <a:off x="96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84" name="Rectangle 843"/>
                <p:cNvSpPr>
                  <a:spLocks noChangeArrowheads="1"/>
                </p:cNvSpPr>
                <p:nvPr/>
              </p:nvSpPr>
              <p:spPr bwMode="auto">
                <a:xfrm>
                  <a:off x="96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85" name="Rectangle 844"/>
                <p:cNvSpPr>
                  <a:spLocks noChangeArrowheads="1"/>
                </p:cNvSpPr>
                <p:nvPr/>
              </p:nvSpPr>
              <p:spPr bwMode="auto">
                <a:xfrm>
                  <a:off x="96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86" name="Rectangle 845"/>
                <p:cNvSpPr>
                  <a:spLocks noChangeArrowheads="1"/>
                </p:cNvSpPr>
                <p:nvPr/>
              </p:nvSpPr>
              <p:spPr bwMode="auto">
                <a:xfrm>
                  <a:off x="96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87" name="Rectangle 846"/>
                <p:cNvSpPr>
                  <a:spLocks noChangeArrowheads="1"/>
                </p:cNvSpPr>
                <p:nvPr/>
              </p:nvSpPr>
              <p:spPr bwMode="auto">
                <a:xfrm>
                  <a:off x="96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88" name="Rectangle 847"/>
                <p:cNvSpPr>
                  <a:spLocks noChangeArrowheads="1"/>
                </p:cNvSpPr>
                <p:nvPr/>
              </p:nvSpPr>
              <p:spPr bwMode="auto">
                <a:xfrm>
                  <a:off x="97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89" name="Rectangle 848"/>
                <p:cNvSpPr>
                  <a:spLocks noChangeArrowheads="1"/>
                </p:cNvSpPr>
                <p:nvPr/>
              </p:nvSpPr>
              <p:spPr bwMode="auto">
                <a:xfrm>
                  <a:off x="97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90" name="Rectangle 849"/>
                <p:cNvSpPr>
                  <a:spLocks noChangeArrowheads="1"/>
                </p:cNvSpPr>
                <p:nvPr/>
              </p:nvSpPr>
              <p:spPr bwMode="auto">
                <a:xfrm>
                  <a:off x="97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91" name="Rectangle 850"/>
                <p:cNvSpPr>
                  <a:spLocks noChangeArrowheads="1"/>
                </p:cNvSpPr>
                <p:nvPr/>
              </p:nvSpPr>
              <p:spPr bwMode="auto">
                <a:xfrm>
                  <a:off x="97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92" name="Rectangle 851"/>
                <p:cNvSpPr>
                  <a:spLocks noChangeArrowheads="1"/>
                </p:cNvSpPr>
                <p:nvPr/>
              </p:nvSpPr>
              <p:spPr bwMode="auto">
                <a:xfrm>
                  <a:off x="97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93" name="Rectangle 852"/>
                <p:cNvSpPr>
                  <a:spLocks noChangeArrowheads="1"/>
                </p:cNvSpPr>
                <p:nvPr/>
              </p:nvSpPr>
              <p:spPr bwMode="auto">
                <a:xfrm>
                  <a:off x="97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94" name="Rectangle 853"/>
                <p:cNvSpPr>
                  <a:spLocks noChangeArrowheads="1"/>
                </p:cNvSpPr>
                <p:nvPr/>
              </p:nvSpPr>
              <p:spPr bwMode="auto">
                <a:xfrm>
                  <a:off x="97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95" name="Rectangle 854"/>
                <p:cNvSpPr>
                  <a:spLocks noChangeArrowheads="1"/>
                </p:cNvSpPr>
                <p:nvPr/>
              </p:nvSpPr>
              <p:spPr bwMode="auto">
                <a:xfrm>
                  <a:off x="97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96" name="Rectangle 855"/>
                <p:cNvSpPr>
                  <a:spLocks noChangeArrowheads="1"/>
                </p:cNvSpPr>
                <p:nvPr/>
              </p:nvSpPr>
              <p:spPr bwMode="auto">
                <a:xfrm>
                  <a:off x="97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97" name="Rectangle 856"/>
                <p:cNvSpPr>
                  <a:spLocks noChangeArrowheads="1"/>
                </p:cNvSpPr>
                <p:nvPr/>
              </p:nvSpPr>
              <p:spPr bwMode="auto">
                <a:xfrm>
                  <a:off x="97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98" name="Rectangle 857"/>
                <p:cNvSpPr>
                  <a:spLocks noChangeArrowheads="1"/>
                </p:cNvSpPr>
                <p:nvPr/>
              </p:nvSpPr>
              <p:spPr bwMode="auto">
                <a:xfrm>
                  <a:off x="97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99" name="Rectangle 858"/>
                <p:cNvSpPr>
                  <a:spLocks noChangeArrowheads="1"/>
                </p:cNvSpPr>
                <p:nvPr/>
              </p:nvSpPr>
              <p:spPr bwMode="auto">
                <a:xfrm>
                  <a:off x="97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00" name="Rectangle 859"/>
                <p:cNvSpPr>
                  <a:spLocks noChangeArrowheads="1"/>
                </p:cNvSpPr>
                <p:nvPr/>
              </p:nvSpPr>
              <p:spPr bwMode="auto">
                <a:xfrm>
                  <a:off x="98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01" name="Rectangle 860"/>
                <p:cNvSpPr>
                  <a:spLocks noChangeArrowheads="1"/>
                </p:cNvSpPr>
                <p:nvPr/>
              </p:nvSpPr>
              <p:spPr bwMode="auto">
                <a:xfrm>
                  <a:off x="98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02" name="Rectangle 861"/>
                <p:cNvSpPr>
                  <a:spLocks noChangeArrowheads="1"/>
                </p:cNvSpPr>
                <p:nvPr/>
              </p:nvSpPr>
              <p:spPr bwMode="auto">
                <a:xfrm>
                  <a:off x="98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03" name="Rectangle 862"/>
                <p:cNvSpPr>
                  <a:spLocks noChangeArrowheads="1"/>
                </p:cNvSpPr>
                <p:nvPr/>
              </p:nvSpPr>
              <p:spPr bwMode="auto">
                <a:xfrm>
                  <a:off x="98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04" name="Rectangle 863"/>
                <p:cNvSpPr>
                  <a:spLocks noChangeArrowheads="1"/>
                </p:cNvSpPr>
                <p:nvPr/>
              </p:nvSpPr>
              <p:spPr bwMode="auto">
                <a:xfrm>
                  <a:off x="98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05" name="Rectangle 864"/>
                <p:cNvSpPr>
                  <a:spLocks noChangeArrowheads="1"/>
                </p:cNvSpPr>
                <p:nvPr/>
              </p:nvSpPr>
              <p:spPr bwMode="auto">
                <a:xfrm>
                  <a:off x="98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06" name="Rectangle 865"/>
                <p:cNvSpPr>
                  <a:spLocks noChangeArrowheads="1"/>
                </p:cNvSpPr>
                <p:nvPr/>
              </p:nvSpPr>
              <p:spPr bwMode="auto">
                <a:xfrm>
                  <a:off x="98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07" name="Rectangle 866"/>
                <p:cNvSpPr>
                  <a:spLocks noChangeArrowheads="1"/>
                </p:cNvSpPr>
                <p:nvPr/>
              </p:nvSpPr>
              <p:spPr bwMode="auto">
                <a:xfrm>
                  <a:off x="98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08" name="Rectangle 867"/>
                <p:cNvSpPr>
                  <a:spLocks noChangeArrowheads="1"/>
                </p:cNvSpPr>
                <p:nvPr/>
              </p:nvSpPr>
              <p:spPr bwMode="auto">
                <a:xfrm>
                  <a:off x="98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09" name="Rectangle 868"/>
                <p:cNvSpPr>
                  <a:spLocks noChangeArrowheads="1"/>
                </p:cNvSpPr>
                <p:nvPr/>
              </p:nvSpPr>
              <p:spPr bwMode="auto">
                <a:xfrm>
                  <a:off x="98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0" name="Rectangle 869"/>
                <p:cNvSpPr>
                  <a:spLocks noChangeArrowheads="1"/>
                </p:cNvSpPr>
                <p:nvPr/>
              </p:nvSpPr>
              <p:spPr bwMode="auto">
                <a:xfrm>
                  <a:off x="98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1" name="Rectangle 870"/>
                <p:cNvSpPr>
                  <a:spLocks noChangeArrowheads="1"/>
                </p:cNvSpPr>
                <p:nvPr/>
              </p:nvSpPr>
              <p:spPr bwMode="auto">
                <a:xfrm>
                  <a:off x="98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2" name="Rectangle 871"/>
                <p:cNvSpPr>
                  <a:spLocks noChangeArrowheads="1"/>
                </p:cNvSpPr>
                <p:nvPr/>
              </p:nvSpPr>
              <p:spPr bwMode="auto">
                <a:xfrm>
                  <a:off x="98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3" name="Rectangle 872"/>
                <p:cNvSpPr>
                  <a:spLocks noChangeArrowheads="1"/>
                </p:cNvSpPr>
                <p:nvPr/>
              </p:nvSpPr>
              <p:spPr bwMode="auto">
                <a:xfrm>
                  <a:off x="99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4" name="Rectangle 873"/>
                <p:cNvSpPr>
                  <a:spLocks noChangeArrowheads="1"/>
                </p:cNvSpPr>
                <p:nvPr/>
              </p:nvSpPr>
              <p:spPr bwMode="auto">
                <a:xfrm>
                  <a:off x="99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5" name="Rectangle 874"/>
                <p:cNvSpPr>
                  <a:spLocks noChangeArrowheads="1"/>
                </p:cNvSpPr>
                <p:nvPr/>
              </p:nvSpPr>
              <p:spPr bwMode="auto">
                <a:xfrm>
                  <a:off x="99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6" name="Rectangle 875"/>
                <p:cNvSpPr>
                  <a:spLocks noChangeArrowheads="1"/>
                </p:cNvSpPr>
                <p:nvPr/>
              </p:nvSpPr>
              <p:spPr bwMode="auto">
                <a:xfrm>
                  <a:off x="99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7" name="Rectangle 876"/>
                <p:cNvSpPr>
                  <a:spLocks noChangeArrowheads="1"/>
                </p:cNvSpPr>
                <p:nvPr/>
              </p:nvSpPr>
              <p:spPr bwMode="auto">
                <a:xfrm>
                  <a:off x="99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8" name="Rectangle 877"/>
                <p:cNvSpPr>
                  <a:spLocks noChangeArrowheads="1"/>
                </p:cNvSpPr>
                <p:nvPr/>
              </p:nvSpPr>
              <p:spPr bwMode="auto">
                <a:xfrm>
                  <a:off x="99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9" name="Rectangle 878"/>
                <p:cNvSpPr>
                  <a:spLocks noChangeArrowheads="1"/>
                </p:cNvSpPr>
                <p:nvPr/>
              </p:nvSpPr>
              <p:spPr bwMode="auto">
                <a:xfrm>
                  <a:off x="99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20" name="Rectangle 879"/>
                <p:cNvSpPr>
                  <a:spLocks noChangeArrowheads="1"/>
                </p:cNvSpPr>
                <p:nvPr/>
              </p:nvSpPr>
              <p:spPr bwMode="auto">
                <a:xfrm>
                  <a:off x="99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21" name="Rectangle 880"/>
                <p:cNvSpPr>
                  <a:spLocks noChangeArrowheads="1"/>
                </p:cNvSpPr>
                <p:nvPr/>
              </p:nvSpPr>
              <p:spPr bwMode="auto">
                <a:xfrm>
                  <a:off x="99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22" name="Rectangle 881"/>
                <p:cNvSpPr>
                  <a:spLocks noChangeArrowheads="1"/>
                </p:cNvSpPr>
                <p:nvPr/>
              </p:nvSpPr>
              <p:spPr bwMode="auto">
                <a:xfrm>
                  <a:off x="99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23" name="Rectangle 882"/>
                <p:cNvSpPr>
                  <a:spLocks noChangeArrowheads="1"/>
                </p:cNvSpPr>
                <p:nvPr/>
              </p:nvSpPr>
              <p:spPr bwMode="auto">
                <a:xfrm>
                  <a:off x="99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24" name="Rectangle 883"/>
                <p:cNvSpPr>
                  <a:spLocks noChangeArrowheads="1"/>
                </p:cNvSpPr>
                <p:nvPr/>
              </p:nvSpPr>
              <p:spPr bwMode="auto">
                <a:xfrm>
                  <a:off x="99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25" name="Rectangle 884"/>
                <p:cNvSpPr>
                  <a:spLocks noChangeArrowheads="1"/>
                </p:cNvSpPr>
                <p:nvPr/>
              </p:nvSpPr>
              <p:spPr bwMode="auto">
                <a:xfrm>
                  <a:off x="100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26" name="Rectangle 885"/>
                <p:cNvSpPr>
                  <a:spLocks noChangeArrowheads="1"/>
                </p:cNvSpPr>
                <p:nvPr/>
              </p:nvSpPr>
              <p:spPr bwMode="auto">
                <a:xfrm>
                  <a:off x="100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27" name="Rectangle 886"/>
                <p:cNvSpPr>
                  <a:spLocks noChangeArrowheads="1"/>
                </p:cNvSpPr>
                <p:nvPr/>
              </p:nvSpPr>
              <p:spPr bwMode="auto">
                <a:xfrm>
                  <a:off x="100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28" name="Rectangle 887"/>
                <p:cNvSpPr>
                  <a:spLocks noChangeArrowheads="1"/>
                </p:cNvSpPr>
                <p:nvPr/>
              </p:nvSpPr>
              <p:spPr bwMode="auto">
                <a:xfrm>
                  <a:off x="100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29" name="Rectangle 888"/>
                <p:cNvSpPr>
                  <a:spLocks noChangeArrowheads="1"/>
                </p:cNvSpPr>
                <p:nvPr/>
              </p:nvSpPr>
              <p:spPr bwMode="auto">
                <a:xfrm>
                  <a:off x="100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0" name="Rectangle 889"/>
                <p:cNvSpPr>
                  <a:spLocks noChangeArrowheads="1"/>
                </p:cNvSpPr>
                <p:nvPr/>
              </p:nvSpPr>
              <p:spPr bwMode="auto">
                <a:xfrm>
                  <a:off x="100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1" name="Rectangle 890"/>
                <p:cNvSpPr>
                  <a:spLocks noChangeArrowheads="1"/>
                </p:cNvSpPr>
                <p:nvPr/>
              </p:nvSpPr>
              <p:spPr bwMode="auto">
                <a:xfrm>
                  <a:off x="100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2" name="Rectangle 891"/>
                <p:cNvSpPr>
                  <a:spLocks noChangeArrowheads="1"/>
                </p:cNvSpPr>
                <p:nvPr/>
              </p:nvSpPr>
              <p:spPr bwMode="auto">
                <a:xfrm>
                  <a:off x="100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3" name="Freeform 892"/>
                <p:cNvSpPr>
                  <a:spLocks/>
                </p:cNvSpPr>
                <p:nvPr/>
              </p:nvSpPr>
              <p:spPr bwMode="auto">
                <a:xfrm>
                  <a:off x="8904" y="5547"/>
                  <a:ext cx="1152" cy="1296"/>
                </a:xfrm>
                <a:custGeom>
                  <a:avLst/>
                  <a:gdLst/>
                  <a:ahLst/>
                  <a:cxnLst>
                    <a:cxn ang="0">
                      <a:pos x="0" y="648"/>
                    </a:cxn>
                    <a:cxn ang="0">
                      <a:pos x="4" y="584"/>
                    </a:cxn>
                    <a:cxn ang="0">
                      <a:pos x="12" y="520"/>
                    </a:cxn>
                    <a:cxn ang="0">
                      <a:pos x="24" y="456"/>
                    </a:cxn>
                    <a:cxn ang="0">
                      <a:pos x="44" y="396"/>
                    </a:cxn>
                    <a:cxn ang="0">
                      <a:pos x="68" y="340"/>
                    </a:cxn>
                    <a:cxn ang="0">
                      <a:pos x="100" y="288"/>
                    </a:cxn>
                    <a:cxn ang="0">
                      <a:pos x="132" y="236"/>
                    </a:cxn>
                    <a:cxn ang="0">
                      <a:pos x="168" y="192"/>
                    </a:cxn>
                    <a:cxn ang="0">
                      <a:pos x="208" y="148"/>
                    </a:cxn>
                    <a:cxn ang="0">
                      <a:pos x="252" y="112"/>
                    </a:cxn>
                    <a:cxn ang="0">
                      <a:pos x="300" y="80"/>
                    </a:cxn>
                    <a:cxn ang="0">
                      <a:pos x="352" y="52"/>
                    </a:cxn>
                    <a:cxn ang="0">
                      <a:pos x="404" y="28"/>
                    </a:cxn>
                    <a:cxn ang="0">
                      <a:pos x="460" y="12"/>
                    </a:cxn>
                    <a:cxn ang="0">
                      <a:pos x="516" y="4"/>
                    </a:cxn>
                    <a:cxn ang="0">
                      <a:pos x="576" y="0"/>
                    </a:cxn>
                    <a:cxn ang="0">
                      <a:pos x="636" y="4"/>
                    </a:cxn>
                    <a:cxn ang="0">
                      <a:pos x="692" y="12"/>
                    </a:cxn>
                    <a:cxn ang="0">
                      <a:pos x="748" y="28"/>
                    </a:cxn>
                    <a:cxn ang="0">
                      <a:pos x="800" y="52"/>
                    </a:cxn>
                    <a:cxn ang="0">
                      <a:pos x="852" y="80"/>
                    </a:cxn>
                    <a:cxn ang="0">
                      <a:pos x="900" y="112"/>
                    </a:cxn>
                    <a:cxn ang="0">
                      <a:pos x="944" y="148"/>
                    </a:cxn>
                    <a:cxn ang="0">
                      <a:pos x="984" y="192"/>
                    </a:cxn>
                    <a:cxn ang="0">
                      <a:pos x="1020" y="236"/>
                    </a:cxn>
                    <a:cxn ang="0">
                      <a:pos x="1056" y="288"/>
                    </a:cxn>
                    <a:cxn ang="0">
                      <a:pos x="1084" y="340"/>
                    </a:cxn>
                    <a:cxn ang="0">
                      <a:pos x="1108" y="396"/>
                    </a:cxn>
                    <a:cxn ang="0">
                      <a:pos x="1128" y="456"/>
                    </a:cxn>
                    <a:cxn ang="0">
                      <a:pos x="1140" y="520"/>
                    </a:cxn>
                    <a:cxn ang="0">
                      <a:pos x="1148" y="584"/>
                    </a:cxn>
                    <a:cxn ang="0">
                      <a:pos x="1152" y="648"/>
                    </a:cxn>
                    <a:cxn ang="0">
                      <a:pos x="1152" y="1296"/>
                    </a:cxn>
                    <a:cxn ang="0">
                      <a:pos x="0" y="1296"/>
                    </a:cxn>
                    <a:cxn ang="0">
                      <a:pos x="0" y="648"/>
                    </a:cxn>
                  </a:cxnLst>
                  <a:rect l="0" t="0" r="r" b="b"/>
                  <a:pathLst>
                    <a:path w="1152" h="1296">
                      <a:moveTo>
                        <a:pt x="0" y="648"/>
                      </a:moveTo>
                      <a:lnTo>
                        <a:pt x="4" y="584"/>
                      </a:lnTo>
                      <a:lnTo>
                        <a:pt x="12" y="520"/>
                      </a:lnTo>
                      <a:lnTo>
                        <a:pt x="24" y="456"/>
                      </a:lnTo>
                      <a:lnTo>
                        <a:pt x="44" y="396"/>
                      </a:lnTo>
                      <a:lnTo>
                        <a:pt x="68" y="340"/>
                      </a:lnTo>
                      <a:lnTo>
                        <a:pt x="100" y="288"/>
                      </a:lnTo>
                      <a:lnTo>
                        <a:pt x="132" y="236"/>
                      </a:lnTo>
                      <a:lnTo>
                        <a:pt x="168" y="192"/>
                      </a:lnTo>
                      <a:lnTo>
                        <a:pt x="208" y="148"/>
                      </a:lnTo>
                      <a:lnTo>
                        <a:pt x="252" y="112"/>
                      </a:lnTo>
                      <a:lnTo>
                        <a:pt x="300" y="80"/>
                      </a:lnTo>
                      <a:lnTo>
                        <a:pt x="352" y="52"/>
                      </a:lnTo>
                      <a:lnTo>
                        <a:pt x="404" y="28"/>
                      </a:lnTo>
                      <a:lnTo>
                        <a:pt x="460" y="12"/>
                      </a:lnTo>
                      <a:lnTo>
                        <a:pt x="516" y="4"/>
                      </a:lnTo>
                      <a:lnTo>
                        <a:pt x="576" y="0"/>
                      </a:lnTo>
                      <a:lnTo>
                        <a:pt x="636" y="4"/>
                      </a:lnTo>
                      <a:lnTo>
                        <a:pt x="692" y="12"/>
                      </a:lnTo>
                      <a:lnTo>
                        <a:pt x="748" y="28"/>
                      </a:lnTo>
                      <a:lnTo>
                        <a:pt x="800" y="52"/>
                      </a:lnTo>
                      <a:lnTo>
                        <a:pt x="852" y="80"/>
                      </a:lnTo>
                      <a:lnTo>
                        <a:pt x="900" y="112"/>
                      </a:lnTo>
                      <a:lnTo>
                        <a:pt x="944" y="148"/>
                      </a:lnTo>
                      <a:lnTo>
                        <a:pt x="984" y="192"/>
                      </a:lnTo>
                      <a:lnTo>
                        <a:pt x="1020" y="236"/>
                      </a:lnTo>
                      <a:lnTo>
                        <a:pt x="1056" y="288"/>
                      </a:lnTo>
                      <a:lnTo>
                        <a:pt x="1084" y="340"/>
                      </a:lnTo>
                      <a:lnTo>
                        <a:pt x="1108" y="396"/>
                      </a:lnTo>
                      <a:lnTo>
                        <a:pt x="1128" y="456"/>
                      </a:lnTo>
                      <a:lnTo>
                        <a:pt x="1140" y="520"/>
                      </a:lnTo>
                      <a:lnTo>
                        <a:pt x="1148" y="584"/>
                      </a:lnTo>
                      <a:lnTo>
                        <a:pt x="1152" y="648"/>
                      </a:lnTo>
                      <a:lnTo>
                        <a:pt x="1152" y="1296"/>
                      </a:lnTo>
                      <a:lnTo>
                        <a:pt x="0" y="1296"/>
                      </a:lnTo>
                      <a:lnTo>
                        <a:pt x="0" y="648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" name="Freeform 893"/>
                <p:cNvSpPr>
                  <a:spLocks/>
                </p:cNvSpPr>
                <p:nvPr/>
              </p:nvSpPr>
              <p:spPr bwMode="auto">
                <a:xfrm>
                  <a:off x="8904" y="5547"/>
                  <a:ext cx="1152" cy="1296"/>
                </a:xfrm>
                <a:custGeom>
                  <a:avLst/>
                  <a:gdLst/>
                  <a:ahLst/>
                  <a:cxnLst>
                    <a:cxn ang="0">
                      <a:pos x="0" y="648"/>
                    </a:cxn>
                    <a:cxn ang="0">
                      <a:pos x="4" y="584"/>
                    </a:cxn>
                    <a:cxn ang="0">
                      <a:pos x="12" y="520"/>
                    </a:cxn>
                    <a:cxn ang="0">
                      <a:pos x="24" y="456"/>
                    </a:cxn>
                    <a:cxn ang="0">
                      <a:pos x="44" y="396"/>
                    </a:cxn>
                    <a:cxn ang="0">
                      <a:pos x="68" y="340"/>
                    </a:cxn>
                    <a:cxn ang="0">
                      <a:pos x="100" y="288"/>
                    </a:cxn>
                    <a:cxn ang="0">
                      <a:pos x="132" y="236"/>
                    </a:cxn>
                    <a:cxn ang="0">
                      <a:pos x="168" y="192"/>
                    </a:cxn>
                    <a:cxn ang="0">
                      <a:pos x="208" y="148"/>
                    </a:cxn>
                    <a:cxn ang="0">
                      <a:pos x="252" y="112"/>
                    </a:cxn>
                    <a:cxn ang="0">
                      <a:pos x="300" y="80"/>
                    </a:cxn>
                    <a:cxn ang="0">
                      <a:pos x="352" y="52"/>
                    </a:cxn>
                    <a:cxn ang="0">
                      <a:pos x="404" y="28"/>
                    </a:cxn>
                    <a:cxn ang="0">
                      <a:pos x="460" y="12"/>
                    </a:cxn>
                    <a:cxn ang="0">
                      <a:pos x="516" y="4"/>
                    </a:cxn>
                    <a:cxn ang="0">
                      <a:pos x="576" y="0"/>
                    </a:cxn>
                    <a:cxn ang="0">
                      <a:pos x="636" y="4"/>
                    </a:cxn>
                    <a:cxn ang="0">
                      <a:pos x="692" y="12"/>
                    </a:cxn>
                    <a:cxn ang="0">
                      <a:pos x="748" y="28"/>
                    </a:cxn>
                    <a:cxn ang="0">
                      <a:pos x="800" y="52"/>
                    </a:cxn>
                    <a:cxn ang="0">
                      <a:pos x="852" y="80"/>
                    </a:cxn>
                    <a:cxn ang="0">
                      <a:pos x="900" y="112"/>
                    </a:cxn>
                    <a:cxn ang="0">
                      <a:pos x="944" y="148"/>
                    </a:cxn>
                    <a:cxn ang="0">
                      <a:pos x="984" y="192"/>
                    </a:cxn>
                    <a:cxn ang="0">
                      <a:pos x="1020" y="236"/>
                    </a:cxn>
                    <a:cxn ang="0">
                      <a:pos x="1056" y="288"/>
                    </a:cxn>
                    <a:cxn ang="0">
                      <a:pos x="1084" y="340"/>
                    </a:cxn>
                    <a:cxn ang="0">
                      <a:pos x="1108" y="396"/>
                    </a:cxn>
                    <a:cxn ang="0">
                      <a:pos x="1128" y="456"/>
                    </a:cxn>
                    <a:cxn ang="0">
                      <a:pos x="1140" y="520"/>
                    </a:cxn>
                    <a:cxn ang="0">
                      <a:pos x="1148" y="584"/>
                    </a:cxn>
                    <a:cxn ang="0">
                      <a:pos x="1152" y="648"/>
                    </a:cxn>
                    <a:cxn ang="0">
                      <a:pos x="1152" y="1296"/>
                    </a:cxn>
                    <a:cxn ang="0">
                      <a:pos x="0" y="1296"/>
                    </a:cxn>
                    <a:cxn ang="0">
                      <a:pos x="0" y="648"/>
                    </a:cxn>
                  </a:cxnLst>
                  <a:rect l="0" t="0" r="r" b="b"/>
                  <a:pathLst>
                    <a:path w="1152" h="1296">
                      <a:moveTo>
                        <a:pt x="0" y="648"/>
                      </a:moveTo>
                      <a:lnTo>
                        <a:pt x="4" y="584"/>
                      </a:lnTo>
                      <a:lnTo>
                        <a:pt x="12" y="520"/>
                      </a:lnTo>
                      <a:lnTo>
                        <a:pt x="24" y="456"/>
                      </a:lnTo>
                      <a:lnTo>
                        <a:pt x="44" y="396"/>
                      </a:lnTo>
                      <a:lnTo>
                        <a:pt x="68" y="340"/>
                      </a:lnTo>
                      <a:lnTo>
                        <a:pt x="100" y="288"/>
                      </a:lnTo>
                      <a:lnTo>
                        <a:pt x="132" y="236"/>
                      </a:lnTo>
                      <a:lnTo>
                        <a:pt x="168" y="192"/>
                      </a:lnTo>
                      <a:lnTo>
                        <a:pt x="208" y="148"/>
                      </a:lnTo>
                      <a:lnTo>
                        <a:pt x="252" y="112"/>
                      </a:lnTo>
                      <a:lnTo>
                        <a:pt x="300" y="80"/>
                      </a:lnTo>
                      <a:lnTo>
                        <a:pt x="352" y="52"/>
                      </a:lnTo>
                      <a:lnTo>
                        <a:pt x="404" y="28"/>
                      </a:lnTo>
                      <a:lnTo>
                        <a:pt x="460" y="12"/>
                      </a:lnTo>
                      <a:lnTo>
                        <a:pt x="516" y="4"/>
                      </a:lnTo>
                      <a:lnTo>
                        <a:pt x="576" y="0"/>
                      </a:lnTo>
                      <a:lnTo>
                        <a:pt x="636" y="4"/>
                      </a:lnTo>
                      <a:lnTo>
                        <a:pt x="692" y="12"/>
                      </a:lnTo>
                      <a:lnTo>
                        <a:pt x="748" y="28"/>
                      </a:lnTo>
                      <a:lnTo>
                        <a:pt x="800" y="52"/>
                      </a:lnTo>
                      <a:lnTo>
                        <a:pt x="852" y="80"/>
                      </a:lnTo>
                      <a:lnTo>
                        <a:pt x="900" y="112"/>
                      </a:lnTo>
                      <a:lnTo>
                        <a:pt x="944" y="148"/>
                      </a:lnTo>
                      <a:lnTo>
                        <a:pt x="984" y="192"/>
                      </a:lnTo>
                      <a:lnTo>
                        <a:pt x="1020" y="236"/>
                      </a:lnTo>
                      <a:lnTo>
                        <a:pt x="1056" y="288"/>
                      </a:lnTo>
                      <a:lnTo>
                        <a:pt x="1084" y="340"/>
                      </a:lnTo>
                      <a:lnTo>
                        <a:pt x="1108" y="396"/>
                      </a:lnTo>
                      <a:lnTo>
                        <a:pt x="1128" y="456"/>
                      </a:lnTo>
                      <a:lnTo>
                        <a:pt x="1140" y="520"/>
                      </a:lnTo>
                      <a:lnTo>
                        <a:pt x="1148" y="584"/>
                      </a:lnTo>
                      <a:lnTo>
                        <a:pt x="1152" y="648"/>
                      </a:lnTo>
                      <a:lnTo>
                        <a:pt x="1152" y="1296"/>
                      </a:lnTo>
                      <a:lnTo>
                        <a:pt x="0" y="1296"/>
                      </a:lnTo>
                      <a:lnTo>
                        <a:pt x="0" y="6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5" name="Rectangle 894"/>
                <p:cNvSpPr>
                  <a:spLocks noChangeArrowheads="1"/>
                </p:cNvSpPr>
                <p:nvPr/>
              </p:nvSpPr>
              <p:spPr bwMode="auto">
                <a:xfrm>
                  <a:off x="8720" y="5547"/>
                  <a:ext cx="192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6" name="Rectangle 895"/>
                <p:cNvSpPr>
                  <a:spLocks noChangeArrowheads="1"/>
                </p:cNvSpPr>
                <p:nvPr/>
              </p:nvSpPr>
              <p:spPr bwMode="auto">
                <a:xfrm>
                  <a:off x="89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" name="Rectangle 896"/>
                <p:cNvSpPr>
                  <a:spLocks noChangeArrowheads="1"/>
                </p:cNvSpPr>
                <p:nvPr/>
              </p:nvSpPr>
              <p:spPr bwMode="auto">
                <a:xfrm>
                  <a:off x="89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" name="Rectangle 897"/>
                <p:cNvSpPr>
                  <a:spLocks noChangeArrowheads="1"/>
                </p:cNvSpPr>
                <p:nvPr/>
              </p:nvSpPr>
              <p:spPr bwMode="auto">
                <a:xfrm>
                  <a:off x="89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9" name="Rectangle 898"/>
                <p:cNvSpPr>
                  <a:spLocks noChangeArrowheads="1"/>
                </p:cNvSpPr>
                <p:nvPr/>
              </p:nvSpPr>
              <p:spPr bwMode="auto">
                <a:xfrm>
                  <a:off x="89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0" name="Rectangle 899"/>
                <p:cNvSpPr>
                  <a:spLocks noChangeArrowheads="1"/>
                </p:cNvSpPr>
                <p:nvPr/>
              </p:nvSpPr>
              <p:spPr bwMode="auto">
                <a:xfrm>
                  <a:off x="89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1" name="Rectangle 900"/>
                <p:cNvSpPr>
                  <a:spLocks noChangeArrowheads="1"/>
                </p:cNvSpPr>
                <p:nvPr/>
              </p:nvSpPr>
              <p:spPr bwMode="auto">
                <a:xfrm>
                  <a:off x="89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2" name="Rectangle 901"/>
                <p:cNvSpPr>
                  <a:spLocks noChangeArrowheads="1"/>
                </p:cNvSpPr>
                <p:nvPr/>
              </p:nvSpPr>
              <p:spPr bwMode="auto">
                <a:xfrm>
                  <a:off x="89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3" name="Rectangle 902"/>
                <p:cNvSpPr>
                  <a:spLocks noChangeArrowheads="1"/>
                </p:cNvSpPr>
                <p:nvPr/>
              </p:nvSpPr>
              <p:spPr bwMode="auto">
                <a:xfrm>
                  <a:off x="89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4" name="Rectangle 903"/>
                <p:cNvSpPr>
                  <a:spLocks noChangeArrowheads="1"/>
                </p:cNvSpPr>
                <p:nvPr/>
              </p:nvSpPr>
              <p:spPr bwMode="auto">
                <a:xfrm>
                  <a:off x="89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5" name="Rectangle 904"/>
                <p:cNvSpPr>
                  <a:spLocks noChangeArrowheads="1"/>
                </p:cNvSpPr>
                <p:nvPr/>
              </p:nvSpPr>
              <p:spPr bwMode="auto">
                <a:xfrm>
                  <a:off x="89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6" name="Rectangle 905"/>
                <p:cNvSpPr>
                  <a:spLocks noChangeArrowheads="1"/>
                </p:cNvSpPr>
                <p:nvPr/>
              </p:nvSpPr>
              <p:spPr bwMode="auto">
                <a:xfrm>
                  <a:off x="89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7" name="Rectangle 906"/>
                <p:cNvSpPr>
                  <a:spLocks noChangeArrowheads="1"/>
                </p:cNvSpPr>
                <p:nvPr/>
              </p:nvSpPr>
              <p:spPr bwMode="auto">
                <a:xfrm>
                  <a:off x="90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8" name="Rectangle 907"/>
                <p:cNvSpPr>
                  <a:spLocks noChangeArrowheads="1"/>
                </p:cNvSpPr>
                <p:nvPr/>
              </p:nvSpPr>
              <p:spPr bwMode="auto">
                <a:xfrm>
                  <a:off x="90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9" name="Rectangle 908"/>
                <p:cNvSpPr>
                  <a:spLocks noChangeArrowheads="1"/>
                </p:cNvSpPr>
                <p:nvPr/>
              </p:nvSpPr>
              <p:spPr bwMode="auto">
                <a:xfrm>
                  <a:off x="90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0" name="Rectangle 909"/>
                <p:cNvSpPr>
                  <a:spLocks noChangeArrowheads="1"/>
                </p:cNvSpPr>
                <p:nvPr/>
              </p:nvSpPr>
              <p:spPr bwMode="auto">
                <a:xfrm>
                  <a:off x="90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1" name="Rectangle 910"/>
                <p:cNvSpPr>
                  <a:spLocks noChangeArrowheads="1"/>
                </p:cNvSpPr>
                <p:nvPr/>
              </p:nvSpPr>
              <p:spPr bwMode="auto">
                <a:xfrm>
                  <a:off x="90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2" name="Rectangle 911"/>
                <p:cNvSpPr>
                  <a:spLocks noChangeArrowheads="1"/>
                </p:cNvSpPr>
                <p:nvPr/>
              </p:nvSpPr>
              <p:spPr bwMode="auto">
                <a:xfrm>
                  <a:off x="90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3" name="Rectangle 912"/>
                <p:cNvSpPr>
                  <a:spLocks noChangeArrowheads="1"/>
                </p:cNvSpPr>
                <p:nvPr/>
              </p:nvSpPr>
              <p:spPr bwMode="auto">
                <a:xfrm>
                  <a:off x="90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4" name="Rectangle 913"/>
                <p:cNvSpPr>
                  <a:spLocks noChangeArrowheads="1"/>
                </p:cNvSpPr>
                <p:nvPr/>
              </p:nvSpPr>
              <p:spPr bwMode="auto">
                <a:xfrm>
                  <a:off x="90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5" name="Rectangle 914"/>
                <p:cNvSpPr>
                  <a:spLocks noChangeArrowheads="1"/>
                </p:cNvSpPr>
                <p:nvPr/>
              </p:nvSpPr>
              <p:spPr bwMode="auto">
                <a:xfrm>
                  <a:off x="90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6" name="Rectangle 915"/>
                <p:cNvSpPr>
                  <a:spLocks noChangeArrowheads="1"/>
                </p:cNvSpPr>
                <p:nvPr/>
              </p:nvSpPr>
              <p:spPr bwMode="auto">
                <a:xfrm>
                  <a:off x="90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7" name="Rectangle 916"/>
                <p:cNvSpPr>
                  <a:spLocks noChangeArrowheads="1"/>
                </p:cNvSpPr>
                <p:nvPr/>
              </p:nvSpPr>
              <p:spPr bwMode="auto">
                <a:xfrm>
                  <a:off x="90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8" name="Rectangle 917"/>
                <p:cNvSpPr>
                  <a:spLocks noChangeArrowheads="1"/>
                </p:cNvSpPr>
                <p:nvPr/>
              </p:nvSpPr>
              <p:spPr bwMode="auto">
                <a:xfrm>
                  <a:off x="90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9" name="Rectangle 918"/>
                <p:cNvSpPr>
                  <a:spLocks noChangeArrowheads="1"/>
                </p:cNvSpPr>
                <p:nvPr/>
              </p:nvSpPr>
              <p:spPr bwMode="auto">
                <a:xfrm>
                  <a:off x="90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0" name="Rectangle 919"/>
                <p:cNvSpPr>
                  <a:spLocks noChangeArrowheads="1"/>
                </p:cNvSpPr>
                <p:nvPr/>
              </p:nvSpPr>
              <p:spPr bwMode="auto">
                <a:xfrm>
                  <a:off x="91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1" name="Rectangle 920"/>
                <p:cNvSpPr>
                  <a:spLocks noChangeArrowheads="1"/>
                </p:cNvSpPr>
                <p:nvPr/>
              </p:nvSpPr>
              <p:spPr bwMode="auto">
                <a:xfrm>
                  <a:off x="91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2" name="Rectangle 921"/>
                <p:cNvSpPr>
                  <a:spLocks noChangeArrowheads="1"/>
                </p:cNvSpPr>
                <p:nvPr/>
              </p:nvSpPr>
              <p:spPr bwMode="auto">
                <a:xfrm>
                  <a:off x="91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3" name="Rectangle 922"/>
                <p:cNvSpPr>
                  <a:spLocks noChangeArrowheads="1"/>
                </p:cNvSpPr>
                <p:nvPr/>
              </p:nvSpPr>
              <p:spPr bwMode="auto">
                <a:xfrm>
                  <a:off x="912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4" name="Rectangle 923"/>
                <p:cNvSpPr>
                  <a:spLocks noChangeArrowheads="1"/>
                </p:cNvSpPr>
                <p:nvPr/>
              </p:nvSpPr>
              <p:spPr bwMode="auto">
                <a:xfrm>
                  <a:off x="913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5" name="Rectangle 924"/>
                <p:cNvSpPr>
                  <a:spLocks noChangeArrowheads="1"/>
                </p:cNvSpPr>
                <p:nvPr/>
              </p:nvSpPr>
              <p:spPr bwMode="auto">
                <a:xfrm>
                  <a:off x="914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6" name="Rectangle 925"/>
                <p:cNvSpPr>
                  <a:spLocks noChangeArrowheads="1"/>
                </p:cNvSpPr>
                <p:nvPr/>
              </p:nvSpPr>
              <p:spPr bwMode="auto">
                <a:xfrm>
                  <a:off x="915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7" name="Rectangle 926"/>
                <p:cNvSpPr>
                  <a:spLocks noChangeArrowheads="1"/>
                </p:cNvSpPr>
                <p:nvPr/>
              </p:nvSpPr>
              <p:spPr bwMode="auto">
                <a:xfrm>
                  <a:off x="916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8" name="Rectangle 927"/>
                <p:cNvSpPr>
                  <a:spLocks noChangeArrowheads="1"/>
                </p:cNvSpPr>
                <p:nvPr/>
              </p:nvSpPr>
              <p:spPr bwMode="auto">
                <a:xfrm>
                  <a:off x="916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9" name="Rectangle 928"/>
                <p:cNvSpPr>
                  <a:spLocks noChangeArrowheads="1"/>
                </p:cNvSpPr>
                <p:nvPr/>
              </p:nvSpPr>
              <p:spPr bwMode="auto">
                <a:xfrm>
                  <a:off x="917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70" name="Rectangle 929"/>
                <p:cNvSpPr>
                  <a:spLocks noChangeArrowheads="1"/>
                </p:cNvSpPr>
                <p:nvPr/>
              </p:nvSpPr>
              <p:spPr bwMode="auto">
                <a:xfrm>
                  <a:off x="918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71" name="Rectangle 930"/>
                <p:cNvSpPr>
                  <a:spLocks noChangeArrowheads="1"/>
                </p:cNvSpPr>
                <p:nvPr/>
              </p:nvSpPr>
              <p:spPr bwMode="auto">
                <a:xfrm>
                  <a:off x="919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72" name="Rectangle 931"/>
                <p:cNvSpPr>
                  <a:spLocks noChangeArrowheads="1"/>
                </p:cNvSpPr>
                <p:nvPr/>
              </p:nvSpPr>
              <p:spPr bwMode="auto">
                <a:xfrm>
                  <a:off x="920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73" name="Rectangle 932"/>
                <p:cNvSpPr>
                  <a:spLocks noChangeArrowheads="1"/>
                </p:cNvSpPr>
                <p:nvPr/>
              </p:nvSpPr>
              <p:spPr bwMode="auto">
                <a:xfrm>
                  <a:off x="920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74" name="Rectangle 933"/>
                <p:cNvSpPr>
                  <a:spLocks noChangeArrowheads="1"/>
                </p:cNvSpPr>
                <p:nvPr/>
              </p:nvSpPr>
              <p:spPr bwMode="auto">
                <a:xfrm>
                  <a:off x="921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75" name="Rectangle 934"/>
                <p:cNvSpPr>
                  <a:spLocks noChangeArrowheads="1"/>
                </p:cNvSpPr>
                <p:nvPr/>
              </p:nvSpPr>
              <p:spPr bwMode="auto">
                <a:xfrm>
                  <a:off x="922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76" name="Rectangle 935"/>
                <p:cNvSpPr>
                  <a:spLocks noChangeArrowheads="1"/>
                </p:cNvSpPr>
                <p:nvPr/>
              </p:nvSpPr>
              <p:spPr bwMode="auto">
                <a:xfrm>
                  <a:off x="923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77" name="Rectangle 936"/>
                <p:cNvSpPr>
                  <a:spLocks noChangeArrowheads="1"/>
                </p:cNvSpPr>
                <p:nvPr/>
              </p:nvSpPr>
              <p:spPr bwMode="auto">
                <a:xfrm>
                  <a:off x="924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78" name="Rectangle 937"/>
                <p:cNvSpPr>
                  <a:spLocks noChangeArrowheads="1"/>
                </p:cNvSpPr>
                <p:nvPr/>
              </p:nvSpPr>
              <p:spPr bwMode="auto">
                <a:xfrm>
                  <a:off x="924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79" name="Rectangle 938"/>
                <p:cNvSpPr>
                  <a:spLocks noChangeArrowheads="1"/>
                </p:cNvSpPr>
                <p:nvPr/>
              </p:nvSpPr>
              <p:spPr bwMode="auto">
                <a:xfrm>
                  <a:off x="925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80" name="Rectangle 939"/>
                <p:cNvSpPr>
                  <a:spLocks noChangeArrowheads="1"/>
                </p:cNvSpPr>
                <p:nvPr/>
              </p:nvSpPr>
              <p:spPr bwMode="auto">
                <a:xfrm>
                  <a:off x="926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81" name="Rectangle 940"/>
                <p:cNvSpPr>
                  <a:spLocks noChangeArrowheads="1"/>
                </p:cNvSpPr>
                <p:nvPr/>
              </p:nvSpPr>
              <p:spPr bwMode="auto">
                <a:xfrm>
                  <a:off x="927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82" name="Rectangle 941"/>
                <p:cNvSpPr>
                  <a:spLocks noChangeArrowheads="1"/>
                </p:cNvSpPr>
                <p:nvPr/>
              </p:nvSpPr>
              <p:spPr bwMode="auto">
                <a:xfrm>
                  <a:off x="928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83" name="Rectangle 942"/>
                <p:cNvSpPr>
                  <a:spLocks noChangeArrowheads="1"/>
                </p:cNvSpPr>
                <p:nvPr/>
              </p:nvSpPr>
              <p:spPr bwMode="auto">
                <a:xfrm>
                  <a:off x="9288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84" name="Rectangle 943"/>
                <p:cNvSpPr>
                  <a:spLocks noChangeArrowheads="1"/>
                </p:cNvSpPr>
                <p:nvPr/>
              </p:nvSpPr>
              <p:spPr bwMode="auto">
                <a:xfrm>
                  <a:off x="9296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85" name="Rectangle 944"/>
                <p:cNvSpPr>
                  <a:spLocks noChangeArrowheads="1"/>
                </p:cNvSpPr>
                <p:nvPr/>
              </p:nvSpPr>
              <p:spPr bwMode="auto">
                <a:xfrm>
                  <a:off x="9304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86" name="Rectangle 945"/>
                <p:cNvSpPr>
                  <a:spLocks noChangeArrowheads="1"/>
                </p:cNvSpPr>
                <p:nvPr/>
              </p:nvSpPr>
              <p:spPr bwMode="auto">
                <a:xfrm>
                  <a:off x="9312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87" name="Rectangle 946"/>
                <p:cNvSpPr>
                  <a:spLocks noChangeArrowheads="1"/>
                </p:cNvSpPr>
                <p:nvPr/>
              </p:nvSpPr>
              <p:spPr bwMode="auto">
                <a:xfrm>
                  <a:off x="9320" y="5547"/>
                  <a:ext cx="8" cy="13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96" name="Rectangle 947"/>
              <p:cNvSpPr>
                <a:spLocks noChangeArrowheads="1"/>
              </p:cNvSpPr>
              <p:nvPr/>
            </p:nvSpPr>
            <p:spPr bwMode="auto">
              <a:xfrm>
                <a:off x="932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7" name="Rectangle 948"/>
              <p:cNvSpPr>
                <a:spLocks noChangeArrowheads="1"/>
              </p:cNvSpPr>
              <p:nvPr/>
            </p:nvSpPr>
            <p:spPr bwMode="auto">
              <a:xfrm>
                <a:off x="933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8" name="Rectangle 949"/>
              <p:cNvSpPr>
                <a:spLocks noChangeArrowheads="1"/>
              </p:cNvSpPr>
              <p:nvPr/>
            </p:nvSpPr>
            <p:spPr bwMode="auto">
              <a:xfrm>
                <a:off x="934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9" name="Rectangle 950"/>
              <p:cNvSpPr>
                <a:spLocks noChangeArrowheads="1"/>
              </p:cNvSpPr>
              <p:nvPr/>
            </p:nvSpPr>
            <p:spPr bwMode="auto">
              <a:xfrm>
                <a:off x="935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0" name="Rectangle 951"/>
              <p:cNvSpPr>
                <a:spLocks noChangeArrowheads="1"/>
              </p:cNvSpPr>
              <p:nvPr/>
            </p:nvSpPr>
            <p:spPr bwMode="auto">
              <a:xfrm>
                <a:off x="936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1" name="Rectangle 952"/>
              <p:cNvSpPr>
                <a:spLocks noChangeArrowheads="1"/>
              </p:cNvSpPr>
              <p:nvPr/>
            </p:nvSpPr>
            <p:spPr bwMode="auto">
              <a:xfrm>
                <a:off x="936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2" name="Rectangle 953"/>
              <p:cNvSpPr>
                <a:spLocks noChangeArrowheads="1"/>
              </p:cNvSpPr>
              <p:nvPr/>
            </p:nvSpPr>
            <p:spPr bwMode="auto">
              <a:xfrm>
                <a:off x="937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3" name="Rectangle 954"/>
              <p:cNvSpPr>
                <a:spLocks noChangeArrowheads="1"/>
              </p:cNvSpPr>
              <p:nvPr/>
            </p:nvSpPr>
            <p:spPr bwMode="auto">
              <a:xfrm>
                <a:off x="938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4" name="Rectangle 955"/>
              <p:cNvSpPr>
                <a:spLocks noChangeArrowheads="1"/>
              </p:cNvSpPr>
              <p:nvPr/>
            </p:nvSpPr>
            <p:spPr bwMode="auto">
              <a:xfrm>
                <a:off x="939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5" name="Rectangle 956"/>
              <p:cNvSpPr>
                <a:spLocks noChangeArrowheads="1"/>
              </p:cNvSpPr>
              <p:nvPr/>
            </p:nvSpPr>
            <p:spPr bwMode="auto">
              <a:xfrm>
                <a:off x="940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6" name="Rectangle 957"/>
              <p:cNvSpPr>
                <a:spLocks noChangeArrowheads="1"/>
              </p:cNvSpPr>
              <p:nvPr/>
            </p:nvSpPr>
            <p:spPr bwMode="auto">
              <a:xfrm>
                <a:off x="940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7" name="Rectangle 958"/>
              <p:cNvSpPr>
                <a:spLocks noChangeArrowheads="1"/>
              </p:cNvSpPr>
              <p:nvPr/>
            </p:nvSpPr>
            <p:spPr bwMode="auto">
              <a:xfrm>
                <a:off x="941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8" name="Rectangle 959"/>
              <p:cNvSpPr>
                <a:spLocks noChangeArrowheads="1"/>
              </p:cNvSpPr>
              <p:nvPr/>
            </p:nvSpPr>
            <p:spPr bwMode="auto">
              <a:xfrm>
                <a:off x="942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9" name="Rectangle 960"/>
              <p:cNvSpPr>
                <a:spLocks noChangeArrowheads="1"/>
              </p:cNvSpPr>
              <p:nvPr/>
            </p:nvSpPr>
            <p:spPr bwMode="auto">
              <a:xfrm>
                <a:off x="943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0" name="Rectangle 961"/>
              <p:cNvSpPr>
                <a:spLocks noChangeArrowheads="1"/>
              </p:cNvSpPr>
              <p:nvPr/>
            </p:nvSpPr>
            <p:spPr bwMode="auto">
              <a:xfrm>
                <a:off x="944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1" name="Rectangle 962"/>
              <p:cNvSpPr>
                <a:spLocks noChangeArrowheads="1"/>
              </p:cNvSpPr>
              <p:nvPr/>
            </p:nvSpPr>
            <p:spPr bwMode="auto">
              <a:xfrm>
                <a:off x="944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2" name="Rectangle 963"/>
              <p:cNvSpPr>
                <a:spLocks noChangeArrowheads="1"/>
              </p:cNvSpPr>
              <p:nvPr/>
            </p:nvSpPr>
            <p:spPr bwMode="auto">
              <a:xfrm>
                <a:off x="945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3" name="Rectangle 964"/>
              <p:cNvSpPr>
                <a:spLocks noChangeArrowheads="1"/>
              </p:cNvSpPr>
              <p:nvPr/>
            </p:nvSpPr>
            <p:spPr bwMode="auto">
              <a:xfrm>
                <a:off x="946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4" name="Rectangle 965"/>
              <p:cNvSpPr>
                <a:spLocks noChangeArrowheads="1"/>
              </p:cNvSpPr>
              <p:nvPr/>
            </p:nvSpPr>
            <p:spPr bwMode="auto">
              <a:xfrm>
                <a:off x="947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5" name="Rectangle 966"/>
              <p:cNvSpPr>
                <a:spLocks noChangeArrowheads="1"/>
              </p:cNvSpPr>
              <p:nvPr/>
            </p:nvSpPr>
            <p:spPr bwMode="auto">
              <a:xfrm>
                <a:off x="948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6" name="Rectangle 967"/>
              <p:cNvSpPr>
                <a:spLocks noChangeArrowheads="1"/>
              </p:cNvSpPr>
              <p:nvPr/>
            </p:nvSpPr>
            <p:spPr bwMode="auto">
              <a:xfrm>
                <a:off x="948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7" name="Rectangle 968"/>
              <p:cNvSpPr>
                <a:spLocks noChangeArrowheads="1"/>
              </p:cNvSpPr>
              <p:nvPr/>
            </p:nvSpPr>
            <p:spPr bwMode="auto">
              <a:xfrm>
                <a:off x="949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8" name="Rectangle 969"/>
              <p:cNvSpPr>
                <a:spLocks noChangeArrowheads="1"/>
              </p:cNvSpPr>
              <p:nvPr/>
            </p:nvSpPr>
            <p:spPr bwMode="auto">
              <a:xfrm>
                <a:off x="950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9" name="Rectangle 970"/>
              <p:cNvSpPr>
                <a:spLocks noChangeArrowheads="1"/>
              </p:cNvSpPr>
              <p:nvPr/>
            </p:nvSpPr>
            <p:spPr bwMode="auto">
              <a:xfrm>
                <a:off x="951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0" name="Rectangle 971"/>
              <p:cNvSpPr>
                <a:spLocks noChangeArrowheads="1"/>
              </p:cNvSpPr>
              <p:nvPr/>
            </p:nvSpPr>
            <p:spPr bwMode="auto">
              <a:xfrm>
                <a:off x="952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1" name="Rectangle 972"/>
              <p:cNvSpPr>
                <a:spLocks noChangeArrowheads="1"/>
              </p:cNvSpPr>
              <p:nvPr/>
            </p:nvSpPr>
            <p:spPr bwMode="auto">
              <a:xfrm>
                <a:off x="952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2" name="Rectangle 973"/>
              <p:cNvSpPr>
                <a:spLocks noChangeArrowheads="1"/>
              </p:cNvSpPr>
              <p:nvPr/>
            </p:nvSpPr>
            <p:spPr bwMode="auto">
              <a:xfrm>
                <a:off x="953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3" name="Rectangle 974"/>
              <p:cNvSpPr>
                <a:spLocks noChangeArrowheads="1"/>
              </p:cNvSpPr>
              <p:nvPr/>
            </p:nvSpPr>
            <p:spPr bwMode="auto">
              <a:xfrm>
                <a:off x="954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4" name="Rectangle 975"/>
              <p:cNvSpPr>
                <a:spLocks noChangeArrowheads="1"/>
              </p:cNvSpPr>
              <p:nvPr/>
            </p:nvSpPr>
            <p:spPr bwMode="auto">
              <a:xfrm>
                <a:off x="955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5" name="Rectangle 976"/>
              <p:cNvSpPr>
                <a:spLocks noChangeArrowheads="1"/>
              </p:cNvSpPr>
              <p:nvPr/>
            </p:nvSpPr>
            <p:spPr bwMode="auto">
              <a:xfrm>
                <a:off x="956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6" name="Rectangle 977"/>
              <p:cNvSpPr>
                <a:spLocks noChangeArrowheads="1"/>
              </p:cNvSpPr>
              <p:nvPr/>
            </p:nvSpPr>
            <p:spPr bwMode="auto">
              <a:xfrm>
                <a:off x="956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7" name="Rectangle 978"/>
              <p:cNvSpPr>
                <a:spLocks noChangeArrowheads="1"/>
              </p:cNvSpPr>
              <p:nvPr/>
            </p:nvSpPr>
            <p:spPr bwMode="auto">
              <a:xfrm>
                <a:off x="957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8" name="Rectangle 979"/>
              <p:cNvSpPr>
                <a:spLocks noChangeArrowheads="1"/>
              </p:cNvSpPr>
              <p:nvPr/>
            </p:nvSpPr>
            <p:spPr bwMode="auto">
              <a:xfrm>
                <a:off x="958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" name="Rectangle 980"/>
              <p:cNvSpPr>
                <a:spLocks noChangeArrowheads="1"/>
              </p:cNvSpPr>
              <p:nvPr/>
            </p:nvSpPr>
            <p:spPr bwMode="auto">
              <a:xfrm>
                <a:off x="959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" name="Rectangle 981"/>
              <p:cNvSpPr>
                <a:spLocks noChangeArrowheads="1"/>
              </p:cNvSpPr>
              <p:nvPr/>
            </p:nvSpPr>
            <p:spPr bwMode="auto">
              <a:xfrm>
                <a:off x="960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" name="Rectangle 982"/>
              <p:cNvSpPr>
                <a:spLocks noChangeArrowheads="1"/>
              </p:cNvSpPr>
              <p:nvPr/>
            </p:nvSpPr>
            <p:spPr bwMode="auto">
              <a:xfrm>
                <a:off x="960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" name="Rectangle 983"/>
              <p:cNvSpPr>
                <a:spLocks noChangeArrowheads="1"/>
              </p:cNvSpPr>
              <p:nvPr/>
            </p:nvSpPr>
            <p:spPr bwMode="auto">
              <a:xfrm>
                <a:off x="961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" name="Rectangle 984"/>
              <p:cNvSpPr>
                <a:spLocks noChangeArrowheads="1"/>
              </p:cNvSpPr>
              <p:nvPr/>
            </p:nvSpPr>
            <p:spPr bwMode="auto">
              <a:xfrm>
                <a:off x="962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" name="Rectangle 985"/>
              <p:cNvSpPr>
                <a:spLocks noChangeArrowheads="1"/>
              </p:cNvSpPr>
              <p:nvPr/>
            </p:nvSpPr>
            <p:spPr bwMode="auto">
              <a:xfrm>
                <a:off x="963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" name="Rectangle 986"/>
              <p:cNvSpPr>
                <a:spLocks noChangeArrowheads="1"/>
              </p:cNvSpPr>
              <p:nvPr/>
            </p:nvSpPr>
            <p:spPr bwMode="auto">
              <a:xfrm>
                <a:off x="964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" name="Rectangle 987"/>
              <p:cNvSpPr>
                <a:spLocks noChangeArrowheads="1"/>
              </p:cNvSpPr>
              <p:nvPr/>
            </p:nvSpPr>
            <p:spPr bwMode="auto">
              <a:xfrm>
                <a:off x="964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" name="Rectangle 988"/>
              <p:cNvSpPr>
                <a:spLocks noChangeArrowheads="1"/>
              </p:cNvSpPr>
              <p:nvPr/>
            </p:nvSpPr>
            <p:spPr bwMode="auto">
              <a:xfrm>
                <a:off x="965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" name="Rectangle 989"/>
              <p:cNvSpPr>
                <a:spLocks noChangeArrowheads="1"/>
              </p:cNvSpPr>
              <p:nvPr/>
            </p:nvSpPr>
            <p:spPr bwMode="auto">
              <a:xfrm>
                <a:off x="966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" name="Rectangle 990"/>
              <p:cNvSpPr>
                <a:spLocks noChangeArrowheads="1"/>
              </p:cNvSpPr>
              <p:nvPr/>
            </p:nvSpPr>
            <p:spPr bwMode="auto">
              <a:xfrm>
                <a:off x="967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0" name="Rectangle 991"/>
              <p:cNvSpPr>
                <a:spLocks noChangeArrowheads="1"/>
              </p:cNvSpPr>
              <p:nvPr/>
            </p:nvSpPr>
            <p:spPr bwMode="auto">
              <a:xfrm>
                <a:off x="968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1" name="Rectangle 992"/>
              <p:cNvSpPr>
                <a:spLocks noChangeArrowheads="1"/>
              </p:cNvSpPr>
              <p:nvPr/>
            </p:nvSpPr>
            <p:spPr bwMode="auto">
              <a:xfrm>
                <a:off x="968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2" name="Rectangle 993"/>
              <p:cNvSpPr>
                <a:spLocks noChangeArrowheads="1"/>
              </p:cNvSpPr>
              <p:nvPr/>
            </p:nvSpPr>
            <p:spPr bwMode="auto">
              <a:xfrm>
                <a:off x="969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3" name="Rectangle 994"/>
              <p:cNvSpPr>
                <a:spLocks noChangeArrowheads="1"/>
              </p:cNvSpPr>
              <p:nvPr/>
            </p:nvSpPr>
            <p:spPr bwMode="auto">
              <a:xfrm>
                <a:off x="970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" name="Rectangle 995"/>
              <p:cNvSpPr>
                <a:spLocks noChangeArrowheads="1"/>
              </p:cNvSpPr>
              <p:nvPr/>
            </p:nvSpPr>
            <p:spPr bwMode="auto">
              <a:xfrm>
                <a:off x="971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5" name="Rectangle 996"/>
              <p:cNvSpPr>
                <a:spLocks noChangeArrowheads="1"/>
              </p:cNvSpPr>
              <p:nvPr/>
            </p:nvSpPr>
            <p:spPr bwMode="auto">
              <a:xfrm>
                <a:off x="972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6" name="Rectangle 997"/>
              <p:cNvSpPr>
                <a:spLocks noChangeArrowheads="1"/>
              </p:cNvSpPr>
              <p:nvPr/>
            </p:nvSpPr>
            <p:spPr bwMode="auto">
              <a:xfrm>
                <a:off x="972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7" name="Rectangle 998"/>
              <p:cNvSpPr>
                <a:spLocks noChangeArrowheads="1"/>
              </p:cNvSpPr>
              <p:nvPr/>
            </p:nvSpPr>
            <p:spPr bwMode="auto">
              <a:xfrm>
                <a:off x="973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8" name="Rectangle 999"/>
              <p:cNvSpPr>
                <a:spLocks noChangeArrowheads="1"/>
              </p:cNvSpPr>
              <p:nvPr/>
            </p:nvSpPr>
            <p:spPr bwMode="auto">
              <a:xfrm>
                <a:off x="974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" name="Rectangle 1000"/>
              <p:cNvSpPr>
                <a:spLocks noChangeArrowheads="1"/>
              </p:cNvSpPr>
              <p:nvPr/>
            </p:nvSpPr>
            <p:spPr bwMode="auto">
              <a:xfrm>
                <a:off x="975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0" name="Rectangle 1001"/>
              <p:cNvSpPr>
                <a:spLocks noChangeArrowheads="1"/>
              </p:cNvSpPr>
              <p:nvPr/>
            </p:nvSpPr>
            <p:spPr bwMode="auto">
              <a:xfrm>
                <a:off x="976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1" name="Rectangle 1002"/>
              <p:cNvSpPr>
                <a:spLocks noChangeArrowheads="1"/>
              </p:cNvSpPr>
              <p:nvPr/>
            </p:nvSpPr>
            <p:spPr bwMode="auto">
              <a:xfrm>
                <a:off x="976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2" name="Rectangle 1003"/>
              <p:cNvSpPr>
                <a:spLocks noChangeArrowheads="1"/>
              </p:cNvSpPr>
              <p:nvPr/>
            </p:nvSpPr>
            <p:spPr bwMode="auto">
              <a:xfrm>
                <a:off x="977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3" name="Rectangle 1004"/>
              <p:cNvSpPr>
                <a:spLocks noChangeArrowheads="1"/>
              </p:cNvSpPr>
              <p:nvPr/>
            </p:nvSpPr>
            <p:spPr bwMode="auto">
              <a:xfrm>
                <a:off x="978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4" name="Rectangle 1005"/>
              <p:cNvSpPr>
                <a:spLocks noChangeArrowheads="1"/>
              </p:cNvSpPr>
              <p:nvPr/>
            </p:nvSpPr>
            <p:spPr bwMode="auto">
              <a:xfrm>
                <a:off x="979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5" name="Rectangle 1006"/>
              <p:cNvSpPr>
                <a:spLocks noChangeArrowheads="1"/>
              </p:cNvSpPr>
              <p:nvPr/>
            </p:nvSpPr>
            <p:spPr bwMode="auto">
              <a:xfrm>
                <a:off x="980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6" name="Rectangle 1007"/>
              <p:cNvSpPr>
                <a:spLocks noChangeArrowheads="1"/>
              </p:cNvSpPr>
              <p:nvPr/>
            </p:nvSpPr>
            <p:spPr bwMode="auto">
              <a:xfrm>
                <a:off x="980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7" name="Rectangle 1008"/>
              <p:cNvSpPr>
                <a:spLocks noChangeArrowheads="1"/>
              </p:cNvSpPr>
              <p:nvPr/>
            </p:nvSpPr>
            <p:spPr bwMode="auto">
              <a:xfrm>
                <a:off x="981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8" name="Rectangle 1009"/>
              <p:cNvSpPr>
                <a:spLocks noChangeArrowheads="1"/>
              </p:cNvSpPr>
              <p:nvPr/>
            </p:nvSpPr>
            <p:spPr bwMode="auto">
              <a:xfrm>
                <a:off x="982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9" name="Rectangle 1010"/>
              <p:cNvSpPr>
                <a:spLocks noChangeArrowheads="1"/>
              </p:cNvSpPr>
              <p:nvPr/>
            </p:nvSpPr>
            <p:spPr bwMode="auto">
              <a:xfrm>
                <a:off x="983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0" name="Rectangle 1011"/>
              <p:cNvSpPr>
                <a:spLocks noChangeArrowheads="1"/>
              </p:cNvSpPr>
              <p:nvPr/>
            </p:nvSpPr>
            <p:spPr bwMode="auto">
              <a:xfrm>
                <a:off x="984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1" name="Rectangle 1012"/>
              <p:cNvSpPr>
                <a:spLocks noChangeArrowheads="1"/>
              </p:cNvSpPr>
              <p:nvPr/>
            </p:nvSpPr>
            <p:spPr bwMode="auto">
              <a:xfrm>
                <a:off x="984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2" name="Rectangle 1013"/>
              <p:cNvSpPr>
                <a:spLocks noChangeArrowheads="1"/>
              </p:cNvSpPr>
              <p:nvPr/>
            </p:nvSpPr>
            <p:spPr bwMode="auto">
              <a:xfrm>
                <a:off x="985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3" name="Rectangle 1014"/>
              <p:cNvSpPr>
                <a:spLocks noChangeArrowheads="1"/>
              </p:cNvSpPr>
              <p:nvPr/>
            </p:nvSpPr>
            <p:spPr bwMode="auto">
              <a:xfrm>
                <a:off x="986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4" name="Rectangle 1015"/>
              <p:cNvSpPr>
                <a:spLocks noChangeArrowheads="1"/>
              </p:cNvSpPr>
              <p:nvPr/>
            </p:nvSpPr>
            <p:spPr bwMode="auto">
              <a:xfrm>
                <a:off x="987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5" name="Rectangle 1016"/>
              <p:cNvSpPr>
                <a:spLocks noChangeArrowheads="1"/>
              </p:cNvSpPr>
              <p:nvPr/>
            </p:nvSpPr>
            <p:spPr bwMode="auto">
              <a:xfrm>
                <a:off x="988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6" name="Rectangle 1017"/>
              <p:cNvSpPr>
                <a:spLocks noChangeArrowheads="1"/>
              </p:cNvSpPr>
              <p:nvPr/>
            </p:nvSpPr>
            <p:spPr bwMode="auto">
              <a:xfrm>
                <a:off x="988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7" name="Rectangle 1018"/>
              <p:cNvSpPr>
                <a:spLocks noChangeArrowheads="1"/>
              </p:cNvSpPr>
              <p:nvPr/>
            </p:nvSpPr>
            <p:spPr bwMode="auto">
              <a:xfrm>
                <a:off x="989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8" name="Rectangle 1019"/>
              <p:cNvSpPr>
                <a:spLocks noChangeArrowheads="1"/>
              </p:cNvSpPr>
              <p:nvPr/>
            </p:nvSpPr>
            <p:spPr bwMode="auto">
              <a:xfrm>
                <a:off x="990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" name="Rectangle 1020"/>
              <p:cNvSpPr>
                <a:spLocks noChangeArrowheads="1"/>
              </p:cNvSpPr>
              <p:nvPr/>
            </p:nvSpPr>
            <p:spPr bwMode="auto">
              <a:xfrm>
                <a:off x="991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" name="Rectangle 1021"/>
              <p:cNvSpPr>
                <a:spLocks noChangeArrowheads="1"/>
              </p:cNvSpPr>
              <p:nvPr/>
            </p:nvSpPr>
            <p:spPr bwMode="auto">
              <a:xfrm>
                <a:off x="992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1" name="Rectangle 1022"/>
              <p:cNvSpPr>
                <a:spLocks noChangeArrowheads="1"/>
              </p:cNvSpPr>
              <p:nvPr/>
            </p:nvSpPr>
            <p:spPr bwMode="auto">
              <a:xfrm>
                <a:off x="992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2" name="Rectangle 1023"/>
              <p:cNvSpPr>
                <a:spLocks noChangeArrowheads="1"/>
              </p:cNvSpPr>
              <p:nvPr/>
            </p:nvSpPr>
            <p:spPr bwMode="auto">
              <a:xfrm>
                <a:off x="993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3" name="Rectangle 1024"/>
              <p:cNvSpPr>
                <a:spLocks noChangeArrowheads="1"/>
              </p:cNvSpPr>
              <p:nvPr/>
            </p:nvSpPr>
            <p:spPr bwMode="auto">
              <a:xfrm>
                <a:off x="994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4" name="Rectangle 1025"/>
              <p:cNvSpPr>
                <a:spLocks noChangeArrowheads="1"/>
              </p:cNvSpPr>
              <p:nvPr/>
            </p:nvSpPr>
            <p:spPr bwMode="auto">
              <a:xfrm>
                <a:off x="995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5" name="Rectangle 1026"/>
              <p:cNvSpPr>
                <a:spLocks noChangeArrowheads="1"/>
              </p:cNvSpPr>
              <p:nvPr/>
            </p:nvSpPr>
            <p:spPr bwMode="auto">
              <a:xfrm>
                <a:off x="996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6" name="Rectangle 1027"/>
              <p:cNvSpPr>
                <a:spLocks noChangeArrowheads="1"/>
              </p:cNvSpPr>
              <p:nvPr/>
            </p:nvSpPr>
            <p:spPr bwMode="auto">
              <a:xfrm>
                <a:off x="996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7" name="Rectangle 1028"/>
              <p:cNvSpPr>
                <a:spLocks noChangeArrowheads="1"/>
              </p:cNvSpPr>
              <p:nvPr/>
            </p:nvSpPr>
            <p:spPr bwMode="auto">
              <a:xfrm>
                <a:off x="997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8" name="Rectangle 1029"/>
              <p:cNvSpPr>
                <a:spLocks noChangeArrowheads="1"/>
              </p:cNvSpPr>
              <p:nvPr/>
            </p:nvSpPr>
            <p:spPr bwMode="auto">
              <a:xfrm>
                <a:off x="998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9" name="Rectangle 1030"/>
              <p:cNvSpPr>
                <a:spLocks noChangeArrowheads="1"/>
              </p:cNvSpPr>
              <p:nvPr/>
            </p:nvSpPr>
            <p:spPr bwMode="auto">
              <a:xfrm>
                <a:off x="999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0" name="Rectangle 1031"/>
              <p:cNvSpPr>
                <a:spLocks noChangeArrowheads="1"/>
              </p:cNvSpPr>
              <p:nvPr/>
            </p:nvSpPr>
            <p:spPr bwMode="auto">
              <a:xfrm>
                <a:off x="1000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1" name="Rectangle 1032"/>
              <p:cNvSpPr>
                <a:spLocks noChangeArrowheads="1"/>
              </p:cNvSpPr>
              <p:nvPr/>
            </p:nvSpPr>
            <p:spPr bwMode="auto">
              <a:xfrm>
                <a:off x="1000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2" name="Rectangle 1033"/>
              <p:cNvSpPr>
                <a:spLocks noChangeArrowheads="1"/>
              </p:cNvSpPr>
              <p:nvPr/>
            </p:nvSpPr>
            <p:spPr bwMode="auto">
              <a:xfrm>
                <a:off x="1001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3" name="Rectangle 1034"/>
              <p:cNvSpPr>
                <a:spLocks noChangeArrowheads="1"/>
              </p:cNvSpPr>
              <p:nvPr/>
            </p:nvSpPr>
            <p:spPr bwMode="auto">
              <a:xfrm>
                <a:off x="10024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4" name="Rectangle 1035"/>
              <p:cNvSpPr>
                <a:spLocks noChangeArrowheads="1"/>
              </p:cNvSpPr>
              <p:nvPr/>
            </p:nvSpPr>
            <p:spPr bwMode="auto">
              <a:xfrm>
                <a:off x="10032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5" name="Rectangle 1036"/>
              <p:cNvSpPr>
                <a:spLocks noChangeArrowheads="1"/>
              </p:cNvSpPr>
              <p:nvPr/>
            </p:nvSpPr>
            <p:spPr bwMode="auto">
              <a:xfrm>
                <a:off x="10040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6" name="Rectangle 1037"/>
              <p:cNvSpPr>
                <a:spLocks noChangeArrowheads="1"/>
              </p:cNvSpPr>
              <p:nvPr/>
            </p:nvSpPr>
            <p:spPr bwMode="auto">
              <a:xfrm>
                <a:off x="10048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7" name="Rectangle 1038"/>
              <p:cNvSpPr>
                <a:spLocks noChangeArrowheads="1"/>
              </p:cNvSpPr>
              <p:nvPr/>
            </p:nvSpPr>
            <p:spPr bwMode="auto">
              <a:xfrm>
                <a:off x="10056" y="5547"/>
                <a:ext cx="8" cy="1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20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360413" y="20239"/>
            <a:ext cx="788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Superbroadband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synchronism e = </a:t>
            </a: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o+o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DKDP crystal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6" name="Группа 6"/>
          <p:cNvGrpSpPr/>
          <p:nvPr/>
        </p:nvGrpSpPr>
        <p:grpSpPr>
          <a:xfrm>
            <a:off x="1778248" y="487587"/>
            <a:ext cx="7014356" cy="1677639"/>
            <a:chOff x="1346200" y="703611"/>
            <a:chExt cx="7014356" cy="1677639"/>
          </a:xfrm>
        </p:grpSpPr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1346200" y="703611"/>
              <a:ext cx="70143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3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3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narrow band pump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(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ns pulse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)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–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frequency 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3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= 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const</a:t>
              </a:r>
              <a:endParaRPr lang="ru-RU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1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1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and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2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2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broadband signal and idler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variables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,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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1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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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</a:t>
              </a:r>
              <a:endParaRPr lang="ru-RU" baseline="-25000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2636838" y="1420813"/>
            <a:ext cx="376078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105" name="Формула" r:id="rId4" imgW="2362200" imgH="254000" progId="Equation.3">
                    <p:embed/>
                  </p:oleObj>
                </mc:Choice>
                <mc:Fallback>
                  <p:oleObj name="Формула" r:id="rId4" imgW="23622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6838" y="1420813"/>
                          <a:ext cx="3760787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1577975" y="1712913"/>
            <a:ext cx="6243638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106" name="Формула" r:id="rId6" imgW="3579846" imgH="507780" progId="Equation.3">
                    <p:embed/>
                  </p:oleObj>
                </mc:Choice>
                <mc:Fallback>
                  <p:oleObj name="Формула" r:id="rId6" imgW="3579846" imgH="507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975" y="1712913"/>
                          <a:ext cx="6243638" cy="668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4067944" y="3691779"/>
            <a:ext cx="5275982" cy="2686005"/>
            <a:chOff x="432" y="1008"/>
            <a:chExt cx="5664" cy="3299"/>
          </a:xfrm>
        </p:grpSpPr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1920" y="1008"/>
            <a:ext cx="3346" cy="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107" name="Paintbrush Picture" r:id="rId8" imgW="3990476" imgH="3619048" progId="PBrush">
                    <p:embed/>
                  </p:oleObj>
                </mc:Choice>
                <mc:Fallback>
                  <p:oleObj name="Paintbrush Picture" r:id="rId8" imgW="3990476" imgH="3619048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008"/>
                          <a:ext cx="3346" cy="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3320" y="4149"/>
              <a:ext cx="3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</a:rPr>
                <a:t>Рис 1</a:t>
              </a:r>
              <a:endParaRPr lang="ru-RU" sz="2800"/>
            </a:p>
          </p:txBody>
        </p:sp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616" y="2303"/>
              <a:ext cx="5216" cy="74"/>
              <a:chOff x="380" y="2202"/>
              <a:chExt cx="4189" cy="91"/>
            </a:xfrm>
          </p:grpSpPr>
          <p:sp>
            <p:nvSpPr>
              <p:cNvPr id="214" name="Line 6"/>
              <p:cNvSpPr>
                <a:spLocks noChangeShapeType="1"/>
              </p:cNvSpPr>
              <p:nvPr/>
            </p:nvSpPr>
            <p:spPr bwMode="auto">
              <a:xfrm>
                <a:off x="380" y="2246"/>
                <a:ext cx="410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7"/>
              <p:cNvSpPr>
                <a:spLocks/>
              </p:cNvSpPr>
              <p:nvPr/>
            </p:nvSpPr>
            <p:spPr bwMode="auto">
              <a:xfrm>
                <a:off x="4478" y="2202"/>
                <a:ext cx="91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91" y="44"/>
                  </a:cxn>
                  <a:cxn ang="0">
                    <a:pos x="0" y="0"/>
                  </a:cxn>
                  <a:cxn ang="0">
                    <a:pos x="0" y="91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1" y="44"/>
                    </a:lnTo>
                    <a:lnTo>
                      <a:pt x="0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" name="Group 8"/>
            <p:cNvGrpSpPr>
              <a:grpSpLocks/>
            </p:cNvGrpSpPr>
            <p:nvPr/>
          </p:nvGrpSpPr>
          <p:grpSpPr bwMode="auto">
            <a:xfrm>
              <a:off x="1896" y="3308"/>
              <a:ext cx="2952" cy="12"/>
              <a:chOff x="1339" y="2951"/>
              <a:chExt cx="2203" cy="9"/>
            </a:xfrm>
          </p:grpSpPr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1339" y="2951"/>
                <a:ext cx="47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5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7" y="0"/>
                  </a:cxn>
                </a:cxnLst>
                <a:rect l="0" t="0" r="r" b="b"/>
                <a:pathLst>
                  <a:path w="47" h="9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0"/>
              <p:cNvSpPr>
                <a:spLocks/>
              </p:cNvSpPr>
              <p:nvPr/>
            </p:nvSpPr>
            <p:spPr bwMode="auto">
              <a:xfrm>
                <a:off x="140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1"/>
              <p:cNvSpPr>
                <a:spLocks/>
              </p:cNvSpPr>
              <p:nvPr/>
            </p:nvSpPr>
            <p:spPr bwMode="auto">
              <a:xfrm>
                <a:off x="147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2"/>
              <p:cNvSpPr>
                <a:spLocks/>
              </p:cNvSpPr>
              <p:nvPr/>
            </p:nvSpPr>
            <p:spPr bwMode="auto">
              <a:xfrm>
                <a:off x="153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3"/>
              <p:cNvSpPr>
                <a:spLocks/>
              </p:cNvSpPr>
              <p:nvPr/>
            </p:nvSpPr>
            <p:spPr bwMode="auto">
              <a:xfrm>
                <a:off x="1601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4"/>
              <p:cNvSpPr>
                <a:spLocks/>
              </p:cNvSpPr>
              <p:nvPr/>
            </p:nvSpPr>
            <p:spPr bwMode="auto">
              <a:xfrm>
                <a:off x="1666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5"/>
              <p:cNvSpPr>
                <a:spLocks/>
              </p:cNvSpPr>
              <p:nvPr/>
            </p:nvSpPr>
            <p:spPr bwMode="auto">
              <a:xfrm>
                <a:off x="1731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6"/>
              <p:cNvSpPr>
                <a:spLocks/>
              </p:cNvSpPr>
              <p:nvPr/>
            </p:nvSpPr>
            <p:spPr bwMode="auto">
              <a:xfrm>
                <a:off x="1797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7"/>
              <p:cNvSpPr>
                <a:spLocks/>
              </p:cNvSpPr>
              <p:nvPr/>
            </p:nvSpPr>
            <p:spPr bwMode="auto">
              <a:xfrm>
                <a:off x="1862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8"/>
              <p:cNvSpPr>
                <a:spLocks/>
              </p:cNvSpPr>
              <p:nvPr/>
            </p:nvSpPr>
            <p:spPr bwMode="auto">
              <a:xfrm>
                <a:off x="1927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9"/>
              <p:cNvSpPr>
                <a:spLocks/>
              </p:cNvSpPr>
              <p:nvPr/>
            </p:nvSpPr>
            <p:spPr bwMode="auto">
              <a:xfrm>
                <a:off x="1993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20"/>
              <p:cNvSpPr>
                <a:spLocks/>
              </p:cNvSpPr>
              <p:nvPr/>
            </p:nvSpPr>
            <p:spPr bwMode="auto">
              <a:xfrm>
                <a:off x="2058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21"/>
              <p:cNvSpPr>
                <a:spLocks/>
              </p:cNvSpPr>
              <p:nvPr/>
            </p:nvSpPr>
            <p:spPr bwMode="auto">
              <a:xfrm>
                <a:off x="2123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22"/>
              <p:cNvSpPr>
                <a:spLocks/>
              </p:cNvSpPr>
              <p:nvPr/>
            </p:nvSpPr>
            <p:spPr bwMode="auto">
              <a:xfrm>
                <a:off x="2189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23"/>
              <p:cNvSpPr>
                <a:spLocks/>
              </p:cNvSpPr>
              <p:nvPr/>
            </p:nvSpPr>
            <p:spPr bwMode="auto">
              <a:xfrm>
                <a:off x="2254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24"/>
              <p:cNvSpPr>
                <a:spLocks/>
              </p:cNvSpPr>
              <p:nvPr/>
            </p:nvSpPr>
            <p:spPr bwMode="auto">
              <a:xfrm>
                <a:off x="2319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25"/>
              <p:cNvSpPr>
                <a:spLocks/>
              </p:cNvSpPr>
              <p:nvPr/>
            </p:nvSpPr>
            <p:spPr bwMode="auto">
              <a:xfrm>
                <a:off x="238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26"/>
              <p:cNvSpPr>
                <a:spLocks/>
              </p:cNvSpPr>
              <p:nvPr/>
            </p:nvSpPr>
            <p:spPr bwMode="auto">
              <a:xfrm>
                <a:off x="245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7"/>
              <p:cNvSpPr>
                <a:spLocks/>
              </p:cNvSpPr>
              <p:nvPr/>
            </p:nvSpPr>
            <p:spPr bwMode="auto">
              <a:xfrm>
                <a:off x="251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8"/>
              <p:cNvSpPr>
                <a:spLocks/>
              </p:cNvSpPr>
              <p:nvPr/>
            </p:nvSpPr>
            <p:spPr bwMode="auto">
              <a:xfrm>
                <a:off x="2581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9"/>
              <p:cNvSpPr>
                <a:spLocks/>
              </p:cNvSpPr>
              <p:nvPr/>
            </p:nvSpPr>
            <p:spPr bwMode="auto">
              <a:xfrm>
                <a:off x="2646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30"/>
              <p:cNvSpPr>
                <a:spLocks/>
              </p:cNvSpPr>
              <p:nvPr/>
            </p:nvSpPr>
            <p:spPr bwMode="auto">
              <a:xfrm>
                <a:off x="2711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31"/>
              <p:cNvSpPr>
                <a:spLocks/>
              </p:cNvSpPr>
              <p:nvPr/>
            </p:nvSpPr>
            <p:spPr bwMode="auto">
              <a:xfrm>
                <a:off x="2777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32"/>
              <p:cNvSpPr>
                <a:spLocks/>
              </p:cNvSpPr>
              <p:nvPr/>
            </p:nvSpPr>
            <p:spPr bwMode="auto">
              <a:xfrm>
                <a:off x="2842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33"/>
              <p:cNvSpPr>
                <a:spLocks/>
              </p:cNvSpPr>
              <p:nvPr/>
            </p:nvSpPr>
            <p:spPr bwMode="auto">
              <a:xfrm>
                <a:off x="2907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34"/>
              <p:cNvSpPr>
                <a:spLocks/>
              </p:cNvSpPr>
              <p:nvPr/>
            </p:nvSpPr>
            <p:spPr bwMode="auto">
              <a:xfrm>
                <a:off x="2973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5"/>
              <p:cNvSpPr>
                <a:spLocks/>
              </p:cNvSpPr>
              <p:nvPr/>
            </p:nvSpPr>
            <p:spPr bwMode="auto">
              <a:xfrm>
                <a:off x="3038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6"/>
              <p:cNvSpPr>
                <a:spLocks/>
              </p:cNvSpPr>
              <p:nvPr/>
            </p:nvSpPr>
            <p:spPr bwMode="auto">
              <a:xfrm>
                <a:off x="3103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37"/>
              <p:cNvSpPr>
                <a:spLocks/>
              </p:cNvSpPr>
              <p:nvPr/>
            </p:nvSpPr>
            <p:spPr bwMode="auto">
              <a:xfrm>
                <a:off x="3169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38"/>
              <p:cNvSpPr>
                <a:spLocks/>
              </p:cNvSpPr>
              <p:nvPr/>
            </p:nvSpPr>
            <p:spPr bwMode="auto">
              <a:xfrm>
                <a:off x="3234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39"/>
              <p:cNvSpPr>
                <a:spLocks/>
              </p:cNvSpPr>
              <p:nvPr/>
            </p:nvSpPr>
            <p:spPr bwMode="auto">
              <a:xfrm>
                <a:off x="3299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40"/>
              <p:cNvSpPr>
                <a:spLocks/>
              </p:cNvSpPr>
              <p:nvPr/>
            </p:nvSpPr>
            <p:spPr bwMode="auto">
              <a:xfrm>
                <a:off x="336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41"/>
              <p:cNvSpPr>
                <a:spLocks/>
              </p:cNvSpPr>
              <p:nvPr/>
            </p:nvSpPr>
            <p:spPr bwMode="auto">
              <a:xfrm>
                <a:off x="343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42"/>
              <p:cNvSpPr>
                <a:spLocks/>
              </p:cNvSpPr>
              <p:nvPr/>
            </p:nvSpPr>
            <p:spPr bwMode="auto">
              <a:xfrm>
                <a:off x="349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" name="Group 43"/>
            <p:cNvGrpSpPr>
              <a:grpSpLocks/>
            </p:cNvGrpSpPr>
            <p:nvPr/>
          </p:nvGrpSpPr>
          <p:grpSpPr bwMode="auto">
            <a:xfrm>
              <a:off x="4836" y="2362"/>
              <a:ext cx="15" cy="958"/>
              <a:chOff x="3533" y="2260"/>
              <a:chExt cx="11" cy="700"/>
            </a:xfrm>
          </p:grpSpPr>
          <p:sp>
            <p:nvSpPr>
              <p:cNvPr id="169" name="Freeform 44"/>
              <p:cNvSpPr>
                <a:spLocks/>
              </p:cNvSpPr>
              <p:nvPr/>
            </p:nvSpPr>
            <p:spPr bwMode="auto">
              <a:xfrm>
                <a:off x="3533" y="2914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2" y="44"/>
                  </a:cxn>
                  <a:cxn ang="0">
                    <a:pos x="4" y="46"/>
                  </a:cxn>
                  <a:cxn ang="0">
                    <a:pos x="4" y="46"/>
                  </a:cxn>
                  <a:cxn ang="0">
                    <a:pos x="7" y="44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2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45"/>
              <p:cNvSpPr>
                <a:spLocks/>
              </p:cNvSpPr>
              <p:nvPr/>
            </p:nvSpPr>
            <p:spPr bwMode="auto">
              <a:xfrm>
                <a:off x="3533" y="2848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46"/>
              <p:cNvSpPr>
                <a:spLocks/>
              </p:cNvSpPr>
              <p:nvPr/>
            </p:nvSpPr>
            <p:spPr bwMode="auto">
              <a:xfrm>
                <a:off x="3533" y="2783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47"/>
              <p:cNvSpPr>
                <a:spLocks/>
              </p:cNvSpPr>
              <p:nvPr/>
            </p:nvSpPr>
            <p:spPr bwMode="auto">
              <a:xfrm>
                <a:off x="3533" y="2718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6"/>
                  </a:cxn>
                  <a:cxn ang="0">
                    <a:pos x="4" y="46"/>
                  </a:cxn>
                  <a:cxn ang="0">
                    <a:pos x="7" y="46"/>
                  </a:cxn>
                  <a:cxn ang="0">
                    <a:pos x="9" y="46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4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48"/>
              <p:cNvSpPr>
                <a:spLocks/>
              </p:cNvSpPr>
              <p:nvPr/>
            </p:nvSpPr>
            <p:spPr bwMode="auto">
              <a:xfrm>
                <a:off x="3533" y="2652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49"/>
              <p:cNvSpPr>
                <a:spLocks/>
              </p:cNvSpPr>
              <p:nvPr/>
            </p:nvSpPr>
            <p:spPr bwMode="auto">
              <a:xfrm>
                <a:off x="3533" y="2587"/>
                <a:ext cx="11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4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42"/>
                  </a:cxn>
                </a:cxnLst>
                <a:rect l="0" t="0" r="r" b="b"/>
                <a:pathLst>
                  <a:path w="11" h="47">
                    <a:moveTo>
                      <a:pt x="0" y="42"/>
                    </a:moveTo>
                    <a:lnTo>
                      <a:pt x="0" y="44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4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50"/>
              <p:cNvSpPr>
                <a:spLocks/>
              </p:cNvSpPr>
              <p:nvPr/>
            </p:nvSpPr>
            <p:spPr bwMode="auto">
              <a:xfrm>
                <a:off x="3535" y="2521"/>
                <a:ext cx="9" cy="47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43"/>
                  </a:cxn>
                </a:cxnLst>
                <a:rect l="0" t="0" r="r" b="b"/>
                <a:pathLst>
                  <a:path w="9" h="47">
                    <a:moveTo>
                      <a:pt x="0" y="43"/>
                    </a:moveTo>
                    <a:lnTo>
                      <a:pt x="0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51"/>
              <p:cNvSpPr>
                <a:spLocks/>
              </p:cNvSpPr>
              <p:nvPr/>
            </p:nvSpPr>
            <p:spPr bwMode="auto">
              <a:xfrm>
                <a:off x="3535" y="2456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52"/>
              <p:cNvSpPr>
                <a:spLocks/>
              </p:cNvSpPr>
              <p:nvPr/>
            </p:nvSpPr>
            <p:spPr bwMode="auto">
              <a:xfrm>
                <a:off x="3535" y="2391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5" y="46"/>
                  </a:cxn>
                  <a:cxn ang="0">
                    <a:pos x="7" y="46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4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53"/>
              <p:cNvSpPr>
                <a:spLocks/>
              </p:cNvSpPr>
              <p:nvPr/>
            </p:nvSpPr>
            <p:spPr bwMode="auto">
              <a:xfrm>
                <a:off x="3535" y="2325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54"/>
              <p:cNvSpPr>
                <a:spLocks/>
              </p:cNvSpPr>
              <p:nvPr/>
            </p:nvSpPr>
            <p:spPr bwMode="auto">
              <a:xfrm>
                <a:off x="3535" y="2260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" name="Group 55"/>
            <p:cNvGrpSpPr>
              <a:grpSpLocks/>
            </p:cNvGrpSpPr>
            <p:nvPr/>
          </p:nvGrpSpPr>
          <p:grpSpPr bwMode="auto">
            <a:xfrm>
              <a:off x="1902" y="2343"/>
              <a:ext cx="1292" cy="972"/>
              <a:chOff x="1344" y="2246"/>
              <a:chExt cx="964" cy="710"/>
            </a:xfrm>
          </p:grpSpPr>
          <p:sp>
            <p:nvSpPr>
              <p:cNvPr id="167" name="Line 56"/>
              <p:cNvSpPr>
                <a:spLocks noChangeShapeType="1"/>
              </p:cNvSpPr>
              <p:nvPr/>
            </p:nvSpPr>
            <p:spPr bwMode="auto">
              <a:xfrm>
                <a:off x="1344" y="2246"/>
                <a:ext cx="896" cy="66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57"/>
              <p:cNvSpPr>
                <a:spLocks/>
              </p:cNvSpPr>
              <p:nvPr/>
            </p:nvSpPr>
            <p:spPr bwMode="auto">
              <a:xfrm>
                <a:off x="2207" y="2867"/>
                <a:ext cx="101" cy="8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1" y="89"/>
                  </a:cxn>
                  <a:cxn ang="0">
                    <a:pos x="54" y="0"/>
                  </a:cxn>
                  <a:cxn ang="0">
                    <a:pos x="0" y="72"/>
                  </a:cxn>
                </a:cxnLst>
                <a:rect l="0" t="0" r="r" b="b"/>
                <a:pathLst>
                  <a:path w="101" h="89">
                    <a:moveTo>
                      <a:pt x="0" y="72"/>
                    </a:moveTo>
                    <a:lnTo>
                      <a:pt x="101" y="89"/>
                    </a:lnTo>
                    <a:lnTo>
                      <a:pt x="54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" name="Group 58"/>
            <p:cNvGrpSpPr>
              <a:grpSpLocks/>
            </p:cNvGrpSpPr>
            <p:nvPr/>
          </p:nvGrpSpPr>
          <p:grpSpPr bwMode="auto">
            <a:xfrm>
              <a:off x="1896" y="2336"/>
              <a:ext cx="1032" cy="979"/>
              <a:chOff x="1339" y="2241"/>
              <a:chExt cx="770" cy="715"/>
            </a:xfrm>
          </p:grpSpPr>
          <p:sp>
            <p:nvSpPr>
              <p:cNvPr id="151" name="Freeform 59"/>
              <p:cNvSpPr>
                <a:spLocks/>
              </p:cNvSpPr>
              <p:nvPr/>
            </p:nvSpPr>
            <p:spPr bwMode="auto">
              <a:xfrm>
                <a:off x="1339" y="2241"/>
                <a:ext cx="38" cy="3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10"/>
                  </a:cxn>
                  <a:cxn ang="0">
                    <a:pos x="28" y="33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8" y="31"/>
                  </a:cxn>
                  <a:cxn ang="0">
                    <a:pos x="38" y="28"/>
                  </a:cxn>
                  <a:cxn ang="0">
                    <a:pos x="35" y="26"/>
                  </a:cxn>
                  <a:cxn ang="0">
                    <a:pos x="10" y="3"/>
                  </a:cxn>
                </a:cxnLst>
                <a:rect l="0" t="0" r="r" b="b"/>
                <a:pathLst>
                  <a:path w="38" h="35">
                    <a:moveTo>
                      <a:pt x="1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28" y="33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8" y="31"/>
                    </a:lnTo>
                    <a:lnTo>
                      <a:pt x="38" y="28"/>
                    </a:lnTo>
                    <a:lnTo>
                      <a:pt x="35" y="26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60"/>
              <p:cNvSpPr>
                <a:spLocks/>
              </p:cNvSpPr>
              <p:nvPr/>
            </p:nvSpPr>
            <p:spPr bwMode="auto">
              <a:xfrm>
                <a:off x="1388" y="2286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2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2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35" y="25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35" y="2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61"/>
              <p:cNvSpPr>
                <a:spLocks/>
              </p:cNvSpPr>
              <p:nvPr/>
            </p:nvSpPr>
            <p:spPr bwMode="auto">
              <a:xfrm>
                <a:off x="1435" y="2330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35" y="26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8" y="33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62"/>
              <p:cNvSpPr>
                <a:spLocks/>
              </p:cNvSpPr>
              <p:nvPr/>
            </p:nvSpPr>
            <p:spPr bwMode="auto">
              <a:xfrm>
                <a:off x="1484" y="2374"/>
                <a:ext cx="35" cy="3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5" y="31"/>
                  </a:cxn>
                  <a:cxn ang="0">
                    <a:pos x="35" y="28"/>
                  </a:cxn>
                  <a:cxn ang="0">
                    <a:pos x="35" y="26"/>
                  </a:cxn>
                  <a:cxn ang="0">
                    <a:pos x="7" y="3"/>
                  </a:cxn>
                </a:cxnLst>
                <a:rect l="0" t="0" r="r" b="b"/>
                <a:pathLst>
                  <a:path w="35" h="35">
                    <a:moveTo>
                      <a:pt x="7" y="3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8" y="33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5" y="31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63"/>
              <p:cNvSpPr>
                <a:spLocks/>
              </p:cNvSpPr>
              <p:nvPr/>
            </p:nvSpPr>
            <p:spPr bwMode="auto">
              <a:xfrm>
                <a:off x="1531" y="2419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2"/>
                  </a:cxn>
                  <a:cxn ang="0">
                    <a:pos x="37" y="30"/>
                  </a:cxn>
                  <a:cxn ang="0">
                    <a:pos x="35" y="28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64"/>
              <p:cNvSpPr>
                <a:spLocks/>
              </p:cNvSpPr>
              <p:nvPr/>
            </p:nvSpPr>
            <p:spPr bwMode="auto">
              <a:xfrm>
                <a:off x="1580" y="2463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5" y="33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65"/>
              <p:cNvSpPr>
                <a:spLocks/>
              </p:cNvSpPr>
              <p:nvPr/>
            </p:nvSpPr>
            <p:spPr bwMode="auto">
              <a:xfrm>
                <a:off x="1626" y="2507"/>
                <a:ext cx="38" cy="3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3"/>
                  </a:cxn>
                  <a:cxn ang="0">
                    <a:pos x="38" y="31"/>
                  </a:cxn>
                  <a:cxn ang="0">
                    <a:pos x="35" y="28"/>
                  </a:cxn>
                  <a:cxn ang="0">
                    <a:pos x="10" y="3"/>
                  </a:cxn>
                </a:cxnLst>
                <a:rect l="0" t="0" r="r" b="b"/>
                <a:pathLst>
                  <a:path w="38" h="35">
                    <a:moveTo>
                      <a:pt x="10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5" y="28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66"/>
              <p:cNvSpPr>
                <a:spLocks/>
              </p:cNvSpPr>
              <p:nvPr/>
            </p:nvSpPr>
            <p:spPr bwMode="auto">
              <a:xfrm>
                <a:off x="1675" y="2552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5" y="33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67"/>
              <p:cNvSpPr>
                <a:spLocks/>
              </p:cNvSpPr>
              <p:nvPr/>
            </p:nvSpPr>
            <p:spPr bwMode="auto">
              <a:xfrm>
                <a:off x="1722" y="2596"/>
                <a:ext cx="37" cy="35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7" y="28"/>
                  </a:cxn>
                  <a:cxn ang="0">
                    <a:pos x="9" y="3"/>
                  </a:cxn>
                </a:cxnLst>
                <a:rect l="0" t="0" r="r" b="b"/>
                <a:pathLst>
                  <a:path w="37" h="35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68"/>
              <p:cNvSpPr>
                <a:spLocks/>
              </p:cNvSpPr>
              <p:nvPr/>
            </p:nvSpPr>
            <p:spPr bwMode="auto">
              <a:xfrm>
                <a:off x="1771" y="2641"/>
                <a:ext cx="37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2"/>
                  </a:cxn>
                  <a:cxn ang="0">
                    <a:pos x="37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7" h="35">
                    <a:moveTo>
                      <a:pt x="7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69"/>
              <p:cNvSpPr>
                <a:spLocks/>
              </p:cNvSpPr>
              <p:nvPr/>
            </p:nvSpPr>
            <p:spPr bwMode="auto">
              <a:xfrm>
                <a:off x="1818" y="2685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70"/>
              <p:cNvSpPr>
                <a:spLocks/>
              </p:cNvSpPr>
              <p:nvPr/>
            </p:nvSpPr>
            <p:spPr bwMode="auto">
              <a:xfrm>
                <a:off x="1867" y="2729"/>
                <a:ext cx="37" cy="3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5" y="28"/>
                  </a:cxn>
                  <a:cxn ang="0">
                    <a:pos x="7" y="3"/>
                  </a:cxn>
                </a:cxnLst>
                <a:rect l="0" t="0" r="r" b="b"/>
                <a:pathLst>
                  <a:path w="37" h="35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5" y="2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71"/>
              <p:cNvSpPr>
                <a:spLocks/>
              </p:cNvSpPr>
              <p:nvPr/>
            </p:nvSpPr>
            <p:spPr bwMode="auto">
              <a:xfrm>
                <a:off x="1913" y="2774"/>
                <a:ext cx="38" cy="3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3" y="9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5"/>
                  </a:cxn>
                  <a:cxn ang="0">
                    <a:pos x="38" y="32"/>
                  </a:cxn>
                  <a:cxn ang="0">
                    <a:pos x="38" y="30"/>
                  </a:cxn>
                  <a:cxn ang="0">
                    <a:pos x="38" y="28"/>
                  </a:cxn>
                  <a:cxn ang="0">
                    <a:pos x="10" y="2"/>
                  </a:cxn>
                </a:cxnLst>
                <a:rect l="0" t="0" r="r" b="b"/>
                <a:pathLst>
                  <a:path w="38" h="35">
                    <a:moveTo>
                      <a:pt x="10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5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72"/>
              <p:cNvSpPr>
                <a:spLocks/>
              </p:cNvSpPr>
              <p:nvPr/>
            </p:nvSpPr>
            <p:spPr bwMode="auto">
              <a:xfrm>
                <a:off x="1962" y="2818"/>
                <a:ext cx="38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3"/>
                  </a:cxn>
                  <a:cxn ang="0">
                    <a:pos x="38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8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3"/>
                    </a:lnTo>
                    <a:lnTo>
                      <a:pt x="38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73"/>
              <p:cNvSpPr>
                <a:spLocks/>
              </p:cNvSpPr>
              <p:nvPr/>
            </p:nvSpPr>
            <p:spPr bwMode="auto">
              <a:xfrm>
                <a:off x="2009" y="2862"/>
                <a:ext cx="37" cy="35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7" y="28"/>
                  </a:cxn>
                  <a:cxn ang="0">
                    <a:pos x="9" y="3"/>
                  </a:cxn>
                </a:cxnLst>
                <a:rect l="0" t="0" r="r" b="b"/>
                <a:pathLst>
                  <a:path w="37" h="35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74"/>
              <p:cNvSpPr>
                <a:spLocks/>
              </p:cNvSpPr>
              <p:nvPr/>
            </p:nvSpPr>
            <p:spPr bwMode="auto">
              <a:xfrm>
                <a:off x="2011" y="2862"/>
                <a:ext cx="98" cy="94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98" y="94"/>
                  </a:cxn>
                  <a:cxn ang="0">
                    <a:pos x="61" y="0"/>
                  </a:cxn>
                  <a:cxn ang="0">
                    <a:pos x="0" y="66"/>
                  </a:cxn>
                </a:cxnLst>
                <a:rect l="0" t="0" r="r" b="b"/>
                <a:pathLst>
                  <a:path w="98" h="94">
                    <a:moveTo>
                      <a:pt x="0" y="66"/>
                    </a:moveTo>
                    <a:lnTo>
                      <a:pt x="98" y="94"/>
                    </a:lnTo>
                    <a:lnTo>
                      <a:pt x="61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" name="Group 75"/>
            <p:cNvGrpSpPr>
              <a:grpSpLocks/>
            </p:cNvGrpSpPr>
            <p:nvPr/>
          </p:nvGrpSpPr>
          <p:grpSpPr bwMode="auto">
            <a:xfrm>
              <a:off x="1323" y="1417"/>
              <a:ext cx="579" cy="926"/>
              <a:chOff x="912" y="1569"/>
              <a:chExt cx="432" cy="677"/>
            </a:xfrm>
          </p:grpSpPr>
          <p:sp>
            <p:nvSpPr>
              <p:cNvPr id="149" name="Line 76"/>
              <p:cNvSpPr>
                <a:spLocks noChangeShapeType="1"/>
              </p:cNvSpPr>
              <p:nvPr/>
            </p:nvSpPr>
            <p:spPr bwMode="auto">
              <a:xfrm flipH="1" flipV="1">
                <a:off x="912" y="1569"/>
                <a:ext cx="388" cy="60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77"/>
              <p:cNvSpPr>
                <a:spLocks/>
              </p:cNvSpPr>
              <p:nvPr/>
            </p:nvSpPr>
            <p:spPr bwMode="auto">
              <a:xfrm>
                <a:off x="1255" y="2146"/>
                <a:ext cx="89" cy="10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89" y="100"/>
                  </a:cxn>
                  <a:cxn ang="0">
                    <a:pos x="77" y="0"/>
                  </a:cxn>
                  <a:cxn ang="0">
                    <a:pos x="0" y="49"/>
                  </a:cxn>
                </a:cxnLst>
                <a:rect l="0" t="0" r="r" b="b"/>
                <a:pathLst>
                  <a:path w="89" h="100">
                    <a:moveTo>
                      <a:pt x="0" y="49"/>
                    </a:moveTo>
                    <a:lnTo>
                      <a:pt x="89" y="100"/>
                    </a:lnTo>
                    <a:lnTo>
                      <a:pt x="7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" name="Group 78"/>
            <p:cNvGrpSpPr>
              <a:grpSpLocks/>
            </p:cNvGrpSpPr>
            <p:nvPr/>
          </p:nvGrpSpPr>
          <p:grpSpPr bwMode="auto">
            <a:xfrm>
              <a:off x="1140" y="1410"/>
              <a:ext cx="762" cy="933"/>
              <a:chOff x="775" y="1564"/>
              <a:chExt cx="569" cy="682"/>
            </a:xfrm>
          </p:grpSpPr>
          <p:sp>
            <p:nvSpPr>
              <p:cNvPr id="135" name="Freeform 79"/>
              <p:cNvSpPr>
                <a:spLocks/>
              </p:cNvSpPr>
              <p:nvPr/>
            </p:nvSpPr>
            <p:spPr bwMode="auto">
              <a:xfrm>
                <a:off x="775" y="1564"/>
                <a:ext cx="32" cy="3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9" y="3"/>
                  </a:cxn>
                </a:cxnLst>
                <a:rect l="0" t="0" r="r" b="b"/>
                <a:pathLst>
                  <a:path w="32" h="38">
                    <a:moveTo>
                      <a:pt x="9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80"/>
              <p:cNvSpPr>
                <a:spLocks/>
              </p:cNvSpPr>
              <p:nvPr/>
            </p:nvSpPr>
            <p:spPr bwMode="auto">
              <a:xfrm>
                <a:off x="817" y="1613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5" y="38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81"/>
              <p:cNvSpPr>
                <a:spLocks/>
              </p:cNvSpPr>
              <p:nvPr/>
            </p:nvSpPr>
            <p:spPr bwMode="auto">
              <a:xfrm>
                <a:off x="859" y="1665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82"/>
              <p:cNvSpPr>
                <a:spLocks/>
              </p:cNvSpPr>
              <p:nvPr/>
            </p:nvSpPr>
            <p:spPr bwMode="auto">
              <a:xfrm>
                <a:off x="901" y="1714"/>
                <a:ext cx="32" cy="4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5" y="37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40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5" y="37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83"/>
              <p:cNvSpPr>
                <a:spLocks/>
              </p:cNvSpPr>
              <p:nvPr/>
            </p:nvSpPr>
            <p:spPr bwMode="auto">
              <a:xfrm>
                <a:off x="943" y="1765"/>
                <a:ext cx="32" cy="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0"/>
                  </a:cxn>
                </a:cxnLst>
                <a:rect l="0" t="0" r="r" b="b"/>
                <a:pathLst>
                  <a:path w="32" h="3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84"/>
              <p:cNvSpPr>
                <a:spLocks/>
              </p:cNvSpPr>
              <p:nvPr/>
            </p:nvSpPr>
            <p:spPr bwMode="auto">
              <a:xfrm>
                <a:off x="985" y="1814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5" y="38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85"/>
              <p:cNvSpPr>
                <a:spLocks/>
              </p:cNvSpPr>
              <p:nvPr/>
            </p:nvSpPr>
            <p:spPr bwMode="auto">
              <a:xfrm>
                <a:off x="1027" y="1866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86"/>
              <p:cNvSpPr>
                <a:spLocks/>
              </p:cNvSpPr>
              <p:nvPr/>
            </p:nvSpPr>
            <p:spPr bwMode="auto">
              <a:xfrm>
                <a:off x="1069" y="1915"/>
                <a:ext cx="32" cy="39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3" y="37"/>
                  </a:cxn>
                  <a:cxn ang="0">
                    <a:pos x="25" y="39"/>
                  </a:cxn>
                  <a:cxn ang="0">
                    <a:pos x="28" y="39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0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39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3" y="37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0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87"/>
              <p:cNvSpPr>
                <a:spLocks/>
              </p:cNvSpPr>
              <p:nvPr/>
            </p:nvSpPr>
            <p:spPr bwMode="auto">
              <a:xfrm>
                <a:off x="1111" y="1966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3" y="3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88"/>
              <p:cNvSpPr>
                <a:spLocks/>
              </p:cNvSpPr>
              <p:nvPr/>
            </p:nvSpPr>
            <p:spPr bwMode="auto">
              <a:xfrm>
                <a:off x="1153" y="2015"/>
                <a:ext cx="32" cy="4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3" y="37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40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3" y="37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89"/>
              <p:cNvSpPr>
                <a:spLocks/>
              </p:cNvSpPr>
              <p:nvPr/>
            </p:nvSpPr>
            <p:spPr bwMode="auto">
              <a:xfrm>
                <a:off x="1195" y="2066"/>
                <a:ext cx="32" cy="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1"/>
                  </a:cxn>
                  <a:cxn ang="0">
                    <a:pos x="7" y="0"/>
                  </a:cxn>
                </a:cxnLst>
                <a:rect l="0" t="0" r="r" b="b"/>
                <a:pathLst>
                  <a:path w="32" h="3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90"/>
              <p:cNvSpPr>
                <a:spLocks/>
              </p:cNvSpPr>
              <p:nvPr/>
            </p:nvSpPr>
            <p:spPr bwMode="auto">
              <a:xfrm>
                <a:off x="1237" y="2115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3" y="38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3" y="38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91"/>
              <p:cNvSpPr>
                <a:spLocks/>
              </p:cNvSpPr>
              <p:nvPr/>
            </p:nvSpPr>
            <p:spPr bwMode="auto">
              <a:xfrm>
                <a:off x="1276" y="2167"/>
                <a:ext cx="19" cy="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12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7" y="16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9" y="11"/>
                  </a:cxn>
                  <a:cxn ang="0">
                    <a:pos x="10" y="0"/>
                  </a:cxn>
                </a:cxnLst>
                <a:rect l="0" t="0" r="r" b="b"/>
                <a:pathLst>
                  <a:path w="19" h="18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92"/>
              <p:cNvSpPr>
                <a:spLocks/>
              </p:cNvSpPr>
              <p:nvPr/>
            </p:nvSpPr>
            <p:spPr bwMode="auto">
              <a:xfrm>
                <a:off x="1251" y="2148"/>
                <a:ext cx="93" cy="9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93" y="98"/>
                  </a:cxn>
                  <a:cxn ang="0">
                    <a:pos x="70" y="0"/>
                  </a:cxn>
                  <a:cxn ang="0">
                    <a:pos x="0" y="58"/>
                  </a:cxn>
                </a:cxnLst>
                <a:rect l="0" t="0" r="r" b="b"/>
                <a:pathLst>
                  <a:path w="93" h="98">
                    <a:moveTo>
                      <a:pt x="0" y="58"/>
                    </a:moveTo>
                    <a:lnTo>
                      <a:pt x="93" y="98"/>
                    </a:lnTo>
                    <a:lnTo>
                      <a:pt x="7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" name="Group 93"/>
            <p:cNvGrpSpPr>
              <a:grpSpLocks/>
            </p:cNvGrpSpPr>
            <p:nvPr/>
          </p:nvGrpSpPr>
          <p:grpSpPr bwMode="auto">
            <a:xfrm>
              <a:off x="3544" y="2336"/>
              <a:ext cx="1304" cy="984"/>
              <a:chOff x="2569" y="2241"/>
              <a:chExt cx="973" cy="719"/>
            </a:xfrm>
          </p:grpSpPr>
          <p:sp>
            <p:nvSpPr>
              <p:cNvPr id="116" name="Freeform 94"/>
              <p:cNvSpPr>
                <a:spLocks/>
              </p:cNvSpPr>
              <p:nvPr/>
            </p:nvSpPr>
            <p:spPr bwMode="auto">
              <a:xfrm>
                <a:off x="2569" y="2241"/>
                <a:ext cx="40" cy="31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30" y="31"/>
                  </a:cxn>
                  <a:cxn ang="0">
                    <a:pos x="33" y="31"/>
                  </a:cxn>
                  <a:cxn ang="0">
                    <a:pos x="35" y="31"/>
                  </a:cxn>
                  <a:cxn ang="0">
                    <a:pos x="37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7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1">
                    <a:moveTo>
                      <a:pt x="9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30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7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95"/>
              <p:cNvSpPr>
                <a:spLocks/>
              </p:cNvSpPr>
              <p:nvPr/>
            </p:nvSpPr>
            <p:spPr bwMode="auto">
              <a:xfrm>
                <a:off x="2623" y="2281"/>
                <a:ext cx="37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37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7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37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96"/>
              <p:cNvSpPr>
                <a:spLocks/>
              </p:cNvSpPr>
              <p:nvPr/>
            </p:nvSpPr>
            <p:spPr bwMode="auto">
              <a:xfrm>
                <a:off x="2674" y="2318"/>
                <a:ext cx="40" cy="3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1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7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7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3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1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7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97"/>
              <p:cNvSpPr>
                <a:spLocks/>
              </p:cNvSpPr>
              <p:nvPr/>
            </p:nvSpPr>
            <p:spPr bwMode="auto">
              <a:xfrm>
                <a:off x="2728" y="2358"/>
                <a:ext cx="39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9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98"/>
              <p:cNvSpPr>
                <a:spLocks/>
              </p:cNvSpPr>
              <p:nvPr/>
            </p:nvSpPr>
            <p:spPr bwMode="auto">
              <a:xfrm>
                <a:off x="2779" y="2395"/>
                <a:ext cx="40" cy="3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3" y="31"/>
                  </a:cxn>
                  <a:cxn ang="0">
                    <a:pos x="35" y="33"/>
                  </a:cxn>
                  <a:cxn ang="0">
                    <a:pos x="37" y="33"/>
                  </a:cxn>
                  <a:cxn ang="0">
                    <a:pos x="40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3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3" y="31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40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99"/>
              <p:cNvSpPr>
                <a:spLocks/>
              </p:cNvSpPr>
              <p:nvPr/>
            </p:nvSpPr>
            <p:spPr bwMode="auto">
              <a:xfrm>
                <a:off x="2833" y="2435"/>
                <a:ext cx="39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9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00"/>
              <p:cNvSpPr>
                <a:spLocks/>
              </p:cNvSpPr>
              <p:nvPr/>
            </p:nvSpPr>
            <p:spPr bwMode="auto">
              <a:xfrm>
                <a:off x="2884" y="2475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01"/>
              <p:cNvSpPr>
                <a:spLocks/>
              </p:cNvSpPr>
              <p:nvPr/>
            </p:nvSpPr>
            <p:spPr bwMode="auto">
              <a:xfrm>
                <a:off x="2938" y="2512"/>
                <a:ext cx="39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0" y="30"/>
                  </a:cxn>
                  <a:cxn ang="0">
                    <a:pos x="32" y="33"/>
                  </a:cxn>
                  <a:cxn ang="0">
                    <a:pos x="35" y="33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2"/>
                  </a:cxn>
                </a:cxnLst>
                <a:rect l="0" t="0" r="r" b="b"/>
                <a:pathLst>
                  <a:path w="39" h="33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0" y="30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02"/>
              <p:cNvSpPr>
                <a:spLocks/>
              </p:cNvSpPr>
              <p:nvPr/>
            </p:nvSpPr>
            <p:spPr bwMode="auto">
              <a:xfrm>
                <a:off x="2989" y="2552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03"/>
              <p:cNvSpPr>
                <a:spLocks/>
              </p:cNvSpPr>
              <p:nvPr/>
            </p:nvSpPr>
            <p:spPr bwMode="auto">
              <a:xfrm>
                <a:off x="3043" y="2589"/>
                <a:ext cx="39" cy="3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30" y="31"/>
                  </a:cxn>
                  <a:cxn ang="0">
                    <a:pos x="32" y="33"/>
                  </a:cxn>
                  <a:cxn ang="0">
                    <a:pos x="35" y="33"/>
                  </a:cxn>
                  <a:cxn ang="0">
                    <a:pos x="37" y="31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4"/>
                  </a:cxn>
                  <a:cxn ang="0">
                    <a:pos x="7" y="3"/>
                  </a:cxn>
                </a:cxnLst>
                <a:rect l="0" t="0" r="r" b="b"/>
                <a:pathLst>
                  <a:path w="39" h="33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0" y="31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04"/>
              <p:cNvSpPr>
                <a:spLocks/>
              </p:cNvSpPr>
              <p:nvPr/>
            </p:nvSpPr>
            <p:spPr bwMode="auto">
              <a:xfrm>
                <a:off x="3094" y="2629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05"/>
              <p:cNvSpPr>
                <a:spLocks/>
              </p:cNvSpPr>
              <p:nvPr/>
            </p:nvSpPr>
            <p:spPr bwMode="auto">
              <a:xfrm>
                <a:off x="3148" y="2669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7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7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06"/>
              <p:cNvSpPr>
                <a:spLocks/>
              </p:cNvSpPr>
              <p:nvPr/>
            </p:nvSpPr>
            <p:spPr bwMode="auto">
              <a:xfrm>
                <a:off x="3201" y="2706"/>
                <a:ext cx="38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1" y="30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8" y="30"/>
                  </a:cxn>
                  <a:cxn ang="0">
                    <a:pos x="38" y="28"/>
                  </a:cxn>
                  <a:cxn ang="0">
                    <a:pos x="38" y="26"/>
                  </a:cxn>
                  <a:cxn ang="0">
                    <a:pos x="38" y="23"/>
                  </a:cxn>
                  <a:cxn ang="0">
                    <a:pos x="7" y="2"/>
                  </a:cxn>
                </a:cxnLst>
                <a:rect l="0" t="0" r="r" b="b"/>
                <a:pathLst>
                  <a:path w="38" h="33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8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07"/>
              <p:cNvSpPr>
                <a:spLocks/>
              </p:cNvSpPr>
              <p:nvPr/>
            </p:nvSpPr>
            <p:spPr bwMode="auto">
              <a:xfrm>
                <a:off x="3253" y="2746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08"/>
              <p:cNvSpPr>
                <a:spLocks/>
              </p:cNvSpPr>
              <p:nvPr/>
            </p:nvSpPr>
            <p:spPr bwMode="auto">
              <a:xfrm>
                <a:off x="3306" y="2783"/>
                <a:ext cx="40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1" y="30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8" y="23"/>
                  </a:cxn>
                  <a:cxn ang="0">
                    <a:pos x="7" y="2"/>
                  </a:cxn>
                </a:cxnLst>
                <a:rect l="0" t="0" r="r" b="b"/>
                <a:pathLst>
                  <a:path w="40" h="33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8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09"/>
              <p:cNvSpPr>
                <a:spLocks/>
              </p:cNvSpPr>
              <p:nvPr/>
            </p:nvSpPr>
            <p:spPr bwMode="auto">
              <a:xfrm>
                <a:off x="3358" y="2823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10"/>
              <p:cNvSpPr>
                <a:spLocks/>
              </p:cNvSpPr>
              <p:nvPr/>
            </p:nvSpPr>
            <p:spPr bwMode="auto">
              <a:xfrm>
                <a:off x="3411" y="2862"/>
                <a:ext cx="40" cy="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1" y="31"/>
                  </a:cxn>
                  <a:cxn ang="0">
                    <a:pos x="33" y="31"/>
                  </a:cxn>
                  <a:cxn ang="0">
                    <a:pos x="35" y="31"/>
                  </a:cxn>
                  <a:cxn ang="0">
                    <a:pos x="38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8" y="24"/>
                  </a:cxn>
                  <a:cxn ang="0">
                    <a:pos x="7" y="0"/>
                  </a:cxn>
                </a:cxnLst>
                <a:rect l="0" t="0" r="r" b="b"/>
                <a:pathLst>
                  <a:path w="40" h="3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8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11"/>
              <p:cNvSpPr>
                <a:spLocks/>
              </p:cNvSpPr>
              <p:nvPr/>
            </p:nvSpPr>
            <p:spPr bwMode="auto">
              <a:xfrm>
                <a:off x="3463" y="2900"/>
                <a:ext cx="39" cy="3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2" y="30"/>
                  </a:cxn>
                  <a:cxn ang="0">
                    <a:pos x="35" y="32"/>
                  </a:cxn>
                  <a:cxn ang="0">
                    <a:pos x="37" y="32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2"/>
                  </a:cxn>
                </a:cxnLst>
                <a:rect l="0" t="0" r="r" b="b"/>
                <a:pathLst>
                  <a:path w="39" h="32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2" y="30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12"/>
              <p:cNvSpPr>
                <a:spLocks/>
              </p:cNvSpPr>
              <p:nvPr/>
            </p:nvSpPr>
            <p:spPr bwMode="auto">
              <a:xfrm>
                <a:off x="3516" y="2939"/>
                <a:ext cx="26" cy="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9" y="21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4" y="19"/>
                  </a:cxn>
                  <a:cxn ang="0">
                    <a:pos x="26" y="17"/>
                  </a:cxn>
                  <a:cxn ang="0">
                    <a:pos x="26" y="17"/>
                  </a:cxn>
                  <a:cxn ang="0">
                    <a:pos x="26" y="14"/>
                  </a:cxn>
                  <a:cxn ang="0">
                    <a:pos x="7" y="0"/>
                  </a:cxn>
                </a:cxnLst>
                <a:rect l="0" t="0" r="r" b="b"/>
                <a:pathLst>
                  <a:path w="26" h="2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4" y="19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" name="Group 113"/>
            <p:cNvGrpSpPr>
              <a:grpSpLocks/>
            </p:cNvGrpSpPr>
            <p:nvPr/>
          </p:nvGrpSpPr>
          <p:grpSpPr bwMode="auto">
            <a:xfrm>
              <a:off x="1008" y="1711"/>
              <a:ext cx="338" cy="654"/>
              <a:chOff x="677" y="1784"/>
              <a:chExt cx="252" cy="478"/>
            </a:xfrm>
          </p:grpSpPr>
          <p:sp>
            <p:nvSpPr>
              <p:cNvPr id="113" name="Freeform 114"/>
              <p:cNvSpPr>
                <a:spLocks/>
              </p:cNvSpPr>
              <p:nvPr/>
            </p:nvSpPr>
            <p:spPr bwMode="auto">
              <a:xfrm>
                <a:off x="712" y="1784"/>
                <a:ext cx="217" cy="478"/>
              </a:xfrm>
              <a:custGeom>
                <a:avLst/>
                <a:gdLst/>
                <a:ahLst/>
                <a:cxnLst>
                  <a:cxn ang="0">
                    <a:pos x="217" y="0"/>
                  </a:cxn>
                  <a:cxn ang="0">
                    <a:pos x="170" y="28"/>
                  </a:cxn>
                  <a:cxn ang="0">
                    <a:pos x="126" y="58"/>
                  </a:cxn>
                  <a:cxn ang="0">
                    <a:pos x="91" y="96"/>
                  </a:cxn>
                  <a:cxn ang="0">
                    <a:pos x="58" y="135"/>
                  </a:cxn>
                  <a:cxn ang="0">
                    <a:pos x="32" y="177"/>
                  </a:cxn>
                  <a:cxn ang="0">
                    <a:pos x="16" y="224"/>
                  </a:cxn>
                  <a:cxn ang="0">
                    <a:pos x="4" y="271"/>
                  </a:cxn>
                  <a:cxn ang="0">
                    <a:pos x="0" y="320"/>
                  </a:cxn>
                  <a:cxn ang="0">
                    <a:pos x="2" y="362"/>
                  </a:cxn>
                  <a:cxn ang="0">
                    <a:pos x="11" y="401"/>
                  </a:cxn>
                  <a:cxn ang="0">
                    <a:pos x="23" y="441"/>
                  </a:cxn>
                  <a:cxn ang="0">
                    <a:pos x="42" y="478"/>
                  </a:cxn>
                </a:cxnLst>
                <a:rect l="0" t="0" r="r" b="b"/>
                <a:pathLst>
                  <a:path w="217" h="478">
                    <a:moveTo>
                      <a:pt x="217" y="0"/>
                    </a:moveTo>
                    <a:lnTo>
                      <a:pt x="170" y="28"/>
                    </a:lnTo>
                    <a:lnTo>
                      <a:pt x="126" y="58"/>
                    </a:lnTo>
                    <a:lnTo>
                      <a:pt x="91" y="96"/>
                    </a:lnTo>
                    <a:lnTo>
                      <a:pt x="58" y="135"/>
                    </a:lnTo>
                    <a:lnTo>
                      <a:pt x="32" y="177"/>
                    </a:lnTo>
                    <a:lnTo>
                      <a:pt x="16" y="224"/>
                    </a:lnTo>
                    <a:lnTo>
                      <a:pt x="4" y="271"/>
                    </a:lnTo>
                    <a:lnTo>
                      <a:pt x="0" y="320"/>
                    </a:lnTo>
                    <a:lnTo>
                      <a:pt x="2" y="362"/>
                    </a:lnTo>
                    <a:lnTo>
                      <a:pt x="11" y="401"/>
                    </a:lnTo>
                    <a:lnTo>
                      <a:pt x="23" y="441"/>
                    </a:lnTo>
                    <a:lnTo>
                      <a:pt x="42" y="478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15"/>
              <p:cNvSpPr>
                <a:spLocks/>
              </p:cNvSpPr>
              <p:nvPr/>
            </p:nvSpPr>
            <p:spPr bwMode="auto">
              <a:xfrm>
                <a:off x="828" y="1784"/>
                <a:ext cx="101" cy="89"/>
              </a:xfrm>
              <a:custGeom>
                <a:avLst/>
                <a:gdLst/>
                <a:ahLst/>
                <a:cxnLst>
                  <a:cxn ang="0">
                    <a:pos x="49" y="89"/>
                  </a:cxn>
                  <a:cxn ang="0">
                    <a:pos x="101" y="0"/>
                  </a:cxn>
                  <a:cxn ang="0">
                    <a:pos x="0" y="12"/>
                  </a:cxn>
                </a:cxnLst>
                <a:rect l="0" t="0" r="r" b="b"/>
                <a:pathLst>
                  <a:path w="101" h="89">
                    <a:moveTo>
                      <a:pt x="49" y="89"/>
                    </a:moveTo>
                    <a:lnTo>
                      <a:pt x="101" y="0"/>
                    </a:lnTo>
                    <a:lnTo>
                      <a:pt x="0" y="12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16"/>
              <p:cNvSpPr>
                <a:spLocks/>
              </p:cNvSpPr>
              <p:nvPr/>
            </p:nvSpPr>
            <p:spPr bwMode="auto">
              <a:xfrm>
                <a:off x="677" y="2162"/>
                <a:ext cx="84" cy="10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7" y="100"/>
                  </a:cxn>
                  <a:cxn ang="0">
                    <a:pos x="84" y="0"/>
                  </a:cxn>
                </a:cxnLst>
                <a:rect l="0" t="0" r="r" b="b"/>
                <a:pathLst>
                  <a:path w="84" h="100">
                    <a:moveTo>
                      <a:pt x="0" y="33"/>
                    </a:moveTo>
                    <a:lnTo>
                      <a:pt x="77" y="100"/>
                    </a:lnTo>
                    <a:lnTo>
                      <a:pt x="84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" name="Group 117"/>
            <p:cNvGrpSpPr>
              <a:grpSpLocks/>
            </p:cNvGrpSpPr>
            <p:nvPr/>
          </p:nvGrpSpPr>
          <p:grpSpPr bwMode="auto">
            <a:xfrm>
              <a:off x="3103" y="2343"/>
              <a:ext cx="197" cy="380"/>
              <a:chOff x="2240" y="2246"/>
              <a:chExt cx="147" cy="278"/>
            </a:xfrm>
          </p:grpSpPr>
          <p:sp>
            <p:nvSpPr>
              <p:cNvPr id="110" name="Freeform 118"/>
              <p:cNvSpPr>
                <a:spLocks/>
              </p:cNvSpPr>
              <p:nvPr/>
            </p:nvSpPr>
            <p:spPr bwMode="auto">
              <a:xfrm>
                <a:off x="2240" y="2246"/>
                <a:ext cx="100" cy="278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98" y="37"/>
                  </a:cxn>
                  <a:cxn ang="0">
                    <a:pos x="100" y="75"/>
                  </a:cxn>
                  <a:cxn ang="0">
                    <a:pos x="98" y="107"/>
                  </a:cxn>
                  <a:cxn ang="0">
                    <a:pos x="93" y="140"/>
                  </a:cxn>
                  <a:cxn ang="0">
                    <a:pos x="84" y="168"/>
                  </a:cxn>
                  <a:cxn ang="0">
                    <a:pos x="72" y="196"/>
                  </a:cxn>
                  <a:cxn ang="0">
                    <a:pos x="58" y="222"/>
                  </a:cxn>
                  <a:cxn ang="0">
                    <a:pos x="42" y="243"/>
                  </a:cxn>
                  <a:cxn ang="0">
                    <a:pos x="21" y="264"/>
                  </a:cxn>
                  <a:cxn ang="0">
                    <a:pos x="0" y="278"/>
                  </a:cxn>
                </a:cxnLst>
                <a:rect l="0" t="0" r="r" b="b"/>
                <a:pathLst>
                  <a:path w="100" h="278">
                    <a:moveTo>
                      <a:pt x="93" y="0"/>
                    </a:moveTo>
                    <a:lnTo>
                      <a:pt x="98" y="37"/>
                    </a:lnTo>
                    <a:lnTo>
                      <a:pt x="100" y="75"/>
                    </a:lnTo>
                    <a:lnTo>
                      <a:pt x="98" y="107"/>
                    </a:lnTo>
                    <a:lnTo>
                      <a:pt x="93" y="140"/>
                    </a:lnTo>
                    <a:lnTo>
                      <a:pt x="84" y="168"/>
                    </a:lnTo>
                    <a:lnTo>
                      <a:pt x="72" y="196"/>
                    </a:lnTo>
                    <a:lnTo>
                      <a:pt x="58" y="222"/>
                    </a:lnTo>
                    <a:lnTo>
                      <a:pt x="42" y="243"/>
                    </a:lnTo>
                    <a:lnTo>
                      <a:pt x="21" y="264"/>
                    </a:lnTo>
                    <a:lnTo>
                      <a:pt x="0" y="278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19"/>
              <p:cNvSpPr>
                <a:spLocks/>
              </p:cNvSpPr>
              <p:nvPr/>
            </p:nvSpPr>
            <p:spPr bwMode="auto">
              <a:xfrm>
                <a:off x="2296" y="2246"/>
                <a:ext cx="91" cy="93"/>
              </a:xfrm>
              <a:custGeom>
                <a:avLst/>
                <a:gdLst/>
                <a:ahLst/>
                <a:cxnLst>
                  <a:cxn ang="0">
                    <a:pos x="91" y="86"/>
                  </a:cxn>
                  <a:cxn ang="0">
                    <a:pos x="37" y="0"/>
                  </a:cxn>
                  <a:cxn ang="0">
                    <a:pos x="0" y="93"/>
                  </a:cxn>
                </a:cxnLst>
                <a:rect l="0" t="0" r="r" b="b"/>
                <a:pathLst>
                  <a:path w="91" h="93">
                    <a:moveTo>
                      <a:pt x="91" y="86"/>
                    </a:moveTo>
                    <a:lnTo>
                      <a:pt x="37" y="0"/>
                    </a:lnTo>
                    <a:lnTo>
                      <a:pt x="0" y="9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20"/>
              <p:cNvSpPr>
                <a:spLocks/>
              </p:cNvSpPr>
              <p:nvPr/>
            </p:nvSpPr>
            <p:spPr bwMode="auto">
              <a:xfrm>
                <a:off x="2240" y="2426"/>
                <a:ext cx="96" cy="9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98"/>
                  </a:cxn>
                  <a:cxn ang="0">
                    <a:pos x="96" y="63"/>
                  </a:cxn>
                </a:cxnLst>
                <a:rect l="0" t="0" r="r" b="b"/>
                <a:pathLst>
                  <a:path w="96" h="98">
                    <a:moveTo>
                      <a:pt x="30" y="0"/>
                    </a:moveTo>
                    <a:lnTo>
                      <a:pt x="0" y="98"/>
                    </a:lnTo>
                    <a:lnTo>
                      <a:pt x="96" y="6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" name="Group 121"/>
            <p:cNvGrpSpPr>
              <a:grpSpLocks/>
            </p:cNvGrpSpPr>
            <p:nvPr/>
          </p:nvGrpSpPr>
          <p:grpSpPr bwMode="auto">
            <a:xfrm>
              <a:off x="2656" y="2355"/>
              <a:ext cx="422" cy="694"/>
              <a:chOff x="1906" y="2255"/>
              <a:chExt cx="315" cy="507"/>
            </a:xfrm>
          </p:grpSpPr>
          <p:sp>
            <p:nvSpPr>
              <p:cNvPr id="107" name="Freeform 122"/>
              <p:cNvSpPr>
                <a:spLocks/>
              </p:cNvSpPr>
              <p:nvPr/>
            </p:nvSpPr>
            <p:spPr bwMode="auto">
              <a:xfrm>
                <a:off x="1906" y="2255"/>
                <a:ext cx="269" cy="507"/>
              </a:xfrm>
              <a:custGeom>
                <a:avLst/>
                <a:gdLst/>
                <a:ahLst/>
                <a:cxnLst>
                  <a:cxn ang="0">
                    <a:pos x="266" y="0"/>
                  </a:cxn>
                  <a:cxn ang="0">
                    <a:pos x="269" y="31"/>
                  </a:cxn>
                  <a:cxn ang="0">
                    <a:pos x="269" y="61"/>
                  </a:cxn>
                  <a:cxn ang="0">
                    <a:pos x="269" y="96"/>
                  </a:cxn>
                  <a:cxn ang="0">
                    <a:pos x="264" y="129"/>
                  </a:cxn>
                  <a:cxn ang="0">
                    <a:pos x="250" y="194"/>
                  </a:cxn>
                  <a:cxn ang="0">
                    <a:pos x="229" y="257"/>
                  </a:cxn>
                  <a:cxn ang="0">
                    <a:pos x="199" y="316"/>
                  </a:cxn>
                  <a:cxn ang="0">
                    <a:pos x="159" y="372"/>
                  </a:cxn>
                  <a:cxn ang="0">
                    <a:pos x="112" y="423"/>
                  </a:cxn>
                  <a:cxn ang="0">
                    <a:pos x="61" y="467"/>
                  </a:cxn>
                  <a:cxn ang="0">
                    <a:pos x="0" y="507"/>
                  </a:cxn>
                </a:cxnLst>
                <a:rect l="0" t="0" r="r" b="b"/>
                <a:pathLst>
                  <a:path w="269" h="507">
                    <a:moveTo>
                      <a:pt x="266" y="0"/>
                    </a:moveTo>
                    <a:lnTo>
                      <a:pt x="269" y="31"/>
                    </a:lnTo>
                    <a:lnTo>
                      <a:pt x="269" y="61"/>
                    </a:lnTo>
                    <a:lnTo>
                      <a:pt x="269" y="96"/>
                    </a:lnTo>
                    <a:lnTo>
                      <a:pt x="264" y="129"/>
                    </a:lnTo>
                    <a:lnTo>
                      <a:pt x="250" y="194"/>
                    </a:lnTo>
                    <a:lnTo>
                      <a:pt x="229" y="257"/>
                    </a:lnTo>
                    <a:lnTo>
                      <a:pt x="199" y="316"/>
                    </a:lnTo>
                    <a:lnTo>
                      <a:pt x="159" y="372"/>
                    </a:lnTo>
                    <a:lnTo>
                      <a:pt x="112" y="423"/>
                    </a:lnTo>
                    <a:lnTo>
                      <a:pt x="61" y="467"/>
                    </a:lnTo>
                    <a:lnTo>
                      <a:pt x="0" y="507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23"/>
              <p:cNvSpPr>
                <a:spLocks/>
              </p:cNvSpPr>
              <p:nvPr/>
            </p:nvSpPr>
            <p:spPr bwMode="auto">
              <a:xfrm>
                <a:off x="2130" y="2255"/>
                <a:ext cx="91" cy="91"/>
              </a:xfrm>
              <a:custGeom>
                <a:avLst/>
                <a:gdLst/>
                <a:ahLst/>
                <a:cxnLst>
                  <a:cxn ang="0">
                    <a:pos x="91" y="89"/>
                  </a:cxn>
                  <a:cxn ang="0">
                    <a:pos x="42" y="0"/>
                  </a:cxn>
                  <a:cxn ang="0">
                    <a:pos x="0" y="91"/>
                  </a:cxn>
                </a:cxnLst>
                <a:rect l="0" t="0" r="r" b="b"/>
                <a:pathLst>
                  <a:path w="91" h="91">
                    <a:moveTo>
                      <a:pt x="91" y="89"/>
                    </a:moveTo>
                    <a:lnTo>
                      <a:pt x="42" y="0"/>
                    </a:lnTo>
                    <a:lnTo>
                      <a:pt x="0" y="91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124"/>
              <p:cNvSpPr>
                <a:spLocks/>
              </p:cNvSpPr>
              <p:nvPr/>
            </p:nvSpPr>
            <p:spPr bwMode="auto">
              <a:xfrm>
                <a:off x="1906" y="2673"/>
                <a:ext cx="101" cy="8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89"/>
                  </a:cxn>
                  <a:cxn ang="0">
                    <a:pos x="101" y="75"/>
                  </a:cxn>
                </a:cxnLst>
                <a:rect l="0" t="0" r="r" b="b"/>
                <a:pathLst>
                  <a:path w="101" h="89">
                    <a:moveTo>
                      <a:pt x="52" y="0"/>
                    </a:moveTo>
                    <a:lnTo>
                      <a:pt x="0" y="89"/>
                    </a:lnTo>
                    <a:lnTo>
                      <a:pt x="101" y="75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" name="Rectangle 125"/>
            <p:cNvSpPr>
              <a:spLocks noChangeArrowheads="1"/>
            </p:cNvSpPr>
            <p:nvPr/>
          </p:nvSpPr>
          <p:spPr bwMode="auto">
            <a:xfrm>
              <a:off x="3328" y="1247"/>
              <a:ext cx="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auto">
            <a:xfrm>
              <a:off x="3106" y="3315"/>
              <a:ext cx="56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" name="Group 127"/>
            <p:cNvGrpSpPr>
              <a:grpSpLocks/>
            </p:cNvGrpSpPr>
            <p:nvPr/>
          </p:nvGrpSpPr>
          <p:grpSpPr bwMode="auto">
            <a:xfrm>
              <a:off x="3188" y="3145"/>
              <a:ext cx="276" cy="521"/>
              <a:chOff x="2347" y="3029"/>
              <a:chExt cx="207" cy="290"/>
            </a:xfrm>
          </p:grpSpPr>
          <p:sp>
            <p:nvSpPr>
              <p:cNvPr id="104" name="Rectangle 128"/>
              <p:cNvSpPr>
                <a:spLocks noChangeArrowheads="1"/>
              </p:cNvSpPr>
              <p:nvPr/>
            </p:nvSpPr>
            <p:spPr bwMode="auto">
              <a:xfrm>
                <a:off x="2459" y="3239"/>
                <a:ext cx="95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</a:rPr>
                  <a:t>20</a:t>
                </a:r>
                <a:endParaRPr lang="ru-RU" sz="2800"/>
              </a:p>
            </p:txBody>
          </p:sp>
          <p:sp>
            <p:nvSpPr>
              <p:cNvPr id="105" name="Rectangle 129"/>
              <p:cNvSpPr>
                <a:spLocks noChangeArrowheads="1"/>
              </p:cNvSpPr>
              <p:nvPr/>
            </p:nvSpPr>
            <p:spPr bwMode="auto">
              <a:xfrm>
                <a:off x="2347" y="3138"/>
                <a:ext cx="8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>
                <a:off x="2356" y="3029"/>
                <a:ext cx="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45" name="Rectangle 131"/>
            <p:cNvSpPr>
              <a:spLocks noChangeArrowheads="1"/>
            </p:cNvSpPr>
            <p:nvPr/>
          </p:nvSpPr>
          <p:spPr bwMode="auto">
            <a:xfrm>
              <a:off x="2571" y="3315"/>
              <a:ext cx="5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" name="Group 132"/>
            <p:cNvGrpSpPr>
              <a:grpSpLocks/>
            </p:cNvGrpSpPr>
            <p:nvPr/>
          </p:nvGrpSpPr>
          <p:grpSpPr bwMode="auto">
            <a:xfrm>
              <a:off x="2738" y="3147"/>
              <a:ext cx="212" cy="509"/>
              <a:chOff x="1956" y="3026"/>
              <a:chExt cx="160" cy="328"/>
            </a:xfrm>
          </p:grpSpPr>
          <p:sp>
            <p:nvSpPr>
              <p:cNvPr id="101" name="Rectangle 133"/>
              <p:cNvSpPr>
                <a:spLocks noChangeArrowheads="1"/>
              </p:cNvSpPr>
              <p:nvPr/>
            </p:nvSpPr>
            <p:spPr bwMode="auto">
              <a:xfrm>
                <a:off x="2064" y="3252"/>
                <a:ext cx="5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0000"/>
                    </a:solidFill>
                  </a:rPr>
                  <a:t>2</a:t>
                </a:r>
                <a:endParaRPr lang="ru-RU" sz="2800"/>
              </a:p>
            </p:txBody>
          </p:sp>
          <p:sp>
            <p:nvSpPr>
              <p:cNvPr id="102" name="Rectangle 134"/>
              <p:cNvSpPr>
                <a:spLocks noChangeArrowheads="1"/>
              </p:cNvSpPr>
              <p:nvPr/>
            </p:nvSpPr>
            <p:spPr bwMode="auto">
              <a:xfrm>
                <a:off x="1956" y="3143"/>
                <a:ext cx="88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3" name="Rectangle 135"/>
              <p:cNvSpPr>
                <a:spLocks noChangeArrowheads="1"/>
              </p:cNvSpPr>
              <p:nvPr/>
            </p:nvSpPr>
            <p:spPr bwMode="auto">
              <a:xfrm>
                <a:off x="1967" y="3026"/>
                <a:ext cx="7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47" name="Rectangle 136"/>
            <p:cNvSpPr>
              <a:spLocks noChangeArrowheads="1"/>
            </p:cNvSpPr>
            <p:nvPr/>
          </p:nvSpPr>
          <p:spPr bwMode="auto">
            <a:xfrm>
              <a:off x="4532" y="3315"/>
              <a:ext cx="50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" name="Group 137"/>
            <p:cNvGrpSpPr>
              <a:grpSpLocks/>
            </p:cNvGrpSpPr>
            <p:nvPr/>
          </p:nvGrpSpPr>
          <p:grpSpPr bwMode="auto">
            <a:xfrm>
              <a:off x="4669" y="3207"/>
              <a:ext cx="195" cy="508"/>
              <a:chOff x="3423" y="3023"/>
              <a:chExt cx="154" cy="328"/>
            </a:xfrm>
          </p:grpSpPr>
          <p:sp>
            <p:nvSpPr>
              <p:cNvPr id="98" name="Rectangle 138"/>
              <p:cNvSpPr>
                <a:spLocks noChangeArrowheads="1"/>
              </p:cNvSpPr>
              <p:nvPr/>
            </p:nvSpPr>
            <p:spPr bwMode="auto">
              <a:xfrm>
                <a:off x="3523" y="3249"/>
                <a:ext cx="5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339933"/>
                    </a:solidFill>
                  </a:rPr>
                  <a:t>3</a:t>
                </a:r>
                <a:endParaRPr lang="ru-RU" sz="2800"/>
              </a:p>
            </p:txBody>
          </p:sp>
          <p:sp>
            <p:nvSpPr>
              <p:cNvPr id="99" name="Rectangle 139"/>
              <p:cNvSpPr>
                <a:spLocks noChangeArrowheads="1"/>
              </p:cNvSpPr>
              <p:nvPr/>
            </p:nvSpPr>
            <p:spPr bwMode="auto">
              <a:xfrm>
                <a:off x="3423" y="3140"/>
                <a:ext cx="9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339933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0" name="Rectangle 140"/>
              <p:cNvSpPr>
                <a:spLocks noChangeArrowheads="1"/>
              </p:cNvSpPr>
              <p:nvPr/>
            </p:nvSpPr>
            <p:spPr bwMode="auto">
              <a:xfrm>
                <a:off x="3433" y="3023"/>
                <a:ext cx="7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339933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grpSp>
          <p:nvGrpSpPr>
            <p:cNvPr id="49" name="Group 141"/>
            <p:cNvGrpSpPr>
              <a:grpSpLocks/>
            </p:cNvGrpSpPr>
            <p:nvPr/>
          </p:nvGrpSpPr>
          <p:grpSpPr bwMode="auto">
            <a:xfrm>
              <a:off x="3432" y="1822"/>
              <a:ext cx="235" cy="489"/>
              <a:chOff x="1815" y="1950"/>
              <a:chExt cx="177" cy="290"/>
            </a:xfrm>
          </p:grpSpPr>
          <p:sp>
            <p:nvSpPr>
              <p:cNvPr id="95" name="Rectangle 142"/>
              <p:cNvSpPr>
                <a:spLocks noChangeArrowheads="1"/>
              </p:cNvSpPr>
              <p:nvPr/>
            </p:nvSpPr>
            <p:spPr bwMode="auto">
              <a:xfrm>
                <a:off x="1904" y="2161"/>
                <a:ext cx="88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10</a:t>
                </a:r>
                <a:endParaRPr lang="ru-RU" sz="1100"/>
              </a:p>
            </p:txBody>
          </p:sp>
          <p:sp>
            <p:nvSpPr>
              <p:cNvPr id="96" name="Rectangle 143"/>
              <p:cNvSpPr>
                <a:spLocks noChangeArrowheads="1"/>
              </p:cNvSpPr>
              <p:nvPr/>
            </p:nvSpPr>
            <p:spPr bwMode="auto">
              <a:xfrm>
                <a:off x="1815" y="2060"/>
                <a:ext cx="8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97" name="Rectangle 144"/>
              <p:cNvSpPr>
                <a:spLocks noChangeArrowheads="1"/>
              </p:cNvSpPr>
              <p:nvPr/>
            </p:nvSpPr>
            <p:spPr bwMode="auto">
              <a:xfrm>
                <a:off x="1829" y="1950"/>
                <a:ext cx="6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50" name="Rectangle 145"/>
            <p:cNvSpPr>
              <a:spLocks noChangeArrowheads="1"/>
            </p:cNvSpPr>
            <p:nvPr/>
          </p:nvSpPr>
          <p:spPr bwMode="auto">
            <a:xfrm>
              <a:off x="3241" y="2388"/>
              <a:ext cx="51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" name="Group 146"/>
            <p:cNvGrpSpPr>
              <a:grpSpLocks/>
            </p:cNvGrpSpPr>
            <p:nvPr/>
          </p:nvGrpSpPr>
          <p:grpSpPr bwMode="auto">
            <a:xfrm>
              <a:off x="3382" y="2487"/>
              <a:ext cx="210" cy="252"/>
              <a:chOff x="2443" y="2426"/>
              <a:chExt cx="156" cy="185"/>
            </a:xfrm>
          </p:grpSpPr>
          <p:sp>
            <p:nvSpPr>
              <p:cNvPr id="93" name="Rectangle 147"/>
              <p:cNvSpPr>
                <a:spLocks noChangeArrowheads="1"/>
              </p:cNvSpPr>
              <p:nvPr/>
            </p:nvSpPr>
            <p:spPr bwMode="auto">
              <a:xfrm>
                <a:off x="2528" y="2532"/>
                <a:ext cx="71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13</a:t>
                </a:r>
                <a:endParaRPr lang="ru-RU" sz="2800"/>
              </a:p>
            </p:txBody>
          </p:sp>
          <p:sp>
            <p:nvSpPr>
              <p:cNvPr id="94" name="Rectangle 148"/>
              <p:cNvSpPr>
                <a:spLocks noChangeArrowheads="1"/>
              </p:cNvSpPr>
              <p:nvPr/>
            </p:nvSpPr>
            <p:spPr bwMode="auto">
              <a:xfrm>
                <a:off x="2443" y="2426"/>
                <a:ext cx="8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</p:grpSp>
        <p:sp>
          <p:nvSpPr>
            <p:cNvPr id="52" name="Rectangle 149"/>
            <p:cNvSpPr>
              <a:spLocks noChangeArrowheads="1"/>
            </p:cNvSpPr>
            <p:nvPr/>
          </p:nvSpPr>
          <p:spPr bwMode="auto">
            <a:xfrm>
              <a:off x="2794" y="2810"/>
              <a:ext cx="79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" name="Group 150"/>
            <p:cNvGrpSpPr>
              <a:grpSpLocks/>
            </p:cNvGrpSpPr>
            <p:nvPr/>
          </p:nvGrpSpPr>
          <p:grpSpPr bwMode="auto">
            <a:xfrm>
              <a:off x="2905" y="2802"/>
              <a:ext cx="540" cy="310"/>
              <a:chOff x="2112" y="2687"/>
              <a:chExt cx="404" cy="227"/>
            </a:xfrm>
          </p:grpSpPr>
          <p:sp>
            <p:nvSpPr>
              <p:cNvPr id="88" name="Rectangle 151"/>
              <p:cNvSpPr>
                <a:spLocks noChangeArrowheads="1"/>
              </p:cNvSpPr>
              <p:nvPr/>
            </p:nvSpPr>
            <p:spPr bwMode="auto">
              <a:xfrm>
                <a:off x="2296" y="2687"/>
                <a:ext cx="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(</a:t>
                </a:r>
                <a:endParaRPr lang="ru-RU" sz="2800"/>
              </a:p>
            </p:txBody>
          </p:sp>
          <p:sp>
            <p:nvSpPr>
              <p:cNvPr id="89" name="Rectangle 152"/>
              <p:cNvSpPr>
                <a:spLocks noChangeArrowheads="1"/>
              </p:cNvSpPr>
              <p:nvPr/>
            </p:nvSpPr>
            <p:spPr bwMode="auto">
              <a:xfrm>
                <a:off x="2453" y="2687"/>
                <a:ext cx="6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  <a:endParaRPr lang="ru-RU" sz="2800"/>
              </a:p>
            </p:txBody>
          </p:sp>
          <p:sp>
            <p:nvSpPr>
              <p:cNvPr id="90" name="Rectangle 153"/>
              <p:cNvSpPr>
                <a:spLocks noChangeArrowheads="1"/>
              </p:cNvSpPr>
              <p:nvPr/>
            </p:nvSpPr>
            <p:spPr bwMode="auto">
              <a:xfrm>
                <a:off x="2339" y="2735"/>
                <a:ext cx="110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endParaRPr lang="ru-RU" sz="2800"/>
              </a:p>
            </p:txBody>
          </p:sp>
          <p:sp>
            <p:nvSpPr>
              <p:cNvPr id="91" name="Rectangle 154"/>
              <p:cNvSpPr>
                <a:spLocks noChangeArrowheads="1"/>
              </p:cNvSpPr>
              <p:nvPr/>
            </p:nvSpPr>
            <p:spPr bwMode="auto">
              <a:xfrm>
                <a:off x="2112" y="2735"/>
                <a:ext cx="8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  <p:sp>
            <p:nvSpPr>
              <p:cNvPr id="92" name="Rectangle 155"/>
              <p:cNvSpPr>
                <a:spLocks noChangeArrowheads="1"/>
              </p:cNvSpPr>
              <p:nvPr/>
            </p:nvSpPr>
            <p:spPr bwMode="auto">
              <a:xfrm>
                <a:off x="2197" y="2835"/>
                <a:ext cx="71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</p:grpSp>
        <p:sp>
          <p:nvSpPr>
            <p:cNvPr id="54" name="Rectangle 156"/>
            <p:cNvSpPr>
              <a:spLocks noChangeArrowheads="1"/>
            </p:cNvSpPr>
            <p:nvPr/>
          </p:nvSpPr>
          <p:spPr bwMode="auto">
            <a:xfrm>
              <a:off x="432" y="1752"/>
              <a:ext cx="807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" name="Group 157"/>
            <p:cNvGrpSpPr>
              <a:grpSpLocks/>
            </p:cNvGrpSpPr>
            <p:nvPr/>
          </p:nvGrpSpPr>
          <p:grpSpPr bwMode="auto">
            <a:xfrm>
              <a:off x="488" y="1896"/>
              <a:ext cx="563" cy="311"/>
              <a:chOff x="352" y="1917"/>
              <a:chExt cx="420" cy="228"/>
            </a:xfrm>
          </p:grpSpPr>
          <p:sp>
            <p:nvSpPr>
              <p:cNvPr id="83" name="Rectangle 158"/>
              <p:cNvSpPr>
                <a:spLocks noChangeArrowheads="1"/>
              </p:cNvSpPr>
              <p:nvPr/>
            </p:nvSpPr>
            <p:spPr bwMode="auto">
              <a:xfrm>
                <a:off x="553" y="1917"/>
                <a:ext cx="6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(</a:t>
                </a:r>
                <a:endParaRPr lang="ru-RU" sz="2800"/>
              </a:p>
            </p:txBody>
          </p:sp>
          <p:sp>
            <p:nvSpPr>
              <p:cNvPr id="84" name="Rectangle 159"/>
              <p:cNvSpPr>
                <a:spLocks noChangeArrowheads="1"/>
              </p:cNvSpPr>
              <p:nvPr/>
            </p:nvSpPr>
            <p:spPr bwMode="auto">
              <a:xfrm>
                <a:off x="709" y="1917"/>
                <a:ext cx="6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  <a:endParaRPr lang="ru-RU" sz="2800"/>
              </a:p>
            </p:txBody>
          </p:sp>
          <p:sp>
            <p:nvSpPr>
              <p:cNvPr id="85" name="Rectangle 160"/>
              <p:cNvSpPr>
                <a:spLocks noChangeArrowheads="1"/>
              </p:cNvSpPr>
              <p:nvPr/>
            </p:nvSpPr>
            <p:spPr bwMode="auto">
              <a:xfrm>
                <a:off x="594" y="1963"/>
                <a:ext cx="109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endParaRPr lang="ru-RU" sz="2800"/>
              </a:p>
            </p:txBody>
          </p:sp>
          <p:sp>
            <p:nvSpPr>
              <p:cNvPr id="86" name="Rectangle 161"/>
              <p:cNvSpPr>
                <a:spLocks noChangeArrowheads="1"/>
              </p:cNvSpPr>
              <p:nvPr/>
            </p:nvSpPr>
            <p:spPr bwMode="auto">
              <a:xfrm>
                <a:off x="352" y="1963"/>
                <a:ext cx="98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endParaRPr lang="ru-RU" sz="2800"/>
              </a:p>
            </p:txBody>
          </p:sp>
          <p:sp>
            <p:nvSpPr>
              <p:cNvPr id="87" name="Rectangle 162"/>
              <p:cNvSpPr>
                <a:spLocks noChangeArrowheads="1"/>
              </p:cNvSpPr>
              <p:nvPr/>
            </p:nvSpPr>
            <p:spPr bwMode="auto">
              <a:xfrm>
                <a:off x="453" y="2065"/>
                <a:ext cx="71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</p:grpSp>
        <p:sp>
          <p:nvSpPr>
            <p:cNvPr id="56" name="Rectangle 163"/>
            <p:cNvSpPr>
              <a:spLocks noChangeArrowheads="1"/>
            </p:cNvSpPr>
            <p:nvPr/>
          </p:nvSpPr>
          <p:spPr bwMode="auto">
            <a:xfrm>
              <a:off x="4354" y="1200"/>
              <a:ext cx="447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7" name="Group 164"/>
            <p:cNvGrpSpPr>
              <a:grpSpLocks/>
            </p:cNvGrpSpPr>
            <p:nvPr/>
          </p:nvGrpSpPr>
          <p:grpSpPr bwMode="auto">
            <a:xfrm>
              <a:off x="4321" y="1435"/>
              <a:ext cx="159" cy="400"/>
              <a:chOff x="3275" y="1736"/>
              <a:chExt cx="138" cy="211"/>
            </a:xfrm>
          </p:grpSpPr>
          <p:sp>
            <p:nvSpPr>
              <p:cNvPr id="80" name="Rectangle 165"/>
              <p:cNvSpPr>
                <a:spLocks noChangeArrowheads="1"/>
              </p:cNvSpPr>
              <p:nvPr/>
            </p:nvSpPr>
            <p:spPr bwMode="auto">
              <a:xfrm>
                <a:off x="3344" y="1851"/>
                <a:ext cx="6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500">
                    <a:solidFill>
                      <a:srgbClr val="000000"/>
                    </a:solidFill>
                  </a:rPr>
                  <a:t>1</a:t>
                </a:r>
                <a:endParaRPr lang="ru-RU" sz="2800"/>
              </a:p>
            </p:txBody>
          </p:sp>
          <p:sp>
            <p:nvSpPr>
              <p:cNvPr id="81" name="Rectangle 166"/>
              <p:cNvSpPr>
                <a:spLocks noChangeArrowheads="1"/>
              </p:cNvSpPr>
              <p:nvPr/>
            </p:nvSpPr>
            <p:spPr bwMode="auto">
              <a:xfrm>
                <a:off x="3275" y="1796"/>
                <a:ext cx="8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</a:rPr>
                  <a:t>v</a:t>
                </a:r>
                <a:endParaRPr lang="ru-RU" sz="2800"/>
              </a:p>
            </p:txBody>
          </p:sp>
          <p:sp>
            <p:nvSpPr>
              <p:cNvPr id="82" name="Rectangle 167"/>
              <p:cNvSpPr>
                <a:spLocks noChangeArrowheads="1"/>
              </p:cNvSpPr>
              <p:nvPr/>
            </p:nvSpPr>
            <p:spPr bwMode="auto">
              <a:xfrm>
                <a:off x="3278" y="1736"/>
                <a:ext cx="6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58" name="Rectangle 168"/>
            <p:cNvSpPr>
              <a:spLocks noChangeArrowheads="1"/>
            </p:cNvSpPr>
            <p:nvPr/>
          </p:nvSpPr>
          <p:spPr bwMode="auto">
            <a:xfrm>
              <a:off x="3907" y="1622"/>
              <a:ext cx="4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" name="Group 169"/>
            <p:cNvGrpSpPr>
              <a:grpSpLocks/>
            </p:cNvGrpSpPr>
            <p:nvPr/>
          </p:nvGrpSpPr>
          <p:grpSpPr bwMode="auto">
            <a:xfrm>
              <a:off x="4091" y="1531"/>
              <a:ext cx="155" cy="396"/>
              <a:chOff x="2953" y="2045"/>
              <a:chExt cx="167" cy="211"/>
            </a:xfrm>
          </p:grpSpPr>
          <p:sp>
            <p:nvSpPr>
              <p:cNvPr id="77" name="Rectangle 170"/>
              <p:cNvSpPr>
                <a:spLocks noChangeArrowheads="1"/>
              </p:cNvSpPr>
              <p:nvPr/>
            </p:nvSpPr>
            <p:spPr bwMode="auto">
              <a:xfrm>
                <a:off x="3034" y="2159"/>
                <a:ext cx="8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500">
                    <a:solidFill>
                      <a:srgbClr val="000000"/>
                    </a:solidFill>
                  </a:rPr>
                  <a:t>2</a:t>
                </a:r>
                <a:endParaRPr lang="ru-RU" sz="2800"/>
              </a:p>
            </p:txBody>
          </p:sp>
          <p:sp>
            <p:nvSpPr>
              <p:cNvPr id="78" name="Rectangle 171"/>
              <p:cNvSpPr>
                <a:spLocks noChangeArrowheads="1"/>
              </p:cNvSpPr>
              <p:nvPr/>
            </p:nvSpPr>
            <p:spPr bwMode="auto">
              <a:xfrm>
                <a:off x="2953" y="2103"/>
                <a:ext cx="10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</a:rPr>
                  <a:t>v</a:t>
                </a:r>
                <a:endParaRPr lang="ru-RU" sz="2800"/>
              </a:p>
            </p:txBody>
          </p:sp>
          <p:sp>
            <p:nvSpPr>
              <p:cNvPr id="79" name="Rectangle 172"/>
              <p:cNvSpPr>
                <a:spLocks noChangeArrowheads="1"/>
              </p:cNvSpPr>
              <p:nvPr/>
            </p:nvSpPr>
            <p:spPr bwMode="auto">
              <a:xfrm>
                <a:off x="2954" y="2045"/>
                <a:ext cx="8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60" name="Rectangle 173"/>
            <p:cNvSpPr>
              <a:spLocks noChangeArrowheads="1"/>
            </p:cNvSpPr>
            <p:nvPr/>
          </p:nvSpPr>
          <p:spPr bwMode="auto">
            <a:xfrm>
              <a:off x="4549" y="1497"/>
              <a:ext cx="50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" name="Group 174"/>
            <p:cNvGrpSpPr>
              <a:grpSpLocks/>
            </p:cNvGrpSpPr>
            <p:nvPr/>
          </p:nvGrpSpPr>
          <p:grpSpPr bwMode="auto">
            <a:xfrm>
              <a:off x="4577" y="1597"/>
              <a:ext cx="230" cy="245"/>
              <a:chOff x="3445" y="1991"/>
              <a:chExt cx="171" cy="180"/>
            </a:xfrm>
          </p:grpSpPr>
          <p:sp>
            <p:nvSpPr>
              <p:cNvPr id="75" name="Rectangle 175"/>
              <p:cNvSpPr>
                <a:spLocks noChangeArrowheads="1"/>
              </p:cNvSpPr>
              <p:nvPr/>
            </p:nvSpPr>
            <p:spPr bwMode="auto">
              <a:xfrm>
                <a:off x="3514" y="2056"/>
                <a:ext cx="10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  <p:sp>
            <p:nvSpPr>
              <p:cNvPr id="76" name="Rectangle 176"/>
              <p:cNvSpPr>
                <a:spLocks noChangeArrowheads="1"/>
              </p:cNvSpPr>
              <p:nvPr/>
            </p:nvSpPr>
            <p:spPr bwMode="auto">
              <a:xfrm>
                <a:off x="3445" y="1991"/>
                <a:ext cx="76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6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</p:grpSp>
        <p:sp>
          <p:nvSpPr>
            <p:cNvPr id="62" name="Rectangle 177"/>
            <p:cNvSpPr>
              <a:spLocks noChangeArrowheads="1"/>
            </p:cNvSpPr>
            <p:nvPr/>
          </p:nvSpPr>
          <p:spPr bwMode="auto">
            <a:xfrm>
              <a:off x="5780" y="2388"/>
              <a:ext cx="31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Rectangle 178"/>
            <p:cNvSpPr>
              <a:spLocks noChangeArrowheads="1"/>
            </p:cNvSpPr>
            <p:nvPr/>
          </p:nvSpPr>
          <p:spPr bwMode="auto">
            <a:xfrm>
              <a:off x="5569" y="2119"/>
              <a:ext cx="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000000"/>
                  </a:solidFill>
                </a:rPr>
                <a:t>Z</a:t>
              </a:r>
              <a:endParaRPr lang="ru-RU" sz="2800"/>
            </a:p>
          </p:txBody>
        </p:sp>
        <p:sp>
          <p:nvSpPr>
            <p:cNvPr id="64" name="Line 179"/>
            <p:cNvSpPr>
              <a:spLocks noChangeShapeType="1"/>
            </p:cNvSpPr>
            <p:nvPr/>
          </p:nvSpPr>
          <p:spPr bwMode="auto">
            <a:xfrm>
              <a:off x="3897" y="1531"/>
              <a:ext cx="122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Line 180"/>
            <p:cNvSpPr>
              <a:spLocks noChangeShapeType="1"/>
            </p:cNvSpPr>
            <p:nvPr/>
          </p:nvSpPr>
          <p:spPr bwMode="auto">
            <a:xfrm>
              <a:off x="1902" y="2340"/>
              <a:ext cx="167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Line 181"/>
            <p:cNvSpPr>
              <a:spLocks noChangeShapeType="1"/>
            </p:cNvSpPr>
            <p:nvPr/>
          </p:nvSpPr>
          <p:spPr bwMode="auto">
            <a:xfrm>
              <a:off x="616" y="1503"/>
              <a:ext cx="1286" cy="85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Line 182"/>
            <p:cNvSpPr>
              <a:spLocks noChangeShapeType="1"/>
            </p:cNvSpPr>
            <p:nvPr/>
          </p:nvSpPr>
          <p:spPr bwMode="auto">
            <a:xfrm>
              <a:off x="1902" y="2357"/>
              <a:ext cx="2960" cy="985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Line 183"/>
            <p:cNvSpPr>
              <a:spLocks noChangeShapeType="1"/>
            </p:cNvSpPr>
            <p:nvPr/>
          </p:nvSpPr>
          <p:spPr bwMode="auto">
            <a:xfrm>
              <a:off x="3897" y="1531"/>
              <a:ext cx="1222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Line 184"/>
            <p:cNvSpPr>
              <a:spLocks noChangeShapeType="1"/>
            </p:cNvSpPr>
            <p:nvPr/>
          </p:nvSpPr>
          <p:spPr bwMode="auto">
            <a:xfrm>
              <a:off x="5092" y="1531"/>
              <a:ext cx="0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Line 185"/>
            <p:cNvSpPr>
              <a:spLocks noChangeShapeType="1"/>
            </p:cNvSpPr>
            <p:nvPr/>
          </p:nvSpPr>
          <p:spPr bwMode="auto">
            <a:xfrm>
              <a:off x="1452" y="1306"/>
              <a:ext cx="450" cy="1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Line 186"/>
            <p:cNvSpPr>
              <a:spLocks noChangeShapeType="1"/>
            </p:cNvSpPr>
            <p:nvPr/>
          </p:nvSpPr>
          <p:spPr bwMode="auto">
            <a:xfrm>
              <a:off x="1902" y="2357"/>
              <a:ext cx="1480" cy="9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Line 187"/>
            <p:cNvSpPr>
              <a:spLocks noChangeShapeType="1"/>
            </p:cNvSpPr>
            <p:nvPr/>
          </p:nvSpPr>
          <p:spPr bwMode="auto">
            <a:xfrm>
              <a:off x="2019" y="2343"/>
              <a:ext cx="17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188"/>
            <p:cNvSpPr>
              <a:spLocks noChangeShapeType="1"/>
            </p:cNvSpPr>
            <p:nvPr/>
          </p:nvSpPr>
          <p:spPr bwMode="auto">
            <a:xfrm flipV="1">
              <a:off x="1890" y="2340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Arc 189"/>
            <p:cNvSpPr>
              <a:spLocks/>
            </p:cNvSpPr>
            <p:nvPr/>
          </p:nvSpPr>
          <p:spPr bwMode="auto">
            <a:xfrm flipV="1">
              <a:off x="4704" y="1538"/>
              <a:ext cx="240" cy="479"/>
            </a:xfrm>
            <a:custGeom>
              <a:avLst/>
              <a:gdLst>
                <a:gd name="G0" fmla="+- 0 0 0"/>
                <a:gd name="G1" fmla="+- 17234 0 0"/>
                <a:gd name="G2" fmla="+- 21600 0 0"/>
                <a:gd name="T0" fmla="*/ 13021 w 21600"/>
                <a:gd name="T1" fmla="*/ 0 h 26982"/>
                <a:gd name="T2" fmla="*/ 19275 w 21600"/>
                <a:gd name="T3" fmla="*/ 26982 h 26982"/>
                <a:gd name="T4" fmla="*/ 0 w 21600"/>
                <a:gd name="T5" fmla="*/ 17234 h 26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982" fill="none" extrusionOk="0">
                  <a:moveTo>
                    <a:pt x="13021" y="-1"/>
                  </a:moveTo>
                  <a:cubicBezTo>
                    <a:pt x="18424" y="4082"/>
                    <a:pt x="21600" y="10462"/>
                    <a:pt x="21600" y="17234"/>
                  </a:cubicBezTo>
                  <a:cubicBezTo>
                    <a:pt x="21600" y="20620"/>
                    <a:pt x="20803" y="23959"/>
                    <a:pt x="19275" y="26982"/>
                  </a:cubicBezTo>
                </a:path>
                <a:path w="21600" h="26982" stroke="0" extrusionOk="0">
                  <a:moveTo>
                    <a:pt x="13021" y="-1"/>
                  </a:moveTo>
                  <a:cubicBezTo>
                    <a:pt x="18424" y="4082"/>
                    <a:pt x="21600" y="10462"/>
                    <a:pt x="21600" y="17234"/>
                  </a:cubicBezTo>
                  <a:cubicBezTo>
                    <a:pt x="21600" y="20620"/>
                    <a:pt x="20803" y="23959"/>
                    <a:pt x="19275" y="26982"/>
                  </a:cubicBezTo>
                  <a:lnTo>
                    <a:pt x="0" y="1723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466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360413" y="20239"/>
            <a:ext cx="788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Superbroadband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synchronism e = </a:t>
            </a: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o+o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DKDP crystal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6" name="Группа 6"/>
          <p:cNvGrpSpPr/>
          <p:nvPr/>
        </p:nvGrpSpPr>
        <p:grpSpPr>
          <a:xfrm>
            <a:off x="1778248" y="487587"/>
            <a:ext cx="7014356" cy="1810989"/>
            <a:chOff x="1346200" y="703611"/>
            <a:chExt cx="7014356" cy="1810989"/>
          </a:xfrm>
        </p:grpSpPr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1346200" y="703611"/>
              <a:ext cx="70143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3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3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narrow band pump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(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ns pulse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)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–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frequency 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3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= 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const</a:t>
              </a:r>
              <a:endParaRPr lang="ru-RU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1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1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and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2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2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broadband signal and idler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variables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,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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1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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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</a:t>
              </a:r>
              <a:endParaRPr lang="ru-RU" baseline="-25000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2636838" y="1420813"/>
            <a:ext cx="376078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109" name="Формула" r:id="rId4" imgW="2362200" imgH="254000" progId="Equation.3">
                    <p:embed/>
                  </p:oleObj>
                </mc:Choice>
                <mc:Fallback>
                  <p:oleObj name="Формула" r:id="rId4" imgW="23622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6838" y="1420813"/>
                          <a:ext cx="3760787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1577975" y="1712913"/>
            <a:ext cx="6243638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110" name="Формула" r:id="rId6" imgW="3579846" imgH="507780" progId="Equation.3">
                    <p:embed/>
                  </p:oleObj>
                </mc:Choice>
                <mc:Fallback>
                  <p:oleObj name="Формула" r:id="rId6" imgW="3579846" imgH="507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975" y="1712913"/>
                          <a:ext cx="6243638" cy="668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Группа 107"/>
            <p:cNvGrpSpPr>
              <a:grpSpLocks/>
            </p:cNvGrpSpPr>
            <p:nvPr/>
          </p:nvGrpSpPr>
          <p:grpSpPr bwMode="auto">
            <a:xfrm>
              <a:off x="2308225" y="1822450"/>
              <a:ext cx="839788" cy="692150"/>
              <a:chOff x="299979" y="1785915"/>
              <a:chExt cx="839799" cy="692954"/>
            </a:xfrm>
          </p:grpSpPr>
          <p:grpSp>
            <p:nvGrpSpPr>
              <p:cNvPr id="24" name="Группа 90"/>
              <p:cNvGrpSpPr>
                <a:grpSpLocks/>
              </p:cNvGrpSpPr>
              <p:nvPr/>
            </p:nvGrpSpPr>
            <p:grpSpPr bwMode="auto">
              <a:xfrm>
                <a:off x="299979" y="1785915"/>
                <a:ext cx="839799" cy="438156"/>
                <a:chOff x="774648" y="2406636"/>
                <a:chExt cx="1131903" cy="620721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774648" y="2406636"/>
                  <a:ext cx="1131903" cy="621433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V="1">
                  <a:off x="774648" y="2406636"/>
                  <a:ext cx="1095527" cy="585408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Прямая со стрелкой 24"/>
              <p:cNvCxnSpPr/>
              <p:nvPr/>
            </p:nvCxnSpPr>
            <p:spPr>
              <a:xfrm rot="5400000" flipH="1" flipV="1">
                <a:off x="501365" y="2278612"/>
                <a:ext cx="400515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4067944" y="3691779"/>
            <a:ext cx="5275982" cy="2686005"/>
            <a:chOff x="432" y="1008"/>
            <a:chExt cx="5664" cy="3299"/>
          </a:xfrm>
        </p:grpSpPr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1920" y="1008"/>
            <a:ext cx="3346" cy="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111" name="Paintbrush Picture" r:id="rId8" imgW="3990476" imgH="3619048" progId="PBrush">
                    <p:embed/>
                  </p:oleObj>
                </mc:Choice>
                <mc:Fallback>
                  <p:oleObj name="Paintbrush Picture" r:id="rId8" imgW="3990476" imgH="3619048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008"/>
                          <a:ext cx="3346" cy="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3320" y="4149"/>
              <a:ext cx="3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</a:rPr>
                <a:t>Рис 1</a:t>
              </a:r>
              <a:endParaRPr lang="ru-RU" sz="2800"/>
            </a:p>
          </p:txBody>
        </p:sp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616" y="2303"/>
              <a:ext cx="5216" cy="74"/>
              <a:chOff x="380" y="2202"/>
              <a:chExt cx="4189" cy="91"/>
            </a:xfrm>
          </p:grpSpPr>
          <p:sp>
            <p:nvSpPr>
              <p:cNvPr id="214" name="Line 6"/>
              <p:cNvSpPr>
                <a:spLocks noChangeShapeType="1"/>
              </p:cNvSpPr>
              <p:nvPr/>
            </p:nvSpPr>
            <p:spPr bwMode="auto">
              <a:xfrm>
                <a:off x="380" y="2246"/>
                <a:ext cx="410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7"/>
              <p:cNvSpPr>
                <a:spLocks/>
              </p:cNvSpPr>
              <p:nvPr/>
            </p:nvSpPr>
            <p:spPr bwMode="auto">
              <a:xfrm>
                <a:off x="4478" y="2202"/>
                <a:ext cx="91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91" y="44"/>
                  </a:cxn>
                  <a:cxn ang="0">
                    <a:pos x="0" y="0"/>
                  </a:cxn>
                  <a:cxn ang="0">
                    <a:pos x="0" y="91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1" y="44"/>
                    </a:lnTo>
                    <a:lnTo>
                      <a:pt x="0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" name="Group 8"/>
            <p:cNvGrpSpPr>
              <a:grpSpLocks/>
            </p:cNvGrpSpPr>
            <p:nvPr/>
          </p:nvGrpSpPr>
          <p:grpSpPr bwMode="auto">
            <a:xfrm>
              <a:off x="1896" y="3308"/>
              <a:ext cx="2952" cy="12"/>
              <a:chOff x="1339" y="2951"/>
              <a:chExt cx="2203" cy="9"/>
            </a:xfrm>
          </p:grpSpPr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1339" y="2951"/>
                <a:ext cx="47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5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7" y="0"/>
                  </a:cxn>
                </a:cxnLst>
                <a:rect l="0" t="0" r="r" b="b"/>
                <a:pathLst>
                  <a:path w="47" h="9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0"/>
              <p:cNvSpPr>
                <a:spLocks/>
              </p:cNvSpPr>
              <p:nvPr/>
            </p:nvSpPr>
            <p:spPr bwMode="auto">
              <a:xfrm>
                <a:off x="140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1"/>
              <p:cNvSpPr>
                <a:spLocks/>
              </p:cNvSpPr>
              <p:nvPr/>
            </p:nvSpPr>
            <p:spPr bwMode="auto">
              <a:xfrm>
                <a:off x="147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2"/>
              <p:cNvSpPr>
                <a:spLocks/>
              </p:cNvSpPr>
              <p:nvPr/>
            </p:nvSpPr>
            <p:spPr bwMode="auto">
              <a:xfrm>
                <a:off x="153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3"/>
              <p:cNvSpPr>
                <a:spLocks/>
              </p:cNvSpPr>
              <p:nvPr/>
            </p:nvSpPr>
            <p:spPr bwMode="auto">
              <a:xfrm>
                <a:off x="1601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4"/>
              <p:cNvSpPr>
                <a:spLocks/>
              </p:cNvSpPr>
              <p:nvPr/>
            </p:nvSpPr>
            <p:spPr bwMode="auto">
              <a:xfrm>
                <a:off x="1666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5"/>
              <p:cNvSpPr>
                <a:spLocks/>
              </p:cNvSpPr>
              <p:nvPr/>
            </p:nvSpPr>
            <p:spPr bwMode="auto">
              <a:xfrm>
                <a:off x="1731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6"/>
              <p:cNvSpPr>
                <a:spLocks/>
              </p:cNvSpPr>
              <p:nvPr/>
            </p:nvSpPr>
            <p:spPr bwMode="auto">
              <a:xfrm>
                <a:off x="1797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7"/>
              <p:cNvSpPr>
                <a:spLocks/>
              </p:cNvSpPr>
              <p:nvPr/>
            </p:nvSpPr>
            <p:spPr bwMode="auto">
              <a:xfrm>
                <a:off x="1862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8"/>
              <p:cNvSpPr>
                <a:spLocks/>
              </p:cNvSpPr>
              <p:nvPr/>
            </p:nvSpPr>
            <p:spPr bwMode="auto">
              <a:xfrm>
                <a:off x="1927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9"/>
              <p:cNvSpPr>
                <a:spLocks/>
              </p:cNvSpPr>
              <p:nvPr/>
            </p:nvSpPr>
            <p:spPr bwMode="auto">
              <a:xfrm>
                <a:off x="1993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20"/>
              <p:cNvSpPr>
                <a:spLocks/>
              </p:cNvSpPr>
              <p:nvPr/>
            </p:nvSpPr>
            <p:spPr bwMode="auto">
              <a:xfrm>
                <a:off x="2058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21"/>
              <p:cNvSpPr>
                <a:spLocks/>
              </p:cNvSpPr>
              <p:nvPr/>
            </p:nvSpPr>
            <p:spPr bwMode="auto">
              <a:xfrm>
                <a:off x="2123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22"/>
              <p:cNvSpPr>
                <a:spLocks/>
              </p:cNvSpPr>
              <p:nvPr/>
            </p:nvSpPr>
            <p:spPr bwMode="auto">
              <a:xfrm>
                <a:off x="2189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23"/>
              <p:cNvSpPr>
                <a:spLocks/>
              </p:cNvSpPr>
              <p:nvPr/>
            </p:nvSpPr>
            <p:spPr bwMode="auto">
              <a:xfrm>
                <a:off x="2254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24"/>
              <p:cNvSpPr>
                <a:spLocks/>
              </p:cNvSpPr>
              <p:nvPr/>
            </p:nvSpPr>
            <p:spPr bwMode="auto">
              <a:xfrm>
                <a:off x="2319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25"/>
              <p:cNvSpPr>
                <a:spLocks/>
              </p:cNvSpPr>
              <p:nvPr/>
            </p:nvSpPr>
            <p:spPr bwMode="auto">
              <a:xfrm>
                <a:off x="238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26"/>
              <p:cNvSpPr>
                <a:spLocks/>
              </p:cNvSpPr>
              <p:nvPr/>
            </p:nvSpPr>
            <p:spPr bwMode="auto">
              <a:xfrm>
                <a:off x="245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7"/>
              <p:cNvSpPr>
                <a:spLocks/>
              </p:cNvSpPr>
              <p:nvPr/>
            </p:nvSpPr>
            <p:spPr bwMode="auto">
              <a:xfrm>
                <a:off x="251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8"/>
              <p:cNvSpPr>
                <a:spLocks/>
              </p:cNvSpPr>
              <p:nvPr/>
            </p:nvSpPr>
            <p:spPr bwMode="auto">
              <a:xfrm>
                <a:off x="2581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9"/>
              <p:cNvSpPr>
                <a:spLocks/>
              </p:cNvSpPr>
              <p:nvPr/>
            </p:nvSpPr>
            <p:spPr bwMode="auto">
              <a:xfrm>
                <a:off x="2646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30"/>
              <p:cNvSpPr>
                <a:spLocks/>
              </p:cNvSpPr>
              <p:nvPr/>
            </p:nvSpPr>
            <p:spPr bwMode="auto">
              <a:xfrm>
                <a:off x="2711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31"/>
              <p:cNvSpPr>
                <a:spLocks/>
              </p:cNvSpPr>
              <p:nvPr/>
            </p:nvSpPr>
            <p:spPr bwMode="auto">
              <a:xfrm>
                <a:off x="2777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32"/>
              <p:cNvSpPr>
                <a:spLocks/>
              </p:cNvSpPr>
              <p:nvPr/>
            </p:nvSpPr>
            <p:spPr bwMode="auto">
              <a:xfrm>
                <a:off x="2842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33"/>
              <p:cNvSpPr>
                <a:spLocks/>
              </p:cNvSpPr>
              <p:nvPr/>
            </p:nvSpPr>
            <p:spPr bwMode="auto">
              <a:xfrm>
                <a:off x="2907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34"/>
              <p:cNvSpPr>
                <a:spLocks/>
              </p:cNvSpPr>
              <p:nvPr/>
            </p:nvSpPr>
            <p:spPr bwMode="auto">
              <a:xfrm>
                <a:off x="2973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5"/>
              <p:cNvSpPr>
                <a:spLocks/>
              </p:cNvSpPr>
              <p:nvPr/>
            </p:nvSpPr>
            <p:spPr bwMode="auto">
              <a:xfrm>
                <a:off x="3038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6"/>
              <p:cNvSpPr>
                <a:spLocks/>
              </p:cNvSpPr>
              <p:nvPr/>
            </p:nvSpPr>
            <p:spPr bwMode="auto">
              <a:xfrm>
                <a:off x="3103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37"/>
              <p:cNvSpPr>
                <a:spLocks/>
              </p:cNvSpPr>
              <p:nvPr/>
            </p:nvSpPr>
            <p:spPr bwMode="auto">
              <a:xfrm>
                <a:off x="3169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38"/>
              <p:cNvSpPr>
                <a:spLocks/>
              </p:cNvSpPr>
              <p:nvPr/>
            </p:nvSpPr>
            <p:spPr bwMode="auto">
              <a:xfrm>
                <a:off x="3234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39"/>
              <p:cNvSpPr>
                <a:spLocks/>
              </p:cNvSpPr>
              <p:nvPr/>
            </p:nvSpPr>
            <p:spPr bwMode="auto">
              <a:xfrm>
                <a:off x="3299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40"/>
              <p:cNvSpPr>
                <a:spLocks/>
              </p:cNvSpPr>
              <p:nvPr/>
            </p:nvSpPr>
            <p:spPr bwMode="auto">
              <a:xfrm>
                <a:off x="336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41"/>
              <p:cNvSpPr>
                <a:spLocks/>
              </p:cNvSpPr>
              <p:nvPr/>
            </p:nvSpPr>
            <p:spPr bwMode="auto">
              <a:xfrm>
                <a:off x="343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42"/>
              <p:cNvSpPr>
                <a:spLocks/>
              </p:cNvSpPr>
              <p:nvPr/>
            </p:nvSpPr>
            <p:spPr bwMode="auto">
              <a:xfrm>
                <a:off x="349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" name="Group 43"/>
            <p:cNvGrpSpPr>
              <a:grpSpLocks/>
            </p:cNvGrpSpPr>
            <p:nvPr/>
          </p:nvGrpSpPr>
          <p:grpSpPr bwMode="auto">
            <a:xfrm>
              <a:off x="4836" y="2362"/>
              <a:ext cx="15" cy="958"/>
              <a:chOff x="3533" y="2260"/>
              <a:chExt cx="11" cy="700"/>
            </a:xfrm>
          </p:grpSpPr>
          <p:sp>
            <p:nvSpPr>
              <p:cNvPr id="169" name="Freeform 44"/>
              <p:cNvSpPr>
                <a:spLocks/>
              </p:cNvSpPr>
              <p:nvPr/>
            </p:nvSpPr>
            <p:spPr bwMode="auto">
              <a:xfrm>
                <a:off x="3533" y="2914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2" y="44"/>
                  </a:cxn>
                  <a:cxn ang="0">
                    <a:pos x="4" y="46"/>
                  </a:cxn>
                  <a:cxn ang="0">
                    <a:pos x="4" y="46"/>
                  </a:cxn>
                  <a:cxn ang="0">
                    <a:pos x="7" y="44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2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45"/>
              <p:cNvSpPr>
                <a:spLocks/>
              </p:cNvSpPr>
              <p:nvPr/>
            </p:nvSpPr>
            <p:spPr bwMode="auto">
              <a:xfrm>
                <a:off x="3533" y="2848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46"/>
              <p:cNvSpPr>
                <a:spLocks/>
              </p:cNvSpPr>
              <p:nvPr/>
            </p:nvSpPr>
            <p:spPr bwMode="auto">
              <a:xfrm>
                <a:off x="3533" y="2783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47"/>
              <p:cNvSpPr>
                <a:spLocks/>
              </p:cNvSpPr>
              <p:nvPr/>
            </p:nvSpPr>
            <p:spPr bwMode="auto">
              <a:xfrm>
                <a:off x="3533" y="2718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6"/>
                  </a:cxn>
                  <a:cxn ang="0">
                    <a:pos x="4" y="46"/>
                  </a:cxn>
                  <a:cxn ang="0">
                    <a:pos x="7" y="46"/>
                  </a:cxn>
                  <a:cxn ang="0">
                    <a:pos x="9" y="46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4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48"/>
              <p:cNvSpPr>
                <a:spLocks/>
              </p:cNvSpPr>
              <p:nvPr/>
            </p:nvSpPr>
            <p:spPr bwMode="auto">
              <a:xfrm>
                <a:off x="3533" y="2652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49"/>
              <p:cNvSpPr>
                <a:spLocks/>
              </p:cNvSpPr>
              <p:nvPr/>
            </p:nvSpPr>
            <p:spPr bwMode="auto">
              <a:xfrm>
                <a:off x="3533" y="2587"/>
                <a:ext cx="11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4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42"/>
                  </a:cxn>
                </a:cxnLst>
                <a:rect l="0" t="0" r="r" b="b"/>
                <a:pathLst>
                  <a:path w="11" h="47">
                    <a:moveTo>
                      <a:pt x="0" y="42"/>
                    </a:moveTo>
                    <a:lnTo>
                      <a:pt x="0" y="44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4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50"/>
              <p:cNvSpPr>
                <a:spLocks/>
              </p:cNvSpPr>
              <p:nvPr/>
            </p:nvSpPr>
            <p:spPr bwMode="auto">
              <a:xfrm>
                <a:off x="3535" y="2521"/>
                <a:ext cx="9" cy="47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43"/>
                  </a:cxn>
                </a:cxnLst>
                <a:rect l="0" t="0" r="r" b="b"/>
                <a:pathLst>
                  <a:path w="9" h="47">
                    <a:moveTo>
                      <a:pt x="0" y="43"/>
                    </a:moveTo>
                    <a:lnTo>
                      <a:pt x="0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51"/>
              <p:cNvSpPr>
                <a:spLocks/>
              </p:cNvSpPr>
              <p:nvPr/>
            </p:nvSpPr>
            <p:spPr bwMode="auto">
              <a:xfrm>
                <a:off x="3535" y="2456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52"/>
              <p:cNvSpPr>
                <a:spLocks/>
              </p:cNvSpPr>
              <p:nvPr/>
            </p:nvSpPr>
            <p:spPr bwMode="auto">
              <a:xfrm>
                <a:off x="3535" y="2391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5" y="46"/>
                  </a:cxn>
                  <a:cxn ang="0">
                    <a:pos x="7" y="46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4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53"/>
              <p:cNvSpPr>
                <a:spLocks/>
              </p:cNvSpPr>
              <p:nvPr/>
            </p:nvSpPr>
            <p:spPr bwMode="auto">
              <a:xfrm>
                <a:off x="3535" y="2325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54"/>
              <p:cNvSpPr>
                <a:spLocks/>
              </p:cNvSpPr>
              <p:nvPr/>
            </p:nvSpPr>
            <p:spPr bwMode="auto">
              <a:xfrm>
                <a:off x="3535" y="2260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" name="Group 55"/>
            <p:cNvGrpSpPr>
              <a:grpSpLocks/>
            </p:cNvGrpSpPr>
            <p:nvPr/>
          </p:nvGrpSpPr>
          <p:grpSpPr bwMode="auto">
            <a:xfrm>
              <a:off x="1902" y="2343"/>
              <a:ext cx="1292" cy="972"/>
              <a:chOff x="1344" y="2246"/>
              <a:chExt cx="964" cy="710"/>
            </a:xfrm>
          </p:grpSpPr>
          <p:sp>
            <p:nvSpPr>
              <p:cNvPr id="167" name="Line 56"/>
              <p:cNvSpPr>
                <a:spLocks noChangeShapeType="1"/>
              </p:cNvSpPr>
              <p:nvPr/>
            </p:nvSpPr>
            <p:spPr bwMode="auto">
              <a:xfrm>
                <a:off x="1344" y="2246"/>
                <a:ext cx="896" cy="66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57"/>
              <p:cNvSpPr>
                <a:spLocks/>
              </p:cNvSpPr>
              <p:nvPr/>
            </p:nvSpPr>
            <p:spPr bwMode="auto">
              <a:xfrm>
                <a:off x="2207" y="2867"/>
                <a:ext cx="101" cy="8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1" y="89"/>
                  </a:cxn>
                  <a:cxn ang="0">
                    <a:pos x="54" y="0"/>
                  </a:cxn>
                  <a:cxn ang="0">
                    <a:pos x="0" y="72"/>
                  </a:cxn>
                </a:cxnLst>
                <a:rect l="0" t="0" r="r" b="b"/>
                <a:pathLst>
                  <a:path w="101" h="89">
                    <a:moveTo>
                      <a:pt x="0" y="72"/>
                    </a:moveTo>
                    <a:lnTo>
                      <a:pt x="101" y="89"/>
                    </a:lnTo>
                    <a:lnTo>
                      <a:pt x="54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" name="Group 58"/>
            <p:cNvGrpSpPr>
              <a:grpSpLocks/>
            </p:cNvGrpSpPr>
            <p:nvPr/>
          </p:nvGrpSpPr>
          <p:grpSpPr bwMode="auto">
            <a:xfrm>
              <a:off x="1896" y="2336"/>
              <a:ext cx="1032" cy="979"/>
              <a:chOff x="1339" y="2241"/>
              <a:chExt cx="770" cy="715"/>
            </a:xfrm>
          </p:grpSpPr>
          <p:sp>
            <p:nvSpPr>
              <p:cNvPr id="151" name="Freeform 59"/>
              <p:cNvSpPr>
                <a:spLocks/>
              </p:cNvSpPr>
              <p:nvPr/>
            </p:nvSpPr>
            <p:spPr bwMode="auto">
              <a:xfrm>
                <a:off x="1339" y="2241"/>
                <a:ext cx="38" cy="3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10"/>
                  </a:cxn>
                  <a:cxn ang="0">
                    <a:pos x="28" y="33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8" y="31"/>
                  </a:cxn>
                  <a:cxn ang="0">
                    <a:pos x="38" y="28"/>
                  </a:cxn>
                  <a:cxn ang="0">
                    <a:pos x="35" y="26"/>
                  </a:cxn>
                  <a:cxn ang="0">
                    <a:pos x="10" y="3"/>
                  </a:cxn>
                </a:cxnLst>
                <a:rect l="0" t="0" r="r" b="b"/>
                <a:pathLst>
                  <a:path w="38" h="35">
                    <a:moveTo>
                      <a:pt x="1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28" y="33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8" y="31"/>
                    </a:lnTo>
                    <a:lnTo>
                      <a:pt x="38" y="28"/>
                    </a:lnTo>
                    <a:lnTo>
                      <a:pt x="35" y="26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60"/>
              <p:cNvSpPr>
                <a:spLocks/>
              </p:cNvSpPr>
              <p:nvPr/>
            </p:nvSpPr>
            <p:spPr bwMode="auto">
              <a:xfrm>
                <a:off x="1388" y="2286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2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2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35" y="25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35" y="2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61"/>
              <p:cNvSpPr>
                <a:spLocks/>
              </p:cNvSpPr>
              <p:nvPr/>
            </p:nvSpPr>
            <p:spPr bwMode="auto">
              <a:xfrm>
                <a:off x="1435" y="2330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35" y="26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8" y="33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62"/>
              <p:cNvSpPr>
                <a:spLocks/>
              </p:cNvSpPr>
              <p:nvPr/>
            </p:nvSpPr>
            <p:spPr bwMode="auto">
              <a:xfrm>
                <a:off x="1484" y="2374"/>
                <a:ext cx="35" cy="3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5" y="31"/>
                  </a:cxn>
                  <a:cxn ang="0">
                    <a:pos x="35" y="28"/>
                  </a:cxn>
                  <a:cxn ang="0">
                    <a:pos x="35" y="26"/>
                  </a:cxn>
                  <a:cxn ang="0">
                    <a:pos x="7" y="3"/>
                  </a:cxn>
                </a:cxnLst>
                <a:rect l="0" t="0" r="r" b="b"/>
                <a:pathLst>
                  <a:path w="35" h="35">
                    <a:moveTo>
                      <a:pt x="7" y="3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8" y="33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5" y="31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63"/>
              <p:cNvSpPr>
                <a:spLocks/>
              </p:cNvSpPr>
              <p:nvPr/>
            </p:nvSpPr>
            <p:spPr bwMode="auto">
              <a:xfrm>
                <a:off x="1531" y="2419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2"/>
                  </a:cxn>
                  <a:cxn ang="0">
                    <a:pos x="37" y="30"/>
                  </a:cxn>
                  <a:cxn ang="0">
                    <a:pos x="35" y="28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64"/>
              <p:cNvSpPr>
                <a:spLocks/>
              </p:cNvSpPr>
              <p:nvPr/>
            </p:nvSpPr>
            <p:spPr bwMode="auto">
              <a:xfrm>
                <a:off x="1580" y="2463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5" y="33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65"/>
              <p:cNvSpPr>
                <a:spLocks/>
              </p:cNvSpPr>
              <p:nvPr/>
            </p:nvSpPr>
            <p:spPr bwMode="auto">
              <a:xfrm>
                <a:off x="1626" y="2507"/>
                <a:ext cx="38" cy="3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3"/>
                  </a:cxn>
                  <a:cxn ang="0">
                    <a:pos x="38" y="31"/>
                  </a:cxn>
                  <a:cxn ang="0">
                    <a:pos x="35" y="28"/>
                  </a:cxn>
                  <a:cxn ang="0">
                    <a:pos x="10" y="3"/>
                  </a:cxn>
                </a:cxnLst>
                <a:rect l="0" t="0" r="r" b="b"/>
                <a:pathLst>
                  <a:path w="38" h="35">
                    <a:moveTo>
                      <a:pt x="10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5" y="28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66"/>
              <p:cNvSpPr>
                <a:spLocks/>
              </p:cNvSpPr>
              <p:nvPr/>
            </p:nvSpPr>
            <p:spPr bwMode="auto">
              <a:xfrm>
                <a:off x="1675" y="2552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5" y="33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67"/>
              <p:cNvSpPr>
                <a:spLocks/>
              </p:cNvSpPr>
              <p:nvPr/>
            </p:nvSpPr>
            <p:spPr bwMode="auto">
              <a:xfrm>
                <a:off x="1722" y="2596"/>
                <a:ext cx="37" cy="35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7" y="28"/>
                  </a:cxn>
                  <a:cxn ang="0">
                    <a:pos x="9" y="3"/>
                  </a:cxn>
                </a:cxnLst>
                <a:rect l="0" t="0" r="r" b="b"/>
                <a:pathLst>
                  <a:path w="37" h="35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68"/>
              <p:cNvSpPr>
                <a:spLocks/>
              </p:cNvSpPr>
              <p:nvPr/>
            </p:nvSpPr>
            <p:spPr bwMode="auto">
              <a:xfrm>
                <a:off x="1771" y="2641"/>
                <a:ext cx="37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2"/>
                  </a:cxn>
                  <a:cxn ang="0">
                    <a:pos x="37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7" h="35">
                    <a:moveTo>
                      <a:pt x="7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69"/>
              <p:cNvSpPr>
                <a:spLocks/>
              </p:cNvSpPr>
              <p:nvPr/>
            </p:nvSpPr>
            <p:spPr bwMode="auto">
              <a:xfrm>
                <a:off x="1818" y="2685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70"/>
              <p:cNvSpPr>
                <a:spLocks/>
              </p:cNvSpPr>
              <p:nvPr/>
            </p:nvSpPr>
            <p:spPr bwMode="auto">
              <a:xfrm>
                <a:off x="1867" y="2729"/>
                <a:ext cx="37" cy="3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5" y="28"/>
                  </a:cxn>
                  <a:cxn ang="0">
                    <a:pos x="7" y="3"/>
                  </a:cxn>
                </a:cxnLst>
                <a:rect l="0" t="0" r="r" b="b"/>
                <a:pathLst>
                  <a:path w="37" h="35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5" y="2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71"/>
              <p:cNvSpPr>
                <a:spLocks/>
              </p:cNvSpPr>
              <p:nvPr/>
            </p:nvSpPr>
            <p:spPr bwMode="auto">
              <a:xfrm>
                <a:off x="1913" y="2774"/>
                <a:ext cx="38" cy="3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3" y="9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5"/>
                  </a:cxn>
                  <a:cxn ang="0">
                    <a:pos x="38" y="32"/>
                  </a:cxn>
                  <a:cxn ang="0">
                    <a:pos x="38" y="30"/>
                  </a:cxn>
                  <a:cxn ang="0">
                    <a:pos x="38" y="28"/>
                  </a:cxn>
                  <a:cxn ang="0">
                    <a:pos x="10" y="2"/>
                  </a:cxn>
                </a:cxnLst>
                <a:rect l="0" t="0" r="r" b="b"/>
                <a:pathLst>
                  <a:path w="38" h="35">
                    <a:moveTo>
                      <a:pt x="10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5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72"/>
              <p:cNvSpPr>
                <a:spLocks/>
              </p:cNvSpPr>
              <p:nvPr/>
            </p:nvSpPr>
            <p:spPr bwMode="auto">
              <a:xfrm>
                <a:off x="1962" y="2818"/>
                <a:ext cx="38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3"/>
                  </a:cxn>
                  <a:cxn ang="0">
                    <a:pos x="38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8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3"/>
                    </a:lnTo>
                    <a:lnTo>
                      <a:pt x="38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73"/>
              <p:cNvSpPr>
                <a:spLocks/>
              </p:cNvSpPr>
              <p:nvPr/>
            </p:nvSpPr>
            <p:spPr bwMode="auto">
              <a:xfrm>
                <a:off x="2009" y="2862"/>
                <a:ext cx="37" cy="35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7" y="28"/>
                  </a:cxn>
                  <a:cxn ang="0">
                    <a:pos x="9" y="3"/>
                  </a:cxn>
                </a:cxnLst>
                <a:rect l="0" t="0" r="r" b="b"/>
                <a:pathLst>
                  <a:path w="37" h="35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74"/>
              <p:cNvSpPr>
                <a:spLocks/>
              </p:cNvSpPr>
              <p:nvPr/>
            </p:nvSpPr>
            <p:spPr bwMode="auto">
              <a:xfrm>
                <a:off x="2011" y="2862"/>
                <a:ext cx="98" cy="94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98" y="94"/>
                  </a:cxn>
                  <a:cxn ang="0">
                    <a:pos x="61" y="0"/>
                  </a:cxn>
                  <a:cxn ang="0">
                    <a:pos x="0" y="66"/>
                  </a:cxn>
                </a:cxnLst>
                <a:rect l="0" t="0" r="r" b="b"/>
                <a:pathLst>
                  <a:path w="98" h="94">
                    <a:moveTo>
                      <a:pt x="0" y="66"/>
                    </a:moveTo>
                    <a:lnTo>
                      <a:pt x="98" y="94"/>
                    </a:lnTo>
                    <a:lnTo>
                      <a:pt x="61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" name="Group 75"/>
            <p:cNvGrpSpPr>
              <a:grpSpLocks/>
            </p:cNvGrpSpPr>
            <p:nvPr/>
          </p:nvGrpSpPr>
          <p:grpSpPr bwMode="auto">
            <a:xfrm>
              <a:off x="1323" y="1417"/>
              <a:ext cx="579" cy="926"/>
              <a:chOff x="912" y="1569"/>
              <a:chExt cx="432" cy="677"/>
            </a:xfrm>
          </p:grpSpPr>
          <p:sp>
            <p:nvSpPr>
              <p:cNvPr id="149" name="Line 76"/>
              <p:cNvSpPr>
                <a:spLocks noChangeShapeType="1"/>
              </p:cNvSpPr>
              <p:nvPr/>
            </p:nvSpPr>
            <p:spPr bwMode="auto">
              <a:xfrm flipH="1" flipV="1">
                <a:off x="912" y="1569"/>
                <a:ext cx="388" cy="60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77"/>
              <p:cNvSpPr>
                <a:spLocks/>
              </p:cNvSpPr>
              <p:nvPr/>
            </p:nvSpPr>
            <p:spPr bwMode="auto">
              <a:xfrm>
                <a:off x="1255" y="2146"/>
                <a:ext cx="89" cy="10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89" y="100"/>
                  </a:cxn>
                  <a:cxn ang="0">
                    <a:pos x="77" y="0"/>
                  </a:cxn>
                  <a:cxn ang="0">
                    <a:pos x="0" y="49"/>
                  </a:cxn>
                </a:cxnLst>
                <a:rect l="0" t="0" r="r" b="b"/>
                <a:pathLst>
                  <a:path w="89" h="100">
                    <a:moveTo>
                      <a:pt x="0" y="49"/>
                    </a:moveTo>
                    <a:lnTo>
                      <a:pt x="89" y="100"/>
                    </a:lnTo>
                    <a:lnTo>
                      <a:pt x="7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" name="Group 78"/>
            <p:cNvGrpSpPr>
              <a:grpSpLocks/>
            </p:cNvGrpSpPr>
            <p:nvPr/>
          </p:nvGrpSpPr>
          <p:grpSpPr bwMode="auto">
            <a:xfrm>
              <a:off x="1140" y="1410"/>
              <a:ext cx="762" cy="933"/>
              <a:chOff x="775" y="1564"/>
              <a:chExt cx="569" cy="682"/>
            </a:xfrm>
          </p:grpSpPr>
          <p:sp>
            <p:nvSpPr>
              <p:cNvPr id="135" name="Freeform 79"/>
              <p:cNvSpPr>
                <a:spLocks/>
              </p:cNvSpPr>
              <p:nvPr/>
            </p:nvSpPr>
            <p:spPr bwMode="auto">
              <a:xfrm>
                <a:off x="775" y="1564"/>
                <a:ext cx="32" cy="3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9" y="3"/>
                  </a:cxn>
                </a:cxnLst>
                <a:rect l="0" t="0" r="r" b="b"/>
                <a:pathLst>
                  <a:path w="32" h="38">
                    <a:moveTo>
                      <a:pt x="9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80"/>
              <p:cNvSpPr>
                <a:spLocks/>
              </p:cNvSpPr>
              <p:nvPr/>
            </p:nvSpPr>
            <p:spPr bwMode="auto">
              <a:xfrm>
                <a:off x="817" y="1613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5" y="38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81"/>
              <p:cNvSpPr>
                <a:spLocks/>
              </p:cNvSpPr>
              <p:nvPr/>
            </p:nvSpPr>
            <p:spPr bwMode="auto">
              <a:xfrm>
                <a:off x="859" y="1665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82"/>
              <p:cNvSpPr>
                <a:spLocks/>
              </p:cNvSpPr>
              <p:nvPr/>
            </p:nvSpPr>
            <p:spPr bwMode="auto">
              <a:xfrm>
                <a:off x="901" y="1714"/>
                <a:ext cx="32" cy="4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5" y="37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40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5" y="37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83"/>
              <p:cNvSpPr>
                <a:spLocks/>
              </p:cNvSpPr>
              <p:nvPr/>
            </p:nvSpPr>
            <p:spPr bwMode="auto">
              <a:xfrm>
                <a:off x="943" y="1765"/>
                <a:ext cx="32" cy="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0"/>
                  </a:cxn>
                </a:cxnLst>
                <a:rect l="0" t="0" r="r" b="b"/>
                <a:pathLst>
                  <a:path w="32" h="3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84"/>
              <p:cNvSpPr>
                <a:spLocks/>
              </p:cNvSpPr>
              <p:nvPr/>
            </p:nvSpPr>
            <p:spPr bwMode="auto">
              <a:xfrm>
                <a:off x="985" y="1814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5" y="38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85"/>
              <p:cNvSpPr>
                <a:spLocks/>
              </p:cNvSpPr>
              <p:nvPr/>
            </p:nvSpPr>
            <p:spPr bwMode="auto">
              <a:xfrm>
                <a:off x="1027" y="1866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86"/>
              <p:cNvSpPr>
                <a:spLocks/>
              </p:cNvSpPr>
              <p:nvPr/>
            </p:nvSpPr>
            <p:spPr bwMode="auto">
              <a:xfrm>
                <a:off x="1069" y="1915"/>
                <a:ext cx="32" cy="39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3" y="37"/>
                  </a:cxn>
                  <a:cxn ang="0">
                    <a:pos x="25" y="39"/>
                  </a:cxn>
                  <a:cxn ang="0">
                    <a:pos x="28" y="39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0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39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3" y="37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0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87"/>
              <p:cNvSpPr>
                <a:spLocks/>
              </p:cNvSpPr>
              <p:nvPr/>
            </p:nvSpPr>
            <p:spPr bwMode="auto">
              <a:xfrm>
                <a:off x="1111" y="1966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3" y="3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88"/>
              <p:cNvSpPr>
                <a:spLocks/>
              </p:cNvSpPr>
              <p:nvPr/>
            </p:nvSpPr>
            <p:spPr bwMode="auto">
              <a:xfrm>
                <a:off x="1153" y="2015"/>
                <a:ext cx="32" cy="4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3" y="37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40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3" y="37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89"/>
              <p:cNvSpPr>
                <a:spLocks/>
              </p:cNvSpPr>
              <p:nvPr/>
            </p:nvSpPr>
            <p:spPr bwMode="auto">
              <a:xfrm>
                <a:off x="1195" y="2066"/>
                <a:ext cx="32" cy="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1"/>
                  </a:cxn>
                  <a:cxn ang="0">
                    <a:pos x="7" y="0"/>
                  </a:cxn>
                </a:cxnLst>
                <a:rect l="0" t="0" r="r" b="b"/>
                <a:pathLst>
                  <a:path w="32" h="3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90"/>
              <p:cNvSpPr>
                <a:spLocks/>
              </p:cNvSpPr>
              <p:nvPr/>
            </p:nvSpPr>
            <p:spPr bwMode="auto">
              <a:xfrm>
                <a:off x="1237" y="2115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3" y="38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3" y="38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91"/>
              <p:cNvSpPr>
                <a:spLocks/>
              </p:cNvSpPr>
              <p:nvPr/>
            </p:nvSpPr>
            <p:spPr bwMode="auto">
              <a:xfrm>
                <a:off x="1276" y="2167"/>
                <a:ext cx="19" cy="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12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7" y="16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9" y="11"/>
                  </a:cxn>
                  <a:cxn ang="0">
                    <a:pos x="10" y="0"/>
                  </a:cxn>
                </a:cxnLst>
                <a:rect l="0" t="0" r="r" b="b"/>
                <a:pathLst>
                  <a:path w="19" h="18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92"/>
              <p:cNvSpPr>
                <a:spLocks/>
              </p:cNvSpPr>
              <p:nvPr/>
            </p:nvSpPr>
            <p:spPr bwMode="auto">
              <a:xfrm>
                <a:off x="1251" y="2148"/>
                <a:ext cx="93" cy="9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93" y="98"/>
                  </a:cxn>
                  <a:cxn ang="0">
                    <a:pos x="70" y="0"/>
                  </a:cxn>
                  <a:cxn ang="0">
                    <a:pos x="0" y="58"/>
                  </a:cxn>
                </a:cxnLst>
                <a:rect l="0" t="0" r="r" b="b"/>
                <a:pathLst>
                  <a:path w="93" h="98">
                    <a:moveTo>
                      <a:pt x="0" y="58"/>
                    </a:moveTo>
                    <a:lnTo>
                      <a:pt x="93" y="98"/>
                    </a:lnTo>
                    <a:lnTo>
                      <a:pt x="7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" name="Group 93"/>
            <p:cNvGrpSpPr>
              <a:grpSpLocks/>
            </p:cNvGrpSpPr>
            <p:nvPr/>
          </p:nvGrpSpPr>
          <p:grpSpPr bwMode="auto">
            <a:xfrm>
              <a:off x="3544" y="2336"/>
              <a:ext cx="1304" cy="984"/>
              <a:chOff x="2569" y="2241"/>
              <a:chExt cx="973" cy="719"/>
            </a:xfrm>
          </p:grpSpPr>
          <p:sp>
            <p:nvSpPr>
              <p:cNvPr id="116" name="Freeform 94"/>
              <p:cNvSpPr>
                <a:spLocks/>
              </p:cNvSpPr>
              <p:nvPr/>
            </p:nvSpPr>
            <p:spPr bwMode="auto">
              <a:xfrm>
                <a:off x="2569" y="2241"/>
                <a:ext cx="40" cy="31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30" y="31"/>
                  </a:cxn>
                  <a:cxn ang="0">
                    <a:pos x="33" y="31"/>
                  </a:cxn>
                  <a:cxn ang="0">
                    <a:pos x="35" y="31"/>
                  </a:cxn>
                  <a:cxn ang="0">
                    <a:pos x="37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7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1">
                    <a:moveTo>
                      <a:pt x="9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30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7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95"/>
              <p:cNvSpPr>
                <a:spLocks/>
              </p:cNvSpPr>
              <p:nvPr/>
            </p:nvSpPr>
            <p:spPr bwMode="auto">
              <a:xfrm>
                <a:off x="2623" y="2281"/>
                <a:ext cx="37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37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7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37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96"/>
              <p:cNvSpPr>
                <a:spLocks/>
              </p:cNvSpPr>
              <p:nvPr/>
            </p:nvSpPr>
            <p:spPr bwMode="auto">
              <a:xfrm>
                <a:off x="2674" y="2318"/>
                <a:ext cx="40" cy="3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1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7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7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3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1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7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97"/>
              <p:cNvSpPr>
                <a:spLocks/>
              </p:cNvSpPr>
              <p:nvPr/>
            </p:nvSpPr>
            <p:spPr bwMode="auto">
              <a:xfrm>
                <a:off x="2728" y="2358"/>
                <a:ext cx="39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9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98"/>
              <p:cNvSpPr>
                <a:spLocks/>
              </p:cNvSpPr>
              <p:nvPr/>
            </p:nvSpPr>
            <p:spPr bwMode="auto">
              <a:xfrm>
                <a:off x="2779" y="2395"/>
                <a:ext cx="40" cy="3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3" y="31"/>
                  </a:cxn>
                  <a:cxn ang="0">
                    <a:pos x="35" y="33"/>
                  </a:cxn>
                  <a:cxn ang="0">
                    <a:pos x="37" y="33"/>
                  </a:cxn>
                  <a:cxn ang="0">
                    <a:pos x="40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3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3" y="31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40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99"/>
              <p:cNvSpPr>
                <a:spLocks/>
              </p:cNvSpPr>
              <p:nvPr/>
            </p:nvSpPr>
            <p:spPr bwMode="auto">
              <a:xfrm>
                <a:off x="2833" y="2435"/>
                <a:ext cx="39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9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00"/>
              <p:cNvSpPr>
                <a:spLocks/>
              </p:cNvSpPr>
              <p:nvPr/>
            </p:nvSpPr>
            <p:spPr bwMode="auto">
              <a:xfrm>
                <a:off x="2884" y="2475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01"/>
              <p:cNvSpPr>
                <a:spLocks/>
              </p:cNvSpPr>
              <p:nvPr/>
            </p:nvSpPr>
            <p:spPr bwMode="auto">
              <a:xfrm>
                <a:off x="2938" y="2512"/>
                <a:ext cx="39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0" y="30"/>
                  </a:cxn>
                  <a:cxn ang="0">
                    <a:pos x="32" y="33"/>
                  </a:cxn>
                  <a:cxn ang="0">
                    <a:pos x="35" y="33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2"/>
                  </a:cxn>
                </a:cxnLst>
                <a:rect l="0" t="0" r="r" b="b"/>
                <a:pathLst>
                  <a:path w="39" h="33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0" y="30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02"/>
              <p:cNvSpPr>
                <a:spLocks/>
              </p:cNvSpPr>
              <p:nvPr/>
            </p:nvSpPr>
            <p:spPr bwMode="auto">
              <a:xfrm>
                <a:off x="2989" y="2552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03"/>
              <p:cNvSpPr>
                <a:spLocks/>
              </p:cNvSpPr>
              <p:nvPr/>
            </p:nvSpPr>
            <p:spPr bwMode="auto">
              <a:xfrm>
                <a:off x="3043" y="2589"/>
                <a:ext cx="39" cy="3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30" y="31"/>
                  </a:cxn>
                  <a:cxn ang="0">
                    <a:pos x="32" y="33"/>
                  </a:cxn>
                  <a:cxn ang="0">
                    <a:pos x="35" y="33"/>
                  </a:cxn>
                  <a:cxn ang="0">
                    <a:pos x="37" y="31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4"/>
                  </a:cxn>
                  <a:cxn ang="0">
                    <a:pos x="7" y="3"/>
                  </a:cxn>
                </a:cxnLst>
                <a:rect l="0" t="0" r="r" b="b"/>
                <a:pathLst>
                  <a:path w="39" h="33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0" y="31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04"/>
              <p:cNvSpPr>
                <a:spLocks/>
              </p:cNvSpPr>
              <p:nvPr/>
            </p:nvSpPr>
            <p:spPr bwMode="auto">
              <a:xfrm>
                <a:off x="3094" y="2629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05"/>
              <p:cNvSpPr>
                <a:spLocks/>
              </p:cNvSpPr>
              <p:nvPr/>
            </p:nvSpPr>
            <p:spPr bwMode="auto">
              <a:xfrm>
                <a:off x="3148" y="2669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7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7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06"/>
              <p:cNvSpPr>
                <a:spLocks/>
              </p:cNvSpPr>
              <p:nvPr/>
            </p:nvSpPr>
            <p:spPr bwMode="auto">
              <a:xfrm>
                <a:off x="3201" y="2706"/>
                <a:ext cx="38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1" y="30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8" y="30"/>
                  </a:cxn>
                  <a:cxn ang="0">
                    <a:pos x="38" y="28"/>
                  </a:cxn>
                  <a:cxn ang="0">
                    <a:pos x="38" y="26"/>
                  </a:cxn>
                  <a:cxn ang="0">
                    <a:pos x="38" y="23"/>
                  </a:cxn>
                  <a:cxn ang="0">
                    <a:pos x="7" y="2"/>
                  </a:cxn>
                </a:cxnLst>
                <a:rect l="0" t="0" r="r" b="b"/>
                <a:pathLst>
                  <a:path w="38" h="33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8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07"/>
              <p:cNvSpPr>
                <a:spLocks/>
              </p:cNvSpPr>
              <p:nvPr/>
            </p:nvSpPr>
            <p:spPr bwMode="auto">
              <a:xfrm>
                <a:off x="3253" y="2746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08"/>
              <p:cNvSpPr>
                <a:spLocks/>
              </p:cNvSpPr>
              <p:nvPr/>
            </p:nvSpPr>
            <p:spPr bwMode="auto">
              <a:xfrm>
                <a:off x="3306" y="2783"/>
                <a:ext cx="40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1" y="30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8" y="23"/>
                  </a:cxn>
                  <a:cxn ang="0">
                    <a:pos x="7" y="2"/>
                  </a:cxn>
                </a:cxnLst>
                <a:rect l="0" t="0" r="r" b="b"/>
                <a:pathLst>
                  <a:path w="40" h="33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8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09"/>
              <p:cNvSpPr>
                <a:spLocks/>
              </p:cNvSpPr>
              <p:nvPr/>
            </p:nvSpPr>
            <p:spPr bwMode="auto">
              <a:xfrm>
                <a:off x="3358" y="2823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10"/>
              <p:cNvSpPr>
                <a:spLocks/>
              </p:cNvSpPr>
              <p:nvPr/>
            </p:nvSpPr>
            <p:spPr bwMode="auto">
              <a:xfrm>
                <a:off x="3411" y="2862"/>
                <a:ext cx="40" cy="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1" y="31"/>
                  </a:cxn>
                  <a:cxn ang="0">
                    <a:pos x="33" y="31"/>
                  </a:cxn>
                  <a:cxn ang="0">
                    <a:pos x="35" y="31"/>
                  </a:cxn>
                  <a:cxn ang="0">
                    <a:pos x="38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8" y="24"/>
                  </a:cxn>
                  <a:cxn ang="0">
                    <a:pos x="7" y="0"/>
                  </a:cxn>
                </a:cxnLst>
                <a:rect l="0" t="0" r="r" b="b"/>
                <a:pathLst>
                  <a:path w="40" h="3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8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11"/>
              <p:cNvSpPr>
                <a:spLocks/>
              </p:cNvSpPr>
              <p:nvPr/>
            </p:nvSpPr>
            <p:spPr bwMode="auto">
              <a:xfrm>
                <a:off x="3463" y="2900"/>
                <a:ext cx="39" cy="3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2" y="30"/>
                  </a:cxn>
                  <a:cxn ang="0">
                    <a:pos x="35" y="32"/>
                  </a:cxn>
                  <a:cxn ang="0">
                    <a:pos x="37" y="32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2"/>
                  </a:cxn>
                </a:cxnLst>
                <a:rect l="0" t="0" r="r" b="b"/>
                <a:pathLst>
                  <a:path w="39" h="32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2" y="30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12"/>
              <p:cNvSpPr>
                <a:spLocks/>
              </p:cNvSpPr>
              <p:nvPr/>
            </p:nvSpPr>
            <p:spPr bwMode="auto">
              <a:xfrm>
                <a:off x="3516" y="2939"/>
                <a:ext cx="26" cy="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9" y="21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4" y="19"/>
                  </a:cxn>
                  <a:cxn ang="0">
                    <a:pos x="26" y="17"/>
                  </a:cxn>
                  <a:cxn ang="0">
                    <a:pos x="26" y="17"/>
                  </a:cxn>
                  <a:cxn ang="0">
                    <a:pos x="26" y="14"/>
                  </a:cxn>
                  <a:cxn ang="0">
                    <a:pos x="7" y="0"/>
                  </a:cxn>
                </a:cxnLst>
                <a:rect l="0" t="0" r="r" b="b"/>
                <a:pathLst>
                  <a:path w="26" h="2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4" y="19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" name="Group 113"/>
            <p:cNvGrpSpPr>
              <a:grpSpLocks/>
            </p:cNvGrpSpPr>
            <p:nvPr/>
          </p:nvGrpSpPr>
          <p:grpSpPr bwMode="auto">
            <a:xfrm>
              <a:off x="1008" y="1711"/>
              <a:ext cx="338" cy="654"/>
              <a:chOff x="677" y="1784"/>
              <a:chExt cx="252" cy="478"/>
            </a:xfrm>
          </p:grpSpPr>
          <p:sp>
            <p:nvSpPr>
              <p:cNvPr id="113" name="Freeform 114"/>
              <p:cNvSpPr>
                <a:spLocks/>
              </p:cNvSpPr>
              <p:nvPr/>
            </p:nvSpPr>
            <p:spPr bwMode="auto">
              <a:xfrm>
                <a:off x="712" y="1784"/>
                <a:ext cx="217" cy="478"/>
              </a:xfrm>
              <a:custGeom>
                <a:avLst/>
                <a:gdLst/>
                <a:ahLst/>
                <a:cxnLst>
                  <a:cxn ang="0">
                    <a:pos x="217" y="0"/>
                  </a:cxn>
                  <a:cxn ang="0">
                    <a:pos x="170" y="28"/>
                  </a:cxn>
                  <a:cxn ang="0">
                    <a:pos x="126" y="58"/>
                  </a:cxn>
                  <a:cxn ang="0">
                    <a:pos x="91" y="96"/>
                  </a:cxn>
                  <a:cxn ang="0">
                    <a:pos x="58" y="135"/>
                  </a:cxn>
                  <a:cxn ang="0">
                    <a:pos x="32" y="177"/>
                  </a:cxn>
                  <a:cxn ang="0">
                    <a:pos x="16" y="224"/>
                  </a:cxn>
                  <a:cxn ang="0">
                    <a:pos x="4" y="271"/>
                  </a:cxn>
                  <a:cxn ang="0">
                    <a:pos x="0" y="320"/>
                  </a:cxn>
                  <a:cxn ang="0">
                    <a:pos x="2" y="362"/>
                  </a:cxn>
                  <a:cxn ang="0">
                    <a:pos x="11" y="401"/>
                  </a:cxn>
                  <a:cxn ang="0">
                    <a:pos x="23" y="441"/>
                  </a:cxn>
                  <a:cxn ang="0">
                    <a:pos x="42" y="478"/>
                  </a:cxn>
                </a:cxnLst>
                <a:rect l="0" t="0" r="r" b="b"/>
                <a:pathLst>
                  <a:path w="217" h="478">
                    <a:moveTo>
                      <a:pt x="217" y="0"/>
                    </a:moveTo>
                    <a:lnTo>
                      <a:pt x="170" y="28"/>
                    </a:lnTo>
                    <a:lnTo>
                      <a:pt x="126" y="58"/>
                    </a:lnTo>
                    <a:lnTo>
                      <a:pt x="91" y="96"/>
                    </a:lnTo>
                    <a:lnTo>
                      <a:pt x="58" y="135"/>
                    </a:lnTo>
                    <a:lnTo>
                      <a:pt x="32" y="177"/>
                    </a:lnTo>
                    <a:lnTo>
                      <a:pt x="16" y="224"/>
                    </a:lnTo>
                    <a:lnTo>
                      <a:pt x="4" y="271"/>
                    </a:lnTo>
                    <a:lnTo>
                      <a:pt x="0" y="320"/>
                    </a:lnTo>
                    <a:lnTo>
                      <a:pt x="2" y="362"/>
                    </a:lnTo>
                    <a:lnTo>
                      <a:pt x="11" y="401"/>
                    </a:lnTo>
                    <a:lnTo>
                      <a:pt x="23" y="441"/>
                    </a:lnTo>
                    <a:lnTo>
                      <a:pt x="42" y="478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15"/>
              <p:cNvSpPr>
                <a:spLocks/>
              </p:cNvSpPr>
              <p:nvPr/>
            </p:nvSpPr>
            <p:spPr bwMode="auto">
              <a:xfrm>
                <a:off x="828" y="1784"/>
                <a:ext cx="101" cy="89"/>
              </a:xfrm>
              <a:custGeom>
                <a:avLst/>
                <a:gdLst/>
                <a:ahLst/>
                <a:cxnLst>
                  <a:cxn ang="0">
                    <a:pos x="49" y="89"/>
                  </a:cxn>
                  <a:cxn ang="0">
                    <a:pos x="101" y="0"/>
                  </a:cxn>
                  <a:cxn ang="0">
                    <a:pos x="0" y="12"/>
                  </a:cxn>
                </a:cxnLst>
                <a:rect l="0" t="0" r="r" b="b"/>
                <a:pathLst>
                  <a:path w="101" h="89">
                    <a:moveTo>
                      <a:pt x="49" y="89"/>
                    </a:moveTo>
                    <a:lnTo>
                      <a:pt x="101" y="0"/>
                    </a:lnTo>
                    <a:lnTo>
                      <a:pt x="0" y="12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16"/>
              <p:cNvSpPr>
                <a:spLocks/>
              </p:cNvSpPr>
              <p:nvPr/>
            </p:nvSpPr>
            <p:spPr bwMode="auto">
              <a:xfrm>
                <a:off x="677" y="2162"/>
                <a:ext cx="84" cy="10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7" y="100"/>
                  </a:cxn>
                  <a:cxn ang="0">
                    <a:pos x="84" y="0"/>
                  </a:cxn>
                </a:cxnLst>
                <a:rect l="0" t="0" r="r" b="b"/>
                <a:pathLst>
                  <a:path w="84" h="100">
                    <a:moveTo>
                      <a:pt x="0" y="33"/>
                    </a:moveTo>
                    <a:lnTo>
                      <a:pt x="77" y="100"/>
                    </a:lnTo>
                    <a:lnTo>
                      <a:pt x="84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" name="Group 117"/>
            <p:cNvGrpSpPr>
              <a:grpSpLocks/>
            </p:cNvGrpSpPr>
            <p:nvPr/>
          </p:nvGrpSpPr>
          <p:grpSpPr bwMode="auto">
            <a:xfrm>
              <a:off x="3103" y="2343"/>
              <a:ext cx="197" cy="380"/>
              <a:chOff x="2240" y="2246"/>
              <a:chExt cx="147" cy="278"/>
            </a:xfrm>
          </p:grpSpPr>
          <p:sp>
            <p:nvSpPr>
              <p:cNvPr id="110" name="Freeform 118"/>
              <p:cNvSpPr>
                <a:spLocks/>
              </p:cNvSpPr>
              <p:nvPr/>
            </p:nvSpPr>
            <p:spPr bwMode="auto">
              <a:xfrm>
                <a:off x="2240" y="2246"/>
                <a:ext cx="100" cy="278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98" y="37"/>
                  </a:cxn>
                  <a:cxn ang="0">
                    <a:pos x="100" y="75"/>
                  </a:cxn>
                  <a:cxn ang="0">
                    <a:pos x="98" y="107"/>
                  </a:cxn>
                  <a:cxn ang="0">
                    <a:pos x="93" y="140"/>
                  </a:cxn>
                  <a:cxn ang="0">
                    <a:pos x="84" y="168"/>
                  </a:cxn>
                  <a:cxn ang="0">
                    <a:pos x="72" y="196"/>
                  </a:cxn>
                  <a:cxn ang="0">
                    <a:pos x="58" y="222"/>
                  </a:cxn>
                  <a:cxn ang="0">
                    <a:pos x="42" y="243"/>
                  </a:cxn>
                  <a:cxn ang="0">
                    <a:pos x="21" y="264"/>
                  </a:cxn>
                  <a:cxn ang="0">
                    <a:pos x="0" y="278"/>
                  </a:cxn>
                </a:cxnLst>
                <a:rect l="0" t="0" r="r" b="b"/>
                <a:pathLst>
                  <a:path w="100" h="278">
                    <a:moveTo>
                      <a:pt x="93" y="0"/>
                    </a:moveTo>
                    <a:lnTo>
                      <a:pt x="98" y="37"/>
                    </a:lnTo>
                    <a:lnTo>
                      <a:pt x="100" y="75"/>
                    </a:lnTo>
                    <a:lnTo>
                      <a:pt x="98" y="107"/>
                    </a:lnTo>
                    <a:lnTo>
                      <a:pt x="93" y="140"/>
                    </a:lnTo>
                    <a:lnTo>
                      <a:pt x="84" y="168"/>
                    </a:lnTo>
                    <a:lnTo>
                      <a:pt x="72" y="196"/>
                    </a:lnTo>
                    <a:lnTo>
                      <a:pt x="58" y="222"/>
                    </a:lnTo>
                    <a:lnTo>
                      <a:pt x="42" y="243"/>
                    </a:lnTo>
                    <a:lnTo>
                      <a:pt x="21" y="264"/>
                    </a:lnTo>
                    <a:lnTo>
                      <a:pt x="0" y="278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19"/>
              <p:cNvSpPr>
                <a:spLocks/>
              </p:cNvSpPr>
              <p:nvPr/>
            </p:nvSpPr>
            <p:spPr bwMode="auto">
              <a:xfrm>
                <a:off x="2296" y="2246"/>
                <a:ext cx="91" cy="93"/>
              </a:xfrm>
              <a:custGeom>
                <a:avLst/>
                <a:gdLst/>
                <a:ahLst/>
                <a:cxnLst>
                  <a:cxn ang="0">
                    <a:pos x="91" y="86"/>
                  </a:cxn>
                  <a:cxn ang="0">
                    <a:pos x="37" y="0"/>
                  </a:cxn>
                  <a:cxn ang="0">
                    <a:pos x="0" y="93"/>
                  </a:cxn>
                </a:cxnLst>
                <a:rect l="0" t="0" r="r" b="b"/>
                <a:pathLst>
                  <a:path w="91" h="93">
                    <a:moveTo>
                      <a:pt x="91" y="86"/>
                    </a:moveTo>
                    <a:lnTo>
                      <a:pt x="37" y="0"/>
                    </a:lnTo>
                    <a:lnTo>
                      <a:pt x="0" y="9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20"/>
              <p:cNvSpPr>
                <a:spLocks/>
              </p:cNvSpPr>
              <p:nvPr/>
            </p:nvSpPr>
            <p:spPr bwMode="auto">
              <a:xfrm>
                <a:off x="2240" y="2426"/>
                <a:ext cx="96" cy="9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98"/>
                  </a:cxn>
                  <a:cxn ang="0">
                    <a:pos x="96" y="63"/>
                  </a:cxn>
                </a:cxnLst>
                <a:rect l="0" t="0" r="r" b="b"/>
                <a:pathLst>
                  <a:path w="96" h="98">
                    <a:moveTo>
                      <a:pt x="30" y="0"/>
                    </a:moveTo>
                    <a:lnTo>
                      <a:pt x="0" y="98"/>
                    </a:lnTo>
                    <a:lnTo>
                      <a:pt x="96" y="6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" name="Group 121"/>
            <p:cNvGrpSpPr>
              <a:grpSpLocks/>
            </p:cNvGrpSpPr>
            <p:nvPr/>
          </p:nvGrpSpPr>
          <p:grpSpPr bwMode="auto">
            <a:xfrm>
              <a:off x="2656" y="2355"/>
              <a:ext cx="422" cy="694"/>
              <a:chOff x="1906" y="2255"/>
              <a:chExt cx="315" cy="507"/>
            </a:xfrm>
          </p:grpSpPr>
          <p:sp>
            <p:nvSpPr>
              <p:cNvPr id="107" name="Freeform 122"/>
              <p:cNvSpPr>
                <a:spLocks/>
              </p:cNvSpPr>
              <p:nvPr/>
            </p:nvSpPr>
            <p:spPr bwMode="auto">
              <a:xfrm>
                <a:off x="1906" y="2255"/>
                <a:ext cx="269" cy="507"/>
              </a:xfrm>
              <a:custGeom>
                <a:avLst/>
                <a:gdLst/>
                <a:ahLst/>
                <a:cxnLst>
                  <a:cxn ang="0">
                    <a:pos x="266" y="0"/>
                  </a:cxn>
                  <a:cxn ang="0">
                    <a:pos x="269" y="31"/>
                  </a:cxn>
                  <a:cxn ang="0">
                    <a:pos x="269" y="61"/>
                  </a:cxn>
                  <a:cxn ang="0">
                    <a:pos x="269" y="96"/>
                  </a:cxn>
                  <a:cxn ang="0">
                    <a:pos x="264" y="129"/>
                  </a:cxn>
                  <a:cxn ang="0">
                    <a:pos x="250" y="194"/>
                  </a:cxn>
                  <a:cxn ang="0">
                    <a:pos x="229" y="257"/>
                  </a:cxn>
                  <a:cxn ang="0">
                    <a:pos x="199" y="316"/>
                  </a:cxn>
                  <a:cxn ang="0">
                    <a:pos x="159" y="372"/>
                  </a:cxn>
                  <a:cxn ang="0">
                    <a:pos x="112" y="423"/>
                  </a:cxn>
                  <a:cxn ang="0">
                    <a:pos x="61" y="467"/>
                  </a:cxn>
                  <a:cxn ang="0">
                    <a:pos x="0" y="507"/>
                  </a:cxn>
                </a:cxnLst>
                <a:rect l="0" t="0" r="r" b="b"/>
                <a:pathLst>
                  <a:path w="269" h="507">
                    <a:moveTo>
                      <a:pt x="266" y="0"/>
                    </a:moveTo>
                    <a:lnTo>
                      <a:pt x="269" y="31"/>
                    </a:lnTo>
                    <a:lnTo>
                      <a:pt x="269" y="61"/>
                    </a:lnTo>
                    <a:lnTo>
                      <a:pt x="269" y="96"/>
                    </a:lnTo>
                    <a:lnTo>
                      <a:pt x="264" y="129"/>
                    </a:lnTo>
                    <a:lnTo>
                      <a:pt x="250" y="194"/>
                    </a:lnTo>
                    <a:lnTo>
                      <a:pt x="229" y="257"/>
                    </a:lnTo>
                    <a:lnTo>
                      <a:pt x="199" y="316"/>
                    </a:lnTo>
                    <a:lnTo>
                      <a:pt x="159" y="372"/>
                    </a:lnTo>
                    <a:lnTo>
                      <a:pt x="112" y="423"/>
                    </a:lnTo>
                    <a:lnTo>
                      <a:pt x="61" y="467"/>
                    </a:lnTo>
                    <a:lnTo>
                      <a:pt x="0" y="507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23"/>
              <p:cNvSpPr>
                <a:spLocks/>
              </p:cNvSpPr>
              <p:nvPr/>
            </p:nvSpPr>
            <p:spPr bwMode="auto">
              <a:xfrm>
                <a:off x="2130" y="2255"/>
                <a:ext cx="91" cy="91"/>
              </a:xfrm>
              <a:custGeom>
                <a:avLst/>
                <a:gdLst/>
                <a:ahLst/>
                <a:cxnLst>
                  <a:cxn ang="0">
                    <a:pos x="91" y="89"/>
                  </a:cxn>
                  <a:cxn ang="0">
                    <a:pos x="42" y="0"/>
                  </a:cxn>
                  <a:cxn ang="0">
                    <a:pos x="0" y="91"/>
                  </a:cxn>
                </a:cxnLst>
                <a:rect l="0" t="0" r="r" b="b"/>
                <a:pathLst>
                  <a:path w="91" h="91">
                    <a:moveTo>
                      <a:pt x="91" y="89"/>
                    </a:moveTo>
                    <a:lnTo>
                      <a:pt x="42" y="0"/>
                    </a:lnTo>
                    <a:lnTo>
                      <a:pt x="0" y="91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124"/>
              <p:cNvSpPr>
                <a:spLocks/>
              </p:cNvSpPr>
              <p:nvPr/>
            </p:nvSpPr>
            <p:spPr bwMode="auto">
              <a:xfrm>
                <a:off x="1906" y="2673"/>
                <a:ext cx="101" cy="8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89"/>
                  </a:cxn>
                  <a:cxn ang="0">
                    <a:pos x="101" y="75"/>
                  </a:cxn>
                </a:cxnLst>
                <a:rect l="0" t="0" r="r" b="b"/>
                <a:pathLst>
                  <a:path w="101" h="89">
                    <a:moveTo>
                      <a:pt x="52" y="0"/>
                    </a:moveTo>
                    <a:lnTo>
                      <a:pt x="0" y="89"/>
                    </a:lnTo>
                    <a:lnTo>
                      <a:pt x="101" y="75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" name="Rectangle 125"/>
            <p:cNvSpPr>
              <a:spLocks noChangeArrowheads="1"/>
            </p:cNvSpPr>
            <p:nvPr/>
          </p:nvSpPr>
          <p:spPr bwMode="auto">
            <a:xfrm>
              <a:off x="3328" y="1247"/>
              <a:ext cx="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auto">
            <a:xfrm>
              <a:off x="3106" y="3315"/>
              <a:ext cx="56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" name="Group 127"/>
            <p:cNvGrpSpPr>
              <a:grpSpLocks/>
            </p:cNvGrpSpPr>
            <p:nvPr/>
          </p:nvGrpSpPr>
          <p:grpSpPr bwMode="auto">
            <a:xfrm>
              <a:off x="3188" y="3145"/>
              <a:ext cx="276" cy="521"/>
              <a:chOff x="2347" y="3029"/>
              <a:chExt cx="207" cy="290"/>
            </a:xfrm>
          </p:grpSpPr>
          <p:sp>
            <p:nvSpPr>
              <p:cNvPr id="104" name="Rectangle 128"/>
              <p:cNvSpPr>
                <a:spLocks noChangeArrowheads="1"/>
              </p:cNvSpPr>
              <p:nvPr/>
            </p:nvSpPr>
            <p:spPr bwMode="auto">
              <a:xfrm>
                <a:off x="2459" y="3239"/>
                <a:ext cx="95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</a:rPr>
                  <a:t>20</a:t>
                </a:r>
                <a:endParaRPr lang="ru-RU" sz="2800"/>
              </a:p>
            </p:txBody>
          </p:sp>
          <p:sp>
            <p:nvSpPr>
              <p:cNvPr id="105" name="Rectangle 129"/>
              <p:cNvSpPr>
                <a:spLocks noChangeArrowheads="1"/>
              </p:cNvSpPr>
              <p:nvPr/>
            </p:nvSpPr>
            <p:spPr bwMode="auto">
              <a:xfrm>
                <a:off x="2347" y="3138"/>
                <a:ext cx="8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>
                <a:off x="2356" y="3029"/>
                <a:ext cx="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45" name="Rectangle 131"/>
            <p:cNvSpPr>
              <a:spLocks noChangeArrowheads="1"/>
            </p:cNvSpPr>
            <p:nvPr/>
          </p:nvSpPr>
          <p:spPr bwMode="auto">
            <a:xfrm>
              <a:off x="2571" y="3315"/>
              <a:ext cx="5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" name="Group 132"/>
            <p:cNvGrpSpPr>
              <a:grpSpLocks/>
            </p:cNvGrpSpPr>
            <p:nvPr/>
          </p:nvGrpSpPr>
          <p:grpSpPr bwMode="auto">
            <a:xfrm>
              <a:off x="2738" y="3147"/>
              <a:ext cx="212" cy="509"/>
              <a:chOff x="1956" y="3026"/>
              <a:chExt cx="160" cy="328"/>
            </a:xfrm>
          </p:grpSpPr>
          <p:sp>
            <p:nvSpPr>
              <p:cNvPr id="101" name="Rectangle 133"/>
              <p:cNvSpPr>
                <a:spLocks noChangeArrowheads="1"/>
              </p:cNvSpPr>
              <p:nvPr/>
            </p:nvSpPr>
            <p:spPr bwMode="auto">
              <a:xfrm>
                <a:off x="2064" y="3252"/>
                <a:ext cx="5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0000"/>
                    </a:solidFill>
                  </a:rPr>
                  <a:t>2</a:t>
                </a:r>
                <a:endParaRPr lang="ru-RU" sz="2800"/>
              </a:p>
            </p:txBody>
          </p:sp>
          <p:sp>
            <p:nvSpPr>
              <p:cNvPr id="102" name="Rectangle 134"/>
              <p:cNvSpPr>
                <a:spLocks noChangeArrowheads="1"/>
              </p:cNvSpPr>
              <p:nvPr/>
            </p:nvSpPr>
            <p:spPr bwMode="auto">
              <a:xfrm>
                <a:off x="1956" y="3143"/>
                <a:ext cx="88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3" name="Rectangle 135"/>
              <p:cNvSpPr>
                <a:spLocks noChangeArrowheads="1"/>
              </p:cNvSpPr>
              <p:nvPr/>
            </p:nvSpPr>
            <p:spPr bwMode="auto">
              <a:xfrm>
                <a:off x="1967" y="3026"/>
                <a:ext cx="7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47" name="Rectangle 136"/>
            <p:cNvSpPr>
              <a:spLocks noChangeArrowheads="1"/>
            </p:cNvSpPr>
            <p:nvPr/>
          </p:nvSpPr>
          <p:spPr bwMode="auto">
            <a:xfrm>
              <a:off x="4532" y="3315"/>
              <a:ext cx="50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" name="Group 137"/>
            <p:cNvGrpSpPr>
              <a:grpSpLocks/>
            </p:cNvGrpSpPr>
            <p:nvPr/>
          </p:nvGrpSpPr>
          <p:grpSpPr bwMode="auto">
            <a:xfrm>
              <a:off x="4669" y="3207"/>
              <a:ext cx="195" cy="508"/>
              <a:chOff x="3423" y="3023"/>
              <a:chExt cx="154" cy="328"/>
            </a:xfrm>
          </p:grpSpPr>
          <p:sp>
            <p:nvSpPr>
              <p:cNvPr id="98" name="Rectangle 138"/>
              <p:cNvSpPr>
                <a:spLocks noChangeArrowheads="1"/>
              </p:cNvSpPr>
              <p:nvPr/>
            </p:nvSpPr>
            <p:spPr bwMode="auto">
              <a:xfrm>
                <a:off x="3523" y="3249"/>
                <a:ext cx="5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339933"/>
                    </a:solidFill>
                  </a:rPr>
                  <a:t>3</a:t>
                </a:r>
                <a:endParaRPr lang="ru-RU" sz="2800"/>
              </a:p>
            </p:txBody>
          </p:sp>
          <p:sp>
            <p:nvSpPr>
              <p:cNvPr id="99" name="Rectangle 139"/>
              <p:cNvSpPr>
                <a:spLocks noChangeArrowheads="1"/>
              </p:cNvSpPr>
              <p:nvPr/>
            </p:nvSpPr>
            <p:spPr bwMode="auto">
              <a:xfrm>
                <a:off x="3423" y="3140"/>
                <a:ext cx="9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339933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0" name="Rectangle 140"/>
              <p:cNvSpPr>
                <a:spLocks noChangeArrowheads="1"/>
              </p:cNvSpPr>
              <p:nvPr/>
            </p:nvSpPr>
            <p:spPr bwMode="auto">
              <a:xfrm>
                <a:off x="3433" y="3023"/>
                <a:ext cx="7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339933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grpSp>
          <p:nvGrpSpPr>
            <p:cNvPr id="49" name="Group 141"/>
            <p:cNvGrpSpPr>
              <a:grpSpLocks/>
            </p:cNvGrpSpPr>
            <p:nvPr/>
          </p:nvGrpSpPr>
          <p:grpSpPr bwMode="auto">
            <a:xfrm>
              <a:off x="3432" y="1822"/>
              <a:ext cx="235" cy="489"/>
              <a:chOff x="1815" y="1950"/>
              <a:chExt cx="177" cy="290"/>
            </a:xfrm>
          </p:grpSpPr>
          <p:sp>
            <p:nvSpPr>
              <p:cNvPr id="95" name="Rectangle 142"/>
              <p:cNvSpPr>
                <a:spLocks noChangeArrowheads="1"/>
              </p:cNvSpPr>
              <p:nvPr/>
            </p:nvSpPr>
            <p:spPr bwMode="auto">
              <a:xfrm>
                <a:off x="1904" y="2161"/>
                <a:ext cx="88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10</a:t>
                </a:r>
                <a:endParaRPr lang="ru-RU" sz="1100"/>
              </a:p>
            </p:txBody>
          </p:sp>
          <p:sp>
            <p:nvSpPr>
              <p:cNvPr id="96" name="Rectangle 143"/>
              <p:cNvSpPr>
                <a:spLocks noChangeArrowheads="1"/>
              </p:cNvSpPr>
              <p:nvPr/>
            </p:nvSpPr>
            <p:spPr bwMode="auto">
              <a:xfrm>
                <a:off x="1815" y="2060"/>
                <a:ext cx="8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97" name="Rectangle 144"/>
              <p:cNvSpPr>
                <a:spLocks noChangeArrowheads="1"/>
              </p:cNvSpPr>
              <p:nvPr/>
            </p:nvSpPr>
            <p:spPr bwMode="auto">
              <a:xfrm>
                <a:off x="1829" y="1950"/>
                <a:ext cx="6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50" name="Rectangle 145"/>
            <p:cNvSpPr>
              <a:spLocks noChangeArrowheads="1"/>
            </p:cNvSpPr>
            <p:nvPr/>
          </p:nvSpPr>
          <p:spPr bwMode="auto">
            <a:xfrm>
              <a:off x="3241" y="2388"/>
              <a:ext cx="51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" name="Group 146"/>
            <p:cNvGrpSpPr>
              <a:grpSpLocks/>
            </p:cNvGrpSpPr>
            <p:nvPr/>
          </p:nvGrpSpPr>
          <p:grpSpPr bwMode="auto">
            <a:xfrm>
              <a:off x="3382" y="2487"/>
              <a:ext cx="210" cy="252"/>
              <a:chOff x="2443" y="2426"/>
              <a:chExt cx="156" cy="185"/>
            </a:xfrm>
          </p:grpSpPr>
          <p:sp>
            <p:nvSpPr>
              <p:cNvPr id="93" name="Rectangle 147"/>
              <p:cNvSpPr>
                <a:spLocks noChangeArrowheads="1"/>
              </p:cNvSpPr>
              <p:nvPr/>
            </p:nvSpPr>
            <p:spPr bwMode="auto">
              <a:xfrm>
                <a:off x="2528" y="2532"/>
                <a:ext cx="71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13</a:t>
                </a:r>
                <a:endParaRPr lang="ru-RU" sz="2800"/>
              </a:p>
            </p:txBody>
          </p:sp>
          <p:sp>
            <p:nvSpPr>
              <p:cNvPr id="94" name="Rectangle 148"/>
              <p:cNvSpPr>
                <a:spLocks noChangeArrowheads="1"/>
              </p:cNvSpPr>
              <p:nvPr/>
            </p:nvSpPr>
            <p:spPr bwMode="auto">
              <a:xfrm>
                <a:off x="2443" y="2426"/>
                <a:ext cx="8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</p:grpSp>
        <p:sp>
          <p:nvSpPr>
            <p:cNvPr id="52" name="Rectangle 149"/>
            <p:cNvSpPr>
              <a:spLocks noChangeArrowheads="1"/>
            </p:cNvSpPr>
            <p:nvPr/>
          </p:nvSpPr>
          <p:spPr bwMode="auto">
            <a:xfrm>
              <a:off x="2794" y="2810"/>
              <a:ext cx="79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" name="Group 150"/>
            <p:cNvGrpSpPr>
              <a:grpSpLocks/>
            </p:cNvGrpSpPr>
            <p:nvPr/>
          </p:nvGrpSpPr>
          <p:grpSpPr bwMode="auto">
            <a:xfrm>
              <a:off x="2905" y="2802"/>
              <a:ext cx="540" cy="310"/>
              <a:chOff x="2112" y="2687"/>
              <a:chExt cx="404" cy="227"/>
            </a:xfrm>
          </p:grpSpPr>
          <p:sp>
            <p:nvSpPr>
              <p:cNvPr id="88" name="Rectangle 151"/>
              <p:cNvSpPr>
                <a:spLocks noChangeArrowheads="1"/>
              </p:cNvSpPr>
              <p:nvPr/>
            </p:nvSpPr>
            <p:spPr bwMode="auto">
              <a:xfrm>
                <a:off x="2296" y="2687"/>
                <a:ext cx="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(</a:t>
                </a:r>
                <a:endParaRPr lang="ru-RU" sz="2800"/>
              </a:p>
            </p:txBody>
          </p:sp>
          <p:sp>
            <p:nvSpPr>
              <p:cNvPr id="89" name="Rectangle 152"/>
              <p:cNvSpPr>
                <a:spLocks noChangeArrowheads="1"/>
              </p:cNvSpPr>
              <p:nvPr/>
            </p:nvSpPr>
            <p:spPr bwMode="auto">
              <a:xfrm>
                <a:off x="2453" y="2687"/>
                <a:ext cx="6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  <a:endParaRPr lang="ru-RU" sz="2800"/>
              </a:p>
            </p:txBody>
          </p:sp>
          <p:sp>
            <p:nvSpPr>
              <p:cNvPr id="90" name="Rectangle 153"/>
              <p:cNvSpPr>
                <a:spLocks noChangeArrowheads="1"/>
              </p:cNvSpPr>
              <p:nvPr/>
            </p:nvSpPr>
            <p:spPr bwMode="auto">
              <a:xfrm>
                <a:off x="2339" y="2735"/>
                <a:ext cx="110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endParaRPr lang="ru-RU" sz="2800"/>
              </a:p>
            </p:txBody>
          </p:sp>
          <p:sp>
            <p:nvSpPr>
              <p:cNvPr id="91" name="Rectangle 154"/>
              <p:cNvSpPr>
                <a:spLocks noChangeArrowheads="1"/>
              </p:cNvSpPr>
              <p:nvPr/>
            </p:nvSpPr>
            <p:spPr bwMode="auto">
              <a:xfrm>
                <a:off x="2112" y="2735"/>
                <a:ext cx="8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  <p:sp>
            <p:nvSpPr>
              <p:cNvPr id="92" name="Rectangle 155"/>
              <p:cNvSpPr>
                <a:spLocks noChangeArrowheads="1"/>
              </p:cNvSpPr>
              <p:nvPr/>
            </p:nvSpPr>
            <p:spPr bwMode="auto">
              <a:xfrm>
                <a:off x="2197" y="2835"/>
                <a:ext cx="71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</p:grpSp>
        <p:sp>
          <p:nvSpPr>
            <p:cNvPr id="54" name="Rectangle 156"/>
            <p:cNvSpPr>
              <a:spLocks noChangeArrowheads="1"/>
            </p:cNvSpPr>
            <p:nvPr/>
          </p:nvSpPr>
          <p:spPr bwMode="auto">
            <a:xfrm>
              <a:off x="432" y="1752"/>
              <a:ext cx="807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" name="Group 157"/>
            <p:cNvGrpSpPr>
              <a:grpSpLocks/>
            </p:cNvGrpSpPr>
            <p:nvPr/>
          </p:nvGrpSpPr>
          <p:grpSpPr bwMode="auto">
            <a:xfrm>
              <a:off x="488" y="1896"/>
              <a:ext cx="563" cy="311"/>
              <a:chOff x="352" y="1917"/>
              <a:chExt cx="420" cy="228"/>
            </a:xfrm>
          </p:grpSpPr>
          <p:sp>
            <p:nvSpPr>
              <p:cNvPr id="83" name="Rectangle 158"/>
              <p:cNvSpPr>
                <a:spLocks noChangeArrowheads="1"/>
              </p:cNvSpPr>
              <p:nvPr/>
            </p:nvSpPr>
            <p:spPr bwMode="auto">
              <a:xfrm>
                <a:off x="553" y="1917"/>
                <a:ext cx="6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(</a:t>
                </a:r>
                <a:endParaRPr lang="ru-RU" sz="2800"/>
              </a:p>
            </p:txBody>
          </p:sp>
          <p:sp>
            <p:nvSpPr>
              <p:cNvPr id="84" name="Rectangle 159"/>
              <p:cNvSpPr>
                <a:spLocks noChangeArrowheads="1"/>
              </p:cNvSpPr>
              <p:nvPr/>
            </p:nvSpPr>
            <p:spPr bwMode="auto">
              <a:xfrm>
                <a:off x="709" y="1917"/>
                <a:ext cx="6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  <a:endParaRPr lang="ru-RU" sz="2800"/>
              </a:p>
            </p:txBody>
          </p:sp>
          <p:sp>
            <p:nvSpPr>
              <p:cNvPr id="85" name="Rectangle 160"/>
              <p:cNvSpPr>
                <a:spLocks noChangeArrowheads="1"/>
              </p:cNvSpPr>
              <p:nvPr/>
            </p:nvSpPr>
            <p:spPr bwMode="auto">
              <a:xfrm>
                <a:off x="594" y="1963"/>
                <a:ext cx="109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endParaRPr lang="ru-RU" sz="2800"/>
              </a:p>
            </p:txBody>
          </p:sp>
          <p:sp>
            <p:nvSpPr>
              <p:cNvPr id="86" name="Rectangle 161"/>
              <p:cNvSpPr>
                <a:spLocks noChangeArrowheads="1"/>
              </p:cNvSpPr>
              <p:nvPr/>
            </p:nvSpPr>
            <p:spPr bwMode="auto">
              <a:xfrm>
                <a:off x="352" y="1963"/>
                <a:ext cx="98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endParaRPr lang="ru-RU" sz="2800"/>
              </a:p>
            </p:txBody>
          </p:sp>
          <p:sp>
            <p:nvSpPr>
              <p:cNvPr id="87" name="Rectangle 162"/>
              <p:cNvSpPr>
                <a:spLocks noChangeArrowheads="1"/>
              </p:cNvSpPr>
              <p:nvPr/>
            </p:nvSpPr>
            <p:spPr bwMode="auto">
              <a:xfrm>
                <a:off x="453" y="2065"/>
                <a:ext cx="71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</p:grpSp>
        <p:sp>
          <p:nvSpPr>
            <p:cNvPr id="56" name="Rectangle 163"/>
            <p:cNvSpPr>
              <a:spLocks noChangeArrowheads="1"/>
            </p:cNvSpPr>
            <p:nvPr/>
          </p:nvSpPr>
          <p:spPr bwMode="auto">
            <a:xfrm>
              <a:off x="4354" y="1200"/>
              <a:ext cx="447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7" name="Group 164"/>
            <p:cNvGrpSpPr>
              <a:grpSpLocks/>
            </p:cNvGrpSpPr>
            <p:nvPr/>
          </p:nvGrpSpPr>
          <p:grpSpPr bwMode="auto">
            <a:xfrm>
              <a:off x="4321" y="1435"/>
              <a:ext cx="159" cy="400"/>
              <a:chOff x="3275" y="1736"/>
              <a:chExt cx="138" cy="211"/>
            </a:xfrm>
          </p:grpSpPr>
          <p:sp>
            <p:nvSpPr>
              <p:cNvPr id="80" name="Rectangle 165"/>
              <p:cNvSpPr>
                <a:spLocks noChangeArrowheads="1"/>
              </p:cNvSpPr>
              <p:nvPr/>
            </p:nvSpPr>
            <p:spPr bwMode="auto">
              <a:xfrm>
                <a:off x="3344" y="1851"/>
                <a:ext cx="6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500">
                    <a:solidFill>
                      <a:srgbClr val="000000"/>
                    </a:solidFill>
                  </a:rPr>
                  <a:t>1</a:t>
                </a:r>
                <a:endParaRPr lang="ru-RU" sz="2800"/>
              </a:p>
            </p:txBody>
          </p:sp>
          <p:sp>
            <p:nvSpPr>
              <p:cNvPr id="81" name="Rectangle 166"/>
              <p:cNvSpPr>
                <a:spLocks noChangeArrowheads="1"/>
              </p:cNvSpPr>
              <p:nvPr/>
            </p:nvSpPr>
            <p:spPr bwMode="auto">
              <a:xfrm>
                <a:off x="3275" y="1796"/>
                <a:ext cx="8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</a:rPr>
                  <a:t>v</a:t>
                </a:r>
                <a:endParaRPr lang="ru-RU" sz="2800"/>
              </a:p>
            </p:txBody>
          </p:sp>
          <p:sp>
            <p:nvSpPr>
              <p:cNvPr id="82" name="Rectangle 167"/>
              <p:cNvSpPr>
                <a:spLocks noChangeArrowheads="1"/>
              </p:cNvSpPr>
              <p:nvPr/>
            </p:nvSpPr>
            <p:spPr bwMode="auto">
              <a:xfrm>
                <a:off x="3278" y="1736"/>
                <a:ext cx="6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58" name="Rectangle 168"/>
            <p:cNvSpPr>
              <a:spLocks noChangeArrowheads="1"/>
            </p:cNvSpPr>
            <p:nvPr/>
          </p:nvSpPr>
          <p:spPr bwMode="auto">
            <a:xfrm>
              <a:off x="3907" y="1622"/>
              <a:ext cx="4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" name="Group 169"/>
            <p:cNvGrpSpPr>
              <a:grpSpLocks/>
            </p:cNvGrpSpPr>
            <p:nvPr/>
          </p:nvGrpSpPr>
          <p:grpSpPr bwMode="auto">
            <a:xfrm>
              <a:off x="4091" y="1531"/>
              <a:ext cx="155" cy="396"/>
              <a:chOff x="2953" y="2045"/>
              <a:chExt cx="167" cy="211"/>
            </a:xfrm>
          </p:grpSpPr>
          <p:sp>
            <p:nvSpPr>
              <p:cNvPr id="77" name="Rectangle 170"/>
              <p:cNvSpPr>
                <a:spLocks noChangeArrowheads="1"/>
              </p:cNvSpPr>
              <p:nvPr/>
            </p:nvSpPr>
            <p:spPr bwMode="auto">
              <a:xfrm>
                <a:off x="3034" y="2159"/>
                <a:ext cx="8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500">
                    <a:solidFill>
                      <a:srgbClr val="000000"/>
                    </a:solidFill>
                  </a:rPr>
                  <a:t>2</a:t>
                </a:r>
                <a:endParaRPr lang="ru-RU" sz="2800"/>
              </a:p>
            </p:txBody>
          </p:sp>
          <p:sp>
            <p:nvSpPr>
              <p:cNvPr id="78" name="Rectangle 171"/>
              <p:cNvSpPr>
                <a:spLocks noChangeArrowheads="1"/>
              </p:cNvSpPr>
              <p:nvPr/>
            </p:nvSpPr>
            <p:spPr bwMode="auto">
              <a:xfrm>
                <a:off x="2953" y="2103"/>
                <a:ext cx="10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</a:rPr>
                  <a:t>v</a:t>
                </a:r>
                <a:endParaRPr lang="ru-RU" sz="2800"/>
              </a:p>
            </p:txBody>
          </p:sp>
          <p:sp>
            <p:nvSpPr>
              <p:cNvPr id="79" name="Rectangle 172"/>
              <p:cNvSpPr>
                <a:spLocks noChangeArrowheads="1"/>
              </p:cNvSpPr>
              <p:nvPr/>
            </p:nvSpPr>
            <p:spPr bwMode="auto">
              <a:xfrm>
                <a:off x="2954" y="2045"/>
                <a:ext cx="8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60" name="Rectangle 173"/>
            <p:cNvSpPr>
              <a:spLocks noChangeArrowheads="1"/>
            </p:cNvSpPr>
            <p:nvPr/>
          </p:nvSpPr>
          <p:spPr bwMode="auto">
            <a:xfrm>
              <a:off x="4549" y="1497"/>
              <a:ext cx="50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" name="Group 174"/>
            <p:cNvGrpSpPr>
              <a:grpSpLocks/>
            </p:cNvGrpSpPr>
            <p:nvPr/>
          </p:nvGrpSpPr>
          <p:grpSpPr bwMode="auto">
            <a:xfrm>
              <a:off x="4577" y="1597"/>
              <a:ext cx="230" cy="245"/>
              <a:chOff x="3445" y="1991"/>
              <a:chExt cx="171" cy="180"/>
            </a:xfrm>
          </p:grpSpPr>
          <p:sp>
            <p:nvSpPr>
              <p:cNvPr id="75" name="Rectangle 175"/>
              <p:cNvSpPr>
                <a:spLocks noChangeArrowheads="1"/>
              </p:cNvSpPr>
              <p:nvPr/>
            </p:nvSpPr>
            <p:spPr bwMode="auto">
              <a:xfrm>
                <a:off x="3514" y="2056"/>
                <a:ext cx="10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  <p:sp>
            <p:nvSpPr>
              <p:cNvPr id="76" name="Rectangle 176"/>
              <p:cNvSpPr>
                <a:spLocks noChangeArrowheads="1"/>
              </p:cNvSpPr>
              <p:nvPr/>
            </p:nvSpPr>
            <p:spPr bwMode="auto">
              <a:xfrm>
                <a:off x="3445" y="1991"/>
                <a:ext cx="76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6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</p:grpSp>
        <p:sp>
          <p:nvSpPr>
            <p:cNvPr id="62" name="Rectangle 177"/>
            <p:cNvSpPr>
              <a:spLocks noChangeArrowheads="1"/>
            </p:cNvSpPr>
            <p:nvPr/>
          </p:nvSpPr>
          <p:spPr bwMode="auto">
            <a:xfrm>
              <a:off x="5780" y="2388"/>
              <a:ext cx="31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Rectangle 178"/>
            <p:cNvSpPr>
              <a:spLocks noChangeArrowheads="1"/>
            </p:cNvSpPr>
            <p:nvPr/>
          </p:nvSpPr>
          <p:spPr bwMode="auto">
            <a:xfrm>
              <a:off x="5569" y="2119"/>
              <a:ext cx="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000000"/>
                  </a:solidFill>
                </a:rPr>
                <a:t>Z</a:t>
              </a:r>
              <a:endParaRPr lang="ru-RU" sz="2800"/>
            </a:p>
          </p:txBody>
        </p:sp>
        <p:sp>
          <p:nvSpPr>
            <p:cNvPr id="64" name="Line 179"/>
            <p:cNvSpPr>
              <a:spLocks noChangeShapeType="1"/>
            </p:cNvSpPr>
            <p:nvPr/>
          </p:nvSpPr>
          <p:spPr bwMode="auto">
            <a:xfrm>
              <a:off x="3897" y="1531"/>
              <a:ext cx="122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Line 180"/>
            <p:cNvSpPr>
              <a:spLocks noChangeShapeType="1"/>
            </p:cNvSpPr>
            <p:nvPr/>
          </p:nvSpPr>
          <p:spPr bwMode="auto">
            <a:xfrm>
              <a:off x="1902" y="2340"/>
              <a:ext cx="167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Line 181"/>
            <p:cNvSpPr>
              <a:spLocks noChangeShapeType="1"/>
            </p:cNvSpPr>
            <p:nvPr/>
          </p:nvSpPr>
          <p:spPr bwMode="auto">
            <a:xfrm>
              <a:off x="616" y="1503"/>
              <a:ext cx="1286" cy="85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Line 182"/>
            <p:cNvSpPr>
              <a:spLocks noChangeShapeType="1"/>
            </p:cNvSpPr>
            <p:nvPr/>
          </p:nvSpPr>
          <p:spPr bwMode="auto">
            <a:xfrm>
              <a:off x="1902" y="2357"/>
              <a:ext cx="2960" cy="985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Line 183"/>
            <p:cNvSpPr>
              <a:spLocks noChangeShapeType="1"/>
            </p:cNvSpPr>
            <p:nvPr/>
          </p:nvSpPr>
          <p:spPr bwMode="auto">
            <a:xfrm>
              <a:off x="3897" y="1531"/>
              <a:ext cx="1222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Line 184"/>
            <p:cNvSpPr>
              <a:spLocks noChangeShapeType="1"/>
            </p:cNvSpPr>
            <p:nvPr/>
          </p:nvSpPr>
          <p:spPr bwMode="auto">
            <a:xfrm>
              <a:off x="5092" y="1531"/>
              <a:ext cx="0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Line 185"/>
            <p:cNvSpPr>
              <a:spLocks noChangeShapeType="1"/>
            </p:cNvSpPr>
            <p:nvPr/>
          </p:nvSpPr>
          <p:spPr bwMode="auto">
            <a:xfrm>
              <a:off x="1452" y="1306"/>
              <a:ext cx="450" cy="1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Line 186"/>
            <p:cNvSpPr>
              <a:spLocks noChangeShapeType="1"/>
            </p:cNvSpPr>
            <p:nvPr/>
          </p:nvSpPr>
          <p:spPr bwMode="auto">
            <a:xfrm>
              <a:off x="1902" y="2357"/>
              <a:ext cx="1480" cy="9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Line 187"/>
            <p:cNvSpPr>
              <a:spLocks noChangeShapeType="1"/>
            </p:cNvSpPr>
            <p:nvPr/>
          </p:nvSpPr>
          <p:spPr bwMode="auto">
            <a:xfrm>
              <a:off x="2019" y="2343"/>
              <a:ext cx="17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188"/>
            <p:cNvSpPr>
              <a:spLocks noChangeShapeType="1"/>
            </p:cNvSpPr>
            <p:nvPr/>
          </p:nvSpPr>
          <p:spPr bwMode="auto">
            <a:xfrm flipV="1">
              <a:off x="1890" y="2340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Arc 189"/>
            <p:cNvSpPr>
              <a:spLocks/>
            </p:cNvSpPr>
            <p:nvPr/>
          </p:nvSpPr>
          <p:spPr bwMode="auto">
            <a:xfrm flipV="1">
              <a:off x="4704" y="1538"/>
              <a:ext cx="240" cy="479"/>
            </a:xfrm>
            <a:custGeom>
              <a:avLst/>
              <a:gdLst>
                <a:gd name="G0" fmla="+- 0 0 0"/>
                <a:gd name="G1" fmla="+- 17234 0 0"/>
                <a:gd name="G2" fmla="+- 21600 0 0"/>
                <a:gd name="T0" fmla="*/ 13021 w 21600"/>
                <a:gd name="T1" fmla="*/ 0 h 26982"/>
                <a:gd name="T2" fmla="*/ 19275 w 21600"/>
                <a:gd name="T3" fmla="*/ 26982 h 26982"/>
                <a:gd name="T4" fmla="*/ 0 w 21600"/>
                <a:gd name="T5" fmla="*/ 17234 h 26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982" fill="none" extrusionOk="0">
                  <a:moveTo>
                    <a:pt x="13021" y="-1"/>
                  </a:moveTo>
                  <a:cubicBezTo>
                    <a:pt x="18424" y="4082"/>
                    <a:pt x="21600" y="10462"/>
                    <a:pt x="21600" y="17234"/>
                  </a:cubicBezTo>
                  <a:cubicBezTo>
                    <a:pt x="21600" y="20620"/>
                    <a:pt x="20803" y="23959"/>
                    <a:pt x="19275" y="26982"/>
                  </a:cubicBezTo>
                </a:path>
                <a:path w="21600" h="26982" stroke="0" extrusionOk="0">
                  <a:moveTo>
                    <a:pt x="13021" y="-1"/>
                  </a:moveTo>
                  <a:cubicBezTo>
                    <a:pt x="18424" y="4082"/>
                    <a:pt x="21600" y="10462"/>
                    <a:pt x="21600" y="17234"/>
                  </a:cubicBezTo>
                  <a:cubicBezTo>
                    <a:pt x="21600" y="20620"/>
                    <a:pt x="20803" y="23959"/>
                    <a:pt x="19275" y="26982"/>
                  </a:cubicBezTo>
                  <a:lnTo>
                    <a:pt x="0" y="1723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217" name="Objec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39326"/>
              </p:ext>
            </p:extLst>
          </p:nvPr>
        </p:nvGraphicFramePr>
        <p:xfrm>
          <a:off x="1778248" y="2908324"/>
          <a:ext cx="17033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12" name="Equation" r:id="rId10" imgW="1079500" imgH="228600" progId="Equation.3">
                  <p:embed/>
                </p:oleObj>
              </mc:Choice>
              <mc:Fallback>
                <p:oleObj name="Equation" r:id="rId10" imgW="107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248" y="2908324"/>
                        <a:ext cx="1703388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" name="Text Box 200"/>
          <p:cNvSpPr txBox="1">
            <a:spLocks noChangeArrowheads="1"/>
          </p:cNvSpPr>
          <p:nvPr/>
        </p:nvSpPr>
        <p:spPr bwMode="auto">
          <a:xfrm>
            <a:off x="1778248" y="2022628"/>
            <a:ext cx="2130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5" tIns="45634" rIns="91265" bIns="45634">
            <a:spAutoFit/>
          </a:bodyPr>
          <a:lstStyle/>
          <a:p>
            <a:pPr algn="ctr"/>
            <a:r>
              <a:rPr lang="en-US" sz="1800" b="1" dirty="0">
                <a:solidFill>
                  <a:srgbClr val="0000CC"/>
                </a:solidFill>
              </a:rPr>
              <a:t>=0 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0000CC"/>
                </a:solidFill>
              </a:rPr>
              <a:t>phase-matching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7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0275" y="223534"/>
            <a:ext cx="91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IAP RAS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360413" y="20239"/>
            <a:ext cx="788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Superbroadband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synchronism e = </a:t>
            </a: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o+o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DKDP crystal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6" name="Группа 6"/>
          <p:cNvGrpSpPr/>
          <p:nvPr/>
        </p:nvGrpSpPr>
        <p:grpSpPr>
          <a:xfrm>
            <a:off x="1778248" y="487587"/>
            <a:ext cx="7014356" cy="1810989"/>
            <a:chOff x="1346200" y="703611"/>
            <a:chExt cx="7014356" cy="1810989"/>
          </a:xfrm>
        </p:grpSpPr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1346200" y="703611"/>
              <a:ext cx="70143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3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3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narrow band pump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(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ns pulse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)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–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frequency 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3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= 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const</a:t>
              </a:r>
              <a:endParaRPr lang="ru-RU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1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1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and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2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,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k</a:t>
              </a:r>
              <a:r>
                <a:rPr lang="en-US" baseline="-25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2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broadband signal and idler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–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variables</a:t>
              </a:r>
              <a:r>
                <a:rPr lang="ru-RU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, 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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1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</a:t>
              </a:r>
              <a:r>
                <a:rPr lang="ru-RU" baseline="-25000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</a:t>
              </a:r>
              <a:r>
                <a:rPr lang="ru-RU" dirty="0">
                  <a:latin typeface="Calibri" pitchFamily="34" charset="0"/>
                  <a:ea typeface="Calibri" pitchFamily="34" charset="0"/>
                  <a:cs typeface="Calibri" pitchFamily="34" charset="0"/>
                  <a:sym typeface="Symbol" pitchFamily="18" charset="2"/>
                </a:rPr>
                <a:t></a:t>
              </a:r>
              <a:endParaRPr lang="ru-RU" baseline="-25000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2636838" y="1420813"/>
            <a:ext cx="376078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71" name="Формула" r:id="rId4" imgW="2362200" imgH="254000" progId="Equation.3">
                    <p:embed/>
                  </p:oleObj>
                </mc:Choice>
                <mc:Fallback>
                  <p:oleObj name="Формула" r:id="rId4" imgW="23622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6838" y="1420813"/>
                          <a:ext cx="3760787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1577975" y="1712913"/>
            <a:ext cx="6243638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72" name="Формула" r:id="rId6" imgW="3579846" imgH="507780" progId="Equation.3">
                    <p:embed/>
                  </p:oleObj>
                </mc:Choice>
                <mc:Fallback>
                  <p:oleObj name="Формула" r:id="rId6" imgW="3579846" imgH="507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975" y="1712913"/>
                          <a:ext cx="6243638" cy="668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Группа 107"/>
            <p:cNvGrpSpPr>
              <a:grpSpLocks/>
            </p:cNvGrpSpPr>
            <p:nvPr/>
          </p:nvGrpSpPr>
          <p:grpSpPr bwMode="auto">
            <a:xfrm>
              <a:off x="2308225" y="1822450"/>
              <a:ext cx="839788" cy="692150"/>
              <a:chOff x="299979" y="1785915"/>
              <a:chExt cx="839799" cy="692954"/>
            </a:xfrm>
          </p:grpSpPr>
          <p:grpSp>
            <p:nvGrpSpPr>
              <p:cNvPr id="24" name="Группа 90"/>
              <p:cNvGrpSpPr>
                <a:grpSpLocks/>
              </p:cNvGrpSpPr>
              <p:nvPr/>
            </p:nvGrpSpPr>
            <p:grpSpPr bwMode="auto">
              <a:xfrm>
                <a:off x="299979" y="1785915"/>
                <a:ext cx="839799" cy="438156"/>
                <a:chOff x="774648" y="2406636"/>
                <a:chExt cx="1131903" cy="620721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774648" y="2406636"/>
                  <a:ext cx="1131903" cy="621433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V="1">
                  <a:off x="774648" y="2406636"/>
                  <a:ext cx="1095527" cy="585408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Прямая со стрелкой 24"/>
              <p:cNvCxnSpPr/>
              <p:nvPr/>
            </p:nvCxnSpPr>
            <p:spPr>
              <a:xfrm rot="5400000" flipH="1" flipV="1">
                <a:off x="501365" y="2278612"/>
                <a:ext cx="400515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08"/>
            <p:cNvGrpSpPr>
              <a:grpSpLocks/>
            </p:cNvGrpSpPr>
            <p:nvPr/>
          </p:nvGrpSpPr>
          <p:grpSpPr bwMode="auto">
            <a:xfrm>
              <a:off x="3476625" y="1822450"/>
              <a:ext cx="839788" cy="692150"/>
              <a:chOff x="299979" y="1785915"/>
              <a:chExt cx="839799" cy="692954"/>
            </a:xfrm>
          </p:grpSpPr>
          <p:grpSp>
            <p:nvGrpSpPr>
              <p:cNvPr id="20" name="Группа 90"/>
              <p:cNvGrpSpPr>
                <a:grpSpLocks/>
              </p:cNvGrpSpPr>
              <p:nvPr/>
            </p:nvGrpSpPr>
            <p:grpSpPr bwMode="auto">
              <a:xfrm>
                <a:off x="299979" y="1785915"/>
                <a:ext cx="839799" cy="438156"/>
                <a:chOff x="774648" y="2406636"/>
                <a:chExt cx="1131903" cy="620721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774648" y="2406636"/>
                  <a:ext cx="1131903" cy="621433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774648" y="2406636"/>
                  <a:ext cx="1095527" cy="585408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Прямая со стрелкой 20"/>
              <p:cNvCxnSpPr/>
              <p:nvPr/>
            </p:nvCxnSpPr>
            <p:spPr>
              <a:xfrm rot="5400000" flipH="1" flipV="1">
                <a:off x="501365" y="2278612"/>
                <a:ext cx="400515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4067944" y="3691779"/>
            <a:ext cx="5275982" cy="2686005"/>
            <a:chOff x="432" y="1008"/>
            <a:chExt cx="5664" cy="3299"/>
          </a:xfrm>
        </p:grpSpPr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1920" y="1008"/>
            <a:ext cx="3346" cy="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73" name="Paintbrush Picture" r:id="rId8" imgW="3990476" imgH="3619048" progId="PBrush">
                    <p:embed/>
                  </p:oleObj>
                </mc:Choice>
                <mc:Fallback>
                  <p:oleObj name="Paintbrush Picture" r:id="rId8" imgW="3990476" imgH="3619048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008"/>
                          <a:ext cx="3346" cy="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3320" y="4149"/>
              <a:ext cx="3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</a:rPr>
                <a:t>Рис 1</a:t>
              </a:r>
              <a:endParaRPr lang="ru-RU" sz="2800"/>
            </a:p>
          </p:txBody>
        </p:sp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616" y="2303"/>
              <a:ext cx="5216" cy="74"/>
              <a:chOff x="380" y="2202"/>
              <a:chExt cx="4189" cy="91"/>
            </a:xfrm>
          </p:grpSpPr>
          <p:sp>
            <p:nvSpPr>
              <p:cNvPr id="214" name="Line 6"/>
              <p:cNvSpPr>
                <a:spLocks noChangeShapeType="1"/>
              </p:cNvSpPr>
              <p:nvPr/>
            </p:nvSpPr>
            <p:spPr bwMode="auto">
              <a:xfrm>
                <a:off x="380" y="2246"/>
                <a:ext cx="410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7"/>
              <p:cNvSpPr>
                <a:spLocks/>
              </p:cNvSpPr>
              <p:nvPr/>
            </p:nvSpPr>
            <p:spPr bwMode="auto">
              <a:xfrm>
                <a:off x="4478" y="2202"/>
                <a:ext cx="91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91" y="44"/>
                  </a:cxn>
                  <a:cxn ang="0">
                    <a:pos x="0" y="0"/>
                  </a:cxn>
                  <a:cxn ang="0">
                    <a:pos x="0" y="91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1" y="44"/>
                    </a:lnTo>
                    <a:lnTo>
                      <a:pt x="0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" name="Group 8"/>
            <p:cNvGrpSpPr>
              <a:grpSpLocks/>
            </p:cNvGrpSpPr>
            <p:nvPr/>
          </p:nvGrpSpPr>
          <p:grpSpPr bwMode="auto">
            <a:xfrm>
              <a:off x="1896" y="3308"/>
              <a:ext cx="2952" cy="12"/>
              <a:chOff x="1339" y="2951"/>
              <a:chExt cx="2203" cy="9"/>
            </a:xfrm>
          </p:grpSpPr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1339" y="2951"/>
                <a:ext cx="47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5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7" y="0"/>
                  </a:cxn>
                </a:cxnLst>
                <a:rect l="0" t="0" r="r" b="b"/>
                <a:pathLst>
                  <a:path w="47" h="9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0"/>
              <p:cNvSpPr>
                <a:spLocks/>
              </p:cNvSpPr>
              <p:nvPr/>
            </p:nvSpPr>
            <p:spPr bwMode="auto">
              <a:xfrm>
                <a:off x="140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1"/>
              <p:cNvSpPr>
                <a:spLocks/>
              </p:cNvSpPr>
              <p:nvPr/>
            </p:nvSpPr>
            <p:spPr bwMode="auto">
              <a:xfrm>
                <a:off x="147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2"/>
              <p:cNvSpPr>
                <a:spLocks/>
              </p:cNvSpPr>
              <p:nvPr/>
            </p:nvSpPr>
            <p:spPr bwMode="auto">
              <a:xfrm>
                <a:off x="153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3"/>
              <p:cNvSpPr>
                <a:spLocks/>
              </p:cNvSpPr>
              <p:nvPr/>
            </p:nvSpPr>
            <p:spPr bwMode="auto">
              <a:xfrm>
                <a:off x="1601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4"/>
              <p:cNvSpPr>
                <a:spLocks/>
              </p:cNvSpPr>
              <p:nvPr/>
            </p:nvSpPr>
            <p:spPr bwMode="auto">
              <a:xfrm>
                <a:off x="1666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5"/>
              <p:cNvSpPr>
                <a:spLocks/>
              </p:cNvSpPr>
              <p:nvPr/>
            </p:nvSpPr>
            <p:spPr bwMode="auto">
              <a:xfrm>
                <a:off x="1731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6"/>
              <p:cNvSpPr>
                <a:spLocks/>
              </p:cNvSpPr>
              <p:nvPr/>
            </p:nvSpPr>
            <p:spPr bwMode="auto">
              <a:xfrm>
                <a:off x="1797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7"/>
              <p:cNvSpPr>
                <a:spLocks/>
              </p:cNvSpPr>
              <p:nvPr/>
            </p:nvSpPr>
            <p:spPr bwMode="auto">
              <a:xfrm>
                <a:off x="1862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8"/>
              <p:cNvSpPr>
                <a:spLocks/>
              </p:cNvSpPr>
              <p:nvPr/>
            </p:nvSpPr>
            <p:spPr bwMode="auto">
              <a:xfrm>
                <a:off x="1927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9"/>
              <p:cNvSpPr>
                <a:spLocks/>
              </p:cNvSpPr>
              <p:nvPr/>
            </p:nvSpPr>
            <p:spPr bwMode="auto">
              <a:xfrm>
                <a:off x="1993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20"/>
              <p:cNvSpPr>
                <a:spLocks/>
              </p:cNvSpPr>
              <p:nvPr/>
            </p:nvSpPr>
            <p:spPr bwMode="auto">
              <a:xfrm>
                <a:off x="2058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21"/>
              <p:cNvSpPr>
                <a:spLocks/>
              </p:cNvSpPr>
              <p:nvPr/>
            </p:nvSpPr>
            <p:spPr bwMode="auto">
              <a:xfrm>
                <a:off x="2123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22"/>
              <p:cNvSpPr>
                <a:spLocks/>
              </p:cNvSpPr>
              <p:nvPr/>
            </p:nvSpPr>
            <p:spPr bwMode="auto">
              <a:xfrm>
                <a:off x="2189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23"/>
              <p:cNvSpPr>
                <a:spLocks/>
              </p:cNvSpPr>
              <p:nvPr/>
            </p:nvSpPr>
            <p:spPr bwMode="auto">
              <a:xfrm>
                <a:off x="2254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24"/>
              <p:cNvSpPr>
                <a:spLocks/>
              </p:cNvSpPr>
              <p:nvPr/>
            </p:nvSpPr>
            <p:spPr bwMode="auto">
              <a:xfrm>
                <a:off x="2319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25"/>
              <p:cNvSpPr>
                <a:spLocks/>
              </p:cNvSpPr>
              <p:nvPr/>
            </p:nvSpPr>
            <p:spPr bwMode="auto">
              <a:xfrm>
                <a:off x="238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26"/>
              <p:cNvSpPr>
                <a:spLocks/>
              </p:cNvSpPr>
              <p:nvPr/>
            </p:nvSpPr>
            <p:spPr bwMode="auto">
              <a:xfrm>
                <a:off x="245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7"/>
              <p:cNvSpPr>
                <a:spLocks/>
              </p:cNvSpPr>
              <p:nvPr/>
            </p:nvSpPr>
            <p:spPr bwMode="auto">
              <a:xfrm>
                <a:off x="251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8"/>
              <p:cNvSpPr>
                <a:spLocks/>
              </p:cNvSpPr>
              <p:nvPr/>
            </p:nvSpPr>
            <p:spPr bwMode="auto">
              <a:xfrm>
                <a:off x="2581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9"/>
              <p:cNvSpPr>
                <a:spLocks/>
              </p:cNvSpPr>
              <p:nvPr/>
            </p:nvSpPr>
            <p:spPr bwMode="auto">
              <a:xfrm>
                <a:off x="2646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30"/>
              <p:cNvSpPr>
                <a:spLocks/>
              </p:cNvSpPr>
              <p:nvPr/>
            </p:nvSpPr>
            <p:spPr bwMode="auto">
              <a:xfrm>
                <a:off x="2711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31"/>
              <p:cNvSpPr>
                <a:spLocks/>
              </p:cNvSpPr>
              <p:nvPr/>
            </p:nvSpPr>
            <p:spPr bwMode="auto">
              <a:xfrm>
                <a:off x="2777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32"/>
              <p:cNvSpPr>
                <a:spLocks/>
              </p:cNvSpPr>
              <p:nvPr/>
            </p:nvSpPr>
            <p:spPr bwMode="auto">
              <a:xfrm>
                <a:off x="2842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33"/>
              <p:cNvSpPr>
                <a:spLocks/>
              </p:cNvSpPr>
              <p:nvPr/>
            </p:nvSpPr>
            <p:spPr bwMode="auto">
              <a:xfrm>
                <a:off x="2907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34"/>
              <p:cNvSpPr>
                <a:spLocks/>
              </p:cNvSpPr>
              <p:nvPr/>
            </p:nvSpPr>
            <p:spPr bwMode="auto">
              <a:xfrm>
                <a:off x="2973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5"/>
              <p:cNvSpPr>
                <a:spLocks/>
              </p:cNvSpPr>
              <p:nvPr/>
            </p:nvSpPr>
            <p:spPr bwMode="auto">
              <a:xfrm>
                <a:off x="3038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6"/>
              <p:cNvSpPr>
                <a:spLocks/>
              </p:cNvSpPr>
              <p:nvPr/>
            </p:nvSpPr>
            <p:spPr bwMode="auto">
              <a:xfrm>
                <a:off x="3103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37"/>
              <p:cNvSpPr>
                <a:spLocks/>
              </p:cNvSpPr>
              <p:nvPr/>
            </p:nvSpPr>
            <p:spPr bwMode="auto">
              <a:xfrm>
                <a:off x="3169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38"/>
              <p:cNvSpPr>
                <a:spLocks/>
              </p:cNvSpPr>
              <p:nvPr/>
            </p:nvSpPr>
            <p:spPr bwMode="auto">
              <a:xfrm>
                <a:off x="3234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39"/>
              <p:cNvSpPr>
                <a:spLocks/>
              </p:cNvSpPr>
              <p:nvPr/>
            </p:nvSpPr>
            <p:spPr bwMode="auto">
              <a:xfrm>
                <a:off x="3299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40"/>
              <p:cNvSpPr>
                <a:spLocks/>
              </p:cNvSpPr>
              <p:nvPr/>
            </p:nvSpPr>
            <p:spPr bwMode="auto">
              <a:xfrm>
                <a:off x="3365" y="2951"/>
                <a:ext cx="46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9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" y="0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41"/>
              <p:cNvSpPr>
                <a:spLocks/>
              </p:cNvSpPr>
              <p:nvPr/>
            </p:nvSpPr>
            <p:spPr bwMode="auto">
              <a:xfrm>
                <a:off x="3430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4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42"/>
              <p:cNvSpPr>
                <a:spLocks/>
              </p:cNvSpPr>
              <p:nvPr/>
            </p:nvSpPr>
            <p:spPr bwMode="auto">
              <a:xfrm>
                <a:off x="3495" y="2951"/>
                <a:ext cx="47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0" y="9"/>
                  </a:cxn>
                  <a:cxn ang="0">
                    <a:pos x="42" y="9"/>
                  </a:cxn>
                  <a:cxn ang="0">
                    <a:pos x="45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" name="Group 43"/>
            <p:cNvGrpSpPr>
              <a:grpSpLocks/>
            </p:cNvGrpSpPr>
            <p:nvPr/>
          </p:nvGrpSpPr>
          <p:grpSpPr bwMode="auto">
            <a:xfrm>
              <a:off x="4836" y="2362"/>
              <a:ext cx="15" cy="958"/>
              <a:chOff x="3533" y="2260"/>
              <a:chExt cx="11" cy="700"/>
            </a:xfrm>
          </p:grpSpPr>
          <p:sp>
            <p:nvSpPr>
              <p:cNvPr id="169" name="Freeform 44"/>
              <p:cNvSpPr>
                <a:spLocks/>
              </p:cNvSpPr>
              <p:nvPr/>
            </p:nvSpPr>
            <p:spPr bwMode="auto">
              <a:xfrm>
                <a:off x="3533" y="2914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2" y="44"/>
                  </a:cxn>
                  <a:cxn ang="0">
                    <a:pos x="4" y="46"/>
                  </a:cxn>
                  <a:cxn ang="0">
                    <a:pos x="4" y="46"/>
                  </a:cxn>
                  <a:cxn ang="0">
                    <a:pos x="7" y="44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2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45"/>
              <p:cNvSpPr>
                <a:spLocks/>
              </p:cNvSpPr>
              <p:nvPr/>
            </p:nvSpPr>
            <p:spPr bwMode="auto">
              <a:xfrm>
                <a:off x="3533" y="2848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46"/>
              <p:cNvSpPr>
                <a:spLocks/>
              </p:cNvSpPr>
              <p:nvPr/>
            </p:nvSpPr>
            <p:spPr bwMode="auto">
              <a:xfrm>
                <a:off x="3533" y="2783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47"/>
              <p:cNvSpPr>
                <a:spLocks/>
              </p:cNvSpPr>
              <p:nvPr/>
            </p:nvSpPr>
            <p:spPr bwMode="auto">
              <a:xfrm>
                <a:off x="3533" y="2718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6"/>
                  </a:cxn>
                  <a:cxn ang="0">
                    <a:pos x="4" y="46"/>
                  </a:cxn>
                  <a:cxn ang="0">
                    <a:pos x="7" y="46"/>
                  </a:cxn>
                  <a:cxn ang="0">
                    <a:pos x="9" y="46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4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48"/>
              <p:cNvSpPr>
                <a:spLocks/>
              </p:cNvSpPr>
              <p:nvPr/>
            </p:nvSpPr>
            <p:spPr bwMode="auto">
              <a:xfrm>
                <a:off x="3533" y="2652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49"/>
              <p:cNvSpPr>
                <a:spLocks/>
              </p:cNvSpPr>
              <p:nvPr/>
            </p:nvSpPr>
            <p:spPr bwMode="auto">
              <a:xfrm>
                <a:off x="3533" y="2587"/>
                <a:ext cx="11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2" y="47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9" y="47"/>
                  </a:cxn>
                  <a:cxn ang="0">
                    <a:pos x="9" y="44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42"/>
                  </a:cxn>
                </a:cxnLst>
                <a:rect l="0" t="0" r="r" b="b"/>
                <a:pathLst>
                  <a:path w="11" h="47">
                    <a:moveTo>
                      <a:pt x="0" y="42"/>
                    </a:moveTo>
                    <a:lnTo>
                      <a:pt x="0" y="44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9" y="44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50"/>
              <p:cNvSpPr>
                <a:spLocks/>
              </p:cNvSpPr>
              <p:nvPr/>
            </p:nvSpPr>
            <p:spPr bwMode="auto">
              <a:xfrm>
                <a:off x="3535" y="2521"/>
                <a:ext cx="9" cy="47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43"/>
                  </a:cxn>
                </a:cxnLst>
                <a:rect l="0" t="0" r="r" b="b"/>
                <a:pathLst>
                  <a:path w="9" h="47">
                    <a:moveTo>
                      <a:pt x="0" y="43"/>
                    </a:moveTo>
                    <a:lnTo>
                      <a:pt x="0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51"/>
              <p:cNvSpPr>
                <a:spLocks/>
              </p:cNvSpPr>
              <p:nvPr/>
            </p:nvSpPr>
            <p:spPr bwMode="auto">
              <a:xfrm>
                <a:off x="3535" y="2456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52"/>
              <p:cNvSpPr>
                <a:spLocks/>
              </p:cNvSpPr>
              <p:nvPr/>
            </p:nvSpPr>
            <p:spPr bwMode="auto">
              <a:xfrm>
                <a:off x="3535" y="2391"/>
                <a:ext cx="9" cy="46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5" y="46"/>
                  </a:cxn>
                  <a:cxn ang="0">
                    <a:pos x="7" y="46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2"/>
                  </a:cxn>
                </a:cxnLst>
                <a:rect l="0" t="0" r="r" b="b"/>
                <a:pathLst>
                  <a:path w="9" h="46">
                    <a:moveTo>
                      <a:pt x="0" y="42"/>
                    </a:moveTo>
                    <a:lnTo>
                      <a:pt x="0" y="44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53"/>
              <p:cNvSpPr>
                <a:spLocks/>
              </p:cNvSpPr>
              <p:nvPr/>
            </p:nvSpPr>
            <p:spPr bwMode="auto">
              <a:xfrm>
                <a:off x="3535" y="2325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5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54"/>
              <p:cNvSpPr>
                <a:spLocks/>
              </p:cNvSpPr>
              <p:nvPr/>
            </p:nvSpPr>
            <p:spPr bwMode="auto">
              <a:xfrm>
                <a:off x="3535" y="2260"/>
                <a:ext cx="9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5" y="47"/>
                  </a:cxn>
                  <a:cxn ang="0">
                    <a:pos x="7" y="47"/>
                  </a:cxn>
                  <a:cxn ang="0">
                    <a:pos x="9" y="44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42"/>
                  </a:cxn>
                </a:cxnLst>
                <a:rect l="0" t="0" r="r" b="b"/>
                <a:pathLst>
                  <a:path w="9" h="47">
                    <a:moveTo>
                      <a:pt x="0" y="42"/>
                    </a:moveTo>
                    <a:lnTo>
                      <a:pt x="0" y="44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9" y="44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" name="Group 55"/>
            <p:cNvGrpSpPr>
              <a:grpSpLocks/>
            </p:cNvGrpSpPr>
            <p:nvPr/>
          </p:nvGrpSpPr>
          <p:grpSpPr bwMode="auto">
            <a:xfrm>
              <a:off x="1902" y="2343"/>
              <a:ext cx="1292" cy="972"/>
              <a:chOff x="1344" y="2246"/>
              <a:chExt cx="964" cy="710"/>
            </a:xfrm>
          </p:grpSpPr>
          <p:sp>
            <p:nvSpPr>
              <p:cNvPr id="167" name="Line 56"/>
              <p:cNvSpPr>
                <a:spLocks noChangeShapeType="1"/>
              </p:cNvSpPr>
              <p:nvPr/>
            </p:nvSpPr>
            <p:spPr bwMode="auto">
              <a:xfrm>
                <a:off x="1344" y="2246"/>
                <a:ext cx="896" cy="66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57"/>
              <p:cNvSpPr>
                <a:spLocks/>
              </p:cNvSpPr>
              <p:nvPr/>
            </p:nvSpPr>
            <p:spPr bwMode="auto">
              <a:xfrm>
                <a:off x="2207" y="2867"/>
                <a:ext cx="101" cy="8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1" y="89"/>
                  </a:cxn>
                  <a:cxn ang="0">
                    <a:pos x="54" y="0"/>
                  </a:cxn>
                  <a:cxn ang="0">
                    <a:pos x="0" y="72"/>
                  </a:cxn>
                </a:cxnLst>
                <a:rect l="0" t="0" r="r" b="b"/>
                <a:pathLst>
                  <a:path w="101" h="89">
                    <a:moveTo>
                      <a:pt x="0" y="72"/>
                    </a:moveTo>
                    <a:lnTo>
                      <a:pt x="101" y="89"/>
                    </a:lnTo>
                    <a:lnTo>
                      <a:pt x="54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" name="Group 58"/>
            <p:cNvGrpSpPr>
              <a:grpSpLocks/>
            </p:cNvGrpSpPr>
            <p:nvPr/>
          </p:nvGrpSpPr>
          <p:grpSpPr bwMode="auto">
            <a:xfrm>
              <a:off x="1896" y="2336"/>
              <a:ext cx="1032" cy="979"/>
              <a:chOff x="1339" y="2241"/>
              <a:chExt cx="770" cy="715"/>
            </a:xfrm>
          </p:grpSpPr>
          <p:sp>
            <p:nvSpPr>
              <p:cNvPr id="151" name="Freeform 59"/>
              <p:cNvSpPr>
                <a:spLocks/>
              </p:cNvSpPr>
              <p:nvPr/>
            </p:nvSpPr>
            <p:spPr bwMode="auto">
              <a:xfrm>
                <a:off x="1339" y="2241"/>
                <a:ext cx="38" cy="3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10"/>
                  </a:cxn>
                  <a:cxn ang="0">
                    <a:pos x="28" y="33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8" y="31"/>
                  </a:cxn>
                  <a:cxn ang="0">
                    <a:pos x="38" y="28"/>
                  </a:cxn>
                  <a:cxn ang="0">
                    <a:pos x="35" y="26"/>
                  </a:cxn>
                  <a:cxn ang="0">
                    <a:pos x="10" y="3"/>
                  </a:cxn>
                </a:cxnLst>
                <a:rect l="0" t="0" r="r" b="b"/>
                <a:pathLst>
                  <a:path w="38" h="35">
                    <a:moveTo>
                      <a:pt x="1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28" y="33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8" y="31"/>
                    </a:lnTo>
                    <a:lnTo>
                      <a:pt x="38" y="28"/>
                    </a:lnTo>
                    <a:lnTo>
                      <a:pt x="35" y="26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60"/>
              <p:cNvSpPr>
                <a:spLocks/>
              </p:cNvSpPr>
              <p:nvPr/>
            </p:nvSpPr>
            <p:spPr bwMode="auto">
              <a:xfrm>
                <a:off x="1388" y="2286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2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2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35" y="25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35" y="2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61"/>
              <p:cNvSpPr>
                <a:spLocks/>
              </p:cNvSpPr>
              <p:nvPr/>
            </p:nvSpPr>
            <p:spPr bwMode="auto">
              <a:xfrm>
                <a:off x="1435" y="2330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35" y="26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8" y="33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62"/>
              <p:cNvSpPr>
                <a:spLocks/>
              </p:cNvSpPr>
              <p:nvPr/>
            </p:nvSpPr>
            <p:spPr bwMode="auto">
              <a:xfrm>
                <a:off x="1484" y="2374"/>
                <a:ext cx="35" cy="3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3"/>
                  </a:cxn>
                  <a:cxn ang="0">
                    <a:pos x="35" y="31"/>
                  </a:cxn>
                  <a:cxn ang="0">
                    <a:pos x="35" y="28"/>
                  </a:cxn>
                  <a:cxn ang="0">
                    <a:pos x="35" y="26"/>
                  </a:cxn>
                  <a:cxn ang="0">
                    <a:pos x="7" y="3"/>
                  </a:cxn>
                </a:cxnLst>
                <a:rect l="0" t="0" r="r" b="b"/>
                <a:pathLst>
                  <a:path w="35" h="35">
                    <a:moveTo>
                      <a:pt x="7" y="3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8" y="33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5" y="31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63"/>
              <p:cNvSpPr>
                <a:spLocks/>
              </p:cNvSpPr>
              <p:nvPr/>
            </p:nvSpPr>
            <p:spPr bwMode="auto">
              <a:xfrm>
                <a:off x="1531" y="2419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2"/>
                  </a:cxn>
                  <a:cxn ang="0">
                    <a:pos x="37" y="30"/>
                  </a:cxn>
                  <a:cxn ang="0">
                    <a:pos x="35" y="28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64"/>
              <p:cNvSpPr>
                <a:spLocks/>
              </p:cNvSpPr>
              <p:nvPr/>
            </p:nvSpPr>
            <p:spPr bwMode="auto">
              <a:xfrm>
                <a:off x="1580" y="2463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5" y="33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65"/>
              <p:cNvSpPr>
                <a:spLocks/>
              </p:cNvSpPr>
              <p:nvPr/>
            </p:nvSpPr>
            <p:spPr bwMode="auto">
              <a:xfrm>
                <a:off x="1626" y="2507"/>
                <a:ext cx="38" cy="3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3"/>
                  </a:cxn>
                  <a:cxn ang="0">
                    <a:pos x="38" y="31"/>
                  </a:cxn>
                  <a:cxn ang="0">
                    <a:pos x="35" y="28"/>
                  </a:cxn>
                  <a:cxn ang="0">
                    <a:pos x="10" y="3"/>
                  </a:cxn>
                </a:cxnLst>
                <a:rect l="0" t="0" r="r" b="b"/>
                <a:pathLst>
                  <a:path w="38" h="35">
                    <a:moveTo>
                      <a:pt x="10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5" y="28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66"/>
              <p:cNvSpPr>
                <a:spLocks/>
              </p:cNvSpPr>
              <p:nvPr/>
            </p:nvSpPr>
            <p:spPr bwMode="auto">
              <a:xfrm>
                <a:off x="1675" y="2552"/>
                <a:ext cx="35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5" y="33"/>
                  </a:cxn>
                  <a:cxn ang="0">
                    <a:pos x="35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5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67"/>
              <p:cNvSpPr>
                <a:spLocks/>
              </p:cNvSpPr>
              <p:nvPr/>
            </p:nvSpPr>
            <p:spPr bwMode="auto">
              <a:xfrm>
                <a:off x="1722" y="2596"/>
                <a:ext cx="37" cy="35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7" y="28"/>
                  </a:cxn>
                  <a:cxn ang="0">
                    <a:pos x="9" y="3"/>
                  </a:cxn>
                </a:cxnLst>
                <a:rect l="0" t="0" r="r" b="b"/>
                <a:pathLst>
                  <a:path w="37" h="35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68"/>
              <p:cNvSpPr>
                <a:spLocks/>
              </p:cNvSpPr>
              <p:nvPr/>
            </p:nvSpPr>
            <p:spPr bwMode="auto">
              <a:xfrm>
                <a:off x="1771" y="2641"/>
                <a:ext cx="37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2"/>
                  </a:cxn>
                  <a:cxn ang="0">
                    <a:pos x="37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7" h="35">
                    <a:moveTo>
                      <a:pt x="7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69"/>
              <p:cNvSpPr>
                <a:spLocks/>
              </p:cNvSpPr>
              <p:nvPr/>
            </p:nvSpPr>
            <p:spPr bwMode="auto">
              <a:xfrm>
                <a:off x="1818" y="2685"/>
                <a:ext cx="37" cy="3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9" y="2"/>
                  </a:cxn>
                </a:cxnLst>
                <a:rect l="0" t="0" r="r" b="b"/>
                <a:pathLst>
                  <a:path w="37" h="35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70"/>
              <p:cNvSpPr>
                <a:spLocks/>
              </p:cNvSpPr>
              <p:nvPr/>
            </p:nvSpPr>
            <p:spPr bwMode="auto">
              <a:xfrm>
                <a:off x="1867" y="2729"/>
                <a:ext cx="37" cy="3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8" y="35"/>
                  </a:cxn>
                  <a:cxn ang="0">
                    <a:pos x="30" y="35"/>
                  </a:cxn>
                  <a:cxn ang="0">
                    <a:pos x="32" y="35"/>
                  </a:cxn>
                  <a:cxn ang="0">
                    <a:pos x="35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5" y="28"/>
                  </a:cxn>
                  <a:cxn ang="0">
                    <a:pos x="7" y="3"/>
                  </a:cxn>
                </a:cxnLst>
                <a:rect l="0" t="0" r="r" b="b"/>
                <a:pathLst>
                  <a:path w="37" h="35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5" y="2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71"/>
              <p:cNvSpPr>
                <a:spLocks/>
              </p:cNvSpPr>
              <p:nvPr/>
            </p:nvSpPr>
            <p:spPr bwMode="auto">
              <a:xfrm>
                <a:off x="1913" y="2774"/>
                <a:ext cx="38" cy="3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3" y="9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5"/>
                  </a:cxn>
                  <a:cxn ang="0">
                    <a:pos x="38" y="32"/>
                  </a:cxn>
                  <a:cxn ang="0">
                    <a:pos x="38" y="30"/>
                  </a:cxn>
                  <a:cxn ang="0">
                    <a:pos x="38" y="28"/>
                  </a:cxn>
                  <a:cxn ang="0">
                    <a:pos x="10" y="2"/>
                  </a:cxn>
                </a:cxnLst>
                <a:rect l="0" t="0" r="r" b="b"/>
                <a:pathLst>
                  <a:path w="38" h="35">
                    <a:moveTo>
                      <a:pt x="10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5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72"/>
              <p:cNvSpPr>
                <a:spLocks/>
              </p:cNvSpPr>
              <p:nvPr/>
            </p:nvSpPr>
            <p:spPr bwMode="auto">
              <a:xfrm>
                <a:off x="1962" y="2818"/>
                <a:ext cx="38" cy="3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8" y="35"/>
                  </a:cxn>
                  <a:cxn ang="0">
                    <a:pos x="31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8" y="33"/>
                  </a:cxn>
                  <a:cxn ang="0">
                    <a:pos x="38" y="30"/>
                  </a:cxn>
                  <a:cxn ang="0">
                    <a:pos x="35" y="28"/>
                  </a:cxn>
                  <a:cxn ang="0">
                    <a:pos x="7" y="2"/>
                  </a:cxn>
                </a:cxnLst>
                <a:rect l="0" t="0" r="r" b="b"/>
                <a:pathLst>
                  <a:path w="38" h="35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8" y="33"/>
                    </a:lnTo>
                    <a:lnTo>
                      <a:pt x="38" y="30"/>
                    </a:lnTo>
                    <a:lnTo>
                      <a:pt x="35" y="2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73"/>
              <p:cNvSpPr>
                <a:spLocks/>
              </p:cNvSpPr>
              <p:nvPr/>
            </p:nvSpPr>
            <p:spPr bwMode="auto">
              <a:xfrm>
                <a:off x="2009" y="2862"/>
                <a:ext cx="37" cy="35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5"/>
                  </a:cxn>
                  <a:cxn ang="0">
                    <a:pos x="33" y="35"/>
                  </a:cxn>
                  <a:cxn ang="0">
                    <a:pos x="35" y="35"/>
                  </a:cxn>
                  <a:cxn ang="0">
                    <a:pos x="37" y="35"/>
                  </a:cxn>
                  <a:cxn ang="0">
                    <a:pos x="37" y="33"/>
                  </a:cxn>
                  <a:cxn ang="0">
                    <a:pos x="37" y="31"/>
                  </a:cxn>
                  <a:cxn ang="0">
                    <a:pos x="37" y="28"/>
                  </a:cxn>
                  <a:cxn ang="0">
                    <a:pos x="9" y="3"/>
                  </a:cxn>
                </a:cxnLst>
                <a:rect l="0" t="0" r="r" b="b"/>
                <a:pathLst>
                  <a:path w="37" h="35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74"/>
              <p:cNvSpPr>
                <a:spLocks/>
              </p:cNvSpPr>
              <p:nvPr/>
            </p:nvSpPr>
            <p:spPr bwMode="auto">
              <a:xfrm>
                <a:off x="2011" y="2862"/>
                <a:ext cx="98" cy="94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98" y="94"/>
                  </a:cxn>
                  <a:cxn ang="0">
                    <a:pos x="61" y="0"/>
                  </a:cxn>
                  <a:cxn ang="0">
                    <a:pos x="0" y="66"/>
                  </a:cxn>
                </a:cxnLst>
                <a:rect l="0" t="0" r="r" b="b"/>
                <a:pathLst>
                  <a:path w="98" h="94">
                    <a:moveTo>
                      <a:pt x="0" y="66"/>
                    </a:moveTo>
                    <a:lnTo>
                      <a:pt x="98" y="94"/>
                    </a:lnTo>
                    <a:lnTo>
                      <a:pt x="61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" name="Group 75"/>
            <p:cNvGrpSpPr>
              <a:grpSpLocks/>
            </p:cNvGrpSpPr>
            <p:nvPr/>
          </p:nvGrpSpPr>
          <p:grpSpPr bwMode="auto">
            <a:xfrm>
              <a:off x="1323" y="1417"/>
              <a:ext cx="579" cy="926"/>
              <a:chOff x="912" y="1569"/>
              <a:chExt cx="432" cy="677"/>
            </a:xfrm>
          </p:grpSpPr>
          <p:sp>
            <p:nvSpPr>
              <p:cNvPr id="149" name="Line 76"/>
              <p:cNvSpPr>
                <a:spLocks noChangeShapeType="1"/>
              </p:cNvSpPr>
              <p:nvPr/>
            </p:nvSpPr>
            <p:spPr bwMode="auto">
              <a:xfrm flipH="1" flipV="1">
                <a:off x="912" y="1569"/>
                <a:ext cx="388" cy="60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77"/>
              <p:cNvSpPr>
                <a:spLocks/>
              </p:cNvSpPr>
              <p:nvPr/>
            </p:nvSpPr>
            <p:spPr bwMode="auto">
              <a:xfrm>
                <a:off x="1255" y="2146"/>
                <a:ext cx="89" cy="10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89" y="100"/>
                  </a:cxn>
                  <a:cxn ang="0">
                    <a:pos x="77" y="0"/>
                  </a:cxn>
                  <a:cxn ang="0">
                    <a:pos x="0" y="49"/>
                  </a:cxn>
                </a:cxnLst>
                <a:rect l="0" t="0" r="r" b="b"/>
                <a:pathLst>
                  <a:path w="89" h="100">
                    <a:moveTo>
                      <a:pt x="0" y="49"/>
                    </a:moveTo>
                    <a:lnTo>
                      <a:pt x="89" y="100"/>
                    </a:lnTo>
                    <a:lnTo>
                      <a:pt x="7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" name="Group 78"/>
            <p:cNvGrpSpPr>
              <a:grpSpLocks/>
            </p:cNvGrpSpPr>
            <p:nvPr/>
          </p:nvGrpSpPr>
          <p:grpSpPr bwMode="auto">
            <a:xfrm>
              <a:off x="1140" y="1410"/>
              <a:ext cx="762" cy="933"/>
              <a:chOff x="775" y="1564"/>
              <a:chExt cx="569" cy="682"/>
            </a:xfrm>
          </p:grpSpPr>
          <p:sp>
            <p:nvSpPr>
              <p:cNvPr id="135" name="Freeform 79"/>
              <p:cNvSpPr>
                <a:spLocks/>
              </p:cNvSpPr>
              <p:nvPr/>
            </p:nvSpPr>
            <p:spPr bwMode="auto">
              <a:xfrm>
                <a:off x="775" y="1564"/>
                <a:ext cx="32" cy="3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9" y="3"/>
                  </a:cxn>
                </a:cxnLst>
                <a:rect l="0" t="0" r="r" b="b"/>
                <a:pathLst>
                  <a:path w="32" h="38">
                    <a:moveTo>
                      <a:pt x="9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80"/>
              <p:cNvSpPr>
                <a:spLocks/>
              </p:cNvSpPr>
              <p:nvPr/>
            </p:nvSpPr>
            <p:spPr bwMode="auto">
              <a:xfrm>
                <a:off x="817" y="1613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5" y="38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81"/>
              <p:cNvSpPr>
                <a:spLocks/>
              </p:cNvSpPr>
              <p:nvPr/>
            </p:nvSpPr>
            <p:spPr bwMode="auto">
              <a:xfrm>
                <a:off x="859" y="1665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82"/>
              <p:cNvSpPr>
                <a:spLocks/>
              </p:cNvSpPr>
              <p:nvPr/>
            </p:nvSpPr>
            <p:spPr bwMode="auto">
              <a:xfrm>
                <a:off x="901" y="1714"/>
                <a:ext cx="32" cy="4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5" y="37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40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5" y="37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83"/>
              <p:cNvSpPr>
                <a:spLocks/>
              </p:cNvSpPr>
              <p:nvPr/>
            </p:nvSpPr>
            <p:spPr bwMode="auto">
              <a:xfrm>
                <a:off x="943" y="1765"/>
                <a:ext cx="32" cy="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0"/>
                  </a:cxn>
                </a:cxnLst>
                <a:rect l="0" t="0" r="r" b="b"/>
                <a:pathLst>
                  <a:path w="32" h="3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84"/>
              <p:cNvSpPr>
                <a:spLocks/>
              </p:cNvSpPr>
              <p:nvPr/>
            </p:nvSpPr>
            <p:spPr bwMode="auto">
              <a:xfrm>
                <a:off x="985" y="1814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5" y="38"/>
                  </a:cxn>
                  <a:cxn ang="0">
                    <a:pos x="28" y="40"/>
                  </a:cxn>
                  <a:cxn ang="0">
                    <a:pos x="30" y="40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2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85"/>
              <p:cNvSpPr>
                <a:spLocks/>
              </p:cNvSpPr>
              <p:nvPr/>
            </p:nvSpPr>
            <p:spPr bwMode="auto">
              <a:xfrm>
                <a:off x="1027" y="1866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86"/>
              <p:cNvSpPr>
                <a:spLocks/>
              </p:cNvSpPr>
              <p:nvPr/>
            </p:nvSpPr>
            <p:spPr bwMode="auto">
              <a:xfrm>
                <a:off x="1069" y="1915"/>
                <a:ext cx="32" cy="39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3" y="37"/>
                  </a:cxn>
                  <a:cxn ang="0">
                    <a:pos x="25" y="39"/>
                  </a:cxn>
                  <a:cxn ang="0">
                    <a:pos x="28" y="39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2"/>
                  </a:cxn>
                  <a:cxn ang="0">
                    <a:pos x="30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39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3" y="37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0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87"/>
              <p:cNvSpPr>
                <a:spLocks/>
              </p:cNvSpPr>
              <p:nvPr/>
            </p:nvSpPr>
            <p:spPr bwMode="auto">
              <a:xfrm>
                <a:off x="1111" y="1966"/>
                <a:ext cx="32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3" y="37"/>
                  </a:cxn>
                  <a:cxn ang="0">
                    <a:pos x="25" y="37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0"/>
                  </a:cxn>
                  <a:cxn ang="0">
                    <a:pos x="7" y="0"/>
                  </a:cxn>
                </a:cxnLst>
                <a:rect l="0" t="0" r="r" b="b"/>
                <a:pathLst>
                  <a:path w="32" h="37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88"/>
              <p:cNvSpPr>
                <a:spLocks/>
              </p:cNvSpPr>
              <p:nvPr/>
            </p:nvSpPr>
            <p:spPr bwMode="auto">
              <a:xfrm>
                <a:off x="1153" y="2015"/>
                <a:ext cx="32" cy="4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3" y="37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30" y="37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0"/>
                  </a:cxn>
                  <a:cxn ang="0">
                    <a:pos x="7" y="2"/>
                  </a:cxn>
                </a:cxnLst>
                <a:rect l="0" t="0" r="r" b="b"/>
                <a:pathLst>
                  <a:path w="32" h="40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3" y="37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89"/>
              <p:cNvSpPr>
                <a:spLocks/>
              </p:cNvSpPr>
              <p:nvPr/>
            </p:nvSpPr>
            <p:spPr bwMode="auto">
              <a:xfrm>
                <a:off x="1195" y="2066"/>
                <a:ext cx="32" cy="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8" y="38"/>
                  </a:cxn>
                  <a:cxn ang="0">
                    <a:pos x="30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1"/>
                  </a:cxn>
                  <a:cxn ang="0">
                    <a:pos x="7" y="0"/>
                  </a:cxn>
                </a:cxnLst>
                <a:rect l="0" t="0" r="r" b="b"/>
                <a:pathLst>
                  <a:path w="32" h="3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90"/>
              <p:cNvSpPr>
                <a:spLocks/>
              </p:cNvSpPr>
              <p:nvPr/>
            </p:nvSpPr>
            <p:spPr bwMode="auto">
              <a:xfrm>
                <a:off x="1237" y="2115"/>
                <a:ext cx="32" cy="4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3" y="38"/>
                  </a:cxn>
                  <a:cxn ang="0">
                    <a:pos x="25" y="40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2" y="35"/>
                  </a:cxn>
                  <a:cxn ang="0">
                    <a:pos x="32" y="33"/>
                  </a:cxn>
                  <a:cxn ang="0">
                    <a:pos x="30" y="31"/>
                  </a:cxn>
                  <a:cxn ang="0">
                    <a:pos x="7" y="3"/>
                  </a:cxn>
                </a:cxnLst>
                <a:rect l="0" t="0" r="r" b="b"/>
                <a:pathLst>
                  <a:path w="32" h="40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3" y="38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91"/>
              <p:cNvSpPr>
                <a:spLocks/>
              </p:cNvSpPr>
              <p:nvPr/>
            </p:nvSpPr>
            <p:spPr bwMode="auto">
              <a:xfrm>
                <a:off x="1276" y="2167"/>
                <a:ext cx="19" cy="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12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7" y="16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9" y="11"/>
                  </a:cxn>
                  <a:cxn ang="0">
                    <a:pos x="10" y="0"/>
                  </a:cxn>
                </a:cxnLst>
                <a:rect l="0" t="0" r="r" b="b"/>
                <a:pathLst>
                  <a:path w="19" h="18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92"/>
              <p:cNvSpPr>
                <a:spLocks/>
              </p:cNvSpPr>
              <p:nvPr/>
            </p:nvSpPr>
            <p:spPr bwMode="auto">
              <a:xfrm>
                <a:off x="1251" y="2148"/>
                <a:ext cx="93" cy="9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93" y="98"/>
                  </a:cxn>
                  <a:cxn ang="0">
                    <a:pos x="70" y="0"/>
                  </a:cxn>
                  <a:cxn ang="0">
                    <a:pos x="0" y="58"/>
                  </a:cxn>
                </a:cxnLst>
                <a:rect l="0" t="0" r="r" b="b"/>
                <a:pathLst>
                  <a:path w="93" h="98">
                    <a:moveTo>
                      <a:pt x="0" y="58"/>
                    </a:moveTo>
                    <a:lnTo>
                      <a:pt x="93" y="98"/>
                    </a:lnTo>
                    <a:lnTo>
                      <a:pt x="7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" name="Group 93"/>
            <p:cNvGrpSpPr>
              <a:grpSpLocks/>
            </p:cNvGrpSpPr>
            <p:nvPr/>
          </p:nvGrpSpPr>
          <p:grpSpPr bwMode="auto">
            <a:xfrm>
              <a:off x="3544" y="2336"/>
              <a:ext cx="1304" cy="984"/>
              <a:chOff x="2569" y="2241"/>
              <a:chExt cx="973" cy="719"/>
            </a:xfrm>
          </p:grpSpPr>
          <p:sp>
            <p:nvSpPr>
              <p:cNvPr id="116" name="Freeform 94"/>
              <p:cNvSpPr>
                <a:spLocks/>
              </p:cNvSpPr>
              <p:nvPr/>
            </p:nvSpPr>
            <p:spPr bwMode="auto">
              <a:xfrm>
                <a:off x="2569" y="2241"/>
                <a:ext cx="40" cy="31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30" y="31"/>
                  </a:cxn>
                  <a:cxn ang="0">
                    <a:pos x="33" y="31"/>
                  </a:cxn>
                  <a:cxn ang="0">
                    <a:pos x="35" y="31"/>
                  </a:cxn>
                  <a:cxn ang="0">
                    <a:pos x="37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7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1">
                    <a:moveTo>
                      <a:pt x="9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30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7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95"/>
              <p:cNvSpPr>
                <a:spLocks/>
              </p:cNvSpPr>
              <p:nvPr/>
            </p:nvSpPr>
            <p:spPr bwMode="auto">
              <a:xfrm>
                <a:off x="2623" y="2281"/>
                <a:ext cx="37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7" y="28"/>
                  </a:cxn>
                  <a:cxn ang="0">
                    <a:pos x="37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7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37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96"/>
              <p:cNvSpPr>
                <a:spLocks/>
              </p:cNvSpPr>
              <p:nvPr/>
            </p:nvSpPr>
            <p:spPr bwMode="auto">
              <a:xfrm>
                <a:off x="2674" y="2318"/>
                <a:ext cx="40" cy="3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0" y="31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7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7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3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0" y="31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7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97"/>
              <p:cNvSpPr>
                <a:spLocks/>
              </p:cNvSpPr>
              <p:nvPr/>
            </p:nvSpPr>
            <p:spPr bwMode="auto">
              <a:xfrm>
                <a:off x="2728" y="2358"/>
                <a:ext cx="39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9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98"/>
              <p:cNvSpPr>
                <a:spLocks/>
              </p:cNvSpPr>
              <p:nvPr/>
            </p:nvSpPr>
            <p:spPr bwMode="auto">
              <a:xfrm>
                <a:off x="2779" y="2395"/>
                <a:ext cx="40" cy="3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3" y="31"/>
                  </a:cxn>
                  <a:cxn ang="0">
                    <a:pos x="35" y="33"/>
                  </a:cxn>
                  <a:cxn ang="0">
                    <a:pos x="37" y="33"/>
                  </a:cxn>
                  <a:cxn ang="0">
                    <a:pos x="40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4"/>
                  </a:cxn>
                  <a:cxn ang="0">
                    <a:pos x="9" y="3"/>
                  </a:cxn>
                </a:cxnLst>
                <a:rect l="0" t="0" r="r" b="b"/>
                <a:pathLst>
                  <a:path w="40" h="33">
                    <a:moveTo>
                      <a:pt x="9" y="3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3" y="31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40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99"/>
              <p:cNvSpPr>
                <a:spLocks/>
              </p:cNvSpPr>
              <p:nvPr/>
            </p:nvSpPr>
            <p:spPr bwMode="auto">
              <a:xfrm>
                <a:off x="2833" y="2435"/>
                <a:ext cx="39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0"/>
                  </a:cxn>
                </a:cxnLst>
                <a:rect l="0" t="0" r="r" b="b"/>
                <a:pathLst>
                  <a:path w="39" h="30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00"/>
              <p:cNvSpPr>
                <a:spLocks/>
              </p:cNvSpPr>
              <p:nvPr/>
            </p:nvSpPr>
            <p:spPr bwMode="auto">
              <a:xfrm>
                <a:off x="2884" y="2475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01"/>
              <p:cNvSpPr>
                <a:spLocks/>
              </p:cNvSpPr>
              <p:nvPr/>
            </p:nvSpPr>
            <p:spPr bwMode="auto">
              <a:xfrm>
                <a:off x="2938" y="2512"/>
                <a:ext cx="39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0" y="30"/>
                  </a:cxn>
                  <a:cxn ang="0">
                    <a:pos x="32" y="33"/>
                  </a:cxn>
                  <a:cxn ang="0">
                    <a:pos x="35" y="33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3"/>
                  </a:cxn>
                  <a:cxn ang="0">
                    <a:pos x="7" y="2"/>
                  </a:cxn>
                </a:cxnLst>
                <a:rect l="0" t="0" r="r" b="b"/>
                <a:pathLst>
                  <a:path w="39" h="33">
                    <a:moveTo>
                      <a:pt x="7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0" y="30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02"/>
              <p:cNvSpPr>
                <a:spLocks/>
              </p:cNvSpPr>
              <p:nvPr/>
            </p:nvSpPr>
            <p:spPr bwMode="auto">
              <a:xfrm>
                <a:off x="2989" y="2552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03"/>
              <p:cNvSpPr>
                <a:spLocks/>
              </p:cNvSpPr>
              <p:nvPr/>
            </p:nvSpPr>
            <p:spPr bwMode="auto">
              <a:xfrm>
                <a:off x="3043" y="2589"/>
                <a:ext cx="39" cy="3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30" y="31"/>
                  </a:cxn>
                  <a:cxn ang="0">
                    <a:pos x="32" y="33"/>
                  </a:cxn>
                  <a:cxn ang="0">
                    <a:pos x="35" y="33"/>
                  </a:cxn>
                  <a:cxn ang="0">
                    <a:pos x="37" y="31"/>
                  </a:cxn>
                  <a:cxn ang="0">
                    <a:pos x="39" y="28"/>
                  </a:cxn>
                  <a:cxn ang="0">
                    <a:pos x="39" y="26"/>
                  </a:cxn>
                  <a:cxn ang="0">
                    <a:pos x="37" y="24"/>
                  </a:cxn>
                  <a:cxn ang="0">
                    <a:pos x="7" y="3"/>
                  </a:cxn>
                </a:cxnLst>
                <a:rect l="0" t="0" r="r" b="b"/>
                <a:pathLst>
                  <a:path w="39" h="33">
                    <a:moveTo>
                      <a:pt x="7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0" y="31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04"/>
              <p:cNvSpPr>
                <a:spLocks/>
              </p:cNvSpPr>
              <p:nvPr/>
            </p:nvSpPr>
            <p:spPr bwMode="auto">
              <a:xfrm>
                <a:off x="3094" y="2629"/>
                <a:ext cx="40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0" y="23"/>
                  </a:cxn>
                  <a:cxn ang="0">
                    <a:pos x="9" y="0"/>
                  </a:cxn>
                </a:cxnLst>
                <a:rect l="0" t="0" r="r" b="b"/>
                <a:pathLst>
                  <a:path w="40" h="30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05"/>
              <p:cNvSpPr>
                <a:spLocks/>
              </p:cNvSpPr>
              <p:nvPr/>
            </p:nvSpPr>
            <p:spPr bwMode="auto">
              <a:xfrm>
                <a:off x="3148" y="2669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0" y="30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7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7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06"/>
              <p:cNvSpPr>
                <a:spLocks/>
              </p:cNvSpPr>
              <p:nvPr/>
            </p:nvSpPr>
            <p:spPr bwMode="auto">
              <a:xfrm>
                <a:off x="3201" y="2706"/>
                <a:ext cx="38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1" y="30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8" y="30"/>
                  </a:cxn>
                  <a:cxn ang="0">
                    <a:pos x="38" y="28"/>
                  </a:cxn>
                  <a:cxn ang="0">
                    <a:pos x="38" y="26"/>
                  </a:cxn>
                  <a:cxn ang="0">
                    <a:pos x="38" y="23"/>
                  </a:cxn>
                  <a:cxn ang="0">
                    <a:pos x="7" y="2"/>
                  </a:cxn>
                </a:cxnLst>
                <a:rect l="0" t="0" r="r" b="b"/>
                <a:pathLst>
                  <a:path w="38" h="33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8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07"/>
              <p:cNvSpPr>
                <a:spLocks/>
              </p:cNvSpPr>
              <p:nvPr/>
            </p:nvSpPr>
            <p:spPr bwMode="auto">
              <a:xfrm>
                <a:off x="3253" y="2746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08"/>
              <p:cNvSpPr>
                <a:spLocks/>
              </p:cNvSpPr>
              <p:nvPr/>
            </p:nvSpPr>
            <p:spPr bwMode="auto">
              <a:xfrm>
                <a:off x="3306" y="2783"/>
                <a:ext cx="40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1" y="30"/>
                  </a:cxn>
                  <a:cxn ang="0">
                    <a:pos x="33" y="33"/>
                  </a:cxn>
                  <a:cxn ang="0">
                    <a:pos x="35" y="33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8" y="23"/>
                  </a:cxn>
                  <a:cxn ang="0">
                    <a:pos x="7" y="2"/>
                  </a:cxn>
                </a:cxnLst>
                <a:rect l="0" t="0" r="r" b="b"/>
                <a:pathLst>
                  <a:path w="40" h="33">
                    <a:moveTo>
                      <a:pt x="7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8" y="2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09"/>
              <p:cNvSpPr>
                <a:spLocks/>
              </p:cNvSpPr>
              <p:nvPr/>
            </p:nvSpPr>
            <p:spPr bwMode="auto">
              <a:xfrm>
                <a:off x="3358" y="2823"/>
                <a:ext cx="3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2" y="3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0"/>
                  </a:cxn>
                </a:cxnLst>
                <a:rect l="0" t="0" r="r" b="b"/>
                <a:pathLst>
                  <a:path w="39" h="30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10"/>
              <p:cNvSpPr>
                <a:spLocks/>
              </p:cNvSpPr>
              <p:nvPr/>
            </p:nvSpPr>
            <p:spPr bwMode="auto">
              <a:xfrm>
                <a:off x="3411" y="2862"/>
                <a:ext cx="40" cy="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31" y="31"/>
                  </a:cxn>
                  <a:cxn ang="0">
                    <a:pos x="33" y="31"/>
                  </a:cxn>
                  <a:cxn ang="0">
                    <a:pos x="35" y="31"/>
                  </a:cxn>
                  <a:cxn ang="0">
                    <a:pos x="38" y="31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38" y="24"/>
                  </a:cxn>
                  <a:cxn ang="0">
                    <a:pos x="7" y="0"/>
                  </a:cxn>
                </a:cxnLst>
                <a:rect l="0" t="0" r="r" b="b"/>
                <a:pathLst>
                  <a:path w="40" h="3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8" y="31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11"/>
              <p:cNvSpPr>
                <a:spLocks/>
              </p:cNvSpPr>
              <p:nvPr/>
            </p:nvSpPr>
            <p:spPr bwMode="auto">
              <a:xfrm>
                <a:off x="3463" y="2900"/>
                <a:ext cx="39" cy="3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2" y="30"/>
                  </a:cxn>
                  <a:cxn ang="0">
                    <a:pos x="35" y="32"/>
                  </a:cxn>
                  <a:cxn ang="0">
                    <a:pos x="37" y="32"/>
                  </a:cxn>
                  <a:cxn ang="0">
                    <a:pos x="39" y="30"/>
                  </a:cxn>
                  <a:cxn ang="0">
                    <a:pos x="39" y="28"/>
                  </a:cxn>
                  <a:cxn ang="0">
                    <a:pos x="39" y="25"/>
                  </a:cxn>
                  <a:cxn ang="0">
                    <a:pos x="39" y="23"/>
                  </a:cxn>
                  <a:cxn ang="0">
                    <a:pos x="9" y="2"/>
                  </a:cxn>
                </a:cxnLst>
                <a:rect l="0" t="0" r="r" b="b"/>
                <a:pathLst>
                  <a:path w="39" h="32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2" y="30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12"/>
              <p:cNvSpPr>
                <a:spLocks/>
              </p:cNvSpPr>
              <p:nvPr/>
            </p:nvSpPr>
            <p:spPr bwMode="auto">
              <a:xfrm>
                <a:off x="3516" y="2939"/>
                <a:ext cx="26" cy="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9" y="21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4" y="19"/>
                  </a:cxn>
                  <a:cxn ang="0">
                    <a:pos x="26" y="17"/>
                  </a:cxn>
                  <a:cxn ang="0">
                    <a:pos x="26" y="17"/>
                  </a:cxn>
                  <a:cxn ang="0">
                    <a:pos x="26" y="14"/>
                  </a:cxn>
                  <a:cxn ang="0">
                    <a:pos x="7" y="0"/>
                  </a:cxn>
                </a:cxnLst>
                <a:rect l="0" t="0" r="r" b="b"/>
                <a:pathLst>
                  <a:path w="26" h="2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4" y="19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" name="Group 113"/>
            <p:cNvGrpSpPr>
              <a:grpSpLocks/>
            </p:cNvGrpSpPr>
            <p:nvPr/>
          </p:nvGrpSpPr>
          <p:grpSpPr bwMode="auto">
            <a:xfrm>
              <a:off x="1008" y="1711"/>
              <a:ext cx="338" cy="654"/>
              <a:chOff x="677" y="1784"/>
              <a:chExt cx="252" cy="478"/>
            </a:xfrm>
          </p:grpSpPr>
          <p:sp>
            <p:nvSpPr>
              <p:cNvPr id="113" name="Freeform 114"/>
              <p:cNvSpPr>
                <a:spLocks/>
              </p:cNvSpPr>
              <p:nvPr/>
            </p:nvSpPr>
            <p:spPr bwMode="auto">
              <a:xfrm>
                <a:off x="712" y="1784"/>
                <a:ext cx="217" cy="478"/>
              </a:xfrm>
              <a:custGeom>
                <a:avLst/>
                <a:gdLst/>
                <a:ahLst/>
                <a:cxnLst>
                  <a:cxn ang="0">
                    <a:pos x="217" y="0"/>
                  </a:cxn>
                  <a:cxn ang="0">
                    <a:pos x="170" y="28"/>
                  </a:cxn>
                  <a:cxn ang="0">
                    <a:pos x="126" y="58"/>
                  </a:cxn>
                  <a:cxn ang="0">
                    <a:pos x="91" y="96"/>
                  </a:cxn>
                  <a:cxn ang="0">
                    <a:pos x="58" y="135"/>
                  </a:cxn>
                  <a:cxn ang="0">
                    <a:pos x="32" y="177"/>
                  </a:cxn>
                  <a:cxn ang="0">
                    <a:pos x="16" y="224"/>
                  </a:cxn>
                  <a:cxn ang="0">
                    <a:pos x="4" y="271"/>
                  </a:cxn>
                  <a:cxn ang="0">
                    <a:pos x="0" y="320"/>
                  </a:cxn>
                  <a:cxn ang="0">
                    <a:pos x="2" y="362"/>
                  </a:cxn>
                  <a:cxn ang="0">
                    <a:pos x="11" y="401"/>
                  </a:cxn>
                  <a:cxn ang="0">
                    <a:pos x="23" y="441"/>
                  </a:cxn>
                  <a:cxn ang="0">
                    <a:pos x="42" y="478"/>
                  </a:cxn>
                </a:cxnLst>
                <a:rect l="0" t="0" r="r" b="b"/>
                <a:pathLst>
                  <a:path w="217" h="478">
                    <a:moveTo>
                      <a:pt x="217" y="0"/>
                    </a:moveTo>
                    <a:lnTo>
                      <a:pt x="170" y="28"/>
                    </a:lnTo>
                    <a:lnTo>
                      <a:pt x="126" y="58"/>
                    </a:lnTo>
                    <a:lnTo>
                      <a:pt x="91" y="96"/>
                    </a:lnTo>
                    <a:lnTo>
                      <a:pt x="58" y="135"/>
                    </a:lnTo>
                    <a:lnTo>
                      <a:pt x="32" y="177"/>
                    </a:lnTo>
                    <a:lnTo>
                      <a:pt x="16" y="224"/>
                    </a:lnTo>
                    <a:lnTo>
                      <a:pt x="4" y="271"/>
                    </a:lnTo>
                    <a:lnTo>
                      <a:pt x="0" y="320"/>
                    </a:lnTo>
                    <a:lnTo>
                      <a:pt x="2" y="362"/>
                    </a:lnTo>
                    <a:lnTo>
                      <a:pt x="11" y="401"/>
                    </a:lnTo>
                    <a:lnTo>
                      <a:pt x="23" y="441"/>
                    </a:lnTo>
                    <a:lnTo>
                      <a:pt x="42" y="478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15"/>
              <p:cNvSpPr>
                <a:spLocks/>
              </p:cNvSpPr>
              <p:nvPr/>
            </p:nvSpPr>
            <p:spPr bwMode="auto">
              <a:xfrm>
                <a:off x="828" y="1784"/>
                <a:ext cx="101" cy="89"/>
              </a:xfrm>
              <a:custGeom>
                <a:avLst/>
                <a:gdLst/>
                <a:ahLst/>
                <a:cxnLst>
                  <a:cxn ang="0">
                    <a:pos x="49" y="89"/>
                  </a:cxn>
                  <a:cxn ang="0">
                    <a:pos x="101" y="0"/>
                  </a:cxn>
                  <a:cxn ang="0">
                    <a:pos x="0" y="12"/>
                  </a:cxn>
                </a:cxnLst>
                <a:rect l="0" t="0" r="r" b="b"/>
                <a:pathLst>
                  <a:path w="101" h="89">
                    <a:moveTo>
                      <a:pt x="49" y="89"/>
                    </a:moveTo>
                    <a:lnTo>
                      <a:pt x="101" y="0"/>
                    </a:lnTo>
                    <a:lnTo>
                      <a:pt x="0" y="12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16"/>
              <p:cNvSpPr>
                <a:spLocks/>
              </p:cNvSpPr>
              <p:nvPr/>
            </p:nvSpPr>
            <p:spPr bwMode="auto">
              <a:xfrm>
                <a:off x="677" y="2162"/>
                <a:ext cx="84" cy="10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7" y="100"/>
                  </a:cxn>
                  <a:cxn ang="0">
                    <a:pos x="84" y="0"/>
                  </a:cxn>
                </a:cxnLst>
                <a:rect l="0" t="0" r="r" b="b"/>
                <a:pathLst>
                  <a:path w="84" h="100">
                    <a:moveTo>
                      <a:pt x="0" y="33"/>
                    </a:moveTo>
                    <a:lnTo>
                      <a:pt x="77" y="100"/>
                    </a:lnTo>
                    <a:lnTo>
                      <a:pt x="84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" name="Group 117"/>
            <p:cNvGrpSpPr>
              <a:grpSpLocks/>
            </p:cNvGrpSpPr>
            <p:nvPr/>
          </p:nvGrpSpPr>
          <p:grpSpPr bwMode="auto">
            <a:xfrm>
              <a:off x="3103" y="2343"/>
              <a:ext cx="197" cy="380"/>
              <a:chOff x="2240" y="2246"/>
              <a:chExt cx="147" cy="278"/>
            </a:xfrm>
          </p:grpSpPr>
          <p:sp>
            <p:nvSpPr>
              <p:cNvPr id="110" name="Freeform 118"/>
              <p:cNvSpPr>
                <a:spLocks/>
              </p:cNvSpPr>
              <p:nvPr/>
            </p:nvSpPr>
            <p:spPr bwMode="auto">
              <a:xfrm>
                <a:off x="2240" y="2246"/>
                <a:ext cx="100" cy="278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98" y="37"/>
                  </a:cxn>
                  <a:cxn ang="0">
                    <a:pos x="100" y="75"/>
                  </a:cxn>
                  <a:cxn ang="0">
                    <a:pos x="98" y="107"/>
                  </a:cxn>
                  <a:cxn ang="0">
                    <a:pos x="93" y="140"/>
                  </a:cxn>
                  <a:cxn ang="0">
                    <a:pos x="84" y="168"/>
                  </a:cxn>
                  <a:cxn ang="0">
                    <a:pos x="72" y="196"/>
                  </a:cxn>
                  <a:cxn ang="0">
                    <a:pos x="58" y="222"/>
                  </a:cxn>
                  <a:cxn ang="0">
                    <a:pos x="42" y="243"/>
                  </a:cxn>
                  <a:cxn ang="0">
                    <a:pos x="21" y="264"/>
                  </a:cxn>
                  <a:cxn ang="0">
                    <a:pos x="0" y="278"/>
                  </a:cxn>
                </a:cxnLst>
                <a:rect l="0" t="0" r="r" b="b"/>
                <a:pathLst>
                  <a:path w="100" h="278">
                    <a:moveTo>
                      <a:pt x="93" y="0"/>
                    </a:moveTo>
                    <a:lnTo>
                      <a:pt x="98" y="37"/>
                    </a:lnTo>
                    <a:lnTo>
                      <a:pt x="100" y="75"/>
                    </a:lnTo>
                    <a:lnTo>
                      <a:pt x="98" y="107"/>
                    </a:lnTo>
                    <a:lnTo>
                      <a:pt x="93" y="140"/>
                    </a:lnTo>
                    <a:lnTo>
                      <a:pt x="84" y="168"/>
                    </a:lnTo>
                    <a:lnTo>
                      <a:pt x="72" y="196"/>
                    </a:lnTo>
                    <a:lnTo>
                      <a:pt x="58" y="222"/>
                    </a:lnTo>
                    <a:lnTo>
                      <a:pt x="42" y="243"/>
                    </a:lnTo>
                    <a:lnTo>
                      <a:pt x="21" y="264"/>
                    </a:lnTo>
                    <a:lnTo>
                      <a:pt x="0" y="278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19"/>
              <p:cNvSpPr>
                <a:spLocks/>
              </p:cNvSpPr>
              <p:nvPr/>
            </p:nvSpPr>
            <p:spPr bwMode="auto">
              <a:xfrm>
                <a:off x="2296" y="2246"/>
                <a:ext cx="91" cy="93"/>
              </a:xfrm>
              <a:custGeom>
                <a:avLst/>
                <a:gdLst/>
                <a:ahLst/>
                <a:cxnLst>
                  <a:cxn ang="0">
                    <a:pos x="91" y="86"/>
                  </a:cxn>
                  <a:cxn ang="0">
                    <a:pos x="37" y="0"/>
                  </a:cxn>
                  <a:cxn ang="0">
                    <a:pos x="0" y="93"/>
                  </a:cxn>
                </a:cxnLst>
                <a:rect l="0" t="0" r="r" b="b"/>
                <a:pathLst>
                  <a:path w="91" h="93">
                    <a:moveTo>
                      <a:pt x="91" y="86"/>
                    </a:moveTo>
                    <a:lnTo>
                      <a:pt x="37" y="0"/>
                    </a:lnTo>
                    <a:lnTo>
                      <a:pt x="0" y="9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20"/>
              <p:cNvSpPr>
                <a:spLocks/>
              </p:cNvSpPr>
              <p:nvPr/>
            </p:nvSpPr>
            <p:spPr bwMode="auto">
              <a:xfrm>
                <a:off x="2240" y="2426"/>
                <a:ext cx="96" cy="9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98"/>
                  </a:cxn>
                  <a:cxn ang="0">
                    <a:pos x="96" y="63"/>
                  </a:cxn>
                </a:cxnLst>
                <a:rect l="0" t="0" r="r" b="b"/>
                <a:pathLst>
                  <a:path w="96" h="98">
                    <a:moveTo>
                      <a:pt x="30" y="0"/>
                    </a:moveTo>
                    <a:lnTo>
                      <a:pt x="0" y="98"/>
                    </a:lnTo>
                    <a:lnTo>
                      <a:pt x="96" y="6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" name="Group 121"/>
            <p:cNvGrpSpPr>
              <a:grpSpLocks/>
            </p:cNvGrpSpPr>
            <p:nvPr/>
          </p:nvGrpSpPr>
          <p:grpSpPr bwMode="auto">
            <a:xfrm>
              <a:off x="2656" y="2355"/>
              <a:ext cx="422" cy="694"/>
              <a:chOff x="1906" y="2255"/>
              <a:chExt cx="315" cy="507"/>
            </a:xfrm>
          </p:grpSpPr>
          <p:sp>
            <p:nvSpPr>
              <p:cNvPr id="107" name="Freeform 122"/>
              <p:cNvSpPr>
                <a:spLocks/>
              </p:cNvSpPr>
              <p:nvPr/>
            </p:nvSpPr>
            <p:spPr bwMode="auto">
              <a:xfrm>
                <a:off x="1906" y="2255"/>
                <a:ext cx="269" cy="507"/>
              </a:xfrm>
              <a:custGeom>
                <a:avLst/>
                <a:gdLst/>
                <a:ahLst/>
                <a:cxnLst>
                  <a:cxn ang="0">
                    <a:pos x="266" y="0"/>
                  </a:cxn>
                  <a:cxn ang="0">
                    <a:pos x="269" y="31"/>
                  </a:cxn>
                  <a:cxn ang="0">
                    <a:pos x="269" y="61"/>
                  </a:cxn>
                  <a:cxn ang="0">
                    <a:pos x="269" y="96"/>
                  </a:cxn>
                  <a:cxn ang="0">
                    <a:pos x="264" y="129"/>
                  </a:cxn>
                  <a:cxn ang="0">
                    <a:pos x="250" y="194"/>
                  </a:cxn>
                  <a:cxn ang="0">
                    <a:pos x="229" y="257"/>
                  </a:cxn>
                  <a:cxn ang="0">
                    <a:pos x="199" y="316"/>
                  </a:cxn>
                  <a:cxn ang="0">
                    <a:pos x="159" y="372"/>
                  </a:cxn>
                  <a:cxn ang="0">
                    <a:pos x="112" y="423"/>
                  </a:cxn>
                  <a:cxn ang="0">
                    <a:pos x="61" y="467"/>
                  </a:cxn>
                  <a:cxn ang="0">
                    <a:pos x="0" y="507"/>
                  </a:cxn>
                </a:cxnLst>
                <a:rect l="0" t="0" r="r" b="b"/>
                <a:pathLst>
                  <a:path w="269" h="507">
                    <a:moveTo>
                      <a:pt x="266" y="0"/>
                    </a:moveTo>
                    <a:lnTo>
                      <a:pt x="269" y="31"/>
                    </a:lnTo>
                    <a:lnTo>
                      <a:pt x="269" y="61"/>
                    </a:lnTo>
                    <a:lnTo>
                      <a:pt x="269" y="96"/>
                    </a:lnTo>
                    <a:lnTo>
                      <a:pt x="264" y="129"/>
                    </a:lnTo>
                    <a:lnTo>
                      <a:pt x="250" y="194"/>
                    </a:lnTo>
                    <a:lnTo>
                      <a:pt x="229" y="257"/>
                    </a:lnTo>
                    <a:lnTo>
                      <a:pt x="199" y="316"/>
                    </a:lnTo>
                    <a:lnTo>
                      <a:pt x="159" y="372"/>
                    </a:lnTo>
                    <a:lnTo>
                      <a:pt x="112" y="423"/>
                    </a:lnTo>
                    <a:lnTo>
                      <a:pt x="61" y="467"/>
                    </a:lnTo>
                    <a:lnTo>
                      <a:pt x="0" y="507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23"/>
              <p:cNvSpPr>
                <a:spLocks/>
              </p:cNvSpPr>
              <p:nvPr/>
            </p:nvSpPr>
            <p:spPr bwMode="auto">
              <a:xfrm>
                <a:off x="2130" y="2255"/>
                <a:ext cx="91" cy="91"/>
              </a:xfrm>
              <a:custGeom>
                <a:avLst/>
                <a:gdLst/>
                <a:ahLst/>
                <a:cxnLst>
                  <a:cxn ang="0">
                    <a:pos x="91" y="89"/>
                  </a:cxn>
                  <a:cxn ang="0">
                    <a:pos x="42" y="0"/>
                  </a:cxn>
                  <a:cxn ang="0">
                    <a:pos x="0" y="91"/>
                  </a:cxn>
                </a:cxnLst>
                <a:rect l="0" t="0" r="r" b="b"/>
                <a:pathLst>
                  <a:path w="91" h="91">
                    <a:moveTo>
                      <a:pt x="91" y="89"/>
                    </a:moveTo>
                    <a:lnTo>
                      <a:pt x="42" y="0"/>
                    </a:lnTo>
                    <a:lnTo>
                      <a:pt x="0" y="91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124"/>
              <p:cNvSpPr>
                <a:spLocks/>
              </p:cNvSpPr>
              <p:nvPr/>
            </p:nvSpPr>
            <p:spPr bwMode="auto">
              <a:xfrm>
                <a:off x="1906" y="2673"/>
                <a:ext cx="101" cy="8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89"/>
                  </a:cxn>
                  <a:cxn ang="0">
                    <a:pos x="101" y="75"/>
                  </a:cxn>
                </a:cxnLst>
                <a:rect l="0" t="0" r="r" b="b"/>
                <a:pathLst>
                  <a:path w="101" h="89">
                    <a:moveTo>
                      <a:pt x="52" y="0"/>
                    </a:moveTo>
                    <a:lnTo>
                      <a:pt x="0" y="89"/>
                    </a:lnTo>
                    <a:lnTo>
                      <a:pt x="101" y="75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" name="Rectangle 125"/>
            <p:cNvSpPr>
              <a:spLocks noChangeArrowheads="1"/>
            </p:cNvSpPr>
            <p:nvPr/>
          </p:nvSpPr>
          <p:spPr bwMode="auto">
            <a:xfrm>
              <a:off x="3328" y="1247"/>
              <a:ext cx="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auto">
            <a:xfrm>
              <a:off x="3106" y="3315"/>
              <a:ext cx="56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" name="Group 127"/>
            <p:cNvGrpSpPr>
              <a:grpSpLocks/>
            </p:cNvGrpSpPr>
            <p:nvPr/>
          </p:nvGrpSpPr>
          <p:grpSpPr bwMode="auto">
            <a:xfrm>
              <a:off x="3188" y="3145"/>
              <a:ext cx="276" cy="521"/>
              <a:chOff x="2347" y="3029"/>
              <a:chExt cx="207" cy="290"/>
            </a:xfrm>
          </p:grpSpPr>
          <p:sp>
            <p:nvSpPr>
              <p:cNvPr id="104" name="Rectangle 128"/>
              <p:cNvSpPr>
                <a:spLocks noChangeArrowheads="1"/>
              </p:cNvSpPr>
              <p:nvPr/>
            </p:nvSpPr>
            <p:spPr bwMode="auto">
              <a:xfrm>
                <a:off x="2459" y="3239"/>
                <a:ext cx="95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</a:rPr>
                  <a:t>20</a:t>
                </a:r>
                <a:endParaRPr lang="ru-RU" sz="2800"/>
              </a:p>
            </p:txBody>
          </p:sp>
          <p:sp>
            <p:nvSpPr>
              <p:cNvPr id="105" name="Rectangle 129"/>
              <p:cNvSpPr>
                <a:spLocks noChangeArrowheads="1"/>
              </p:cNvSpPr>
              <p:nvPr/>
            </p:nvSpPr>
            <p:spPr bwMode="auto">
              <a:xfrm>
                <a:off x="2347" y="3138"/>
                <a:ext cx="8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>
                <a:off x="2356" y="3029"/>
                <a:ext cx="6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45" name="Rectangle 131"/>
            <p:cNvSpPr>
              <a:spLocks noChangeArrowheads="1"/>
            </p:cNvSpPr>
            <p:nvPr/>
          </p:nvSpPr>
          <p:spPr bwMode="auto">
            <a:xfrm>
              <a:off x="2571" y="3315"/>
              <a:ext cx="5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" name="Group 132"/>
            <p:cNvGrpSpPr>
              <a:grpSpLocks/>
            </p:cNvGrpSpPr>
            <p:nvPr/>
          </p:nvGrpSpPr>
          <p:grpSpPr bwMode="auto">
            <a:xfrm>
              <a:off x="2738" y="3147"/>
              <a:ext cx="212" cy="509"/>
              <a:chOff x="1956" y="3026"/>
              <a:chExt cx="160" cy="328"/>
            </a:xfrm>
          </p:grpSpPr>
          <p:sp>
            <p:nvSpPr>
              <p:cNvPr id="101" name="Rectangle 133"/>
              <p:cNvSpPr>
                <a:spLocks noChangeArrowheads="1"/>
              </p:cNvSpPr>
              <p:nvPr/>
            </p:nvSpPr>
            <p:spPr bwMode="auto">
              <a:xfrm>
                <a:off x="2064" y="3252"/>
                <a:ext cx="5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0000"/>
                    </a:solidFill>
                  </a:rPr>
                  <a:t>2</a:t>
                </a:r>
                <a:endParaRPr lang="ru-RU" sz="2800"/>
              </a:p>
            </p:txBody>
          </p:sp>
          <p:sp>
            <p:nvSpPr>
              <p:cNvPr id="102" name="Rectangle 134"/>
              <p:cNvSpPr>
                <a:spLocks noChangeArrowheads="1"/>
              </p:cNvSpPr>
              <p:nvPr/>
            </p:nvSpPr>
            <p:spPr bwMode="auto">
              <a:xfrm>
                <a:off x="1956" y="3143"/>
                <a:ext cx="88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3" name="Rectangle 135"/>
              <p:cNvSpPr>
                <a:spLocks noChangeArrowheads="1"/>
              </p:cNvSpPr>
              <p:nvPr/>
            </p:nvSpPr>
            <p:spPr bwMode="auto">
              <a:xfrm>
                <a:off x="1967" y="3026"/>
                <a:ext cx="7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47" name="Rectangle 136"/>
            <p:cNvSpPr>
              <a:spLocks noChangeArrowheads="1"/>
            </p:cNvSpPr>
            <p:nvPr/>
          </p:nvSpPr>
          <p:spPr bwMode="auto">
            <a:xfrm>
              <a:off x="4532" y="3315"/>
              <a:ext cx="50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" name="Group 137"/>
            <p:cNvGrpSpPr>
              <a:grpSpLocks/>
            </p:cNvGrpSpPr>
            <p:nvPr/>
          </p:nvGrpSpPr>
          <p:grpSpPr bwMode="auto">
            <a:xfrm>
              <a:off x="4669" y="3207"/>
              <a:ext cx="195" cy="508"/>
              <a:chOff x="3423" y="3023"/>
              <a:chExt cx="154" cy="328"/>
            </a:xfrm>
          </p:grpSpPr>
          <p:sp>
            <p:nvSpPr>
              <p:cNvPr id="98" name="Rectangle 138"/>
              <p:cNvSpPr>
                <a:spLocks noChangeArrowheads="1"/>
              </p:cNvSpPr>
              <p:nvPr/>
            </p:nvSpPr>
            <p:spPr bwMode="auto">
              <a:xfrm>
                <a:off x="3523" y="3249"/>
                <a:ext cx="5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339933"/>
                    </a:solidFill>
                  </a:rPr>
                  <a:t>3</a:t>
                </a:r>
                <a:endParaRPr lang="ru-RU" sz="2800"/>
              </a:p>
            </p:txBody>
          </p:sp>
          <p:sp>
            <p:nvSpPr>
              <p:cNvPr id="99" name="Rectangle 139"/>
              <p:cNvSpPr>
                <a:spLocks noChangeArrowheads="1"/>
              </p:cNvSpPr>
              <p:nvPr/>
            </p:nvSpPr>
            <p:spPr bwMode="auto">
              <a:xfrm>
                <a:off x="3423" y="3140"/>
                <a:ext cx="9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339933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100" name="Rectangle 140"/>
              <p:cNvSpPr>
                <a:spLocks noChangeArrowheads="1"/>
              </p:cNvSpPr>
              <p:nvPr/>
            </p:nvSpPr>
            <p:spPr bwMode="auto">
              <a:xfrm>
                <a:off x="3433" y="3023"/>
                <a:ext cx="7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>
                    <a:solidFill>
                      <a:srgbClr val="339933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grpSp>
          <p:nvGrpSpPr>
            <p:cNvPr id="49" name="Group 141"/>
            <p:cNvGrpSpPr>
              <a:grpSpLocks/>
            </p:cNvGrpSpPr>
            <p:nvPr/>
          </p:nvGrpSpPr>
          <p:grpSpPr bwMode="auto">
            <a:xfrm>
              <a:off x="3432" y="1822"/>
              <a:ext cx="235" cy="489"/>
              <a:chOff x="1815" y="1950"/>
              <a:chExt cx="177" cy="290"/>
            </a:xfrm>
          </p:grpSpPr>
          <p:sp>
            <p:nvSpPr>
              <p:cNvPr id="95" name="Rectangle 142"/>
              <p:cNvSpPr>
                <a:spLocks noChangeArrowheads="1"/>
              </p:cNvSpPr>
              <p:nvPr/>
            </p:nvSpPr>
            <p:spPr bwMode="auto">
              <a:xfrm>
                <a:off x="1904" y="2161"/>
                <a:ext cx="88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100">
                    <a:solidFill>
                      <a:srgbClr val="000000"/>
                    </a:solidFill>
                  </a:rPr>
                  <a:t>10</a:t>
                </a:r>
                <a:endParaRPr lang="ru-RU" sz="1100"/>
              </a:p>
            </p:txBody>
          </p:sp>
          <p:sp>
            <p:nvSpPr>
              <p:cNvPr id="96" name="Rectangle 143"/>
              <p:cNvSpPr>
                <a:spLocks noChangeArrowheads="1"/>
              </p:cNvSpPr>
              <p:nvPr/>
            </p:nvSpPr>
            <p:spPr bwMode="auto">
              <a:xfrm>
                <a:off x="1815" y="2060"/>
                <a:ext cx="8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</a:rPr>
                  <a:t>k</a:t>
                </a:r>
                <a:endParaRPr lang="ru-RU" sz="2800"/>
              </a:p>
            </p:txBody>
          </p:sp>
          <p:sp>
            <p:nvSpPr>
              <p:cNvPr id="97" name="Rectangle 144"/>
              <p:cNvSpPr>
                <a:spLocks noChangeArrowheads="1"/>
              </p:cNvSpPr>
              <p:nvPr/>
            </p:nvSpPr>
            <p:spPr bwMode="auto">
              <a:xfrm>
                <a:off x="1829" y="1950"/>
                <a:ext cx="6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50" name="Rectangle 145"/>
            <p:cNvSpPr>
              <a:spLocks noChangeArrowheads="1"/>
            </p:cNvSpPr>
            <p:nvPr/>
          </p:nvSpPr>
          <p:spPr bwMode="auto">
            <a:xfrm>
              <a:off x="3241" y="2388"/>
              <a:ext cx="51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" name="Group 146"/>
            <p:cNvGrpSpPr>
              <a:grpSpLocks/>
            </p:cNvGrpSpPr>
            <p:nvPr/>
          </p:nvGrpSpPr>
          <p:grpSpPr bwMode="auto">
            <a:xfrm>
              <a:off x="3382" y="2487"/>
              <a:ext cx="210" cy="252"/>
              <a:chOff x="2443" y="2426"/>
              <a:chExt cx="156" cy="185"/>
            </a:xfrm>
          </p:grpSpPr>
          <p:sp>
            <p:nvSpPr>
              <p:cNvPr id="93" name="Rectangle 147"/>
              <p:cNvSpPr>
                <a:spLocks noChangeArrowheads="1"/>
              </p:cNvSpPr>
              <p:nvPr/>
            </p:nvSpPr>
            <p:spPr bwMode="auto">
              <a:xfrm>
                <a:off x="2528" y="2532"/>
                <a:ext cx="71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13</a:t>
                </a:r>
                <a:endParaRPr lang="ru-RU" sz="2800"/>
              </a:p>
            </p:txBody>
          </p:sp>
          <p:sp>
            <p:nvSpPr>
              <p:cNvPr id="94" name="Rectangle 148"/>
              <p:cNvSpPr>
                <a:spLocks noChangeArrowheads="1"/>
              </p:cNvSpPr>
              <p:nvPr/>
            </p:nvSpPr>
            <p:spPr bwMode="auto">
              <a:xfrm>
                <a:off x="2443" y="2426"/>
                <a:ext cx="8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</p:grpSp>
        <p:sp>
          <p:nvSpPr>
            <p:cNvPr id="52" name="Rectangle 149"/>
            <p:cNvSpPr>
              <a:spLocks noChangeArrowheads="1"/>
            </p:cNvSpPr>
            <p:nvPr/>
          </p:nvSpPr>
          <p:spPr bwMode="auto">
            <a:xfrm>
              <a:off x="2794" y="2810"/>
              <a:ext cx="79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" name="Group 150"/>
            <p:cNvGrpSpPr>
              <a:grpSpLocks/>
            </p:cNvGrpSpPr>
            <p:nvPr/>
          </p:nvGrpSpPr>
          <p:grpSpPr bwMode="auto">
            <a:xfrm>
              <a:off x="2905" y="2802"/>
              <a:ext cx="540" cy="310"/>
              <a:chOff x="2112" y="2687"/>
              <a:chExt cx="404" cy="227"/>
            </a:xfrm>
          </p:grpSpPr>
          <p:sp>
            <p:nvSpPr>
              <p:cNvPr id="88" name="Rectangle 151"/>
              <p:cNvSpPr>
                <a:spLocks noChangeArrowheads="1"/>
              </p:cNvSpPr>
              <p:nvPr/>
            </p:nvSpPr>
            <p:spPr bwMode="auto">
              <a:xfrm>
                <a:off x="2296" y="2687"/>
                <a:ext cx="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(</a:t>
                </a:r>
                <a:endParaRPr lang="ru-RU" sz="2800"/>
              </a:p>
            </p:txBody>
          </p:sp>
          <p:sp>
            <p:nvSpPr>
              <p:cNvPr id="89" name="Rectangle 152"/>
              <p:cNvSpPr>
                <a:spLocks noChangeArrowheads="1"/>
              </p:cNvSpPr>
              <p:nvPr/>
            </p:nvSpPr>
            <p:spPr bwMode="auto">
              <a:xfrm>
                <a:off x="2453" y="2687"/>
                <a:ext cx="6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  <a:endParaRPr lang="ru-RU" sz="2800"/>
              </a:p>
            </p:txBody>
          </p:sp>
          <p:sp>
            <p:nvSpPr>
              <p:cNvPr id="90" name="Rectangle 153"/>
              <p:cNvSpPr>
                <a:spLocks noChangeArrowheads="1"/>
              </p:cNvSpPr>
              <p:nvPr/>
            </p:nvSpPr>
            <p:spPr bwMode="auto">
              <a:xfrm>
                <a:off x="2339" y="2735"/>
                <a:ext cx="110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endParaRPr lang="ru-RU" sz="2800"/>
              </a:p>
            </p:txBody>
          </p:sp>
          <p:sp>
            <p:nvSpPr>
              <p:cNvPr id="91" name="Rectangle 154"/>
              <p:cNvSpPr>
                <a:spLocks noChangeArrowheads="1"/>
              </p:cNvSpPr>
              <p:nvPr/>
            </p:nvSpPr>
            <p:spPr bwMode="auto">
              <a:xfrm>
                <a:off x="2112" y="2735"/>
                <a:ext cx="8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  <p:sp>
            <p:nvSpPr>
              <p:cNvPr id="92" name="Rectangle 155"/>
              <p:cNvSpPr>
                <a:spLocks noChangeArrowheads="1"/>
              </p:cNvSpPr>
              <p:nvPr/>
            </p:nvSpPr>
            <p:spPr bwMode="auto">
              <a:xfrm>
                <a:off x="2197" y="2835"/>
                <a:ext cx="71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</p:grpSp>
        <p:sp>
          <p:nvSpPr>
            <p:cNvPr id="54" name="Rectangle 156"/>
            <p:cNvSpPr>
              <a:spLocks noChangeArrowheads="1"/>
            </p:cNvSpPr>
            <p:nvPr/>
          </p:nvSpPr>
          <p:spPr bwMode="auto">
            <a:xfrm>
              <a:off x="432" y="1752"/>
              <a:ext cx="807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" name="Group 157"/>
            <p:cNvGrpSpPr>
              <a:grpSpLocks/>
            </p:cNvGrpSpPr>
            <p:nvPr/>
          </p:nvGrpSpPr>
          <p:grpSpPr bwMode="auto">
            <a:xfrm>
              <a:off x="488" y="1896"/>
              <a:ext cx="563" cy="311"/>
              <a:chOff x="352" y="1917"/>
              <a:chExt cx="420" cy="228"/>
            </a:xfrm>
          </p:grpSpPr>
          <p:sp>
            <p:nvSpPr>
              <p:cNvPr id="83" name="Rectangle 158"/>
              <p:cNvSpPr>
                <a:spLocks noChangeArrowheads="1"/>
              </p:cNvSpPr>
              <p:nvPr/>
            </p:nvSpPr>
            <p:spPr bwMode="auto">
              <a:xfrm>
                <a:off x="553" y="1917"/>
                <a:ext cx="6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(</a:t>
                </a:r>
                <a:endParaRPr lang="ru-RU" sz="2800"/>
              </a:p>
            </p:txBody>
          </p:sp>
          <p:sp>
            <p:nvSpPr>
              <p:cNvPr id="84" name="Rectangle 159"/>
              <p:cNvSpPr>
                <a:spLocks noChangeArrowheads="1"/>
              </p:cNvSpPr>
              <p:nvPr/>
            </p:nvSpPr>
            <p:spPr bwMode="auto">
              <a:xfrm>
                <a:off x="709" y="1917"/>
                <a:ext cx="6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  <a:endParaRPr lang="ru-RU" sz="2800"/>
              </a:p>
            </p:txBody>
          </p:sp>
          <p:sp>
            <p:nvSpPr>
              <p:cNvPr id="85" name="Rectangle 160"/>
              <p:cNvSpPr>
                <a:spLocks noChangeArrowheads="1"/>
              </p:cNvSpPr>
              <p:nvPr/>
            </p:nvSpPr>
            <p:spPr bwMode="auto">
              <a:xfrm>
                <a:off x="594" y="1963"/>
                <a:ext cx="109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endParaRPr lang="ru-RU" sz="2800"/>
              </a:p>
            </p:txBody>
          </p:sp>
          <p:sp>
            <p:nvSpPr>
              <p:cNvPr id="86" name="Rectangle 161"/>
              <p:cNvSpPr>
                <a:spLocks noChangeArrowheads="1"/>
              </p:cNvSpPr>
              <p:nvPr/>
            </p:nvSpPr>
            <p:spPr bwMode="auto">
              <a:xfrm>
                <a:off x="352" y="1963"/>
                <a:ext cx="98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endParaRPr lang="ru-RU" sz="2800"/>
              </a:p>
            </p:txBody>
          </p:sp>
          <p:sp>
            <p:nvSpPr>
              <p:cNvPr id="87" name="Rectangle 162"/>
              <p:cNvSpPr>
                <a:spLocks noChangeArrowheads="1"/>
              </p:cNvSpPr>
              <p:nvPr/>
            </p:nvSpPr>
            <p:spPr bwMode="auto">
              <a:xfrm>
                <a:off x="453" y="2065"/>
                <a:ext cx="71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</p:grpSp>
        <p:sp>
          <p:nvSpPr>
            <p:cNvPr id="56" name="Rectangle 163"/>
            <p:cNvSpPr>
              <a:spLocks noChangeArrowheads="1"/>
            </p:cNvSpPr>
            <p:nvPr/>
          </p:nvSpPr>
          <p:spPr bwMode="auto">
            <a:xfrm>
              <a:off x="4354" y="1200"/>
              <a:ext cx="447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7" name="Group 164"/>
            <p:cNvGrpSpPr>
              <a:grpSpLocks/>
            </p:cNvGrpSpPr>
            <p:nvPr/>
          </p:nvGrpSpPr>
          <p:grpSpPr bwMode="auto">
            <a:xfrm>
              <a:off x="4321" y="1435"/>
              <a:ext cx="159" cy="400"/>
              <a:chOff x="3275" y="1736"/>
              <a:chExt cx="138" cy="211"/>
            </a:xfrm>
          </p:grpSpPr>
          <p:sp>
            <p:nvSpPr>
              <p:cNvPr id="80" name="Rectangle 165"/>
              <p:cNvSpPr>
                <a:spLocks noChangeArrowheads="1"/>
              </p:cNvSpPr>
              <p:nvPr/>
            </p:nvSpPr>
            <p:spPr bwMode="auto">
              <a:xfrm>
                <a:off x="3344" y="1851"/>
                <a:ext cx="6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500">
                    <a:solidFill>
                      <a:srgbClr val="000000"/>
                    </a:solidFill>
                  </a:rPr>
                  <a:t>1</a:t>
                </a:r>
                <a:endParaRPr lang="ru-RU" sz="2800"/>
              </a:p>
            </p:txBody>
          </p:sp>
          <p:sp>
            <p:nvSpPr>
              <p:cNvPr id="81" name="Rectangle 166"/>
              <p:cNvSpPr>
                <a:spLocks noChangeArrowheads="1"/>
              </p:cNvSpPr>
              <p:nvPr/>
            </p:nvSpPr>
            <p:spPr bwMode="auto">
              <a:xfrm>
                <a:off x="3275" y="1796"/>
                <a:ext cx="8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</a:rPr>
                  <a:t>v</a:t>
                </a:r>
                <a:endParaRPr lang="ru-RU" sz="2800"/>
              </a:p>
            </p:txBody>
          </p:sp>
          <p:sp>
            <p:nvSpPr>
              <p:cNvPr id="82" name="Rectangle 167"/>
              <p:cNvSpPr>
                <a:spLocks noChangeArrowheads="1"/>
              </p:cNvSpPr>
              <p:nvPr/>
            </p:nvSpPr>
            <p:spPr bwMode="auto">
              <a:xfrm>
                <a:off x="3278" y="1736"/>
                <a:ext cx="6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58" name="Rectangle 168"/>
            <p:cNvSpPr>
              <a:spLocks noChangeArrowheads="1"/>
            </p:cNvSpPr>
            <p:nvPr/>
          </p:nvSpPr>
          <p:spPr bwMode="auto">
            <a:xfrm>
              <a:off x="3907" y="1622"/>
              <a:ext cx="4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" name="Group 169"/>
            <p:cNvGrpSpPr>
              <a:grpSpLocks/>
            </p:cNvGrpSpPr>
            <p:nvPr/>
          </p:nvGrpSpPr>
          <p:grpSpPr bwMode="auto">
            <a:xfrm>
              <a:off x="4091" y="1531"/>
              <a:ext cx="155" cy="396"/>
              <a:chOff x="2953" y="2045"/>
              <a:chExt cx="167" cy="211"/>
            </a:xfrm>
          </p:grpSpPr>
          <p:sp>
            <p:nvSpPr>
              <p:cNvPr id="77" name="Rectangle 170"/>
              <p:cNvSpPr>
                <a:spLocks noChangeArrowheads="1"/>
              </p:cNvSpPr>
              <p:nvPr/>
            </p:nvSpPr>
            <p:spPr bwMode="auto">
              <a:xfrm>
                <a:off x="3034" y="2159"/>
                <a:ext cx="8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500">
                    <a:solidFill>
                      <a:srgbClr val="000000"/>
                    </a:solidFill>
                  </a:rPr>
                  <a:t>2</a:t>
                </a:r>
                <a:endParaRPr lang="ru-RU" sz="2800"/>
              </a:p>
            </p:txBody>
          </p:sp>
          <p:sp>
            <p:nvSpPr>
              <p:cNvPr id="78" name="Rectangle 171"/>
              <p:cNvSpPr>
                <a:spLocks noChangeArrowheads="1"/>
              </p:cNvSpPr>
              <p:nvPr/>
            </p:nvSpPr>
            <p:spPr bwMode="auto">
              <a:xfrm>
                <a:off x="2953" y="2103"/>
                <a:ext cx="10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</a:rPr>
                  <a:t>v</a:t>
                </a:r>
                <a:endParaRPr lang="ru-RU" sz="2800"/>
              </a:p>
            </p:txBody>
          </p:sp>
          <p:sp>
            <p:nvSpPr>
              <p:cNvPr id="79" name="Rectangle 172"/>
              <p:cNvSpPr>
                <a:spLocks noChangeArrowheads="1"/>
              </p:cNvSpPr>
              <p:nvPr/>
            </p:nvSpPr>
            <p:spPr bwMode="auto">
              <a:xfrm>
                <a:off x="2954" y="2045"/>
                <a:ext cx="8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800">
                    <a:solidFill>
                      <a:srgbClr val="000000"/>
                    </a:solidFill>
                    <a:latin typeface="MT Extra" pitchFamily="18" charset="2"/>
                  </a:rPr>
                  <a:t>r</a:t>
                </a:r>
                <a:endParaRPr lang="ru-RU" sz="2800"/>
              </a:p>
            </p:txBody>
          </p:sp>
        </p:grpSp>
        <p:sp>
          <p:nvSpPr>
            <p:cNvPr id="60" name="Rectangle 173"/>
            <p:cNvSpPr>
              <a:spLocks noChangeArrowheads="1"/>
            </p:cNvSpPr>
            <p:nvPr/>
          </p:nvSpPr>
          <p:spPr bwMode="auto">
            <a:xfrm>
              <a:off x="4549" y="1497"/>
              <a:ext cx="50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" name="Group 174"/>
            <p:cNvGrpSpPr>
              <a:grpSpLocks/>
            </p:cNvGrpSpPr>
            <p:nvPr/>
          </p:nvGrpSpPr>
          <p:grpSpPr bwMode="auto">
            <a:xfrm>
              <a:off x="4577" y="1597"/>
              <a:ext cx="230" cy="245"/>
              <a:chOff x="3445" y="1991"/>
              <a:chExt cx="171" cy="180"/>
            </a:xfrm>
          </p:grpSpPr>
          <p:sp>
            <p:nvSpPr>
              <p:cNvPr id="75" name="Rectangle 175"/>
              <p:cNvSpPr>
                <a:spLocks noChangeArrowheads="1"/>
              </p:cNvSpPr>
              <p:nvPr/>
            </p:nvSpPr>
            <p:spPr bwMode="auto">
              <a:xfrm>
                <a:off x="3514" y="2056"/>
                <a:ext cx="10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300">
                    <a:solidFill>
                      <a:srgbClr val="000000"/>
                    </a:solidFill>
                  </a:rPr>
                  <a:t>12</a:t>
                </a:r>
                <a:endParaRPr lang="ru-RU" sz="2800"/>
              </a:p>
            </p:txBody>
          </p:sp>
          <p:sp>
            <p:nvSpPr>
              <p:cNvPr id="76" name="Rectangle 176"/>
              <p:cNvSpPr>
                <a:spLocks noChangeArrowheads="1"/>
              </p:cNvSpPr>
              <p:nvPr/>
            </p:nvSpPr>
            <p:spPr bwMode="auto">
              <a:xfrm>
                <a:off x="3445" y="1991"/>
                <a:ext cx="76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600">
                    <a:solidFill>
                      <a:srgbClr val="000000"/>
                    </a:solidFill>
                    <a:latin typeface="Symbol" pitchFamily="18" charset="2"/>
                  </a:rPr>
                  <a:t>j</a:t>
                </a:r>
                <a:endParaRPr lang="ru-RU" sz="2800"/>
              </a:p>
            </p:txBody>
          </p:sp>
        </p:grpSp>
        <p:sp>
          <p:nvSpPr>
            <p:cNvPr id="62" name="Rectangle 177"/>
            <p:cNvSpPr>
              <a:spLocks noChangeArrowheads="1"/>
            </p:cNvSpPr>
            <p:nvPr/>
          </p:nvSpPr>
          <p:spPr bwMode="auto">
            <a:xfrm>
              <a:off x="5780" y="2388"/>
              <a:ext cx="31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Rectangle 178"/>
            <p:cNvSpPr>
              <a:spLocks noChangeArrowheads="1"/>
            </p:cNvSpPr>
            <p:nvPr/>
          </p:nvSpPr>
          <p:spPr bwMode="auto">
            <a:xfrm>
              <a:off x="5569" y="2119"/>
              <a:ext cx="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000000"/>
                  </a:solidFill>
                </a:rPr>
                <a:t>Z</a:t>
              </a:r>
              <a:endParaRPr lang="ru-RU" sz="2800"/>
            </a:p>
          </p:txBody>
        </p:sp>
        <p:sp>
          <p:nvSpPr>
            <p:cNvPr id="64" name="Line 179"/>
            <p:cNvSpPr>
              <a:spLocks noChangeShapeType="1"/>
            </p:cNvSpPr>
            <p:nvPr/>
          </p:nvSpPr>
          <p:spPr bwMode="auto">
            <a:xfrm>
              <a:off x="3897" y="1531"/>
              <a:ext cx="122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Line 180"/>
            <p:cNvSpPr>
              <a:spLocks noChangeShapeType="1"/>
            </p:cNvSpPr>
            <p:nvPr/>
          </p:nvSpPr>
          <p:spPr bwMode="auto">
            <a:xfrm>
              <a:off x="1902" y="2340"/>
              <a:ext cx="167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Line 181"/>
            <p:cNvSpPr>
              <a:spLocks noChangeShapeType="1"/>
            </p:cNvSpPr>
            <p:nvPr/>
          </p:nvSpPr>
          <p:spPr bwMode="auto">
            <a:xfrm>
              <a:off x="616" y="1503"/>
              <a:ext cx="1286" cy="85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Line 182"/>
            <p:cNvSpPr>
              <a:spLocks noChangeShapeType="1"/>
            </p:cNvSpPr>
            <p:nvPr/>
          </p:nvSpPr>
          <p:spPr bwMode="auto">
            <a:xfrm>
              <a:off x="1902" y="2357"/>
              <a:ext cx="2960" cy="985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Line 183"/>
            <p:cNvSpPr>
              <a:spLocks noChangeShapeType="1"/>
            </p:cNvSpPr>
            <p:nvPr/>
          </p:nvSpPr>
          <p:spPr bwMode="auto">
            <a:xfrm>
              <a:off x="3897" y="1531"/>
              <a:ext cx="1222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Line 184"/>
            <p:cNvSpPr>
              <a:spLocks noChangeShapeType="1"/>
            </p:cNvSpPr>
            <p:nvPr/>
          </p:nvSpPr>
          <p:spPr bwMode="auto">
            <a:xfrm>
              <a:off x="5092" y="1531"/>
              <a:ext cx="0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Line 185"/>
            <p:cNvSpPr>
              <a:spLocks noChangeShapeType="1"/>
            </p:cNvSpPr>
            <p:nvPr/>
          </p:nvSpPr>
          <p:spPr bwMode="auto">
            <a:xfrm>
              <a:off x="1452" y="1306"/>
              <a:ext cx="450" cy="1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Line 186"/>
            <p:cNvSpPr>
              <a:spLocks noChangeShapeType="1"/>
            </p:cNvSpPr>
            <p:nvPr/>
          </p:nvSpPr>
          <p:spPr bwMode="auto">
            <a:xfrm>
              <a:off x="1902" y="2357"/>
              <a:ext cx="1480" cy="9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Line 187"/>
            <p:cNvSpPr>
              <a:spLocks noChangeShapeType="1"/>
            </p:cNvSpPr>
            <p:nvPr/>
          </p:nvSpPr>
          <p:spPr bwMode="auto">
            <a:xfrm>
              <a:off x="2019" y="2343"/>
              <a:ext cx="17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188"/>
            <p:cNvSpPr>
              <a:spLocks noChangeShapeType="1"/>
            </p:cNvSpPr>
            <p:nvPr/>
          </p:nvSpPr>
          <p:spPr bwMode="auto">
            <a:xfrm flipV="1">
              <a:off x="1890" y="2340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Arc 189"/>
            <p:cNvSpPr>
              <a:spLocks/>
            </p:cNvSpPr>
            <p:nvPr/>
          </p:nvSpPr>
          <p:spPr bwMode="auto">
            <a:xfrm flipV="1">
              <a:off x="4704" y="1538"/>
              <a:ext cx="240" cy="479"/>
            </a:xfrm>
            <a:custGeom>
              <a:avLst/>
              <a:gdLst>
                <a:gd name="G0" fmla="+- 0 0 0"/>
                <a:gd name="G1" fmla="+- 17234 0 0"/>
                <a:gd name="G2" fmla="+- 21600 0 0"/>
                <a:gd name="T0" fmla="*/ 13021 w 21600"/>
                <a:gd name="T1" fmla="*/ 0 h 26982"/>
                <a:gd name="T2" fmla="*/ 19275 w 21600"/>
                <a:gd name="T3" fmla="*/ 26982 h 26982"/>
                <a:gd name="T4" fmla="*/ 0 w 21600"/>
                <a:gd name="T5" fmla="*/ 17234 h 26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982" fill="none" extrusionOk="0">
                  <a:moveTo>
                    <a:pt x="13021" y="-1"/>
                  </a:moveTo>
                  <a:cubicBezTo>
                    <a:pt x="18424" y="4082"/>
                    <a:pt x="21600" y="10462"/>
                    <a:pt x="21600" y="17234"/>
                  </a:cubicBezTo>
                  <a:cubicBezTo>
                    <a:pt x="21600" y="20620"/>
                    <a:pt x="20803" y="23959"/>
                    <a:pt x="19275" y="26982"/>
                  </a:cubicBezTo>
                </a:path>
                <a:path w="21600" h="26982" stroke="0" extrusionOk="0">
                  <a:moveTo>
                    <a:pt x="13021" y="-1"/>
                  </a:moveTo>
                  <a:cubicBezTo>
                    <a:pt x="18424" y="4082"/>
                    <a:pt x="21600" y="10462"/>
                    <a:pt x="21600" y="17234"/>
                  </a:cubicBezTo>
                  <a:cubicBezTo>
                    <a:pt x="21600" y="20620"/>
                    <a:pt x="20803" y="23959"/>
                    <a:pt x="19275" y="26982"/>
                  </a:cubicBezTo>
                  <a:lnTo>
                    <a:pt x="0" y="1723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217" name="Object 201"/>
          <p:cNvGraphicFramePr>
            <a:graphicFrameLocks noChangeAspect="1"/>
          </p:cNvGraphicFramePr>
          <p:nvPr/>
        </p:nvGraphicFramePr>
        <p:xfrm>
          <a:off x="1778248" y="2908324"/>
          <a:ext cx="17033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4" name="Equation" r:id="rId10" imgW="1079500" imgH="228600" progId="Equation.3">
                  <p:embed/>
                </p:oleObj>
              </mc:Choice>
              <mc:Fallback>
                <p:oleObj name="Equation" r:id="rId10" imgW="107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248" y="2908324"/>
                        <a:ext cx="1703388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Object 196"/>
          <p:cNvGraphicFramePr>
            <a:graphicFrameLocks noChangeAspect="1"/>
          </p:cNvGraphicFramePr>
          <p:nvPr/>
        </p:nvGraphicFramePr>
        <p:xfrm>
          <a:off x="3754123" y="2902530"/>
          <a:ext cx="20780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5" name="Equation" r:id="rId12" imgW="1066337" imgH="266584" progId="Equation.3">
                  <p:embed/>
                </p:oleObj>
              </mc:Choice>
              <mc:Fallback>
                <p:oleObj name="Equation" r:id="rId12" imgW="106633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123" y="2902530"/>
                        <a:ext cx="2078038" cy="519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" name="Text Box 200"/>
          <p:cNvSpPr txBox="1">
            <a:spLocks noChangeArrowheads="1"/>
          </p:cNvSpPr>
          <p:nvPr/>
        </p:nvSpPr>
        <p:spPr bwMode="auto">
          <a:xfrm>
            <a:off x="1778248" y="2022628"/>
            <a:ext cx="2130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5" tIns="45634" rIns="91265" bIns="45634">
            <a:spAutoFit/>
          </a:bodyPr>
          <a:lstStyle/>
          <a:p>
            <a:pPr algn="ctr"/>
            <a:r>
              <a:rPr lang="en-US" sz="1800" b="1" dirty="0">
                <a:solidFill>
                  <a:srgbClr val="0000CC"/>
                </a:solidFill>
              </a:rPr>
              <a:t>=0 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0000CC"/>
                </a:solidFill>
              </a:rPr>
              <a:t>phase-matching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220" name="Text Box 198"/>
          <p:cNvSpPr txBox="1">
            <a:spLocks noChangeArrowheads="1"/>
          </p:cNvSpPr>
          <p:nvPr/>
        </p:nvSpPr>
        <p:spPr bwMode="auto">
          <a:xfrm>
            <a:off x="3966785" y="2186085"/>
            <a:ext cx="211308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65" tIns="45634" rIns="91265" bIns="45634">
            <a:spAutoFit/>
          </a:bodyPr>
          <a:lstStyle/>
          <a:p>
            <a:pPr algn="ctr"/>
            <a:r>
              <a:rPr lang="en-US" sz="1800" b="1" dirty="0">
                <a:solidFill>
                  <a:srgbClr val="0000CC"/>
                </a:solidFill>
              </a:rPr>
              <a:t>=0   broadband phase-matching</a:t>
            </a:r>
          </a:p>
        </p:txBody>
      </p:sp>
    </p:spTree>
    <p:extLst>
      <p:ext uri="{BB962C8B-B14F-4D97-AF65-F5344CB8AC3E}">
        <p14:creationId xmlns:p14="http://schemas.microsoft.com/office/powerpoint/2010/main" val="9031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20072</TotalTime>
  <Words>1628</Words>
  <Application>Microsoft Office PowerPoint</Application>
  <PresentationFormat>Экран (4:3)</PresentationFormat>
  <Paragraphs>560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Batang</vt:lpstr>
      <vt:lpstr>Arial</vt:lpstr>
      <vt:lpstr>Calibri</vt:lpstr>
      <vt:lpstr>MT Extra</vt:lpstr>
      <vt:lpstr>Symbol</vt:lpstr>
      <vt:lpstr>Tahoma</vt:lpstr>
      <vt:lpstr>Times New Roman</vt:lpstr>
      <vt:lpstr>Tw Cen MT</vt:lpstr>
      <vt:lpstr>Капля</vt:lpstr>
      <vt:lpstr>Формула</vt:lpstr>
      <vt:lpstr>Paintbrush Picture</vt:lpstr>
      <vt:lpstr>Equation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Аркадий Ким</cp:lastModifiedBy>
  <cp:revision>368</cp:revision>
  <dcterms:created xsi:type="dcterms:W3CDTF">2011-11-11T08:32:28Z</dcterms:created>
  <dcterms:modified xsi:type="dcterms:W3CDTF">2015-07-20T14:53:35Z</dcterms:modified>
</cp:coreProperties>
</file>