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handoutMasterIdLst>
    <p:handoutMasterId r:id="rId54"/>
  </p:handoutMasterIdLst>
  <p:sldIdLst>
    <p:sldId id="257" r:id="rId2"/>
    <p:sldId id="258" r:id="rId3"/>
    <p:sldId id="259" r:id="rId4"/>
    <p:sldId id="309" r:id="rId5"/>
    <p:sldId id="367" r:id="rId6"/>
    <p:sldId id="366" r:id="rId7"/>
    <p:sldId id="365" r:id="rId8"/>
    <p:sldId id="379" r:id="rId9"/>
    <p:sldId id="279" r:id="rId10"/>
    <p:sldId id="308" r:id="rId11"/>
    <p:sldId id="373" r:id="rId12"/>
    <p:sldId id="382" r:id="rId13"/>
    <p:sldId id="281" r:id="rId14"/>
    <p:sldId id="282" r:id="rId15"/>
    <p:sldId id="350" r:id="rId16"/>
    <p:sldId id="377" r:id="rId17"/>
    <p:sldId id="381" r:id="rId18"/>
    <p:sldId id="370" r:id="rId19"/>
    <p:sldId id="371" r:id="rId20"/>
    <p:sldId id="376" r:id="rId21"/>
    <p:sldId id="356" r:id="rId22"/>
    <p:sldId id="346" r:id="rId23"/>
    <p:sldId id="341" r:id="rId24"/>
    <p:sldId id="264" r:id="rId25"/>
    <p:sldId id="352" r:id="rId26"/>
    <p:sldId id="331" r:id="rId27"/>
    <p:sldId id="353" r:id="rId28"/>
    <p:sldId id="344" r:id="rId29"/>
    <p:sldId id="354" r:id="rId30"/>
    <p:sldId id="355" r:id="rId31"/>
    <p:sldId id="333" r:id="rId32"/>
    <p:sldId id="383" r:id="rId33"/>
    <p:sldId id="386" r:id="rId34"/>
    <p:sldId id="286" r:id="rId35"/>
    <p:sldId id="345" r:id="rId36"/>
    <p:sldId id="289" r:id="rId37"/>
    <p:sldId id="290" r:id="rId38"/>
    <p:sldId id="380" r:id="rId39"/>
    <p:sldId id="374" r:id="rId40"/>
    <p:sldId id="375" r:id="rId41"/>
    <p:sldId id="384" r:id="rId42"/>
    <p:sldId id="385" r:id="rId43"/>
    <p:sldId id="291" r:id="rId44"/>
    <p:sldId id="292" r:id="rId45"/>
    <p:sldId id="360" r:id="rId46"/>
    <p:sldId id="361" r:id="rId47"/>
    <p:sldId id="362" r:id="rId48"/>
    <p:sldId id="363" r:id="rId49"/>
    <p:sldId id="305" r:id="rId50"/>
    <p:sldId id="306" r:id="rId51"/>
    <p:sldId id="30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940000"/>
    <a:srgbClr val="FF32F1"/>
    <a:srgbClr val="0C803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8" autoAdjust="0"/>
  </p:normalViewPr>
  <p:slideViewPr>
    <p:cSldViewPr snapToGrid="0" snapToObjects="1">
      <p:cViewPr varScale="1">
        <p:scale>
          <a:sx n="132" d="100"/>
          <a:sy n="132" d="100"/>
        </p:scale>
        <p:origin x="-14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99444-6939-0948-935C-C46C1E0109AE}" type="datetimeFigureOut">
              <a:rPr lang="en-US" smtClean="0"/>
              <a:t>7/5/15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369402-F63C-6B43-833C-3F89D13B5583}" type="slidenum">
              <a:rPr lang="en-US" smtClean="0"/>
              <a:t>‹#›</a:t>
            </a:fld>
            <a:endParaRPr lang="en-US"/>
          </a:p>
        </p:txBody>
      </p:sp>
    </p:spTree>
    <p:extLst>
      <p:ext uri="{BB962C8B-B14F-4D97-AF65-F5344CB8AC3E}">
        <p14:creationId xmlns:p14="http://schemas.microsoft.com/office/powerpoint/2010/main" val="4074839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78C47-6CB3-6241-A4FE-2EBACED6A7A6}" type="datetimeFigureOut">
              <a:rPr lang="en-US" smtClean="0"/>
              <a:t>7/5/15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A5DCC-EF20-554C-9F12-68148D8D4892}" type="slidenum">
              <a:rPr lang="en-US" smtClean="0"/>
              <a:t>‹#›</a:t>
            </a:fld>
            <a:endParaRPr lang="en-US"/>
          </a:p>
        </p:txBody>
      </p:sp>
    </p:spTree>
    <p:extLst>
      <p:ext uri="{BB962C8B-B14F-4D97-AF65-F5344CB8AC3E}">
        <p14:creationId xmlns:p14="http://schemas.microsoft.com/office/powerpoint/2010/main" val="36443258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2BB29D-C2A3-4192-B0B1-2BFC87C55A9D}"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CD8CA0D-B3F8-4392-A41B-085B438FC603}"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CD8CA0D-B3F8-4392-A41B-085B438FC603}"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CD8CA0D-B3F8-4392-A41B-085B438FC603}"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CD8CA0D-B3F8-4392-A41B-085B438FC603}" type="slidenum">
              <a:rPr lang="en-GB" smtClean="0"/>
              <a:pPr/>
              <a:t>21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1808E4-9D77-4D6D-957D-1E27BCAE7BA6}" type="slidenum">
              <a:rPr lang="en-GB" smtClean="0"/>
              <a:pPr/>
              <a:t>24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2BB29D-C2A3-4192-B0B1-2BFC87C55A9D}" type="slidenum">
              <a:rPr lang="en-GB" smtClean="0"/>
              <a:pPr/>
              <a:t>30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E5C0BC-8E88-4D5D-BC70-23B3085BE40A}" type="slidenum">
              <a:rPr lang="en-GB" smtClean="0"/>
              <a:pPr/>
              <a:t>43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1808E4-9D77-4D6D-957D-1E27BCAE7BA6}" type="slidenum">
              <a:rPr lang="en-GB" smtClean="0"/>
              <a:pPr/>
              <a:t>44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63CC385-8E21-CA4B-9B3B-36B6A9A5C414}" type="datetimeFigureOut">
              <a:rPr lang="en-US" smtClean="0"/>
              <a:t>7/5/15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2880E7A-3DB5-EB40-89DE-4EAFC68497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263CC385-8E21-CA4B-9B3B-36B6A9A5C414}" type="datetimeFigureOut">
              <a:rPr lang="en-US" smtClean="0"/>
              <a:t>7/5/15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80E7A-3DB5-EB40-89DE-4EAFC68497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63CC385-8E21-CA4B-9B3B-36B6A9A5C414}" type="datetimeFigureOut">
              <a:rPr lang="en-US" smtClean="0"/>
              <a:t>7/5/15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2880E7A-3DB5-EB40-89DE-4EAFC68497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263CC385-8E21-CA4B-9B3B-36B6A9A5C414}" type="datetimeFigureOut">
              <a:rPr lang="en-US" smtClean="0"/>
              <a:t>7/5/15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2880E7A-3DB5-EB40-89DE-4EAFC68497C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smtClean="0"/>
              <a:t>Click to edit Master title style</a:t>
            </a:r>
            <a:endParaRPr kumimoji="0" lang="en-US"/>
          </a:p>
        </p:txBody>
      </p:sp>
      <p:sp>
        <p:nvSpPr>
          <p:cNvPr id="12" name="Date Placeholder 11"/>
          <p:cNvSpPr>
            <a:spLocks noGrp="1"/>
          </p:cNvSpPr>
          <p:nvPr>
            <p:ph type="dt" sz="half" idx="10"/>
          </p:nvPr>
        </p:nvSpPr>
        <p:spPr/>
        <p:txBody>
          <a:bodyPr/>
          <a:lstStyle/>
          <a:p>
            <a:fld id="{263CC385-8E21-CA4B-9B3B-36B6A9A5C414}" type="datetimeFigureOut">
              <a:rPr lang="en-US" smtClean="0"/>
              <a:t>7/5/15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880E7A-3DB5-EB40-89DE-4EAFC68497C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8" name="Date Placeholder 7"/>
          <p:cNvSpPr>
            <a:spLocks noGrp="1"/>
          </p:cNvSpPr>
          <p:nvPr>
            <p:ph type="dt" sz="half" idx="15"/>
          </p:nvPr>
        </p:nvSpPr>
        <p:spPr/>
        <p:txBody>
          <a:bodyPr rtlCol="0"/>
          <a:lstStyle/>
          <a:p>
            <a:fld id="{263CC385-8E21-CA4B-9B3B-36B6A9A5C414}" type="datetimeFigureOut">
              <a:rPr lang="en-US" smtClean="0"/>
              <a:t>7/5/15</a:t>
            </a:fld>
            <a:endParaRPr lang="en-US"/>
          </a:p>
        </p:txBody>
      </p:sp>
      <p:sp>
        <p:nvSpPr>
          <p:cNvPr id="10" name="Slide Number Placeholder 9"/>
          <p:cNvSpPr>
            <a:spLocks noGrp="1"/>
          </p:cNvSpPr>
          <p:nvPr>
            <p:ph type="sldNum" sz="quarter" idx="16"/>
          </p:nvPr>
        </p:nvSpPr>
        <p:spPr/>
        <p:txBody>
          <a:bodyPr rtlCol="0"/>
          <a:lstStyle/>
          <a:p>
            <a:fld id="{02880E7A-3DB5-EB40-89DE-4EAFC68497C4}"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Date Placeholder 9"/>
          <p:cNvSpPr>
            <a:spLocks noGrp="1"/>
          </p:cNvSpPr>
          <p:nvPr>
            <p:ph type="dt" sz="half" idx="15"/>
          </p:nvPr>
        </p:nvSpPr>
        <p:spPr/>
        <p:txBody>
          <a:bodyPr rtlCol="0"/>
          <a:lstStyle/>
          <a:p>
            <a:fld id="{263CC385-8E21-CA4B-9B3B-36B6A9A5C414}" type="datetimeFigureOut">
              <a:rPr lang="en-US" smtClean="0"/>
              <a:t>7/5/15</a:t>
            </a:fld>
            <a:endParaRPr lang="en-US"/>
          </a:p>
        </p:txBody>
      </p:sp>
      <p:sp>
        <p:nvSpPr>
          <p:cNvPr id="12" name="Slide Number Placeholder 11"/>
          <p:cNvSpPr>
            <a:spLocks noGrp="1"/>
          </p:cNvSpPr>
          <p:nvPr>
            <p:ph type="sldNum" sz="quarter" idx="16"/>
          </p:nvPr>
        </p:nvSpPr>
        <p:spPr/>
        <p:txBody>
          <a:bodyPr rtlCol="0"/>
          <a:lstStyle/>
          <a:p>
            <a:fld id="{02880E7A-3DB5-EB40-89DE-4EAFC68497C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263CC385-8E21-CA4B-9B3B-36B6A9A5C414}" type="datetimeFigureOut">
              <a:rPr lang="en-US" smtClean="0"/>
              <a:t>7/5/15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2880E7A-3DB5-EB40-89DE-4EAFC68497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CC385-8E21-CA4B-9B3B-36B6A9A5C414}" type="datetimeFigureOut">
              <a:rPr lang="en-US" smtClean="0"/>
              <a:t>7/5/15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2880E7A-3DB5-EB40-89DE-4EAFC68497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263CC385-8E21-CA4B-9B3B-36B6A9A5C414}" type="datetimeFigureOut">
              <a:rPr lang="en-US" smtClean="0"/>
              <a:t>7/5/15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2880E7A-3DB5-EB40-89DE-4EAFC68497C4}"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63CC385-8E21-CA4B-9B3B-36B6A9A5C414}" type="datetimeFigureOut">
              <a:rPr lang="en-US" smtClean="0"/>
              <a:t>7/5/15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2880E7A-3DB5-EB40-89DE-4EAFC68497C4}"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63CC385-8E21-CA4B-9B3B-36B6A9A5C414}" type="datetimeFigureOut">
              <a:rPr lang="en-US" smtClean="0"/>
              <a:t>7/5/15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2880E7A-3DB5-EB40-89DE-4EAFC68497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3.png"/><Relationship Id="rId5" Type="http://schemas.microsoft.com/office/2007/relationships/hdphoto" Target="../media/hdphoto2.wdp"/><Relationship Id="rId6"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png"/><Relationship Id="rId8" Type="http://schemas.openxmlformats.org/officeDocument/2006/relationships/image" Target="../media/image41.jpeg"/><Relationship Id="rId9" Type="http://schemas.openxmlformats.org/officeDocument/2006/relationships/image" Target="../media/image42.emf"/><Relationship Id="rId10"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7" Type="http://schemas.openxmlformats.org/officeDocument/2006/relationships/image" Target="../media/image49.emf"/><Relationship Id="rId8" Type="http://schemas.openxmlformats.org/officeDocument/2006/relationships/image" Target="../media/image50.emf"/><Relationship Id="rId9" Type="http://schemas.openxmlformats.org/officeDocument/2006/relationships/image" Target="../media/image51.emf"/><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17.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7" Type="http://schemas.openxmlformats.org/officeDocument/2006/relationships/image" Target="../media/image57.emf"/><Relationship Id="rId8" Type="http://schemas.openxmlformats.org/officeDocument/2006/relationships/image" Target="../media/image58.emf"/><Relationship Id="rId9" Type="http://schemas.openxmlformats.org/officeDocument/2006/relationships/image" Target="../media/image59.emf"/><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png"/><Relationship Id="rId3" Type="http://schemas.openxmlformats.org/officeDocument/2006/relationships/image" Target="../media/image61.jpg"/></Relationships>
</file>

<file path=ppt/slides/_rels/slide19.xml.rels><?xml version="1.0" encoding="UTF-8" standalone="yes"?>
<Relationships xmlns="http://schemas.openxmlformats.org/package/2006/relationships"><Relationship Id="rId3" Type="http://schemas.openxmlformats.org/officeDocument/2006/relationships/image" Target="../media/image63.jpg"/><Relationship Id="rId4" Type="http://schemas.openxmlformats.org/officeDocument/2006/relationships/image" Target="../media/image64.emf"/><Relationship Id="rId1" Type="http://schemas.openxmlformats.org/officeDocument/2006/relationships/slideLayout" Target="../slideLayouts/slideLayout4.xml"/><Relationship Id="rId2"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jpg"/></Relationships>
</file>

<file path=ppt/slides/_rels/slide24.xml.rels><?xml version="1.0" encoding="UTF-8" standalone="yes"?>
<Relationships xmlns="http://schemas.openxmlformats.org/package/2006/relationships"><Relationship Id="rId11" Type="http://schemas.openxmlformats.org/officeDocument/2006/relationships/image" Target="../media/image75.emf"/><Relationship Id="rId12" Type="http://schemas.openxmlformats.org/officeDocument/2006/relationships/image" Target="../media/image76.em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7.jpeg"/><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image" Target="../media/image70.emf"/><Relationship Id="rId7" Type="http://schemas.openxmlformats.org/officeDocument/2006/relationships/image" Target="../media/image71.emf"/><Relationship Id="rId8" Type="http://schemas.openxmlformats.org/officeDocument/2006/relationships/image" Target="../media/image72.emf"/><Relationship Id="rId9" Type="http://schemas.openxmlformats.org/officeDocument/2006/relationships/image" Target="../media/image73.emf"/><Relationship Id="rId10" Type="http://schemas.openxmlformats.org/officeDocument/2006/relationships/image" Target="../media/image74.emf"/></Relationships>
</file>

<file path=ppt/slides/_rels/slide25.x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78.emf"/><Relationship Id="rId5" Type="http://schemas.openxmlformats.org/officeDocument/2006/relationships/image" Target="../media/image79.emf"/><Relationship Id="rId6" Type="http://schemas.openxmlformats.org/officeDocument/2006/relationships/image" Target="../media/image80.emf"/><Relationship Id="rId7" Type="http://schemas.openxmlformats.org/officeDocument/2006/relationships/image" Target="../media/image81.emf"/><Relationship Id="rId8" Type="http://schemas.openxmlformats.org/officeDocument/2006/relationships/image" Target="../media/image82.emf"/><Relationship Id="rId9" Type="http://schemas.openxmlformats.org/officeDocument/2006/relationships/image" Target="../media/image83.emf"/><Relationship Id="rId1" Type="http://schemas.openxmlformats.org/officeDocument/2006/relationships/slideLayout" Target="../slideLayouts/slideLayout2.xml"/><Relationship Id="rId2" Type="http://schemas.openxmlformats.org/officeDocument/2006/relationships/image" Target="../media/image63.jpg"/></Relationships>
</file>

<file path=ppt/slides/_rels/slide26.xml.rels><?xml version="1.0" encoding="UTF-8" standalone="yes"?>
<Relationships xmlns="http://schemas.openxmlformats.org/package/2006/relationships"><Relationship Id="rId3" Type="http://schemas.openxmlformats.org/officeDocument/2006/relationships/image" Target="../media/image85.emf"/><Relationship Id="rId4" Type="http://schemas.openxmlformats.org/officeDocument/2006/relationships/image" Target="../media/image86.emf"/><Relationship Id="rId5" Type="http://schemas.openxmlformats.org/officeDocument/2006/relationships/image" Target="../media/image87.emf"/><Relationship Id="rId6" Type="http://schemas.openxmlformats.org/officeDocument/2006/relationships/image" Target="../media/image88.emf"/><Relationship Id="rId1" Type="http://schemas.openxmlformats.org/officeDocument/2006/relationships/slideLayout" Target="../slideLayouts/slideLayout2.xml"/><Relationship Id="rId2" Type="http://schemas.openxmlformats.org/officeDocument/2006/relationships/image" Target="../media/image84.emf"/></Relationships>
</file>

<file path=ppt/slides/_rels/slide27.x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emf"/><Relationship Id="rId1" Type="http://schemas.openxmlformats.org/officeDocument/2006/relationships/slideLayout" Target="../slideLayouts/slideLayout2.xml"/><Relationship Id="rId2" Type="http://schemas.openxmlformats.org/officeDocument/2006/relationships/image" Target="../media/image8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emf"/><Relationship Id="rId6" Type="http://schemas.openxmlformats.org/officeDocument/2006/relationships/image" Target="../media/image97.emf"/><Relationship Id="rId7" Type="http://schemas.openxmlformats.org/officeDocument/2006/relationships/image" Target="../media/image98.emf"/><Relationship Id="rId8" Type="http://schemas.openxmlformats.org/officeDocument/2006/relationships/image" Target="../media/image99.emf"/><Relationship Id="rId1" Type="http://schemas.openxmlformats.org/officeDocument/2006/relationships/slideLayout" Target="../slideLayouts/slideLayout2.xml"/><Relationship Id="rId2" Type="http://schemas.openxmlformats.org/officeDocument/2006/relationships/image" Target="../media/image9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00.emf"/><Relationship Id="rId4" Type="http://schemas.openxmlformats.org/officeDocument/2006/relationships/image" Target="../media/image101.emf"/><Relationship Id="rId5" Type="http://schemas.openxmlformats.org/officeDocument/2006/relationships/image" Target="../media/image102.emf"/><Relationship Id="rId6" Type="http://schemas.openxmlformats.org/officeDocument/2006/relationships/image" Target="../media/image103.emf"/><Relationship Id="rId7" Type="http://schemas.openxmlformats.org/officeDocument/2006/relationships/image" Target="../media/image104.emf"/><Relationship Id="rId8" Type="http://schemas.openxmlformats.org/officeDocument/2006/relationships/image" Target="../media/image105.emf"/><Relationship Id="rId9" Type="http://schemas.openxmlformats.org/officeDocument/2006/relationships/image" Target="../media/image106.emf"/><Relationship Id="rId10" Type="http://schemas.openxmlformats.org/officeDocument/2006/relationships/image" Target="../media/image107.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1" Type="http://schemas.openxmlformats.org/officeDocument/2006/relationships/image" Target="../media/image116.emf"/><Relationship Id="rId12" Type="http://schemas.openxmlformats.org/officeDocument/2006/relationships/slide" Target="slide34.xml"/><Relationship Id="rId1" Type="http://schemas.openxmlformats.org/officeDocument/2006/relationships/slideLayout" Target="../slideLayouts/slideLayout2.xml"/><Relationship Id="rId2" Type="http://schemas.openxmlformats.org/officeDocument/2006/relationships/image" Target="../media/image108.emf"/><Relationship Id="rId3" Type="http://schemas.openxmlformats.org/officeDocument/2006/relationships/image" Target="../media/image109.emf"/><Relationship Id="rId4" Type="http://schemas.openxmlformats.org/officeDocument/2006/relationships/image" Target="../media/image110.emf"/><Relationship Id="rId5" Type="http://schemas.openxmlformats.org/officeDocument/2006/relationships/image" Target="../media/image111.emf"/><Relationship Id="rId6" Type="http://schemas.openxmlformats.org/officeDocument/2006/relationships/image" Target="../media/image63.jpg"/><Relationship Id="rId7" Type="http://schemas.openxmlformats.org/officeDocument/2006/relationships/image" Target="../media/image112.emf"/><Relationship Id="rId8" Type="http://schemas.openxmlformats.org/officeDocument/2006/relationships/image" Target="../media/image113.emf"/><Relationship Id="rId9" Type="http://schemas.openxmlformats.org/officeDocument/2006/relationships/image" Target="../media/image114.emf"/><Relationship Id="rId10" Type="http://schemas.openxmlformats.org/officeDocument/2006/relationships/image" Target="../media/image115.emf"/></Relationships>
</file>

<file path=ppt/slides/_rels/slide32.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emf"/><Relationship Id="rId5" Type="http://schemas.openxmlformats.org/officeDocument/2006/relationships/image" Target="../media/image120.png"/><Relationship Id="rId6" Type="http://schemas.openxmlformats.org/officeDocument/2006/relationships/image" Target="../media/image121.png"/><Relationship Id="rId7" Type="http://schemas.openxmlformats.org/officeDocument/2006/relationships/image" Target="../media/image122.png"/><Relationship Id="rId8" Type="http://schemas.openxmlformats.org/officeDocument/2006/relationships/slide" Target="slide34.xml"/><Relationship Id="rId1" Type="http://schemas.openxmlformats.org/officeDocument/2006/relationships/slideLayout" Target="../slideLayouts/slideLayout2.xml"/><Relationship Id="rId2" Type="http://schemas.openxmlformats.org/officeDocument/2006/relationships/image" Target="../media/image11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5.emf"/></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4" Type="http://schemas.openxmlformats.org/officeDocument/2006/relationships/image" Target="../media/image128.png"/><Relationship Id="rId1" Type="http://schemas.openxmlformats.org/officeDocument/2006/relationships/slideLayout" Target="../slideLayouts/slideLayout2.xml"/><Relationship Id="rId2" Type="http://schemas.openxmlformats.org/officeDocument/2006/relationships/image" Target="../media/image1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9.png"/><Relationship Id="rId3" Type="http://schemas.openxmlformats.org/officeDocument/2006/relationships/image" Target="../media/image130.png"/></Relationships>
</file>

<file path=ppt/slides/_rels/slide41.xml.rels><?xml version="1.0" encoding="UTF-8" standalone="yes"?>
<Relationships xmlns="http://schemas.openxmlformats.org/package/2006/relationships"><Relationship Id="rId3" Type="http://schemas.openxmlformats.org/officeDocument/2006/relationships/image" Target="../media/image132.emf"/><Relationship Id="rId4" Type="http://schemas.openxmlformats.org/officeDocument/2006/relationships/image" Target="../media/image133.emf"/><Relationship Id="rId5" Type="http://schemas.openxmlformats.org/officeDocument/2006/relationships/image" Target="../media/image134.emf"/><Relationship Id="rId6" Type="http://schemas.openxmlformats.org/officeDocument/2006/relationships/image" Target="../media/image135.emf"/><Relationship Id="rId7" Type="http://schemas.openxmlformats.org/officeDocument/2006/relationships/image" Target="../media/image136.emf"/><Relationship Id="rId8" Type="http://schemas.openxmlformats.org/officeDocument/2006/relationships/image" Target="../media/image137.emf"/><Relationship Id="rId9" Type="http://schemas.openxmlformats.org/officeDocument/2006/relationships/image" Target="../media/image138.emf"/><Relationship Id="rId10" Type="http://schemas.openxmlformats.org/officeDocument/2006/relationships/image" Target="../media/image139.emf"/><Relationship Id="rId1" Type="http://schemas.openxmlformats.org/officeDocument/2006/relationships/slideLayout" Target="../slideLayouts/slideLayout2.xml"/><Relationship Id="rId2" Type="http://schemas.openxmlformats.org/officeDocument/2006/relationships/image" Target="../media/image13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 Id="rId3" Type="http://schemas.openxmlformats.org/officeDocument/2006/relationships/image" Target="../media/image14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143.png"/><Relationship Id="rId6" Type="http://schemas.openxmlformats.org/officeDocument/2006/relationships/image" Target="../media/image144.png"/><Relationship Id="rId7" Type="http://schemas.openxmlformats.org/officeDocument/2006/relationships/image" Target="../media/image145.emf"/><Relationship Id="rId8" Type="http://schemas.openxmlformats.org/officeDocument/2006/relationships/image" Target="../media/image146.emf"/><Relationship Id="rId1" Type="http://schemas.openxmlformats.org/officeDocument/2006/relationships/tags" Target="../tags/tag1.xml"/><Relationship Id="rId2" Type="http://schemas.openxmlformats.org/officeDocument/2006/relationships/tags" Target="../tags/tag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34.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148.emf"/><Relationship Id="rId5" Type="http://schemas.openxmlformats.org/officeDocument/2006/relationships/image" Target="../media/image77.emf"/><Relationship Id="rId1" Type="http://schemas.openxmlformats.org/officeDocument/2006/relationships/slideLayout" Target="../slideLayouts/slideLayout2.xml"/><Relationship Id="rId2" Type="http://schemas.openxmlformats.org/officeDocument/2006/relationships/image" Target="../media/image147.emf"/></Relationships>
</file>

<file path=ppt/slides/_rels/slide47.xml.rels><?xml version="1.0" encoding="UTF-8" standalone="yes"?>
<Relationships xmlns="http://schemas.openxmlformats.org/package/2006/relationships"><Relationship Id="rId3" Type="http://schemas.openxmlformats.org/officeDocument/2006/relationships/image" Target="../media/image150.emf"/><Relationship Id="rId4" Type="http://schemas.openxmlformats.org/officeDocument/2006/relationships/image" Target="../media/image151.emf"/><Relationship Id="rId1" Type="http://schemas.openxmlformats.org/officeDocument/2006/relationships/slideLayout" Target="../slideLayouts/slideLayout2.xml"/><Relationship Id="rId2" Type="http://schemas.openxmlformats.org/officeDocument/2006/relationships/image" Target="../media/image149.emf"/></Relationships>
</file>

<file path=ppt/slides/_rels/slide48.xml.rels><?xml version="1.0" encoding="UTF-8" standalone="yes"?>
<Relationships xmlns="http://schemas.openxmlformats.org/package/2006/relationships"><Relationship Id="rId3" Type="http://schemas.openxmlformats.org/officeDocument/2006/relationships/image" Target="../media/image134.emf"/><Relationship Id="rId4" Type="http://schemas.openxmlformats.org/officeDocument/2006/relationships/image" Target="../media/image135.emf"/><Relationship Id="rId5" Type="http://schemas.openxmlformats.org/officeDocument/2006/relationships/image" Target="../media/image152.emf"/><Relationship Id="rId6" Type="http://schemas.openxmlformats.org/officeDocument/2006/relationships/image" Target="../media/image153.png"/><Relationship Id="rId7" Type="http://schemas.openxmlformats.org/officeDocument/2006/relationships/image" Target="../media/image154.emf"/><Relationship Id="rId8" Type="http://schemas.openxmlformats.org/officeDocument/2006/relationships/image" Target="../media/image155.emf"/><Relationship Id="rId9" Type="http://schemas.openxmlformats.org/officeDocument/2006/relationships/image" Target="../media/image156.emf"/><Relationship Id="rId10" Type="http://schemas.openxmlformats.org/officeDocument/2006/relationships/image" Target="../media/image157.emf"/><Relationship Id="rId11" Type="http://schemas.openxmlformats.org/officeDocument/2006/relationships/image" Target="../media/image158.em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0.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1.gi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png"/><Relationship Id="rId8"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84" y="731263"/>
            <a:ext cx="6477000" cy="3392737"/>
          </a:xfrm>
        </p:spPr>
        <p:txBody>
          <a:bodyPr anchor="t">
            <a:normAutofit/>
          </a:bodyPr>
          <a:lstStyle/>
          <a:p>
            <a:r>
              <a:rPr lang="en-GB" sz="3600" dirty="0" smtClean="0"/>
              <a:t>Quantum vacuum </a:t>
            </a:r>
            <a:r>
              <a:rPr lang="en-GB" sz="3600" dirty="0" smtClean="0"/>
              <a:t>optics: </a:t>
            </a:r>
            <a:br>
              <a:rPr lang="en-GB" sz="3600" dirty="0" smtClean="0"/>
            </a:br>
            <a:r>
              <a:rPr lang="en-GB" sz="3600" dirty="0" smtClean="0"/>
              <a:t>An Overview</a:t>
            </a:r>
            <a:r>
              <a:rPr lang="en-GB" sz="3600" dirty="0" smtClean="0"/>
              <a:t/>
            </a:r>
            <a:br>
              <a:rPr lang="en-GB" sz="3600" dirty="0" smtClean="0"/>
            </a:br>
            <a:r>
              <a:rPr lang="en-GB" sz="2200" dirty="0" smtClean="0"/>
              <a:t>Tom </a:t>
            </a:r>
            <a:r>
              <a:rPr lang="en-GB" sz="2200" dirty="0"/>
              <a:t>Heinzl</a:t>
            </a:r>
            <a:br>
              <a:rPr lang="en-GB" sz="2200" dirty="0"/>
            </a:br>
            <a:r>
              <a:rPr lang="en-GB" sz="2200" dirty="0" smtClean="0"/>
              <a:t/>
            </a:r>
            <a:br>
              <a:rPr lang="en-GB" sz="2200" dirty="0" smtClean="0"/>
            </a:br>
            <a:r>
              <a:rPr lang="en-GB" sz="2200" dirty="0"/>
              <a:t>Extremely High Intensity Laser </a:t>
            </a:r>
            <a:r>
              <a:rPr lang="en-GB" sz="2200" dirty="0" smtClean="0"/>
              <a:t>Physics</a:t>
            </a:r>
            <a:br>
              <a:rPr lang="en-GB" sz="2200" dirty="0" smtClean="0"/>
            </a:br>
            <a:r>
              <a:rPr lang="en-GB" sz="2200" dirty="0" smtClean="0"/>
              <a:t>Heidelberg</a:t>
            </a:r>
            <a:r>
              <a:rPr lang="en-GB" sz="2200" dirty="0" smtClean="0"/>
              <a:t> </a:t>
            </a:r>
            <a:r>
              <a:rPr lang="en-GB" sz="2200" dirty="0"/>
              <a:t/>
            </a:r>
            <a:br>
              <a:rPr lang="en-GB" sz="2200" dirty="0"/>
            </a:br>
            <a:r>
              <a:rPr lang="en-GB" sz="2200" dirty="0"/>
              <a:t/>
            </a:r>
            <a:br>
              <a:rPr lang="en-GB" sz="2200" dirty="0"/>
            </a:br>
            <a:r>
              <a:rPr lang="en-GB" sz="2200" dirty="0" smtClean="0"/>
              <a:t>22</a:t>
            </a:r>
            <a:r>
              <a:rPr lang="en-GB" sz="2200" dirty="0" smtClean="0"/>
              <a:t> July2015</a:t>
            </a:r>
            <a:endParaRPr lang="en-GB" sz="3600" dirty="0"/>
          </a:p>
        </p:txBody>
      </p:sp>
      <p:sp>
        <p:nvSpPr>
          <p:cNvPr id="3" name="Subtitle 2"/>
          <p:cNvSpPr>
            <a:spLocks noGrp="1"/>
          </p:cNvSpPr>
          <p:nvPr>
            <p:ph type="subTitle" idx="1"/>
          </p:nvPr>
        </p:nvSpPr>
        <p:spPr/>
        <p:txBody>
          <a:bodyPr anchor="t">
            <a:normAutofit/>
          </a:bodyPr>
          <a:lstStyle/>
          <a:p>
            <a:r>
              <a:rPr lang="de-DE" sz="1600" dirty="0" err="1" smtClean="0"/>
              <a:t>With</a:t>
            </a:r>
            <a:r>
              <a:rPr lang="de-DE" sz="1600" dirty="0" smtClean="0"/>
              <a:t> </a:t>
            </a:r>
            <a:r>
              <a:rPr lang="de-DE" sz="1600" dirty="0" smtClean="0"/>
              <a:t>T. </a:t>
            </a:r>
            <a:r>
              <a:rPr lang="de-DE" sz="1600" dirty="0" err="1" smtClean="0"/>
              <a:t>Cowan</a:t>
            </a:r>
            <a:r>
              <a:rPr lang="de-DE" sz="1600" dirty="0" smtClean="0"/>
              <a:t>, V</a:t>
            </a:r>
            <a:r>
              <a:rPr lang="de-DE" sz="1600" dirty="0" smtClean="0"/>
              <a:t>. Dinu, A. </a:t>
            </a:r>
            <a:r>
              <a:rPr lang="de-DE" sz="1600" dirty="0" err="1" smtClean="0"/>
              <a:t>Ilderton</a:t>
            </a:r>
            <a:r>
              <a:rPr lang="de-DE" sz="1600" dirty="0" smtClean="0"/>
              <a:t>, M. </a:t>
            </a:r>
            <a:r>
              <a:rPr lang="de-DE" sz="1600" dirty="0" err="1" smtClean="0"/>
              <a:t>Marklund</a:t>
            </a:r>
            <a:r>
              <a:rPr lang="de-DE" sz="1600" dirty="0" smtClean="0"/>
              <a:t>, </a:t>
            </a:r>
            <a:r>
              <a:rPr lang="de-DE" sz="1600" dirty="0"/>
              <a:t>R </a:t>
            </a:r>
            <a:r>
              <a:rPr lang="de-DE" sz="1600" dirty="0" err="1"/>
              <a:t>Sauerbrey</a:t>
            </a:r>
            <a:r>
              <a:rPr lang="de-DE" sz="1600" dirty="0"/>
              <a:t>, </a:t>
            </a:r>
            <a:r>
              <a:rPr lang="de-DE" sz="1600" dirty="0" smtClean="0"/>
              <a:t>U. Schramm, </a:t>
            </a:r>
          </a:p>
          <a:p>
            <a:r>
              <a:rPr lang="de-DE" sz="1600" dirty="0" smtClean="0"/>
              <a:t>O</a:t>
            </a:r>
            <a:r>
              <a:rPr lang="de-DE" sz="1600" dirty="0" smtClean="0"/>
              <a:t>. Schroeder, </a:t>
            </a:r>
            <a:r>
              <a:rPr lang="de-DE" sz="1600" dirty="0" smtClean="0"/>
              <a:t>H-P. </a:t>
            </a:r>
            <a:r>
              <a:rPr lang="de-DE" sz="1600" dirty="0" err="1" smtClean="0"/>
              <a:t>Schlenvoigt</a:t>
            </a:r>
            <a:r>
              <a:rPr lang="de-DE" sz="1600" dirty="0" smtClean="0"/>
              <a:t>, H</a:t>
            </a:r>
            <a:r>
              <a:rPr lang="de-DE" sz="1600" dirty="0" smtClean="0"/>
              <a:t>. </a:t>
            </a:r>
            <a:r>
              <a:rPr lang="de-DE" sz="1600" dirty="0" err="1" smtClean="0"/>
              <a:t>Schwoerer</a:t>
            </a:r>
            <a:r>
              <a:rPr lang="de-DE" sz="1600" dirty="0" smtClean="0"/>
              <a:t>, </a:t>
            </a:r>
            <a:r>
              <a:rPr lang="de-DE" sz="1600" dirty="0" smtClean="0"/>
              <a:t>G</a:t>
            </a:r>
            <a:r>
              <a:rPr lang="de-DE" sz="1600" dirty="0" smtClean="0"/>
              <a:t>. </a:t>
            </a:r>
            <a:r>
              <a:rPr lang="de-DE" sz="1600" dirty="0" err="1" smtClean="0"/>
              <a:t>Torgrimsson</a:t>
            </a:r>
            <a:r>
              <a:rPr lang="de-DE" sz="1600" dirty="0" smtClean="0"/>
              <a:t>, A. </a:t>
            </a:r>
            <a:r>
              <a:rPr lang="de-DE" sz="1600" dirty="0" err="1" smtClean="0"/>
              <a:t>Wipf</a:t>
            </a:r>
            <a:endParaRPr lang="de-DE" sz="16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8630" y="4377412"/>
            <a:ext cx="1562114" cy="1145552"/>
          </a:xfrm>
          <a:prstGeom prst="rect">
            <a:avLst/>
          </a:prstGeom>
          <a:solidFill>
            <a:schemeClr val="bg2"/>
          </a:solidFill>
        </p:spPr>
      </p:pic>
      <p:grpSp>
        <p:nvGrpSpPr>
          <p:cNvPr id="5" name="Group 4"/>
          <p:cNvGrpSpPr/>
          <p:nvPr/>
        </p:nvGrpSpPr>
        <p:grpSpPr>
          <a:xfrm>
            <a:off x="4931680" y="4377411"/>
            <a:ext cx="2448632" cy="1216160"/>
            <a:chOff x="4931680" y="4377411"/>
            <a:chExt cx="2448632" cy="1216160"/>
          </a:xfrm>
        </p:grpSpPr>
        <p:pic>
          <p:nvPicPr>
            <p:cNvPr id="7" name="Picture 6" descr="CM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680" y="5216914"/>
              <a:ext cx="2445826" cy="3766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4377411"/>
              <a:ext cx="2448272" cy="812672"/>
            </a:xfrm>
            <a:prstGeom prst="rect">
              <a:avLst/>
            </a:prstGeom>
          </p:spPr>
        </p:pic>
      </p:grpSp>
    </p:spTree>
    <p:extLst>
      <p:ext uri="{BB962C8B-B14F-4D97-AF65-F5344CB8AC3E}">
        <p14:creationId xmlns:p14="http://schemas.microsoft.com/office/powerpoint/2010/main" val="23208745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endParaRPr lang="en-US" dirty="0"/>
          </a:p>
        </p:txBody>
      </p:sp>
      <p:sp>
        <p:nvSpPr>
          <p:cNvPr id="5" name="Content Placeholder 4"/>
          <p:cNvSpPr>
            <a:spLocks noGrp="1"/>
          </p:cNvSpPr>
          <p:nvPr>
            <p:ph sz="quarter" idx="1"/>
          </p:nvPr>
        </p:nvSpPr>
        <p:spPr/>
        <p:txBody>
          <a:bodyPr/>
          <a:lstStyle/>
          <a:p>
            <a:r>
              <a:rPr lang="en-US" b="1" dirty="0" smtClean="0"/>
              <a:t>purely </a:t>
            </a:r>
            <a:r>
              <a:rPr lang="en-US" b="1" dirty="0" smtClean="0"/>
              <a:t>photonic</a:t>
            </a:r>
            <a:r>
              <a:rPr lang="en-US" dirty="0" smtClean="0"/>
              <a:t> probes and targets</a:t>
            </a:r>
          </a:p>
          <a:p>
            <a:pPr lvl="1"/>
            <a:r>
              <a:rPr lang="en-US" dirty="0" smtClean="0"/>
              <a:t>Target: ultra-intense optical laser focus</a:t>
            </a:r>
          </a:p>
          <a:p>
            <a:pPr lvl="2"/>
            <a:r>
              <a:rPr lang="en-US" dirty="0" smtClean="0"/>
              <a:t>“infinitely many” photons</a:t>
            </a:r>
          </a:p>
          <a:p>
            <a:pPr lvl="1"/>
            <a:r>
              <a:rPr lang="en-US" dirty="0" smtClean="0"/>
              <a:t>Probe: suitable photons </a:t>
            </a:r>
            <a:r>
              <a:rPr lang="en-US" dirty="0" smtClean="0"/>
              <a:t>(XFEL)</a:t>
            </a:r>
            <a:endParaRPr lang="en-US" dirty="0" smtClean="0"/>
          </a:p>
          <a:p>
            <a:pPr lvl="2"/>
            <a:r>
              <a:rPr lang="en-US" dirty="0" smtClean="0"/>
              <a:t>High flux, so still “many” photons</a:t>
            </a:r>
          </a:p>
          <a:p>
            <a:pPr lvl="1"/>
            <a:r>
              <a:rPr lang="en-US" dirty="0" smtClean="0"/>
              <a:t>Result: very “few” scattered photons</a:t>
            </a:r>
          </a:p>
          <a:p>
            <a:pPr marL="0" indent="0">
              <a:buNone/>
            </a:pPr>
            <a:endParaRPr lang="en-US" dirty="0" smtClean="0"/>
          </a:p>
        </p:txBody>
      </p:sp>
      <p:grpSp>
        <p:nvGrpSpPr>
          <p:cNvPr id="3" name="Group 2"/>
          <p:cNvGrpSpPr/>
          <p:nvPr/>
        </p:nvGrpSpPr>
        <p:grpSpPr>
          <a:xfrm>
            <a:off x="3478090" y="4753677"/>
            <a:ext cx="4958447" cy="1800000"/>
            <a:chOff x="2107116" y="4609694"/>
            <a:chExt cx="4958447" cy="1800000"/>
          </a:xfrm>
        </p:grpSpPr>
        <p:pic>
          <p:nvPicPr>
            <p:cNvPr id="7" name="Picture 6" descr="GaussianBeam.png"/>
            <p:cNvPicPr>
              <a:picLocks noChangeAspect="1"/>
            </p:cNvPicPr>
            <p:nvPr/>
          </p:nvPicPr>
          <p:blipFill>
            <a:blip r:embed="rId2">
              <a:extLst>
                <a:ext uri="{BEBA8EAE-BF5A-486C-A8C5-ECC9F3942E4B}">
                  <a14:imgProps xmlns:a14="http://schemas.microsoft.com/office/drawing/2010/main">
                    <a14:imgLayer r:embed="rId3">
                      <a14:imgEffect>
                        <a14:backgroundRemoval t="9881" b="89949" l="249" r="99834"/>
                      </a14:imgEffect>
                    </a14:imgLayer>
                  </a14:imgProps>
                </a:ext>
                <a:ext uri="{28A0092B-C50C-407E-A947-70E740481C1C}">
                  <a14:useLocalDpi xmlns:a14="http://schemas.microsoft.com/office/drawing/2010/main" val="0"/>
                </a:ext>
              </a:extLst>
            </a:blip>
            <a:stretch>
              <a:fillRect/>
            </a:stretch>
          </p:blipFill>
          <p:spPr>
            <a:xfrm>
              <a:off x="2107116" y="4609694"/>
              <a:ext cx="3691993" cy="1800000"/>
            </a:xfrm>
            <a:prstGeom prst="rect">
              <a:avLst/>
            </a:prstGeom>
          </p:spPr>
        </p:pic>
        <p:grpSp>
          <p:nvGrpSpPr>
            <p:cNvPr id="14" name="Group 13"/>
            <p:cNvGrpSpPr>
              <a:grpSpLocks noChangeAspect="1"/>
            </p:cNvGrpSpPr>
            <p:nvPr/>
          </p:nvGrpSpPr>
          <p:grpSpPr>
            <a:xfrm flipH="1">
              <a:off x="3998708" y="5324453"/>
              <a:ext cx="3066855" cy="394751"/>
              <a:chOff x="5799836" y="4570004"/>
              <a:chExt cx="2507481" cy="322751"/>
            </a:xfrm>
          </p:grpSpPr>
          <p:pic>
            <p:nvPicPr>
              <p:cNvPr id="12" name="Picture 11" descr="wavetrain.gif"/>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3000" r="100000"/>
                        </a14:imgEffect>
                      </a14:imgLayer>
                    </a14:imgProps>
                  </a:ext>
                </a:extLst>
              </a:blip>
              <a:stretch>
                <a:fillRect/>
              </a:stretch>
            </p:blipFill>
            <p:spPr>
              <a:xfrm rot="10800000">
                <a:off x="5799836" y="4570004"/>
                <a:ext cx="2420685" cy="322751"/>
              </a:xfrm>
              <a:prstGeom prst="rect">
                <a:avLst/>
              </a:prstGeom>
              <a:ln>
                <a:noFill/>
              </a:ln>
              <a:effectLst>
                <a:outerShdw blurRad="292100" dist="139700" dir="2700000" algn="tl" rotWithShape="0">
                  <a:srgbClr val="333333">
                    <a:alpha val="65000"/>
                  </a:srgbClr>
                </a:outerShdw>
              </a:effectLst>
            </p:spPr>
          </p:pic>
          <p:sp>
            <p:nvSpPr>
              <p:cNvPr id="13" name="Right Arrow 12"/>
              <p:cNvSpPr>
                <a:spLocks/>
              </p:cNvSpPr>
              <p:nvPr/>
            </p:nvSpPr>
            <p:spPr>
              <a:xfrm>
                <a:off x="8114697" y="4617206"/>
                <a:ext cx="192620" cy="215997"/>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1776270" y="4730413"/>
            <a:ext cx="1036897" cy="1002534"/>
            <a:chOff x="6900028" y="4609694"/>
            <a:chExt cx="1036897" cy="1002534"/>
          </a:xfrm>
        </p:grpSpPr>
        <p:pic>
          <p:nvPicPr>
            <p:cNvPr id="16" name="Picture 15" descr="phot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926479" y="5468232"/>
              <a:ext cx="1007994" cy="143996"/>
            </a:xfrm>
            <a:prstGeom prst="rect">
              <a:avLst/>
            </a:prstGeom>
          </p:spPr>
        </p:pic>
        <p:sp>
          <p:nvSpPr>
            <p:cNvPr id="17" name="TextBox 16"/>
            <p:cNvSpPr txBox="1"/>
            <p:nvPr/>
          </p:nvSpPr>
          <p:spPr>
            <a:xfrm>
              <a:off x="6900028" y="4609694"/>
              <a:ext cx="1036897" cy="461665"/>
            </a:xfrm>
            <a:prstGeom prst="rect">
              <a:avLst/>
            </a:prstGeom>
            <a:noFill/>
            <a:ln>
              <a:solidFill>
                <a:schemeClr val="tx1"/>
              </a:solidFill>
            </a:ln>
          </p:spPr>
          <p:txBody>
            <a:bodyPr wrap="square" rtlCol="0">
              <a:spAutoFit/>
            </a:bodyPr>
            <a:lstStyle/>
            <a:p>
              <a:r>
                <a:rPr lang="en-US" sz="2400" dirty="0" smtClean="0"/>
                <a:t>Detect!</a:t>
              </a:r>
              <a:endParaRPr lang="en-US" sz="2400" dirty="0"/>
            </a:p>
          </p:txBody>
        </p:sp>
      </p:grpSp>
    </p:spTree>
    <p:extLst>
      <p:ext uri="{BB962C8B-B14F-4D97-AF65-F5344CB8AC3E}">
        <p14:creationId xmlns:p14="http://schemas.microsoft.com/office/powerpoint/2010/main" val="28952228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BL-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535" y="4031566"/>
            <a:ext cx="4291199" cy="2736000"/>
          </a:xfrm>
          <a:prstGeom prst="rect">
            <a:avLst/>
          </a:prstGeom>
        </p:spPr>
      </p:pic>
      <p:sp>
        <p:nvSpPr>
          <p:cNvPr id="2" name="Title 1"/>
          <p:cNvSpPr>
            <a:spLocks noGrp="1"/>
          </p:cNvSpPr>
          <p:nvPr>
            <p:ph type="title"/>
          </p:nvPr>
        </p:nvSpPr>
        <p:spPr/>
        <p:txBody>
          <a:bodyPr/>
          <a:lstStyle/>
          <a:p>
            <a:r>
              <a:rPr lang="en-US" dirty="0" smtClean="0"/>
              <a:t>LBL scattering in QED</a:t>
            </a:r>
            <a:endParaRPr lang="en-US" dirty="0"/>
          </a:p>
        </p:txBody>
      </p:sp>
      <p:sp>
        <p:nvSpPr>
          <p:cNvPr id="3" name="Content Placeholder 2"/>
          <p:cNvSpPr>
            <a:spLocks noGrp="1"/>
          </p:cNvSpPr>
          <p:nvPr>
            <p:ph sz="quarter" idx="1"/>
          </p:nvPr>
        </p:nvSpPr>
        <p:spPr>
          <a:xfrm>
            <a:off x="612648" y="1600200"/>
            <a:ext cx="8153400" cy="5167366"/>
          </a:xfrm>
        </p:spPr>
        <p:txBody>
          <a:bodyPr/>
          <a:lstStyle/>
          <a:p>
            <a:r>
              <a:rPr lang="en-US" dirty="0" smtClean="0"/>
              <a:t>Feynman diagram:</a:t>
            </a:r>
          </a:p>
          <a:p>
            <a:endParaRPr lang="en-US" dirty="0"/>
          </a:p>
          <a:p>
            <a:endParaRPr lang="en-US" dirty="0" smtClean="0"/>
          </a:p>
          <a:p>
            <a:endParaRPr lang="en-US" dirty="0"/>
          </a:p>
          <a:p>
            <a:r>
              <a:rPr lang="en-US" dirty="0" smtClean="0"/>
              <a:t>Cross section:</a:t>
            </a:r>
            <a:endParaRPr lang="en-US" dirty="0"/>
          </a:p>
        </p:txBody>
      </p:sp>
      <p:pic>
        <p:nvPicPr>
          <p:cNvPr id="4" name="Content Placeholder 5" descr="GammaGamma.pdf"/>
          <p:cNvPicPr>
            <a:picLocks noChangeAspect="1"/>
          </p:cNvPicPr>
          <p:nvPr/>
        </p:nvPicPr>
        <p:blipFill>
          <a:blip r:embed="rId3">
            <a:extLst>
              <a:ext uri="{28A0092B-C50C-407E-A947-70E740481C1C}">
                <a14:useLocalDpi xmlns:a14="http://schemas.microsoft.com/office/drawing/2010/main" val="0"/>
              </a:ext>
            </a:extLst>
          </a:blip>
          <a:srcRect t="-24872" b="-24872"/>
          <a:stretch>
            <a:fillRect/>
          </a:stretch>
        </p:blipFill>
        <p:spPr>
          <a:xfrm>
            <a:off x="3271276" y="2174526"/>
            <a:ext cx="3156854" cy="1740695"/>
          </a:xfrm>
          <a:prstGeom prst="rect">
            <a:avLst/>
          </a:prstGeom>
        </p:spPr>
      </p:pic>
      <p:sp>
        <p:nvSpPr>
          <p:cNvPr id="6" name="TextBox 5"/>
          <p:cNvSpPr txBox="1"/>
          <p:nvPr/>
        </p:nvSpPr>
        <p:spPr>
          <a:xfrm>
            <a:off x="6784412" y="5538505"/>
            <a:ext cx="1981636" cy="523220"/>
          </a:xfrm>
          <a:prstGeom prst="rect">
            <a:avLst/>
          </a:prstGeom>
          <a:noFill/>
        </p:spPr>
        <p:txBody>
          <a:bodyPr wrap="square" rtlCol="0">
            <a:spAutoFit/>
          </a:bodyPr>
          <a:lstStyle/>
          <a:p>
            <a:r>
              <a:rPr lang="en-US" sz="1400" dirty="0" err="1" smtClean="0">
                <a:solidFill>
                  <a:schemeClr val="bg1">
                    <a:lumMod val="65000"/>
                  </a:schemeClr>
                </a:solidFill>
              </a:rPr>
              <a:t>Berestetskii</a:t>
            </a:r>
            <a:r>
              <a:rPr lang="en-US" sz="1400" dirty="0" smtClean="0">
                <a:solidFill>
                  <a:schemeClr val="bg1">
                    <a:lumMod val="65000"/>
                  </a:schemeClr>
                </a:solidFill>
              </a:rPr>
              <a:t>, </a:t>
            </a:r>
            <a:r>
              <a:rPr lang="en-US" sz="1400" dirty="0" err="1" smtClean="0">
                <a:solidFill>
                  <a:schemeClr val="bg1">
                    <a:lumMod val="65000"/>
                  </a:schemeClr>
                </a:solidFill>
              </a:rPr>
              <a:t>Lifshitz</a:t>
            </a:r>
            <a:r>
              <a:rPr lang="en-US" sz="1400" dirty="0" smtClean="0">
                <a:solidFill>
                  <a:schemeClr val="bg1">
                    <a:lumMod val="65000"/>
                  </a:schemeClr>
                </a:solidFill>
              </a:rPr>
              <a:t>, </a:t>
            </a:r>
            <a:r>
              <a:rPr lang="en-US" sz="1400" dirty="0" err="1" smtClean="0">
                <a:solidFill>
                  <a:schemeClr val="bg1">
                    <a:lumMod val="65000"/>
                  </a:schemeClr>
                </a:solidFill>
              </a:rPr>
              <a:t>Pitaevskii</a:t>
            </a:r>
            <a:r>
              <a:rPr lang="en-US" sz="1400" dirty="0" smtClean="0">
                <a:solidFill>
                  <a:schemeClr val="bg1">
                    <a:lumMod val="65000"/>
                  </a:schemeClr>
                </a:solidFill>
              </a:rPr>
              <a:t>, 2</a:t>
            </a:r>
            <a:r>
              <a:rPr lang="en-US" sz="1400" baseline="30000" dirty="0" smtClean="0">
                <a:solidFill>
                  <a:schemeClr val="bg1">
                    <a:lumMod val="65000"/>
                  </a:schemeClr>
                </a:solidFill>
              </a:rPr>
              <a:t>nd</a:t>
            </a:r>
            <a:r>
              <a:rPr lang="en-US" sz="1400" dirty="0" smtClean="0">
                <a:solidFill>
                  <a:schemeClr val="bg1">
                    <a:lumMod val="65000"/>
                  </a:schemeClr>
                </a:solidFill>
              </a:rPr>
              <a:t> ed., 1982</a:t>
            </a:r>
            <a:endParaRPr lang="en-US" sz="1400" dirty="0">
              <a:solidFill>
                <a:schemeClr val="bg1">
                  <a:lumMod val="65000"/>
                </a:schemeClr>
              </a:solidFill>
            </a:endParaRPr>
          </a:p>
        </p:txBody>
      </p:sp>
    </p:spTree>
    <p:extLst>
      <p:ext uri="{BB962C8B-B14F-4D97-AF65-F5344CB8AC3E}">
        <p14:creationId xmlns:p14="http://schemas.microsoft.com/office/powerpoint/2010/main" val="204453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word on rates and X-sections</a:t>
            </a:r>
            <a:endParaRPr lang="en-US" dirty="0"/>
          </a:p>
        </p:txBody>
      </p:sp>
      <p:sp>
        <p:nvSpPr>
          <p:cNvPr id="6" name="Content Placeholder 5"/>
          <p:cNvSpPr>
            <a:spLocks noGrp="1"/>
          </p:cNvSpPr>
          <p:nvPr>
            <p:ph sz="quarter" idx="1"/>
          </p:nvPr>
        </p:nvSpPr>
        <p:spPr>
          <a:xfrm>
            <a:off x="612648" y="1600200"/>
            <a:ext cx="8153400" cy="5087012"/>
          </a:xfrm>
        </p:spPr>
        <p:txBody>
          <a:bodyPr/>
          <a:lstStyle/>
          <a:p>
            <a:r>
              <a:rPr lang="en-US" dirty="0" smtClean="0"/>
              <a:t>X</a:t>
            </a:r>
            <a:r>
              <a:rPr lang="en-US" dirty="0"/>
              <a:t>-</a:t>
            </a:r>
            <a:r>
              <a:rPr lang="en-US" dirty="0" smtClean="0"/>
              <a:t>sections </a:t>
            </a:r>
          </a:p>
          <a:p>
            <a:pPr lvl="1"/>
            <a:r>
              <a:rPr lang="en-US" dirty="0" smtClean="0"/>
              <a:t>depend only on </a:t>
            </a:r>
          </a:p>
          <a:p>
            <a:pPr lvl="2"/>
            <a:r>
              <a:rPr lang="en-US" dirty="0"/>
              <a:t>C</a:t>
            </a:r>
            <a:r>
              <a:rPr lang="en-US" dirty="0" smtClean="0"/>
              <a:t>haracteristics of interaction (coupling)</a:t>
            </a:r>
          </a:p>
          <a:p>
            <a:pPr lvl="2"/>
            <a:r>
              <a:rPr lang="en-US" dirty="0" smtClean="0"/>
              <a:t>Energy momentum &amp; spin/polarisation transfer</a:t>
            </a:r>
          </a:p>
          <a:p>
            <a:pPr lvl="1"/>
            <a:r>
              <a:rPr lang="en-US" dirty="0"/>
              <a:t>are independent of </a:t>
            </a:r>
            <a:r>
              <a:rPr lang="en-US" dirty="0" smtClean="0"/>
              <a:t>beam </a:t>
            </a:r>
            <a:r>
              <a:rPr lang="en-US" dirty="0"/>
              <a:t>characteristics: flux/</a:t>
            </a:r>
            <a:r>
              <a:rPr lang="en-US" dirty="0" smtClean="0"/>
              <a:t>intensity</a:t>
            </a:r>
          </a:p>
          <a:p>
            <a:r>
              <a:rPr lang="en-US" dirty="0" smtClean="0"/>
              <a:t>Rates </a:t>
            </a:r>
            <a:r>
              <a:rPr lang="en-US" b="1" dirty="0" smtClean="0"/>
              <a:t>do</a:t>
            </a:r>
            <a:r>
              <a:rPr lang="en-US" dirty="0" smtClean="0"/>
              <a:t> depend on flux/intensity</a:t>
            </a:r>
          </a:p>
          <a:p>
            <a:endParaRPr lang="en-US" dirty="0"/>
          </a:p>
          <a:p>
            <a:r>
              <a:rPr lang="en-US" dirty="0" smtClean="0"/>
              <a:t>Formula: </a:t>
            </a:r>
            <a:endParaRPr lang="en-US" dirty="0"/>
          </a:p>
          <a:p>
            <a:pPr marL="365760" lvl="1" indent="0">
              <a:buNone/>
            </a:pPr>
            <a:endParaRPr lang="en-US" dirty="0" smtClean="0"/>
          </a:p>
          <a:p>
            <a:endParaRPr lang="en-US" dirty="0"/>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627" y="4611982"/>
            <a:ext cx="5143500" cy="3048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430" y="5642324"/>
            <a:ext cx="4152900" cy="698500"/>
          </a:xfrm>
          <a:prstGeom prst="rect">
            <a:avLst/>
          </a:prstGeom>
        </p:spPr>
      </p:pic>
      <p:cxnSp>
        <p:nvCxnSpPr>
          <p:cNvPr id="3" name="Straight Arrow Connector 2"/>
          <p:cNvCxnSpPr/>
          <p:nvPr/>
        </p:nvCxnSpPr>
        <p:spPr>
          <a:xfrm>
            <a:off x="4839597" y="5061113"/>
            <a:ext cx="0" cy="71201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011872" y="5061113"/>
            <a:ext cx="0" cy="71201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97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sz="quarter" idx="1"/>
          </p:nvPr>
        </p:nvSpPr>
        <p:spPr>
          <a:xfrm>
            <a:off x="612647" y="1600199"/>
            <a:ext cx="8317457" cy="4942683"/>
          </a:xfrm>
        </p:spPr>
        <p:txBody>
          <a:bodyPr/>
          <a:lstStyle/>
          <a:p>
            <a:r>
              <a:rPr lang="en-US" dirty="0" smtClean="0"/>
              <a:t>LBL scattering with </a:t>
            </a:r>
            <a:r>
              <a:rPr lang="en-US" b="1" dirty="0" smtClean="0"/>
              <a:t>real</a:t>
            </a:r>
            <a:r>
              <a:rPr lang="en-US" dirty="0" smtClean="0"/>
              <a:t> photons </a:t>
            </a:r>
            <a:r>
              <a:rPr lang="en-US" b="1" dirty="0" smtClean="0"/>
              <a:t>never observed</a:t>
            </a:r>
          </a:p>
          <a:p>
            <a:r>
              <a:rPr lang="en-US" dirty="0" smtClean="0"/>
              <a:t>only for </a:t>
            </a:r>
            <a:r>
              <a:rPr lang="en-US" b="1" dirty="0" smtClean="0"/>
              <a:t>virtual</a:t>
            </a:r>
            <a:r>
              <a:rPr lang="en-US" dirty="0" smtClean="0"/>
              <a:t> photons – </a:t>
            </a:r>
            <a:r>
              <a:rPr lang="en-US" dirty="0" err="1" smtClean="0"/>
              <a:t>Delbrück</a:t>
            </a:r>
            <a:r>
              <a:rPr lang="en-US" dirty="0" smtClean="0"/>
              <a:t> scattering (off nuclei,               )  </a:t>
            </a:r>
            <a:r>
              <a:rPr lang="en-US" sz="1400" dirty="0" smtClean="0">
                <a:solidFill>
                  <a:srgbClr val="A6A6A6"/>
                </a:solidFill>
              </a:rPr>
              <a:t>(</a:t>
            </a:r>
            <a:r>
              <a:rPr lang="en-US" sz="1400" dirty="0" err="1" smtClean="0">
                <a:solidFill>
                  <a:srgbClr val="A6A6A6"/>
                </a:solidFill>
              </a:rPr>
              <a:t>Jarlskog</a:t>
            </a:r>
            <a:r>
              <a:rPr lang="en-US" sz="1400" dirty="0" smtClean="0">
                <a:solidFill>
                  <a:srgbClr val="A6A6A6"/>
                </a:solidFill>
              </a:rPr>
              <a:t> et al., PRD 1973; Schumacher et al., PLB 1975)</a:t>
            </a:r>
          </a:p>
          <a:p>
            <a:r>
              <a:rPr lang="en-US" b="1" dirty="0" smtClean="0"/>
              <a:t>Difficulty: </a:t>
            </a:r>
          </a:p>
          <a:p>
            <a:pPr lvl="1"/>
            <a:r>
              <a:rPr lang="en-US" dirty="0" smtClean="0"/>
              <a:t>Low energy:  flux large, but cross section too small</a:t>
            </a:r>
          </a:p>
          <a:p>
            <a:pPr marL="365760" lvl="1" indent="0">
              <a:buNone/>
            </a:pPr>
            <a:endParaRPr lang="en-US" dirty="0" smtClean="0"/>
          </a:p>
          <a:p>
            <a:pPr lvl="1"/>
            <a:r>
              <a:rPr lang="en-US" dirty="0" smtClean="0"/>
              <a:t>High energy: cross section larger, but flux too small</a:t>
            </a:r>
          </a:p>
          <a:p>
            <a:pPr lvl="1"/>
            <a:endParaRPr lang="en-US" dirty="0"/>
          </a:p>
          <a:p>
            <a:pPr lvl="1"/>
            <a:r>
              <a:rPr lang="en-US" dirty="0" smtClean="0"/>
              <a:t>Current bound (laser regime) </a:t>
            </a:r>
            <a:r>
              <a:rPr lang="en-US" sz="1400" dirty="0" smtClean="0">
                <a:solidFill>
                  <a:schemeClr val="bg1">
                    <a:lumMod val="65000"/>
                  </a:schemeClr>
                </a:solidFill>
              </a:rPr>
              <a:t>(Bernard et al., Eur. Phys. J, 2000)</a:t>
            </a:r>
            <a:endParaRPr lang="en-US" sz="1400" dirty="0">
              <a:solidFill>
                <a:schemeClr val="bg1">
                  <a:lumMod val="65000"/>
                </a:schemeClr>
              </a:solidFill>
            </a:endParaRPr>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098" y="5138602"/>
            <a:ext cx="3957777" cy="357700"/>
          </a:xfrm>
          <a:prstGeom prst="rect">
            <a:avLst/>
          </a:prstGeom>
        </p:spPr>
      </p:pic>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404" y="6037036"/>
            <a:ext cx="2907755" cy="3577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349" y="2682709"/>
            <a:ext cx="1371600" cy="368300"/>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962" y="4178386"/>
            <a:ext cx="5215497" cy="357700"/>
          </a:xfrm>
          <a:prstGeom prst="rect">
            <a:avLst/>
          </a:prstGeom>
        </p:spPr>
      </p:pic>
    </p:spTree>
    <p:extLst>
      <p:ext uri="{BB962C8B-B14F-4D97-AF65-F5344CB8AC3E}">
        <p14:creationId xmlns:p14="http://schemas.microsoft.com/office/powerpoint/2010/main" val="8610522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a:t>
            </a:r>
            <a:endParaRPr lang="en-US" dirty="0"/>
          </a:p>
        </p:txBody>
      </p:sp>
      <p:sp>
        <p:nvSpPr>
          <p:cNvPr id="3" name="Content Placeholder 2"/>
          <p:cNvSpPr>
            <a:spLocks noGrp="1"/>
          </p:cNvSpPr>
          <p:nvPr>
            <p:ph sz="quarter" idx="1"/>
          </p:nvPr>
        </p:nvSpPr>
        <p:spPr>
          <a:xfrm>
            <a:off x="612648" y="1600200"/>
            <a:ext cx="8316072" cy="5074444"/>
          </a:xfrm>
        </p:spPr>
        <p:txBody>
          <a:bodyPr/>
          <a:lstStyle/>
          <a:p>
            <a:r>
              <a:rPr lang="en-US" dirty="0" smtClean="0"/>
              <a:t>Indirect evidence for LBL scattering from anomalous magnetic moments (</a:t>
            </a:r>
            <a:r>
              <a:rPr lang="en-US" i="1" dirty="0" smtClean="0">
                <a:solidFill>
                  <a:srgbClr val="0000FF"/>
                </a:solidFill>
                <a:latin typeface="Times New Roman"/>
                <a:cs typeface="Times New Roman"/>
              </a:rPr>
              <a:t>g</a:t>
            </a:r>
            <a:r>
              <a:rPr lang="en-US" dirty="0" smtClean="0">
                <a:solidFill>
                  <a:srgbClr val="0000FF"/>
                </a:solidFill>
                <a:latin typeface="Times New Roman"/>
                <a:cs typeface="Times New Roman"/>
              </a:rPr>
              <a:t> – </a:t>
            </a:r>
            <a:r>
              <a:rPr lang="en-US" sz="2800" dirty="0" smtClean="0">
                <a:solidFill>
                  <a:srgbClr val="0000FF"/>
                </a:solidFill>
                <a:latin typeface="Times New Roman"/>
                <a:cs typeface="Times New Roman"/>
              </a:rPr>
              <a:t>2, </a:t>
            </a:r>
            <a:r>
              <a:rPr lang="en-US" sz="2800" b="1" dirty="0" smtClean="0">
                <a:cs typeface="Times New Roman"/>
              </a:rPr>
              <a:t>virtual</a:t>
            </a:r>
            <a:r>
              <a:rPr lang="en-US" sz="2800" dirty="0" smtClean="0">
                <a:cs typeface="Times New Roman"/>
              </a:rPr>
              <a:t> sub-diagrams</a:t>
            </a:r>
            <a:r>
              <a:rPr lang="en-US" dirty="0" smtClean="0"/>
              <a:t>)</a:t>
            </a:r>
          </a:p>
          <a:p>
            <a:r>
              <a:rPr lang="en-GB" dirty="0"/>
              <a:t>Deviation from Dirac </a:t>
            </a:r>
            <a:r>
              <a:rPr lang="en-GB" dirty="0" smtClean="0"/>
              <a:t>value </a:t>
            </a:r>
            <a:r>
              <a:rPr lang="en-GB" sz="2800" dirty="0" smtClean="0">
                <a:solidFill>
                  <a:srgbClr val="0000FF"/>
                </a:solidFill>
                <a:latin typeface="Times New Roman"/>
                <a:cs typeface="Times New Roman"/>
              </a:rPr>
              <a:t>2</a:t>
            </a:r>
            <a:r>
              <a:rPr lang="en-GB" dirty="0" smtClean="0"/>
              <a:t> </a:t>
            </a:r>
            <a:r>
              <a:rPr lang="en-GB" dirty="0"/>
              <a:t>known to NNNLO (including 891 4-loop diagrams</a:t>
            </a:r>
            <a:r>
              <a:rPr lang="en-GB" dirty="0" smtClean="0"/>
              <a:t>)</a:t>
            </a:r>
          </a:p>
          <a:p>
            <a:endParaRPr lang="en-GB" dirty="0"/>
          </a:p>
          <a:p>
            <a:endParaRPr lang="en-GB" dirty="0" smtClean="0"/>
          </a:p>
          <a:p>
            <a:r>
              <a:rPr lang="en-GB" dirty="0" smtClean="0"/>
              <a:t>At NNLO: LBL diagrams contribute </a:t>
            </a:r>
            <a:r>
              <a:rPr lang="en-GB" sz="2800" dirty="0" smtClean="0">
                <a:solidFill>
                  <a:srgbClr val="0000FF"/>
                </a:solidFill>
                <a:latin typeface="Times New Roman"/>
                <a:cs typeface="Times New Roman"/>
              </a:rPr>
              <a:t>30%</a:t>
            </a:r>
            <a:r>
              <a:rPr lang="en-GB" dirty="0" smtClean="0">
                <a:solidFill>
                  <a:srgbClr val="0000FF"/>
                </a:solidFill>
              </a:rPr>
              <a:t> </a:t>
            </a:r>
            <a:r>
              <a:rPr lang="en-GB" dirty="0" smtClean="0"/>
              <a:t>of</a:t>
            </a:r>
            <a:r>
              <a:rPr lang="en-GB" dirty="0" smtClean="0">
                <a:solidFill>
                  <a:srgbClr val="0000FF"/>
                </a:solidFill>
              </a:rPr>
              <a:t> </a:t>
            </a:r>
            <a:r>
              <a:rPr lang="en-GB" sz="2400" dirty="0" smtClean="0">
                <a:solidFill>
                  <a:srgbClr val="008000"/>
                </a:solidFill>
                <a:latin typeface="Times New Roman"/>
                <a:cs typeface="Times New Roman"/>
              </a:rPr>
              <a:t>1.18124</a:t>
            </a:r>
            <a:r>
              <a:rPr lang="en-GB" sz="2400" dirty="0" smtClean="0">
                <a:solidFill>
                  <a:srgbClr val="0000FF"/>
                </a:solidFill>
                <a:latin typeface="Times New Roman"/>
                <a:cs typeface="Times New Roman"/>
              </a:rPr>
              <a:t>…!</a:t>
            </a:r>
            <a:r>
              <a:rPr lang="en-GB" dirty="0" smtClean="0">
                <a:solidFill>
                  <a:srgbClr val="0000FF"/>
                </a:solidFill>
              </a:rPr>
              <a:t> </a:t>
            </a:r>
            <a:endParaRPr lang="en-US" dirty="0"/>
          </a:p>
        </p:txBody>
      </p:sp>
      <p:sp>
        <p:nvSpPr>
          <p:cNvPr id="6" name="TextBox 5"/>
          <p:cNvSpPr txBox="1"/>
          <p:nvPr/>
        </p:nvSpPr>
        <p:spPr>
          <a:xfrm>
            <a:off x="5368778" y="6019383"/>
            <a:ext cx="2520824" cy="307777"/>
          </a:xfrm>
          <a:prstGeom prst="rect">
            <a:avLst/>
          </a:prstGeom>
          <a:noFill/>
        </p:spPr>
        <p:txBody>
          <a:bodyPr wrap="square" rtlCol="0">
            <a:spAutoFit/>
          </a:bodyPr>
          <a:lstStyle/>
          <a:p>
            <a:r>
              <a:rPr lang="en-US" sz="1400" dirty="0" err="1" smtClean="0">
                <a:solidFill>
                  <a:schemeClr val="bg1">
                    <a:lumMod val="65000"/>
                  </a:schemeClr>
                </a:solidFill>
              </a:rPr>
              <a:t>Laporta</a:t>
            </a:r>
            <a:r>
              <a:rPr lang="en-US" sz="1400" dirty="0" smtClean="0">
                <a:solidFill>
                  <a:schemeClr val="bg1">
                    <a:lumMod val="65000"/>
                  </a:schemeClr>
                </a:solidFill>
              </a:rPr>
              <a:t>, </a:t>
            </a:r>
            <a:r>
              <a:rPr lang="en-US" sz="1400" dirty="0" err="1" smtClean="0">
                <a:solidFill>
                  <a:schemeClr val="bg1">
                    <a:lumMod val="65000"/>
                  </a:schemeClr>
                </a:solidFill>
              </a:rPr>
              <a:t>Remiddi</a:t>
            </a:r>
            <a:r>
              <a:rPr lang="en-US" sz="1400" dirty="0" smtClean="0">
                <a:solidFill>
                  <a:schemeClr val="bg1">
                    <a:lumMod val="65000"/>
                  </a:schemeClr>
                </a:solidFill>
              </a:rPr>
              <a:t>, PLB 1991</a:t>
            </a:r>
            <a:endParaRPr lang="en-US" sz="1400" dirty="0">
              <a:solidFill>
                <a:schemeClr val="bg1">
                  <a:lumMod val="65000"/>
                </a:schemeClr>
              </a:solidFill>
            </a:endParaRPr>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759" y="5619860"/>
            <a:ext cx="2238906" cy="251998"/>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189" y="3801867"/>
            <a:ext cx="7753841" cy="576000"/>
          </a:xfrm>
          <a:prstGeom prst="rect">
            <a:avLst/>
          </a:prstGeom>
        </p:spPr>
      </p:pic>
      <p:sp>
        <p:nvSpPr>
          <p:cNvPr id="9" name="TextBox 8"/>
          <p:cNvSpPr txBox="1"/>
          <p:nvPr/>
        </p:nvSpPr>
        <p:spPr>
          <a:xfrm>
            <a:off x="5926823" y="3186103"/>
            <a:ext cx="3078868" cy="307777"/>
          </a:xfrm>
          <a:prstGeom prst="rect">
            <a:avLst/>
          </a:prstGeom>
          <a:noFill/>
        </p:spPr>
        <p:txBody>
          <a:bodyPr wrap="square" rtlCol="0">
            <a:spAutoFit/>
          </a:bodyPr>
          <a:lstStyle/>
          <a:p>
            <a:r>
              <a:rPr lang="en-US" sz="1400" dirty="0" err="1" smtClean="0">
                <a:solidFill>
                  <a:schemeClr val="bg1">
                    <a:lumMod val="65000"/>
                  </a:schemeClr>
                </a:solidFill>
              </a:rPr>
              <a:t>Jegerlehner</a:t>
            </a:r>
            <a:r>
              <a:rPr lang="en-US" sz="1400" dirty="0" smtClean="0">
                <a:solidFill>
                  <a:schemeClr val="bg1">
                    <a:lumMod val="65000"/>
                  </a:schemeClr>
                </a:solidFill>
              </a:rPr>
              <a:t>, </a:t>
            </a:r>
            <a:r>
              <a:rPr lang="en-US" sz="1400" dirty="0" err="1" smtClean="0">
                <a:solidFill>
                  <a:schemeClr val="bg1">
                    <a:lumMod val="65000"/>
                  </a:schemeClr>
                </a:solidFill>
              </a:rPr>
              <a:t>Nyffeler</a:t>
            </a:r>
            <a:r>
              <a:rPr lang="en-US" sz="1400" dirty="0" smtClean="0">
                <a:solidFill>
                  <a:schemeClr val="bg1">
                    <a:lumMod val="65000"/>
                  </a:schemeClr>
                </a:solidFill>
              </a:rPr>
              <a:t>, arxiv:0902.3360</a:t>
            </a:r>
            <a:endParaRPr lang="en-US" sz="1400" dirty="0">
              <a:solidFill>
                <a:schemeClr val="bg1">
                  <a:lumMod val="65000"/>
                </a:schemeClr>
              </a:solidFill>
            </a:endParaRPr>
          </a:p>
        </p:txBody>
      </p:sp>
      <p:pic>
        <p:nvPicPr>
          <p:cNvPr id="13" name="Picture 12" descr="GM2-LB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189" y="5219586"/>
            <a:ext cx="4030653" cy="1440000"/>
          </a:xfrm>
          <a:prstGeom prst="rect">
            <a:avLst/>
          </a:prstGeom>
        </p:spPr>
      </p:pic>
    </p:spTree>
    <p:extLst>
      <p:ext uri="{BB962C8B-B14F-4D97-AF65-F5344CB8AC3E}">
        <p14:creationId xmlns:p14="http://schemas.microsoft.com/office/powerpoint/2010/main" val="2557849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a:t>
            </a:r>
            <a:r>
              <a:rPr lang="en-US" dirty="0" err="1" smtClean="0"/>
              <a:t>Lagrangian</a:t>
            </a:r>
            <a:endParaRPr lang="en-US" dirty="0"/>
          </a:p>
        </p:txBody>
      </p:sp>
      <p:sp>
        <p:nvSpPr>
          <p:cNvPr id="3" name="Content Placeholder 2"/>
          <p:cNvSpPr>
            <a:spLocks noGrp="1"/>
          </p:cNvSpPr>
          <p:nvPr>
            <p:ph sz="quarter" idx="1"/>
          </p:nvPr>
        </p:nvSpPr>
        <p:spPr>
          <a:xfrm>
            <a:off x="612648" y="1600199"/>
            <a:ext cx="8153400" cy="5109889"/>
          </a:xfrm>
        </p:spPr>
        <p:txBody>
          <a:bodyPr>
            <a:normAutofit/>
          </a:bodyPr>
          <a:lstStyle/>
          <a:p>
            <a:r>
              <a:rPr lang="en-US" dirty="0" err="1" smtClean="0"/>
              <a:t>ExHIL</a:t>
            </a:r>
            <a:r>
              <a:rPr lang="en-US" dirty="0" smtClean="0"/>
              <a:t> +XFEL</a:t>
            </a:r>
            <a:r>
              <a:rPr lang="en-US" dirty="0" smtClean="0"/>
              <a:t>: </a:t>
            </a:r>
            <a:r>
              <a:rPr lang="en-US" b="1" dirty="0" smtClean="0"/>
              <a:t>Low energy             </a:t>
            </a:r>
          </a:p>
          <a:p>
            <a:r>
              <a:rPr lang="en-US" dirty="0" smtClean="0"/>
              <a:t>Use LO Heisenberg-Euler </a:t>
            </a:r>
            <a:r>
              <a:rPr lang="en-US" dirty="0" err="1" smtClean="0"/>
              <a:t>Lagrangian</a:t>
            </a:r>
            <a:r>
              <a:rPr lang="en-US" dirty="0" smtClean="0"/>
              <a:t> </a:t>
            </a:r>
            <a:r>
              <a:rPr lang="en-US" sz="1800" dirty="0" smtClean="0">
                <a:solidFill>
                  <a:schemeClr val="bg1">
                    <a:lumMod val="50000"/>
                  </a:schemeClr>
                </a:solidFill>
              </a:rPr>
              <a:t>(1936)</a:t>
            </a:r>
          </a:p>
          <a:p>
            <a:pPr marL="0" indent="0">
              <a:buNone/>
            </a:pPr>
            <a:endParaRPr lang="en-US" dirty="0"/>
          </a:p>
          <a:p>
            <a:pPr>
              <a:lnSpc>
                <a:spcPct val="150000"/>
              </a:lnSpc>
            </a:pPr>
            <a:r>
              <a:rPr lang="en-US" dirty="0" smtClean="0"/>
              <a:t>With basic invariants:</a:t>
            </a:r>
            <a:endParaRPr lang="en-US" dirty="0"/>
          </a:p>
          <a:p>
            <a:pPr>
              <a:lnSpc>
                <a:spcPct val="150000"/>
              </a:lnSpc>
            </a:pPr>
            <a:endParaRPr lang="en-US" dirty="0"/>
          </a:p>
          <a:p>
            <a:r>
              <a:rPr lang="en-US" dirty="0" smtClean="0"/>
              <a:t>       : field </a:t>
            </a:r>
            <a:r>
              <a:rPr lang="en-US" dirty="0" smtClean="0"/>
              <a:t>strength tensor and its </a:t>
            </a:r>
            <a:r>
              <a:rPr lang="en-US" dirty="0" smtClean="0"/>
              <a:t>dual</a:t>
            </a:r>
          </a:p>
          <a:p>
            <a:r>
              <a:rPr lang="en-US" dirty="0" smtClean="0"/>
              <a:t>HE vertex: </a:t>
            </a:r>
            <a:endParaRPr lang="en-US" dirty="0" smtClean="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239" y="2907721"/>
            <a:ext cx="3352800" cy="3556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22" y="4778132"/>
            <a:ext cx="698500" cy="3810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720" y="1728732"/>
            <a:ext cx="1206500" cy="381000"/>
          </a:xfrm>
          <a:prstGeom prst="rect">
            <a:avLst/>
          </a:prstGeom>
        </p:spPr>
      </p:pic>
      <p:sp>
        <p:nvSpPr>
          <p:cNvPr id="11" name="TextBox 10"/>
          <p:cNvSpPr txBox="1"/>
          <p:nvPr/>
        </p:nvSpPr>
        <p:spPr>
          <a:xfrm>
            <a:off x="4820039" y="2777851"/>
            <a:ext cx="432938" cy="523220"/>
          </a:xfrm>
          <a:prstGeom prst="rect">
            <a:avLst/>
          </a:prstGeom>
          <a:noFill/>
        </p:spPr>
        <p:txBody>
          <a:bodyPr wrap="square" rtlCol="0">
            <a:spAutoFit/>
          </a:bodyPr>
          <a:lstStyle/>
          <a:p>
            <a:r>
              <a:rPr lang="en-US" sz="2800" dirty="0" smtClean="0"/>
              <a:t>,</a:t>
            </a:r>
            <a:endParaRPr lang="en-US" sz="2800" dirty="0"/>
          </a:p>
        </p:txBody>
      </p:sp>
      <p:grpSp>
        <p:nvGrpSpPr>
          <p:cNvPr id="12" name="Group 11"/>
          <p:cNvGrpSpPr/>
          <p:nvPr/>
        </p:nvGrpSpPr>
        <p:grpSpPr>
          <a:xfrm>
            <a:off x="1341506" y="3985997"/>
            <a:ext cx="7137907" cy="685800"/>
            <a:chOff x="1399576" y="5313821"/>
            <a:chExt cx="7137907" cy="685800"/>
          </a:xfrm>
        </p:grpSpPr>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9576" y="5313821"/>
              <a:ext cx="3835400" cy="685800"/>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983" y="5313821"/>
              <a:ext cx="2857500" cy="685800"/>
            </a:xfrm>
            <a:prstGeom prst="rect">
              <a:avLst/>
            </a:prstGeom>
          </p:spPr>
        </p:pic>
        <p:sp>
          <p:nvSpPr>
            <p:cNvPr id="4" name="TextBox 3"/>
            <p:cNvSpPr txBox="1"/>
            <p:nvPr/>
          </p:nvSpPr>
          <p:spPr>
            <a:xfrm>
              <a:off x="5329191" y="5426836"/>
              <a:ext cx="229397" cy="461665"/>
            </a:xfrm>
            <a:prstGeom prst="rect">
              <a:avLst/>
            </a:prstGeom>
            <a:noFill/>
          </p:spPr>
          <p:txBody>
            <a:bodyPr wrap="square" rtlCol="0">
              <a:spAutoFit/>
            </a:bodyPr>
            <a:lstStyle/>
            <a:p>
              <a:r>
                <a:rPr lang="en-US" sz="2400" dirty="0" smtClean="0"/>
                <a:t>,</a:t>
              </a:r>
              <a:endParaRPr lang="en-US" sz="2400" dirty="0"/>
            </a:p>
          </p:txBody>
        </p:sp>
      </p:grpSp>
      <p:grpSp>
        <p:nvGrpSpPr>
          <p:cNvPr id="17" name="Group 16"/>
          <p:cNvGrpSpPr/>
          <p:nvPr/>
        </p:nvGrpSpPr>
        <p:grpSpPr>
          <a:xfrm>
            <a:off x="2961435" y="5390443"/>
            <a:ext cx="4980896" cy="1282436"/>
            <a:chOff x="2961435" y="5390443"/>
            <a:chExt cx="4980896" cy="1282436"/>
          </a:xfrm>
        </p:grpSpPr>
        <p:pic>
          <p:nvPicPr>
            <p:cNvPr id="13" name="Picture 12" descr="HEverte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1383" y="5484879"/>
              <a:ext cx="1200948" cy="1188000"/>
            </a:xfrm>
            <a:prstGeom prst="rect">
              <a:avLst/>
            </a:prstGeom>
          </p:spPr>
        </p:pic>
        <p:pic>
          <p:nvPicPr>
            <p:cNvPr id="15" name="Picture 14" descr="LBL.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1435" y="5390443"/>
              <a:ext cx="3019833" cy="1260000"/>
            </a:xfrm>
            <a:prstGeom prst="rect">
              <a:avLst/>
            </a:prstGeom>
          </p:spPr>
        </p:pic>
        <p:pic>
          <p:nvPicPr>
            <p:cNvPr id="16" name="Picture 1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5863" y="5975967"/>
              <a:ext cx="228600" cy="152400"/>
            </a:xfrm>
            <a:prstGeom prst="rect">
              <a:avLst/>
            </a:prstGeom>
          </p:spPr>
        </p:pic>
      </p:grpSp>
      <p:pic>
        <p:nvPicPr>
          <p:cNvPr id="18" name="Picture 1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79406" y="2739958"/>
            <a:ext cx="2981246" cy="719999"/>
          </a:xfrm>
          <a:prstGeom prst="rect">
            <a:avLst/>
          </a:prstGeom>
        </p:spPr>
      </p:pic>
    </p:spTree>
    <p:extLst>
      <p:ext uri="{BB962C8B-B14F-4D97-AF65-F5344CB8AC3E}">
        <p14:creationId xmlns:p14="http://schemas.microsoft.com/office/powerpoint/2010/main" val="343093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Low-energy X-section </a:t>
            </a:r>
            <a:r>
              <a:rPr lang="en-US" dirty="0"/>
              <a:t>&amp;</a:t>
            </a:r>
            <a:r>
              <a:rPr lang="en-US" dirty="0" smtClean="0"/>
              <a:t> rate</a:t>
            </a:r>
            <a:endParaRPr lang="en-US" dirty="0"/>
          </a:p>
        </p:txBody>
      </p:sp>
      <p:sp>
        <p:nvSpPr>
          <p:cNvPr id="3" name="Content Placeholder 2"/>
          <p:cNvSpPr>
            <a:spLocks noGrp="1"/>
          </p:cNvSpPr>
          <p:nvPr>
            <p:ph sz="quarter" idx="1"/>
          </p:nvPr>
        </p:nvSpPr>
        <p:spPr>
          <a:xfrm>
            <a:off x="612648" y="1600200"/>
            <a:ext cx="8153400" cy="5038902"/>
          </a:xfrm>
        </p:spPr>
        <p:txBody>
          <a:bodyPr>
            <a:normAutofit/>
          </a:bodyPr>
          <a:lstStyle/>
          <a:p>
            <a:r>
              <a:rPr lang="en-US" dirty="0" smtClean="0"/>
              <a:t>HE X-section for</a:t>
            </a:r>
          </a:p>
          <a:p>
            <a:endParaRPr lang="en-US" dirty="0"/>
          </a:p>
          <a:p>
            <a:endParaRPr lang="en-US" dirty="0" smtClean="0"/>
          </a:p>
          <a:p>
            <a:r>
              <a:rPr lang="en-US" dirty="0" smtClean="0"/>
              <a:t>Photon density</a:t>
            </a:r>
          </a:p>
          <a:p>
            <a:endParaRPr lang="en-US" dirty="0"/>
          </a:p>
          <a:p>
            <a:endParaRPr lang="en-US" dirty="0"/>
          </a:p>
          <a:p>
            <a:r>
              <a:rPr lang="en-US" dirty="0" smtClean="0"/>
              <a:t>Rate (per time &amp; volume)</a:t>
            </a:r>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226" y="1746577"/>
            <a:ext cx="2870200" cy="3556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937" y="3792208"/>
            <a:ext cx="2166362" cy="827599"/>
          </a:xfrm>
          <a:prstGeom prst="rect">
            <a:avLst/>
          </a:prstGeom>
        </p:spPr>
      </p:pic>
      <p:grpSp>
        <p:nvGrpSpPr>
          <p:cNvPr id="13" name="Group 12"/>
          <p:cNvGrpSpPr/>
          <p:nvPr/>
        </p:nvGrpSpPr>
        <p:grpSpPr>
          <a:xfrm>
            <a:off x="6436316" y="2590292"/>
            <a:ext cx="2214275" cy="400110"/>
            <a:chOff x="6426695" y="2799969"/>
            <a:chExt cx="2214275" cy="400110"/>
          </a:xfrm>
        </p:grpSpPr>
        <p:sp>
          <p:nvSpPr>
            <p:cNvPr id="11" name="TextBox 10"/>
            <p:cNvSpPr txBox="1"/>
            <p:nvPr/>
          </p:nvSpPr>
          <p:spPr>
            <a:xfrm>
              <a:off x="6426695" y="2799969"/>
              <a:ext cx="2214275" cy="400110"/>
            </a:xfrm>
            <a:prstGeom prst="rect">
              <a:avLst/>
            </a:prstGeom>
            <a:noFill/>
            <a:ln>
              <a:solidFill>
                <a:srgbClr val="000000"/>
              </a:solidFill>
            </a:ln>
          </p:spPr>
          <p:txBody>
            <a:bodyPr wrap="square" rtlCol="0">
              <a:spAutoFit/>
            </a:bodyPr>
            <a:lstStyle/>
            <a:p>
              <a:r>
                <a:rPr lang="en-US" sz="2000" dirty="0" smtClean="0"/>
                <a:t>Independent of     !</a:t>
              </a:r>
              <a:endParaRPr lang="en-US" sz="2000" dirty="0"/>
            </a:p>
          </p:txBody>
        </p:sp>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291" y="2980678"/>
              <a:ext cx="243394" cy="179900"/>
            </a:xfrm>
            <a:prstGeom prst="rect">
              <a:avLst/>
            </a:prstGeom>
          </p:spPr>
        </p:pic>
      </p:grpSp>
      <p:grpSp>
        <p:nvGrpSpPr>
          <p:cNvPr id="16" name="Group 15"/>
          <p:cNvGrpSpPr/>
          <p:nvPr/>
        </p:nvGrpSpPr>
        <p:grpSpPr>
          <a:xfrm>
            <a:off x="6588716" y="5812074"/>
            <a:ext cx="2214275" cy="400110"/>
            <a:chOff x="6588716" y="5812074"/>
            <a:chExt cx="2214275" cy="400110"/>
          </a:xfrm>
        </p:grpSpPr>
        <p:sp>
          <p:nvSpPr>
            <p:cNvPr id="14" name="TextBox 13"/>
            <p:cNvSpPr txBox="1"/>
            <p:nvPr/>
          </p:nvSpPr>
          <p:spPr>
            <a:xfrm>
              <a:off x="6588716" y="5812074"/>
              <a:ext cx="2214275" cy="400110"/>
            </a:xfrm>
            <a:prstGeom prst="rect">
              <a:avLst/>
            </a:prstGeom>
            <a:noFill/>
            <a:ln>
              <a:solidFill>
                <a:srgbClr val="000000"/>
              </a:solidFill>
            </a:ln>
          </p:spPr>
          <p:txBody>
            <a:bodyPr wrap="square" rtlCol="0">
              <a:spAutoFit/>
            </a:bodyPr>
            <a:lstStyle/>
            <a:p>
              <a:r>
                <a:rPr lang="en-US" sz="2000" dirty="0" smtClean="0"/>
                <a:t>Independent of     </a:t>
              </a:r>
              <a:endParaRPr lang="en-US" sz="2000" dirty="0"/>
            </a:p>
          </p:txBody>
        </p:sp>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204" y="5934790"/>
              <a:ext cx="354898" cy="181999"/>
            </a:xfrm>
            <a:prstGeom prst="rect">
              <a:avLst/>
            </a:prstGeom>
          </p:spPr>
        </p:pic>
      </p:grpSp>
      <p:grpSp>
        <p:nvGrpSpPr>
          <p:cNvPr id="19" name="Group 18"/>
          <p:cNvGrpSpPr/>
          <p:nvPr/>
        </p:nvGrpSpPr>
        <p:grpSpPr>
          <a:xfrm>
            <a:off x="6554701" y="3792208"/>
            <a:ext cx="1876197" cy="461665"/>
            <a:chOff x="6420007" y="4023040"/>
            <a:chExt cx="1876197" cy="461665"/>
          </a:xfrm>
        </p:grpSpPr>
        <p:sp>
          <p:nvSpPr>
            <p:cNvPr id="18" name="TextBox 17"/>
            <p:cNvSpPr txBox="1"/>
            <p:nvPr/>
          </p:nvSpPr>
          <p:spPr>
            <a:xfrm>
              <a:off x="6420007" y="4023040"/>
              <a:ext cx="1876197" cy="461665"/>
            </a:xfrm>
            <a:prstGeom prst="rect">
              <a:avLst/>
            </a:prstGeom>
            <a:noFill/>
          </p:spPr>
          <p:txBody>
            <a:bodyPr wrap="square" rtlCol="0">
              <a:spAutoFit/>
            </a:bodyPr>
            <a:lstStyle/>
            <a:p>
              <a:r>
                <a:rPr lang="en-US" sz="2400" dirty="0" smtClean="0"/>
                <a:t>(                 )</a:t>
              </a:r>
              <a:endParaRPr lang="en-US" sz="2400" dirty="0"/>
            </a:p>
          </p:txBody>
        </p:sp>
        <p:pic>
          <p:nvPicPr>
            <p:cNvPr id="17" name="Picture 1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7527" y="4177644"/>
              <a:ext cx="1301329" cy="287999"/>
            </a:xfrm>
            <a:prstGeom prst="rect">
              <a:avLst/>
            </a:prstGeom>
          </p:spPr>
        </p:pic>
      </p:grpSp>
      <p:grpSp>
        <p:nvGrpSpPr>
          <p:cNvPr id="22" name="Group 21"/>
          <p:cNvGrpSpPr/>
          <p:nvPr/>
        </p:nvGrpSpPr>
        <p:grpSpPr>
          <a:xfrm>
            <a:off x="6550232" y="4261392"/>
            <a:ext cx="1876197" cy="461665"/>
            <a:chOff x="6550232" y="4261392"/>
            <a:chExt cx="1876197" cy="461665"/>
          </a:xfrm>
        </p:grpSpPr>
        <p:sp>
          <p:nvSpPr>
            <p:cNvPr id="21" name="TextBox 20"/>
            <p:cNvSpPr txBox="1"/>
            <p:nvPr/>
          </p:nvSpPr>
          <p:spPr>
            <a:xfrm>
              <a:off x="6550232" y="4261392"/>
              <a:ext cx="1876197" cy="461665"/>
            </a:xfrm>
            <a:prstGeom prst="rect">
              <a:avLst/>
            </a:prstGeom>
            <a:noFill/>
          </p:spPr>
          <p:txBody>
            <a:bodyPr wrap="square" rtlCol="0">
              <a:spAutoFit/>
            </a:bodyPr>
            <a:lstStyle/>
            <a:p>
              <a:r>
                <a:rPr lang="en-US" sz="2400" dirty="0" smtClean="0"/>
                <a:t>(              )</a:t>
              </a:r>
              <a:endParaRPr lang="en-US" sz="2400" dirty="0"/>
            </a:p>
          </p:txBody>
        </p:sp>
        <p:pic>
          <p:nvPicPr>
            <p:cNvPr id="20" name="Picture 1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2979" y="4455320"/>
              <a:ext cx="1112992" cy="251998"/>
            </a:xfrm>
            <a:prstGeom prst="rect">
              <a:avLst/>
            </a:prstGeom>
          </p:spPr>
        </p:pic>
      </p:grpSp>
      <p:pic>
        <p:nvPicPr>
          <p:cNvPr id="25" name="Picture 2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6832" y="5626717"/>
            <a:ext cx="4201791" cy="828000"/>
          </a:xfrm>
          <a:prstGeom prst="rect">
            <a:avLst/>
          </a:prstGeom>
        </p:spPr>
      </p:pic>
      <p:pic>
        <p:nvPicPr>
          <p:cNvPr id="26" name="Picture 2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5524" y="2447001"/>
            <a:ext cx="3039709" cy="648000"/>
          </a:xfrm>
          <a:prstGeom prst="rect">
            <a:avLst/>
          </a:prstGeom>
        </p:spPr>
      </p:pic>
    </p:spTree>
    <p:extLst>
      <p:ext uri="{BB962C8B-B14F-4D97-AF65-F5344CB8AC3E}">
        <p14:creationId xmlns:p14="http://schemas.microsoft.com/office/powerpoint/2010/main" val="24925338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estimate </a:t>
            </a:r>
            <a:endParaRPr lang="en-US" dirty="0"/>
          </a:p>
        </p:txBody>
      </p:sp>
      <p:sp>
        <p:nvSpPr>
          <p:cNvPr id="3" name="Content Placeholder 2"/>
          <p:cNvSpPr>
            <a:spLocks noGrp="1"/>
          </p:cNvSpPr>
          <p:nvPr>
            <p:ph sz="quarter" idx="1"/>
          </p:nvPr>
        </p:nvSpPr>
        <p:spPr>
          <a:xfrm>
            <a:off x="612648" y="1600199"/>
            <a:ext cx="8153400" cy="4990793"/>
          </a:xfrm>
        </p:spPr>
        <p:txBody>
          <a:bodyPr/>
          <a:lstStyle/>
          <a:p>
            <a:r>
              <a:rPr lang="en-US" dirty="0" smtClean="0"/>
              <a:t>Number of scattering events:</a:t>
            </a:r>
          </a:p>
          <a:p>
            <a:r>
              <a:rPr lang="en-US" dirty="0" smtClean="0"/>
              <a:t>Use parameters: </a:t>
            </a:r>
          </a:p>
          <a:p>
            <a:endParaRPr lang="en-US" dirty="0"/>
          </a:p>
          <a:p>
            <a:endParaRPr lang="en-US" dirty="0" smtClean="0"/>
          </a:p>
          <a:p>
            <a:endParaRPr lang="en-US" dirty="0"/>
          </a:p>
          <a:p>
            <a:r>
              <a:rPr lang="en-US" dirty="0" smtClean="0"/>
              <a:t>Result: </a:t>
            </a:r>
          </a:p>
          <a:p>
            <a:pPr lvl="1"/>
            <a:endParaRPr lang="en-US" dirty="0"/>
          </a:p>
          <a:p>
            <a:pPr lvl="1"/>
            <a:r>
              <a:rPr lang="en-US" dirty="0" smtClean="0"/>
              <a:t>So 1 scattered photon per shot !</a:t>
            </a:r>
          </a:p>
          <a:p>
            <a:pPr lvl="1"/>
            <a:r>
              <a:rPr lang="en-US" dirty="0" smtClean="0"/>
              <a:t>So 10 events per second </a:t>
            </a:r>
            <a:r>
              <a:rPr lang="en-US" sz="2000" dirty="0" smtClean="0"/>
              <a:t>@</a:t>
            </a:r>
            <a:r>
              <a:rPr lang="en-US" dirty="0" smtClean="0"/>
              <a:t> rep rate = 10 Hz !</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307" y="1765435"/>
            <a:ext cx="2260600" cy="2794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70" y="2890419"/>
            <a:ext cx="1384300" cy="3556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390" y="2953919"/>
            <a:ext cx="1308100" cy="2921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7601" y="3603043"/>
            <a:ext cx="1816100" cy="292100"/>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0869" y="3603043"/>
            <a:ext cx="1955800" cy="292100"/>
          </a:xfrm>
          <a:prstGeom prst="rect">
            <a:avLst/>
          </a:prstGeom>
        </p:spPr>
      </p:pic>
      <p:pic>
        <p:nvPicPr>
          <p:cNvPr id="9" name="Picture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3974" y="3564555"/>
            <a:ext cx="2376000" cy="360000"/>
          </a:xfrm>
          <a:prstGeom prst="rect">
            <a:avLst/>
          </a:prstGeom>
        </p:spPr>
      </p:pic>
      <p:grpSp>
        <p:nvGrpSpPr>
          <p:cNvPr id="12" name="Group 11"/>
          <p:cNvGrpSpPr/>
          <p:nvPr/>
        </p:nvGrpSpPr>
        <p:grpSpPr>
          <a:xfrm>
            <a:off x="2693417" y="4233630"/>
            <a:ext cx="1713216" cy="740886"/>
            <a:chOff x="2693417" y="4233630"/>
            <a:chExt cx="1713216" cy="740886"/>
          </a:xfrm>
        </p:grpSpPr>
        <p:pic>
          <p:nvPicPr>
            <p:cNvPr id="10" name="Picture 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5322" y="4469184"/>
              <a:ext cx="1270000" cy="279400"/>
            </a:xfrm>
            <a:prstGeom prst="rect">
              <a:avLst/>
            </a:prstGeom>
          </p:spPr>
        </p:pic>
        <p:sp>
          <p:nvSpPr>
            <p:cNvPr id="11" name="Rectangle 10"/>
            <p:cNvSpPr/>
            <p:nvPr/>
          </p:nvSpPr>
          <p:spPr>
            <a:xfrm>
              <a:off x="2693417" y="4233630"/>
              <a:ext cx="1713216" cy="74088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1900" y="2953919"/>
            <a:ext cx="1967143" cy="360000"/>
          </a:xfrm>
          <a:prstGeom prst="rect">
            <a:avLst/>
          </a:prstGeom>
        </p:spPr>
      </p:pic>
    </p:spTree>
    <p:extLst>
      <p:ext uri="{BB962C8B-B14F-4D97-AF65-F5344CB8AC3E}">
        <p14:creationId xmlns:p14="http://schemas.microsoft.com/office/powerpoint/2010/main" val="2616614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basic processes I</a:t>
            </a:r>
            <a:endParaRPr lang="en-US" dirty="0"/>
          </a:p>
        </p:txBody>
      </p:sp>
      <p:sp>
        <p:nvSpPr>
          <p:cNvPr id="12" name="Content Placeholder 11"/>
          <p:cNvSpPr>
            <a:spLocks noGrp="1"/>
          </p:cNvSpPr>
          <p:nvPr>
            <p:ph sz="quarter" idx="1"/>
          </p:nvPr>
        </p:nvSpPr>
        <p:spPr>
          <a:xfrm>
            <a:off x="609599" y="1589567"/>
            <a:ext cx="8153401" cy="4971332"/>
          </a:xfrm>
        </p:spPr>
        <p:txBody>
          <a:bodyPr/>
          <a:lstStyle/>
          <a:p>
            <a:r>
              <a:rPr lang="en-US" dirty="0" smtClean="0"/>
              <a:t>Vacuum persistence</a:t>
            </a:r>
          </a:p>
          <a:p>
            <a:endParaRPr lang="en-US" dirty="0"/>
          </a:p>
          <a:p>
            <a:endParaRPr lang="en-US" dirty="0" smtClean="0"/>
          </a:p>
          <a:p>
            <a:endParaRPr lang="en-US" dirty="0"/>
          </a:p>
          <a:p>
            <a:endParaRPr lang="en-US" dirty="0" smtClean="0"/>
          </a:p>
          <a:p>
            <a:pPr>
              <a:lnSpc>
                <a:spcPct val="70000"/>
              </a:lnSpc>
            </a:pPr>
            <a:r>
              <a:rPr lang="en-US" dirty="0" smtClean="0"/>
              <a:t>Vacuum emission (aka 3-wave mixing)</a:t>
            </a:r>
            <a:endParaRPr lang="en-US" dirty="0"/>
          </a:p>
        </p:txBody>
      </p:sp>
      <p:pic>
        <p:nvPicPr>
          <p:cNvPr id="10" name="Picture 9" descr="VPAL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401" y="2386226"/>
            <a:ext cx="1612755" cy="1657376"/>
          </a:xfrm>
          <a:prstGeom prst="rect">
            <a:avLst/>
          </a:prstGeom>
        </p:spPr>
      </p:pic>
      <p:pic>
        <p:nvPicPr>
          <p:cNvPr id="11" name="Picture 10" descr="VacEmission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127" y="4780904"/>
            <a:ext cx="2445799" cy="1799998"/>
          </a:xfrm>
          <a:prstGeom prst="rect">
            <a:avLst/>
          </a:prstGeom>
        </p:spPr>
      </p:pic>
      <p:sp>
        <p:nvSpPr>
          <p:cNvPr id="18" name="TextBox 17"/>
          <p:cNvSpPr txBox="1"/>
          <p:nvPr/>
        </p:nvSpPr>
        <p:spPr>
          <a:xfrm>
            <a:off x="6398270" y="2386226"/>
            <a:ext cx="2058994" cy="1200329"/>
          </a:xfrm>
          <a:prstGeom prst="rect">
            <a:avLst/>
          </a:prstGeom>
          <a:noFill/>
        </p:spPr>
        <p:txBody>
          <a:bodyPr wrap="square" rtlCol="0">
            <a:spAutoFit/>
          </a:bodyPr>
          <a:lstStyle/>
          <a:p>
            <a:r>
              <a:rPr lang="en-US" dirty="0" smtClean="0"/>
              <a:t>Zero for PW</a:t>
            </a:r>
          </a:p>
          <a:p>
            <a:r>
              <a:rPr lang="en-US" dirty="0" smtClean="0"/>
              <a:t>Nonzero for </a:t>
            </a:r>
          </a:p>
          <a:p>
            <a:r>
              <a:rPr lang="en-US" dirty="0" smtClean="0"/>
              <a:t>Gaussian beam,</a:t>
            </a:r>
          </a:p>
          <a:p>
            <a:r>
              <a:rPr lang="en-US" dirty="0" smtClean="0"/>
              <a:t>Standing wave, …</a:t>
            </a:r>
            <a:endParaRPr lang="en-US" dirty="0"/>
          </a:p>
        </p:txBody>
      </p:sp>
      <p:sp>
        <p:nvSpPr>
          <p:cNvPr id="19" name="TextBox 18"/>
          <p:cNvSpPr txBox="1"/>
          <p:nvPr/>
        </p:nvSpPr>
        <p:spPr>
          <a:xfrm>
            <a:off x="6606864" y="4988509"/>
            <a:ext cx="665425" cy="369332"/>
          </a:xfrm>
          <a:prstGeom prst="rect">
            <a:avLst/>
          </a:prstGeom>
          <a:noFill/>
        </p:spPr>
        <p:txBody>
          <a:bodyPr wrap="square" rtlCol="0">
            <a:spAutoFit/>
          </a:bodyPr>
          <a:lstStyle/>
          <a:p>
            <a:r>
              <a:rPr lang="en-US" dirty="0" smtClean="0"/>
              <a:t>ditto</a:t>
            </a:r>
            <a:endParaRPr lang="en-US" dirty="0"/>
          </a:p>
        </p:txBody>
      </p:sp>
      <p:sp>
        <p:nvSpPr>
          <p:cNvPr id="20" name="TextBox 19"/>
          <p:cNvSpPr txBox="1"/>
          <p:nvPr/>
        </p:nvSpPr>
        <p:spPr>
          <a:xfrm>
            <a:off x="6606864" y="5680903"/>
            <a:ext cx="2156136" cy="738664"/>
          </a:xfrm>
          <a:prstGeom prst="rect">
            <a:avLst/>
          </a:prstGeom>
          <a:noFill/>
        </p:spPr>
        <p:txBody>
          <a:bodyPr wrap="square" rtlCol="0">
            <a:spAutoFit/>
          </a:bodyPr>
          <a:lstStyle/>
          <a:p>
            <a:r>
              <a:rPr lang="en-US" sz="1400" dirty="0" err="1" smtClean="0">
                <a:solidFill>
                  <a:schemeClr val="bg1">
                    <a:lumMod val="50000"/>
                  </a:schemeClr>
                </a:solidFill>
              </a:rPr>
              <a:t>Lundström</a:t>
            </a:r>
            <a:r>
              <a:rPr lang="en-US" sz="1400" dirty="0" smtClean="0">
                <a:solidFill>
                  <a:schemeClr val="bg1">
                    <a:lumMod val="50000"/>
                  </a:schemeClr>
                </a:solidFill>
              </a:rPr>
              <a:t> </a:t>
            </a:r>
            <a:r>
              <a:rPr lang="en-US" sz="1400" dirty="0">
                <a:solidFill>
                  <a:schemeClr val="bg1">
                    <a:lumMod val="50000"/>
                  </a:schemeClr>
                </a:solidFill>
              </a:rPr>
              <a:t>et al., </a:t>
            </a:r>
            <a:r>
              <a:rPr lang="en-US" sz="1400" dirty="0" smtClean="0">
                <a:solidFill>
                  <a:schemeClr val="bg1">
                    <a:lumMod val="50000"/>
                  </a:schemeClr>
                </a:solidFill>
              </a:rPr>
              <a:t>2005</a:t>
            </a:r>
            <a:endParaRPr lang="en-US" sz="1400" dirty="0">
              <a:solidFill>
                <a:schemeClr val="bg1">
                  <a:lumMod val="50000"/>
                </a:schemeClr>
              </a:solidFill>
            </a:endParaRPr>
          </a:p>
          <a:p>
            <a:r>
              <a:rPr lang="en-US" sz="1400" dirty="0" err="1" smtClean="0">
                <a:solidFill>
                  <a:schemeClr val="bg1">
                    <a:lumMod val="50000"/>
                  </a:schemeClr>
                </a:solidFill>
              </a:rPr>
              <a:t>Monden</a:t>
            </a:r>
            <a:r>
              <a:rPr lang="en-US" sz="1400" dirty="0">
                <a:solidFill>
                  <a:schemeClr val="bg1">
                    <a:lumMod val="50000"/>
                  </a:schemeClr>
                </a:solidFill>
              </a:rPr>
              <a:t>, Kodama, </a:t>
            </a:r>
            <a:r>
              <a:rPr lang="en-US" sz="1400" dirty="0" smtClean="0">
                <a:solidFill>
                  <a:schemeClr val="bg1">
                    <a:lumMod val="50000"/>
                  </a:schemeClr>
                </a:solidFill>
              </a:rPr>
              <a:t>2011</a:t>
            </a:r>
          </a:p>
          <a:p>
            <a:r>
              <a:rPr lang="en-US" sz="1400" dirty="0" err="1" smtClean="0">
                <a:solidFill>
                  <a:schemeClr val="bg1">
                    <a:lumMod val="50000"/>
                  </a:schemeClr>
                </a:solidFill>
              </a:rPr>
              <a:t>Karbstein</a:t>
            </a:r>
            <a:r>
              <a:rPr lang="en-US" sz="1400" dirty="0" smtClean="0">
                <a:solidFill>
                  <a:schemeClr val="bg1">
                    <a:lumMod val="50000"/>
                  </a:schemeClr>
                </a:solidFill>
              </a:rPr>
              <a:t> et al., 2014/15 </a:t>
            </a:r>
            <a:endParaRPr lang="en-US" sz="1400" dirty="0">
              <a:solidFill>
                <a:schemeClr val="bg1">
                  <a:lumMod val="50000"/>
                </a:schemeClr>
              </a:solidFill>
            </a:endParaRPr>
          </a:p>
        </p:txBody>
      </p:sp>
      <p:sp>
        <p:nvSpPr>
          <p:cNvPr id="21" name="TextBox 20"/>
          <p:cNvSpPr txBox="1"/>
          <p:nvPr/>
        </p:nvSpPr>
        <p:spPr>
          <a:xfrm>
            <a:off x="6436754" y="3660602"/>
            <a:ext cx="2156136" cy="307777"/>
          </a:xfrm>
          <a:prstGeom prst="rect">
            <a:avLst/>
          </a:prstGeom>
          <a:noFill/>
        </p:spPr>
        <p:txBody>
          <a:bodyPr wrap="square" rtlCol="0">
            <a:spAutoFit/>
          </a:bodyPr>
          <a:lstStyle/>
          <a:p>
            <a:r>
              <a:rPr lang="en-US" sz="1400" dirty="0" smtClean="0">
                <a:solidFill>
                  <a:schemeClr val="bg1">
                    <a:lumMod val="50000"/>
                  </a:schemeClr>
                </a:solidFill>
              </a:rPr>
              <a:t>Schwinger 1951</a:t>
            </a:r>
            <a:endParaRPr lang="en-US" sz="1400" dirty="0">
              <a:solidFill>
                <a:schemeClr val="bg1">
                  <a:lumMod val="50000"/>
                </a:schemeClr>
              </a:solidFill>
            </a:endParaRPr>
          </a:p>
        </p:txBody>
      </p:sp>
    </p:spTree>
    <p:extLst>
      <p:ext uri="{BB962C8B-B14F-4D97-AF65-F5344CB8AC3E}">
        <p14:creationId xmlns:p14="http://schemas.microsoft.com/office/powerpoint/2010/main" val="20533775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
          </p:nvPr>
        </p:nvSpPr>
        <p:spPr>
          <a:xfrm>
            <a:off x="609599" y="1589567"/>
            <a:ext cx="8153401" cy="4971332"/>
          </a:xfrm>
        </p:spPr>
        <p:txBody>
          <a:bodyPr/>
          <a:lstStyle/>
          <a:p>
            <a:r>
              <a:rPr lang="en-US" dirty="0" smtClean="0"/>
              <a:t>Photon laser scattering</a:t>
            </a:r>
          </a:p>
          <a:p>
            <a:pPr marL="0" indent="0">
              <a:buNone/>
            </a:pPr>
            <a:endParaRPr lang="en-US" dirty="0"/>
          </a:p>
          <a:p>
            <a:endParaRPr lang="en-US" dirty="0" smtClean="0"/>
          </a:p>
          <a:p>
            <a:endParaRPr lang="en-US" dirty="0"/>
          </a:p>
          <a:p>
            <a:endParaRPr lang="en-US" dirty="0" smtClean="0"/>
          </a:p>
          <a:p>
            <a:pPr>
              <a:lnSpc>
                <a:spcPct val="70000"/>
              </a:lnSpc>
            </a:pPr>
            <a:r>
              <a:rPr lang="en-US" dirty="0" smtClean="0"/>
              <a:t>Photon splitting</a:t>
            </a:r>
            <a:endParaRPr lang="en-US" dirty="0"/>
          </a:p>
        </p:txBody>
      </p:sp>
      <p:pic>
        <p:nvPicPr>
          <p:cNvPr id="4" name="Picture 3" descr="PhotonSplittingL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010" y="4830186"/>
            <a:ext cx="3192536" cy="1564273"/>
          </a:xfrm>
          <a:prstGeom prst="rect">
            <a:avLst/>
          </a:prstGeom>
        </p:spPr>
      </p:pic>
      <p:pic>
        <p:nvPicPr>
          <p:cNvPr id="3" name="Picture 2" descr="VacPo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853" y="2400451"/>
            <a:ext cx="2709621" cy="1306768"/>
          </a:xfrm>
          <a:prstGeom prst="rect">
            <a:avLst/>
          </a:prstGeom>
        </p:spPr>
      </p:pic>
      <p:sp>
        <p:nvSpPr>
          <p:cNvPr id="2" name="Title 1"/>
          <p:cNvSpPr>
            <a:spLocks noGrp="1"/>
          </p:cNvSpPr>
          <p:nvPr>
            <p:ph type="title"/>
          </p:nvPr>
        </p:nvSpPr>
        <p:spPr/>
        <p:txBody>
          <a:bodyPr/>
          <a:lstStyle/>
          <a:p>
            <a:r>
              <a:rPr lang="en-US" dirty="0" smtClean="0"/>
              <a:t>List of basic processes II</a:t>
            </a:r>
            <a:endParaRPr lang="en-US" dirty="0"/>
          </a:p>
        </p:txBody>
      </p:sp>
      <p:sp>
        <p:nvSpPr>
          <p:cNvPr id="18" name="TextBox 17"/>
          <p:cNvSpPr txBox="1"/>
          <p:nvPr/>
        </p:nvSpPr>
        <p:spPr>
          <a:xfrm>
            <a:off x="6829079" y="2684503"/>
            <a:ext cx="2058994" cy="369332"/>
          </a:xfrm>
          <a:prstGeom prst="rect">
            <a:avLst/>
          </a:prstGeom>
          <a:noFill/>
        </p:spPr>
        <p:txBody>
          <a:bodyPr wrap="square" rtlCol="0">
            <a:spAutoFit/>
          </a:bodyPr>
          <a:lstStyle/>
          <a:p>
            <a:r>
              <a:rPr lang="en-US" dirty="0" smtClean="0"/>
              <a:t>Generally nonzero</a:t>
            </a:r>
            <a:endParaRPr lang="en-US" dirty="0"/>
          </a:p>
        </p:txBody>
      </p:sp>
      <p:sp>
        <p:nvSpPr>
          <p:cNvPr id="19" name="TextBox 18"/>
          <p:cNvSpPr txBox="1"/>
          <p:nvPr/>
        </p:nvSpPr>
        <p:spPr>
          <a:xfrm>
            <a:off x="7070249" y="5002503"/>
            <a:ext cx="626924" cy="369332"/>
          </a:xfrm>
          <a:prstGeom prst="rect">
            <a:avLst/>
          </a:prstGeom>
          <a:noFill/>
        </p:spPr>
        <p:txBody>
          <a:bodyPr wrap="square" rtlCol="0">
            <a:spAutoFit/>
          </a:bodyPr>
          <a:lstStyle/>
          <a:p>
            <a:r>
              <a:rPr lang="en-US" dirty="0" smtClean="0"/>
              <a:t>Ditto </a:t>
            </a:r>
            <a:endParaRPr lang="en-US" dirty="0"/>
          </a:p>
        </p:txBody>
      </p:sp>
      <p:sp>
        <p:nvSpPr>
          <p:cNvPr id="20" name="TextBox 19"/>
          <p:cNvSpPr txBox="1"/>
          <p:nvPr/>
        </p:nvSpPr>
        <p:spPr>
          <a:xfrm>
            <a:off x="7078315" y="5440353"/>
            <a:ext cx="1898512" cy="954107"/>
          </a:xfrm>
          <a:prstGeom prst="rect">
            <a:avLst/>
          </a:prstGeom>
          <a:noFill/>
        </p:spPr>
        <p:txBody>
          <a:bodyPr wrap="square" rtlCol="0">
            <a:spAutoFit/>
          </a:bodyPr>
          <a:lstStyle/>
          <a:p>
            <a:r>
              <a:rPr lang="en-US" sz="1400" dirty="0" smtClean="0">
                <a:solidFill>
                  <a:schemeClr val="bg1">
                    <a:lumMod val="50000"/>
                  </a:schemeClr>
                </a:solidFill>
              </a:rPr>
              <a:t>Adler 1971</a:t>
            </a:r>
          </a:p>
          <a:p>
            <a:r>
              <a:rPr lang="en-US" sz="1400" dirty="0" smtClean="0">
                <a:solidFill>
                  <a:schemeClr val="bg1">
                    <a:lumMod val="50000"/>
                  </a:schemeClr>
                </a:solidFill>
              </a:rPr>
              <a:t>Adler, Schubert 1996</a:t>
            </a:r>
          </a:p>
          <a:p>
            <a:r>
              <a:rPr lang="en-US" sz="1400" dirty="0" smtClean="0">
                <a:solidFill>
                  <a:schemeClr val="bg1">
                    <a:lumMod val="50000"/>
                  </a:schemeClr>
                </a:solidFill>
              </a:rPr>
              <a:t>Di Piazza, Milstein, Keitel 2007</a:t>
            </a:r>
            <a:endParaRPr lang="en-US" sz="1400" dirty="0">
              <a:solidFill>
                <a:schemeClr val="bg1">
                  <a:lumMod val="50000"/>
                </a:schemeClr>
              </a:solidFill>
            </a:endParaRPr>
          </a:p>
        </p:txBody>
      </p:sp>
      <p:sp>
        <p:nvSpPr>
          <p:cNvPr id="23" name="TextBox 22"/>
          <p:cNvSpPr txBox="1"/>
          <p:nvPr/>
        </p:nvSpPr>
        <p:spPr>
          <a:xfrm>
            <a:off x="6873191" y="3158178"/>
            <a:ext cx="1809758" cy="307777"/>
          </a:xfrm>
          <a:prstGeom prst="rect">
            <a:avLst/>
          </a:prstGeom>
          <a:noFill/>
        </p:spPr>
        <p:txBody>
          <a:bodyPr wrap="square" rtlCol="0">
            <a:spAutoFit/>
          </a:bodyPr>
          <a:lstStyle/>
          <a:p>
            <a:r>
              <a:rPr lang="en-US" sz="1400" dirty="0" smtClean="0">
                <a:solidFill>
                  <a:schemeClr val="bg1">
                    <a:lumMod val="50000"/>
                  </a:schemeClr>
                </a:solidFill>
              </a:rPr>
              <a:t>Toll 1952, …</a:t>
            </a:r>
          </a:p>
        </p:txBody>
      </p:sp>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037" y="5109337"/>
            <a:ext cx="1222657" cy="251998"/>
          </a:xfrm>
          <a:prstGeom prst="rect">
            <a:avLst/>
          </a:prstGeom>
        </p:spPr>
      </p:pic>
    </p:spTree>
    <p:extLst>
      <p:ext uri="{BB962C8B-B14F-4D97-AF65-F5344CB8AC3E}">
        <p14:creationId xmlns:p14="http://schemas.microsoft.com/office/powerpoint/2010/main" val="198240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sz="quarter" idx="1"/>
          </p:nvPr>
        </p:nvSpPr>
        <p:spPr/>
        <p:txBody>
          <a:bodyPr>
            <a:normAutofit/>
          </a:bodyPr>
          <a:lstStyle/>
          <a:p>
            <a:pPr marL="514350" indent="-514350">
              <a:buFont typeface="+mj-lt"/>
              <a:buAutoNum type="arabicPeriod"/>
            </a:pPr>
            <a:endParaRPr lang="en-GB" dirty="0"/>
          </a:p>
          <a:p>
            <a:pPr marL="514350" indent="-514350">
              <a:buFont typeface="+mj-lt"/>
              <a:buAutoNum type="arabicPeriod"/>
            </a:pPr>
            <a:r>
              <a:rPr lang="en-GB" dirty="0"/>
              <a:t>Introduction</a:t>
            </a:r>
          </a:p>
          <a:p>
            <a:pPr marL="514350" indent="-514350">
              <a:buFont typeface="+mj-lt"/>
              <a:buAutoNum type="arabicPeriod"/>
            </a:pPr>
            <a:r>
              <a:rPr lang="en-GB" dirty="0" smtClean="0"/>
              <a:t>Light-by-light scattering</a:t>
            </a:r>
          </a:p>
          <a:p>
            <a:pPr marL="514350" indent="-514350">
              <a:buFont typeface="+mj-lt"/>
              <a:buAutoNum type="arabicPeriod"/>
            </a:pPr>
            <a:r>
              <a:rPr lang="en-GB" dirty="0" smtClean="0"/>
              <a:t>Vacuum birefringence </a:t>
            </a:r>
            <a:endParaRPr lang="en-GB" dirty="0" smtClean="0"/>
          </a:p>
          <a:p>
            <a:pPr marL="834390" lvl="1" indent="-514350">
              <a:buFont typeface="+mj-lt"/>
              <a:buAutoNum type="arabicPeriod"/>
            </a:pPr>
            <a:r>
              <a:rPr lang="en-GB" dirty="0" smtClean="0"/>
              <a:t>Theory</a:t>
            </a:r>
          </a:p>
          <a:p>
            <a:pPr marL="834390" lvl="1" indent="-514350">
              <a:buFont typeface="+mj-lt"/>
              <a:buAutoNum type="arabicPeriod"/>
            </a:pPr>
            <a:r>
              <a:rPr lang="en-GB" dirty="0" smtClean="0"/>
              <a:t>Experiment</a:t>
            </a:r>
            <a:endParaRPr lang="en-GB" dirty="0" smtClean="0"/>
          </a:p>
          <a:p>
            <a:pPr marL="514350" indent="-514350">
              <a:buFont typeface="+mj-lt"/>
              <a:buAutoNum type="arabicPeriod"/>
            </a:pPr>
            <a:r>
              <a:rPr lang="en-GB" dirty="0" smtClean="0"/>
              <a:t>Summary and outlook</a:t>
            </a:r>
            <a:endParaRPr lang="en-GB" dirty="0" smtClean="0"/>
          </a:p>
        </p:txBody>
      </p:sp>
    </p:spTree>
    <p:extLst>
      <p:ext uri="{BB962C8B-B14F-4D97-AF65-F5344CB8AC3E}">
        <p14:creationId xmlns:p14="http://schemas.microsoft.com/office/powerpoint/2010/main" val="11310995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vacuum </a:t>
            </a:r>
            <a:r>
              <a:rPr lang="en-US" dirty="0" smtClean="0"/>
              <a:t>optics” </a:t>
            </a:r>
            <a:endParaRPr lang="en-US" dirty="0"/>
          </a:p>
        </p:txBody>
      </p:sp>
      <p:sp>
        <p:nvSpPr>
          <p:cNvPr id="3" name="Content Placeholder 2"/>
          <p:cNvSpPr>
            <a:spLocks noGrp="1"/>
          </p:cNvSpPr>
          <p:nvPr>
            <p:ph sz="quarter" idx="1"/>
          </p:nvPr>
        </p:nvSpPr>
        <p:spPr>
          <a:xfrm>
            <a:off x="612648" y="1600200"/>
            <a:ext cx="8412286" cy="5173608"/>
          </a:xfrm>
        </p:spPr>
        <p:txBody>
          <a:bodyPr>
            <a:normAutofit/>
          </a:bodyPr>
          <a:lstStyle/>
          <a:p>
            <a:r>
              <a:rPr lang="en-US" dirty="0" smtClean="0"/>
              <a:t>Although </a:t>
            </a:r>
            <a:r>
              <a:rPr lang="en-US" dirty="0" smtClean="0"/>
              <a:t>effects </a:t>
            </a:r>
            <a:r>
              <a:rPr lang="en-US" dirty="0" smtClean="0"/>
              <a:t>purely quantum (fermion loop)…</a:t>
            </a:r>
          </a:p>
          <a:p>
            <a:r>
              <a:rPr lang="en-US" dirty="0" smtClean="0"/>
              <a:t>…phenomena similar to light-matter interactions</a:t>
            </a:r>
          </a:p>
          <a:p>
            <a:pPr lvl="1"/>
            <a:r>
              <a:rPr lang="en-US" dirty="0" smtClean="0"/>
              <a:t>Reflection </a:t>
            </a:r>
            <a:r>
              <a:rPr lang="en-US" sz="1400" dirty="0" smtClean="0">
                <a:solidFill>
                  <a:schemeClr val="bg1">
                    <a:lumMod val="65000"/>
                  </a:schemeClr>
                </a:solidFill>
              </a:rPr>
              <a:t>(</a:t>
            </a:r>
            <a:r>
              <a:rPr lang="en-US" sz="1400" dirty="0" err="1" smtClean="0">
                <a:solidFill>
                  <a:schemeClr val="bg1">
                    <a:lumMod val="65000"/>
                  </a:schemeClr>
                </a:solidFill>
              </a:rPr>
              <a:t>Gies</a:t>
            </a:r>
            <a:r>
              <a:rPr lang="en-US" sz="1400" dirty="0" smtClean="0">
                <a:solidFill>
                  <a:schemeClr val="bg1">
                    <a:lumMod val="65000"/>
                  </a:schemeClr>
                </a:solidFill>
              </a:rPr>
              <a:t>, </a:t>
            </a:r>
            <a:r>
              <a:rPr lang="en-US" sz="1400" dirty="0" err="1" smtClean="0">
                <a:solidFill>
                  <a:schemeClr val="bg1">
                    <a:lumMod val="65000"/>
                  </a:schemeClr>
                </a:solidFill>
              </a:rPr>
              <a:t>Karbstein</a:t>
            </a:r>
            <a:r>
              <a:rPr lang="en-US" sz="1400" dirty="0" smtClean="0">
                <a:solidFill>
                  <a:schemeClr val="bg1">
                    <a:lumMod val="65000"/>
                  </a:schemeClr>
                </a:solidFill>
              </a:rPr>
              <a:t>, </a:t>
            </a:r>
            <a:r>
              <a:rPr lang="en-US" sz="1400" dirty="0" err="1" smtClean="0">
                <a:solidFill>
                  <a:schemeClr val="bg1">
                    <a:lumMod val="65000"/>
                  </a:schemeClr>
                </a:solidFill>
              </a:rPr>
              <a:t>Seegert</a:t>
            </a:r>
            <a:r>
              <a:rPr lang="en-US" sz="1400" dirty="0" smtClean="0">
                <a:solidFill>
                  <a:schemeClr val="bg1">
                    <a:lumMod val="65000"/>
                  </a:schemeClr>
                </a:solidFill>
              </a:rPr>
              <a:t>, New. J. Phys. </a:t>
            </a:r>
            <a:r>
              <a:rPr lang="en-US" sz="1400" b="1" dirty="0" smtClean="0">
                <a:solidFill>
                  <a:schemeClr val="bg1">
                    <a:lumMod val="65000"/>
                  </a:schemeClr>
                </a:solidFill>
              </a:rPr>
              <a:t>15</a:t>
            </a:r>
            <a:r>
              <a:rPr lang="en-US" sz="1400" dirty="0" smtClean="0">
                <a:solidFill>
                  <a:schemeClr val="bg1">
                    <a:lumMod val="65000"/>
                  </a:schemeClr>
                </a:solidFill>
              </a:rPr>
              <a:t>, 2013; </a:t>
            </a:r>
            <a:r>
              <a:rPr lang="en-US" sz="1400" b="1" dirty="0" smtClean="0">
                <a:solidFill>
                  <a:schemeClr val="bg1">
                    <a:lumMod val="65000"/>
                  </a:schemeClr>
                </a:solidFill>
              </a:rPr>
              <a:t>17</a:t>
            </a:r>
            <a:r>
              <a:rPr lang="en-US" sz="1400" dirty="0" smtClean="0">
                <a:solidFill>
                  <a:schemeClr val="bg1">
                    <a:lumMod val="65000"/>
                  </a:schemeClr>
                </a:solidFill>
              </a:rPr>
              <a:t>, 2015 )</a:t>
            </a:r>
          </a:p>
          <a:p>
            <a:pPr lvl="1"/>
            <a:r>
              <a:rPr lang="en-US" dirty="0" smtClean="0"/>
              <a:t>Refraction and birefringence </a:t>
            </a:r>
            <a:r>
              <a:rPr lang="en-US" sz="1400" dirty="0" smtClean="0">
                <a:solidFill>
                  <a:srgbClr val="A6A6A6"/>
                </a:solidFill>
              </a:rPr>
              <a:t>(Toll, thesis, 1952)</a:t>
            </a:r>
          </a:p>
          <a:p>
            <a:pPr lvl="1"/>
            <a:r>
              <a:rPr lang="en-US" dirty="0" smtClean="0">
                <a:solidFill>
                  <a:srgbClr val="000000"/>
                </a:solidFill>
              </a:rPr>
              <a:t>Diffraction </a:t>
            </a:r>
            <a:r>
              <a:rPr lang="en-US" sz="1400" dirty="0" smtClean="0">
                <a:solidFill>
                  <a:srgbClr val="A6A6A6"/>
                </a:solidFill>
              </a:rPr>
              <a:t>(di Piazza</a:t>
            </a:r>
            <a:r>
              <a:rPr lang="en-US" sz="1400" dirty="0">
                <a:solidFill>
                  <a:srgbClr val="A6A6A6"/>
                </a:solidFill>
              </a:rPr>
              <a:t> </a:t>
            </a:r>
            <a:r>
              <a:rPr lang="en-US" sz="1400" dirty="0" smtClean="0">
                <a:solidFill>
                  <a:srgbClr val="A6A6A6"/>
                </a:solidFill>
              </a:rPr>
              <a:t>et al., PRL 2006; King, di Piazza, Keitel, Nature Photon. 4, 2010)</a:t>
            </a:r>
          </a:p>
          <a:p>
            <a:pPr lvl="1"/>
            <a:r>
              <a:rPr lang="en-US" dirty="0" smtClean="0">
                <a:solidFill>
                  <a:srgbClr val="000000"/>
                </a:solidFill>
              </a:rPr>
              <a:t>Light bending or aberration </a:t>
            </a:r>
            <a:r>
              <a:rPr lang="en-US" sz="1400" dirty="0" smtClean="0">
                <a:solidFill>
                  <a:srgbClr val="A6A6A6"/>
                </a:solidFill>
              </a:rPr>
              <a:t>(De </a:t>
            </a:r>
            <a:r>
              <a:rPr lang="en-US" sz="1400" dirty="0" err="1" smtClean="0">
                <a:solidFill>
                  <a:srgbClr val="A6A6A6"/>
                </a:solidFill>
              </a:rPr>
              <a:t>Lorenci</a:t>
            </a:r>
            <a:r>
              <a:rPr lang="en-US" sz="1400" dirty="0" smtClean="0">
                <a:solidFill>
                  <a:srgbClr val="A6A6A6"/>
                </a:solidFill>
              </a:rPr>
              <a:t>, </a:t>
            </a:r>
            <a:r>
              <a:rPr lang="en-US" sz="1400" dirty="0" err="1" smtClean="0">
                <a:solidFill>
                  <a:srgbClr val="A6A6A6"/>
                </a:solidFill>
              </a:rPr>
              <a:t>Klippert</a:t>
            </a:r>
            <a:r>
              <a:rPr lang="en-US" sz="1400" dirty="0" smtClean="0">
                <a:solidFill>
                  <a:srgbClr val="A6A6A6"/>
                </a:solidFill>
              </a:rPr>
              <a:t>, PRD 2002)</a:t>
            </a:r>
          </a:p>
          <a:p>
            <a:pPr lvl="1"/>
            <a:r>
              <a:rPr lang="en-US" dirty="0" smtClean="0">
                <a:solidFill>
                  <a:srgbClr val="000000"/>
                </a:solidFill>
              </a:rPr>
              <a:t>Absorptive effects due to PP </a:t>
            </a:r>
            <a:r>
              <a:rPr lang="en-US" sz="1400" dirty="0">
                <a:solidFill>
                  <a:srgbClr val="A6A6A6"/>
                </a:solidFill>
              </a:rPr>
              <a:t>(Toll</a:t>
            </a:r>
            <a:r>
              <a:rPr lang="en-US" sz="1400" dirty="0" smtClean="0">
                <a:solidFill>
                  <a:srgbClr val="A6A6A6"/>
                </a:solidFill>
              </a:rPr>
              <a:t>, thesis,1952</a:t>
            </a:r>
            <a:r>
              <a:rPr lang="en-US" sz="1600" dirty="0" smtClean="0">
                <a:solidFill>
                  <a:srgbClr val="A6A6A6"/>
                </a:solidFill>
              </a:rPr>
              <a:t>)</a:t>
            </a:r>
          </a:p>
          <a:p>
            <a:pPr lvl="1"/>
            <a:r>
              <a:rPr lang="en-US" dirty="0" smtClean="0">
                <a:solidFill>
                  <a:srgbClr val="000000"/>
                </a:solidFill>
              </a:rPr>
              <a:t>Nonlinear (optics) effects </a:t>
            </a:r>
          </a:p>
          <a:p>
            <a:pPr lvl="2"/>
            <a:r>
              <a:rPr lang="en-US" dirty="0" smtClean="0">
                <a:solidFill>
                  <a:srgbClr val="000000"/>
                </a:solidFill>
              </a:rPr>
              <a:t>photon splitting </a:t>
            </a:r>
            <a:r>
              <a:rPr lang="en-US" sz="1400" dirty="0" smtClean="0">
                <a:solidFill>
                  <a:srgbClr val="A6A6A6"/>
                </a:solidFill>
              </a:rPr>
              <a:t>(Adler, Ann. Phys. 1971)</a:t>
            </a:r>
          </a:p>
          <a:p>
            <a:pPr lvl="2"/>
            <a:r>
              <a:rPr lang="en-US" dirty="0" smtClean="0">
                <a:solidFill>
                  <a:srgbClr val="000000"/>
                </a:solidFill>
              </a:rPr>
              <a:t>wave mixing </a:t>
            </a:r>
            <a:r>
              <a:rPr lang="en-US" sz="1400" dirty="0" smtClean="0">
                <a:solidFill>
                  <a:srgbClr val="A6A6A6"/>
                </a:solidFill>
              </a:rPr>
              <a:t>(Moulin, Bernard, Opt. </a:t>
            </a:r>
            <a:r>
              <a:rPr lang="en-US" sz="1400" dirty="0" err="1" smtClean="0">
                <a:solidFill>
                  <a:srgbClr val="A6A6A6"/>
                </a:solidFill>
              </a:rPr>
              <a:t>Commun</a:t>
            </a:r>
            <a:r>
              <a:rPr lang="en-US" sz="1400" dirty="0" smtClean="0">
                <a:solidFill>
                  <a:srgbClr val="A6A6A6"/>
                </a:solidFill>
              </a:rPr>
              <a:t>. 1999, </a:t>
            </a:r>
            <a:r>
              <a:rPr lang="en-US" sz="1400" dirty="0" err="1" smtClean="0">
                <a:solidFill>
                  <a:srgbClr val="A6A6A6"/>
                </a:solidFill>
              </a:rPr>
              <a:t>Lundström</a:t>
            </a:r>
            <a:r>
              <a:rPr lang="en-US" sz="1400" dirty="0" smtClean="0">
                <a:solidFill>
                  <a:srgbClr val="A6A6A6"/>
                </a:solidFill>
              </a:rPr>
              <a:t> et al., PRL 2006)</a:t>
            </a:r>
          </a:p>
          <a:p>
            <a:pPr lvl="1"/>
            <a:r>
              <a:rPr lang="en-US" dirty="0" smtClean="0">
                <a:solidFill>
                  <a:srgbClr val="000000"/>
                </a:solidFill>
              </a:rPr>
              <a:t>…</a:t>
            </a:r>
          </a:p>
        </p:txBody>
      </p:sp>
    </p:spTree>
    <p:extLst>
      <p:ext uri="{BB962C8B-B14F-4D97-AF65-F5344CB8AC3E}">
        <p14:creationId xmlns:p14="http://schemas.microsoft.com/office/powerpoint/2010/main" val="18000398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(“double vision”)</a:t>
            </a:r>
            <a:endParaRPr lang="en-GB" dirty="0"/>
          </a:p>
        </p:txBody>
      </p:sp>
      <p:sp>
        <p:nvSpPr>
          <p:cNvPr id="3" name="Title 2"/>
          <p:cNvSpPr>
            <a:spLocks noGrp="1"/>
          </p:cNvSpPr>
          <p:nvPr>
            <p:ph type="title"/>
          </p:nvPr>
        </p:nvSpPr>
        <p:spPr/>
        <p:txBody>
          <a:bodyPr/>
          <a:lstStyle/>
          <a:p>
            <a:r>
              <a:rPr lang="en-GB" dirty="0" smtClean="0"/>
              <a:t>3. </a:t>
            </a:r>
            <a:r>
              <a:rPr lang="en-GB" dirty="0" smtClean="0"/>
              <a:t>Vacuum </a:t>
            </a:r>
            <a:r>
              <a:rPr lang="en-GB" dirty="0" smtClean="0"/>
              <a:t>Birefringence</a:t>
            </a:r>
            <a:endParaRPr lang="en-GB" dirty="0"/>
          </a:p>
        </p:txBody>
      </p:sp>
      <p:pic>
        <p:nvPicPr>
          <p:cNvPr id="4" name="Picture 3" descr="Calci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1720" y="4745308"/>
            <a:ext cx="3237071" cy="1419996"/>
          </a:xfrm>
          <a:prstGeom prst="rect">
            <a:avLst/>
          </a:prstGeom>
        </p:spPr>
      </p:pic>
      <p:sp>
        <p:nvSpPr>
          <p:cNvPr id="5" name="TextBox 4"/>
          <p:cNvSpPr txBox="1"/>
          <p:nvPr/>
        </p:nvSpPr>
        <p:spPr>
          <a:xfrm>
            <a:off x="5623620" y="5388250"/>
            <a:ext cx="1785950" cy="369332"/>
          </a:xfrm>
          <a:prstGeom prst="rect">
            <a:avLst/>
          </a:prstGeom>
          <a:noFill/>
        </p:spPr>
        <p:txBody>
          <a:bodyPr wrap="square" rtlCol="0">
            <a:spAutoFit/>
          </a:bodyPr>
          <a:lstStyle/>
          <a:p>
            <a:r>
              <a:rPr lang="en-GB" dirty="0"/>
              <a:t>Calcite crystal</a:t>
            </a:r>
          </a:p>
        </p:txBody>
      </p:sp>
    </p:spTree>
    <p:extLst>
      <p:ext uri="{BB962C8B-B14F-4D97-AF65-F5344CB8AC3E}">
        <p14:creationId xmlns:p14="http://schemas.microsoft.com/office/powerpoint/2010/main" val="24626963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VLA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4234761"/>
            <a:ext cx="4216399" cy="2556399"/>
          </a:xfrm>
          <a:prstGeom prst="rect">
            <a:avLst/>
          </a:prstGeom>
        </p:spPr>
      </p:pic>
      <p:sp>
        <p:nvSpPr>
          <p:cNvPr id="2" name="Title 1"/>
          <p:cNvSpPr>
            <a:spLocks noGrp="1"/>
          </p:cNvSpPr>
          <p:nvPr>
            <p:ph type="title"/>
          </p:nvPr>
        </p:nvSpPr>
        <p:spPr/>
        <p:txBody>
          <a:bodyPr/>
          <a:lstStyle/>
          <a:p>
            <a:r>
              <a:rPr lang="en-US" dirty="0" smtClean="0"/>
              <a:t>Mature subject – (Some) references</a:t>
            </a:r>
            <a:endParaRPr lang="en-US" dirty="0"/>
          </a:p>
        </p:txBody>
      </p:sp>
      <p:sp>
        <p:nvSpPr>
          <p:cNvPr id="3" name="Content Placeholder 2"/>
          <p:cNvSpPr>
            <a:spLocks noGrp="1"/>
          </p:cNvSpPr>
          <p:nvPr>
            <p:ph sz="quarter" idx="1"/>
          </p:nvPr>
        </p:nvSpPr>
        <p:spPr>
          <a:xfrm>
            <a:off x="612648" y="1600199"/>
            <a:ext cx="8153400" cy="4879005"/>
          </a:xfrm>
        </p:spPr>
        <p:txBody>
          <a:bodyPr>
            <a:normAutofit/>
          </a:bodyPr>
          <a:lstStyle/>
          <a:p>
            <a:r>
              <a:rPr lang="en-US" dirty="0" smtClean="0"/>
              <a:t>Theory</a:t>
            </a:r>
          </a:p>
          <a:p>
            <a:pPr marL="411480" lvl="1" indent="0">
              <a:buNone/>
            </a:pPr>
            <a:r>
              <a:rPr lang="en-US" sz="1600" dirty="0">
                <a:solidFill>
                  <a:schemeClr val="bg1">
                    <a:lumMod val="50000"/>
                  </a:schemeClr>
                </a:solidFill>
              </a:rPr>
              <a:t>J. Toll, PhD thesis, Princeton, 1952 </a:t>
            </a:r>
          </a:p>
          <a:p>
            <a:pPr marL="411480" lvl="1" indent="0">
              <a:buNone/>
            </a:pPr>
            <a:r>
              <a:rPr lang="en-US" sz="1600" dirty="0">
                <a:solidFill>
                  <a:schemeClr val="bg1">
                    <a:lumMod val="50000"/>
                  </a:schemeClr>
                </a:solidFill>
              </a:rPr>
              <a:t>R. </a:t>
            </a:r>
            <a:r>
              <a:rPr lang="en-US" sz="1600" dirty="0" err="1">
                <a:solidFill>
                  <a:schemeClr val="bg1">
                    <a:lumMod val="50000"/>
                  </a:schemeClr>
                </a:solidFill>
              </a:rPr>
              <a:t>Baier</a:t>
            </a:r>
            <a:r>
              <a:rPr lang="en-US" sz="1600" dirty="0">
                <a:solidFill>
                  <a:schemeClr val="bg1">
                    <a:lumMod val="50000"/>
                  </a:schemeClr>
                </a:solidFill>
              </a:rPr>
              <a:t> and P. </a:t>
            </a:r>
            <a:r>
              <a:rPr lang="en-US" sz="1600" dirty="0" err="1">
                <a:solidFill>
                  <a:schemeClr val="bg1">
                    <a:lumMod val="50000"/>
                  </a:schemeClr>
                </a:solidFill>
              </a:rPr>
              <a:t>Breitenlohner</a:t>
            </a:r>
            <a:r>
              <a:rPr lang="en-US" sz="1600" dirty="0">
                <a:solidFill>
                  <a:schemeClr val="bg1">
                    <a:lumMod val="50000"/>
                  </a:schemeClr>
                </a:solidFill>
              </a:rPr>
              <a:t>, </a:t>
            </a:r>
            <a:r>
              <a:rPr lang="en-US" sz="1600" dirty="0" err="1">
                <a:solidFill>
                  <a:schemeClr val="bg1">
                    <a:lumMod val="50000"/>
                  </a:schemeClr>
                </a:solidFill>
              </a:rPr>
              <a:t>Nuovo</a:t>
            </a:r>
            <a:r>
              <a:rPr lang="en-US" sz="1600" dirty="0">
                <a:solidFill>
                  <a:schemeClr val="bg1">
                    <a:lumMod val="50000"/>
                  </a:schemeClr>
                </a:solidFill>
              </a:rPr>
              <a:t> </a:t>
            </a:r>
            <a:r>
              <a:rPr lang="en-US" sz="1600" dirty="0" err="1">
                <a:solidFill>
                  <a:schemeClr val="bg1">
                    <a:lumMod val="50000"/>
                  </a:schemeClr>
                </a:solidFill>
              </a:rPr>
              <a:t>Cim</a:t>
            </a:r>
            <a:r>
              <a:rPr lang="en-US" sz="1600" dirty="0">
                <a:solidFill>
                  <a:schemeClr val="bg1">
                    <a:lumMod val="50000"/>
                  </a:schemeClr>
                </a:solidFill>
              </a:rPr>
              <a:t>., 1967</a:t>
            </a:r>
          </a:p>
          <a:p>
            <a:pPr marL="411480" lvl="1" indent="0">
              <a:buNone/>
            </a:pPr>
            <a:r>
              <a:rPr lang="en-US" sz="1600" dirty="0">
                <a:solidFill>
                  <a:schemeClr val="bg1">
                    <a:lumMod val="50000"/>
                  </a:schemeClr>
                </a:solidFill>
              </a:rPr>
              <a:t>N. </a:t>
            </a:r>
            <a:r>
              <a:rPr lang="en-US" sz="1600" dirty="0" err="1">
                <a:solidFill>
                  <a:schemeClr val="bg1">
                    <a:lumMod val="50000"/>
                  </a:schemeClr>
                </a:solidFill>
              </a:rPr>
              <a:t>Narozhny</a:t>
            </a:r>
            <a:r>
              <a:rPr lang="en-US" sz="1600" dirty="0">
                <a:solidFill>
                  <a:schemeClr val="bg1">
                    <a:lumMod val="50000"/>
                  </a:schemeClr>
                </a:solidFill>
              </a:rPr>
              <a:t>, JETP, 1968</a:t>
            </a:r>
          </a:p>
          <a:p>
            <a:pPr marL="411480" lvl="1" indent="0">
              <a:buNone/>
            </a:pPr>
            <a:r>
              <a:rPr lang="en-US" sz="1600" dirty="0">
                <a:solidFill>
                  <a:schemeClr val="bg1">
                    <a:lumMod val="50000"/>
                  </a:schemeClr>
                </a:solidFill>
              </a:rPr>
              <a:t>E. </a:t>
            </a:r>
            <a:r>
              <a:rPr lang="en-US" sz="1600" dirty="0" err="1">
                <a:solidFill>
                  <a:schemeClr val="bg1">
                    <a:lumMod val="50000"/>
                  </a:schemeClr>
                </a:solidFill>
              </a:rPr>
              <a:t>Brezin</a:t>
            </a:r>
            <a:r>
              <a:rPr lang="en-US" sz="1600" dirty="0">
                <a:solidFill>
                  <a:schemeClr val="bg1">
                    <a:lumMod val="50000"/>
                  </a:schemeClr>
                </a:solidFill>
              </a:rPr>
              <a:t>, C. </a:t>
            </a:r>
            <a:r>
              <a:rPr lang="en-US" sz="1600" dirty="0" err="1">
                <a:solidFill>
                  <a:schemeClr val="bg1">
                    <a:lumMod val="50000"/>
                  </a:schemeClr>
                </a:solidFill>
              </a:rPr>
              <a:t>Itzykson</a:t>
            </a:r>
            <a:r>
              <a:rPr lang="en-US" sz="1600" dirty="0">
                <a:solidFill>
                  <a:schemeClr val="bg1">
                    <a:lumMod val="50000"/>
                  </a:schemeClr>
                </a:solidFill>
              </a:rPr>
              <a:t>, PRD, 1970</a:t>
            </a:r>
          </a:p>
          <a:p>
            <a:pPr marL="411480" lvl="1" indent="0">
              <a:buNone/>
            </a:pPr>
            <a:r>
              <a:rPr lang="en-US" sz="1600" dirty="0">
                <a:solidFill>
                  <a:schemeClr val="bg1">
                    <a:lumMod val="50000"/>
                  </a:schemeClr>
                </a:solidFill>
              </a:rPr>
              <a:t>TH, B. </a:t>
            </a:r>
            <a:r>
              <a:rPr lang="en-US" sz="1600" dirty="0" err="1">
                <a:solidFill>
                  <a:schemeClr val="bg1">
                    <a:lumMod val="50000"/>
                  </a:schemeClr>
                </a:solidFill>
              </a:rPr>
              <a:t>Liesfeld</a:t>
            </a:r>
            <a:r>
              <a:rPr lang="en-US" sz="1600" dirty="0">
                <a:solidFill>
                  <a:schemeClr val="bg1">
                    <a:lumMod val="50000"/>
                  </a:schemeClr>
                </a:solidFill>
              </a:rPr>
              <a:t>, K.-U. </a:t>
            </a:r>
            <a:r>
              <a:rPr lang="en-US" sz="1600" dirty="0" err="1">
                <a:solidFill>
                  <a:schemeClr val="bg1">
                    <a:lumMod val="50000"/>
                  </a:schemeClr>
                </a:solidFill>
              </a:rPr>
              <a:t>Amthor</a:t>
            </a:r>
            <a:r>
              <a:rPr lang="en-US" sz="1600" dirty="0">
                <a:solidFill>
                  <a:schemeClr val="bg1">
                    <a:lumMod val="50000"/>
                  </a:schemeClr>
                </a:solidFill>
              </a:rPr>
              <a:t>, H. </a:t>
            </a:r>
            <a:r>
              <a:rPr lang="en-US" sz="1600" dirty="0" err="1">
                <a:solidFill>
                  <a:schemeClr val="bg1">
                    <a:lumMod val="50000"/>
                  </a:schemeClr>
                </a:solidFill>
              </a:rPr>
              <a:t>Schwoerer</a:t>
            </a:r>
            <a:r>
              <a:rPr lang="en-US" sz="1600" dirty="0">
                <a:solidFill>
                  <a:schemeClr val="bg1">
                    <a:lumMod val="50000"/>
                  </a:schemeClr>
                </a:solidFill>
              </a:rPr>
              <a:t>, R. </a:t>
            </a:r>
            <a:r>
              <a:rPr lang="en-US" sz="1600" dirty="0" err="1">
                <a:solidFill>
                  <a:schemeClr val="bg1">
                    <a:lumMod val="50000"/>
                  </a:schemeClr>
                </a:solidFill>
              </a:rPr>
              <a:t>Sauerbrey</a:t>
            </a:r>
            <a:r>
              <a:rPr lang="en-US" sz="1600" dirty="0">
                <a:solidFill>
                  <a:schemeClr val="bg1">
                    <a:lumMod val="50000"/>
                  </a:schemeClr>
                </a:solidFill>
              </a:rPr>
              <a:t> and A. </a:t>
            </a:r>
            <a:r>
              <a:rPr lang="en-US" sz="1600" dirty="0" err="1">
                <a:solidFill>
                  <a:schemeClr val="bg1">
                    <a:lumMod val="50000"/>
                  </a:schemeClr>
                </a:solidFill>
              </a:rPr>
              <a:t>Wipf</a:t>
            </a:r>
            <a:r>
              <a:rPr lang="en-US" sz="1600" dirty="0">
                <a:solidFill>
                  <a:schemeClr val="bg1">
                    <a:lumMod val="50000"/>
                  </a:schemeClr>
                </a:solidFill>
              </a:rPr>
              <a:t>, Opt. </a:t>
            </a:r>
            <a:r>
              <a:rPr lang="en-US" sz="1600" dirty="0" err="1">
                <a:solidFill>
                  <a:schemeClr val="bg1">
                    <a:lumMod val="50000"/>
                  </a:schemeClr>
                </a:solidFill>
              </a:rPr>
              <a:t>Commun</a:t>
            </a:r>
            <a:r>
              <a:rPr lang="en-US" sz="1600" dirty="0">
                <a:solidFill>
                  <a:schemeClr val="bg1">
                    <a:lumMod val="50000"/>
                  </a:schemeClr>
                </a:solidFill>
              </a:rPr>
              <a:t>., 2006</a:t>
            </a:r>
          </a:p>
          <a:p>
            <a:pPr marL="411480" lvl="1" indent="0">
              <a:buNone/>
            </a:pPr>
            <a:r>
              <a:rPr lang="en-US" sz="1600" dirty="0">
                <a:solidFill>
                  <a:schemeClr val="bg1">
                    <a:lumMod val="50000"/>
                  </a:schemeClr>
                </a:solidFill>
              </a:rPr>
              <a:t>G. Shore, NPB, 2007</a:t>
            </a:r>
          </a:p>
          <a:p>
            <a:pPr marL="411480" lvl="1" indent="0">
              <a:buNone/>
            </a:pPr>
            <a:r>
              <a:rPr lang="en-US" sz="1600" dirty="0">
                <a:solidFill>
                  <a:schemeClr val="bg1">
                    <a:lumMod val="50000"/>
                  </a:schemeClr>
                </a:solidFill>
              </a:rPr>
              <a:t>V. </a:t>
            </a:r>
            <a:r>
              <a:rPr lang="en-US" sz="1600" dirty="0" err="1">
                <a:solidFill>
                  <a:schemeClr val="bg1">
                    <a:lumMod val="50000"/>
                  </a:schemeClr>
                </a:solidFill>
              </a:rPr>
              <a:t>Dinu</a:t>
            </a:r>
            <a:r>
              <a:rPr lang="en-US" sz="1600" dirty="0">
                <a:solidFill>
                  <a:schemeClr val="bg1">
                    <a:lumMod val="50000"/>
                  </a:schemeClr>
                </a:solidFill>
              </a:rPr>
              <a:t>, TH, A. </a:t>
            </a:r>
            <a:r>
              <a:rPr lang="en-US" sz="1600" dirty="0" err="1">
                <a:solidFill>
                  <a:schemeClr val="bg1">
                    <a:lumMod val="50000"/>
                  </a:schemeClr>
                </a:solidFill>
              </a:rPr>
              <a:t>Ilderton</a:t>
            </a:r>
            <a:r>
              <a:rPr lang="en-US" sz="1600" dirty="0">
                <a:solidFill>
                  <a:schemeClr val="bg1">
                    <a:lumMod val="50000"/>
                  </a:schemeClr>
                </a:solidFill>
              </a:rPr>
              <a:t>, M. </a:t>
            </a:r>
            <a:r>
              <a:rPr lang="en-US" sz="1600" dirty="0" err="1">
                <a:solidFill>
                  <a:schemeClr val="bg1">
                    <a:lumMod val="50000"/>
                  </a:schemeClr>
                </a:solidFill>
              </a:rPr>
              <a:t>Marklund</a:t>
            </a:r>
            <a:r>
              <a:rPr lang="en-US" sz="1600" dirty="0">
                <a:solidFill>
                  <a:schemeClr val="bg1">
                    <a:lumMod val="50000"/>
                  </a:schemeClr>
                </a:solidFill>
              </a:rPr>
              <a:t> and G. </a:t>
            </a:r>
            <a:r>
              <a:rPr lang="en-US" sz="1600" dirty="0" err="1">
                <a:solidFill>
                  <a:schemeClr val="bg1">
                    <a:lumMod val="50000"/>
                  </a:schemeClr>
                </a:solidFill>
              </a:rPr>
              <a:t>Torgrimsson</a:t>
            </a:r>
            <a:r>
              <a:rPr lang="en-US" sz="1600" dirty="0">
                <a:solidFill>
                  <a:schemeClr val="bg1">
                    <a:lumMod val="50000"/>
                  </a:schemeClr>
                </a:solidFill>
              </a:rPr>
              <a:t>, PRD, 2014 (I &amp; II</a:t>
            </a:r>
            <a:r>
              <a:rPr lang="en-US" sz="1600" dirty="0" smtClean="0">
                <a:solidFill>
                  <a:schemeClr val="bg1">
                    <a:lumMod val="50000"/>
                  </a:schemeClr>
                </a:solidFill>
              </a:rPr>
              <a:t>): </a:t>
            </a:r>
            <a:r>
              <a:rPr lang="en-US" sz="1600" b="1" dirty="0" smtClean="0">
                <a:solidFill>
                  <a:schemeClr val="bg1">
                    <a:lumMod val="50000"/>
                  </a:schemeClr>
                </a:solidFill>
              </a:rPr>
              <a:t>FS effects</a:t>
            </a:r>
            <a:endParaRPr lang="en-US" sz="1600" b="1" dirty="0">
              <a:solidFill>
                <a:schemeClr val="bg1">
                  <a:lumMod val="50000"/>
                </a:schemeClr>
              </a:solidFill>
            </a:endParaRPr>
          </a:p>
          <a:p>
            <a:pPr marL="411480" lvl="1" indent="0">
              <a:buNone/>
            </a:pPr>
            <a:r>
              <a:rPr lang="en-US" sz="1600" dirty="0"/>
              <a:t>…</a:t>
            </a:r>
          </a:p>
          <a:p>
            <a:r>
              <a:rPr lang="en-US" dirty="0" smtClean="0"/>
              <a:t>Experiment</a:t>
            </a:r>
          </a:p>
          <a:p>
            <a:pPr marL="320040" lvl="1" indent="0">
              <a:buNone/>
            </a:pPr>
            <a:r>
              <a:rPr lang="en-US" sz="1600" dirty="0" err="1">
                <a:solidFill>
                  <a:srgbClr val="7F7F7F"/>
                </a:solidFill>
              </a:rPr>
              <a:t>Zavattini</a:t>
            </a:r>
            <a:r>
              <a:rPr lang="en-US" sz="1600" dirty="0">
                <a:solidFill>
                  <a:srgbClr val="7F7F7F"/>
                </a:solidFill>
              </a:rPr>
              <a:t> et al., </a:t>
            </a:r>
            <a:r>
              <a:rPr lang="en-US" sz="1600" dirty="0" smtClean="0">
                <a:solidFill>
                  <a:srgbClr val="7F7F7F"/>
                </a:solidFill>
              </a:rPr>
              <a:t>PRD</a:t>
            </a:r>
            <a:r>
              <a:rPr lang="en-US" sz="1600" b="1" dirty="0" smtClean="0">
                <a:solidFill>
                  <a:srgbClr val="7F7F7F"/>
                </a:solidFill>
              </a:rPr>
              <a:t> 90</a:t>
            </a:r>
            <a:r>
              <a:rPr lang="en-US" sz="1600" dirty="0" smtClean="0">
                <a:solidFill>
                  <a:srgbClr val="7F7F7F"/>
                </a:solidFill>
              </a:rPr>
              <a:t>, 2014</a:t>
            </a:r>
            <a:endParaRPr lang="en-US" sz="1600" dirty="0">
              <a:solidFill>
                <a:srgbClr val="7F7F7F"/>
              </a:solidFill>
            </a:endParaRPr>
          </a:p>
          <a:p>
            <a:pPr marL="320040" lvl="1" indent="0">
              <a:buNone/>
            </a:pPr>
            <a:r>
              <a:rPr lang="en-US" sz="1600" dirty="0">
                <a:solidFill>
                  <a:srgbClr val="7F7F7F"/>
                </a:solidFill>
              </a:rPr>
              <a:t>Rizzo et al., BMV, </a:t>
            </a:r>
            <a:r>
              <a:rPr lang="en-US" sz="1600" dirty="0" smtClean="0">
                <a:solidFill>
                  <a:srgbClr val="7F7F7F"/>
                </a:solidFill>
              </a:rPr>
              <a:t>Eur. Phys. J. D </a:t>
            </a:r>
            <a:r>
              <a:rPr lang="en-US" sz="1600" b="1" dirty="0" smtClean="0">
                <a:solidFill>
                  <a:srgbClr val="7F7F7F"/>
                </a:solidFill>
              </a:rPr>
              <a:t>68</a:t>
            </a:r>
            <a:r>
              <a:rPr lang="en-US" sz="1600" dirty="0" smtClean="0">
                <a:solidFill>
                  <a:srgbClr val="7F7F7F"/>
                </a:solidFill>
              </a:rPr>
              <a:t>,  2014</a:t>
            </a:r>
          </a:p>
          <a:p>
            <a:pPr marL="320040" lvl="1" indent="0">
              <a:buNone/>
            </a:pPr>
            <a:r>
              <a:rPr lang="en-US" sz="1600" dirty="0" smtClean="0"/>
              <a:t>(all with static B field)</a:t>
            </a:r>
          </a:p>
          <a:p>
            <a:pPr marL="320040" lvl="1" indent="0">
              <a:buNone/>
            </a:pPr>
            <a:r>
              <a:rPr lang="en-US" sz="1600" dirty="0" smtClean="0">
                <a:solidFill>
                  <a:srgbClr val="FF0000"/>
                </a:solidFill>
              </a:rPr>
              <a:t>Laser: HIBEF @ DESY (in preparation)</a:t>
            </a:r>
            <a:endParaRPr lang="en-US" sz="1600" dirty="0">
              <a:solidFill>
                <a:srgbClr val="FF0000"/>
              </a:solidFill>
            </a:endParaRPr>
          </a:p>
          <a:p>
            <a:pPr marL="320040" lvl="1" indent="0">
              <a:buNone/>
            </a:pPr>
            <a:endParaRPr lang="en-US" dirty="0" smtClean="0"/>
          </a:p>
        </p:txBody>
      </p:sp>
      <p:cxnSp>
        <p:nvCxnSpPr>
          <p:cNvPr id="10" name="Straight Connector 9"/>
          <p:cNvCxnSpPr/>
          <p:nvPr/>
        </p:nvCxnSpPr>
        <p:spPr>
          <a:xfrm>
            <a:off x="3645452" y="5338263"/>
            <a:ext cx="936104" cy="0"/>
          </a:xfrm>
          <a:prstGeom prst="line">
            <a:avLst/>
          </a:prstGeom>
          <a:ln>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2575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3.1 Theory</a:t>
            </a:r>
            <a:endParaRPr lang="en-US" dirty="0"/>
          </a:p>
        </p:txBody>
      </p:sp>
      <p:sp>
        <p:nvSpPr>
          <p:cNvPr id="3" name="Title 2"/>
          <p:cNvSpPr>
            <a:spLocks noGrp="1"/>
          </p:cNvSpPr>
          <p:nvPr>
            <p:ph type="title"/>
          </p:nvPr>
        </p:nvSpPr>
        <p:spPr/>
        <p:txBody>
          <a:bodyPr/>
          <a:lstStyle/>
          <a:p>
            <a:r>
              <a:rPr lang="en-US" smtClean="0"/>
              <a:t>3. Vacuum </a:t>
            </a:r>
            <a:r>
              <a:rPr lang="en-US" dirty="0" smtClean="0"/>
              <a:t>birefringence</a:t>
            </a:r>
            <a:endParaRPr lang="en-US" dirty="0"/>
          </a:p>
        </p:txBody>
      </p:sp>
      <p:pic>
        <p:nvPicPr>
          <p:cNvPr id="6" name="Picture 5" descr="VacPo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276" y="3853354"/>
            <a:ext cx="3122354" cy="1505817"/>
          </a:xfrm>
          <a:prstGeom prst="rect">
            <a:avLst/>
          </a:prstGeom>
        </p:spPr>
      </p:pic>
    </p:spTree>
    <p:extLst>
      <p:ext uri="{BB962C8B-B14F-4D97-AF65-F5344CB8AC3E}">
        <p14:creationId xmlns:p14="http://schemas.microsoft.com/office/powerpoint/2010/main" val="754557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423848" cy="5069160"/>
          </a:xfrm>
        </p:spPr>
        <p:txBody>
          <a:bodyPr>
            <a:normAutofit/>
          </a:bodyPr>
          <a:lstStyle/>
          <a:p>
            <a:r>
              <a:rPr lang="en-GB" dirty="0" err="1" smtClean="0"/>
              <a:t>VacPol</a:t>
            </a:r>
            <a:r>
              <a:rPr lang="en-GB" dirty="0" smtClean="0"/>
              <a:t> tensor         </a:t>
            </a:r>
          </a:p>
          <a:p>
            <a:pPr marL="0" indent="0">
              <a:buNone/>
            </a:pPr>
            <a:r>
              <a:rPr lang="en-GB" sz="1600" dirty="0">
                <a:solidFill>
                  <a:srgbClr val="7F7F7F"/>
                </a:solidFill>
              </a:rPr>
              <a:t>  </a:t>
            </a:r>
            <a:r>
              <a:rPr lang="en-GB" sz="1600" dirty="0" smtClean="0">
                <a:solidFill>
                  <a:srgbClr val="7F7F7F"/>
                </a:solidFill>
              </a:rPr>
              <a:t>   </a:t>
            </a:r>
          </a:p>
          <a:p>
            <a:pPr marL="0" indent="0">
              <a:buNone/>
            </a:pPr>
            <a:endParaRPr lang="en-GB" sz="1600" dirty="0" smtClean="0">
              <a:solidFill>
                <a:srgbClr val="7F7F7F"/>
              </a:solidFill>
            </a:endParaRPr>
          </a:p>
          <a:p>
            <a:pPr lvl="1"/>
            <a:r>
              <a:rPr lang="en-GB" b="1" dirty="0" smtClean="0"/>
              <a:t>Two</a:t>
            </a:r>
            <a:r>
              <a:rPr lang="en-GB" dirty="0" smtClean="0"/>
              <a:t> nontrivial eigenvalues  </a:t>
            </a:r>
          </a:p>
          <a:p>
            <a:pPr lvl="1"/>
            <a:endParaRPr lang="en-GB" b="1" dirty="0" smtClean="0"/>
          </a:p>
          <a:p>
            <a:pPr marL="365760" lvl="1" indent="0">
              <a:buNone/>
            </a:pPr>
            <a:r>
              <a:rPr lang="en-GB" b="1" dirty="0" smtClean="0"/>
              <a:t>   </a:t>
            </a:r>
            <a:r>
              <a:rPr lang="en-GB" dirty="0" smtClean="0"/>
              <a:t>with         </a:t>
            </a:r>
            <a:r>
              <a:rPr lang="en-GB" b="1" dirty="0" smtClean="0"/>
              <a:t>energy momentum tensor </a:t>
            </a:r>
          </a:p>
          <a:p>
            <a:pPr lvl="1"/>
            <a:r>
              <a:rPr lang="en-GB" b="1" dirty="0" smtClean="0"/>
              <a:t>Two</a:t>
            </a:r>
            <a:r>
              <a:rPr lang="en-GB" dirty="0" smtClean="0"/>
              <a:t> dispersion relations (‘deformed LC’)</a:t>
            </a:r>
            <a:endParaRPr lang="en-GB" b="1" dirty="0" smtClean="0"/>
          </a:p>
          <a:p>
            <a:pPr lvl="1"/>
            <a:endParaRPr lang="en-GB" b="1" dirty="0" smtClean="0"/>
          </a:p>
          <a:p>
            <a:pPr lvl="1"/>
            <a:r>
              <a:rPr lang="en-GB" b="1" dirty="0" smtClean="0"/>
              <a:t>Two</a:t>
            </a:r>
            <a:r>
              <a:rPr lang="en-GB" dirty="0" smtClean="0"/>
              <a:t> </a:t>
            </a:r>
            <a:r>
              <a:rPr lang="en-GB" dirty="0"/>
              <a:t>indices of refraction</a:t>
            </a:r>
            <a:r>
              <a:rPr lang="en-GB" sz="1600" dirty="0"/>
              <a:t> </a:t>
            </a:r>
            <a:r>
              <a:rPr lang="en-GB" sz="1400" dirty="0">
                <a:solidFill>
                  <a:srgbClr val="A6A6A6"/>
                </a:solidFill>
              </a:rPr>
              <a:t>(Toll 1952; </a:t>
            </a:r>
            <a:r>
              <a:rPr lang="en-GB" sz="1400" dirty="0" err="1">
                <a:solidFill>
                  <a:srgbClr val="A6A6A6"/>
                </a:solidFill>
              </a:rPr>
              <a:t>Narozhny</a:t>
            </a:r>
            <a:r>
              <a:rPr lang="en-GB" sz="1400" dirty="0">
                <a:solidFill>
                  <a:srgbClr val="A6A6A6"/>
                </a:solidFill>
              </a:rPr>
              <a:t> 1968; </a:t>
            </a:r>
            <a:r>
              <a:rPr lang="en-GB" sz="1400" dirty="0" err="1">
                <a:solidFill>
                  <a:srgbClr val="A6A6A6"/>
                </a:solidFill>
              </a:rPr>
              <a:t>Brezin</a:t>
            </a:r>
            <a:r>
              <a:rPr lang="en-GB" sz="1400" dirty="0">
                <a:solidFill>
                  <a:srgbClr val="A6A6A6"/>
                </a:solidFill>
              </a:rPr>
              <a:t>, </a:t>
            </a:r>
            <a:r>
              <a:rPr lang="en-GB" sz="1400" dirty="0" err="1">
                <a:solidFill>
                  <a:srgbClr val="A6A6A6"/>
                </a:solidFill>
              </a:rPr>
              <a:t>Itzykson</a:t>
            </a:r>
            <a:r>
              <a:rPr lang="en-GB" sz="1400" dirty="0">
                <a:solidFill>
                  <a:srgbClr val="A6A6A6"/>
                </a:solidFill>
              </a:rPr>
              <a:t> 1970</a:t>
            </a:r>
            <a:r>
              <a:rPr lang="en-GB" sz="1400" dirty="0" smtClean="0">
                <a:solidFill>
                  <a:srgbClr val="A6A6A6"/>
                </a:solidFill>
              </a:rPr>
              <a:t>) </a:t>
            </a:r>
            <a:endParaRPr lang="en-GB" sz="1400" dirty="0">
              <a:solidFill>
                <a:srgbClr val="A6A6A6"/>
              </a:solidFill>
            </a:endParaRPr>
          </a:p>
        </p:txBody>
      </p:sp>
      <p:sp>
        <p:nvSpPr>
          <p:cNvPr id="2" name="Title 1"/>
          <p:cNvSpPr>
            <a:spLocks noGrp="1"/>
          </p:cNvSpPr>
          <p:nvPr>
            <p:ph type="title"/>
          </p:nvPr>
        </p:nvSpPr>
        <p:spPr>
          <a:ln>
            <a:noFill/>
          </a:ln>
        </p:spPr>
        <p:txBody>
          <a:bodyPr/>
          <a:lstStyle/>
          <a:p>
            <a:r>
              <a:rPr lang="en-GB" dirty="0" smtClean="0"/>
              <a:t>‘Traditional’ analysis </a:t>
            </a:r>
            <a:r>
              <a:rPr lang="en-GB" dirty="0">
                <a:solidFill>
                  <a:srgbClr val="7F7F7F"/>
                </a:solidFill>
              </a:rPr>
              <a:t> </a:t>
            </a:r>
            <a:r>
              <a:rPr lang="en-GB" sz="2000" dirty="0">
                <a:solidFill>
                  <a:srgbClr val="7F7F7F"/>
                </a:solidFill>
              </a:rPr>
              <a:t>(Toll 1952)</a:t>
            </a:r>
            <a:endParaRPr lang="en-GB" sz="2000" dirty="0"/>
          </a:p>
        </p:txBody>
      </p:sp>
      <p:grpSp>
        <p:nvGrpSpPr>
          <p:cNvPr id="8" name="Group 7"/>
          <p:cNvGrpSpPr/>
          <p:nvPr/>
        </p:nvGrpSpPr>
        <p:grpSpPr>
          <a:xfrm>
            <a:off x="5025050" y="2087669"/>
            <a:ext cx="2050109" cy="799079"/>
            <a:chOff x="6338315" y="3155511"/>
            <a:chExt cx="2050109" cy="799079"/>
          </a:xfrm>
        </p:grpSpPr>
        <p:grpSp>
          <p:nvGrpSpPr>
            <p:cNvPr id="22" name="Group 21"/>
            <p:cNvGrpSpPr/>
            <p:nvPr/>
          </p:nvGrpSpPr>
          <p:grpSpPr>
            <a:xfrm>
              <a:off x="6338315" y="3155511"/>
              <a:ext cx="2050109" cy="799079"/>
              <a:chOff x="6338315" y="3155511"/>
              <a:chExt cx="2050109" cy="799079"/>
            </a:xfrm>
          </p:grpSpPr>
          <p:grpSp>
            <p:nvGrpSpPr>
              <p:cNvPr id="11" name="Group 10"/>
              <p:cNvGrpSpPr>
                <a:grpSpLocks noChangeAspect="1"/>
              </p:cNvGrpSpPr>
              <p:nvPr/>
            </p:nvGrpSpPr>
            <p:grpSpPr>
              <a:xfrm>
                <a:off x="6338315" y="3155511"/>
                <a:ext cx="2050109" cy="777545"/>
                <a:chOff x="5436096" y="3245554"/>
                <a:chExt cx="1584177" cy="576064"/>
              </a:xfrm>
            </p:grpSpPr>
            <p:pic>
              <p:nvPicPr>
                <p:cNvPr id="16" name="Picture 15" descr="VacPol.jpg"/>
                <p:cNvPicPr>
                  <a:picLocks noChangeAspect="1"/>
                </p:cNvPicPr>
                <p:nvPr/>
              </p:nvPicPr>
              <p:blipFill>
                <a:blip r:embed="rId3" cstate="print"/>
                <a:stretch>
                  <a:fillRect/>
                </a:stretch>
              </p:blipFill>
              <p:spPr>
                <a:xfrm>
                  <a:off x="5436096" y="3245554"/>
                  <a:ext cx="1584177" cy="576064"/>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821" y="3403725"/>
                  <a:ext cx="215999" cy="215999"/>
                </a:xfrm>
                <a:prstGeom prst="rect">
                  <a:avLst/>
                </a:prstGeom>
              </p:spPr>
            </p:pic>
          </p:grpSp>
          <p:pic>
            <p:nvPicPr>
              <p:cNvPr id="19" name="Picture 1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694" y="3738591"/>
                <a:ext cx="179999" cy="215999"/>
              </a:xfrm>
              <a:prstGeom prst="rect">
                <a:avLst/>
              </a:prstGeom>
            </p:spPr>
          </p:pic>
          <p:pic>
            <p:nvPicPr>
              <p:cNvPr id="21" name="Picture 2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2592" y="3780656"/>
                <a:ext cx="168000" cy="144000"/>
              </a:xfrm>
              <a:prstGeom prst="rect">
                <a:avLst/>
              </a:prstGeom>
            </p:spPr>
          </p:pic>
        </p:grpSp>
        <p:pic>
          <p:nvPicPr>
            <p:cNvPr id="6" name="Picture 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9198" y="3177293"/>
              <a:ext cx="152400" cy="241300"/>
            </a:xfrm>
            <a:prstGeom prst="rect">
              <a:avLst/>
            </a:prstGeom>
          </p:spPr>
        </p:pic>
        <p:pic>
          <p:nvPicPr>
            <p:cNvPr id="24" name="Picture 2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8577" y="3155511"/>
              <a:ext cx="152400" cy="241300"/>
            </a:xfrm>
            <a:prstGeom prst="rect">
              <a:avLst/>
            </a:prstGeom>
          </p:spPr>
        </p:pic>
      </p:grpSp>
      <p:pic>
        <p:nvPicPr>
          <p:cNvPr id="5" name="Picture 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1678" y="2281701"/>
            <a:ext cx="1727200" cy="342900"/>
          </a:xfrm>
          <a:prstGeom prst="rect">
            <a:avLst/>
          </a:prstGeom>
        </p:spPr>
      </p:pic>
      <p:pic>
        <p:nvPicPr>
          <p:cNvPr id="9" name="Picture 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9055" y="3295280"/>
            <a:ext cx="4064000" cy="393700"/>
          </a:xfrm>
          <a:prstGeom prst="rect">
            <a:avLst/>
          </a:prstGeom>
        </p:spPr>
      </p:pic>
      <p:pic>
        <p:nvPicPr>
          <p:cNvPr id="13" name="Picture 1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7898" y="3852890"/>
            <a:ext cx="571500" cy="228600"/>
          </a:xfrm>
          <a:prstGeom prst="rect">
            <a:avLst/>
          </a:prstGeom>
        </p:spPr>
      </p:pic>
      <p:pic>
        <p:nvPicPr>
          <p:cNvPr id="14" name="Picture 13"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9978" y="4752743"/>
            <a:ext cx="5257800" cy="393700"/>
          </a:xfrm>
          <a:prstGeom prst="rect">
            <a:avLst/>
          </a:prstGeom>
        </p:spPr>
      </p:pic>
      <p:pic>
        <p:nvPicPr>
          <p:cNvPr id="15" name="Picture 14"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8775" y="5734003"/>
            <a:ext cx="2832100" cy="393700"/>
          </a:xfrm>
          <a:prstGeom prst="rect">
            <a:avLst/>
          </a:prstGeom>
        </p:spPr>
      </p:pic>
    </p:spTree>
    <p:extLst>
      <p:ext uri="{BB962C8B-B14F-4D97-AF65-F5344CB8AC3E}">
        <p14:creationId xmlns:p14="http://schemas.microsoft.com/office/powerpoint/2010/main" val="6337126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Scattering </a:t>
            </a:r>
            <a:r>
              <a:rPr lang="en-US" dirty="0" smtClean="0"/>
              <a:t>analysis I  </a:t>
            </a:r>
            <a:endParaRPr lang="en-US" dirty="0"/>
          </a:p>
        </p:txBody>
      </p:sp>
      <p:sp>
        <p:nvSpPr>
          <p:cNvPr id="3" name="Content Placeholder 2"/>
          <p:cNvSpPr>
            <a:spLocks noGrp="1"/>
          </p:cNvSpPr>
          <p:nvPr>
            <p:ph sz="quarter" idx="1"/>
          </p:nvPr>
        </p:nvSpPr>
        <p:spPr>
          <a:xfrm>
            <a:off x="612648" y="1600199"/>
            <a:ext cx="8153400" cy="4966153"/>
          </a:xfrm>
        </p:spPr>
        <p:txBody>
          <a:bodyPr/>
          <a:lstStyle/>
          <a:p>
            <a:r>
              <a:rPr lang="en-US" dirty="0" smtClean="0"/>
              <a:t>Lowest order LBL scattering (</a:t>
            </a:r>
            <a:r>
              <a:rPr lang="en-US" b="1" dirty="0" smtClean="0"/>
              <a:t>off BG</a:t>
            </a:r>
            <a:r>
              <a:rPr lang="en-US" dirty="0" smtClean="0"/>
              <a:t>) </a:t>
            </a:r>
          </a:p>
          <a:p>
            <a:endParaRPr lang="en-US" dirty="0"/>
          </a:p>
          <a:p>
            <a:endParaRPr lang="en-US" dirty="0" smtClean="0"/>
          </a:p>
          <a:p>
            <a:endParaRPr lang="en-US" dirty="0"/>
          </a:p>
          <a:p>
            <a:endParaRPr lang="en-US" dirty="0" smtClean="0"/>
          </a:p>
          <a:p>
            <a:endParaRPr lang="en-US" dirty="0"/>
          </a:p>
          <a:p>
            <a:r>
              <a:rPr lang="en-US" b="1" dirty="0" smtClean="0"/>
              <a:t>Vacuum birefringence</a:t>
            </a:r>
            <a:r>
              <a:rPr lang="en-US" dirty="0" smtClean="0"/>
              <a:t>: </a:t>
            </a:r>
            <a:r>
              <a:rPr lang="en-US" b="1" dirty="0" smtClean="0"/>
              <a:t>polarisation flip – forward </a:t>
            </a:r>
            <a:r>
              <a:rPr lang="en-US" dirty="0" smtClean="0"/>
              <a:t>amp nonzero:</a:t>
            </a:r>
          </a:p>
          <a:p>
            <a:endParaRPr lang="en-US" dirty="0"/>
          </a:p>
          <a:p>
            <a:pPr marL="0" indent="0">
              <a:buNone/>
            </a:pPr>
            <a:endParaRPr lang="en-US" dirty="0" smtClean="0"/>
          </a:p>
        </p:txBody>
      </p:sp>
      <p:grpSp>
        <p:nvGrpSpPr>
          <p:cNvPr id="21" name="Group 20"/>
          <p:cNvGrpSpPr/>
          <p:nvPr/>
        </p:nvGrpSpPr>
        <p:grpSpPr>
          <a:xfrm>
            <a:off x="1610291" y="2339258"/>
            <a:ext cx="5418747" cy="2250410"/>
            <a:chOff x="1610291" y="2555761"/>
            <a:chExt cx="5418747" cy="2250410"/>
          </a:xfrm>
        </p:grpSpPr>
        <p:pic>
          <p:nvPicPr>
            <p:cNvPr id="4" name="Picture 3" descr="VacPo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920" y="2596372"/>
              <a:ext cx="3583059" cy="17280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038" y="4482171"/>
              <a:ext cx="1296000" cy="3240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291" y="4456771"/>
              <a:ext cx="1363035" cy="324000"/>
            </a:xfrm>
            <a:prstGeom prst="rect">
              <a:avLst/>
            </a:prstGeom>
          </p:spPr>
        </p:pic>
        <p:pic>
          <p:nvPicPr>
            <p:cNvPr id="17" name="Picture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987" y="2570307"/>
              <a:ext cx="636000" cy="324000"/>
            </a:xfrm>
            <a:prstGeom prst="rect">
              <a:avLst/>
            </a:prstGeom>
          </p:spPr>
        </p:pic>
        <p:pic>
          <p:nvPicPr>
            <p:cNvPr id="20" name="Picture 1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3755" y="2555761"/>
              <a:ext cx="636000" cy="324000"/>
            </a:xfrm>
            <a:prstGeom prst="rect">
              <a:avLst/>
            </a:prstGeom>
          </p:spPr>
        </p:pic>
      </p:grpSp>
      <p:pic>
        <p:nvPicPr>
          <p:cNvPr id="5" name="Picture 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5801" y="3145791"/>
            <a:ext cx="2430712" cy="287999"/>
          </a:xfrm>
          <a:prstGeom prst="rect">
            <a:avLst/>
          </a:prstGeom>
        </p:spPr>
      </p:pic>
      <p:cxnSp>
        <p:nvCxnSpPr>
          <p:cNvPr id="9" name="Straight Arrow Connector 8"/>
          <p:cNvCxnSpPr/>
          <p:nvPr/>
        </p:nvCxnSpPr>
        <p:spPr>
          <a:xfrm flipV="1">
            <a:off x="6710531" y="3491510"/>
            <a:ext cx="0" cy="647801"/>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320" y="5373216"/>
            <a:ext cx="1092200" cy="368300"/>
          </a:xfrm>
          <a:prstGeom prst="rect">
            <a:avLst/>
          </a:prstGeom>
        </p:spPr>
      </p:pic>
      <p:pic>
        <p:nvPicPr>
          <p:cNvPr id="10" name="Picture 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8064" y="5373216"/>
            <a:ext cx="1536700" cy="368300"/>
          </a:xfrm>
          <a:prstGeom prst="rect">
            <a:avLst/>
          </a:prstGeom>
        </p:spPr>
      </p:pic>
      <p:pic>
        <p:nvPicPr>
          <p:cNvPr id="11" name="Picture 1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6879" y="5966279"/>
            <a:ext cx="3086100" cy="368300"/>
          </a:xfrm>
          <a:prstGeom prst="rect">
            <a:avLst/>
          </a:prstGeom>
        </p:spPr>
      </p:pic>
      <p:sp>
        <p:nvSpPr>
          <p:cNvPr id="15" name="Rectangle 14"/>
          <p:cNvSpPr/>
          <p:nvPr/>
        </p:nvSpPr>
        <p:spPr>
          <a:xfrm>
            <a:off x="4611095" y="1227773"/>
            <a:ext cx="4356111" cy="307777"/>
          </a:xfrm>
          <a:prstGeom prst="rect">
            <a:avLst/>
          </a:prstGeom>
        </p:spPr>
        <p:txBody>
          <a:bodyPr wrap="square">
            <a:spAutoFit/>
          </a:bodyPr>
          <a:lstStyle/>
          <a:p>
            <a:r>
              <a:rPr lang="en-US" sz="1400" dirty="0">
                <a:solidFill>
                  <a:srgbClr val="7F7F7F"/>
                </a:solidFill>
              </a:rPr>
              <a:t>(</a:t>
            </a:r>
            <a:r>
              <a:rPr lang="en-US" sz="1400" dirty="0" err="1">
                <a:solidFill>
                  <a:srgbClr val="7F7F7F"/>
                </a:solidFill>
              </a:rPr>
              <a:t>Dinu</a:t>
            </a:r>
            <a:r>
              <a:rPr lang="en-US" sz="1400" dirty="0">
                <a:solidFill>
                  <a:srgbClr val="7F7F7F"/>
                </a:solidFill>
              </a:rPr>
              <a:t>, TH, </a:t>
            </a:r>
            <a:r>
              <a:rPr lang="en-US" sz="1400" dirty="0" err="1">
                <a:solidFill>
                  <a:srgbClr val="7F7F7F"/>
                </a:solidFill>
              </a:rPr>
              <a:t>Ilderton</a:t>
            </a:r>
            <a:r>
              <a:rPr lang="en-US" sz="1400" dirty="0">
                <a:solidFill>
                  <a:srgbClr val="7F7F7F"/>
                </a:solidFill>
              </a:rPr>
              <a:t>, </a:t>
            </a:r>
            <a:r>
              <a:rPr lang="en-US" sz="1400" dirty="0" err="1">
                <a:solidFill>
                  <a:srgbClr val="7F7F7F"/>
                </a:solidFill>
              </a:rPr>
              <a:t>Marklund</a:t>
            </a:r>
            <a:r>
              <a:rPr lang="en-US" sz="1400" dirty="0">
                <a:solidFill>
                  <a:srgbClr val="7F7F7F"/>
                </a:solidFill>
              </a:rPr>
              <a:t>, </a:t>
            </a:r>
            <a:r>
              <a:rPr lang="en-US" sz="1400" dirty="0" err="1">
                <a:solidFill>
                  <a:srgbClr val="7F7F7F"/>
                </a:solidFill>
              </a:rPr>
              <a:t>Torgrimsson</a:t>
            </a:r>
            <a:r>
              <a:rPr lang="en-US" sz="1400" dirty="0">
                <a:solidFill>
                  <a:srgbClr val="7F7F7F"/>
                </a:solidFill>
              </a:rPr>
              <a:t>, PRD </a:t>
            </a:r>
            <a:r>
              <a:rPr lang="en-US" sz="1400" b="1" dirty="0" smtClean="0">
                <a:solidFill>
                  <a:srgbClr val="7F7F7F"/>
                </a:solidFill>
              </a:rPr>
              <a:t>89, </a:t>
            </a:r>
            <a:r>
              <a:rPr lang="en-US" sz="1400" dirty="0" smtClean="0">
                <a:solidFill>
                  <a:srgbClr val="7F7F7F"/>
                </a:solidFill>
              </a:rPr>
              <a:t>2014</a:t>
            </a:r>
            <a:r>
              <a:rPr lang="en-US" sz="1400" dirty="0">
                <a:solidFill>
                  <a:srgbClr val="7F7F7F"/>
                </a:solidFill>
              </a:rPr>
              <a:t>)</a:t>
            </a:r>
          </a:p>
        </p:txBody>
      </p:sp>
    </p:spTree>
    <p:extLst>
      <p:ext uri="{BB962C8B-B14F-4D97-AF65-F5344CB8AC3E}">
        <p14:creationId xmlns:p14="http://schemas.microsoft.com/office/powerpoint/2010/main" val="1767481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Scattering </a:t>
            </a:r>
            <a:r>
              <a:rPr lang="en-US" dirty="0" smtClean="0"/>
              <a:t>analysis </a:t>
            </a:r>
            <a:r>
              <a:rPr lang="en-US" dirty="0" smtClean="0"/>
              <a:t>II </a:t>
            </a:r>
            <a:endParaRPr lang="en-US" dirty="0"/>
          </a:p>
        </p:txBody>
      </p:sp>
      <p:sp>
        <p:nvSpPr>
          <p:cNvPr id="3" name="Content Placeholder 2"/>
          <p:cNvSpPr>
            <a:spLocks noGrp="1"/>
          </p:cNvSpPr>
          <p:nvPr>
            <p:ph sz="quarter" idx="1"/>
          </p:nvPr>
        </p:nvSpPr>
        <p:spPr>
          <a:xfrm>
            <a:off x="612648" y="1600200"/>
            <a:ext cx="8153400" cy="4865708"/>
          </a:xfrm>
        </p:spPr>
        <p:txBody>
          <a:bodyPr/>
          <a:lstStyle/>
          <a:p>
            <a:r>
              <a:rPr lang="en-US" dirty="0" smtClean="0"/>
              <a:t>Standard Feynman rules yield equivalent </a:t>
            </a:r>
            <a:r>
              <a:rPr lang="en-US" dirty="0" err="1" smtClean="0"/>
              <a:t>rep.s</a:t>
            </a:r>
            <a:r>
              <a:rPr lang="en-US" dirty="0" smtClean="0"/>
              <a:t>:</a:t>
            </a:r>
          </a:p>
          <a:p>
            <a:endParaRPr lang="en-US" dirty="0"/>
          </a:p>
          <a:p>
            <a:endParaRPr lang="en-US" dirty="0" smtClean="0"/>
          </a:p>
          <a:p>
            <a:endParaRPr lang="en-US" dirty="0"/>
          </a:p>
          <a:p>
            <a:endParaRPr lang="en-US" dirty="0" smtClean="0"/>
          </a:p>
          <a:p>
            <a:pPr marL="0" indent="0">
              <a:buNone/>
            </a:pPr>
            <a:endParaRPr lang="en-US" dirty="0" smtClean="0"/>
          </a:p>
          <a:p>
            <a:pPr marL="0" indent="0">
              <a:buNone/>
            </a:pPr>
            <a:r>
              <a:rPr lang="en-US" dirty="0" smtClean="0"/>
              <a:t>    with </a:t>
            </a:r>
            <a:r>
              <a:rPr lang="en-US" b="1" dirty="0" smtClean="0"/>
              <a:t>polarisation tensor</a:t>
            </a:r>
            <a:r>
              <a:rPr lang="en-US" dirty="0" smtClean="0"/>
              <a:t>  </a:t>
            </a:r>
          </a:p>
          <a:p>
            <a:pPr marL="365760" lvl="1" indent="0">
              <a:buNone/>
            </a:pPr>
            <a:endParaRPr lang="en-US" dirty="0" smtClean="0"/>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427" y="4332446"/>
            <a:ext cx="1790700" cy="3683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802" y="4956021"/>
            <a:ext cx="977900" cy="3429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427" y="3021043"/>
            <a:ext cx="5448300" cy="3937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4427" y="3646345"/>
            <a:ext cx="4914900" cy="393700"/>
          </a:xfrm>
          <a:prstGeom prst="rect">
            <a:avLst/>
          </a:prstGeom>
        </p:spPr>
      </p:pic>
      <p:pic>
        <p:nvPicPr>
          <p:cNvPr id="11" name="Picture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0968" y="2366886"/>
            <a:ext cx="6210300" cy="393700"/>
          </a:xfrm>
          <a:prstGeom prst="rect">
            <a:avLst/>
          </a:prstGeom>
        </p:spPr>
      </p:pic>
      <p:sp>
        <p:nvSpPr>
          <p:cNvPr id="12" name="TextBox 11"/>
          <p:cNvSpPr txBox="1"/>
          <p:nvPr/>
        </p:nvSpPr>
        <p:spPr>
          <a:xfrm>
            <a:off x="1077599" y="5777417"/>
            <a:ext cx="5022410" cy="307777"/>
          </a:xfrm>
          <a:prstGeom prst="rect">
            <a:avLst/>
          </a:prstGeom>
          <a:noFill/>
        </p:spPr>
        <p:txBody>
          <a:bodyPr wrap="square" rtlCol="0">
            <a:spAutoFit/>
          </a:bodyPr>
          <a:lstStyle/>
          <a:p>
            <a:r>
              <a:rPr lang="en-US" sz="1400" dirty="0" smtClean="0">
                <a:solidFill>
                  <a:schemeClr val="bg1">
                    <a:lumMod val="65000"/>
                  </a:schemeClr>
                </a:solidFill>
              </a:rPr>
              <a:t>Formalism: Davila, Schubert, Trejo, Int. J. Mod. Phys. 2014 </a:t>
            </a:r>
            <a:endParaRPr lang="en-US" sz="1400" dirty="0">
              <a:solidFill>
                <a:schemeClr val="bg1">
                  <a:lumMod val="65000"/>
                </a:schemeClr>
              </a:solidFill>
            </a:endParaRPr>
          </a:p>
        </p:txBody>
      </p:sp>
    </p:spTree>
    <p:extLst>
      <p:ext uri="{BB962C8B-B14F-4D97-AF65-F5344CB8AC3E}">
        <p14:creationId xmlns:p14="http://schemas.microsoft.com/office/powerpoint/2010/main" val="13964718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Scattering </a:t>
            </a:r>
            <a:r>
              <a:rPr lang="en-US" dirty="0" smtClean="0"/>
              <a:t>analysis III</a:t>
            </a:r>
            <a:endParaRPr lang="en-US" dirty="0"/>
          </a:p>
        </p:txBody>
      </p:sp>
      <p:sp>
        <p:nvSpPr>
          <p:cNvPr id="3" name="Content Placeholder 2"/>
          <p:cNvSpPr>
            <a:spLocks noGrp="1"/>
          </p:cNvSpPr>
          <p:nvPr>
            <p:ph sz="quarter" idx="1"/>
          </p:nvPr>
        </p:nvSpPr>
        <p:spPr>
          <a:xfrm>
            <a:off x="612648" y="1600199"/>
            <a:ext cx="8153400" cy="5069161"/>
          </a:xfrm>
        </p:spPr>
        <p:txBody>
          <a:bodyPr/>
          <a:lstStyle/>
          <a:p>
            <a:r>
              <a:rPr lang="en-US" dirty="0" smtClean="0"/>
              <a:t>Non-flip amplitude:</a:t>
            </a:r>
          </a:p>
          <a:p>
            <a:endParaRPr lang="en-US" dirty="0"/>
          </a:p>
          <a:p>
            <a:endParaRPr lang="en-US" dirty="0" smtClean="0"/>
          </a:p>
          <a:p>
            <a:r>
              <a:rPr lang="en-US" dirty="0" smtClean="0"/>
              <a:t>Flip amplitude:</a:t>
            </a:r>
          </a:p>
          <a:p>
            <a:pPr marL="0" indent="0">
              <a:buNone/>
            </a:pPr>
            <a:endParaRPr lang="en-US" dirty="0" smtClean="0"/>
          </a:p>
          <a:p>
            <a:r>
              <a:rPr lang="en-US" dirty="0" err="1" smtClean="0"/>
              <a:t>Ellipticity</a:t>
            </a:r>
            <a:r>
              <a:rPr lang="en-US" dirty="0" smtClean="0"/>
              <a:t>:</a:t>
            </a:r>
          </a:p>
          <a:p>
            <a:endParaRPr lang="en-US" dirty="0"/>
          </a:p>
          <a:p>
            <a:r>
              <a:rPr lang="en-US" dirty="0" smtClean="0"/>
              <a:t>Observable</a:t>
            </a:r>
            <a:r>
              <a:rPr lang="en-US" dirty="0"/>
              <a:t>: fraction of photons with flipped </a:t>
            </a:r>
            <a:r>
              <a:rPr lang="en-US" dirty="0" err="1" smtClean="0"/>
              <a:t>pol</a:t>
            </a:r>
            <a:r>
              <a:rPr lang="en-US" baseline="30000" dirty="0" err="1" smtClean="0"/>
              <a:t>n</a:t>
            </a:r>
            <a:endParaRPr lang="en-US" dirty="0"/>
          </a:p>
        </p:txBody>
      </p:sp>
      <p:pic>
        <p:nvPicPr>
          <p:cNvPr id="11" name="Picture 1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18" y="2461766"/>
            <a:ext cx="7988300" cy="381000"/>
          </a:xfrm>
          <a:prstGeom prst="rect">
            <a:avLst/>
          </a:prstGeom>
        </p:spPr>
      </p:pic>
      <p:pic>
        <p:nvPicPr>
          <p:cNvPr id="12" name="Picture 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799" y="3861048"/>
            <a:ext cx="4978400" cy="381000"/>
          </a:xfrm>
          <a:prstGeom prst="rect">
            <a:avLst/>
          </a:prstGeom>
        </p:spPr>
      </p:pic>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4869160"/>
            <a:ext cx="4216400" cy="342900"/>
          </a:xfrm>
          <a:prstGeom prst="rect">
            <a:avLst/>
          </a:prstGeom>
        </p:spPr>
      </p:pic>
      <p:grpSp>
        <p:nvGrpSpPr>
          <p:cNvPr id="8" name="Group 7"/>
          <p:cNvGrpSpPr/>
          <p:nvPr/>
        </p:nvGrpSpPr>
        <p:grpSpPr>
          <a:xfrm>
            <a:off x="5436096" y="3181956"/>
            <a:ext cx="2160240" cy="714430"/>
            <a:chOff x="7244174" y="4632126"/>
            <a:chExt cx="2160240" cy="714430"/>
          </a:xfrm>
        </p:grpSpPr>
        <p:sp>
          <p:nvSpPr>
            <p:cNvPr id="4" name="TextBox 3"/>
            <p:cNvSpPr txBox="1"/>
            <p:nvPr/>
          </p:nvSpPr>
          <p:spPr>
            <a:xfrm>
              <a:off x="7244174" y="4632126"/>
              <a:ext cx="2160240" cy="400110"/>
            </a:xfrm>
            <a:prstGeom prst="rect">
              <a:avLst/>
            </a:prstGeom>
            <a:noFill/>
            <a:ln>
              <a:solidFill>
                <a:schemeClr val="tx1"/>
              </a:solidFill>
            </a:ln>
          </p:spPr>
          <p:txBody>
            <a:bodyPr wrap="square" rtlCol="0">
              <a:spAutoFit/>
            </a:bodyPr>
            <a:lstStyle/>
            <a:p>
              <a:r>
                <a:rPr lang="en-US" sz="2000" dirty="0" smtClean="0"/>
                <a:t>0 for Born-</a:t>
              </a:r>
              <a:r>
                <a:rPr lang="en-US" sz="2000" dirty="0" err="1" smtClean="0"/>
                <a:t>Infeld</a:t>
              </a:r>
              <a:r>
                <a:rPr lang="en-US" sz="2000" dirty="0" smtClean="0"/>
                <a:t> !</a:t>
              </a:r>
              <a:endParaRPr lang="en-US" sz="2000" dirty="0"/>
            </a:p>
          </p:txBody>
        </p:sp>
        <p:cxnSp>
          <p:nvCxnSpPr>
            <p:cNvPr id="10" name="Straight Connector 9"/>
            <p:cNvCxnSpPr/>
            <p:nvPr/>
          </p:nvCxnSpPr>
          <p:spPr>
            <a:xfrm>
              <a:off x="8315223" y="5029940"/>
              <a:ext cx="0" cy="316616"/>
            </a:xfrm>
            <a:prstGeom prst="line">
              <a:avLst/>
            </a:prstGeom>
            <a:ln>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7164288" y="4797152"/>
            <a:ext cx="1296144" cy="400110"/>
          </a:xfrm>
          <a:prstGeom prst="rect">
            <a:avLst/>
          </a:prstGeom>
          <a:noFill/>
          <a:ln>
            <a:solidFill>
              <a:schemeClr val="tx1"/>
            </a:solidFill>
          </a:ln>
        </p:spPr>
        <p:txBody>
          <a:bodyPr wrap="square" rtlCol="0">
            <a:spAutoFit/>
          </a:bodyPr>
          <a:lstStyle/>
          <a:p>
            <a:r>
              <a:rPr lang="en-US" sz="2000" dirty="0" smtClean="0"/>
              <a:t>Phase shift</a:t>
            </a:r>
            <a:endParaRPr lang="en-US" sz="2000" dirty="0"/>
          </a:p>
        </p:txBody>
      </p:sp>
      <p:sp>
        <p:nvSpPr>
          <p:cNvPr id="21" name="TextBox 20"/>
          <p:cNvSpPr txBox="1"/>
          <p:nvPr/>
        </p:nvSpPr>
        <p:spPr>
          <a:xfrm>
            <a:off x="6156176" y="6021288"/>
            <a:ext cx="1656184" cy="400110"/>
          </a:xfrm>
          <a:prstGeom prst="rect">
            <a:avLst/>
          </a:prstGeom>
          <a:noFill/>
          <a:ln>
            <a:solidFill>
              <a:schemeClr val="tx1"/>
            </a:solidFill>
          </a:ln>
        </p:spPr>
        <p:txBody>
          <a:bodyPr wrap="square" rtlCol="0">
            <a:spAutoFit/>
          </a:bodyPr>
          <a:lstStyle/>
          <a:p>
            <a:r>
              <a:rPr lang="en-US" sz="2000" dirty="0" smtClean="0"/>
              <a:t>Intensity ratio</a:t>
            </a:r>
            <a:endParaRPr lang="en-US" sz="2000" dirty="0"/>
          </a:p>
        </p:txBody>
      </p:sp>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6019637"/>
            <a:ext cx="3860800" cy="419100"/>
          </a:xfrm>
          <a:prstGeom prst="rect">
            <a:avLst/>
          </a:prstGeom>
        </p:spPr>
      </p:pic>
    </p:spTree>
    <p:extLst>
      <p:ext uri="{BB962C8B-B14F-4D97-AF65-F5344CB8AC3E}">
        <p14:creationId xmlns:p14="http://schemas.microsoft.com/office/powerpoint/2010/main" val="23209992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3.2 Experiment</a:t>
            </a:r>
            <a:endParaRPr lang="en-US" dirty="0"/>
          </a:p>
        </p:txBody>
      </p:sp>
      <p:sp>
        <p:nvSpPr>
          <p:cNvPr id="3" name="Title 2"/>
          <p:cNvSpPr>
            <a:spLocks noGrp="1"/>
          </p:cNvSpPr>
          <p:nvPr>
            <p:ph type="title"/>
          </p:nvPr>
        </p:nvSpPr>
        <p:spPr/>
        <p:txBody>
          <a:bodyPr/>
          <a:lstStyle/>
          <a:p>
            <a:r>
              <a:rPr lang="en-US" smtClean="0"/>
              <a:t>3. Vacuum </a:t>
            </a:r>
            <a:r>
              <a:rPr lang="en-US" dirty="0" smtClean="0"/>
              <a:t>birefringence</a:t>
            </a:r>
            <a:endParaRPr lang="en-US" dirty="0"/>
          </a:p>
        </p:txBody>
      </p:sp>
    </p:spTree>
    <p:extLst>
      <p:ext uri="{BB962C8B-B14F-4D97-AF65-F5344CB8AC3E}">
        <p14:creationId xmlns:p14="http://schemas.microsoft.com/office/powerpoint/2010/main" val="2284089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HIBEF @ DESY</a:t>
            </a:r>
            <a:endParaRPr lang="en-US" dirty="0"/>
          </a:p>
        </p:txBody>
      </p:sp>
      <p:pic>
        <p:nvPicPr>
          <p:cNvPr id="4" name="Content Placeholder 3" descr="setup.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39" t="-1287" r="-1454" b="-1097"/>
          <a:stretch/>
        </p:blipFill>
        <p:spPr>
          <a:xfrm>
            <a:off x="2768702" y="2204864"/>
            <a:ext cx="6195786" cy="4234362"/>
          </a:xfrm>
        </p:spPr>
      </p:pic>
      <p:pic>
        <p:nvPicPr>
          <p:cNvPr id="6" name="Picture 5" descr="setupTex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391" y="4778389"/>
            <a:ext cx="2933999" cy="432048"/>
          </a:xfrm>
          <a:prstGeom prst="rect">
            <a:avLst/>
          </a:prstGeom>
        </p:spPr>
      </p:pic>
      <p:sp>
        <p:nvSpPr>
          <p:cNvPr id="7" name="Rectangle 6"/>
          <p:cNvSpPr/>
          <p:nvPr/>
        </p:nvSpPr>
        <p:spPr>
          <a:xfrm>
            <a:off x="3416774" y="3410237"/>
            <a:ext cx="2952328" cy="43204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827584" y="1844824"/>
            <a:ext cx="3240360" cy="2232248"/>
            <a:chOff x="755576" y="1772816"/>
            <a:chExt cx="3528392" cy="2472690"/>
          </a:xfrm>
        </p:grpSpPr>
        <p:grpSp>
          <p:nvGrpSpPr>
            <p:cNvPr id="9" name="Group 8"/>
            <p:cNvGrpSpPr/>
            <p:nvPr/>
          </p:nvGrpSpPr>
          <p:grpSpPr>
            <a:xfrm>
              <a:off x="755576" y="1772816"/>
              <a:ext cx="3528392" cy="2472690"/>
              <a:chOff x="755576" y="1772816"/>
              <a:chExt cx="3528392" cy="2472690"/>
            </a:xfrm>
          </p:grpSpPr>
          <p:pic>
            <p:nvPicPr>
              <p:cNvPr id="5" name="Picture 4" descr="HIB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772816"/>
                <a:ext cx="3528392" cy="2472690"/>
              </a:xfrm>
              <a:prstGeom prst="rect">
                <a:avLst/>
              </a:prstGeom>
            </p:spPr>
          </p:pic>
          <p:sp>
            <p:nvSpPr>
              <p:cNvPr id="8" name="Rectangle 7"/>
              <p:cNvSpPr/>
              <p:nvPr/>
            </p:nvSpPr>
            <p:spPr>
              <a:xfrm>
                <a:off x="773718" y="1790958"/>
                <a:ext cx="576064" cy="36004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764087" y="1781327"/>
              <a:ext cx="1402846" cy="340929"/>
            </a:xfrm>
            <a:prstGeom prst="rect">
              <a:avLst/>
            </a:prstGeom>
            <a:noFill/>
          </p:spPr>
          <p:txBody>
            <a:bodyPr wrap="square" rtlCol="0">
              <a:spAutoFit/>
            </a:bodyPr>
            <a:lstStyle/>
            <a:p>
              <a:r>
                <a:rPr lang="en-US" sz="1400" dirty="0" smtClean="0">
                  <a:solidFill>
                    <a:schemeClr val="bg1"/>
                  </a:solidFill>
                </a:rPr>
                <a:t>HIBEF @ DESY</a:t>
              </a:r>
              <a:endParaRPr lang="en-US" sz="1400" dirty="0">
                <a:solidFill>
                  <a:schemeClr val="bg1"/>
                </a:solidFill>
              </a:endParaRPr>
            </a:p>
          </p:txBody>
        </p:sp>
      </p:grpSp>
      <p:grpSp>
        <p:nvGrpSpPr>
          <p:cNvPr id="15" name="Group 14"/>
          <p:cNvGrpSpPr>
            <a:grpSpLocks noChangeAspect="1"/>
          </p:cNvGrpSpPr>
          <p:nvPr/>
        </p:nvGrpSpPr>
        <p:grpSpPr>
          <a:xfrm>
            <a:off x="827584" y="4472336"/>
            <a:ext cx="2160240" cy="1836984"/>
            <a:chOff x="5410200" y="3789040"/>
            <a:chExt cx="3217813" cy="2736304"/>
          </a:xfrm>
        </p:grpSpPr>
        <p:pic>
          <p:nvPicPr>
            <p:cNvPr id="16" name="Picture 15" descr="DESYlogo.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1406" y="3789040"/>
              <a:ext cx="1273743" cy="1297331"/>
            </a:xfrm>
            <a:prstGeom prst="rect">
              <a:avLst/>
            </a:prstGeom>
          </p:spPr>
        </p:pic>
        <p:pic>
          <p:nvPicPr>
            <p:cNvPr id="17" name="Picture 16" descr="HZDRlogo.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5217244"/>
              <a:ext cx="1689100" cy="1308100"/>
            </a:xfrm>
            <a:prstGeom prst="rect">
              <a:avLst/>
            </a:prstGeom>
          </p:spPr>
        </p:pic>
        <p:pic>
          <p:nvPicPr>
            <p:cNvPr id="18" name="Picture 17" descr="XFELlogo.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303" y="5229200"/>
              <a:ext cx="1319710" cy="1296144"/>
            </a:xfrm>
            <a:prstGeom prst="rect">
              <a:avLst/>
            </a:prstGeom>
          </p:spPr>
        </p:pic>
        <p:pic>
          <p:nvPicPr>
            <p:cNvPr id="19" name="Picture 18" descr="HIJenalogo.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9613" y="3834393"/>
              <a:ext cx="1619687" cy="818743"/>
            </a:xfrm>
            <a:prstGeom prst="rect">
              <a:avLst/>
            </a:prstGeom>
          </p:spPr>
        </p:pic>
      </p:grpSp>
      <p:sp>
        <p:nvSpPr>
          <p:cNvPr id="20" name="TextBox 19"/>
          <p:cNvSpPr txBox="1"/>
          <p:nvPr/>
        </p:nvSpPr>
        <p:spPr>
          <a:xfrm>
            <a:off x="4407823" y="3632043"/>
            <a:ext cx="1009062" cy="461665"/>
          </a:xfrm>
          <a:prstGeom prst="rect">
            <a:avLst/>
          </a:prstGeom>
          <a:noFill/>
          <a:ln>
            <a:solidFill>
              <a:srgbClr val="000000"/>
            </a:solidFill>
          </a:ln>
        </p:spPr>
        <p:txBody>
          <a:bodyPr wrap="square" rtlCol="0">
            <a:spAutoFit/>
          </a:bodyPr>
          <a:lstStyle/>
          <a:p>
            <a:r>
              <a:rPr lang="en-US" sz="2400" dirty="0" smtClean="0"/>
              <a:t>Setup:</a:t>
            </a:r>
            <a:endParaRPr lang="en-US" sz="2400" dirty="0"/>
          </a:p>
        </p:txBody>
      </p:sp>
      <p:sp>
        <p:nvSpPr>
          <p:cNvPr id="21" name="TextBox 20"/>
          <p:cNvSpPr txBox="1"/>
          <p:nvPr/>
        </p:nvSpPr>
        <p:spPr>
          <a:xfrm>
            <a:off x="3275856" y="6505599"/>
            <a:ext cx="5112568" cy="307777"/>
          </a:xfrm>
          <a:prstGeom prst="rect">
            <a:avLst/>
          </a:prstGeom>
          <a:noFill/>
        </p:spPr>
        <p:txBody>
          <a:bodyPr wrap="square" rtlCol="0">
            <a:spAutoFit/>
          </a:bodyPr>
          <a:lstStyle/>
          <a:p>
            <a:r>
              <a:rPr lang="en-GB" sz="1400" dirty="0" smtClean="0">
                <a:solidFill>
                  <a:schemeClr val="bg1">
                    <a:lumMod val="50000"/>
                  </a:schemeClr>
                </a:solidFill>
              </a:rPr>
              <a:t>Cowan, TH, </a:t>
            </a:r>
            <a:r>
              <a:rPr lang="en-GB" sz="1400" dirty="0" err="1" smtClean="0">
                <a:solidFill>
                  <a:schemeClr val="bg1">
                    <a:lumMod val="50000"/>
                  </a:schemeClr>
                </a:solidFill>
              </a:rPr>
              <a:t>Sauerbrey</a:t>
            </a:r>
            <a:r>
              <a:rPr lang="en-GB" sz="1400" dirty="0" smtClean="0">
                <a:solidFill>
                  <a:schemeClr val="bg1">
                    <a:lumMod val="50000"/>
                  </a:schemeClr>
                </a:solidFill>
              </a:rPr>
              <a:t>, </a:t>
            </a:r>
            <a:r>
              <a:rPr lang="en-GB" sz="1400" dirty="0" err="1" smtClean="0">
                <a:solidFill>
                  <a:schemeClr val="bg1">
                    <a:lumMod val="50000"/>
                  </a:schemeClr>
                </a:solidFill>
              </a:rPr>
              <a:t>Schlenvoigt</a:t>
            </a:r>
            <a:r>
              <a:rPr lang="en-GB" sz="1400" dirty="0" smtClean="0">
                <a:solidFill>
                  <a:schemeClr val="bg1">
                    <a:lumMod val="50000"/>
                  </a:schemeClr>
                </a:solidFill>
              </a:rPr>
              <a:t>, Schramm, </a:t>
            </a:r>
            <a:r>
              <a:rPr lang="en-GB" sz="1400" dirty="0" smtClean="0">
                <a:solidFill>
                  <a:schemeClr val="bg1">
                    <a:lumMod val="50000"/>
                  </a:schemeClr>
                </a:solidFill>
              </a:rPr>
              <a:t>to appear, </a:t>
            </a:r>
            <a:r>
              <a:rPr lang="en-GB" sz="1400" dirty="0" smtClean="0">
                <a:solidFill>
                  <a:schemeClr val="bg1">
                    <a:lumMod val="50000"/>
                  </a:schemeClr>
                </a:solidFill>
              </a:rPr>
              <a:t>2015</a:t>
            </a:r>
          </a:p>
        </p:txBody>
      </p:sp>
      <p:sp>
        <p:nvSpPr>
          <p:cNvPr id="3" name="TextBox 2"/>
          <p:cNvSpPr txBox="1"/>
          <p:nvPr/>
        </p:nvSpPr>
        <p:spPr>
          <a:xfrm>
            <a:off x="4407823" y="1861202"/>
            <a:ext cx="1961279" cy="923330"/>
          </a:xfrm>
          <a:prstGeom prst="rect">
            <a:avLst/>
          </a:prstGeom>
          <a:noFill/>
          <a:ln>
            <a:solidFill>
              <a:srgbClr val="000000"/>
            </a:solidFill>
          </a:ln>
        </p:spPr>
        <p:txBody>
          <a:bodyPr wrap="square" rtlCol="0">
            <a:spAutoFit/>
          </a:bodyPr>
          <a:lstStyle/>
          <a:p>
            <a:r>
              <a:rPr lang="en-US" dirty="0" smtClean="0"/>
              <a:t>Avoid debris: </a:t>
            </a:r>
          </a:p>
          <a:p>
            <a:r>
              <a:rPr lang="en-US" dirty="0" smtClean="0"/>
              <a:t>Use </a:t>
            </a:r>
            <a:r>
              <a:rPr lang="en-US" b="1" dirty="0" smtClean="0"/>
              <a:t>light</a:t>
            </a:r>
            <a:r>
              <a:rPr lang="en-US" dirty="0" smtClean="0"/>
              <a:t> rather than matter target</a:t>
            </a:r>
            <a:endParaRPr lang="en-US" dirty="0"/>
          </a:p>
        </p:txBody>
      </p:sp>
    </p:spTree>
    <p:extLst>
      <p:ext uri="{BB962C8B-B14F-4D97-AF65-F5344CB8AC3E}">
        <p14:creationId xmlns:p14="http://schemas.microsoft.com/office/powerpoint/2010/main" val="3389363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Title 2"/>
          <p:cNvSpPr>
            <a:spLocks noGrp="1"/>
          </p:cNvSpPr>
          <p:nvPr>
            <p:ph type="title"/>
          </p:nvPr>
        </p:nvSpPr>
        <p:spPr/>
        <p:txBody>
          <a:bodyPr/>
          <a:lstStyle/>
          <a:p>
            <a:r>
              <a:rPr lang="en-GB" dirty="0" smtClean="0"/>
              <a:t>1. Introduction</a:t>
            </a:r>
            <a:endParaRPr lang="en-GB" dirty="0"/>
          </a:p>
        </p:txBody>
      </p:sp>
    </p:spTree>
    <p:extLst>
      <p:ext uri="{BB962C8B-B14F-4D97-AF65-F5344CB8AC3E}">
        <p14:creationId xmlns:p14="http://schemas.microsoft.com/office/powerpoint/2010/main" val="13034757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 feasibility </a:t>
            </a:r>
            <a:r>
              <a:rPr lang="en-GB" sz="1600" dirty="0" smtClean="0"/>
              <a:t>(TH et al., Opt. </a:t>
            </a:r>
            <a:r>
              <a:rPr lang="en-GB" sz="1600" dirty="0" err="1" smtClean="0"/>
              <a:t>Commun</a:t>
            </a:r>
            <a:r>
              <a:rPr lang="en-GB" sz="1600" dirty="0" smtClean="0"/>
              <a:t>., 2006)</a:t>
            </a:r>
            <a:endParaRPr lang="en-GB" sz="1600" dirty="0"/>
          </a:p>
        </p:txBody>
      </p:sp>
      <p:sp>
        <p:nvSpPr>
          <p:cNvPr id="3" name="Content Placeholder 2"/>
          <p:cNvSpPr>
            <a:spLocks noGrp="1"/>
          </p:cNvSpPr>
          <p:nvPr>
            <p:ph sz="quarter" idx="1"/>
          </p:nvPr>
        </p:nvSpPr>
        <p:spPr>
          <a:xfrm>
            <a:off x="612648" y="1600200"/>
            <a:ext cx="8153400" cy="4997152"/>
          </a:xfrm>
        </p:spPr>
        <p:txBody>
          <a:bodyPr>
            <a:normAutofit/>
          </a:bodyPr>
          <a:lstStyle/>
          <a:p>
            <a:r>
              <a:rPr lang="en-GB" dirty="0" smtClean="0"/>
              <a:t>Rewrite </a:t>
            </a:r>
            <a:r>
              <a:rPr lang="en-GB" dirty="0" err="1" smtClean="0"/>
              <a:t>ellipticity</a:t>
            </a:r>
            <a:endParaRPr lang="en-GB" dirty="0"/>
          </a:p>
          <a:p>
            <a:endParaRPr lang="en-GB" dirty="0"/>
          </a:p>
          <a:p>
            <a:endParaRPr lang="en-GB" dirty="0" smtClean="0"/>
          </a:p>
          <a:p>
            <a:endParaRPr lang="en-GB" dirty="0" smtClean="0"/>
          </a:p>
          <a:p>
            <a:r>
              <a:rPr lang="en-GB" dirty="0" smtClean="0"/>
              <a:t>Optimal scenario:  XFEL (             )  &amp; HP laser</a:t>
            </a:r>
          </a:p>
          <a:p>
            <a:pPr lvl="1"/>
            <a:r>
              <a:rPr lang="en-GB" dirty="0" smtClean="0"/>
              <a:t>HIBEF        (               ):</a:t>
            </a:r>
            <a:endParaRPr lang="en-GB" dirty="0"/>
          </a:p>
          <a:p>
            <a:pPr lvl="1"/>
            <a:r>
              <a:rPr lang="en-GB" dirty="0" smtClean="0"/>
              <a:t>ELI            (               ):</a:t>
            </a:r>
            <a:endParaRPr lang="en-GB" dirty="0"/>
          </a:p>
          <a:p>
            <a:pPr lvl="1"/>
            <a:r>
              <a:rPr lang="en-GB" dirty="0" smtClean="0"/>
              <a:t>X-ray </a:t>
            </a:r>
            <a:r>
              <a:rPr lang="en-GB" dirty="0" err="1" smtClean="0"/>
              <a:t>polarimetry</a:t>
            </a:r>
            <a:r>
              <a:rPr lang="en-GB" dirty="0" smtClean="0"/>
              <a:t>:</a:t>
            </a:r>
            <a:endParaRPr lang="en-GB" dirty="0"/>
          </a:p>
          <a:p>
            <a:pPr lvl="2"/>
            <a:r>
              <a:rPr lang="en-GB" dirty="0" smtClean="0"/>
              <a:t>Current </a:t>
            </a:r>
            <a:r>
              <a:rPr lang="en-GB" dirty="0"/>
              <a:t>record in polarisation purity:                 </a:t>
            </a:r>
            <a:r>
              <a:rPr lang="en-GB" dirty="0" smtClean="0"/>
              <a:t>   </a:t>
            </a:r>
            <a:r>
              <a:rPr lang="en-GB" sz="1700" dirty="0" smtClean="0"/>
              <a:t>@ </a:t>
            </a:r>
            <a:r>
              <a:rPr lang="en-GB" sz="2500" dirty="0" smtClean="0"/>
              <a:t>6.5 </a:t>
            </a:r>
            <a:r>
              <a:rPr lang="en-GB" sz="2500" dirty="0" err="1" smtClean="0"/>
              <a:t>keV</a:t>
            </a:r>
            <a:r>
              <a:rPr lang="en-GB" dirty="0">
                <a:solidFill>
                  <a:schemeClr val="bg1">
                    <a:lumMod val="50000"/>
                  </a:schemeClr>
                </a:solidFill>
              </a:rPr>
              <a:t> </a:t>
            </a:r>
            <a:r>
              <a:rPr lang="en-GB" dirty="0" smtClean="0">
                <a:solidFill>
                  <a:srgbClr val="000000"/>
                </a:solidFill>
              </a:rPr>
              <a:t>(                  </a:t>
            </a:r>
            <a:r>
              <a:rPr lang="en-GB" sz="1600" dirty="0" smtClean="0">
                <a:solidFill>
                  <a:srgbClr val="000000"/>
                </a:solidFill>
              </a:rPr>
              <a:t>@ </a:t>
            </a:r>
            <a:r>
              <a:rPr lang="en-GB" sz="2400" dirty="0" smtClean="0">
                <a:solidFill>
                  <a:srgbClr val="000000"/>
                </a:solidFill>
              </a:rPr>
              <a:t>12.9 </a:t>
            </a:r>
            <a:r>
              <a:rPr lang="en-GB" sz="2400" dirty="0" err="1" smtClean="0">
                <a:solidFill>
                  <a:srgbClr val="000000"/>
                </a:solidFill>
              </a:rPr>
              <a:t>keV</a:t>
            </a:r>
            <a:r>
              <a:rPr lang="en-GB" dirty="0" smtClean="0">
                <a:solidFill>
                  <a:srgbClr val="000000"/>
                </a:solidFill>
              </a:rPr>
              <a:t>)</a:t>
            </a:r>
            <a:r>
              <a:rPr lang="en-GB" dirty="0" smtClean="0">
                <a:solidFill>
                  <a:srgbClr val="000000"/>
                </a:solidFill>
              </a:rPr>
              <a:t> </a:t>
            </a:r>
            <a:r>
              <a:rPr lang="en-GB" sz="1400" dirty="0" smtClean="0">
                <a:solidFill>
                  <a:schemeClr val="bg1">
                    <a:lumMod val="65000"/>
                  </a:schemeClr>
                </a:solidFill>
              </a:rPr>
              <a:t>(</a:t>
            </a:r>
            <a:r>
              <a:rPr lang="en-GB" sz="1400" dirty="0" smtClean="0">
                <a:solidFill>
                  <a:schemeClr val="bg1">
                    <a:lumMod val="65000"/>
                  </a:schemeClr>
                </a:solidFill>
              </a:rPr>
              <a:t>Marx, </a:t>
            </a:r>
            <a:r>
              <a:rPr lang="en-GB" sz="1400" dirty="0" err="1" smtClean="0">
                <a:solidFill>
                  <a:schemeClr val="bg1">
                    <a:lumMod val="65000"/>
                  </a:schemeClr>
                </a:solidFill>
              </a:rPr>
              <a:t>Uschmann</a:t>
            </a:r>
            <a:r>
              <a:rPr lang="en-GB" sz="1400" dirty="0" smtClean="0">
                <a:solidFill>
                  <a:schemeClr val="bg1">
                    <a:lumMod val="65000"/>
                  </a:schemeClr>
                </a:solidFill>
              </a:rPr>
              <a:t>, Paulus </a:t>
            </a:r>
            <a:r>
              <a:rPr lang="en-GB" sz="1400" dirty="0">
                <a:solidFill>
                  <a:schemeClr val="bg1">
                    <a:lumMod val="65000"/>
                  </a:schemeClr>
                </a:solidFill>
              </a:rPr>
              <a:t>et </a:t>
            </a:r>
            <a:r>
              <a:rPr lang="en-GB" sz="1400" dirty="0" smtClean="0">
                <a:solidFill>
                  <a:schemeClr val="bg1">
                    <a:lumMod val="65000"/>
                  </a:schemeClr>
                </a:solidFill>
              </a:rPr>
              <a:t>al., PRL </a:t>
            </a:r>
            <a:r>
              <a:rPr lang="en-GB" sz="1400" b="1" dirty="0" smtClean="0">
                <a:solidFill>
                  <a:schemeClr val="bg1">
                    <a:lumMod val="65000"/>
                  </a:schemeClr>
                </a:solidFill>
              </a:rPr>
              <a:t>110</a:t>
            </a:r>
            <a:r>
              <a:rPr lang="en-GB" sz="1400" dirty="0" smtClean="0">
                <a:solidFill>
                  <a:schemeClr val="bg1">
                    <a:lumMod val="65000"/>
                  </a:schemeClr>
                </a:solidFill>
              </a:rPr>
              <a:t>, 2013) </a:t>
            </a:r>
            <a:endParaRPr lang="en-GB" sz="1400" dirty="0">
              <a:solidFill>
                <a:schemeClr val="bg1">
                  <a:lumMod val="65000"/>
                </a:schemeClr>
              </a:solidFill>
            </a:endParaRP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612" y="4367435"/>
            <a:ext cx="1295996" cy="323999"/>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8523" y="4829506"/>
            <a:ext cx="1284425" cy="323999"/>
          </a:xfrm>
          <a:prstGeom prst="rect">
            <a:avLst/>
          </a:prstGeom>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435" y="3862682"/>
            <a:ext cx="1284429" cy="324000"/>
          </a:xfrm>
          <a:prstGeom prst="rect">
            <a:avLst/>
          </a:prstGeom>
        </p:spPr>
      </p:pic>
      <p:pic>
        <p:nvPicPr>
          <p:cNvPr id="4" name="Picture 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4834134"/>
            <a:ext cx="1267196" cy="287999"/>
          </a:xfrm>
          <a:prstGeom prst="rect">
            <a:avLst/>
          </a:prstGeom>
        </p:spPr>
      </p:pic>
      <p:pic>
        <p:nvPicPr>
          <p:cNvPr id="5" name="Picture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2040" y="4367435"/>
            <a:ext cx="1427990" cy="287998"/>
          </a:xfrm>
          <a:prstGeom prst="rect">
            <a:avLst/>
          </a:prstGeom>
        </p:spPr>
      </p:pic>
      <p:sp>
        <p:nvSpPr>
          <p:cNvPr id="8" name="TextBox 7"/>
          <p:cNvSpPr txBox="1"/>
          <p:nvPr/>
        </p:nvSpPr>
        <p:spPr>
          <a:xfrm>
            <a:off x="6804248" y="4346962"/>
            <a:ext cx="1584176" cy="369332"/>
          </a:xfrm>
          <a:prstGeom prst="rect">
            <a:avLst/>
          </a:prstGeom>
          <a:noFill/>
          <a:ln>
            <a:solidFill>
              <a:srgbClr val="000000"/>
            </a:solidFill>
          </a:ln>
        </p:spPr>
        <p:txBody>
          <a:bodyPr wrap="square" rtlCol="0">
            <a:spAutoFit/>
          </a:bodyPr>
          <a:lstStyle/>
          <a:p>
            <a:r>
              <a:rPr lang="en-US" dirty="0"/>
              <a:t>f</a:t>
            </a:r>
            <a:r>
              <a:rPr lang="en-US" dirty="0" smtClean="0"/>
              <a:t>easibility limit</a:t>
            </a:r>
            <a:endParaRPr lang="en-US" dirty="0"/>
          </a:p>
        </p:txBody>
      </p:sp>
      <p:pic>
        <p:nvPicPr>
          <p:cNvPr id="9" name="Picture 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6607" y="6153318"/>
            <a:ext cx="1333490" cy="251998"/>
          </a:xfrm>
          <a:prstGeom prst="rect">
            <a:avLst/>
          </a:prstGeom>
        </p:spPr>
      </p:pic>
      <p:pic>
        <p:nvPicPr>
          <p:cNvPr id="13" name="Picture 1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4015" y="5765062"/>
            <a:ext cx="1333490" cy="251998"/>
          </a:xfrm>
          <a:prstGeom prst="rect">
            <a:avLst/>
          </a:prstGeom>
        </p:spPr>
      </p:pic>
      <p:pic>
        <p:nvPicPr>
          <p:cNvPr id="14" name="Picture 1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2518" y="2479972"/>
            <a:ext cx="5511800" cy="774700"/>
          </a:xfrm>
          <a:prstGeom prst="rect">
            <a:avLst/>
          </a:prstGeom>
        </p:spPr>
      </p:pic>
    </p:spTree>
    <p:extLst>
      <p:ext uri="{BB962C8B-B14F-4D97-AF65-F5344CB8AC3E}">
        <p14:creationId xmlns:p14="http://schemas.microsoft.com/office/powerpoint/2010/main" val="32063092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BG</a:t>
            </a:r>
            <a:endParaRPr lang="en-US" dirty="0"/>
          </a:p>
        </p:txBody>
      </p:sp>
      <p:sp>
        <p:nvSpPr>
          <p:cNvPr id="3" name="Content Placeholder 2"/>
          <p:cNvSpPr>
            <a:spLocks noGrp="1"/>
          </p:cNvSpPr>
          <p:nvPr>
            <p:ph sz="quarter" idx="1"/>
          </p:nvPr>
        </p:nvSpPr>
        <p:spPr>
          <a:xfrm>
            <a:off x="612648" y="1600199"/>
            <a:ext cx="8334726" cy="5106256"/>
          </a:xfrm>
        </p:spPr>
        <p:txBody>
          <a:bodyPr/>
          <a:lstStyle/>
          <a:p>
            <a:r>
              <a:rPr lang="en-US" dirty="0" smtClean="0"/>
              <a:t>Non</a:t>
            </a:r>
            <a:r>
              <a:rPr lang="en-US" dirty="0" smtClean="0"/>
              <a:t>-constant BG, e.g. </a:t>
            </a:r>
            <a:r>
              <a:rPr lang="en-US" b="1" dirty="0" smtClean="0"/>
              <a:t>pulsed</a:t>
            </a:r>
            <a:r>
              <a:rPr lang="en-US" dirty="0" smtClean="0"/>
              <a:t> PW: finite duration</a:t>
            </a:r>
          </a:p>
          <a:p>
            <a:r>
              <a:rPr lang="en-US" dirty="0"/>
              <a:t>Non-forward (reflection, deflection,…)</a:t>
            </a:r>
          </a:p>
          <a:p>
            <a:endParaRPr lang="en-US" dirty="0"/>
          </a:p>
          <a:p>
            <a:pPr lvl="1"/>
            <a:endParaRPr lang="en-US" dirty="0"/>
          </a:p>
          <a:p>
            <a:pPr lvl="1">
              <a:lnSpc>
                <a:spcPct val="80000"/>
              </a:lnSpc>
            </a:pPr>
            <a:r>
              <a:rPr lang="en-US" dirty="0" smtClean="0"/>
              <a:t>                 momentum transfer</a:t>
            </a:r>
          </a:p>
          <a:p>
            <a:pPr lvl="1"/>
            <a:r>
              <a:rPr lang="en-US" dirty="0" smtClean="0"/>
              <a:t>                 F.T. of                       : </a:t>
            </a:r>
            <a:endParaRPr lang="en-US" dirty="0" smtClean="0"/>
          </a:p>
          <a:p>
            <a:pPr lvl="1"/>
            <a:r>
              <a:rPr lang="en-US" dirty="0" smtClean="0"/>
              <a:t>‘</a:t>
            </a:r>
            <a:r>
              <a:rPr lang="en-US" dirty="0" smtClean="0"/>
              <a:t>intensity </a:t>
            </a:r>
            <a:r>
              <a:rPr lang="en-US" b="1" dirty="0" smtClean="0"/>
              <a:t>form factor</a:t>
            </a:r>
            <a:r>
              <a:rPr lang="en-US" dirty="0" smtClean="0"/>
              <a:t>’</a:t>
            </a:r>
          </a:p>
          <a:p>
            <a:pPr lvl="1"/>
            <a:r>
              <a:rPr lang="en-US" b="1" dirty="0" smtClean="0"/>
              <a:t>Enlarged phase space:</a:t>
            </a:r>
          </a:p>
          <a:p>
            <a:pPr lvl="1"/>
            <a:endParaRPr lang="en-US" dirty="0" smtClean="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593" y="3010143"/>
            <a:ext cx="5969000" cy="4445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411" y="3681430"/>
            <a:ext cx="1356000" cy="3240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928" y="4132230"/>
            <a:ext cx="1338490" cy="3577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2076" y="4101638"/>
            <a:ext cx="1993900" cy="368300"/>
          </a:xfrm>
          <a:prstGeom prst="rect">
            <a:avLst/>
          </a:prstGeom>
        </p:spPr>
      </p:pic>
      <p:sp>
        <p:nvSpPr>
          <p:cNvPr id="11" name="TextBox 10"/>
          <p:cNvSpPr txBox="1"/>
          <p:nvPr/>
        </p:nvSpPr>
        <p:spPr>
          <a:xfrm>
            <a:off x="6928227" y="2168559"/>
            <a:ext cx="1654892" cy="523220"/>
          </a:xfrm>
          <a:prstGeom prst="rect">
            <a:avLst/>
          </a:prstGeom>
          <a:noFill/>
        </p:spPr>
        <p:txBody>
          <a:bodyPr wrap="square" rtlCol="0">
            <a:spAutoFit/>
          </a:bodyPr>
          <a:lstStyle/>
          <a:p>
            <a:r>
              <a:rPr lang="en-US" sz="1400" dirty="0" smtClean="0">
                <a:solidFill>
                  <a:srgbClr val="A6A6A6"/>
                </a:solidFill>
              </a:rPr>
              <a:t>(</a:t>
            </a:r>
            <a:r>
              <a:rPr lang="en-US" sz="1400" dirty="0" err="1" smtClean="0">
                <a:solidFill>
                  <a:srgbClr val="A6A6A6"/>
                </a:solidFill>
              </a:rPr>
              <a:t>Karbstein</a:t>
            </a:r>
            <a:r>
              <a:rPr lang="en-US" sz="1400" dirty="0" smtClean="0">
                <a:solidFill>
                  <a:srgbClr val="A6A6A6"/>
                </a:solidFill>
              </a:rPr>
              <a:t>, </a:t>
            </a:r>
            <a:r>
              <a:rPr lang="en-US" sz="1400" dirty="0" err="1" smtClean="0">
                <a:solidFill>
                  <a:srgbClr val="A6A6A6"/>
                </a:solidFill>
              </a:rPr>
              <a:t>Gies</a:t>
            </a:r>
            <a:r>
              <a:rPr lang="en-US" sz="1400" dirty="0" smtClean="0">
                <a:solidFill>
                  <a:srgbClr val="A6A6A6"/>
                </a:solidFill>
              </a:rPr>
              <a:t>,…</a:t>
            </a:r>
          </a:p>
          <a:p>
            <a:r>
              <a:rPr lang="en-US" sz="1400" dirty="0" smtClean="0">
                <a:solidFill>
                  <a:srgbClr val="A6A6A6"/>
                </a:solidFill>
              </a:rPr>
              <a:t>MPIK group)</a:t>
            </a:r>
            <a:endParaRPr lang="en-US" sz="1400" dirty="0">
              <a:solidFill>
                <a:srgbClr val="A6A6A6"/>
              </a:solidFill>
            </a:endParaRPr>
          </a:p>
        </p:txBody>
      </p:sp>
      <p:grpSp>
        <p:nvGrpSpPr>
          <p:cNvPr id="17" name="Group 16"/>
          <p:cNvGrpSpPr/>
          <p:nvPr/>
        </p:nvGrpSpPr>
        <p:grpSpPr>
          <a:xfrm>
            <a:off x="5096587" y="4993758"/>
            <a:ext cx="3072037" cy="1481551"/>
            <a:chOff x="5096587" y="4993758"/>
            <a:chExt cx="3072037" cy="1481551"/>
          </a:xfrm>
        </p:grpSpPr>
        <p:pic>
          <p:nvPicPr>
            <p:cNvPr id="12" name="Picture 11" descr="VacPol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6587" y="4993758"/>
              <a:ext cx="3072037" cy="1481551"/>
            </a:xfrm>
            <a:prstGeom prst="rect">
              <a:avLst/>
            </a:prstGeom>
          </p:spPr>
        </p:pic>
        <p:pic>
          <p:nvPicPr>
            <p:cNvPr id="13" name="Picture 1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5673" y="5998870"/>
              <a:ext cx="159158" cy="252000"/>
            </a:xfrm>
            <a:prstGeom prst="rect">
              <a:avLst/>
            </a:prstGeom>
          </p:spPr>
        </p:pic>
        <p:pic>
          <p:nvPicPr>
            <p:cNvPr id="14" name="Picture 1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0935" y="5960576"/>
              <a:ext cx="241300" cy="279400"/>
            </a:xfrm>
            <a:prstGeom prst="rect">
              <a:avLst/>
            </a:prstGeom>
          </p:spPr>
        </p:pic>
        <p:pic>
          <p:nvPicPr>
            <p:cNvPr id="15" name="Picture 1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23021" y="5180548"/>
              <a:ext cx="275999" cy="215999"/>
            </a:xfrm>
            <a:prstGeom prst="rect">
              <a:avLst/>
            </a:prstGeom>
          </p:spPr>
        </p:pic>
        <p:pic>
          <p:nvPicPr>
            <p:cNvPr id="16" name="Picture 1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0935" y="5144547"/>
              <a:ext cx="343636" cy="252000"/>
            </a:xfrm>
            <a:prstGeom prst="rect">
              <a:avLst/>
            </a:prstGeom>
          </p:spPr>
        </p:pic>
      </p:grpSp>
      <p:pic>
        <p:nvPicPr>
          <p:cNvPr id="18" name="Picture 1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4046" y="5822791"/>
            <a:ext cx="2362200" cy="304800"/>
          </a:xfrm>
          <a:prstGeom prst="rect">
            <a:avLst/>
          </a:prstGeom>
        </p:spPr>
      </p:pic>
      <p:sp>
        <p:nvSpPr>
          <p:cNvPr id="19" name="Action Button: Forward or Next 18">
            <a:hlinkClick r:id="rId12" action="ppaction://hlinksldjump" highlightClick="1"/>
          </p:cNvPr>
          <p:cNvSpPr/>
          <p:nvPr/>
        </p:nvSpPr>
        <p:spPr>
          <a:xfrm>
            <a:off x="8505375" y="6475309"/>
            <a:ext cx="260673" cy="23114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6649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contributions</a:t>
            </a:r>
            <a:endParaRPr lang="en-US" dirty="0"/>
          </a:p>
        </p:txBody>
      </p:sp>
      <p:sp>
        <p:nvSpPr>
          <p:cNvPr id="3" name="Content Placeholder 2"/>
          <p:cNvSpPr>
            <a:spLocks noGrp="1"/>
          </p:cNvSpPr>
          <p:nvPr>
            <p:ph sz="quarter" idx="1"/>
          </p:nvPr>
        </p:nvSpPr>
        <p:spPr>
          <a:xfrm>
            <a:off x="612648" y="1600199"/>
            <a:ext cx="8153400" cy="5135121"/>
          </a:xfrm>
        </p:spPr>
        <p:txBody>
          <a:bodyPr/>
          <a:lstStyle/>
          <a:p>
            <a:r>
              <a:rPr lang="en-US" dirty="0" smtClean="0"/>
              <a:t>QM: need to sum over all ‘histories’</a:t>
            </a:r>
          </a:p>
          <a:p>
            <a:r>
              <a:rPr lang="en-US" dirty="0" smtClean="0"/>
              <a:t>= Transition amplitudes</a:t>
            </a:r>
          </a:p>
          <a:p>
            <a:endParaRPr lang="en-US" dirty="0"/>
          </a:p>
          <a:p>
            <a:endParaRPr lang="en-US" dirty="0" smtClean="0"/>
          </a:p>
          <a:p>
            <a:endParaRPr lang="en-US" dirty="0"/>
          </a:p>
          <a:p>
            <a:endParaRPr lang="en-US" dirty="0" smtClean="0"/>
          </a:p>
          <a:p>
            <a:endParaRPr lang="en-US" dirty="0"/>
          </a:p>
          <a:p>
            <a:endParaRPr lang="en-US" dirty="0" smtClean="0"/>
          </a:p>
          <a:p>
            <a:pPr>
              <a:lnSpc>
                <a:spcPct val="150000"/>
              </a:lnSpc>
            </a:pPr>
            <a:r>
              <a:rPr lang="en-US" dirty="0" smtClean="0"/>
              <a:t>Should be suppressed compared to XL scattering </a:t>
            </a:r>
            <a:endParaRPr lang="en-US" dirty="0"/>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251" y="2269432"/>
            <a:ext cx="3213100" cy="368300"/>
          </a:xfrm>
          <a:prstGeom prst="rect">
            <a:avLst/>
          </a:prstGeom>
        </p:spPr>
      </p:pic>
      <p:grpSp>
        <p:nvGrpSpPr>
          <p:cNvPr id="21" name="Group 20"/>
          <p:cNvGrpSpPr/>
          <p:nvPr/>
        </p:nvGrpSpPr>
        <p:grpSpPr>
          <a:xfrm>
            <a:off x="1308520" y="4508643"/>
            <a:ext cx="2707605" cy="1475539"/>
            <a:chOff x="1308520" y="4508643"/>
            <a:chExt cx="2707605" cy="1475539"/>
          </a:xfrm>
        </p:grpSpPr>
        <p:pic>
          <p:nvPicPr>
            <p:cNvPr id="11" name="Picture 10" descr="XPhotonMerg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520" y="4508643"/>
              <a:ext cx="2707605" cy="1080000"/>
            </a:xfrm>
            <a:prstGeom prst="rect">
              <a:avLst/>
            </a:prstGeom>
          </p:spPr>
        </p:pic>
        <p:sp>
          <p:nvSpPr>
            <p:cNvPr id="12" name="TextBox 11"/>
            <p:cNvSpPr txBox="1"/>
            <p:nvPr/>
          </p:nvSpPr>
          <p:spPr>
            <a:xfrm>
              <a:off x="1585994" y="5584072"/>
              <a:ext cx="2299711" cy="400110"/>
            </a:xfrm>
            <a:prstGeom prst="rect">
              <a:avLst/>
            </a:prstGeom>
            <a:noFill/>
          </p:spPr>
          <p:txBody>
            <a:bodyPr wrap="square" rtlCol="0">
              <a:spAutoFit/>
            </a:bodyPr>
            <a:lstStyle/>
            <a:p>
              <a:r>
                <a:rPr lang="en-US" sz="2000" dirty="0" smtClean="0"/>
                <a:t>X-photon merging</a:t>
              </a:r>
              <a:endParaRPr lang="en-US" sz="2000" dirty="0"/>
            </a:p>
          </p:txBody>
        </p:sp>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168" y="5158747"/>
              <a:ext cx="457330" cy="251998"/>
            </a:xfrm>
            <a:prstGeom prst="rect">
              <a:avLst/>
            </a:prstGeom>
          </p:spPr>
        </p:pic>
      </p:grpSp>
      <p:grpSp>
        <p:nvGrpSpPr>
          <p:cNvPr id="19" name="Group 18"/>
          <p:cNvGrpSpPr/>
          <p:nvPr/>
        </p:nvGrpSpPr>
        <p:grpSpPr>
          <a:xfrm>
            <a:off x="1298898" y="2799613"/>
            <a:ext cx="2586808" cy="1420369"/>
            <a:chOff x="1298898" y="2799613"/>
            <a:chExt cx="2586808" cy="1420369"/>
          </a:xfrm>
        </p:grpSpPr>
        <p:pic>
          <p:nvPicPr>
            <p:cNvPr id="6" name="Picture 5" descr="XPhotonSplit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8898" y="2799613"/>
              <a:ext cx="2586808" cy="1083560"/>
            </a:xfrm>
            <a:prstGeom prst="rect">
              <a:avLst/>
            </a:prstGeom>
          </p:spPr>
        </p:pic>
        <p:sp>
          <p:nvSpPr>
            <p:cNvPr id="9" name="TextBox 8"/>
            <p:cNvSpPr txBox="1"/>
            <p:nvPr/>
          </p:nvSpPr>
          <p:spPr>
            <a:xfrm>
              <a:off x="1635657" y="3819878"/>
              <a:ext cx="2250049" cy="400104"/>
            </a:xfrm>
            <a:prstGeom prst="rect">
              <a:avLst/>
            </a:prstGeom>
            <a:noFill/>
          </p:spPr>
          <p:txBody>
            <a:bodyPr wrap="square" rtlCol="0">
              <a:spAutoFit/>
            </a:bodyPr>
            <a:lstStyle/>
            <a:p>
              <a:r>
                <a:rPr lang="en-US" sz="2000" dirty="0" smtClean="0"/>
                <a:t>X-photon splitting</a:t>
              </a:r>
              <a:endParaRPr lang="en-US" sz="2000" dirty="0"/>
            </a:p>
          </p:txBody>
        </p:sp>
        <p:pic>
          <p:nvPicPr>
            <p:cNvPr id="16" name="Picture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168" y="3433985"/>
              <a:ext cx="457330" cy="251998"/>
            </a:xfrm>
            <a:prstGeom prst="rect">
              <a:avLst/>
            </a:prstGeom>
          </p:spPr>
        </p:pic>
      </p:grpSp>
      <p:grpSp>
        <p:nvGrpSpPr>
          <p:cNvPr id="20" name="Group 19"/>
          <p:cNvGrpSpPr/>
          <p:nvPr/>
        </p:nvGrpSpPr>
        <p:grpSpPr>
          <a:xfrm>
            <a:off x="4974299" y="2839173"/>
            <a:ext cx="2636280" cy="1390431"/>
            <a:chOff x="4974299" y="2839173"/>
            <a:chExt cx="2636280" cy="1390431"/>
          </a:xfrm>
        </p:grpSpPr>
        <p:pic>
          <p:nvPicPr>
            <p:cNvPr id="7" name="Picture 6" descr="L3WaveMix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4299" y="2839173"/>
              <a:ext cx="2542884" cy="1044000"/>
            </a:xfrm>
            <a:prstGeom prst="rect">
              <a:avLst/>
            </a:prstGeom>
          </p:spPr>
        </p:pic>
        <p:sp>
          <p:nvSpPr>
            <p:cNvPr id="10" name="TextBox 9"/>
            <p:cNvSpPr txBox="1"/>
            <p:nvPr/>
          </p:nvSpPr>
          <p:spPr>
            <a:xfrm>
              <a:off x="5232541" y="3829494"/>
              <a:ext cx="2378038" cy="400110"/>
            </a:xfrm>
            <a:prstGeom prst="rect">
              <a:avLst/>
            </a:prstGeom>
            <a:noFill/>
          </p:spPr>
          <p:txBody>
            <a:bodyPr wrap="square" rtlCol="0">
              <a:spAutoFit/>
            </a:bodyPr>
            <a:lstStyle/>
            <a:p>
              <a:r>
                <a:rPr lang="en-US" sz="2000" dirty="0"/>
                <a:t>L</a:t>
              </a:r>
              <a:r>
                <a:rPr lang="en-US" sz="2000" dirty="0" smtClean="0"/>
                <a:t>-photon merging</a:t>
              </a:r>
              <a:endParaRPr lang="en-US" sz="2000" dirty="0"/>
            </a:p>
          </p:txBody>
        </p:sp>
        <p:pic>
          <p:nvPicPr>
            <p:cNvPr id="17" name="Picture 1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063" y="3443607"/>
              <a:ext cx="457330" cy="251998"/>
            </a:xfrm>
            <a:prstGeom prst="rect">
              <a:avLst/>
            </a:prstGeom>
          </p:spPr>
        </p:pic>
      </p:grpSp>
      <p:grpSp>
        <p:nvGrpSpPr>
          <p:cNvPr id="22" name="Group 21"/>
          <p:cNvGrpSpPr/>
          <p:nvPr/>
        </p:nvGrpSpPr>
        <p:grpSpPr>
          <a:xfrm>
            <a:off x="4974301" y="4527886"/>
            <a:ext cx="2715211" cy="1449272"/>
            <a:chOff x="4974301" y="4527886"/>
            <a:chExt cx="2715211" cy="1449272"/>
          </a:xfrm>
        </p:grpSpPr>
        <p:pic>
          <p:nvPicPr>
            <p:cNvPr id="13" name="Picture 12" descr="XXScatter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4301" y="4527886"/>
              <a:ext cx="2715211" cy="1080000"/>
            </a:xfrm>
            <a:prstGeom prst="rect">
              <a:avLst/>
            </a:prstGeom>
          </p:spPr>
        </p:pic>
        <p:sp>
          <p:nvSpPr>
            <p:cNvPr id="14" name="TextBox 13"/>
            <p:cNvSpPr txBox="1"/>
            <p:nvPr/>
          </p:nvSpPr>
          <p:spPr>
            <a:xfrm>
              <a:off x="5550041" y="5578096"/>
              <a:ext cx="1810380" cy="399062"/>
            </a:xfrm>
            <a:prstGeom prst="rect">
              <a:avLst/>
            </a:prstGeom>
            <a:noFill/>
          </p:spPr>
          <p:txBody>
            <a:bodyPr wrap="square" rtlCol="0">
              <a:spAutoFit/>
            </a:bodyPr>
            <a:lstStyle/>
            <a:p>
              <a:r>
                <a:rPr lang="en-US" sz="2000" dirty="0" smtClean="0"/>
                <a:t>XX scattering</a:t>
              </a:r>
              <a:endParaRPr lang="en-US" sz="2000" dirty="0"/>
            </a:p>
          </p:txBody>
        </p:sp>
        <p:pic>
          <p:nvPicPr>
            <p:cNvPr id="18" name="Picture 1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897" y="5158747"/>
              <a:ext cx="457330" cy="251998"/>
            </a:xfrm>
            <a:prstGeom prst="rect">
              <a:avLst/>
            </a:prstGeom>
          </p:spPr>
        </p:pic>
      </p:grpSp>
      <p:sp>
        <p:nvSpPr>
          <p:cNvPr id="23" name="Action Button: Forward or Next 22">
            <a:hlinkClick r:id="rId8" action="ppaction://hlinksldjump" highlightClick="1"/>
          </p:cNvPr>
          <p:cNvSpPr/>
          <p:nvPr/>
        </p:nvSpPr>
        <p:spPr>
          <a:xfrm>
            <a:off x="8505375" y="6475309"/>
            <a:ext cx="260673" cy="23114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1080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effects</a:t>
            </a:r>
            <a:endParaRPr lang="en-US" dirty="0"/>
          </a:p>
        </p:txBody>
      </p:sp>
      <p:sp>
        <p:nvSpPr>
          <p:cNvPr id="3" name="Content Placeholder 2"/>
          <p:cNvSpPr>
            <a:spLocks noGrp="1"/>
          </p:cNvSpPr>
          <p:nvPr>
            <p:ph sz="quarter" idx="1"/>
          </p:nvPr>
        </p:nvSpPr>
        <p:spPr>
          <a:xfrm>
            <a:off x="612648" y="1600200"/>
            <a:ext cx="8153400" cy="5048524"/>
          </a:xfrm>
        </p:spPr>
        <p:txBody>
          <a:bodyPr>
            <a:normAutofit/>
          </a:bodyPr>
          <a:lstStyle/>
          <a:p>
            <a:r>
              <a:rPr lang="en-US" dirty="0" smtClean="0"/>
              <a:t>Finite size: </a:t>
            </a:r>
          </a:p>
          <a:p>
            <a:pPr marL="0" indent="0">
              <a:buNone/>
            </a:pPr>
            <a:r>
              <a:rPr lang="en-US" sz="1400" dirty="0">
                <a:solidFill>
                  <a:srgbClr val="A6A6A6"/>
                </a:solidFill>
              </a:rPr>
              <a:t> </a:t>
            </a:r>
            <a:r>
              <a:rPr lang="en-US" sz="1400" dirty="0" smtClean="0">
                <a:solidFill>
                  <a:srgbClr val="A6A6A6"/>
                </a:solidFill>
              </a:rPr>
              <a:t>      </a:t>
            </a:r>
            <a:r>
              <a:rPr lang="en-US" sz="1400" dirty="0" err="1" smtClean="0">
                <a:solidFill>
                  <a:srgbClr val="A6A6A6"/>
                </a:solidFill>
              </a:rPr>
              <a:t>Dinu</a:t>
            </a:r>
            <a:r>
              <a:rPr lang="en-US" sz="1400" dirty="0">
                <a:solidFill>
                  <a:srgbClr val="A6A6A6"/>
                </a:solidFill>
              </a:rPr>
              <a:t>, TH, </a:t>
            </a:r>
            <a:r>
              <a:rPr lang="en-US" sz="1400" dirty="0" err="1">
                <a:solidFill>
                  <a:srgbClr val="A6A6A6"/>
                </a:solidFill>
              </a:rPr>
              <a:t>Ilderton</a:t>
            </a:r>
            <a:r>
              <a:rPr lang="en-US" sz="1400" dirty="0">
                <a:solidFill>
                  <a:srgbClr val="A6A6A6"/>
                </a:solidFill>
              </a:rPr>
              <a:t>, </a:t>
            </a:r>
            <a:r>
              <a:rPr lang="en-US" sz="1400" dirty="0" err="1">
                <a:solidFill>
                  <a:srgbClr val="A6A6A6"/>
                </a:solidFill>
              </a:rPr>
              <a:t>Marklund</a:t>
            </a:r>
            <a:r>
              <a:rPr lang="en-US" sz="1400" dirty="0">
                <a:solidFill>
                  <a:srgbClr val="A6A6A6"/>
                </a:solidFill>
              </a:rPr>
              <a:t>, </a:t>
            </a:r>
            <a:r>
              <a:rPr lang="en-US" sz="1400" dirty="0" err="1">
                <a:solidFill>
                  <a:srgbClr val="A6A6A6"/>
                </a:solidFill>
              </a:rPr>
              <a:t>Torgrimsson</a:t>
            </a:r>
            <a:r>
              <a:rPr lang="en-US" sz="1400" dirty="0">
                <a:solidFill>
                  <a:srgbClr val="A6A6A6"/>
                </a:solidFill>
              </a:rPr>
              <a:t>, PRD </a:t>
            </a:r>
            <a:r>
              <a:rPr lang="en-US" sz="1400" b="1" dirty="0">
                <a:solidFill>
                  <a:srgbClr val="A6A6A6"/>
                </a:solidFill>
              </a:rPr>
              <a:t>90,</a:t>
            </a:r>
            <a:r>
              <a:rPr lang="en-US" sz="1400" dirty="0">
                <a:solidFill>
                  <a:srgbClr val="A6A6A6"/>
                </a:solidFill>
              </a:rPr>
              <a:t> </a:t>
            </a:r>
            <a:r>
              <a:rPr lang="en-US" sz="1400" dirty="0" smtClean="0">
                <a:solidFill>
                  <a:srgbClr val="A6A6A6"/>
                </a:solidFill>
              </a:rPr>
              <a:t>2014</a:t>
            </a:r>
          </a:p>
          <a:p>
            <a:pPr marL="0" indent="0">
              <a:buNone/>
            </a:pPr>
            <a:r>
              <a:rPr lang="en-US" sz="1400" dirty="0">
                <a:solidFill>
                  <a:srgbClr val="A6A6A6"/>
                </a:solidFill>
              </a:rPr>
              <a:t> </a:t>
            </a:r>
            <a:r>
              <a:rPr lang="en-US" sz="1400" dirty="0" smtClean="0">
                <a:solidFill>
                  <a:srgbClr val="A6A6A6"/>
                </a:solidFill>
              </a:rPr>
              <a:t>      B. King, C. Keitel, New. J. </a:t>
            </a:r>
            <a:r>
              <a:rPr lang="en-US" sz="1400" dirty="0" err="1" smtClean="0">
                <a:solidFill>
                  <a:srgbClr val="A6A6A6"/>
                </a:solidFill>
              </a:rPr>
              <a:t>Phys</a:t>
            </a:r>
            <a:r>
              <a:rPr lang="en-US" sz="1400" dirty="0" smtClean="0">
                <a:solidFill>
                  <a:srgbClr val="A6A6A6"/>
                </a:solidFill>
              </a:rPr>
              <a:t> </a:t>
            </a:r>
            <a:r>
              <a:rPr lang="en-US" sz="1400" b="1" dirty="0" smtClean="0">
                <a:solidFill>
                  <a:srgbClr val="A6A6A6"/>
                </a:solidFill>
              </a:rPr>
              <a:t>14</a:t>
            </a:r>
            <a:r>
              <a:rPr lang="en-US" sz="1400" dirty="0" smtClean="0">
                <a:solidFill>
                  <a:srgbClr val="A6A6A6"/>
                </a:solidFill>
              </a:rPr>
              <a:t>, 2012</a:t>
            </a:r>
          </a:p>
          <a:p>
            <a:pPr marL="0" indent="0">
              <a:buNone/>
            </a:pPr>
            <a:r>
              <a:rPr lang="en-US" sz="1400" dirty="0" smtClean="0">
                <a:solidFill>
                  <a:srgbClr val="A6A6A6"/>
                </a:solidFill>
              </a:rPr>
              <a:t>       talk by F. </a:t>
            </a:r>
            <a:r>
              <a:rPr lang="en-US" sz="1400" dirty="0" err="1" smtClean="0">
                <a:solidFill>
                  <a:srgbClr val="A6A6A6"/>
                </a:solidFill>
              </a:rPr>
              <a:t>Karbstein</a:t>
            </a:r>
            <a:endParaRPr lang="en-US" sz="1400" dirty="0" smtClean="0">
              <a:solidFill>
                <a:srgbClr val="A6A6A6"/>
              </a:solidFill>
            </a:endParaRPr>
          </a:p>
          <a:p>
            <a:r>
              <a:rPr lang="en-US" dirty="0"/>
              <a:t>High </a:t>
            </a:r>
            <a:r>
              <a:rPr lang="en-US" dirty="0" smtClean="0"/>
              <a:t>energy: </a:t>
            </a:r>
          </a:p>
          <a:p>
            <a:pPr marL="0" indent="0">
              <a:buNone/>
            </a:pPr>
            <a:r>
              <a:rPr lang="en-US" sz="1400" dirty="0">
                <a:solidFill>
                  <a:schemeClr val="bg1">
                    <a:lumMod val="65000"/>
                  </a:schemeClr>
                </a:solidFill>
              </a:rPr>
              <a:t> </a:t>
            </a:r>
            <a:r>
              <a:rPr lang="en-US" sz="1400" dirty="0" smtClean="0">
                <a:solidFill>
                  <a:schemeClr val="bg1">
                    <a:lumMod val="65000"/>
                  </a:schemeClr>
                </a:solidFill>
              </a:rPr>
              <a:t>      </a:t>
            </a:r>
            <a:r>
              <a:rPr lang="en-US" sz="1400" dirty="0" err="1" smtClean="0">
                <a:solidFill>
                  <a:schemeClr val="bg1">
                    <a:lumMod val="65000"/>
                  </a:schemeClr>
                </a:solidFill>
              </a:rPr>
              <a:t>Dinu</a:t>
            </a:r>
            <a:r>
              <a:rPr lang="en-US" sz="1400" dirty="0">
                <a:solidFill>
                  <a:schemeClr val="bg1">
                    <a:lumMod val="65000"/>
                  </a:schemeClr>
                </a:solidFill>
              </a:rPr>
              <a:t>, TH, </a:t>
            </a:r>
            <a:r>
              <a:rPr lang="en-US" sz="1400" dirty="0" err="1">
                <a:solidFill>
                  <a:schemeClr val="bg1">
                    <a:lumMod val="65000"/>
                  </a:schemeClr>
                </a:solidFill>
              </a:rPr>
              <a:t>Ilderton</a:t>
            </a:r>
            <a:r>
              <a:rPr lang="en-US" sz="1400" dirty="0">
                <a:solidFill>
                  <a:schemeClr val="bg1">
                    <a:lumMod val="65000"/>
                  </a:schemeClr>
                </a:solidFill>
              </a:rPr>
              <a:t>, </a:t>
            </a:r>
            <a:r>
              <a:rPr lang="en-US" sz="1400" dirty="0" err="1">
                <a:solidFill>
                  <a:schemeClr val="bg1">
                    <a:lumMod val="65000"/>
                  </a:schemeClr>
                </a:solidFill>
              </a:rPr>
              <a:t>Marklund</a:t>
            </a:r>
            <a:r>
              <a:rPr lang="en-US" sz="1400" dirty="0">
                <a:solidFill>
                  <a:schemeClr val="bg1">
                    <a:lumMod val="65000"/>
                  </a:schemeClr>
                </a:solidFill>
              </a:rPr>
              <a:t>, </a:t>
            </a:r>
            <a:r>
              <a:rPr lang="en-US" sz="1400" dirty="0" err="1">
                <a:solidFill>
                  <a:schemeClr val="bg1">
                    <a:lumMod val="65000"/>
                  </a:schemeClr>
                </a:solidFill>
              </a:rPr>
              <a:t>Torgrimsson</a:t>
            </a:r>
            <a:r>
              <a:rPr lang="en-US" sz="1400" dirty="0">
                <a:solidFill>
                  <a:schemeClr val="bg1">
                    <a:lumMod val="65000"/>
                  </a:schemeClr>
                </a:solidFill>
              </a:rPr>
              <a:t>, PRD </a:t>
            </a:r>
            <a:r>
              <a:rPr lang="en-US" sz="1400" b="1" dirty="0">
                <a:solidFill>
                  <a:schemeClr val="bg1">
                    <a:lumMod val="65000"/>
                  </a:schemeClr>
                </a:solidFill>
              </a:rPr>
              <a:t>89,</a:t>
            </a:r>
            <a:r>
              <a:rPr lang="en-US" sz="1400" dirty="0">
                <a:solidFill>
                  <a:schemeClr val="bg1">
                    <a:lumMod val="65000"/>
                  </a:schemeClr>
                </a:solidFill>
              </a:rPr>
              <a:t> </a:t>
            </a:r>
            <a:r>
              <a:rPr lang="en-US" sz="1400" dirty="0" smtClean="0">
                <a:solidFill>
                  <a:schemeClr val="bg1">
                    <a:lumMod val="65000"/>
                  </a:schemeClr>
                </a:solidFill>
              </a:rPr>
              <a:t>2014</a:t>
            </a:r>
            <a:endParaRPr lang="en-US" sz="1400" dirty="0" smtClean="0">
              <a:solidFill>
                <a:srgbClr val="000000"/>
              </a:solidFill>
            </a:endParaRPr>
          </a:p>
          <a:p>
            <a:r>
              <a:rPr lang="en-US" dirty="0" smtClean="0">
                <a:solidFill>
                  <a:srgbClr val="000000"/>
                </a:solidFill>
              </a:rPr>
              <a:t>Higher orders in field strength (or   ): </a:t>
            </a:r>
          </a:p>
          <a:p>
            <a:pPr marL="0" indent="0">
              <a:buNone/>
            </a:pPr>
            <a:r>
              <a:rPr lang="en-US" sz="1400" dirty="0" smtClean="0">
                <a:solidFill>
                  <a:schemeClr val="bg1">
                    <a:lumMod val="65000"/>
                  </a:schemeClr>
                </a:solidFill>
              </a:rPr>
              <a:t>       TH, O. Schroeder, J. Phys. </a:t>
            </a:r>
            <a:r>
              <a:rPr lang="en-US" sz="1400" b="1" dirty="0" smtClean="0">
                <a:solidFill>
                  <a:schemeClr val="bg1">
                    <a:lumMod val="65000"/>
                  </a:schemeClr>
                </a:solidFill>
              </a:rPr>
              <a:t>A</a:t>
            </a:r>
            <a:r>
              <a:rPr lang="en-US" sz="1400" dirty="0" smtClean="0">
                <a:solidFill>
                  <a:schemeClr val="bg1">
                    <a:lumMod val="65000"/>
                  </a:schemeClr>
                </a:solidFill>
              </a:rPr>
              <a:t> 39, 2006</a:t>
            </a:r>
          </a:p>
          <a:p>
            <a:pPr marL="0" indent="0">
              <a:buNone/>
            </a:pPr>
            <a:r>
              <a:rPr lang="en-US" sz="1400" dirty="0" smtClean="0">
                <a:solidFill>
                  <a:schemeClr val="bg1">
                    <a:lumMod val="65000"/>
                  </a:schemeClr>
                </a:solidFill>
              </a:rPr>
              <a:t>       talk by B. King</a:t>
            </a:r>
          </a:p>
          <a:p>
            <a:r>
              <a:rPr lang="en-US" dirty="0" smtClean="0"/>
              <a:t>Experimental background/noise/issues:</a:t>
            </a:r>
          </a:p>
          <a:p>
            <a:pPr marL="0" indent="0">
              <a:buNone/>
            </a:pPr>
            <a:r>
              <a:rPr lang="en-US" sz="1400" dirty="0"/>
              <a:t> </a:t>
            </a:r>
            <a:r>
              <a:rPr lang="en-US" sz="1400" dirty="0" smtClean="0"/>
              <a:t>      </a:t>
            </a:r>
            <a:r>
              <a:rPr lang="en-US" sz="1400" dirty="0" smtClean="0">
                <a:solidFill>
                  <a:srgbClr val="A6A6A6"/>
                </a:solidFill>
              </a:rPr>
              <a:t> T. </a:t>
            </a:r>
            <a:r>
              <a:rPr lang="en-GB" sz="1400" dirty="0" smtClean="0">
                <a:solidFill>
                  <a:schemeClr val="bg1">
                    <a:lumMod val="65000"/>
                  </a:schemeClr>
                </a:solidFill>
              </a:rPr>
              <a:t>Cowan</a:t>
            </a:r>
            <a:r>
              <a:rPr lang="en-GB" sz="1400" dirty="0">
                <a:solidFill>
                  <a:schemeClr val="bg1">
                    <a:lumMod val="65000"/>
                  </a:schemeClr>
                </a:solidFill>
              </a:rPr>
              <a:t>, TH, </a:t>
            </a:r>
            <a:r>
              <a:rPr lang="en-GB" sz="1400" dirty="0" smtClean="0">
                <a:solidFill>
                  <a:schemeClr val="bg1">
                    <a:lumMod val="65000"/>
                  </a:schemeClr>
                </a:solidFill>
              </a:rPr>
              <a:t>R. </a:t>
            </a:r>
            <a:r>
              <a:rPr lang="en-GB" sz="1400" dirty="0" err="1" smtClean="0">
                <a:solidFill>
                  <a:schemeClr val="bg1">
                    <a:lumMod val="65000"/>
                  </a:schemeClr>
                </a:solidFill>
              </a:rPr>
              <a:t>Sauerbrey</a:t>
            </a:r>
            <a:r>
              <a:rPr lang="en-GB" sz="1400" dirty="0">
                <a:solidFill>
                  <a:schemeClr val="bg1">
                    <a:lumMod val="65000"/>
                  </a:schemeClr>
                </a:solidFill>
              </a:rPr>
              <a:t>, </a:t>
            </a:r>
            <a:r>
              <a:rPr lang="en-GB" sz="1400" dirty="0" smtClean="0">
                <a:solidFill>
                  <a:schemeClr val="bg1">
                    <a:lumMod val="65000"/>
                  </a:schemeClr>
                </a:solidFill>
              </a:rPr>
              <a:t>H.-P. </a:t>
            </a:r>
            <a:r>
              <a:rPr lang="en-GB" sz="1400" dirty="0" err="1" smtClean="0">
                <a:solidFill>
                  <a:schemeClr val="bg1">
                    <a:lumMod val="65000"/>
                  </a:schemeClr>
                </a:solidFill>
              </a:rPr>
              <a:t>Schlenvoigt</a:t>
            </a:r>
            <a:r>
              <a:rPr lang="en-GB" sz="1400" dirty="0">
                <a:solidFill>
                  <a:schemeClr val="bg1">
                    <a:lumMod val="65000"/>
                  </a:schemeClr>
                </a:solidFill>
              </a:rPr>
              <a:t>, </a:t>
            </a:r>
            <a:r>
              <a:rPr lang="en-GB" sz="1400" dirty="0" smtClean="0">
                <a:solidFill>
                  <a:schemeClr val="bg1">
                    <a:lumMod val="65000"/>
                  </a:schemeClr>
                </a:solidFill>
              </a:rPr>
              <a:t>U. Schramm</a:t>
            </a:r>
            <a:r>
              <a:rPr lang="en-GB" sz="1400" dirty="0">
                <a:solidFill>
                  <a:schemeClr val="bg1">
                    <a:lumMod val="65000"/>
                  </a:schemeClr>
                </a:solidFill>
              </a:rPr>
              <a:t>, to appear, </a:t>
            </a:r>
            <a:r>
              <a:rPr lang="en-GB" sz="1400" dirty="0" smtClean="0">
                <a:solidFill>
                  <a:schemeClr val="bg1">
                    <a:lumMod val="65000"/>
                  </a:schemeClr>
                </a:solidFill>
              </a:rPr>
              <a:t>2015</a:t>
            </a:r>
          </a:p>
          <a:p>
            <a:pPr marL="0" indent="0">
              <a:buNone/>
            </a:pPr>
            <a:r>
              <a:rPr lang="en-GB" sz="1400" dirty="0">
                <a:solidFill>
                  <a:schemeClr val="bg1">
                    <a:lumMod val="65000"/>
                  </a:schemeClr>
                </a:solidFill>
              </a:rPr>
              <a:t> </a:t>
            </a:r>
            <a:r>
              <a:rPr lang="en-GB" sz="1400" dirty="0" smtClean="0">
                <a:solidFill>
                  <a:schemeClr val="bg1">
                    <a:lumMod val="65000"/>
                  </a:schemeClr>
                </a:solidFill>
              </a:rPr>
              <a:t>       poster by H.-P. </a:t>
            </a:r>
            <a:r>
              <a:rPr lang="en-GB" sz="1400" dirty="0" err="1" smtClean="0">
                <a:solidFill>
                  <a:schemeClr val="bg1">
                    <a:lumMod val="65000"/>
                  </a:schemeClr>
                </a:solidFill>
              </a:rPr>
              <a:t>Schlenvoigt</a:t>
            </a:r>
            <a:r>
              <a:rPr lang="en-GB" sz="1400" dirty="0" smtClean="0">
                <a:solidFill>
                  <a:schemeClr val="bg1">
                    <a:lumMod val="65000"/>
                  </a:schemeClr>
                </a:solidFill>
              </a:rPr>
              <a:t> </a:t>
            </a:r>
            <a:endParaRPr lang="en-GB" sz="1400" dirty="0">
              <a:solidFill>
                <a:schemeClr val="bg1">
                  <a:lumMod val="65000"/>
                </a:schemeClr>
              </a:solidFill>
            </a:endParaRPr>
          </a:p>
          <a:p>
            <a:pPr marL="0" indent="0">
              <a:buNone/>
            </a:pPr>
            <a:endParaRPr lang="en-US" sz="1400" dirty="0" smtClean="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002" y="4122215"/>
            <a:ext cx="190500" cy="165100"/>
          </a:xfrm>
          <a:prstGeom prst="rect">
            <a:avLst/>
          </a:prstGeom>
        </p:spPr>
      </p:pic>
    </p:spTree>
    <p:extLst>
      <p:ext uri="{BB962C8B-B14F-4D97-AF65-F5344CB8AC3E}">
        <p14:creationId xmlns:p14="http://schemas.microsoft.com/office/powerpoint/2010/main" val="2914324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Summary </a:t>
            </a:r>
            <a:r>
              <a:rPr lang="en-US" dirty="0" smtClean="0"/>
              <a:t>and </a:t>
            </a:r>
            <a:r>
              <a:rPr lang="en-US" dirty="0" smtClean="0"/>
              <a:t>Outlook</a:t>
            </a:r>
            <a:endParaRPr lang="en-US" dirty="0"/>
          </a:p>
        </p:txBody>
      </p:sp>
    </p:spTree>
    <p:extLst>
      <p:ext uri="{BB962C8B-B14F-4D97-AF65-F5344CB8AC3E}">
        <p14:creationId xmlns:p14="http://schemas.microsoft.com/office/powerpoint/2010/main" val="9515515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Outlook</a:t>
            </a:r>
            <a:endParaRPr lang="en-US" dirty="0"/>
          </a:p>
        </p:txBody>
      </p:sp>
      <p:sp>
        <p:nvSpPr>
          <p:cNvPr id="3" name="Content Placeholder 2"/>
          <p:cNvSpPr>
            <a:spLocks noGrp="1"/>
          </p:cNvSpPr>
          <p:nvPr>
            <p:ph sz="quarter" idx="1"/>
          </p:nvPr>
        </p:nvSpPr>
        <p:spPr>
          <a:xfrm>
            <a:off x="612648" y="1600200"/>
            <a:ext cx="8153400" cy="4731002"/>
          </a:xfrm>
        </p:spPr>
        <p:txBody>
          <a:bodyPr/>
          <a:lstStyle/>
          <a:p>
            <a:r>
              <a:rPr lang="en-US" dirty="0" smtClean="0"/>
              <a:t>Light</a:t>
            </a:r>
            <a:r>
              <a:rPr lang="en-US" dirty="0" smtClean="0"/>
              <a:t>-by-light scattering:</a:t>
            </a:r>
          </a:p>
          <a:p>
            <a:pPr lvl="1"/>
            <a:r>
              <a:rPr lang="en-US" b="1" dirty="0" smtClean="0"/>
              <a:t>Low-energy</a:t>
            </a:r>
            <a:r>
              <a:rPr lang="en-US" dirty="0" smtClean="0"/>
              <a:t> </a:t>
            </a:r>
            <a:r>
              <a:rPr lang="en-US" b="1" dirty="0" smtClean="0"/>
              <a:t>quantum</a:t>
            </a:r>
            <a:r>
              <a:rPr lang="en-US" dirty="0" smtClean="0"/>
              <a:t> regime</a:t>
            </a:r>
          </a:p>
          <a:p>
            <a:pPr lvl="1"/>
            <a:r>
              <a:rPr lang="en-US" dirty="0" smtClean="0"/>
              <a:t>small </a:t>
            </a:r>
            <a:r>
              <a:rPr lang="en-US" dirty="0" smtClean="0"/>
              <a:t>cross sections:</a:t>
            </a:r>
          </a:p>
          <a:p>
            <a:pPr lvl="1"/>
            <a:r>
              <a:rPr lang="en-US" dirty="0" smtClean="0"/>
              <a:t>but </a:t>
            </a:r>
            <a:r>
              <a:rPr lang="en-US" b="1" dirty="0" smtClean="0"/>
              <a:t>within reach! </a:t>
            </a:r>
          </a:p>
          <a:p>
            <a:pPr lvl="1"/>
            <a:r>
              <a:rPr lang="en-US" dirty="0" smtClean="0"/>
              <a:t>Wealth </a:t>
            </a:r>
            <a:r>
              <a:rPr lang="en-US" dirty="0" smtClean="0"/>
              <a:t>of effects: quantum vacuum </a:t>
            </a:r>
            <a:r>
              <a:rPr lang="en-US" dirty="0" smtClean="0"/>
              <a:t>optics</a:t>
            </a:r>
          </a:p>
          <a:p>
            <a:pPr lvl="1"/>
            <a:r>
              <a:rPr lang="en-US" dirty="0" smtClean="0"/>
              <a:t>Perform systematic theoretical study (form factors!)</a:t>
            </a:r>
          </a:p>
          <a:p>
            <a:pPr lvl="1"/>
            <a:r>
              <a:rPr lang="en-US" dirty="0" smtClean="0"/>
              <a:t>Perform experiments (e</a:t>
            </a:r>
            <a:r>
              <a:rPr lang="en-US" dirty="0" smtClean="0"/>
              <a:t>.g. </a:t>
            </a:r>
            <a:r>
              <a:rPr lang="en-US" sz="2000" dirty="0" smtClean="0"/>
              <a:t>@</a:t>
            </a:r>
            <a:r>
              <a:rPr lang="en-US" dirty="0" smtClean="0"/>
              <a:t> DESY-HIBEF)</a:t>
            </a:r>
          </a:p>
          <a:p>
            <a:pPr lvl="2"/>
            <a:r>
              <a:rPr lang="en-US" dirty="0" smtClean="0"/>
              <a:t>Vacuum birefringence</a:t>
            </a:r>
          </a:p>
          <a:p>
            <a:pPr lvl="2"/>
            <a:r>
              <a:rPr lang="en-US" dirty="0" smtClean="0"/>
              <a:t>Vacuum reflection</a:t>
            </a:r>
          </a:p>
          <a:p>
            <a:pPr lvl="2"/>
            <a:r>
              <a:rPr lang="en-US" dirty="0" smtClean="0"/>
              <a:t>…</a:t>
            </a:r>
          </a:p>
          <a:p>
            <a:pPr marL="685800" lvl="2" indent="0">
              <a:buNone/>
            </a:pP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991" y="2675985"/>
            <a:ext cx="792000" cy="360000"/>
          </a:xfrm>
          <a:prstGeom prst="rect">
            <a:avLst/>
          </a:prstGeom>
        </p:spPr>
      </p:pic>
    </p:spTree>
    <p:extLst>
      <p:ext uri="{BB962C8B-B14F-4D97-AF65-F5344CB8AC3E}">
        <p14:creationId xmlns:p14="http://schemas.microsoft.com/office/powerpoint/2010/main" val="39959392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…for your attention!</a:t>
            </a:r>
            <a:endParaRPr lang="en-US" dirty="0"/>
          </a:p>
        </p:txBody>
      </p:sp>
      <p:sp>
        <p:nvSpPr>
          <p:cNvPr id="3" name="Title 2"/>
          <p:cNvSpPr>
            <a:spLocks noGrp="1"/>
          </p:cNvSpPr>
          <p:nvPr>
            <p:ph type="title"/>
          </p:nvPr>
        </p:nvSpPr>
        <p:spPr/>
        <p:txBody>
          <a:bodyPr/>
          <a:lstStyle/>
          <a:p>
            <a:r>
              <a:rPr lang="en-US" dirty="0" smtClean="0"/>
              <a:t>Thank you very much…</a:t>
            </a:r>
            <a:endParaRPr lang="en-US" dirty="0"/>
          </a:p>
        </p:txBody>
      </p:sp>
    </p:spTree>
    <p:extLst>
      <p:ext uri="{BB962C8B-B14F-4D97-AF65-F5344CB8AC3E}">
        <p14:creationId xmlns:p14="http://schemas.microsoft.com/office/powerpoint/2010/main" val="304943689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10118884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history</a:t>
            </a:r>
            <a:endParaRPr lang="en-US" dirty="0"/>
          </a:p>
        </p:txBody>
      </p:sp>
      <p:sp>
        <p:nvSpPr>
          <p:cNvPr id="2" name="Content Placeholder 1"/>
          <p:cNvSpPr>
            <a:spLocks noGrp="1"/>
          </p:cNvSpPr>
          <p:nvPr>
            <p:ph sz="quarter" idx="1"/>
          </p:nvPr>
        </p:nvSpPr>
        <p:spPr>
          <a:xfrm>
            <a:off x="612648" y="1600200"/>
            <a:ext cx="8153400" cy="4965586"/>
          </a:xfrm>
        </p:spPr>
        <p:txBody>
          <a:bodyPr>
            <a:normAutofit/>
          </a:bodyPr>
          <a:lstStyle/>
          <a:p>
            <a:r>
              <a:rPr lang="en-US" dirty="0" smtClean="0"/>
              <a:t>Halpern 1934:</a:t>
            </a:r>
          </a:p>
          <a:p>
            <a:endParaRPr lang="en-US" dirty="0"/>
          </a:p>
          <a:p>
            <a:endParaRPr lang="en-US" dirty="0" smtClean="0"/>
          </a:p>
          <a:p>
            <a:endParaRPr lang="en-US" dirty="0" smtClean="0"/>
          </a:p>
          <a:p>
            <a:r>
              <a:rPr lang="en-US" dirty="0" smtClean="0"/>
              <a:t>Euler, </a:t>
            </a:r>
            <a:r>
              <a:rPr lang="en-US" dirty="0" err="1" smtClean="0"/>
              <a:t>Kockel</a:t>
            </a:r>
            <a:r>
              <a:rPr lang="en-US" dirty="0" smtClean="0"/>
              <a:t> 1935:</a:t>
            </a:r>
          </a:p>
          <a:p>
            <a:pPr marL="640080" lvl="2" indent="0">
              <a:buNone/>
            </a:pPr>
            <a:r>
              <a:rPr lang="en-US" sz="2000" dirty="0" smtClean="0">
                <a:latin typeface="Times New Roman"/>
                <a:cs typeface="Times New Roman"/>
              </a:rPr>
              <a:t>“Halpern (1934) and Debye (in a discussion with Prof. Heisenberg) have pointed out that according to Dirac’s theory there must be scattering of visible light by light. Namely, there are processes in which two light quanta virtually produce a pair (electron and positron) which annihilates immediately afterwards. These processes … can happen even if there is not enough energy to produce a real pair.”</a:t>
            </a:r>
          </a:p>
        </p:txBody>
      </p:sp>
      <p:grpSp>
        <p:nvGrpSpPr>
          <p:cNvPr id="6" name="Group 5"/>
          <p:cNvGrpSpPr/>
          <p:nvPr/>
        </p:nvGrpSpPr>
        <p:grpSpPr>
          <a:xfrm>
            <a:off x="1130640" y="2199260"/>
            <a:ext cx="7239484" cy="1004827"/>
            <a:chOff x="1015192" y="2199260"/>
            <a:chExt cx="7239484" cy="1004827"/>
          </a:xfrm>
        </p:grpSpPr>
        <p:pic>
          <p:nvPicPr>
            <p:cNvPr id="3" name="Picture 2"/>
            <p:cNvPicPr>
              <a:picLocks noChangeAspect="1"/>
            </p:cNvPicPr>
            <p:nvPr/>
          </p:nvPicPr>
          <p:blipFill>
            <a:blip r:embed="rId2"/>
            <a:stretch>
              <a:fillRect/>
            </a:stretch>
          </p:blipFill>
          <p:spPr>
            <a:xfrm>
              <a:off x="1332682" y="2251519"/>
              <a:ext cx="6921994" cy="952568"/>
            </a:xfrm>
            <a:prstGeom prst="rect">
              <a:avLst/>
            </a:prstGeom>
          </p:spPr>
        </p:pic>
        <p:sp>
          <p:nvSpPr>
            <p:cNvPr id="5" name="TextBox 4"/>
            <p:cNvSpPr txBox="1"/>
            <p:nvPr/>
          </p:nvSpPr>
          <p:spPr>
            <a:xfrm>
              <a:off x="1015192" y="2199260"/>
              <a:ext cx="490662" cy="369332"/>
            </a:xfrm>
            <a:prstGeom prst="rect">
              <a:avLst/>
            </a:prstGeom>
            <a:no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2930411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Textbook </a:t>
            </a:r>
            <a:r>
              <a:rPr lang="en-US" dirty="0" smtClean="0"/>
              <a:t>theory I </a:t>
            </a:r>
            <a:r>
              <a:rPr lang="en-US" sz="2000" dirty="0" smtClean="0"/>
              <a:t>(</a:t>
            </a:r>
            <a:r>
              <a:rPr lang="en-US" sz="2000" dirty="0" err="1" smtClean="0"/>
              <a:t>Akhiezer</a:t>
            </a:r>
            <a:r>
              <a:rPr lang="en-US" sz="2000" dirty="0" smtClean="0"/>
              <a:t> and </a:t>
            </a:r>
            <a:r>
              <a:rPr lang="en-US" sz="2000" dirty="0" err="1" smtClean="0"/>
              <a:t>Berestetskii</a:t>
            </a:r>
            <a:r>
              <a:rPr lang="en-US" sz="2000" dirty="0" smtClean="0"/>
              <a:t>)</a:t>
            </a:r>
            <a:endParaRPr lang="en-US" sz="2000" dirty="0"/>
          </a:p>
        </p:txBody>
      </p:sp>
      <p:sp>
        <p:nvSpPr>
          <p:cNvPr id="11" name="Content Placeholder 10"/>
          <p:cNvSpPr>
            <a:spLocks noGrp="1"/>
          </p:cNvSpPr>
          <p:nvPr>
            <p:ph sz="quarter" idx="1"/>
          </p:nvPr>
        </p:nvSpPr>
        <p:spPr/>
        <p:txBody>
          <a:bodyPr/>
          <a:lstStyle/>
          <a:p>
            <a:r>
              <a:rPr lang="en-US" b="1" dirty="0" smtClean="0"/>
              <a:t>Ingredients:</a:t>
            </a:r>
            <a:r>
              <a:rPr lang="en-US" dirty="0" smtClean="0"/>
              <a:t> 4 wave and 4 polarisation vectors, so 4</a:t>
            </a:r>
            <a:r>
              <a:rPr lang="en-US" baseline="30000" dirty="0" smtClean="0"/>
              <a:t>th</a:t>
            </a:r>
            <a:r>
              <a:rPr lang="en-US" dirty="0" smtClean="0"/>
              <a:t> rank tensors…</a:t>
            </a:r>
          </a:p>
        </p:txBody>
      </p:sp>
      <p:pic>
        <p:nvPicPr>
          <p:cNvPr id="10" name="Picture 9" descr="AB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2684930"/>
            <a:ext cx="7645400" cy="939800"/>
          </a:xfrm>
          <a:prstGeom prst="rect">
            <a:avLst/>
          </a:prstGeom>
        </p:spPr>
      </p:pic>
      <p:pic>
        <p:nvPicPr>
          <p:cNvPr id="7" name="Picture 6" descr="AB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37" y="3449206"/>
            <a:ext cx="6400800" cy="1447800"/>
          </a:xfrm>
          <a:prstGeom prst="rect">
            <a:avLst/>
          </a:prstGeom>
        </p:spPr>
      </p:pic>
      <p:pic>
        <p:nvPicPr>
          <p:cNvPr id="8" name="Picture 7" descr="AB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153" y="4904163"/>
            <a:ext cx="7561729" cy="1612997"/>
          </a:xfrm>
          <a:prstGeom prst="rect">
            <a:avLst/>
          </a:prstGeom>
        </p:spPr>
      </p:pic>
    </p:spTree>
    <p:extLst>
      <p:ext uri="{BB962C8B-B14F-4D97-AF65-F5344CB8AC3E}">
        <p14:creationId xmlns:p14="http://schemas.microsoft.com/office/powerpoint/2010/main" val="94487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a:t>
            </a:r>
            <a:r>
              <a:rPr lang="en-US" dirty="0" err="1" smtClean="0"/>
              <a:t>HILs</a:t>
            </a:r>
            <a:r>
              <a:rPr lang="en-US" dirty="0" smtClean="0"/>
              <a:t> provide</a:t>
            </a:r>
            <a:r>
              <a:rPr lang="en-US" dirty="0" smtClean="0"/>
              <a:t>…</a:t>
            </a:r>
            <a:endParaRPr lang="en-US" dirty="0"/>
          </a:p>
        </p:txBody>
      </p:sp>
      <p:sp>
        <p:nvSpPr>
          <p:cNvPr id="3" name="Content Placeholder 2"/>
          <p:cNvSpPr>
            <a:spLocks noGrp="1"/>
          </p:cNvSpPr>
          <p:nvPr>
            <p:ph sz="quarter" idx="1"/>
          </p:nvPr>
        </p:nvSpPr>
        <p:spPr>
          <a:xfrm>
            <a:off x="609600" y="1589567"/>
            <a:ext cx="3886200" cy="4831916"/>
          </a:xfrm>
        </p:spPr>
        <p:txBody>
          <a:bodyPr>
            <a:normAutofit/>
          </a:bodyPr>
          <a:lstStyle/>
          <a:p>
            <a:r>
              <a:rPr lang="en-US" b="1" dirty="0" smtClean="0"/>
              <a:t>Large photon density</a:t>
            </a:r>
          </a:p>
          <a:p>
            <a:pPr lvl="1"/>
            <a:r>
              <a:rPr lang="en-US" dirty="0" smtClean="0"/>
              <a:t>Laser = external background field</a:t>
            </a:r>
          </a:p>
          <a:p>
            <a:pPr lvl="2"/>
            <a:r>
              <a:rPr lang="en-US" dirty="0"/>
              <a:t>But: Radiation (back) </a:t>
            </a:r>
            <a:r>
              <a:rPr lang="en-US" dirty="0" smtClean="0"/>
              <a:t>reaction</a:t>
            </a:r>
          </a:p>
          <a:p>
            <a:pPr lvl="1"/>
            <a:r>
              <a:rPr lang="en-US" dirty="0" smtClean="0"/>
              <a:t>Laser = classical field</a:t>
            </a:r>
          </a:p>
          <a:p>
            <a:pPr lvl="2"/>
            <a:r>
              <a:rPr lang="en-US" dirty="0" smtClean="0"/>
              <a:t>Nonlinear classical physics</a:t>
            </a:r>
          </a:p>
          <a:p>
            <a:pPr lvl="1"/>
            <a:r>
              <a:rPr lang="en-US" dirty="0" smtClean="0"/>
              <a:t>Quantum regime: </a:t>
            </a:r>
            <a:r>
              <a:rPr lang="en-US" dirty="0" smtClean="0"/>
              <a:t>(strong</a:t>
            </a:r>
            <a:r>
              <a:rPr lang="en-US" dirty="0" smtClean="0"/>
              <a:t>-</a:t>
            </a:r>
            <a:r>
              <a:rPr lang="en-US" dirty="0" smtClean="0"/>
              <a:t>field) </a:t>
            </a:r>
            <a:r>
              <a:rPr lang="en-US" dirty="0" smtClean="0"/>
              <a:t>QED</a:t>
            </a:r>
          </a:p>
          <a:p>
            <a:pPr lvl="2"/>
            <a:r>
              <a:rPr lang="en-US" dirty="0" smtClean="0"/>
              <a:t> difficult to access</a:t>
            </a:r>
          </a:p>
          <a:p>
            <a:pPr lvl="1"/>
            <a:endParaRPr lang="en-US" dirty="0" smtClean="0"/>
          </a:p>
        </p:txBody>
      </p:sp>
      <p:sp>
        <p:nvSpPr>
          <p:cNvPr id="4" name="Content Placeholder 3"/>
          <p:cNvSpPr>
            <a:spLocks noGrp="1"/>
          </p:cNvSpPr>
          <p:nvPr>
            <p:ph sz="quarter" idx="2"/>
          </p:nvPr>
        </p:nvSpPr>
        <p:spPr>
          <a:xfrm>
            <a:off x="4844901" y="1589566"/>
            <a:ext cx="3886200" cy="5164999"/>
          </a:xfrm>
        </p:spPr>
        <p:txBody>
          <a:bodyPr>
            <a:normAutofit/>
          </a:bodyPr>
          <a:lstStyle/>
          <a:p>
            <a:r>
              <a:rPr lang="en-US" b="1" dirty="0"/>
              <a:t>Strong fields</a:t>
            </a:r>
          </a:p>
          <a:p>
            <a:pPr lvl="1"/>
            <a:r>
              <a:rPr lang="en-US" dirty="0"/>
              <a:t>Alternating and pulsed</a:t>
            </a:r>
          </a:p>
          <a:p>
            <a:pPr lvl="1"/>
            <a:r>
              <a:rPr lang="en-US" dirty="0"/>
              <a:t>Near null (plane waves) </a:t>
            </a:r>
          </a:p>
          <a:p>
            <a:pPr lvl="1"/>
            <a:r>
              <a:rPr lang="en-US" dirty="0"/>
              <a:t>Effects can be </a:t>
            </a:r>
            <a:r>
              <a:rPr lang="en-US" dirty="0" smtClean="0"/>
              <a:t>elusive</a:t>
            </a:r>
            <a:endParaRPr lang="en-US" dirty="0" smtClean="0"/>
          </a:p>
          <a:p>
            <a:r>
              <a:rPr lang="en-US" dirty="0" smtClean="0"/>
              <a:t>Goal: probe via </a:t>
            </a:r>
          </a:p>
          <a:p>
            <a:pPr lvl="1"/>
            <a:r>
              <a:rPr lang="en-US" dirty="0" smtClean="0"/>
              <a:t>Matter </a:t>
            </a:r>
            <a:endParaRPr lang="en-US" dirty="0"/>
          </a:p>
          <a:p>
            <a:pPr lvl="1"/>
            <a:r>
              <a:rPr lang="en-US" b="1" dirty="0" smtClean="0"/>
              <a:t>Light </a:t>
            </a:r>
            <a:r>
              <a:rPr lang="en-US" dirty="0" smtClean="0"/>
              <a:t>(this talk)</a:t>
            </a:r>
          </a:p>
          <a:p>
            <a:pPr lvl="2"/>
            <a:r>
              <a:rPr lang="en-US" b="1" dirty="0" smtClean="0"/>
              <a:t>Large flux/intensity</a:t>
            </a:r>
          </a:p>
          <a:p>
            <a:pPr lvl="2"/>
            <a:r>
              <a:rPr lang="en-US" b="1" dirty="0" smtClean="0"/>
              <a:t>Small X-sections</a:t>
            </a:r>
            <a:endParaRPr lang="en-US" b="1" dirty="0"/>
          </a:p>
        </p:txBody>
      </p:sp>
    </p:spTree>
    <p:extLst>
      <p:ext uri="{BB962C8B-B14F-4D97-AF65-F5344CB8AC3E}">
        <p14:creationId xmlns:p14="http://schemas.microsoft.com/office/powerpoint/2010/main" val="592780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 Textbook </a:t>
            </a:r>
            <a:r>
              <a:rPr lang="en-US" dirty="0" smtClean="0"/>
              <a:t>theory II </a:t>
            </a:r>
            <a:r>
              <a:rPr lang="en-US" sz="2000" dirty="0" smtClean="0"/>
              <a:t>(</a:t>
            </a:r>
            <a:r>
              <a:rPr lang="en-US" sz="2000" dirty="0" err="1" smtClean="0"/>
              <a:t>Akhiezer</a:t>
            </a:r>
            <a:r>
              <a:rPr lang="en-US" sz="2000" dirty="0" smtClean="0"/>
              <a:t> and </a:t>
            </a:r>
            <a:r>
              <a:rPr lang="en-US" sz="2000" dirty="0" err="1" smtClean="0"/>
              <a:t>Berestetskii</a:t>
            </a:r>
            <a:r>
              <a:rPr lang="en-US" sz="2000" dirty="0" smtClean="0"/>
              <a:t>)</a:t>
            </a:r>
            <a:endParaRPr lang="en-US" sz="2000" dirty="0"/>
          </a:p>
        </p:txBody>
      </p:sp>
      <p:grpSp>
        <p:nvGrpSpPr>
          <p:cNvPr id="9" name="Group 8"/>
          <p:cNvGrpSpPr/>
          <p:nvPr/>
        </p:nvGrpSpPr>
        <p:grpSpPr>
          <a:xfrm>
            <a:off x="625780" y="1949510"/>
            <a:ext cx="7807585" cy="4484200"/>
            <a:chOff x="625780" y="1949510"/>
            <a:chExt cx="7807585" cy="4484200"/>
          </a:xfrm>
        </p:grpSpPr>
        <p:pic>
          <p:nvPicPr>
            <p:cNvPr id="5" name="Picture 4" descr="AB4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65" y="3385710"/>
              <a:ext cx="7264400" cy="3048000"/>
            </a:xfrm>
            <a:prstGeom prst="rect">
              <a:avLst/>
            </a:prstGeom>
          </p:spPr>
        </p:pic>
        <p:pic>
          <p:nvPicPr>
            <p:cNvPr id="4" name="Picture 3" descr="AB4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80" y="1949510"/>
              <a:ext cx="7302500" cy="1993900"/>
            </a:xfrm>
            <a:prstGeom prst="rect">
              <a:avLst/>
            </a:prstGeom>
          </p:spPr>
        </p:pic>
      </p:grpSp>
    </p:spTree>
    <p:extLst>
      <p:ext uri="{BB962C8B-B14F-4D97-AF65-F5344CB8AC3E}">
        <p14:creationId xmlns:p14="http://schemas.microsoft.com/office/powerpoint/2010/main" val="1610784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size effects: Gaussian beams</a:t>
            </a:r>
            <a:endParaRPr lang="en-US" dirty="0"/>
          </a:p>
        </p:txBody>
      </p:sp>
      <p:sp>
        <p:nvSpPr>
          <p:cNvPr id="3" name="Content Placeholder 2"/>
          <p:cNvSpPr>
            <a:spLocks noGrp="1"/>
          </p:cNvSpPr>
          <p:nvPr>
            <p:ph sz="quarter" idx="1"/>
          </p:nvPr>
        </p:nvSpPr>
        <p:spPr>
          <a:xfrm>
            <a:off x="612647" y="1600199"/>
            <a:ext cx="8277001" cy="4936727"/>
          </a:xfrm>
        </p:spPr>
        <p:txBody>
          <a:bodyPr/>
          <a:lstStyle/>
          <a:p>
            <a:r>
              <a:rPr lang="en-US" dirty="0" smtClean="0"/>
              <a:t>finite longitudinal and transverse size (    ,     ):</a:t>
            </a:r>
          </a:p>
          <a:p>
            <a:pPr lvl="1"/>
            <a:r>
              <a:rPr lang="en-US" dirty="0" smtClean="0"/>
              <a:t>Rayleigh length and waist:</a:t>
            </a:r>
          </a:p>
          <a:p>
            <a:pPr lvl="1"/>
            <a:endParaRPr lang="en-US" dirty="0" smtClean="0"/>
          </a:p>
          <a:p>
            <a:pPr lvl="1"/>
            <a:r>
              <a:rPr lang="en-US" dirty="0" smtClean="0"/>
              <a:t>Small parameter: beam divergence</a:t>
            </a:r>
          </a:p>
          <a:p>
            <a:pPr lvl="1"/>
            <a:endParaRPr lang="en-US" dirty="0"/>
          </a:p>
          <a:p>
            <a:pPr lvl="1"/>
            <a:r>
              <a:rPr lang="en-US" dirty="0" smtClean="0"/>
              <a:t>Paraxial approximation:</a:t>
            </a:r>
          </a:p>
          <a:p>
            <a:pPr lvl="1"/>
            <a:r>
              <a:rPr lang="en-US" dirty="0" smtClean="0"/>
              <a:t>New phase shift:</a:t>
            </a:r>
          </a:p>
          <a:p>
            <a:pPr lvl="1"/>
            <a:r>
              <a:rPr lang="en-US" dirty="0" smtClean="0"/>
              <a:t>Dependence on impact parameter</a:t>
            </a:r>
          </a:p>
          <a:p>
            <a:pPr lvl="1"/>
            <a:r>
              <a:rPr lang="en-US" dirty="0" smtClean="0"/>
              <a:t>Most realistic: finite </a:t>
            </a:r>
            <a:r>
              <a:rPr lang="en-US" b="1" dirty="0" smtClean="0"/>
              <a:t>space-time</a:t>
            </a:r>
            <a:r>
              <a:rPr lang="en-US" dirty="0" smtClean="0"/>
              <a:t> extent </a:t>
            </a:r>
          </a:p>
          <a:p>
            <a:pPr lvl="1"/>
            <a:r>
              <a:rPr lang="en-US" dirty="0" smtClean="0"/>
              <a:t>Dependence on pulse duration</a:t>
            </a:r>
          </a:p>
        </p:txBody>
      </p:sp>
      <p:grpSp>
        <p:nvGrpSpPr>
          <p:cNvPr id="6" name="Group 5"/>
          <p:cNvGrpSpPr/>
          <p:nvPr/>
        </p:nvGrpSpPr>
        <p:grpSpPr>
          <a:xfrm>
            <a:off x="6692175" y="1883986"/>
            <a:ext cx="845106" cy="215900"/>
            <a:chOff x="7399762" y="2316895"/>
            <a:chExt cx="845106" cy="215900"/>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762" y="2316895"/>
              <a:ext cx="266700" cy="215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268" y="2316895"/>
              <a:ext cx="355600" cy="215900"/>
            </a:xfrm>
            <a:prstGeom prst="rect">
              <a:avLst/>
            </a:prstGeom>
          </p:spPr>
        </p:pic>
      </p:grpSp>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743" y="2698466"/>
            <a:ext cx="1425600" cy="324000"/>
          </a:xfrm>
          <a:prstGeom prst="rect">
            <a:avLst/>
          </a:prstGeom>
        </p:spPr>
      </p:pic>
      <p:grpSp>
        <p:nvGrpSpPr>
          <p:cNvPr id="11" name="Group 10"/>
          <p:cNvGrpSpPr>
            <a:grpSpLocks noChangeAspect="1"/>
          </p:cNvGrpSpPr>
          <p:nvPr/>
        </p:nvGrpSpPr>
        <p:grpSpPr>
          <a:xfrm>
            <a:off x="3584682" y="3609289"/>
            <a:ext cx="2288555" cy="324000"/>
            <a:chOff x="3584682" y="3638149"/>
            <a:chExt cx="2422054" cy="342900"/>
          </a:xfrm>
        </p:grpSpPr>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682" y="3638149"/>
              <a:ext cx="1460500" cy="342900"/>
            </a:xfrm>
            <a:prstGeom prst="rect">
              <a:avLst/>
            </a:prstGeom>
          </p:spPr>
        </p:pic>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2736" y="3652579"/>
              <a:ext cx="804000" cy="324000"/>
            </a:xfrm>
            <a:prstGeom prst="rect">
              <a:avLst/>
            </a:prstGeom>
          </p:spPr>
        </p:pic>
      </p:grpSp>
      <p:pic>
        <p:nvPicPr>
          <p:cNvPr id="10" name="Picture 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8184" y="4095298"/>
            <a:ext cx="701996" cy="323998"/>
          </a:xfrm>
          <a:prstGeom prst="rect">
            <a:avLst/>
          </a:prstGeom>
        </p:spPr>
      </p:pic>
      <p:pic>
        <p:nvPicPr>
          <p:cNvPr id="12" name="Picture 1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2601" y="4576119"/>
            <a:ext cx="1644000" cy="324000"/>
          </a:xfrm>
          <a:prstGeom prst="rect">
            <a:avLst/>
          </a:prstGeom>
        </p:spPr>
      </p:pic>
      <p:grpSp>
        <p:nvGrpSpPr>
          <p:cNvPr id="13" name="Group 12"/>
          <p:cNvGrpSpPr/>
          <p:nvPr/>
        </p:nvGrpSpPr>
        <p:grpSpPr>
          <a:xfrm>
            <a:off x="6340030" y="4049490"/>
            <a:ext cx="2150738" cy="1296144"/>
            <a:chOff x="5965920" y="3429000"/>
            <a:chExt cx="2150738" cy="1296144"/>
          </a:xfrm>
        </p:grpSpPr>
        <p:grpSp>
          <p:nvGrpSpPr>
            <p:cNvPr id="14" name="Group 13"/>
            <p:cNvGrpSpPr/>
            <p:nvPr/>
          </p:nvGrpSpPr>
          <p:grpSpPr>
            <a:xfrm>
              <a:off x="5965920" y="3429000"/>
              <a:ext cx="2150738" cy="1296144"/>
              <a:chOff x="5811804" y="2852936"/>
              <a:chExt cx="1928548" cy="1155027"/>
            </a:xfrm>
          </p:grpSpPr>
          <p:sp>
            <p:nvSpPr>
              <p:cNvPr id="16" name="Freeform 15"/>
              <p:cNvSpPr/>
              <p:nvPr/>
            </p:nvSpPr>
            <p:spPr>
              <a:xfrm>
                <a:off x="6147263" y="3184416"/>
                <a:ext cx="1442907" cy="285226"/>
              </a:xfrm>
              <a:custGeom>
                <a:avLst/>
                <a:gdLst>
                  <a:gd name="connsiteX0" fmla="*/ 0 w 1442907"/>
                  <a:gd name="connsiteY0" fmla="*/ 0 h 285226"/>
                  <a:gd name="connsiteX1" fmla="*/ 713064 w 1442907"/>
                  <a:gd name="connsiteY1" fmla="*/ 285226 h 285226"/>
                  <a:gd name="connsiteX2" fmla="*/ 1442907 w 1442907"/>
                  <a:gd name="connsiteY2" fmla="*/ 0 h 285226"/>
                </a:gdLst>
                <a:ahLst/>
                <a:cxnLst>
                  <a:cxn ang="0">
                    <a:pos x="connsiteX0" y="connsiteY0"/>
                  </a:cxn>
                  <a:cxn ang="0">
                    <a:pos x="connsiteX1" y="connsiteY1"/>
                  </a:cxn>
                  <a:cxn ang="0">
                    <a:pos x="connsiteX2" y="connsiteY2"/>
                  </a:cxn>
                </a:cxnLst>
                <a:rect l="l" t="t" r="r" b="b"/>
                <a:pathLst>
                  <a:path w="1442907" h="285226">
                    <a:moveTo>
                      <a:pt x="0" y="0"/>
                    </a:moveTo>
                    <a:cubicBezTo>
                      <a:pt x="236290" y="142613"/>
                      <a:pt x="472580" y="285226"/>
                      <a:pt x="713064" y="285226"/>
                    </a:cubicBezTo>
                    <a:cubicBezTo>
                      <a:pt x="953548" y="285226"/>
                      <a:pt x="1198227" y="142613"/>
                      <a:pt x="1442907"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flipV="1">
                <a:off x="6147860" y="3722737"/>
                <a:ext cx="1442907" cy="285226"/>
              </a:xfrm>
              <a:custGeom>
                <a:avLst/>
                <a:gdLst>
                  <a:gd name="connsiteX0" fmla="*/ 0 w 1442907"/>
                  <a:gd name="connsiteY0" fmla="*/ 0 h 285226"/>
                  <a:gd name="connsiteX1" fmla="*/ 713064 w 1442907"/>
                  <a:gd name="connsiteY1" fmla="*/ 285226 h 285226"/>
                  <a:gd name="connsiteX2" fmla="*/ 1442907 w 1442907"/>
                  <a:gd name="connsiteY2" fmla="*/ 0 h 285226"/>
                </a:gdLst>
                <a:ahLst/>
                <a:cxnLst>
                  <a:cxn ang="0">
                    <a:pos x="connsiteX0" y="connsiteY0"/>
                  </a:cxn>
                  <a:cxn ang="0">
                    <a:pos x="connsiteX1" y="connsiteY1"/>
                  </a:cxn>
                  <a:cxn ang="0">
                    <a:pos x="connsiteX2" y="connsiteY2"/>
                  </a:cxn>
                </a:cxnLst>
                <a:rect l="l" t="t" r="r" b="b"/>
                <a:pathLst>
                  <a:path w="1442907" h="285226">
                    <a:moveTo>
                      <a:pt x="0" y="0"/>
                    </a:moveTo>
                    <a:cubicBezTo>
                      <a:pt x="236290" y="142613"/>
                      <a:pt x="472580" y="285226"/>
                      <a:pt x="713064" y="285226"/>
                    </a:cubicBezTo>
                    <a:cubicBezTo>
                      <a:pt x="953548" y="285226"/>
                      <a:pt x="1198227" y="142613"/>
                      <a:pt x="1442907"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a:off x="6080748" y="3487424"/>
                <a:ext cx="1656184" cy="0"/>
              </a:xfrm>
              <a:prstGeom prst="straightConnector1">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60327" y="3184416"/>
                <a:ext cx="0" cy="285226"/>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64447" y="3719244"/>
                <a:ext cx="0" cy="285226"/>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36732" y="2852936"/>
                <a:ext cx="325719" cy="329121"/>
              </a:xfrm>
              <a:prstGeom prst="rect">
                <a:avLst/>
              </a:prstGeom>
              <a:noFill/>
            </p:spPr>
            <p:txBody>
              <a:bodyPr wrap="square" rtlCol="0">
                <a:spAutoFit/>
              </a:bodyPr>
              <a:lstStyle/>
              <a:p>
                <a:r>
                  <a:rPr lang="en-GB" dirty="0" smtClean="0">
                    <a:solidFill>
                      <a:srgbClr val="FF0000"/>
                    </a:solidFill>
                  </a:rPr>
                  <a:t>L</a:t>
                </a:r>
                <a:endParaRPr lang="en-GB" dirty="0">
                  <a:solidFill>
                    <a:srgbClr val="FF0000"/>
                  </a:solidFill>
                </a:endParaRPr>
              </a:p>
            </p:txBody>
          </p:sp>
          <p:sp>
            <p:nvSpPr>
              <p:cNvPr id="22" name="TextBox 21"/>
              <p:cNvSpPr txBox="1"/>
              <p:nvPr/>
            </p:nvSpPr>
            <p:spPr>
              <a:xfrm>
                <a:off x="5811804" y="3185417"/>
                <a:ext cx="282301" cy="329121"/>
              </a:xfrm>
              <a:prstGeom prst="rect">
                <a:avLst/>
              </a:prstGeom>
              <a:noFill/>
            </p:spPr>
            <p:txBody>
              <a:bodyPr wrap="square" rtlCol="0">
                <a:spAutoFit/>
              </a:bodyPr>
              <a:lstStyle/>
              <a:p>
                <a:r>
                  <a:rPr lang="en-GB" dirty="0" smtClean="0">
                    <a:solidFill>
                      <a:srgbClr val="0070C0"/>
                    </a:solidFill>
                  </a:rPr>
                  <a:t>X  </a:t>
                </a:r>
                <a:endParaRPr lang="en-GB" dirty="0">
                  <a:solidFill>
                    <a:srgbClr val="0070C0"/>
                  </a:solidFill>
                </a:endParaRPr>
              </a:p>
            </p:txBody>
          </p:sp>
          <p:cxnSp>
            <p:nvCxnSpPr>
              <p:cNvPr id="23" name="Straight Arrow Connector 22"/>
              <p:cNvCxnSpPr/>
              <p:nvPr/>
            </p:nvCxnSpPr>
            <p:spPr>
              <a:xfrm>
                <a:off x="6084168" y="3586295"/>
                <a:ext cx="1656184" cy="0"/>
              </a:xfrm>
              <a:prstGeom prst="straightConnector1">
                <a:avLst/>
              </a:prstGeom>
              <a:ln w="63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736932" y="3222562"/>
                <a:ext cx="0" cy="2564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740352" y="3580811"/>
                <a:ext cx="0" cy="2564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5" name="Picture 1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3697" y="3583780"/>
              <a:ext cx="270870" cy="143900"/>
            </a:xfrm>
            <a:prstGeom prst="rect">
              <a:avLst/>
            </a:prstGeom>
          </p:spPr>
        </p:pic>
      </p:grpSp>
      <p:pic>
        <p:nvPicPr>
          <p:cNvPr id="28" name="Picture 2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2259" y="4687093"/>
            <a:ext cx="113685" cy="215999"/>
          </a:xfrm>
          <a:prstGeom prst="rect">
            <a:avLst/>
          </a:prstGeom>
        </p:spPr>
      </p:pic>
    </p:spTree>
    <p:extLst>
      <p:ext uri="{BB962C8B-B14F-4D97-AF65-F5344CB8AC3E}">
        <p14:creationId xmlns:p14="http://schemas.microsoft.com/office/powerpoint/2010/main" val="7664017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pulse effects</a:t>
            </a:r>
            <a:endParaRPr lang="en-US" dirty="0"/>
          </a:p>
        </p:txBody>
      </p:sp>
      <p:sp>
        <p:nvSpPr>
          <p:cNvPr id="3" name="Content Placeholder 2"/>
          <p:cNvSpPr>
            <a:spLocks noGrp="1"/>
          </p:cNvSpPr>
          <p:nvPr>
            <p:ph sz="quarter" idx="1"/>
          </p:nvPr>
        </p:nvSpPr>
        <p:spPr/>
        <p:txBody>
          <a:bodyPr/>
          <a:lstStyle/>
          <a:p>
            <a:r>
              <a:rPr lang="en-US" dirty="0" smtClean="0"/>
              <a:t>Graph </a:t>
            </a:r>
            <a:r>
              <a:rPr lang="en-US" sz="1400" dirty="0" smtClean="0">
                <a:solidFill>
                  <a:schemeClr val="bg1">
                    <a:lumMod val="50000"/>
                  </a:schemeClr>
                </a:solidFill>
              </a:rPr>
              <a:t>(</a:t>
            </a:r>
            <a:r>
              <a:rPr lang="en-US" sz="1400" dirty="0" err="1" smtClean="0">
                <a:solidFill>
                  <a:schemeClr val="bg1">
                    <a:lumMod val="50000"/>
                  </a:schemeClr>
                </a:solidFill>
              </a:rPr>
              <a:t>Dinu</a:t>
            </a:r>
            <a:r>
              <a:rPr lang="en-US" sz="1400" dirty="0" smtClean="0">
                <a:solidFill>
                  <a:schemeClr val="bg1">
                    <a:lumMod val="50000"/>
                  </a:schemeClr>
                </a:solidFill>
              </a:rPr>
              <a:t>, TH, </a:t>
            </a:r>
            <a:r>
              <a:rPr lang="en-US" sz="1400" dirty="0" err="1" smtClean="0">
                <a:solidFill>
                  <a:schemeClr val="bg1">
                    <a:lumMod val="50000"/>
                  </a:schemeClr>
                </a:solidFill>
              </a:rPr>
              <a:t>Ilderton</a:t>
            </a:r>
            <a:r>
              <a:rPr lang="en-US" sz="1400" dirty="0" smtClean="0">
                <a:solidFill>
                  <a:schemeClr val="bg1">
                    <a:lumMod val="50000"/>
                  </a:schemeClr>
                </a:solidFill>
              </a:rPr>
              <a:t>, </a:t>
            </a:r>
            <a:r>
              <a:rPr lang="en-US" sz="1400" dirty="0" err="1" smtClean="0">
                <a:solidFill>
                  <a:schemeClr val="bg1">
                    <a:lumMod val="50000"/>
                  </a:schemeClr>
                </a:solidFill>
              </a:rPr>
              <a:t>Marklund</a:t>
            </a:r>
            <a:r>
              <a:rPr lang="en-US" sz="1400" dirty="0" smtClean="0">
                <a:solidFill>
                  <a:schemeClr val="bg1">
                    <a:lumMod val="50000"/>
                  </a:schemeClr>
                </a:solidFill>
              </a:rPr>
              <a:t>, </a:t>
            </a:r>
            <a:r>
              <a:rPr lang="en-US" sz="1400" dirty="0" err="1" smtClean="0">
                <a:solidFill>
                  <a:schemeClr val="bg1">
                    <a:lumMod val="50000"/>
                  </a:schemeClr>
                </a:solidFill>
              </a:rPr>
              <a:t>Torgrimsson</a:t>
            </a:r>
            <a:r>
              <a:rPr lang="en-US" sz="1400" dirty="0" smtClean="0">
                <a:solidFill>
                  <a:schemeClr val="bg1">
                    <a:lumMod val="50000"/>
                  </a:schemeClr>
                </a:solidFill>
              </a:rPr>
              <a:t>, PRD </a:t>
            </a:r>
            <a:r>
              <a:rPr lang="en-US" sz="1400" b="1" dirty="0" smtClean="0">
                <a:solidFill>
                  <a:schemeClr val="bg1">
                    <a:lumMod val="50000"/>
                  </a:schemeClr>
                </a:solidFill>
              </a:rPr>
              <a:t>89, </a:t>
            </a:r>
            <a:r>
              <a:rPr lang="en-US" sz="1400" b="1" dirty="0" smtClean="0">
                <a:solidFill>
                  <a:schemeClr val="bg1">
                    <a:lumMod val="50000"/>
                  </a:schemeClr>
                </a:solidFill>
              </a:rPr>
              <a:t>90,</a:t>
            </a:r>
            <a:r>
              <a:rPr lang="en-US" sz="1400" dirty="0" smtClean="0">
                <a:solidFill>
                  <a:schemeClr val="bg1">
                    <a:lumMod val="50000"/>
                  </a:schemeClr>
                </a:solidFill>
              </a:rPr>
              <a:t> 2014)</a:t>
            </a:r>
            <a:endParaRPr lang="en-US" sz="1400" dirty="0" smtClean="0">
              <a:solidFill>
                <a:schemeClr val="bg1">
                  <a:lumMod val="50000"/>
                </a:schemeClr>
              </a:solidFill>
            </a:endParaRPr>
          </a:p>
          <a:p>
            <a:pPr lvl="2"/>
            <a:r>
              <a:rPr lang="en-US" dirty="0" smtClean="0"/>
              <a:t>Flip amp. </a:t>
            </a:r>
            <a:r>
              <a:rPr lang="en-US" i="1" dirty="0" smtClean="0">
                <a:solidFill>
                  <a:srgbClr val="008000"/>
                </a:solidFill>
              </a:rPr>
              <a:t>A</a:t>
            </a:r>
            <a:r>
              <a:rPr lang="en-US" baseline="-25000" dirty="0" smtClean="0">
                <a:solidFill>
                  <a:srgbClr val="008000"/>
                </a:solidFill>
              </a:rPr>
              <a:t>12</a:t>
            </a:r>
            <a:r>
              <a:rPr lang="en-US" baseline="-25000" dirty="0" smtClean="0"/>
              <a:t> </a:t>
            </a:r>
            <a:r>
              <a:rPr lang="en-US" dirty="0" smtClean="0"/>
              <a:t>– paraxial vs. pulsed Gaussian beam</a:t>
            </a:r>
            <a:endParaRPr lang="en-US" dirty="0"/>
          </a:p>
        </p:txBody>
      </p:sp>
      <p:grpSp>
        <p:nvGrpSpPr>
          <p:cNvPr id="14" name="Group 13"/>
          <p:cNvGrpSpPr/>
          <p:nvPr/>
        </p:nvGrpSpPr>
        <p:grpSpPr>
          <a:xfrm>
            <a:off x="2583177" y="2901509"/>
            <a:ext cx="5679430" cy="3944854"/>
            <a:chOff x="1630731" y="2901509"/>
            <a:chExt cx="5679430" cy="3944854"/>
          </a:xfrm>
        </p:grpSpPr>
        <p:grpSp>
          <p:nvGrpSpPr>
            <p:cNvPr id="13" name="Group 12"/>
            <p:cNvGrpSpPr/>
            <p:nvPr/>
          </p:nvGrpSpPr>
          <p:grpSpPr>
            <a:xfrm>
              <a:off x="1630731" y="2901509"/>
              <a:ext cx="5679430" cy="3944854"/>
              <a:chOff x="1630731" y="2901509"/>
              <a:chExt cx="5679430" cy="3944854"/>
            </a:xfrm>
          </p:grpSpPr>
          <p:grpSp>
            <p:nvGrpSpPr>
              <p:cNvPr id="10" name="Group 9"/>
              <p:cNvGrpSpPr/>
              <p:nvPr/>
            </p:nvGrpSpPr>
            <p:grpSpPr>
              <a:xfrm>
                <a:off x="1630731" y="2901509"/>
                <a:ext cx="5679430" cy="3944854"/>
                <a:chOff x="1630731" y="2901509"/>
                <a:chExt cx="5679430" cy="3944854"/>
              </a:xfrm>
            </p:grpSpPr>
            <p:grpSp>
              <p:nvGrpSpPr>
                <p:cNvPr id="7" name="Group 6"/>
                <p:cNvGrpSpPr/>
                <p:nvPr/>
              </p:nvGrpSpPr>
              <p:grpSpPr>
                <a:xfrm>
                  <a:off x="1630731" y="2901509"/>
                  <a:ext cx="5679430" cy="3944854"/>
                  <a:chOff x="1630731" y="2901509"/>
                  <a:chExt cx="5679430" cy="3944854"/>
                </a:xfrm>
              </p:grpSpPr>
              <p:pic>
                <p:nvPicPr>
                  <p:cNvPr id="5" name="Picture 4" descr="GaussianPulseBe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731" y="2901509"/>
                    <a:ext cx="5679430" cy="3944854"/>
                  </a:xfrm>
                  <a:prstGeom prst="rect">
                    <a:avLst/>
                  </a:prstGeom>
                </p:spPr>
              </p:pic>
              <p:sp>
                <p:nvSpPr>
                  <p:cNvPr id="6" name="Rectangle 5"/>
                  <p:cNvSpPr/>
                  <p:nvPr/>
                </p:nvSpPr>
                <p:spPr>
                  <a:xfrm>
                    <a:off x="4170631" y="6363762"/>
                    <a:ext cx="476231" cy="482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4646862" y="3275678"/>
                  <a:ext cx="851444" cy="67822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4776744" y="3189098"/>
                <a:ext cx="735993" cy="369332"/>
              </a:xfrm>
              <a:prstGeom prst="rect">
                <a:avLst/>
              </a:prstGeom>
              <a:noFill/>
            </p:spPr>
            <p:txBody>
              <a:bodyPr wrap="square" rtlCol="0">
                <a:spAutoFit/>
              </a:bodyPr>
              <a:lstStyle/>
              <a:p>
                <a:r>
                  <a:rPr lang="en-US" dirty="0" smtClean="0">
                    <a:solidFill>
                      <a:srgbClr val="0000FF"/>
                    </a:solidFill>
                  </a:rPr>
                  <a:t>Pulse </a:t>
                </a:r>
                <a:endParaRPr lang="en-US" dirty="0">
                  <a:solidFill>
                    <a:srgbClr val="0000FF"/>
                  </a:solidFill>
                </a:endParaRPr>
              </a:p>
            </p:txBody>
          </p:sp>
          <p:sp>
            <p:nvSpPr>
              <p:cNvPr id="12" name="TextBox 11"/>
              <p:cNvSpPr txBox="1"/>
              <p:nvPr/>
            </p:nvSpPr>
            <p:spPr>
              <a:xfrm>
                <a:off x="4747882" y="3601720"/>
                <a:ext cx="1131980" cy="369332"/>
              </a:xfrm>
              <a:prstGeom prst="rect">
                <a:avLst/>
              </a:prstGeom>
              <a:noFill/>
            </p:spPr>
            <p:txBody>
              <a:bodyPr wrap="square" rtlCol="0">
                <a:spAutoFit/>
              </a:bodyPr>
              <a:lstStyle/>
              <a:p>
                <a:r>
                  <a:rPr lang="en-US" dirty="0" err="1" smtClean="0"/>
                  <a:t>Parax</a:t>
                </a:r>
                <a:r>
                  <a:rPr lang="en-US" dirty="0" smtClean="0"/>
                  <a:t>.</a:t>
                </a:r>
                <a:endParaRPr lang="en-US" dirty="0"/>
              </a:p>
            </p:txBody>
          </p:sp>
        </p:grpSp>
        <p:sp>
          <p:nvSpPr>
            <p:cNvPr id="8" name="TextBox 7"/>
            <p:cNvSpPr txBox="1"/>
            <p:nvPr/>
          </p:nvSpPr>
          <p:spPr>
            <a:xfrm>
              <a:off x="4170631" y="6363762"/>
              <a:ext cx="666318" cy="369332"/>
            </a:xfrm>
            <a:prstGeom prst="rect">
              <a:avLst/>
            </a:prstGeom>
            <a:noFill/>
          </p:spPr>
          <p:txBody>
            <a:bodyPr wrap="none" rtlCol="0">
              <a:spAutoFit/>
            </a:bodyPr>
            <a:lstStyle/>
            <a:p>
              <a:r>
                <a:rPr lang="en-US" dirty="0" smtClean="0"/>
                <a:t>b/w</a:t>
              </a:r>
              <a:r>
                <a:rPr lang="en-US" baseline="-25000" dirty="0" smtClean="0"/>
                <a:t>0</a:t>
              </a:r>
              <a:endParaRPr lang="en-US" dirty="0"/>
            </a:p>
          </p:txBody>
        </p:sp>
      </p:grpSp>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110" y="4186501"/>
            <a:ext cx="2256000" cy="324000"/>
          </a:xfrm>
          <a:prstGeom prst="rect">
            <a:avLst/>
          </a:prstGeom>
        </p:spPr>
      </p:pic>
      <p:sp>
        <p:nvSpPr>
          <p:cNvPr id="16" name="TextBox 15"/>
          <p:cNvSpPr txBox="1"/>
          <p:nvPr/>
        </p:nvSpPr>
        <p:spPr>
          <a:xfrm>
            <a:off x="1622821" y="4310446"/>
            <a:ext cx="1119099" cy="400110"/>
          </a:xfrm>
          <a:prstGeom prst="rect">
            <a:avLst/>
          </a:prstGeom>
          <a:noFill/>
        </p:spPr>
        <p:txBody>
          <a:bodyPr wrap="square" rtlCol="0">
            <a:spAutoFit/>
          </a:bodyPr>
          <a:lstStyle/>
          <a:p>
            <a:r>
              <a:rPr lang="en-US" sz="2000" dirty="0" smtClean="0"/>
              <a:t>10</a:t>
            </a:r>
            <a:r>
              <a:rPr lang="en-US" sz="2000" baseline="30000" dirty="0" smtClean="0"/>
              <a:t>6</a:t>
            </a:r>
            <a:r>
              <a:rPr lang="en-US" sz="2000" dirty="0" smtClean="0"/>
              <a:t> </a:t>
            </a:r>
            <a:r>
              <a:rPr lang="en-US" sz="2000" i="1" dirty="0" smtClean="0"/>
              <a:t>A</a:t>
            </a:r>
            <a:r>
              <a:rPr lang="en-US" sz="2000" baseline="-25000" dirty="0" smtClean="0"/>
              <a:t>12</a:t>
            </a:r>
            <a:endParaRPr lang="en-US" sz="2000" dirty="0"/>
          </a:p>
        </p:txBody>
      </p:sp>
    </p:spTree>
    <p:extLst>
      <p:ext uri="{BB962C8B-B14F-4D97-AF65-F5344CB8AC3E}">
        <p14:creationId xmlns:p14="http://schemas.microsoft.com/office/powerpoint/2010/main" val="42483384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t>
            </a:r>
            <a:r>
              <a:rPr lang="en-GB" dirty="0" smtClean="0"/>
              <a:t> – 2:  NNLO</a:t>
            </a:r>
            <a:endParaRPr lang="en-GB" dirty="0"/>
          </a:p>
        </p:txBody>
      </p:sp>
      <p:pic>
        <p:nvPicPr>
          <p:cNvPr id="6" name="Content Placeholder 5" descr="g-2-NNLO.png"/>
          <p:cNvPicPr>
            <a:picLocks noGrp="1" noChangeAspect="1"/>
          </p:cNvPicPr>
          <p:nvPr>
            <p:ph sz="quarter" idx="1"/>
          </p:nvPr>
        </p:nvPicPr>
        <p:blipFill>
          <a:blip r:embed="rId3" cstate="print"/>
          <a:stretch>
            <a:fillRect/>
          </a:stretch>
        </p:blipFill>
        <p:spPr>
          <a:xfrm>
            <a:off x="2195736" y="1600200"/>
            <a:ext cx="5106956" cy="5242476"/>
          </a:xfrm>
        </p:spPr>
      </p:pic>
      <p:sp>
        <p:nvSpPr>
          <p:cNvPr id="3" name="Rectangle 2"/>
          <p:cNvSpPr/>
          <p:nvPr/>
        </p:nvSpPr>
        <p:spPr>
          <a:xfrm>
            <a:off x="2195736" y="1600201"/>
            <a:ext cx="3759951" cy="593590"/>
          </a:xfrm>
          <a:prstGeom prst="rect">
            <a:avLst/>
          </a:prstGeom>
          <a:solidFill>
            <a:schemeClr val="accent1">
              <a:alpha val="2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8389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LBL and g – 2 </a:t>
            </a:r>
            <a:endParaRPr lang="en-GB" dirty="0"/>
          </a:p>
        </p:txBody>
      </p:sp>
      <p:sp>
        <p:nvSpPr>
          <p:cNvPr id="3" name="Content Placeholder 2"/>
          <p:cNvSpPr>
            <a:spLocks noGrp="1"/>
          </p:cNvSpPr>
          <p:nvPr>
            <p:ph sz="quarter" idx="1"/>
          </p:nvPr>
        </p:nvSpPr>
        <p:spPr>
          <a:xfrm>
            <a:off x="612647" y="1600200"/>
            <a:ext cx="8317213" cy="5005532"/>
          </a:xfrm>
        </p:spPr>
        <p:txBody>
          <a:bodyPr>
            <a:normAutofit/>
          </a:bodyPr>
          <a:lstStyle/>
          <a:p>
            <a:r>
              <a:rPr lang="en-GB" dirty="0" smtClean="0"/>
              <a:t>Numerical </a:t>
            </a:r>
            <a:r>
              <a:rPr lang="en-GB" dirty="0"/>
              <a:t>values</a:t>
            </a:r>
            <a:r>
              <a:rPr lang="en-GB" dirty="0" smtClean="0"/>
              <a:t>:</a:t>
            </a:r>
          </a:p>
          <a:p>
            <a:endParaRPr lang="en-GB" dirty="0"/>
          </a:p>
          <a:p>
            <a:endParaRPr lang="en-GB" dirty="0" smtClean="0"/>
          </a:p>
          <a:p>
            <a:endParaRPr lang="en-GB" dirty="0"/>
          </a:p>
          <a:p>
            <a:endParaRPr lang="en-GB" dirty="0" smtClean="0"/>
          </a:p>
          <a:p>
            <a:endParaRPr lang="en-GB" dirty="0"/>
          </a:p>
          <a:p>
            <a:endParaRPr lang="en-GB" dirty="0" smtClean="0"/>
          </a:p>
          <a:p>
            <a:pPr lvl="1"/>
            <a:endParaRPr lang="en-GB" b="1" dirty="0" smtClean="0"/>
          </a:p>
          <a:p>
            <a:pPr lvl="1"/>
            <a:r>
              <a:rPr lang="en-GB" b="1" dirty="0" smtClean="0"/>
              <a:t>NB:</a:t>
            </a:r>
            <a:r>
              <a:rPr lang="en-GB" dirty="0" smtClean="0"/>
              <a:t> additional LBL terms at (numerically known) NNNLO</a:t>
            </a:r>
            <a:endParaRPr lang="en-GB" dirty="0"/>
          </a:p>
        </p:txBody>
      </p:sp>
      <p:grpSp>
        <p:nvGrpSpPr>
          <p:cNvPr id="27" name="Group 26"/>
          <p:cNvGrpSpPr/>
          <p:nvPr/>
        </p:nvGrpSpPr>
        <p:grpSpPr>
          <a:xfrm>
            <a:off x="5892680" y="2425139"/>
            <a:ext cx="2857520" cy="2344550"/>
            <a:chOff x="6286480" y="2425139"/>
            <a:chExt cx="2857520" cy="2344550"/>
          </a:xfrm>
        </p:grpSpPr>
        <p:sp>
          <p:nvSpPr>
            <p:cNvPr id="11" name="TextBox 10"/>
            <p:cNvSpPr txBox="1"/>
            <p:nvPr/>
          </p:nvSpPr>
          <p:spPr>
            <a:xfrm>
              <a:off x="6286480" y="2425139"/>
              <a:ext cx="2643206" cy="369332"/>
            </a:xfrm>
            <a:prstGeom prst="rect">
              <a:avLst/>
            </a:prstGeom>
            <a:noFill/>
          </p:spPr>
          <p:txBody>
            <a:bodyPr wrap="square" rtlCol="0">
              <a:spAutoFit/>
            </a:bodyPr>
            <a:lstStyle/>
            <a:p>
              <a:r>
                <a:rPr lang="en-GB" dirty="0"/>
                <a:t>(</a:t>
              </a:r>
              <a:r>
                <a:rPr lang="en-GB" dirty="0" err="1"/>
                <a:t>Th</a:t>
              </a:r>
              <a:r>
                <a:rPr lang="en-GB" dirty="0"/>
                <a:t>: Kinoshita et al., 2008)</a:t>
              </a:r>
            </a:p>
          </p:txBody>
        </p:sp>
        <p:sp>
          <p:nvSpPr>
            <p:cNvPr id="12" name="TextBox 11"/>
            <p:cNvSpPr txBox="1"/>
            <p:nvPr/>
          </p:nvSpPr>
          <p:spPr>
            <a:xfrm>
              <a:off x="6286480" y="3385917"/>
              <a:ext cx="2857520" cy="369332"/>
            </a:xfrm>
            <a:prstGeom prst="rect">
              <a:avLst/>
            </a:prstGeom>
            <a:noFill/>
          </p:spPr>
          <p:txBody>
            <a:bodyPr wrap="square" rtlCol="0">
              <a:spAutoFit/>
            </a:bodyPr>
            <a:lstStyle/>
            <a:p>
              <a:r>
                <a:rPr lang="en-GB" dirty="0"/>
                <a:t>(Exp: </a:t>
              </a:r>
              <a:r>
                <a:rPr lang="en-GB" dirty="0" err="1"/>
                <a:t>Gabrielse</a:t>
              </a:r>
              <a:r>
                <a:rPr lang="en-GB" dirty="0"/>
                <a:t> et al., 2008)</a:t>
              </a:r>
            </a:p>
          </p:txBody>
        </p:sp>
        <p:sp>
          <p:nvSpPr>
            <p:cNvPr id="15" name="TextBox 14"/>
            <p:cNvSpPr txBox="1"/>
            <p:nvPr/>
          </p:nvSpPr>
          <p:spPr>
            <a:xfrm>
              <a:off x="6286480" y="4400357"/>
              <a:ext cx="2317220" cy="369332"/>
            </a:xfrm>
            <a:prstGeom prst="rect">
              <a:avLst/>
            </a:prstGeom>
            <a:noFill/>
          </p:spPr>
          <p:txBody>
            <a:bodyPr wrap="square" rtlCol="0">
              <a:spAutoFit/>
            </a:bodyPr>
            <a:lstStyle/>
            <a:p>
              <a:r>
                <a:rPr lang="en-GB" dirty="0" smtClean="0"/>
                <a:t>(LBL contribution = 0)</a:t>
              </a:r>
              <a:endParaRPr lang="en-GB" dirty="0"/>
            </a:p>
          </p:txBody>
        </p:sp>
      </p:grpSp>
      <p:grpSp>
        <p:nvGrpSpPr>
          <p:cNvPr id="26" name="Group 25"/>
          <p:cNvGrpSpPr/>
          <p:nvPr/>
        </p:nvGrpSpPr>
        <p:grpSpPr>
          <a:xfrm>
            <a:off x="1261426" y="2293383"/>
            <a:ext cx="4333294" cy="2889300"/>
            <a:chOff x="1507551" y="2293383"/>
            <a:chExt cx="4333294" cy="2889300"/>
          </a:xfrm>
        </p:grpSpPr>
        <p:grpSp>
          <p:nvGrpSpPr>
            <p:cNvPr id="13" name="Group 12"/>
            <p:cNvGrpSpPr/>
            <p:nvPr/>
          </p:nvGrpSpPr>
          <p:grpSpPr>
            <a:xfrm>
              <a:off x="1722871" y="2293383"/>
              <a:ext cx="4117974" cy="1658522"/>
              <a:chOff x="4071934" y="4714884"/>
              <a:chExt cx="4117974" cy="1658522"/>
            </a:xfrm>
          </p:grpSpPr>
          <p:pic>
            <p:nvPicPr>
              <p:cNvPr id="8" name="Picture 7" descr="TP_tmp.png"/>
              <p:cNvPicPr>
                <a:picLocks noChangeAspect="1"/>
              </p:cNvPicPr>
              <p:nvPr>
                <p:custDataLst>
                  <p:tags r:id="rId1"/>
                </p:custDataLst>
              </p:nvPr>
            </p:nvPicPr>
            <p:blipFill>
              <a:blip r:embed="rId5"/>
              <a:stretch>
                <a:fillRect/>
              </a:stretch>
            </p:blipFill>
            <p:spPr bwMode="auto">
              <a:xfrm>
                <a:off x="4189380" y="4714884"/>
                <a:ext cx="4000528" cy="702160"/>
              </a:xfrm>
              <a:prstGeom prst="rect">
                <a:avLst/>
              </a:prstGeom>
              <a:noFill/>
              <a:ln/>
              <a:effectLst/>
            </p:spPr>
          </p:pic>
          <p:pic>
            <p:nvPicPr>
              <p:cNvPr id="10" name="Picture 9" descr="TP_tmp.png"/>
              <p:cNvPicPr>
                <a:picLocks noChangeAspect="1"/>
              </p:cNvPicPr>
              <p:nvPr>
                <p:custDataLst>
                  <p:tags r:id="rId2"/>
                </p:custDataLst>
              </p:nvPr>
            </p:nvPicPr>
            <p:blipFill>
              <a:blip r:embed="rId6"/>
              <a:stretch>
                <a:fillRect/>
              </a:stretch>
            </p:blipFill>
            <p:spPr bwMode="auto">
              <a:xfrm>
                <a:off x="4071934" y="5643578"/>
                <a:ext cx="4001076" cy="729828"/>
              </a:xfrm>
              <a:prstGeom prst="rect">
                <a:avLst/>
              </a:prstGeom>
              <a:noFill/>
              <a:ln/>
              <a:effectLst/>
            </p:spPr>
          </p:pic>
        </p:grpSp>
        <p:cxnSp>
          <p:nvCxnSpPr>
            <p:cNvPr id="14" name="Straight Connector 13"/>
            <p:cNvCxnSpPr/>
            <p:nvPr/>
          </p:nvCxnSpPr>
          <p:spPr>
            <a:xfrm>
              <a:off x="4580258" y="2392240"/>
              <a:ext cx="0" cy="24808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7551" y="4228708"/>
              <a:ext cx="3328690" cy="719999"/>
            </a:xfrm>
            <a:prstGeom prst="rect">
              <a:avLst/>
            </a:prstGeom>
          </p:spPr>
        </p:pic>
        <p:cxnSp>
          <p:nvCxnSpPr>
            <p:cNvPr id="16" name="Straight Connector 15"/>
            <p:cNvCxnSpPr/>
            <p:nvPr/>
          </p:nvCxnSpPr>
          <p:spPr>
            <a:xfrm>
              <a:off x="4307714" y="2392240"/>
              <a:ext cx="1" cy="24808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36241" y="2381735"/>
              <a:ext cx="0" cy="24808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23783" y="2401425"/>
              <a:ext cx="0" cy="24808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60218" y="4813351"/>
              <a:ext cx="346820" cy="369332"/>
            </a:xfrm>
            <a:prstGeom prst="rect">
              <a:avLst/>
            </a:prstGeom>
            <a:noFill/>
          </p:spPr>
          <p:txBody>
            <a:bodyPr wrap="square" rtlCol="0">
              <a:spAutoFit/>
            </a:bodyPr>
            <a:lstStyle/>
            <a:p>
              <a:r>
                <a:rPr lang="en-US" dirty="0"/>
                <a:t>2</a:t>
              </a:r>
            </a:p>
          </p:txBody>
        </p:sp>
        <p:sp>
          <p:nvSpPr>
            <p:cNvPr id="24" name="TextBox 23"/>
            <p:cNvSpPr txBox="1"/>
            <p:nvPr/>
          </p:nvSpPr>
          <p:spPr>
            <a:xfrm>
              <a:off x="4160293" y="4808231"/>
              <a:ext cx="34682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25" name="TextBox 24"/>
            <p:cNvSpPr txBox="1"/>
            <p:nvPr/>
          </p:nvSpPr>
          <p:spPr>
            <a:xfrm>
              <a:off x="4427033" y="4813351"/>
              <a:ext cx="346820" cy="369332"/>
            </a:xfrm>
            <a:prstGeom prst="rect">
              <a:avLst/>
            </a:prstGeom>
            <a:noFill/>
          </p:spPr>
          <p:txBody>
            <a:bodyPr wrap="square" rtlCol="0">
              <a:spAutoFit/>
            </a:bodyPr>
            <a:lstStyle/>
            <a:p>
              <a:r>
                <a:rPr lang="en-US" dirty="0" smtClean="0"/>
                <a:t>4</a:t>
              </a:r>
              <a:endParaRPr lang="en-US" dirty="0"/>
            </a:p>
          </p:txBody>
        </p:sp>
      </p:grpSp>
      <p:pic>
        <p:nvPicPr>
          <p:cNvPr id="20" name="Picture 1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1854" y="6278002"/>
            <a:ext cx="304800" cy="215900"/>
          </a:xfrm>
          <a:prstGeom prst="rect">
            <a:avLst/>
          </a:prstGeom>
        </p:spPr>
      </p:pic>
    </p:spTree>
    <p:extLst>
      <p:ext uri="{BB962C8B-B14F-4D97-AF65-F5344CB8AC3E}">
        <p14:creationId xmlns:p14="http://schemas.microsoft.com/office/powerpoint/2010/main" val="18421947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(work in progress)</a:t>
            </a:r>
            <a:endParaRPr lang="en-US" dirty="0"/>
          </a:p>
        </p:txBody>
      </p:sp>
      <p:sp>
        <p:nvSpPr>
          <p:cNvPr id="3" name="Title 2"/>
          <p:cNvSpPr>
            <a:spLocks noGrp="1"/>
          </p:cNvSpPr>
          <p:nvPr>
            <p:ph type="title"/>
          </p:nvPr>
        </p:nvSpPr>
        <p:spPr/>
        <p:txBody>
          <a:bodyPr/>
          <a:lstStyle/>
          <a:p>
            <a:r>
              <a:rPr lang="en-US" dirty="0" smtClean="0"/>
              <a:t>Vacuum Emission</a:t>
            </a:r>
            <a:endParaRPr lang="en-US" dirty="0"/>
          </a:p>
        </p:txBody>
      </p:sp>
      <p:sp>
        <p:nvSpPr>
          <p:cNvPr id="4" name="Action Button: Forward or Next 3">
            <a:hlinkClick r:id="rId2" action="ppaction://hlinksldjump" highlightClick="1"/>
          </p:cNvPr>
          <p:cNvSpPr/>
          <p:nvPr/>
        </p:nvSpPr>
        <p:spPr>
          <a:xfrm>
            <a:off x="8052638" y="6291611"/>
            <a:ext cx="606112" cy="33189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9073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Scattering amplitude I</a:t>
            </a:r>
            <a:endParaRPr lang="en-US" dirty="0"/>
          </a:p>
        </p:txBody>
      </p:sp>
      <p:sp>
        <p:nvSpPr>
          <p:cNvPr id="3" name="Content Placeholder 2"/>
          <p:cNvSpPr>
            <a:spLocks noGrp="1"/>
          </p:cNvSpPr>
          <p:nvPr>
            <p:ph sz="quarter" idx="1"/>
          </p:nvPr>
        </p:nvSpPr>
        <p:spPr>
          <a:xfrm>
            <a:off x="612648" y="1600199"/>
            <a:ext cx="8153400" cy="4792423"/>
          </a:xfrm>
        </p:spPr>
        <p:txBody>
          <a:bodyPr/>
          <a:lstStyle/>
          <a:p>
            <a:r>
              <a:rPr lang="en-US" dirty="0" smtClean="0"/>
              <a:t>LO Feynman diagram:</a:t>
            </a:r>
          </a:p>
          <a:p>
            <a:endParaRPr lang="en-US" dirty="0"/>
          </a:p>
          <a:p>
            <a:endParaRPr lang="en-US" dirty="0" smtClean="0"/>
          </a:p>
          <a:p>
            <a:endParaRPr lang="en-US" dirty="0"/>
          </a:p>
          <a:p>
            <a:endParaRPr lang="en-US" dirty="0" smtClean="0"/>
          </a:p>
          <a:p>
            <a:endParaRPr lang="en-US" dirty="0"/>
          </a:p>
          <a:p>
            <a:r>
              <a:rPr lang="en-US" dirty="0" smtClean="0"/>
              <a:t>Scattering amplitude:</a:t>
            </a:r>
            <a:endParaRPr lang="en-US" dirty="0"/>
          </a:p>
        </p:txBody>
      </p:sp>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005" y="5817124"/>
            <a:ext cx="2698666" cy="396000"/>
          </a:xfrm>
          <a:prstGeom prst="rect">
            <a:avLst/>
          </a:prstGeom>
        </p:spPr>
      </p:pic>
      <p:grpSp>
        <p:nvGrpSpPr>
          <p:cNvPr id="12" name="Group 11"/>
          <p:cNvGrpSpPr/>
          <p:nvPr/>
        </p:nvGrpSpPr>
        <p:grpSpPr>
          <a:xfrm>
            <a:off x="2301999" y="2332518"/>
            <a:ext cx="3914256" cy="2375998"/>
            <a:chOff x="2301999" y="2332518"/>
            <a:chExt cx="3914256" cy="2375998"/>
          </a:xfrm>
        </p:grpSpPr>
        <p:grpSp>
          <p:nvGrpSpPr>
            <p:cNvPr id="9" name="Group 8"/>
            <p:cNvGrpSpPr/>
            <p:nvPr/>
          </p:nvGrpSpPr>
          <p:grpSpPr>
            <a:xfrm>
              <a:off x="2987799" y="2332518"/>
              <a:ext cx="3228456" cy="2375998"/>
              <a:chOff x="3398849" y="2347725"/>
              <a:chExt cx="3228456" cy="2375998"/>
            </a:xfrm>
          </p:grpSpPr>
          <p:pic>
            <p:nvPicPr>
              <p:cNvPr id="4" name="Picture 3" descr="VacEmission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849" y="2347725"/>
                <a:ext cx="3228456" cy="2375998"/>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263" y="2411004"/>
                <a:ext cx="241300" cy="2286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005" y="3111754"/>
                <a:ext cx="241300" cy="228600"/>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263" y="4416637"/>
                <a:ext cx="241300" cy="228600"/>
              </a:xfrm>
              <a:prstGeom prst="rect">
                <a:avLst/>
              </a:prstGeom>
            </p:spPr>
          </p:pic>
        </p:grpSp>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1999" y="2925097"/>
              <a:ext cx="1371600" cy="342900"/>
            </a:xfrm>
            <a:prstGeom prst="rect">
              <a:avLst/>
            </a:prstGeom>
          </p:spPr>
        </p:pic>
      </p:grpSp>
    </p:spTree>
    <p:extLst>
      <p:ext uri="{BB962C8B-B14F-4D97-AF65-F5344CB8AC3E}">
        <p14:creationId xmlns:p14="http://schemas.microsoft.com/office/powerpoint/2010/main" val="5553959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Scattering amplitude II</a:t>
            </a:r>
            <a:endParaRPr lang="en-US" dirty="0"/>
          </a:p>
        </p:txBody>
      </p:sp>
      <p:sp>
        <p:nvSpPr>
          <p:cNvPr id="3" name="Content Placeholder 2"/>
          <p:cNvSpPr>
            <a:spLocks noGrp="1"/>
          </p:cNvSpPr>
          <p:nvPr>
            <p:ph sz="quarter" idx="1"/>
          </p:nvPr>
        </p:nvSpPr>
        <p:spPr>
          <a:xfrm>
            <a:off x="612648" y="1600199"/>
            <a:ext cx="8153400" cy="4792423"/>
          </a:xfrm>
        </p:spPr>
        <p:txBody>
          <a:bodyPr/>
          <a:lstStyle/>
          <a:p>
            <a:r>
              <a:rPr lang="en-US" dirty="0" smtClean="0"/>
              <a:t>Feynman rules yield:</a:t>
            </a:r>
          </a:p>
          <a:p>
            <a:endParaRPr lang="en-US" dirty="0"/>
          </a:p>
          <a:p>
            <a:endParaRPr lang="en-US" dirty="0" smtClean="0"/>
          </a:p>
          <a:p>
            <a:endParaRPr lang="en-US" dirty="0"/>
          </a:p>
          <a:p>
            <a:endParaRPr lang="en-US" dirty="0" smtClean="0"/>
          </a:p>
          <a:p>
            <a:r>
              <a:rPr lang="en-US" dirty="0" smtClean="0"/>
              <a:t>Zero for plane waves where invariants</a:t>
            </a:r>
          </a:p>
          <a:p>
            <a:endParaRPr lang="en-US" dirty="0"/>
          </a:p>
          <a:p>
            <a:r>
              <a:rPr lang="en-US" dirty="0" smtClean="0"/>
              <a:t>Use e.g. Gaussian beams instead…</a:t>
            </a:r>
          </a:p>
          <a:p>
            <a:pPr marL="0" indent="0">
              <a:buNone/>
            </a:pPr>
            <a:endParaRPr lang="en-US" dirty="0" smtClean="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931" y="2530477"/>
            <a:ext cx="4508500" cy="393700"/>
          </a:xfrm>
          <a:prstGeom prst="rect">
            <a:avLst/>
          </a:prstGeom>
        </p:spPr>
      </p:pic>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237" y="3359354"/>
            <a:ext cx="5181600" cy="381000"/>
          </a:xfrm>
          <a:prstGeom prst="rect">
            <a:avLst/>
          </a:prstGeom>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9187" y="4985933"/>
            <a:ext cx="1524000" cy="266700"/>
          </a:xfrm>
          <a:prstGeom prst="rect">
            <a:avLst/>
          </a:prstGeom>
        </p:spPr>
      </p:pic>
    </p:spTree>
    <p:extLst>
      <p:ext uri="{BB962C8B-B14F-4D97-AF65-F5344CB8AC3E}">
        <p14:creationId xmlns:p14="http://schemas.microsoft.com/office/powerpoint/2010/main" val="35275054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beams</a:t>
            </a:r>
            <a:endParaRPr lang="en-US" dirty="0"/>
          </a:p>
        </p:txBody>
      </p:sp>
      <p:sp>
        <p:nvSpPr>
          <p:cNvPr id="3" name="Content Placeholder 2"/>
          <p:cNvSpPr>
            <a:spLocks noGrp="1"/>
          </p:cNvSpPr>
          <p:nvPr>
            <p:ph sz="quarter" idx="1"/>
          </p:nvPr>
        </p:nvSpPr>
        <p:spPr>
          <a:xfrm>
            <a:off x="612648" y="1600200"/>
            <a:ext cx="8153400" cy="4965586"/>
          </a:xfrm>
        </p:spPr>
        <p:txBody>
          <a:bodyPr/>
          <a:lstStyle/>
          <a:p>
            <a:r>
              <a:rPr lang="en-US" dirty="0" smtClean="0"/>
              <a:t>recall parameter: beam divergence</a:t>
            </a:r>
          </a:p>
          <a:p>
            <a:r>
              <a:rPr lang="en-US" dirty="0" smtClean="0"/>
              <a:t>Field strength tensor = “deformation” of PW</a:t>
            </a:r>
          </a:p>
          <a:p>
            <a:endParaRPr lang="en-US" dirty="0"/>
          </a:p>
          <a:p>
            <a:endParaRPr lang="en-US" dirty="0" smtClean="0"/>
          </a:p>
          <a:p>
            <a:endParaRPr lang="en-US" dirty="0"/>
          </a:p>
          <a:p>
            <a:endParaRPr lang="en-US" dirty="0" smtClean="0"/>
          </a:p>
          <a:p>
            <a:r>
              <a:rPr lang="en-US" dirty="0" smtClean="0"/>
              <a:t>Invariants nonzero: </a:t>
            </a:r>
          </a:p>
          <a:p>
            <a:endParaRPr lang="en-US" dirty="0"/>
          </a:p>
        </p:txBody>
      </p:sp>
      <p:grpSp>
        <p:nvGrpSpPr>
          <p:cNvPr id="4" name="Group 3"/>
          <p:cNvGrpSpPr>
            <a:grpSpLocks noChangeAspect="1"/>
          </p:cNvGrpSpPr>
          <p:nvPr/>
        </p:nvGrpSpPr>
        <p:grpSpPr>
          <a:xfrm>
            <a:off x="6355482" y="1776641"/>
            <a:ext cx="2288555" cy="324000"/>
            <a:chOff x="3584682" y="3638149"/>
            <a:chExt cx="2422054" cy="342900"/>
          </a:xfrm>
        </p:grpSpPr>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682" y="3638149"/>
              <a:ext cx="1460500" cy="3429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736" y="3652579"/>
              <a:ext cx="804000" cy="324000"/>
            </a:xfrm>
            <a:prstGeom prst="rect">
              <a:avLst/>
            </a:prstGeom>
          </p:spPr>
        </p:pic>
      </p:grpSp>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1931" y="5598957"/>
            <a:ext cx="1993900" cy="381000"/>
          </a:xfrm>
          <a:prstGeom prst="rect">
            <a:avLst/>
          </a:prstGeom>
        </p:spPr>
      </p:pic>
      <p:grpSp>
        <p:nvGrpSpPr>
          <p:cNvPr id="11" name="Group 10"/>
          <p:cNvGrpSpPr/>
          <p:nvPr/>
        </p:nvGrpSpPr>
        <p:grpSpPr>
          <a:xfrm>
            <a:off x="4906627" y="4709345"/>
            <a:ext cx="3603480" cy="1907998"/>
            <a:chOff x="4906627" y="4709345"/>
            <a:chExt cx="3603480" cy="1907998"/>
          </a:xfrm>
        </p:grpSpPr>
        <p:grpSp>
          <p:nvGrpSpPr>
            <p:cNvPr id="14" name="Group 13"/>
            <p:cNvGrpSpPr/>
            <p:nvPr/>
          </p:nvGrpSpPr>
          <p:grpSpPr>
            <a:xfrm>
              <a:off x="4906627" y="4709345"/>
              <a:ext cx="3603480" cy="1907998"/>
              <a:chOff x="1259632" y="1988840"/>
              <a:chExt cx="4176464" cy="2156836"/>
            </a:xfrm>
          </p:grpSpPr>
          <p:grpSp>
            <p:nvGrpSpPr>
              <p:cNvPr id="17" name="Group 16"/>
              <p:cNvGrpSpPr/>
              <p:nvPr/>
            </p:nvGrpSpPr>
            <p:grpSpPr>
              <a:xfrm>
                <a:off x="1259632" y="1988840"/>
                <a:ext cx="4176464" cy="2156836"/>
                <a:chOff x="2051720" y="4193468"/>
                <a:chExt cx="4176464" cy="2156836"/>
              </a:xfrm>
            </p:grpSpPr>
            <p:cxnSp>
              <p:nvCxnSpPr>
                <p:cNvPr id="22" name="Straight Arrow Connector 21"/>
                <p:cNvCxnSpPr/>
                <p:nvPr/>
              </p:nvCxnSpPr>
              <p:spPr>
                <a:xfrm>
                  <a:off x="2051720" y="5517232"/>
                  <a:ext cx="4176464"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18469" y="5566168"/>
                  <a:ext cx="375519" cy="0"/>
                </a:xfrm>
                <a:prstGeom prst="straightConnector1">
                  <a:avLst/>
                </a:prstGeom>
                <a:ln w="38100">
                  <a:solidFill>
                    <a:srgbClr val="0C803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51920" y="4193468"/>
                  <a:ext cx="0" cy="1323764"/>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699792" y="5517232"/>
                  <a:ext cx="1143336" cy="833072"/>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21" name="Picture 20" descr="TP_tmp.pn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5148064" y="3502736"/>
                <a:ext cx="152636" cy="15263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pic>
          <p:nvPicPr>
            <p:cNvPr id="32" name="Picture 3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188" y="4709345"/>
              <a:ext cx="343636" cy="252000"/>
            </a:xfrm>
            <a:prstGeom prst="rect">
              <a:avLst/>
            </a:prstGeom>
          </p:spPr>
        </p:pic>
        <p:pic>
          <p:nvPicPr>
            <p:cNvPr id="33" name="Picture 3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7151" y="6357078"/>
              <a:ext cx="350607" cy="251998"/>
            </a:xfrm>
            <a:prstGeom prst="rect">
              <a:avLst/>
            </a:prstGeom>
          </p:spPr>
        </p:pic>
        <p:cxnSp>
          <p:nvCxnSpPr>
            <p:cNvPr id="34" name="Straight Arrow Connector 33"/>
            <p:cNvCxnSpPr/>
            <p:nvPr/>
          </p:nvCxnSpPr>
          <p:spPr>
            <a:xfrm>
              <a:off x="6470677" y="5839770"/>
              <a:ext cx="396000" cy="0"/>
            </a:xfrm>
            <a:prstGeom prst="straightConnector1">
              <a:avLst/>
            </a:prstGeom>
            <a:ln w="38100">
              <a:solidFill>
                <a:srgbClr val="0C803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5500" y="5406726"/>
              <a:ext cx="266143" cy="324000"/>
            </a:xfrm>
            <a:prstGeom prst="rect">
              <a:avLst/>
            </a:prstGeom>
          </p:spPr>
        </p:pic>
        <p:pic>
          <p:nvPicPr>
            <p:cNvPr id="10" name="Picture 9"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2188" y="6009715"/>
              <a:ext cx="279310" cy="324000"/>
            </a:xfrm>
            <a:prstGeom prst="rect">
              <a:avLst/>
            </a:prstGeom>
          </p:spPr>
        </p:pic>
      </p:grpSp>
      <p:pic>
        <p:nvPicPr>
          <p:cNvPr id="12" name="Picture 11"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101" y="2679903"/>
            <a:ext cx="7810500" cy="1739900"/>
          </a:xfrm>
          <a:prstGeom prst="rect">
            <a:avLst/>
          </a:prstGeom>
        </p:spPr>
      </p:pic>
    </p:spTree>
    <p:extLst>
      <p:ext uri="{BB962C8B-B14F-4D97-AF65-F5344CB8AC3E}">
        <p14:creationId xmlns:p14="http://schemas.microsoft.com/office/powerpoint/2010/main" val="5524183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Colliding pulsed plane waves</a:t>
            </a:r>
            <a:endParaRPr lang="en-US" dirty="0"/>
          </a:p>
        </p:txBody>
      </p:sp>
      <p:pic>
        <p:nvPicPr>
          <p:cNvPr id="4" name="Content Placeholder 3" descr="collision.gif"/>
          <p:cNvPicPr>
            <a:picLocks noGrp="1" noChangeAspect="1"/>
          </p:cNvPicPr>
          <p:nvPr>
            <p:ph sz="quarter" idx="1"/>
          </p:nvPr>
        </p:nvPicPr>
        <p:blipFill>
          <a:blip r:embed="rId2">
            <a:extLst>
              <a:ext uri="{28A0092B-C50C-407E-A947-70E740481C1C}">
                <a14:useLocalDpi xmlns:a14="http://schemas.microsoft.com/office/drawing/2010/main" val="0"/>
              </a:ext>
            </a:extLst>
          </a:blip>
          <a:srcRect l="-2264" r="-2264"/>
          <a:stretch>
            <a:fillRect/>
          </a:stretch>
        </p:blipFill>
        <p:spPr>
          <a:xfrm>
            <a:off x="1080543" y="1894308"/>
            <a:ext cx="7181685" cy="3959994"/>
          </a:xfrm>
        </p:spPr>
      </p:pic>
      <p:sp>
        <p:nvSpPr>
          <p:cNvPr id="3" name="TextBox 2"/>
          <p:cNvSpPr txBox="1"/>
          <p:nvPr/>
        </p:nvSpPr>
        <p:spPr>
          <a:xfrm>
            <a:off x="876249" y="6192258"/>
            <a:ext cx="4804599" cy="523220"/>
          </a:xfrm>
          <a:prstGeom prst="rect">
            <a:avLst/>
          </a:prstGeom>
          <a:noFill/>
        </p:spPr>
        <p:txBody>
          <a:bodyPr wrap="square" rtlCol="0">
            <a:spAutoFit/>
          </a:bodyPr>
          <a:lstStyle/>
          <a:p>
            <a:r>
              <a:rPr lang="en-US" sz="2800" dirty="0" smtClean="0"/>
              <a:t>Eternal lifetime – unrealistic ! </a:t>
            </a:r>
            <a:endParaRPr lang="en-US" sz="2800" dirty="0"/>
          </a:p>
        </p:txBody>
      </p:sp>
    </p:spTree>
    <p:extLst>
      <p:ext uri="{BB962C8B-B14F-4D97-AF65-F5344CB8AC3E}">
        <p14:creationId xmlns:p14="http://schemas.microsoft.com/office/powerpoint/2010/main" val="2998923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frontier</a:t>
            </a:r>
            <a:endParaRPr lang="en-US" dirty="0"/>
          </a:p>
        </p:txBody>
      </p:sp>
      <p:sp>
        <p:nvSpPr>
          <p:cNvPr id="3" name="Content Placeholder 2"/>
          <p:cNvSpPr>
            <a:spLocks noGrp="1"/>
          </p:cNvSpPr>
          <p:nvPr>
            <p:ph sz="quarter" idx="1"/>
          </p:nvPr>
        </p:nvSpPr>
        <p:spPr>
          <a:xfrm>
            <a:off x="612648" y="1600200"/>
            <a:ext cx="8153400" cy="5103850"/>
          </a:xfrm>
        </p:spPr>
        <p:txBody>
          <a:bodyPr/>
          <a:lstStyle/>
          <a:p>
            <a:r>
              <a:rPr lang="en-US" dirty="0"/>
              <a:t>S</a:t>
            </a:r>
            <a:r>
              <a:rPr lang="en-US" dirty="0" smtClean="0"/>
              <a:t>mall cross sections require large intensity</a:t>
            </a:r>
          </a:p>
          <a:p>
            <a:r>
              <a:rPr lang="en-US" dirty="0" smtClean="0"/>
              <a:t>Example 1: Neutrino Physics</a:t>
            </a:r>
            <a:endParaRPr lang="en-US" dirty="0"/>
          </a:p>
          <a:p>
            <a:pPr lvl="1"/>
            <a:r>
              <a:rPr lang="en-US" dirty="0" smtClean="0"/>
              <a:t>World record proton beam </a:t>
            </a:r>
          </a:p>
          <a:p>
            <a:pPr marL="365760" lvl="1" indent="0">
              <a:buNone/>
            </a:pPr>
            <a:r>
              <a:rPr lang="en-US" dirty="0" smtClean="0"/>
              <a:t>   </a:t>
            </a:r>
            <a:r>
              <a:rPr lang="en-US" sz="2000" dirty="0" smtClean="0"/>
              <a:t>@</a:t>
            </a:r>
            <a:r>
              <a:rPr lang="en-US" dirty="0" smtClean="0"/>
              <a:t> </a:t>
            </a:r>
            <a:r>
              <a:rPr lang="en-US" dirty="0" err="1" smtClean="0"/>
              <a:t>Fermilab</a:t>
            </a:r>
            <a:r>
              <a:rPr lang="en-US" dirty="0" smtClean="0"/>
              <a:t> </a:t>
            </a:r>
            <a:r>
              <a:rPr lang="en-US" sz="2000" dirty="0"/>
              <a:t>(08-08-2015</a:t>
            </a:r>
            <a:r>
              <a:rPr lang="en-US" sz="2000" dirty="0" smtClean="0"/>
              <a:t>)</a:t>
            </a:r>
          </a:p>
          <a:p>
            <a:pPr lvl="1"/>
            <a:r>
              <a:rPr lang="en-US" dirty="0" smtClean="0"/>
              <a:t>P = 521 kW </a:t>
            </a:r>
          </a:p>
          <a:p>
            <a:pPr>
              <a:lnSpc>
                <a:spcPct val="130000"/>
              </a:lnSpc>
            </a:pPr>
            <a:r>
              <a:rPr lang="en-US" dirty="0" smtClean="0"/>
              <a:t>Example 2: Photon physics</a:t>
            </a:r>
          </a:p>
          <a:p>
            <a:pPr lvl="1">
              <a:lnSpc>
                <a:spcPct val="130000"/>
              </a:lnSpc>
            </a:pPr>
            <a:r>
              <a:rPr lang="en-US" dirty="0" err="1" smtClean="0"/>
              <a:t>ExHILs</a:t>
            </a:r>
            <a:r>
              <a:rPr lang="en-US" dirty="0" smtClean="0"/>
              <a:t> </a:t>
            </a:r>
          </a:p>
          <a:p>
            <a:pPr lvl="1">
              <a:lnSpc>
                <a:spcPct val="130000"/>
              </a:lnSpc>
            </a:pPr>
            <a:r>
              <a:rPr lang="en-US" dirty="0" smtClean="0"/>
              <a:t>P &gt; 1 PW</a:t>
            </a:r>
            <a:endParaRPr lang="en-US" dirty="0"/>
          </a:p>
        </p:txBody>
      </p:sp>
      <p:grpSp>
        <p:nvGrpSpPr>
          <p:cNvPr id="5" name="Group 4"/>
          <p:cNvGrpSpPr/>
          <p:nvPr/>
        </p:nvGrpSpPr>
        <p:grpSpPr>
          <a:xfrm>
            <a:off x="5715149" y="4630642"/>
            <a:ext cx="2864784" cy="2073408"/>
            <a:chOff x="6137028" y="3367662"/>
            <a:chExt cx="2712307" cy="1977189"/>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7028" y="3367662"/>
              <a:ext cx="2582739" cy="1717522"/>
            </a:xfrm>
            <a:prstGeom prst="rect">
              <a:avLst/>
            </a:prstGeom>
          </p:spPr>
        </p:pic>
        <p:sp>
          <p:nvSpPr>
            <p:cNvPr id="7" name="TextBox 6"/>
            <p:cNvSpPr txBox="1"/>
            <p:nvPr/>
          </p:nvSpPr>
          <p:spPr>
            <a:xfrm>
              <a:off x="7337167" y="5037074"/>
              <a:ext cx="1512168" cy="307777"/>
            </a:xfrm>
            <a:prstGeom prst="rect">
              <a:avLst/>
            </a:prstGeom>
            <a:noFill/>
            <a:ln>
              <a:noFill/>
            </a:ln>
          </p:spPr>
          <p:txBody>
            <a:bodyPr wrap="square" rtlCol="0">
              <a:spAutoFit/>
            </a:bodyPr>
            <a:lstStyle/>
            <a:p>
              <a:r>
                <a:rPr lang="en-GB" sz="1400" dirty="0" smtClean="0"/>
                <a:t>newscenter.lbl.gov</a:t>
              </a:r>
              <a:endParaRPr lang="en-GB" sz="1400" dirty="0"/>
            </a:p>
          </p:txBody>
        </p:sp>
      </p:grpSp>
      <p:grpSp>
        <p:nvGrpSpPr>
          <p:cNvPr id="10" name="Group 9"/>
          <p:cNvGrpSpPr/>
          <p:nvPr/>
        </p:nvGrpSpPr>
        <p:grpSpPr>
          <a:xfrm>
            <a:off x="5715149" y="2263278"/>
            <a:ext cx="2799829" cy="2044922"/>
            <a:chOff x="5609313" y="4803456"/>
            <a:chExt cx="2799829" cy="2044922"/>
          </a:xfrm>
        </p:grpSpPr>
        <p:pic>
          <p:nvPicPr>
            <p:cNvPr id="4" name="Picture 3" descr="fermil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313" y="4803456"/>
              <a:ext cx="2695739" cy="1797159"/>
            </a:xfrm>
            <a:prstGeom prst="rect">
              <a:avLst/>
            </a:prstGeom>
          </p:spPr>
        </p:pic>
        <p:sp>
          <p:nvSpPr>
            <p:cNvPr id="9" name="TextBox 8"/>
            <p:cNvSpPr txBox="1"/>
            <p:nvPr/>
          </p:nvSpPr>
          <p:spPr>
            <a:xfrm>
              <a:off x="7273934" y="6540601"/>
              <a:ext cx="1135208" cy="307777"/>
            </a:xfrm>
            <a:prstGeom prst="rect">
              <a:avLst/>
            </a:prstGeom>
            <a:noFill/>
            <a:ln>
              <a:noFill/>
            </a:ln>
          </p:spPr>
          <p:txBody>
            <a:bodyPr wrap="square" rtlCol="0">
              <a:spAutoFit/>
            </a:bodyPr>
            <a:lstStyle/>
            <a:p>
              <a:r>
                <a:rPr lang="en-GB" sz="1400" dirty="0" err="1" smtClean="0"/>
                <a:t>fnal.gov</a:t>
              </a:r>
              <a:r>
                <a:rPr lang="en-GB" sz="1400" dirty="0" smtClean="0"/>
                <a:t>/pub</a:t>
              </a:r>
              <a:endParaRPr lang="en-GB" sz="1400" dirty="0"/>
            </a:p>
          </p:txBody>
        </p:sp>
      </p:grpSp>
    </p:spTree>
    <p:extLst>
      <p:ext uri="{BB962C8B-B14F-4D97-AF65-F5344CB8AC3E}">
        <p14:creationId xmlns:p14="http://schemas.microsoft.com/office/powerpoint/2010/main" val="2060722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Colliding </a:t>
            </a:r>
            <a:r>
              <a:rPr lang="en-US" smtClean="0"/>
              <a:t>Gaussian beams I</a:t>
            </a:r>
            <a:endParaRPr lang="en-US" dirty="0"/>
          </a:p>
        </p:txBody>
      </p:sp>
      <p:pic>
        <p:nvPicPr>
          <p:cNvPr id="4" name="Content Placeholder 3" descr="GBcollision.gif"/>
          <p:cNvPicPr>
            <a:picLocks noGrp="1" noChangeAspect="1"/>
          </p:cNvPicPr>
          <p:nvPr>
            <p:ph sz="quarter" idx="1"/>
          </p:nvPr>
        </p:nvPicPr>
        <p:blipFill>
          <a:blip r:embed="rId2">
            <a:extLst>
              <a:ext uri="{28A0092B-C50C-407E-A947-70E740481C1C}">
                <a14:useLocalDpi xmlns:a14="http://schemas.microsoft.com/office/drawing/2010/main" val="0"/>
              </a:ext>
            </a:extLst>
          </a:blip>
          <a:srcRect l="-3656" r="-3656"/>
          <a:stretch>
            <a:fillRect/>
          </a:stretch>
        </p:blipFill>
        <p:spPr>
          <a:xfrm>
            <a:off x="1174249" y="1814095"/>
            <a:ext cx="7181695" cy="3960000"/>
          </a:xfrm>
        </p:spPr>
      </p:pic>
      <p:sp>
        <p:nvSpPr>
          <p:cNvPr id="5" name="TextBox 4"/>
          <p:cNvSpPr txBox="1"/>
          <p:nvPr/>
        </p:nvSpPr>
        <p:spPr>
          <a:xfrm>
            <a:off x="876249" y="6192258"/>
            <a:ext cx="4804599" cy="523220"/>
          </a:xfrm>
          <a:prstGeom prst="rect">
            <a:avLst/>
          </a:prstGeom>
          <a:noFill/>
        </p:spPr>
        <p:txBody>
          <a:bodyPr wrap="square" rtlCol="0">
            <a:spAutoFit/>
          </a:bodyPr>
          <a:lstStyle/>
          <a:p>
            <a:r>
              <a:rPr lang="en-US" sz="2800" dirty="0" smtClean="0"/>
              <a:t>Good space-time overlap </a:t>
            </a:r>
            <a:endParaRPr lang="en-US" sz="2800" dirty="0"/>
          </a:p>
        </p:txBody>
      </p:sp>
    </p:spTree>
    <p:extLst>
      <p:ext uri="{BB962C8B-B14F-4D97-AF65-F5344CB8AC3E}">
        <p14:creationId xmlns:p14="http://schemas.microsoft.com/office/powerpoint/2010/main" val="4020250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Colliding Gaussian beams II</a:t>
            </a:r>
            <a:endParaRPr lang="en-US" dirty="0"/>
          </a:p>
        </p:txBody>
      </p:sp>
      <p:pic>
        <p:nvPicPr>
          <p:cNvPr id="4" name="Content Placeholder 3" descr="jitterGBcollision.gif"/>
          <p:cNvPicPr>
            <a:picLocks noGrp="1" noChangeAspect="1"/>
          </p:cNvPicPr>
          <p:nvPr>
            <p:ph sz="quarter" idx="1"/>
          </p:nvPr>
        </p:nvPicPr>
        <p:blipFill>
          <a:blip r:embed="rId2">
            <a:extLst>
              <a:ext uri="{28A0092B-C50C-407E-A947-70E740481C1C}">
                <a14:useLocalDpi xmlns:a14="http://schemas.microsoft.com/office/drawing/2010/main" val="0"/>
              </a:ext>
            </a:extLst>
          </a:blip>
          <a:srcRect l="-517" r="-517"/>
          <a:stretch>
            <a:fillRect/>
          </a:stretch>
        </p:blipFill>
        <p:spPr>
          <a:xfrm>
            <a:off x="876249" y="1827463"/>
            <a:ext cx="7181695" cy="3960000"/>
          </a:xfrm>
        </p:spPr>
      </p:pic>
      <p:sp>
        <p:nvSpPr>
          <p:cNvPr id="5" name="TextBox 4"/>
          <p:cNvSpPr txBox="1"/>
          <p:nvPr/>
        </p:nvSpPr>
        <p:spPr>
          <a:xfrm>
            <a:off x="876249" y="6192258"/>
            <a:ext cx="7777938" cy="523220"/>
          </a:xfrm>
          <a:prstGeom prst="rect">
            <a:avLst/>
          </a:prstGeom>
          <a:noFill/>
        </p:spPr>
        <p:txBody>
          <a:bodyPr wrap="square" rtlCol="0">
            <a:spAutoFit/>
          </a:bodyPr>
          <a:lstStyle/>
          <a:p>
            <a:r>
              <a:rPr lang="en-US" sz="2800" dirty="0" smtClean="0"/>
              <a:t>Bad space-time overlap – jitter </a:t>
            </a:r>
            <a:r>
              <a:rPr lang="en-US" sz="2800" smtClean="0"/>
              <a:t>!  </a:t>
            </a:r>
            <a:endParaRPr lang="en-US" sz="2800" dirty="0"/>
          </a:p>
        </p:txBody>
      </p:sp>
    </p:spTree>
    <p:extLst>
      <p:ext uri="{BB962C8B-B14F-4D97-AF65-F5344CB8AC3E}">
        <p14:creationId xmlns:p14="http://schemas.microsoft.com/office/powerpoint/2010/main" val="3579206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Parameters I</a:t>
            </a:r>
            <a:endParaRPr lang="en-US" dirty="0"/>
          </a:p>
        </p:txBody>
      </p:sp>
      <p:sp>
        <p:nvSpPr>
          <p:cNvPr id="6" name="Content Placeholder 5"/>
          <p:cNvSpPr>
            <a:spLocks noGrp="1"/>
          </p:cNvSpPr>
          <p:nvPr>
            <p:ph sz="quarter" idx="1"/>
          </p:nvPr>
        </p:nvSpPr>
        <p:spPr>
          <a:xfrm>
            <a:off x="612648" y="1600200"/>
            <a:ext cx="8324874" cy="5173608"/>
          </a:xfrm>
        </p:spPr>
        <p:txBody>
          <a:bodyPr/>
          <a:lstStyle/>
          <a:p>
            <a:r>
              <a:rPr lang="en-US" dirty="0" smtClean="0"/>
              <a:t>Classical </a:t>
            </a:r>
            <a:r>
              <a:rPr lang="en-US" b="1" dirty="0" smtClean="0"/>
              <a:t>intensity</a:t>
            </a:r>
            <a:r>
              <a:rPr lang="en-US" dirty="0" smtClean="0"/>
              <a:t> parameter</a:t>
            </a:r>
          </a:p>
          <a:p>
            <a:endParaRPr lang="en-US" dirty="0"/>
          </a:p>
          <a:p>
            <a:endParaRPr lang="en-US" dirty="0" smtClean="0"/>
          </a:p>
          <a:p>
            <a:pPr lvl="1"/>
            <a:r>
              <a:rPr lang="en-US" dirty="0" smtClean="0"/>
              <a:t>Photon density: </a:t>
            </a:r>
            <a:endParaRPr lang="en-US" dirty="0"/>
          </a:p>
          <a:p>
            <a:pPr>
              <a:lnSpc>
                <a:spcPct val="130000"/>
              </a:lnSpc>
            </a:pPr>
            <a:r>
              <a:rPr lang="en-US" dirty="0" smtClean="0"/>
              <a:t>Quantum </a:t>
            </a:r>
            <a:r>
              <a:rPr lang="en-US" b="1" dirty="0" smtClean="0"/>
              <a:t>energy</a:t>
            </a:r>
            <a:r>
              <a:rPr lang="en-US" dirty="0" smtClean="0"/>
              <a:t> parameter</a:t>
            </a:r>
          </a:p>
          <a:p>
            <a:endParaRPr lang="en-US" dirty="0"/>
          </a:p>
          <a:p>
            <a:endParaRPr lang="en-US" dirty="0" smtClean="0"/>
          </a:p>
          <a:p>
            <a:r>
              <a:rPr lang="en-US" dirty="0" smtClean="0"/>
              <a:t>Quantum efficiency parameter</a:t>
            </a:r>
            <a:endParaRPr lang="en-US" dirty="0"/>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819" y="2296764"/>
            <a:ext cx="2654300" cy="6985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51" y="3263757"/>
            <a:ext cx="2424000" cy="360000"/>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466" y="6085855"/>
            <a:ext cx="1231900" cy="317500"/>
          </a:xfrm>
          <a:prstGeom prst="rect">
            <a:avLst/>
          </a:prstGeom>
        </p:spPr>
      </p:pic>
      <p:grpSp>
        <p:nvGrpSpPr>
          <p:cNvPr id="13" name="Group 12"/>
          <p:cNvGrpSpPr/>
          <p:nvPr/>
        </p:nvGrpSpPr>
        <p:grpSpPr>
          <a:xfrm>
            <a:off x="6436760" y="2424716"/>
            <a:ext cx="2261042" cy="400110"/>
            <a:chOff x="6379034" y="2424716"/>
            <a:chExt cx="2261042" cy="400110"/>
          </a:xfrm>
        </p:grpSpPr>
        <p:sp>
          <p:nvSpPr>
            <p:cNvPr id="11" name="TextBox 10"/>
            <p:cNvSpPr txBox="1"/>
            <p:nvPr/>
          </p:nvSpPr>
          <p:spPr>
            <a:xfrm>
              <a:off x="6379034" y="2424716"/>
              <a:ext cx="2261042" cy="400110"/>
            </a:xfrm>
            <a:prstGeom prst="rect">
              <a:avLst/>
            </a:prstGeom>
            <a:noFill/>
            <a:ln>
              <a:solidFill>
                <a:schemeClr val="tx1"/>
              </a:solidFill>
            </a:ln>
          </p:spPr>
          <p:txBody>
            <a:bodyPr wrap="square" rtlCol="0">
              <a:spAutoFit/>
            </a:bodyPr>
            <a:lstStyle/>
            <a:p>
              <a:r>
                <a:rPr lang="en-US" sz="2000" dirty="0" smtClean="0"/>
                <a:t>     = </a:t>
              </a:r>
              <a:r>
                <a:rPr lang="en-US" sz="2000" dirty="0" err="1" smtClean="0"/>
                <a:t>rms</a:t>
              </a:r>
              <a:r>
                <a:rPr lang="en-US" sz="2000" dirty="0" smtClean="0"/>
                <a:t> laser field</a:t>
              </a:r>
              <a:endParaRPr lang="en-US" sz="2000" dirty="0"/>
            </a:p>
          </p:txBody>
        </p:sp>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0431" y="2522098"/>
              <a:ext cx="227999" cy="215999"/>
            </a:xfrm>
            <a:prstGeom prst="rect">
              <a:avLst/>
            </a:prstGeom>
          </p:spPr>
        </p:pic>
      </p:grpSp>
      <p:sp>
        <p:nvSpPr>
          <p:cNvPr id="15" name="TextBox 14"/>
          <p:cNvSpPr txBox="1"/>
          <p:nvPr/>
        </p:nvSpPr>
        <p:spPr>
          <a:xfrm>
            <a:off x="6436760" y="4693931"/>
            <a:ext cx="2500762" cy="400110"/>
          </a:xfrm>
          <a:prstGeom prst="rect">
            <a:avLst/>
          </a:prstGeom>
          <a:noFill/>
          <a:ln>
            <a:solidFill>
              <a:schemeClr val="tx1"/>
            </a:solidFill>
          </a:ln>
        </p:spPr>
        <p:txBody>
          <a:bodyPr wrap="square" rtlCol="0">
            <a:spAutoFit/>
          </a:bodyPr>
          <a:lstStyle/>
          <a:p>
            <a:r>
              <a:rPr lang="en-US" sz="2000" dirty="0" smtClean="0"/>
              <a:t>    = probe momentum</a:t>
            </a:r>
            <a:endParaRPr lang="en-US" sz="2000" dirty="0"/>
          </a:p>
        </p:txBody>
      </p:sp>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910" y="4837700"/>
            <a:ext cx="177800" cy="215900"/>
          </a:xfrm>
          <a:prstGeom prst="rect">
            <a:avLst/>
          </a:prstGeom>
        </p:spPr>
      </p:pic>
      <p:pic>
        <p:nvPicPr>
          <p:cNvPr id="17" name="Picture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9365" y="4461694"/>
            <a:ext cx="2768600" cy="698500"/>
          </a:xfrm>
          <a:prstGeom prst="rect">
            <a:avLst/>
          </a:prstGeom>
        </p:spPr>
      </p:pic>
    </p:spTree>
    <p:extLst>
      <p:ext uri="{BB962C8B-B14F-4D97-AF65-F5344CB8AC3E}">
        <p14:creationId xmlns:p14="http://schemas.microsoft.com/office/powerpoint/2010/main" val="2515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Parameters II</a:t>
            </a:r>
            <a:endParaRPr lang="en-US" dirty="0"/>
          </a:p>
        </p:txBody>
      </p:sp>
      <p:sp>
        <p:nvSpPr>
          <p:cNvPr id="6" name="Content Placeholder 5"/>
          <p:cNvSpPr>
            <a:spLocks noGrp="1"/>
          </p:cNvSpPr>
          <p:nvPr>
            <p:ph sz="quarter" idx="1"/>
          </p:nvPr>
        </p:nvSpPr>
        <p:spPr>
          <a:xfrm>
            <a:off x="612648" y="1600200"/>
            <a:ext cx="8153400" cy="5186666"/>
          </a:xfrm>
        </p:spPr>
        <p:txBody>
          <a:bodyPr/>
          <a:lstStyle/>
          <a:p>
            <a:r>
              <a:rPr lang="en-US" dirty="0" smtClean="0"/>
              <a:t>Energy vs. intensity</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162" y="2411021"/>
            <a:ext cx="5875167" cy="4268010"/>
          </a:xfrm>
          <a:prstGeom prst="rect">
            <a:avLst/>
          </a:prstGeom>
        </p:spPr>
      </p:pic>
      <p:sp>
        <p:nvSpPr>
          <p:cNvPr id="9" name="TextBox 8"/>
          <p:cNvSpPr txBox="1"/>
          <p:nvPr/>
        </p:nvSpPr>
        <p:spPr>
          <a:xfrm>
            <a:off x="1078034" y="2947999"/>
            <a:ext cx="820950" cy="369332"/>
          </a:xfrm>
          <a:prstGeom prst="rect">
            <a:avLst/>
          </a:prstGeom>
          <a:noFill/>
        </p:spPr>
        <p:txBody>
          <a:bodyPr wrap="square" rtlCol="0">
            <a:spAutoFit/>
          </a:bodyPr>
          <a:lstStyle/>
          <a:p>
            <a:r>
              <a:rPr lang="en-US" dirty="0" smtClean="0">
                <a:solidFill>
                  <a:srgbClr val="FF0000"/>
                </a:solidFill>
              </a:rPr>
              <a:t>E-144</a:t>
            </a:r>
            <a:endParaRPr lang="en-US" dirty="0">
              <a:solidFill>
                <a:srgbClr val="FF0000"/>
              </a:solidFill>
            </a:endParaRPr>
          </a:p>
        </p:txBody>
      </p:sp>
      <p:sp>
        <p:nvSpPr>
          <p:cNvPr id="10" name="TextBox 9"/>
          <p:cNvSpPr txBox="1"/>
          <p:nvPr/>
        </p:nvSpPr>
        <p:spPr>
          <a:xfrm>
            <a:off x="993137" y="5650198"/>
            <a:ext cx="1190936" cy="369332"/>
          </a:xfrm>
          <a:prstGeom prst="rect">
            <a:avLst/>
          </a:prstGeom>
          <a:noFill/>
        </p:spPr>
        <p:txBody>
          <a:bodyPr wrap="square" rtlCol="0">
            <a:spAutoFit/>
          </a:bodyPr>
          <a:lstStyle/>
          <a:p>
            <a:r>
              <a:rPr lang="en-US" dirty="0" smtClean="0">
                <a:solidFill>
                  <a:srgbClr val="008000"/>
                </a:solidFill>
              </a:rPr>
              <a:t>All-optical</a:t>
            </a:r>
            <a:endParaRPr lang="en-US" dirty="0">
              <a:solidFill>
                <a:srgbClr val="008000"/>
              </a:solidFill>
            </a:endParaRPr>
          </a:p>
        </p:txBody>
      </p:sp>
      <p:sp>
        <p:nvSpPr>
          <p:cNvPr id="11" name="TextBox 10"/>
          <p:cNvSpPr txBox="1"/>
          <p:nvPr/>
        </p:nvSpPr>
        <p:spPr>
          <a:xfrm>
            <a:off x="1002758" y="4561974"/>
            <a:ext cx="1190935" cy="646331"/>
          </a:xfrm>
          <a:prstGeom prst="rect">
            <a:avLst/>
          </a:prstGeom>
          <a:noFill/>
        </p:spPr>
        <p:txBody>
          <a:bodyPr wrap="square" rtlCol="0">
            <a:spAutoFit/>
          </a:bodyPr>
          <a:lstStyle/>
          <a:p>
            <a:r>
              <a:rPr lang="en-US" dirty="0" smtClean="0">
                <a:solidFill>
                  <a:srgbClr val="0000FF"/>
                </a:solidFill>
              </a:rPr>
              <a:t>HIBEF I</a:t>
            </a:r>
          </a:p>
          <a:p>
            <a:r>
              <a:rPr lang="en-US" dirty="0" smtClean="0">
                <a:solidFill>
                  <a:srgbClr val="0000FF"/>
                </a:solidFill>
              </a:rPr>
              <a:t>(</a:t>
            </a:r>
            <a:r>
              <a:rPr lang="en-US" dirty="0" err="1" smtClean="0">
                <a:solidFill>
                  <a:srgbClr val="0000FF"/>
                </a:solidFill>
              </a:rPr>
              <a:t>XFEL+opt</a:t>
            </a:r>
            <a:r>
              <a:rPr lang="en-US" dirty="0" smtClean="0">
                <a:solidFill>
                  <a:srgbClr val="0000FF"/>
                </a:solidFill>
              </a:rPr>
              <a:t>)</a:t>
            </a:r>
            <a:endParaRPr lang="en-US" dirty="0">
              <a:solidFill>
                <a:srgbClr val="0000FF"/>
              </a:solidFill>
            </a:endParaRPr>
          </a:p>
        </p:txBody>
      </p:sp>
      <p:sp>
        <p:nvSpPr>
          <p:cNvPr id="12" name="TextBox 11"/>
          <p:cNvSpPr txBox="1"/>
          <p:nvPr/>
        </p:nvSpPr>
        <p:spPr>
          <a:xfrm>
            <a:off x="7716415" y="4590840"/>
            <a:ext cx="1318141" cy="646331"/>
          </a:xfrm>
          <a:prstGeom prst="rect">
            <a:avLst/>
          </a:prstGeom>
          <a:noFill/>
        </p:spPr>
        <p:txBody>
          <a:bodyPr wrap="square" rtlCol="0">
            <a:spAutoFit/>
          </a:bodyPr>
          <a:lstStyle/>
          <a:p>
            <a:r>
              <a:rPr lang="en-US" dirty="0" smtClean="0">
                <a:solidFill>
                  <a:srgbClr val="FF32F1"/>
                </a:solidFill>
              </a:rPr>
              <a:t>HIBEF II</a:t>
            </a:r>
          </a:p>
          <a:p>
            <a:r>
              <a:rPr lang="en-US" dirty="0" smtClean="0">
                <a:solidFill>
                  <a:srgbClr val="FF32F1"/>
                </a:solidFill>
              </a:rPr>
              <a:t>(XFEL+OPT)</a:t>
            </a:r>
            <a:endParaRPr lang="en-US" dirty="0">
              <a:solidFill>
                <a:srgbClr val="FF32F1"/>
              </a:solidFill>
            </a:endParaRPr>
          </a:p>
        </p:txBody>
      </p:sp>
      <p:sp>
        <p:nvSpPr>
          <p:cNvPr id="13" name="TextBox 12"/>
          <p:cNvSpPr txBox="1"/>
          <p:nvPr/>
        </p:nvSpPr>
        <p:spPr>
          <a:xfrm>
            <a:off x="4896220" y="3225185"/>
            <a:ext cx="818947" cy="369332"/>
          </a:xfrm>
          <a:prstGeom prst="rect">
            <a:avLst/>
          </a:prstGeom>
          <a:noFill/>
        </p:spPr>
        <p:txBody>
          <a:bodyPr wrap="square" rtlCol="0">
            <a:spAutoFit/>
          </a:bodyPr>
          <a:lstStyle/>
          <a:p>
            <a:r>
              <a:rPr lang="en-US" dirty="0" err="1" smtClean="0">
                <a:solidFill>
                  <a:srgbClr val="940000"/>
                </a:solidFill>
              </a:rPr>
              <a:t>χ</a:t>
            </a:r>
            <a:r>
              <a:rPr lang="en-US" dirty="0" smtClean="0">
                <a:solidFill>
                  <a:srgbClr val="940000"/>
                </a:solidFill>
              </a:rPr>
              <a:t>= 1 </a:t>
            </a:r>
            <a:endParaRPr lang="en-US" dirty="0">
              <a:solidFill>
                <a:srgbClr val="940000"/>
              </a:solidFill>
            </a:endParaRPr>
          </a:p>
        </p:txBody>
      </p:sp>
    </p:spTree>
    <p:extLst>
      <p:ext uri="{BB962C8B-B14F-4D97-AF65-F5344CB8AC3E}">
        <p14:creationId xmlns:p14="http://schemas.microsoft.com/office/powerpoint/2010/main" val="162369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a:t>
            </a:r>
            <a:endParaRPr lang="en-US" dirty="0"/>
          </a:p>
        </p:txBody>
      </p:sp>
      <p:sp>
        <p:nvSpPr>
          <p:cNvPr id="3" name="Content Placeholder 2"/>
          <p:cNvSpPr>
            <a:spLocks noGrp="1"/>
          </p:cNvSpPr>
          <p:nvPr>
            <p:ph sz="quarter" idx="1"/>
          </p:nvPr>
        </p:nvSpPr>
        <p:spPr>
          <a:xfrm>
            <a:off x="612648" y="1600199"/>
            <a:ext cx="8153400" cy="4971549"/>
          </a:xfrm>
        </p:spPr>
        <p:txBody>
          <a:bodyPr>
            <a:normAutofit/>
          </a:bodyPr>
          <a:lstStyle/>
          <a:p>
            <a:r>
              <a:rPr lang="en-US" dirty="0" smtClean="0"/>
              <a:t>Quantum regime (        ) difficult to reach</a:t>
            </a:r>
          </a:p>
          <a:p>
            <a:pPr lvl="1"/>
            <a:r>
              <a:rPr lang="en-US" dirty="0" smtClean="0"/>
              <a:t>Energy thresholds</a:t>
            </a:r>
          </a:p>
          <a:p>
            <a:pPr lvl="1"/>
            <a:r>
              <a:rPr lang="en-US" dirty="0" smtClean="0"/>
              <a:t>Lack of high energy probes </a:t>
            </a:r>
          </a:p>
          <a:p>
            <a:pPr lvl="1"/>
            <a:r>
              <a:rPr lang="en-US" dirty="0"/>
              <a:t>Recall SLAC E-144</a:t>
            </a:r>
            <a:r>
              <a:rPr lang="en-US" dirty="0" smtClean="0"/>
              <a:t>:                      ! </a:t>
            </a:r>
            <a:endParaRPr lang="en-US" dirty="0"/>
          </a:p>
          <a:p>
            <a:r>
              <a:rPr lang="en-US" dirty="0" smtClean="0"/>
              <a:t>Way out: leave tree level </a:t>
            </a:r>
          </a:p>
          <a:p>
            <a:pPr lvl="1"/>
            <a:r>
              <a:rPr lang="en-US" dirty="0" smtClean="0"/>
              <a:t>Quantum loops</a:t>
            </a:r>
          </a:p>
          <a:p>
            <a:pPr lvl="1"/>
            <a:r>
              <a:rPr lang="en-US" dirty="0" smtClean="0"/>
              <a:t>‘Price’: suppression in    </a:t>
            </a:r>
          </a:p>
          <a:p>
            <a:pPr lvl="1"/>
            <a:r>
              <a:rPr lang="en-US" dirty="0" smtClean="0"/>
              <a:t>Example: </a:t>
            </a:r>
          </a:p>
          <a:p>
            <a:pPr marL="365760" lvl="1" indent="0">
              <a:buNone/>
            </a:pPr>
            <a:r>
              <a:rPr lang="en-US" dirty="0"/>
              <a:t> </a:t>
            </a:r>
            <a:r>
              <a:rPr lang="en-US" dirty="0" smtClean="0"/>
              <a:t>  low-energy light-by-light </a:t>
            </a:r>
          </a:p>
          <a:p>
            <a:pPr marL="365760" lvl="1" indent="0">
              <a:buNone/>
            </a:pPr>
            <a:r>
              <a:rPr lang="en-US" dirty="0" smtClean="0"/>
              <a:t>   (</a:t>
            </a:r>
            <a:r>
              <a:rPr lang="en-US" dirty="0"/>
              <a:t>LBL) </a:t>
            </a:r>
            <a:r>
              <a:rPr lang="en-US" dirty="0" smtClean="0"/>
              <a:t>scattering   </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798" y="1791221"/>
            <a:ext cx="787400" cy="3048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443" y="3196210"/>
            <a:ext cx="1740000" cy="3240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299" y="4728394"/>
            <a:ext cx="190500" cy="165100"/>
          </a:xfrm>
          <a:prstGeom prst="rect">
            <a:avLst/>
          </a:prstGeom>
        </p:spPr>
      </p:pic>
      <p:grpSp>
        <p:nvGrpSpPr>
          <p:cNvPr id="10" name="Group 9"/>
          <p:cNvGrpSpPr/>
          <p:nvPr/>
        </p:nvGrpSpPr>
        <p:grpSpPr>
          <a:xfrm>
            <a:off x="5061667" y="5039467"/>
            <a:ext cx="3040621" cy="1676604"/>
            <a:chOff x="4898102" y="4796467"/>
            <a:chExt cx="3040621" cy="1676604"/>
          </a:xfrm>
        </p:grpSpPr>
        <p:pic>
          <p:nvPicPr>
            <p:cNvPr id="6" name="Content Placeholder 5" descr="GammaGamma.pdf"/>
            <p:cNvPicPr>
              <a:picLocks noChangeAspect="1"/>
            </p:cNvPicPr>
            <p:nvPr/>
          </p:nvPicPr>
          <p:blipFill>
            <a:blip r:embed="rId5">
              <a:extLst>
                <a:ext uri="{28A0092B-C50C-407E-A947-70E740481C1C}">
                  <a14:useLocalDpi xmlns:a14="http://schemas.microsoft.com/office/drawing/2010/main" val="0"/>
                </a:ext>
              </a:extLst>
            </a:blip>
            <a:srcRect t="-24872" b="-24872"/>
            <a:stretch>
              <a:fillRect/>
            </a:stretch>
          </p:blipFill>
          <p:spPr>
            <a:xfrm>
              <a:off x="4898102" y="4796467"/>
              <a:ext cx="3040621" cy="1676604"/>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119" y="5438304"/>
              <a:ext cx="712800" cy="324000"/>
            </a:xfrm>
            <a:prstGeom prst="rect">
              <a:avLst/>
            </a:prstGeom>
          </p:spPr>
        </p:pic>
      </p:grpSp>
      <p:grpSp>
        <p:nvGrpSpPr>
          <p:cNvPr id="13" name="Group 12"/>
          <p:cNvGrpSpPr/>
          <p:nvPr/>
        </p:nvGrpSpPr>
        <p:grpSpPr>
          <a:xfrm>
            <a:off x="7275936" y="2299631"/>
            <a:ext cx="1211388" cy="2329037"/>
            <a:chOff x="7275936" y="2299631"/>
            <a:chExt cx="1211388" cy="2329037"/>
          </a:xfrm>
        </p:grpSpPr>
        <p:pic>
          <p:nvPicPr>
            <p:cNvPr id="9" name="Picture 8" descr="multiBW.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5936" y="2299631"/>
              <a:ext cx="1211388" cy="2329037"/>
            </a:xfrm>
            <a:prstGeom prst="rect">
              <a:avLst/>
            </a:prstGeom>
          </p:spPr>
        </p:pic>
        <p:pic>
          <p:nvPicPr>
            <p:cNvPr id="12" name="Picture 1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9792" y="4158404"/>
              <a:ext cx="149999" cy="179999"/>
            </a:xfrm>
            <a:prstGeom prst="rect">
              <a:avLst/>
            </a:prstGeom>
          </p:spPr>
        </p:pic>
      </p:grpSp>
    </p:spTree>
    <p:extLst>
      <p:ext uri="{BB962C8B-B14F-4D97-AF65-F5344CB8AC3E}">
        <p14:creationId xmlns:p14="http://schemas.microsoft.com/office/powerpoint/2010/main" val="44640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GB" dirty="0" smtClean="0"/>
              <a:t>2. Light-by-light (LBL) scattering</a:t>
            </a:r>
            <a:endParaRPr lang="en-GB" dirty="0"/>
          </a:p>
        </p:txBody>
      </p:sp>
    </p:spTree>
    <p:extLst>
      <p:ext uri="{BB962C8B-B14F-4D97-AF65-F5344CB8AC3E}">
        <p14:creationId xmlns:p14="http://schemas.microsoft.com/office/powerpoint/2010/main" val="368137100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usepackage{amssymb}&#10;&#10;\setlength{\textwidth}{6cm}&#10;\parindent 0pt&#10;&#10;%abbreviations for colors&#10;%\newcommand{\tcg}{\textcolor{green!80!blue}}&#10;\newcommand{\tcg}{\color[rgb]{0,0.65,0.2}}&#10;\newcommand{\tcr}{\textcolor{red}}&#10;\newcommand{\tcb}[1]{\textcolor{blue}{#1}}&#10;&#10;%\newcommand{\tcg}{\color[rgb]{0.32,0.42,0.16}}&#10;%\newcommand{\tcb}{\color[rgb]{0.33,0.54,0.72}}&#10;%\newcommand{\tcr}{\color[rgb]{0.82,0.41,0.15}}&#10;&#10;\newcommand{\vc}[1]{\mbox{\boldmath$#1$}}&#10;\newcommand{\svc}[1]{\mbox{\footnotesize\boldmath$#1$}}&#10;\newcommand{\ssvc}[1]{\mbox{\scriptsize\boldmath$#1$}}&#10;&#10;\def\lambdabar{\protect\@lambdabar}&#10;\def\@lambdabar{%&#10;\relax \bgroup&#10;\def\@tempa{\hbox{\raise.73\ht0&#10;\hbox to0pt{\kern.2\wd0\vrule width.7\wd0&#10;height.1pt depth.1pt\hss}\box0}}%&#10;\mathchoice{\setbox0\hbox{$\displaystyle\lambda$}\@tempa}%&#10;{\setbox0\hbox{$\textstyle\lambda$}\@tempa}%&#10;{\setbox0\hbox{$\scriptstyle\lambda$}\@tempa}%&#10;{\setbox0\hbox{$\scriptscriptstyle\lambda$}\@tempa}%&#10;\egroup }&#10;&#10;\begin{document}&#10;&#10;\sffamily &#10;&#10;\tcb{&#10;\begin{eqnarray*}&#10;\left. \frac{g-2}{2} \right|_{\mathrm{th}} = 0.001 159 652 18279 (771)&#10;\end{eqnarray*}&#10;}&#10;&#10;\end{document}&#10;"/>
  <p:tag name="FILENAME" val="TP_tmp"/>
  <p:tag name="FORMAT" val="png256"/>
  <p:tag name="RES" val="1200"/>
  <p:tag name="BLEND" val="0"/>
  <p:tag name="TRANSPARENT" val="0"/>
  <p:tag name="TBUG" val="0"/>
  <p:tag name="ALLOWFS" val="0"/>
  <p:tag name="ORIGWIDTH" val="148"/>
  <p:tag name="PICTUREFILESIZE" val="13431"/>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usepackage{amssymb}&#10;&#10;\setlength{\textwidth}{6cm}&#10;\parindent 0pt&#10;&#10;%abbreviations for colors&#10;%\newcommand{\tcg}{\textcolor{green!80!blue}}&#10;\newcommand{\tcg}{\color[rgb]{0,0.65,0.2}}&#10;\newcommand{\tcr}{\textcolor{red}}&#10;\newcommand{\tcb}[1]{\textcolor{blue}{#1}}&#10;&#10;%\newcommand{\tcg}{\color[rgb]{0.32,0.42,0.16}}&#10;%\newcommand{\tcb}{\color[rgb]{0.33,0.54,0.72}}&#10;%\newcommand{\tcr}{\color[rgb]{0.82,0.41,0.15}}&#10;&#10;\newcommand{\vc}[1]{\mbox{\boldmath$#1$}}&#10;\newcommand{\svc}[1]{\mbox{\footnotesize\boldmath$#1$}}&#10;\newcommand{\ssvc}[1]{\mbox{\scriptsize\boldmath$#1$}}&#10;&#10;\def\lambdabar{\protect\@lambdabar}&#10;\def\@lambdabar{%&#10;\relax \bgroup&#10;\def\@tempa{\hbox{\raise.73\ht0&#10;\hbox to0pt{\kern.2\wd0\vrule width.7\wd0&#10;height.1pt depth.1pt\hss}\box0}}%&#10;\mathchoice{\setbox0\hbox{$\displaystyle\lambda$}\@tempa}%&#10;{\setbox0\hbox{$\textstyle\lambda$}\@tempa}%&#10;{\setbox0\hbox{$\scriptstyle\lambda$}\@tempa}%&#10;{\setbox0\hbox{$\scriptscriptstyle\lambda$}\@tempa}%&#10;\egroup }&#10;&#10;\begin{document}&#10;&#10;\sffamily &#10;&#10;\tcb{&#10;\begin{eqnarray*}&#10;\left. \frac{g-2}{2} \right|_{\mathrm{exp}} = 0.001 159 652 180 73 (28) &#10;\end{eqnarray*}&#10;}&#10;&#10;\end{document}&#10;"/>
  <p:tag name="FILENAME" val="TP_tmp"/>
  <p:tag name="FORMAT" val="png256"/>
  <p:tag name="RES" val="1200"/>
  <p:tag name="BLEND" val="0"/>
  <p:tag name="TRANSPARENT" val="0"/>
  <p:tag name="TBUG" val="0"/>
  <p:tag name="ALLOWFS" val="0"/>
  <p:tag name="ORIGWIDTH" val="148"/>
  <p:tag name="PICTUREFILESIZE" val="1410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usepackage{amssymb}&#10;&#10;\setlength{\textwidth}{6cm}&#10;\parindent 0pt&#10;&#10;%abbreviations for colors&#10;%\newcommand{\tcg}{\textcolor{green!80!blue}}&#10;\newcommand{\tcg}{\color[rgb]{0,0.65,0.2}}&#10;\newcommand{\tcr}{\textcolor{red}}&#10;%\newcommand{\tcb}{\textcolor{blue}}&#10;\newcommand{\tcbla}{\textcolor{black}}&#10;\newcommand{\tcy}{\textcolor{yellow}}&#10;\newcommand{\tcc}{\textcolor{cyan}}&#10;\newcommand{\tcm}{\textcolor{magenta}}&#10;&#10;\newcommand{\tcb}[1]{\textcolor{blue}{#1}}&#10;&#10;\newcommand{\vcb}[1]{\mbox{\textbf{#1}}}&#10;\newcommand{\sfrac}[2]{{\textstyle \frac{#1}{#2}}}&#10;&#10;\def\lambdabar{\protect\@lambdabar}&#10;\def\@lambdabar{%&#10;\relax \bgroup&#10;\def\@tempa{\hbox{\raise.73\ht0&#10;\hbox to0pt{\kern.2\wd0\vrule width.7\wd0&#10;height.1pt depth.1pt\hss}\box0}}%&#10;\mathchoice{\setbox0\hbox{$\displaystyle\lambda$}\@tempa}%&#10;{\setbox0\hbox{$\textstyle\lambda$}\@tempa}%&#10;{\setbox0\hbox{$\scriptstyle\lambda$}\@tempa}%&#10;{\setbox0\hbox{$\scriptscriptstyle\lambda$}\@tempa}%&#10;\egroup }&#10;&#10;\begin{document}&#10;&#10;\sffamily &#10;&#10;\[&#10;z&#10;\]&#10;&#10;\end{document}&#10;"/>
  <p:tag name="FILENAME" val="TP_tmp"/>
  <p:tag name="FORMAT" val="png256"/>
  <p:tag name="RES" val="1200"/>
  <p:tag name="BLEND" val="0"/>
  <p:tag name="TRANSPARENT" val="0"/>
  <p:tag name="TBUG" val="0"/>
  <p:tag name="ALLOWFS" val="0"/>
  <p:tag name="ORIGWIDTH" val="5"/>
  <p:tag name="PICTUREFILESIZE" val="127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27285</TotalTime>
  <Words>1948</Words>
  <Application>Microsoft Macintosh PowerPoint</Application>
  <PresentationFormat>On-screen Show (4:3)</PresentationFormat>
  <Paragraphs>408</Paragraphs>
  <Slides>51</Slides>
  <Notes>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Median</vt:lpstr>
      <vt:lpstr>Quantum vacuum optics:  An Overview Tom Heinzl  Extremely High Intensity Laser Physics Heidelberg   22 July2015</vt:lpstr>
      <vt:lpstr>Outline</vt:lpstr>
      <vt:lpstr>1. Introduction</vt:lpstr>
      <vt:lpstr>ExHILs provide…</vt:lpstr>
      <vt:lpstr>Intensity frontier</vt:lpstr>
      <vt:lpstr>Parameters I</vt:lpstr>
      <vt:lpstr>Parameters II</vt:lpstr>
      <vt:lpstr>Moral</vt:lpstr>
      <vt:lpstr>2. Light-by-light (LBL) scattering</vt:lpstr>
      <vt:lpstr>Idea</vt:lpstr>
      <vt:lpstr>LBL scattering in QED</vt:lpstr>
      <vt:lpstr>A word on rates and X-sections</vt:lpstr>
      <vt:lpstr>Observation?</vt:lpstr>
      <vt:lpstr>Remark</vt:lpstr>
      <vt:lpstr>Effective Lagrangian</vt:lpstr>
      <vt:lpstr>Low-energy X-section &amp; rate</vt:lpstr>
      <vt:lpstr>Signal estimate </vt:lpstr>
      <vt:lpstr>List of basic processes I</vt:lpstr>
      <vt:lpstr>List of basic processes II</vt:lpstr>
      <vt:lpstr>“Quantum vacuum optics” </vt:lpstr>
      <vt:lpstr>3. Vacuum Birefringence</vt:lpstr>
      <vt:lpstr>Mature subject – (Some) references</vt:lpstr>
      <vt:lpstr>3. Vacuum birefringence</vt:lpstr>
      <vt:lpstr>‘Traditional’ analysis  (Toll 1952)</vt:lpstr>
      <vt:lpstr>Scattering analysis I  </vt:lpstr>
      <vt:lpstr>Scattering analysis II </vt:lpstr>
      <vt:lpstr>Scattering analysis III</vt:lpstr>
      <vt:lpstr>3. Vacuum birefringence</vt:lpstr>
      <vt:lpstr>Experiment: HIBEF @ DESY</vt:lpstr>
      <vt:lpstr>Exp. feasibility (TH et al., Opt. Commun., 2006)</vt:lpstr>
      <vt:lpstr>Influence of BG</vt:lpstr>
      <vt:lpstr>Additional contributions</vt:lpstr>
      <vt:lpstr>Additional effects</vt:lpstr>
      <vt:lpstr>Summary and Outlook</vt:lpstr>
      <vt:lpstr>Summary &amp; Outlook</vt:lpstr>
      <vt:lpstr>Thank you very much…</vt:lpstr>
      <vt:lpstr>Appendix</vt:lpstr>
      <vt:lpstr>Some history</vt:lpstr>
      <vt:lpstr>LO Textbook theory I (Akhiezer and Berestetskii)</vt:lpstr>
      <vt:lpstr>LO Textbook theory II (Akhiezer and Berestetskii)</vt:lpstr>
      <vt:lpstr>Finite size effects: Gaussian beams</vt:lpstr>
      <vt:lpstr>Finite pulse effects</vt:lpstr>
      <vt:lpstr>g – 2:  NNLO</vt:lpstr>
      <vt:lpstr>LBL and g – 2 </vt:lpstr>
      <vt:lpstr>Vacuum Emission</vt:lpstr>
      <vt:lpstr>Scattering amplitude I</vt:lpstr>
      <vt:lpstr>Scattering amplitude II</vt:lpstr>
      <vt:lpstr>Gaussian beams</vt:lpstr>
      <vt:lpstr>Colliding pulsed plane waves</vt:lpstr>
      <vt:lpstr>Colliding Gaussian beams I</vt:lpstr>
      <vt:lpstr>Colliding Gaussian beams 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Probing light with light:  Vacuum birefringence revisited  Tom Heinzl HIBEF kickoff meeting – Desy/hamburg  03 june 2013</dc:title>
  <dc:creator>Thomas Heinzl</dc:creator>
  <cp:lastModifiedBy>Thomas Heinzl</cp:lastModifiedBy>
  <cp:revision>707</cp:revision>
  <dcterms:created xsi:type="dcterms:W3CDTF">2013-05-25T16:37:52Z</dcterms:created>
  <dcterms:modified xsi:type="dcterms:W3CDTF">2015-07-16T10:10:58Z</dcterms:modified>
</cp:coreProperties>
</file>