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0" r:id="rId2"/>
    <p:sldId id="315" r:id="rId3"/>
    <p:sldId id="261" r:id="rId4"/>
    <p:sldId id="311" r:id="rId5"/>
    <p:sldId id="312" r:id="rId6"/>
    <p:sldId id="314" r:id="rId7"/>
    <p:sldId id="292" r:id="rId8"/>
    <p:sldId id="280" r:id="rId9"/>
    <p:sldId id="307" r:id="rId10"/>
    <p:sldId id="279" r:id="rId11"/>
    <p:sldId id="304" r:id="rId12"/>
    <p:sldId id="305" r:id="rId13"/>
    <p:sldId id="319" r:id="rId14"/>
    <p:sldId id="316" r:id="rId15"/>
    <p:sldId id="317" r:id="rId16"/>
    <p:sldId id="320" r:id="rId17"/>
    <p:sldId id="321" r:id="rId18"/>
    <p:sldId id="282" r:id="rId1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66"/>
    <a:srgbClr val="FFFFCC"/>
    <a:srgbClr val="FFFF0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34" autoAdjust="0"/>
    <p:restoredTop sz="94660"/>
  </p:normalViewPr>
  <p:slideViewPr>
    <p:cSldViewPr showGuides="1">
      <p:cViewPr varScale="1">
        <p:scale>
          <a:sx n="55" d="100"/>
          <a:sy n="55" d="100"/>
        </p:scale>
        <p:origin x="-1221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62D19C-07C2-4125-A0EB-D32D4EB9F1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67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5596C-45AF-43F7-BE15-5FCD47FE315C}" type="datetimeFigureOut">
              <a:rPr lang="en-GB" smtClean="0"/>
              <a:pPr/>
              <a:t>30/07/2015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9B202-60AB-4161-A24D-D993DF3065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40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BC27F1-62CF-417B-80DA-383851C97B4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1119" y="2024857"/>
            <a:ext cx="6481762" cy="2808287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5A60D4-F3DC-42D4-ABD3-75FD3C65F42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89600" y="620713"/>
            <a:ext cx="1619250" cy="43926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088" y="620713"/>
            <a:ext cx="4710112" cy="4392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A0A652-8CEE-437F-B3C0-BDE355C6634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52E50F-667F-4861-9E44-DD92D70CF8B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52E50F-667F-4861-9E44-DD92D70CF8B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119" y="2024857"/>
            <a:ext cx="6481762" cy="28082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0C688B-EDBE-45E2-B8A0-8FE11E9BB5C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939A6B-0FBB-4C6B-8047-2491247DA38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7721" y="2204864"/>
            <a:ext cx="3163887" cy="2808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2204864"/>
            <a:ext cx="3165475" cy="2808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122958-5142-4ADC-8F57-B87F08E48E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823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9799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5823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9799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22ECD5-FA71-4FBB-B31F-BFA2BC902E4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313CD3-B01D-48EB-B326-4C42BF6B41D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18A535-4DBB-4512-9670-2B1D35E88FC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85D65B-911B-49D8-93BF-16BAA7E8986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7906F9F-1C05-4F60-B909-C24820BE402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09EC2406 Vulcan 10PW front-end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119" y="2024857"/>
            <a:ext cx="64817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97352"/>
            <a:ext cx="15841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23728" y="6597352"/>
            <a:ext cx="15841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fld id="{3F2482FE-0864-4FEA-BA7D-62B4B42882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06063" y="5693969"/>
            <a:ext cx="5437937" cy="116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algn="ctr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254771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Technology development for OPCPA multi-PW laser </a:t>
            </a:r>
            <a:r>
              <a:rPr lang="en-GB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system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i="1" dirty="0" smtClean="0"/>
              <a:t>Marco Galimberti</a:t>
            </a:r>
          </a:p>
          <a:p>
            <a:endParaRPr lang="en-GB" sz="1200" dirty="0" smtClean="0"/>
          </a:p>
          <a:p>
            <a:r>
              <a:rPr lang="en-GB" dirty="0" smtClean="0"/>
              <a:t>Central Laser Facility</a:t>
            </a:r>
          </a:p>
          <a:p>
            <a:r>
              <a:rPr lang="en-US" dirty="0" smtClean="0"/>
              <a:t>Science and Technology Facilities Council</a:t>
            </a:r>
          </a:p>
          <a:p>
            <a:r>
              <a:rPr lang="en-US" dirty="0" smtClean="0"/>
              <a:t>Rutherford Appleton Laboratory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Small DKDP Crystal Tests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24300" y="3415665"/>
          <a:ext cx="4861048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524"/>
                <a:gridCol w="2430524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80% </a:t>
                      </a:r>
                      <a:r>
                        <a:rPr lang="en-GB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b="1" baseline="0" dirty="0" err="1" smtClean="0">
                          <a:solidFill>
                            <a:srgbClr val="002060"/>
                          </a:solidFill>
                        </a:rPr>
                        <a:t>deuteration</a:t>
                      </a:r>
                      <a:r>
                        <a:rPr lang="en-GB" b="1" baseline="0" dirty="0" smtClean="0">
                          <a:solidFill>
                            <a:srgbClr val="002060"/>
                          </a:solidFill>
                        </a:rPr>
                        <a:t> DKDP </a:t>
                      </a:r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Crystal</a:t>
                      </a:r>
                      <a:r>
                        <a:rPr lang="en-GB" b="1" baseline="0" dirty="0" smtClean="0">
                          <a:solidFill>
                            <a:srgbClr val="002060"/>
                          </a:solidFill>
                        </a:rPr>
                        <a:t> spec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Deuteration level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80(+/- 1)%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Transmitted measured wavefront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&lt;Lambda/10</a:t>
                      </a:r>
                    </a:p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TWF Gradients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&lt;Lambda/4/cm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Dimensions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50x50x64 mm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95288" y="1341438"/>
          <a:ext cx="3384550" cy="447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Image" r:id="rId3" imgW="15492063" imgH="20469841" progId="">
                  <p:embed/>
                </p:oleObj>
              </mc:Choice>
              <mc:Fallback>
                <p:oleObj name="Image" r:id="rId3" imgW="15492063" imgH="2046984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341438"/>
                        <a:ext cx="3384550" cy="447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5" name="TextBox 4"/>
          <p:cNvSpPr txBox="1">
            <a:spLocks noChangeArrowheads="1"/>
          </p:cNvSpPr>
          <p:nvPr/>
        </p:nvSpPr>
        <p:spPr bwMode="auto">
          <a:xfrm>
            <a:off x="3995738" y="1370225"/>
            <a:ext cx="475272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lnSpc>
                <a:spcPct val="150000"/>
              </a:lnSpc>
            </a:pPr>
            <a:r>
              <a:rPr lang="en-GB" sz="2000" dirty="0"/>
              <a:t>Will test </a:t>
            </a:r>
            <a:r>
              <a:rPr lang="en-GB" sz="2000" dirty="0" smtClean="0"/>
              <a:t>three </a:t>
            </a:r>
            <a:r>
              <a:rPr lang="en-GB" sz="2000" dirty="0"/>
              <a:t>crystals 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/>
              <a:t>80</a:t>
            </a:r>
            <a:r>
              <a:rPr lang="en-GB" sz="2000" dirty="0" smtClean="0"/>
              <a:t>% deuteration - Slow </a:t>
            </a:r>
            <a:r>
              <a:rPr lang="en-GB" sz="2000" dirty="0"/>
              <a:t>grow </a:t>
            </a:r>
            <a:r>
              <a:rPr lang="en-GB" sz="2000" dirty="0" smtClean="0"/>
              <a:t>method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 smtClean="0"/>
              <a:t>87% deuteration</a:t>
            </a:r>
            <a:endParaRPr lang="en-GB" sz="2000" dirty="0"/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/>
              <a:t>100% </a:t>
            </a:r>
            <a:r>
              <a:rPr lang="en-GB" sz="2000" dirty="0" err="1" smtClean="0"/>
              <a:t>deuteration</a:t>
            </a:r>
            <a:endParaRPr lang="en-GB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    Phase Matching K*DP 80%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941168"/>
            <a:ext cx="8031707" cy="1458629"/>
          </a:xfrm>
        </p:spPr>
        <p:txBody>
          <a:bodyPr/>
          <a:lstStyle/>
          <a:p>
            <a:pPr algn="l">
              <a:spcBef>
                <a:spcPts val="1200"/>
              </a:spcBef>
            </a:pPr>
            <a:r>
              <a:rPr lang="en-GB" sz="2000" dirty="0" smtClean="0"/>
              <a:t>Used cylindrical lens on both the signal and pump beams to find the phase matching angle.</a:t>
            </a:r>
          </a:p>
          <a:p>
            <a:pPr algn="l">
              <a:spcBef>
                <a:spcPts val="1200"/>
              </a:spcBef>
            </a:pPr>
            <a:r>
              <a:rPr lang="en-GB" sz="2000" dirty="0" smtClean="0"/>
              <a:t>Position of stripe moves with crystal angle, phase matching achieved when stripe is in centre of near field.</a:t>
            </a:r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6194"/>
            <a:ext cx="5228766" cy="280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31690" y="1780023"/>
            <a:ext cx="232282" cy="756444"/>
            <a:chOff x="5508560" y="3123793"/>
            <a:chExt cx="232282" cy="756444"/>
          </a:xfrm>
        </p:grpSpPr>
        <p:sp>
          <p:nvSpPr>
            <p:cNvPr id="9" name="Flowchart: Stored Data 8"/>
            <p:cNvSpPr/>
            <p:nvPr/>
          </p:nvSpPr>
          <p:spPr>
            <a:xfrm>
              <a:off x="5552294" y="3123794"/>
              <a:ext cx="188548" cy="756443"/>
            </a:xfrm>
            <a:prstGeom prst="flowChartOnlineStorag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08560" y="3123793"/>
              <a:ext cx="109627" cy="7564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52294" y="51767"/>
            <a:ext cx="3697273" cy="4768993"/>
            <a:chOff x="5552294" y="51767"/>
            <a:chExt cx="3697273" cy="4768993"/>
          </a:xfrm>
        </p:grpSpPr>
        <p:pic>
          <p:nvPicPr>
            <p:cNvPr id="7170" name="Picture 2" descr="Z:\10PW\20150508\24\STB_SIG_NF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52" t="24023" r="50964" b="23243"/>
            <a:stretch/>
          </p:blipFill>
          <p:spPr bwMode="auto">
            <a:xfrm>
              <a:off x="6697968" y="1400125"/>
              <a:ext cx="1051382" cy="2312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Z:\10PW\20150508\23\STB_SIG_NF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81" t="23046" r="50000" b="24219"/>
            <a:stretch/>
          </p:blipFill>
          <p:spPr bwMode="auto">
            <a:xfrm>
              <a:off x="7835644" y="51767"/>
              <a:ext cx="1053275" cy="2312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Z:\10PW\20150508\20\STB_SIG_NF1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5" t="25195" r="50000" b="22614"/>
            <a:stretch/>
          </p:blipFill>
          <p:spPr bwMode="auto">
            <a:xfrm>
              <a:off x="5552294" y="2508694"/>
              <a:ext cx="1072895" cy="2312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 rot="19182987">
              <a:off x="7182620" y="3837397"/>
              <a:ext cx="2066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Signal Near Fields</a:t>
              </a:r>
              <a:endParaRPr lang="en-GB" dirty="0"/>
            </a:p>
          </p:txBody>
        </p:sp>
        <p:cxnSp>
          <p:nvCxnSpPr>
            <p:cNvPr id="14" name="Straight Arrow Connector 13"/>
            <p:cNvCxnSpPr>
              <a:stCxn id="12" idx="0"/>
            </p:cNvCxnSpPr>
            <p:nvPr/>
          </p:nvCxnSpPr>
          <p:spPr>
            <a:xfrm flipH="1">
              <a:off x="6625189" y="3881189"/>
              <a:ext cx="14715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0"/>
            </p:cNvCxnSpPr>
            <p:nvPr/>
          </p:nvCxnSpPr>
          <p:spPr>
            <a:xfrm flipH="1" flipV="1">
              <a:off x="7749350" y="3491329"/>
              <a:ext cx="347344" cy="38986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2" idx="0"/>
              <a:endCxn id="7171" idx="2"/>
            </p:cNvCxnSpPr>
            <p:nvPr/>
          </p:nvCxnSpPr>
          <p:spPr>
            <a:xfrm flipV="1">
              <a:off x="8096694" y="2363833"/>
              <a:ext cx="265588" cy="151735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57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Amplification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04357" y="1023582"/>
            <a:ext cx="7135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With 40mJ incident have achieved 0.9J with 16J in the green.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960242" y="2370610"/>
            <a:ext cx="2634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Green trace amplified</a:t>
            </a:r>
          </a:p>
          <a:p>
            <a:r>
              <a:rPr lang="en-GB" sz="2000" dirty="0" smtClean="0"/>
              <a:t>Red trace seed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30" y="4086822"/>
            <a:ext cx="3208078" cy="2566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5005625"/>
            <a:ext cx="4695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Near-field image of signal.</a:t>
            </a:r>
          </a:p>
          <a:p>
            <a:r>
              <a:rPr lang="en-GB" sz="2000" dirty="0" smtClean="0"/>
              <a:t>Double image due to coatings.</a:t>
            </a:r>
          </a:p>
          <a:p>
            <a:r>
              <a:rPr lang="en-GB" sz="2000" dirty="0" smtClean="0"/>
              <a:t>Can see some damage to mirrors at top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134399" y="4509120"/>
            <a:ext cx="1717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Wavelength [nm]</a:t>
            </a:r>
            <a:endParaRPr lang="en-GB" sz="1600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07274" y="1520630"/>
            <a:ext cx="5324535" cy="3014960"/>
            <a:chOff x="107274" y="1520630"/>
            <a:chExt cx="5324535" cy="3014960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828" y="1520630"/>
              <a:ext cx="4985981" cy="3014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-484234" y="2858833"/>
              <a:ext cx="15215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/>
                <a:t>Intensity [A.U.]</a:t>
              </a:r>
              <a:endParaRPr lang="en-GB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4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Coherent beam recombination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21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Gemini laser facility</a:t>
            </a:r>
            <a:endParaRPr lang="en-US" altLang="en-US" dirty="0" smtClean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1438" y="2924299"/>
            <a:ext cx="8964612" cy="3139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GB" sz="2400" kern="0" dirty="0" smtClean="0">
                <a:latin typeface="+mj-lt"/>
              </a:rPr>
              <a:t>Two </a:t>
            </a:r>
            <a:r>
              <a:rPr lang="en-GB" sz="2400" kern="0" dirty="0">
                <a:latin typeface="+mj-lt"/>
              </a:rPr>
              <a:t>synchronised CPA beams, independently configurable</a:t>
            </a:r>
          </a:p>
        </p:txBody>
      </p:sp>
      <p:pic>
        <p:nvPicPr>
          <p:cNvPr id="11268" name="Picture 114" descr="07EC3588 ASTRA Gemini laser a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 b="41457"/>
          <a:stretch>
            <a:fillRect/>
          </a:stretch>
        </p:blipFill>
        <p:spPr bwMode="auto">
          <a:xfrm>
            <a:off x="71438" y="981075"/>
            <a:ext cx="8964612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429000"/>
            <a:ext cx="371475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/>
          <p:cNvSpPr>
            <a:spLocks noChangeArrowheads="1"/>
          </p:cNvSpPr>
          <p:nvPr/>
        </p:nvSpPr>
        <p:spPr bwMode="auto">
          <a:xfrm>
            <a:off x="3529013" y="3619500"/>
            <a:ext cx="593883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342900" indent="-342900"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 Unicode" pitchFamily="34" charset="0"/>
              </a:defRPr>
            </a:lvl2pPr>
            <a:lvl3pPr marL="762000" indent="-381000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lvl="2">
              <a:lnSpc>
                <a:spcPct val="75000"/>
              </a:lnSpc>
              <a:spcBef>
                <a:spcPts val="1200"/>
              </a:spcBef>
              <a:buClr>
                <a:srgbClr val="FF0606"/>
              </a:buClr>
              <a:buSzPct val="175000"/>
            </a:pPr>
            <a:r>
              <a:rPr lang="en-GB" altLang="en-US" sz="1800" dirty="0">
                <a:latin typeface="Lucida Sans" pitchFamily="34" charset="0"/>
              </a:rPr>
              <a:t>Energy on Target		15 J</a:t>
            </a:r>
          </a:p>
          <a:p>
            <a:pPr lvl="2">
              <a:lnSpc>
                <a:spcPct val="75000"/>
              </a:lnSpc>
              <a:spcBef>
                <a:spcPts val="1200"/>
              </a:spcBef>
              <a:buClr>
                <a:srgbClr val="FF0606"/>
              </a:buClr>
              <a:buSzPct val="175000"/>
            </a:pPr>
            <a:r>
              <a:rPr lang="en-GB" altLang="en-US" sz="1800" dirty="0">
                <a:latin typeface="Lucida Sans" pitchFamily="34" charset="0"/>
              </a:rPr>
              <a:t>Pulse Duration on Target	30 fs</a:t>
            </a:r>
          </a:p>
          <a:p>
            <a:pPr lvl="2">
              <a:lnSpc>
                <a:spcPct val="75000"/>
              </a:lnSpc>
              <a:spcBef>
                <a:spcPts val="1200"/>
              </a:spcBef>
              <a:buClr>
                <a:srgbClr val="FF0606"/>
              </a:buClr>
              <a:buSzPct val="175000"/>
            </a:pPr>
            <a:r>
              <a:rPr lang="en-GB" altLang="en-US" sz="1800" dirty="0">
                <a:latin typeface="Lucida Sans" pitchFamily="34" charset="0"/>
              </a:rPr>
              <a:t>Focal Spot Size		2 </a:t>
            </a:r>
            <a:r>
              <a:rPr lang="en-GB" altLang="en-US" sz="1800" dirty="0">
                <a:latin typeface="Symbol" pitchFamily="18" charset="2"/>
              </a:rPr>
              <a:t>m</a:t>
            </a:r>
            <a:r>
              <a:rPr lang="en-GB" altLang="en-US" sz="1800" dirty="0">
                <a:latin typeface="Lucida Sans" pitchFamily="34" charset="0"/>
              </a:rPr>
              <a:t>m</a:t>
            </a:r>
          </a:p>
          <a:p>
            <a:pPr lvl="2">
              <a:lnSpc>
                <a:spcPct val="75000"/>
              </a:lnSpc>
              <a:spcBef>
                <a:spcPts val="1200"/>
              </a:spcBef>
              <a:buClr>
                <a:srgbClr val="FF0606"/>
              </a:buClr>
              <a:buSzPct val="175000"/>
            </a:pPr>
            <a:r>
              <a:rPr lang="en-GB" altLang="en-US" sz="1800" dirty="0">
                <a:latin typeface="Lucida Sans" pitchFamily="34" charset="0"/>
              </a:rPr>
              <a:t>On Target intensity		</a:t>
            </a:r>
            <a:r>
              <a:rPr lang="en-GB" altLang="en-US" sz="1800" dirty="0" smtClean="0">
                <a:latin typeface="Lucida Sans" pitchFamily="34" charset="0"/>
              </a:rPr>
              <a:t>10</a:t>
            </a:r>
            <a:r>
              <a:rPr lang="en-GB" altLang="en-US" sz="1800" baseline="30000" dirty="0" smtClean="0">
                <a:latin typeface="Lucida Sans" pitchFamily="34" charset="0"/>
              </a:rPr>
              <a:t>21</a:t>
            </a:r>
            <a:r>
              <a:rPr lang="en-GB" altLang="en-US" sz="1800" dirty="0" smtClean="0">
                <a:latin typeface="Lucida Sans" pitchFamily="34" charset="0"/>
              </a:rPr>
              <a:t> </a:t>
            </a:r>
            <a:r>
              <a:rPr lang="en-GB" altLang="en-US" sz="1800" dirty="0">
                <a:latin typeface="Lucida Sans" pitchFamily="34" charset="0"/>
              </a:rPr>
              <a:t>W/cm</a:t>
            </a:r>
            <a:r>
              <a:rPr lang="en-GB" altLang="en-US" sz="1800" baseline="30000" dirty="0">
                <a:latin typeface="Lucida Sans" pitchFamily="34" charset="0"/>
              </a:rPr>
              <a:t>2 </a:t>
            </a:r>
          </a:p>
          <a:p>
            <a:pPr lvl="2">
              <a:lnSpc>
                <a:spcPct val="75000"/>
              </a:lnSpc>
              <a:spcBef>
                <a:spcPts val="1200"/>
              </a:spcBef>
              <a:buClr>
                <a:srgbClr val="FF0606"/>
              </a:buClr>
              <a:buSzPct val="175000"/>
            </a:pPr>
            <a:r>
              <a:rPr lang="en-GB" altLang="en-US" sz="1800" dirty="0">
                <a:latin typeface="Lucida Sans" pitchFamily="34" charset="0"/>
              </a:rPr>
              <a:t>Shot Repetition Rate		20 seconds</a:t>
            </a:r>
          </a:p>
          <a:p>
            <a:pPr lvl="2">
              <a:lnSpc>
                <a:spcPct val="75000"/>
              </a:lnSpc>
              <a:spcBef>
                <a:spcPts val="1200"/>
              </a:spcBef>
              <a:buClr>
                <a:srgbClr val="FF0606"/>
              </a:buClr>
              <a:buSzPct val="175000"/>
            </a:pPr>
            <a:r>
              <a:rPr lang="en-GB" altLang="en-US" sz="1800" dirty="0">
                <a:latin typeface="Lucida Sans" pitchFamily="34" charset="0"/>
              </a:rPr>
              <a:t>Pulse </a:t>
            </a:r>
            <a:r>
              <a:rPr lang="en-GB" altLang="en-US" sz="1800" dirty="0" smtClean="0">
                <a:latin typeface="Lucida Sans" pitchFamily="34" charset="0"/>
              </a:rPr>
              <a:t>contrast (ASE)</a:t>
            </a:r>
            <a:r>
              <a:rPr lang="en-GB" altLang="en-US" sz="1800" dirty="0">
                <a:latin typeface="Lucida Sans" pitchFamily="34" charset="0"/>
              </a:rPr>
              <a:t>		10</a:t>
            </a:r>
            <a:r>
              <a:rPr lang="en-GB" altLang="en-US" sz="1800" baseline="30000" dirty="0">
                <a:latin typeface="Lucida Sans" pitchFamily="34" charset="0"/>
              </a:rPr>
              <a:t>10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624" y="6106120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9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260350"/>
            <a:ext cx="6697364" cy="495300"/>
          </a:xfrm>
        </p:spPr>
        <p:txBody>
          <a:bodyPr/>
          <a:lstStyle/>
          <a:p>
            <a:r>
              <a:rPr lang="en-GB" dirty="0" smtClean="0"/>
              <a:t>Gemini Experiment</a:t>
            </a:r>
            <a:endParaRPr lang="en-GB" dirty="0"/>
          </a:p>
        </p:txBody>
      </p:sp>
      <p:pic>
        <p:nvPicPr>
          <p:cNvPr id="6146" name="Picture 2" descr="N:\JonathanPhillips\Public\Documents\Astra_2beam\IMAGES\UPDATED COHERENT COMBINATIO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1008112"/>
            <a:ext cx="11637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9" t="6666" r="7494" b="13175"/>
          <a:stretch/>
        </p:blipFill>
        <p:spPr bwMode="auto">
          <a:xfrm>
            <a:off x="7236296" y="1054819"/>
            <a:ext cx="1849426" cy="1942133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91680" y="3140968"/>
            <a:ext cx="864096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20121219_1147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66" y="4365104"/>
            <a:ext cx="1989254" cy="2444107"/>
          </a:xfrm>
          <a:prstGeom prst="rect">
            <a:avLst/>
          </a:prstGeom>
          <a:ln w="28575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23" name="Straight Connector 22"/>
          <p:cNvCxnSpPr/>
          <p:nvPr/>
        </p:nvCxnSpPr>
        <p:spPr>
          <a:xfrm>
            <a:off x="7308304" y="4653136"/>
            <a:ext cx="72008" cy="64807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451712" y="4176489"/>
            <a:ext cx="72008" cy="64807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4" name="Straight Connector 6143"/>
          <p:cNvCxnSpPr/>
          <p:nvPr/>
        </p:nvCxnSpPr>
        <p:spPr>
          <a:xfrm flipV="1">
            <a:off x="7308304" y="4176489"/>
            <a:ext cx="143408" cy="47664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380008" y="5085184"/>
            <a:ext cx="71704" cy="2160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5" name="TextBox 6164"/>
          <p:cNvSpPr txBox="1"/>
          <p:nvPr/>
        </p:nvSpPr>
        <p:spPr>
          <a:xfrm>
            <a:off x="4773876" y="2246322"/>
            <a:ext cx="8707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OAP 1</a:t>
            </a:r>
            <a:endParaRPr lang="en-GB" dirty="0"/>
          </a:p>
        </p:txBody>
      </p:sp>
      <p:sp>
        <p:nvSpPr>
          <p:cNvPr id="57" name="TextBox 56"/>
          <p:cNvSpPr txBox="1"/>
          <p:nvPr/>
        </p:nvSpPr>
        <p:spPr>
          <a:xfrm>
            <a:off x="4932040" y="4639895"/>
            <a:ext cx="8707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OAP 2</a:t>
            </a:r>
            <a:endParaRPr lang="en-GB" dirty="0"/>
          </a:p>
        </p:txBody>
      </p:sp>
      <p:sp>
        <p:nvSpPr>
          <p:cNvPr id="6166" name="TextBox 6165"/>
          <p:cNvSpPr txBox="1"/>
          <p:nvPr/>
        </p:nvSpPr>
        <p:spPr>
          <a:xfrm>
            <a:off x="1528142" y="2061656"/>
            <a:ext cx="10086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Beam 1</a:t>
            </a:r>
            <a:endParaRPr lang="en-GB" dirty="0"/>
          </a:p>
        </p:txBody>
      </p:sp>
      <p:sp>
        <p:nvSpPr>
          <p:cNvPr id="59" name="TextBox 58"/>
          <p:cNvSpPr txBox="1"/>
          <p:nvPr/>
        </p:nvSpPr>
        <p:spPr>
          <a:xfrm>
            <a:off x="6084168" y="1692324"/>
            <a:ext cx="10086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Beam 2</a:t>
            </a:r>
            <a:endParaRPr lang="en-GB" dirty="0"/>
          </a:p>
        </p:txBody>
      </p:sp>
      <p:sp>
        <p:nvSpPr>
          <p:cNvPr id="6167" name="TextBox 6166"/>
          <p:cNvSpPr txBox="1"/>
          <p:nvPr/>
        </p:nvSpPr>
        <p:spPr>
          <a:xfrm>
            <a:off x="3387651" y="6154843"/>
            <a:ext cx="57208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Serrated D-Shaped apertures installed before VSF to compressors</a:t>
            </a:r>
            <a:endParaRPr lang="en-GB" dirty="0"/>
          </a:p>
        </p:txBody>
      </p:sp>
      <p:sp>
        <p:nvSpPr>
          <p:cNvPr id="6168" name="TextBox 6167"/>
          <p:cNvSpPr txBox="1"/>
          <p:nvPr/>
        </p:nvSpPr>
        <p:spPr>
          <a:xfrm>
            <a:off x="7656092" y="5075892"/>
            <a:ext cx="14879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Diagnostics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344308" y="2025885"/>
            <a:ext cx="1620180" cy="0"/>
          </a:xfrm>
          <a:prstGeom prst="straightConnector1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74100" y="2132856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</a:rPr>
              <a:t>150mm</a:t>
            </a:r>
            <a:endParaRPr lang="en-GB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668097" y="4077072"/>
            <a:ext cx="5104834" cy="2468958"/>
            <a:chOff x="23755874" y="24571902"/>
            <a:chExt cx="5104834" cy="2468958"/>
          </a:xfrm>
        </p:grpSpPr>
        <p:sp>
          <p:nvSpPr>
            <p:cNvPr id="10" name="Rectangle 9"/>
            <p:cNvSpPr/>
            <p:nvPr/>
          </p:nvSpPr>
          <p:spPr>
            <a:xfrm rot="16200000">
              <a:off x="25073812" y="23253964"/>
              <a:ext cx="2468958" cy="510483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800" i="1" dirty="0">
                  <a:latin typeface="CorisandeRegular" panose="00000400000000000000" pitchFamily="2" charset="0"/>
                </a:rPr>
                <a:t>Beams 1 and 2 pointing stability</a:t>
              </a:r>
              <a:endParaRPr lang="en-GB" sz="1800" i="1" dirty="0">
                <a:latin typeface="CorisandeRegular" panose="00000400000000000000" pitchFamily="2" charset="0"/>
              </a:endParaRPr>
            </a:p>
          </p:txBody>
        </p:sp>
        <p:pic>
          <p:nvPicPr>
            <p:cNvPr id="11" name="Picture 10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5" t="-473" r="6986" b="473"/>
            <a:stretch/>
          </p:blipFill>
          <p:spPr>
            <a:xfrm>
              <a:off x="24468220" y="24601099"/>
              <a:ext cx="4312661" cy="2410562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251520" y="1561450"/>
            <a:ext cx="593798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CorisandeRegular" panose="00000400000000000000" pitchFamily="2" charset="0"/>
              </a:rPr>
              <a:t>Problem identified on the experimental campaign:</a:t>
            </a:r>
          </a:p>
          <a:p>
            <a:pPr marL="179388" indent="-179388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isandeRegular" panose="00000400000000000000" pitchFamily="2" charset="0"/>
              </a:rPr>
              <a:t>Beam pointing stability need to be improved;</a:t>
            </a:r>
            <a:endParaRPr lang="en-US" sz="2000" dirty="0">
              <a:latin typeface="CorisandeRegular" panose="00000400000000000000" pitchFamily="2" charset="0"/>
            </a:endParaRPr>
          </a:p>
          <a:p>
            <a:pPr marL="179388" indent="-179388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isandeRegular" panose="00000400000000000000" pitchFamily="2" charset="0"/>
              </a:rPr>
              <a:t>Relative phase between the two beam need to be stabilized actively;</a:t>
            </a:r>
          </a:p>
          <a:p>
            <a:pPr marL="179388" indent="-179388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tabLst>
                <a:tab pos="2870200" algn="l"/>
                <a:tab pos="6365875" algn="l"/>
              </a:tabLst>
            </a:pPr>
            <a:r>
              <a:rPr lang="en-GB" sz="2000" dirty="0" smtClean="0">
                <a:latin typeface="CorisandeRegular" panose="00000400000000000000" pitchFamily="2" charset="0"/>
              </a:rPr>
              <a:t>Alternative relative phase measurement should be investigated.</a:t>
            </a:r>
            <a:endParaRPr lang="en-GB" sz="2000" dirty="0">
              <a:latin typeface="CorisandeRegular" panose="000004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650161" y="1120530"/>
            <a:ext cx="2004151" cy="2378829"/>
            <a:chOff x="260662" y="1331943"/>
            <a:chExt cx="2004151" cy="2378829"/>
          </a:xfrm>
        </p:grpSpPr>
        <p:pic>
          <p:nvPicPr>
            <p:cNvPr id="16" name="Picture 15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75" r="32026" b="56240"/>
            <a:stretch/>
          </p:blipFill>
          <p:spPr>
            <a:xfrm>
              <a:off x="260662" y="1725773"/>
              <a:ext cx="2004151" cy="198499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99592" y="1331943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In Phase</a:t>
              </a:r>
              <a:endParaRPr lang="en-GB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650161" y="3505106"/>
            <a:ext cx="2026467" cy="2354331"/>
            <a:chOff x="4849788" y="1356441"/>
            <a:chExt cx="2026467" cy="2354331"/>
          </a:xfrm>
        </p:grpSpPr>
        <p:pic>
          <p:nvPicPr>
            <p:cNvPr id="15" name="Picture 14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02"/>
            <a:stretch/>
          </p:blipFill>
          <p:spPr>
            <a:xfrm>
              <a:off x="4849788" y="1792626"/>
              <a:ext cx="2026467" cy="191814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497861" y="1356441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π</a:t>
              </a:r>
              <a:r>
                <a:rPr lang="en-GB" dirty="0" smtClean="0"/>
                <a:t> Phase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77979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development</a:t>
            </a:r>
            <a:endParaRPr lang="en-GB" dirty="0"/>
          </a:p>
        </p:txBody>
      </p:sp>
      <p:pic>
        <p:nvPicPr>
          <p:cNvPr id="3" name="Picture 2" descr="C:\Users\xny61687\Desktop\HAPPIE\Images\CAD model images\HAPPIE table layout (with SID4) - 3D from TiS si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66" y="1484784"/>
            <a:ext cx="4198694" cy="221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13584" y="4350400"/>
            <a:ext cx="2270026" cy="1742896"/>
            <a:chOff x="3913584" y="4149080"/>
            <a:chExt cx="2270026" cy="1742896"/>
          </a:xfrm>
        </p:grpSpPr>
        <p:pic>
          <p:nvPicPr>
            <p:cNvPr id="78851" name="Picture 3" descr="C:\Users\xny61687\Desktop\HAPPIE\NEW PI mirror tests\tek00004 (Loop Off)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3584" y="4149080"/>
              <a:ext cx="2267744" cy="1700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913584" y="4149080"/>
              <a:ext cx="9733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Loop Off</a:t>
              </a:r>
              <a:endPara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913584" y="5553422"/>
              <a:ext cx="2270026" cy="338554"/>
              <a:chOff x="3913584" y="5553422"/>
              <a:chExt cx="2270026" cy="338554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3913584" y="5722699"/>
                <a:ext cx="2270026" cy="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4848061" y="5553422"/>
                <a:ext cx="4010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i="1" dirty="0" smtClean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cs typeface="Arial" panose="020B0604020202020204" pitchFamily="34" charset="0"/>
                  </a:rPr>
                  <a:t>2s</a:t>
                </a:r>
                <a:endParaRPr lang="en-GB" sz="1600" i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6459016" y="4350400"/>
            <a:ext cx="2270026" cy="1742896"/>
            <a:chOff x="6459016" y="4149080"/>
            <a:chExt cx="2270026" cy="1742896"/>
          </a:xfrm>
        </p:grpSpPr>
        <p:pic>
          <p:nvPicPr>
            <p:cNvPr id="78850" name="Picture 2" descr="C:\Users\xny61687\Desktop\HAPPIE\NEW PI mirror tests\tek00005 (Loop On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016" y="4149080"/>
              <a:ext cx="2267744" cy="1700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459016" y="4149080"/>
              <a:ext cx="9717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Loop On</a:t>
              </a:r>
              <a:endPara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459016" y="5553422"/>
              <a:ext cx="2270026" cy="338554"/>
              <a:chOff x="3913584" y="5553422"/>
              <a:chExt cx="2270026" cy="338554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>
                <a:off x="3913584" y="5722699"/>
                <a:ext cx="2270026" cy="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4848061" y="5553422"/>
                <a:ext cx="4010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i="1" dirty="0" smtClean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cs typeface="Arial" panose="020B0604020202020204" pitchFamily="34" charset="0"/>
                  </a:rPr>
                  <a:t>2s</a:t>
                </a:r>
                <a:endParaRPr lang="en-GB" sz="1600" i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144016" y="1484784"/>
            <a:ext cx="42839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 smtClean="0">
                <a:cs typeface="Arial" panose="020B0604020202020204" pitchFamily="34" charset="0"/>
              </a:rPr>
              <a:t>A new laboratory has been setup.</a:t>
            </a:r>
          </a:p>
          <a:p>
            <a:pPr>
              <a:spcAft>
                <a:spcPts val="600"/>
              </a:spcAft>
            </a:pPr>
            <a:r>
              <a:rPr lang="en-GB" sz="2000" dirty="0" smtClean="0">
                <a:cs typeface="Arial" panose="020B0604020202020204" pitchFamily="34" charset="0"/>
              </a:rPr>
              <a:t>The layout is more similar to the Gemini  experiment.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4016" y="4595184"/>
            <a:ext cx="34677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cs typeface="Arial" panose="020B0604020202020204" pitchFamily="34" charset="0"/>
              </a:rPr>
              <a:t>Develop fast beam pointing </a:t>
            </a:r>
            <a:r>
              <a:rPr lang="en-GB" sz="2000" dirty="0" smtClean="0">
                <a:cs typeface="Arial" panose="020B0604020202020204" pitchFamily="34" charset="0"/>
              </a:rPr>
              <a:t>stabilisation using relatively large (50mm) piezo driven mirror</a:t>
            </a:r>
            <a:endParaRPr lang="en-GB" sz="2000" dirty="0"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4016" y="3078456"/>
            <a:ext cx="37454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Arial" panose="020B0604020202020204" pitchFamily="34" charset="0"/>
              </a:rPr>
              <a:t>Develop </a:t>
            </a:r>
            <a:r>
              <a:rPr lang="en-GB" sz="2000" dirty="0" smtClean="0">
                <a:cs typeface="Arial" panose="020B0604020202020204" pitchFamily="34" charset="0"/>
              </a:rPr>
              <a:t>relative </a:t>
            </a:r>
            <a:r>
              <a:rPr lang="en-GB" sz="2000" dirty="0">
                <a:cs typeface="Arial" panose="020B0604020202020204" pitchFamily="34" charset="0"/>
              </a:rPr>
              <a:t>phase </a:t>
            </a:r>
            <a:r>
              <a:rPr lang="en-GB" sz="2000" dirty="0" smtClean="0">
                <a:cs typeface="Arial" panose="020B0604020202020204" pitchFamily="34" charset="0"/>
              </a:rPr>
              <a:t>measurement and stabilization loop </a:t>
            </a:r>
            <a:r>
              <a:rPr lang="en-GB" sz="2000" dirty="0">
                <a:cs typeface="Arial" panose="020B0604020202020204" pitchFamily="34" charset="0"/>
              </a:rPr>
              <a:t>between the </a:t>
            </a:r>
            <a:r>
              <a:rPr lang="en-GB" sz="2000" dirty="0" smtClean="0">
                <a:cs typeface="Arial" panose="020B0604020202020204" pitchFamily="34" charset="0"/>
              </a:rPr>
              <a:t>beams</a:t>
            </a:r>
            <a:endParaRPr lang="en-GB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6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079611" y="1778984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GB" sz="2800" dirty="0"/>
              <a:t>With the work done so far we are confident to be able to achieve 20PW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9611" y="3171054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GB" sz="2800" dirty="0"/>
              <a:t>Currently under testing different partial deuterated crystals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9611" y="4563125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GB" sz="2800" dirty="0"/>
              <a:t>We are working on the technology </a:t>
            </a:r>
            <a:r>
              <a:rPr lang="en-GB" sz="2800" dirty="0" smtClean="0"/>
              <a:t>for the </a:t>
            </a:r>
            <a:r>
              <a:rPr lang="en-GB" sz="2800" dirty="0"/>
              <a:t>100PW class lasers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2132856"/>
            <a:ext cx="6413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Vulcan 10PW (now 20PW) Project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35696" y="3327375"/>
            <a:ext cx="5719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Technology Development Plan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835696" y="4551511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13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Vulcan 10PW Project</a:t>
            </a: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722313" y="1338982"/>
            <a:ext cx="4686007" cy="4757737"/>
            <a:chOff x="721965" y="1198347"/>
            <a:chExt cx="4686477" cy="4757958"/>
          </a:xfrm>
        </p:grpSpPr>
        <p:sp>
          <p:nvSpPr>
            <p:cNvPr id="18463" name="Rectangle 236"/>
            <p:cNvSpPr>
              <a:spLocks noChangeArrowheads="1"/>
            </p:cNvSpPr>
            <p:nvPr/>
          </p:nvSpPr>
          <p:spPr bwMode="auto">
            <a:xfrm>
              <a:off x="721965" y="4015607"/>
              <a:ext cx="4677005" cy="1739487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8464" name="Rectangle 231"/>
            <p:cNvSpPr>
              <a:spLocks noChangeArrowheads="1"/>
            </p:cNvSpPr>
            <p:nvPr/>
          </p:nvSpPr>
          <p:spPr bwMode="auto">
            <a:xfrm>
              <a:off x="4536275" y="5013483"/>
              <a:ext cx="447238" cy="215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00"/>
                  </a:solidFill>
                </a:rPr>
                <a:t>600 J</a:t>
              </a:r>
              <a:endParaRPr lang="en-GB" sz="1400"/>
            </a:p>
          </p:txBody>
        </p:sp>
        <p:sp>
          <p:nvSpPr>
            <p:cNvPr id="18465" name="Rectangle 274"/>
            <p:cNvSpPr>
              <a:spLocks noChangeArrowheads="1"/>
            </p:cNvSpPr>
            <p:nvPr/>
          </p:nvSpPr>
          <p:spPr bwMode="auto">
            <a:xfrm>
              <a:off x="2813595" y="4554019"/>
              <a:ext cx="641596" cy="13848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8466" name="Rectangle 275"/>
            <p:cNvSpPr>
              <a:spLocks noChangeArrowheads="1"/>
            </p:cNvSpPr>
            <p:nvPr/>
          </p:nvSpPr>
          <p:spPr bwMode="auto">
            <a:xfrm>
              <a:off x="2722715" y="4909941"/>
              <a:ext cx="773172" cy="13201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8467" name="Rectangle 278"/>
            <p:cNvSpPr>
              <a:spLocks noChangeArrowheads="1"/>
            </p:cNvSpPr>
            <p:nvPr/>
          </p:nvSpPr>
          <p:spPr bwMode="auto">
            <a:xfrm>
              <a:off x="891520" y="4391183"/>
              <a:ext cx="1922075" cy="117967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8468" name="Rectangle 280"/>
            <p:cNvSpPr>
              <a:spLocks noChangeArrowheads="1"/>
            </p:cNvSpPr>
            <p:nvPr/>
          </p:nvSpPr>
          <p:spPr bwMode="auto">
            <a:xfrm>
              <a:off x="884738" y="5740857"/>
              <a:ext cx="65" cy="215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400"/>
            </a:p>
          </p:txBody>
        </p:sp>
        <p:sp>
          <p:nvSpPr>
            <p:cNvPr id="18469" name="Rectangle 281"/>
            <p:cNvSpPr>
              <a:spLocks noChangeArrowheads="1"/>
            </p:cNvSpPr>
            <p:nvPr/>
          </p:nvSpPr>
          <p:spPr bwMode="auto">
            <a:xfrm>
              <a:off x="1074639" y="4444165"/>
              <a:ext cx="1604669" cy="1077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GB" sz="1400" b="1" dirty="0">
                  <a:solidFill>
                    <a:srgbClr val="000000"/>
                  </a:solidFill>
                </a:rPr>
                <a:t>Additional Vulcan</a:t>
              </a:r>
              <a:endParaRPr lang="en-GB" sz="1400" dirty="0"/>
            </a:p>
            <a:p>
              <a:r>
                <a:rPr lang="en-GB" sz="1400" b="1" dirty="0">
                  <a:solidFill>
                    <a:srgbClr val="000000"/>
                  </a:solidFill>
                </a:rPr>
                <a:t>2 x 1.2 kJ   3 ns </a:t>
              </a:r>
            </a:p>
            <a:p>
              <a:r>
                <a:rPr lang="en-GB" sz="1400" b="1" dirty="0">
                  <a:solidFill>
                    <a:srgbClr val="000000"/>
                  </a:solidFill>
                </a:rPr>
                <a:t>208 beam lines</a:t>
              </a:r>
            </a:p>
            <a:p>
              <a:r>
                <a:rPr lang="en-GB" sz="1400" b="1" dirty="0" smtClean="0">
                  <a:solidFill>
                    <a:srgbClr val="000000"/>
                  </a:solidFill>
                </a:rPr>
                <a:t>1x </a:t>
              </a:r>
              <a:r>
                <a:rPr lang="en-GB" sz="1400" b="1" dirty="0">
                  <a:solidFill>
                    <a:srgbClr val="000000"/>
                  </a:solidFill>
                </a:rPr>
                <a:t>30J small </a:t>
              </a:r>
              <a:r>
                <a:rPr lang="en-GB" sz="1400" b="1" dirty="0" err="1" smtClean="0">
                  <a:solidFill>
                    <a:srgbClr val="000000"/>
                  </a:solidFill>
                </a:rPr>
                <a:t>beamline</a:t>
              </a:r>
              <a:endParaRPr lang="en-GB" sz="1400" dirty="0"/>
            </a:p>
          </p:txBody>
        </p:sp>
        <p:sp>
          <p:nvSpPr>
            <p:cNvPr id="18470" name="Rectangle 284"/>
            <p:cNvSpPr>
              <a:spLocks noChangeArrowheads="1"/>
            </p:cNvSpPr>
            <p:nvPr/>
          </p:nvSpPr>
          <p:spPr bwMode="auto">
            <a:xfrm>
              <a:off x="3394152" y="4865936"/>
              <a:ext cx="412358" cy="234261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8471" name="Rectangle 286"/>
            <p:cNvSpPr>
              <a:spLocks noChangeArrowheads="1"/>
            </p:cNvSpPr>
            <p:nvPr/>
          </p:nvSpPr>
          <p:spPr bwMode="auto">
            <a:xfrm>
              <a:off x="3394152" y="4517780"/>
              <a:ext cx="397437" cy="232967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8472" name="Rectangle 287"/>
            <p:cNvSpPr>
              <a:spLocks noChangeArrowheads="1"/>
            </p:cNvSpPr>
            <p:nvPr/>
          </p:nvSpPr>
          <p:spPr bwMode="auto">
            <a:xfrm>
              <a:off x="3394152" y="4867231"/>
              <a:ext cx="488319" cy="215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00"/>
                  </a:solidFill>
                </a:rPr>
                <a:t>SHG</a:t>
              </a:r>
              <a:endParaRPr lang="en-GB" sz="1400"/>
            </a:p>
          </p:txBody>
        </p:sp>
        <p:sp>
          <p:nvSpPr>
            <p:cNvPr id="18473" name="Rectangle 292"/>
            <p:cNvSpPr>
              <a:spLocks noChangeArrowheads="1"/>
            </p:cNvSpPr>
            <p:nvPr/>
          </p:nvSpPr>
          <p:spPr bwMode="auto">
            <a:xfrm>
              <a:off x="3798372" y="4661444"/>
              <a:ext cx="596317" cy="215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527 nm</a:t>
              </a:r>
              <a:endParaRPr lang="en-GB" sz="1400"/>
            </a:p>
          </p:txBody>
        </p:sp>
        <p:sp>
          <p:nvSpPr>
            <p:cNvPr id="18474" name="Rectangle 292"/>
            <p:cNvSpPr>
              <a:spLocks noChangeArrowheads="1"/>
            </p:cNvSpPr>
            <p:nvPr/>
          </p:nvSpPr>
          <p:spPr bwMode="auto">
            <a:xfrm>
              <a:off x="3798372" y="5013482"/>
              <a:ext cx="596317" cy="215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527 nm</a:t>
              </a:r>
              <a:endParaRPr lang="en-GB" sz="1400"/>
            </a:p>
          </p:txBody>
        </p:sp>
        <p:cxnSp>
          <p:nvCxnSpPr>
            <p:cNvPr id="18476" name="Straight Connector 624"/>
            <p:cNvCxnSpPr>
              <a:cxnSpLocks noChangeShapeType="1"/>
            </p:cNvCxnSpPr>
            <p:nvPr/>
          </p:nvCxnSpPr>
          <p:spPr bwMode="auto">
            <a:xfrm>
              <a:off x="3737332" y="4603202"/>
              <a:ext cx="530368" cy="1295"/>
            </a:xfrm>
            <a:prstGeom prst="line">
              <a:avLst/>
            </a:prstGeom>
            <a:noFill/>
            <a:ln w="88900" algn="ctr">
              <a:solidFill>
                <a:srgbClr val="00FF00"/>
              </a:solidFill>
              <a:round/>
              <a:headEnd/>
              <a:tailEnd/>
            </a:ln>
          </p:spPr>
        </p:cxnSp>
        <p:sp>
          <p:nvSpPr>
            <p:cNvPr id="18475" name="Rectangle 287"/>
            <p:cNvSpPr>
              <a:spLocks noChangeArrowheads="1"/>
            </p:cNvSpPr>
            <p:nvPr/>
          </p:nvSpPr>
          <p:spPr bwMode="auto">
            <a:xfrm>
              <a:off x="3394152" y="4517780"/>
              <a:ext cx="488319" cy="215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GB" sz="1400" b="1" dirty="0">
                  <a:solidFill>
                    <a:srgbClr val="000000"/>
                  </a:solidFill>
                </a:rPr>
                <a:t>SHG</a:t>
              </a:r>
              <a:endParaRPr lang="en-GB" sz="1400" dirty="0"/>
            </a:p>
          </p:txBody>
        </p:sp>
        <p:cxnSp>
          <p:nvCxnSpPr>
            <p:cNvPr id="18477" name="Straight Connector 626"/>
            <p:cNvCxnSpPr>
              <a:cxnSpLocks noChangeShapeType="1"/>
            </p:cNvCxnSpPr>
            <p:nvPr/>
          </p:nvCxnSpPr>
          <p:spPr bwMode="auto">
            <a:xfrm>
              <a:off x="3768530" y="4955241"/>
              <a:ext cx="1231649" cy="1295"/>
            </a:xfrm>
            <a:prstGeom prst="line">
              <a:avLst/>
            </a:prstGeom>
            <a:noFill/>
            <a:ln w="88900" algn="ctr">
              <a:solidFill>
                <a:srgbClr val="00FF00"/>
              </a:solidFill>
              <a:round/>
              <a:headEnd/>
              <a:tailEnd/>
            </a:ln>
          </p:spPr>
        </p:cxnSp>
        <p:grpSp>
          <p:nvGrpSpPr>
            <p:cNvPr id="3" name="Group 292"/>
            <p:cNvGrpSpPr>
              <a:grpSpLocks/>
            </p:cNvGrpSpPr>
            <p:nvPr/>
          </p:nvGrpSpPr>
          <p:grpSpPr bwMode="auto">
            <a:xfrm>
              <a:off x="2486694" y="1198347"/>
              <a:ext cx="2921748" cy="4247910"/>
              <a:chOff x="1955956" y="1269184"/>
              <a:chExt cx="3419948" cy="5210354"/>
            </a:xfrm>
          </p:grpSpPr>
          <p:sp>
            <p:nvSpPr>
              <p:cNvPr id="283" name="Rectangle 282"/>
              <p:cNvSpPr/>
              <p:nvPr/>
            </p:nvSpPr>
            <p:spPr>
              <a:xfrm>
                <a:off x="2051608" y="1269184"/>
                <a:ext cx="3313489" cy="265199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  <p:grpSp>
            <p:nvGrpSpPr>
              <p:cNvPr id="4" name="Group 290"/>
              <p:cNvGrpSpPr>
                <a:grpSpLocks/>
              </p:cNvGrpSpPr>
              <p:nvPr/>
            </p:nvGrpSpPr>
            <p:grpSpPr bwMode="auto">
              <a:xfrm>
                <a:off x="1955956" y="1524527"/>
                <a:ext cx="3419948" cy="4955011"/>
                <a:chOff x="1955956" y="1524527"/>
                <a:chExt cx="3419948" cy="4955011"/>
              </a:xfrm>
            </p:grpSpPr>
            <p:sp>
              <p:nvSpPr>
                <p:cNvPr id="18486" name="Rectangle 183"/>
                <p:cNvSpPr>
                  <a:spLocks noChangeArrowheads="1"/>
                </p:cNvSpPr>
                <p:nvPr/>
              </p:nvSpPr>
              <p:spPr bwMode="auto">
                <a:xfrm>
                  <a:off x="3131840" y="2708920"/>
                  <a:ext cx="439908" cy="35900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grpSp>
              <p:nvGrpSpPr>
                <p:cNvPr id="5" name="Group 245"/>
                <p:cNvGrpSpPr>
                  <a:grpSpLocks/>
                </p:cNvGrpSpPr>
                <p:nvPr/>
              </p:nvGrpSpPr>
              <p:grpSpPr bwMode="auto">
                <a:xfrm>
                  <a:off x="4644013" y="2204864"/>
                  <a:ext cx="595703" cy="1368152"/>
                  <a:chOff x="4120" y="2431"/>
                  <a:chExt cx="390" cy="708"/>
                </a:xfrm>
              </p:grpSpPr>
              <p:sp>
                <p:nvSpPr>
                  <p:cNvPr id="18500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4120" y="2431"/>
                    <a:ext cx="330" cy="70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18501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4120" y="2431"/>
                    <a:ext cx="390" cy="708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</p:grpSp>
            <p:sp>
              <p:nvSpPr>
                <p:cNvPr id="18488" name="Freeform 264"/>
                <p:cNvSpPr>
                  <a:spLocks/>
                </p:cNvSpPr>
                <p:nvPr/>
              </p:nvSpPr>
              <p:spPr bwMode="auto">
                <a:xfrm>
                  <a:off x="3779912" y="3573016"/>
                  <a:ext cx="360040" cy="1872208"/>
                </a:xfrm>
                <a:custGeom>
                  <a:avLst/>
                  <a:gdLst>
                    <a:gd name="T0" fmla="*/ 0 w 106"/>
                    <a:gd name="T1" fmla="*/ 2147483647 h 436"/>
                    <a:gd name="T2" fmla="*/ 2147483647 w 106"/>
                    <a:gd name="T3" fmla="*/ 2147483647 h 436"/>
                    <a:gd name="T4" fmla="*/ 2147483647 w 106"/>
                    <a:gd name="T5" fmla="*/ 2147483647 h 436"/>
                    <a:gd name="T6" fmla="*/ 2147483647 w 106"/>
                    <a:gd name="T7" fmla="*/ 2147483647 h 436"/>
                    <a:gd name="T8" fmla="*/ 2147483647 w 106"/>
                    <a:gd name="T9" fmla="*/ 2147483647 h 436"/>
                    <a:gd name="T10" fmla="*/ 2147483647 w 106"/>
                    <a:gd name="T11" fmla="*/ 2147483647 h 436"/>
                    <a:gd name="T12" fmla="*/ 2147483647 w 106"/>
                    <a:gd name="T13" fmla="*/ 0 h 436"/>
                    <a:gd name="T14" fmla="*/ 0 w 106"/>
                    <a:gd name="T15" fmla="*/ 2147483647 h 4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6"/>
                    <a:gd name="T25" fmla="*/ 0 h 436"/>
                    <a:gd name="T26" fmla="*/ 106 w 106"/>
                    <a:gd name="T27" fmla="*/ 436 h 4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6" h="436">
                      <a:moveTo>
                        <a:pt x="0" y="109"/>
                      </a:moveTo>
                      <a:lnTo>
                        <a:pt x="27" y="109"/>
                      </a:lnTo>
                      <a:lnTo>
                        <a:pt x="27" y="436"/>
                      </a:lnTo>
                      <a:lnTo>
                        <a:pt x="80" y="436"/>
                      </a:lnTo>
                      <a:lnTo>
                        <a:pt x="80" y="109"/>
                      </a:lnTo>
                      <a:lnTo>
                        <a:pt x="106" y="109"/>
                      </a:lnTo>
                      <a:lnTo>
                        <a:pt x="53" y="0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89" name="Rectangle 266"/>
                <p:cNvSpPr>
                  <a:spLocks noChangeArrowheads="1"/>
                </p:cNvSpPr>
                <p:nvPr/>
              </p:nvSpPr>
              <p:spPr bwMode="auto">
                <a:xfrm>
                  <a:off x="4989259" y="1524527"/>
                  <a:ext cx="58168" cy="2642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400" b="1">
                      <a:solidFill>
                        <a:srgbClr val="000000"/>
                      </a:solidFill>
                    </a:rPr>
                    <a:t> </a:t>
                  </a:r>
                  <a:endParaRPr lang="en-GB" sz="1400"/>
                </a:p>
              </p:txBody>
            </p:sp>
            <p:sp>
              <p:nvSpPr>
                <p:cNvPr id="18490" name="Rectangle 268"/>
                <p:cNvSpPr>
                  <a:spLocks noChangeArrowheads="1"/>
                </p:cNvSpPr>
                <p:nvPr/>
              </p:nvSpPr>
              <p:spPr bwMode="auto">
                <a:xfrm>
                  <a:off x="4755245" y="1837045"/>
                  <a:ext cx="76" cy="2642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8491" name="Rectangle 269"/>
                <p:cNvSpPr>
                  <a:spLocks noChangeArrowheads="1"/>
                </p:cNvSpPr>
                <p:nvPr/>
              </p:nvSpPr>
              <p:spPr bwMode="auto">
                <a:xfrm>
                  <a:off x="5375828" y="1677995"/>
                  <a:ext cx="76" cy="2642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8492" name="Rectangle 246"/>
                <p:cNvSpPr>
                  <a:spLocks noChangeArrowheads="1"/>
                </p:cNvSpPr>
                <p:nvPr/>
              </p:nvSpPr>
              <p:spPr bwMode="auto">
                <a:xfrm>
                  <a:off x="3563888" y="2204864"/>
                  <a:ext cx="720080" cy="1334721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8493" name="Rectangle 273"/>
                <p:cNvSpPr>
                  <a:spLocks noChangeArrowheads="1"/>
                </p:cNvSpPr>
                <p:nvPr/>
              </p:nvSpPr>
              <p:spPr bwMode="auto">
                <a:xfrm>
                  <a:off x="3761535" y="2780928"/>
                  <a:ext cx="527252" cy="2642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 b="1">
                      <a:solidFill>
                        <a:srgbClr val="000000"/>
                      </a:solidFill>
                    </a:rPr>
                    <a:t>KD*P</a:t>
                  </a:r>
                  <a:endParaRPr lang="en-US" sz="1400"/>
                </a:p>
              </p:txBody>
            </p:sp>
            <p:sp>
              <p:nvSpPr>
                <p:cNvPr id="18494" name="Rectangle 273"/>
                <p:cNvSpPr>
                  <a:spLocks noChangeArrowheads="1"/>
                </p:cNvSpPr>
                <p:nvPr/>
              </p:nvSpPr>
              <p:spPr bwMode="auto">
                <a:xfrm>
                  <a:off x="4697638" y="2781506"/>
                  <a:ext cx="527252" cy="2642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 b="1">
                      <a:solidFill>
                        <a:srgbClr val="000000"/>
                      </a:solidFill>
                    </a:rPr>
                    <a:t>KD*P</a:t>
                  </a:r>
                  <a:endParaRPr lang="en-US" sz="1400"/>
                </a:p>
              </p:txBody>
            </p:sp>
            <p:sp>
              <p:nvSpPr>
                <p:cNvPr id="18495" name="Rectangle 246"/>
                <p:cNvSpPr>
                  <a:spLocks noChangeArrowheads="1"/>
                </p:cNvSpPr>
                <p:nvPr/>
              </p:nvSpPr>
              <p:spPr bwMode="auto">
                <a:xfrm>
                  <a:off x="2483768" y="2564904"/>
                  <a:ext cx="648774" cy="792088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 b="1">
                    <a:solidFill>
                      <a:srgbClr val="000000"/>
                    </a:solidFill>
                  </a:endParaRPr>
                </a:p>
                <a:p>
                  <a:r>
                    <a:rPr lang="en-US" sz="1100" b="1">
                      <a:solidFill>
                        <a:srgbClr val="000000"/>
                      </a:solidFill>
                    </a:rPr>
                    <a:t>KD*P</a:t>
                  </a:r>
                  <a:endParaRPr lang="en-US" sz="1100"/>
                </a:p>
              </p:txBody>
            </p:sp>
            <p:sp>
              <p:nvSpPr>
                <p:cNvPr id="18496" name="Freeform 264"/>
                <p:cNvSpPr>
                  <a:spLocks/>
                </p:cNvSpPr>
                <p:nvPr/>
              </p:nvSpPr>
              <p:spPr bwMode="auto">
                <a:xfrm>
                  <a:off x="4644008" y="3573016"/>
                  <a:ext cx="360040" cy="2304256"/>
                </a:xfrm>
                <a:custGeom>
                  <a:avLst/>
                  <a:gdLst>
                    <a:gd name="T0" fmla="*/ 0 w 106"/>
                    <a:gd name="T1" fmla="*/ 2147483647 h 436"/>
                    <a:gd name="T2" fmla="*/ 2147483647 w 106"/>
                    <a:gd name="T3" fmla="*/ 2147483647 h 436"/>
                    <a:gd name="T4" fmla="*/ 2147483647 w 106"/>
                    <a:gd name="T5" fmla="*/ 2147483647 h 436"/>
                    <a:gd name="T6" fmla="*/ 2147483647 w 106"/>
                    <a:gd name="T7" fmla="*/ 2147483647 h 436"/>
                    <a:gd name="T8" fmla="*/ 2147483647 w 106"/>
                    <a:gd name="T9" fmla="*/ 2147483647 h 436"/>
                    <a:gd name="T10" fmla="*/ 2147483647 w 106"/>
                    <a:gd name="T11" fmla="*/ 2147483647 h 436"/>
                    <a:gd name="T12" fmla="*/ 2147483647 w 106"/>
                    <a:gd name="T13" fmla="*/ 0 h 436"/>
                    <a:gd name="T14" fmla="*/ 0 w 106"/>
                    <a:gd name="T15" fmla="*/ 2147483647 h 4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6"/>
                    <a:gd name="T25" fmla="*/ 0 h 436"/>
                    <a:gd name="T26" fmla="*/ 106 w 106"/>
                    <a:gd name="T27" fmla="*/ 436 h 4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6" h="436">
                      <a:moveTo>
                        <a:pt x="0" y="109"/>
                      </a:moveTo>
                      <a:lnTo>
                        <a:pt x="27" y="109"/>
                      </a:lnTo>
                      <a:lnTo>
                        <a:pt x="27" y="436"/>
                      </a:lnTo>
                      <a:lnTo>
                        <a:pt x="80" y="436"/>
                      </a:lnTo>
                      <a:lnTo>
                        <a:pt x="80" y="109"/>
                      </a:lnTo>
                      <a:lnTo>
                        <a:pt x="106" y="109"/>
                      </a:lnTo>
                      <a:lnTo>
                        <a:pt x="53" y="0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97" name="Rectangle 183"/>
                <p:cNvSpPr>
                  <a:spLocks noChangeArrowheads="1"/>
                </p:cNvSpPr>
                <p:nvPr/>
              </p:nvSpPr>
              <p:spPr bwMode="auto">
                <a:xfrm>
                  <a:off x="4283968" y="2708920"/>
                  <a:ext cx="367900" cy="35900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8498" name="Rectangle 183"/>
                <p:cNvSpPr>
                  <a:spLocks noChangeArrowheads="1"/>
                </p:cNvSpPr>
                <p:nvPr/>
              </p:nvSpPr>
              <p:spPr bwMode="auto">
                <a:xfrm>
                  <a:off x="1955956" y="2852936"/>
                  <a:ext cx="535672" cy="7200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8499" name="Freeform 264"/>
                <p:cNvSpPr>
                  <a:spLocks/>
                </p:cNvSpPr>
                <p:nvPr/>
              </p:nvSpPr>
              <p:spPr bwMode="auto">
                <a:xfrm>
                  <a:off x="2771801" y="3356991"/>
                  <a:ext cx="192373" cy="3122547"/>
                </a:xfrm>
                <a:custGeom>
                  <a:avLst/>
                  <a:gdLst>
                    <a:gd name="T0" fmla="*/ 0 w 106"/>
                    <a:gd name="T1" fmla="*/ 2147483647 h 436"/>
                    <a:gd name="T2" fmla="*/ 2147483647 w 106"/>
                    <a:gd name="T3" fmla="*/ 2147483647 h 436"/>
                    <a:gd name="T4" fmla="*/ 2147483647 w 106"/>
                    <a:gd name="T5" fmla="*/ 2147483647 h 436"/>
                    <a:gd name="T6" fmla="*/ 2147483647 w 106"/>
                    <a:gd name="T7" fmla="*/ 2147483647 h 436"/>
                    <a:gd name="T8" fmla="*/ 2147483647 w 106"/>
                    <a:gd name="T9" fmla="*/ 2147483647 h 436"/>
                    <a:gd name="T10" fmla="*/ 2147483647 w 106"/>
                    <a:gd name="T11" fmla="*/ 2147483647 h 436"/>
                    <a:gd name="T12" fmla="*/ 2147483647 w 106"/>
                    <a:gd name="T13" fmla="*/ 0 h 436"/>
                    <a:gd name="T14" fmla="*/ 0 w 106"/>
                    <a:gd name="T15" fmla="*/ 2147483647 h 4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6"/>
                    <a:gd name="T25" fmla="*/ 0 h 436"/>
                    <a:gd name="T26" fmla="*/ 106 w 106"/>
                    <a:gd name="T27" fmla="*/ 436 h 4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6" h="436">
                      <a:moveTo>
                        <a:pt x="0" y="109"/>
                      </a:moveTo>
                      <a:lnTo>
                        <a:pt x="27" y="109"/>
                      </a:lnTo>
                      <a:lnTo>
                        <a:pt x="27" y="436"/>
                      </a:lnTo>
                      <a:lnTo>
                        <a:pt x="80" y="436"/>
                      </a:lnTo>
                      <a:lnTo>
                        <a:pt x="80" y="109"/>
                      </a:lnTo>
                      <a:lnTo>
                        <a:pt x="106" y="109"/>
                      </a:lnTo>
                      <a:lnTo>
                        <a:pt x="53" y="0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485" name="TextBox 291"/>
              <p:cNvSpPr txBox="1">
                <a:spLocks noChangeArrowheads="1"/>
              </p:cNvSpPr>
              <p:nvPr/>
            </p:nvSpPr>
            <p:spPr bwMode="auto">
              <a:xfrm>
                <a:off x="2289510" y="1359702"/>
                <a:ext cx="2865832" cy="717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b="1" dirty="0"/>
                  <a:t>kJ OPCPA amplification stages</a:t>
                </a:r>
                <a:endParaRPr lang="en-US" sz="1600" b="1" dirty="0"/>
              </a:p>
            </p:txBody>
          </p:sp>
        </p:grpSp>
        <p:sp>
          <p:nvSpPr>
            <p:cNvPr id="18479" name="Rectangle 275"/>
            <p:cNvSpPr>
              <a:spLocks noChangeArrowheads="1"/>
            </p:cNvSpPr>
            <p:nvPr/>
          </p:nvSpPr>
          <p:spPr bwMode="auto">
            <a:xfrm>
              <a:off x="2813596" y="5366815"/>
              <a:ext cx="246872" cy="5824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8480" name="Rectangle 287"/>
            <p:cNvSpPr>
              <a:spLocks noChangeArrowheads="1"/>
            </p:cNvSpPr>
            <p:nvPr/>
          </p:nvSpPr>
          <p:spPr bwMode="auto">
            <a:xfrm>
              <a:off x="2875993" y="5282690"/>
              <a:ext cx="429991" cy="21544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00"/>
                  </a:solidFill>
                </a:rPr>
                <a:t>SHG</a:t>
              </a:r>
              <a:endParaRPr lang="en-GB" sz="1400"/>
            </a:p>
          </p:txBody>
        </p:sp>
        <p:sp>
          <p:nvSpPr>
            <p:cNvPr id="18481" name="Rectangle 287"/>
            <p:cNvSpPr>
              <a:spLocks noChangeArrowheads="1"/>
            </p:cNvSpPr>
            <p:nvPr/>
          </p:nvSpPr>
          <p:spPr bwMode="auto">
            <a:xfrm>
              <a:off x="3377999" y="5307280"/>
              <a:ext cx="1194039" cy="215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GB" sz="1400" dirty="0" smtClean="0">
                  <a:solidFill>
                    <a:srgbClr val="000000"/>
                  </a:solidFill>
                </a:rPr>
                <a:t>527 nm </a:t>
              </a:r>
              <a:r>
                <a:rPr lang="en-GB" sz="1400" b="1" dirty="0" smtClean="0">
                  <a:solidFill>
                    <a:srgbClr val="000000"/>
                  </a:solidFill>
                </a:rPr>
                <a:t>12J</a:t>
              </a:r>
              <a:endParaRPr lang="en-GB" sz="1400" dirty="0"/>
            </a:p>
          </p:txBody>
        </p:sp>
        <p:sp>
          <p:nvSpPr>
            <p:cNvPr id="18482" name="Rectangle 291"/>
            <p:cNvSpPr>
              <a:spLocks noChangeArrowheads="1"/>
            </p:cNvSpPr>
            <p:nvPr/>
          </p:nvSpPr>
          <p:spPr bwMode="auto">
            <a:xfrm>
              <a:off x="4414194" y="4661440"/>
              <a:ext cx="447238" cy="215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00"/>
                  </a:solidFill>
                </a:rPr>
                <a:t>600 J</a:t>
              </a:r>
              <a:endParaRPr lang="en-GB" sz="1400"/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5292724" y="836712"/>
            <a:ext cx="3599757" cy="3816423"/>
            <a:chOff x="5292079" y="696292"/>
            <a:chExt cx="3600169" cy="3816474"/>
          </a:xfrm>
        </p:grpSpPr>
        <p:sp>
          <p:nvSpPr>
            <p:cNvPr id="59" name="Rectangle 58"/>
            <p:cNvSpPr/>
            <p:nvPr/>
          </p:nvSpPr>
          <p:spPr bwMode="auto">
            <a:xfrm>
              <a:off x="5409568" y="1630375"/>
              <a:ext cx="2691121" cy="194471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58" name="Down Arrow 57"/>
            <p:cNvSpPr/>
            <p:nvPr/>
          </p:nvSpPr>
          <p:spPr bwMode="auto">
            <a:xfrm flipV="1">
              <a:off x="6792440" y="1559458"/>
              <a:ext cx="430261" cy="57309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grpSp>
          <p:nvGrpSpPr>
            <p:cNvPr id="7" name="Group 319"/>
            <p:cNvGrpSpPr>
              <a:grpSpLocks/>
            </p:cNvGrpSpPr>
            <p:nvPr/>
          </p:nvGrpSpPr>
          <p:grpSpPr bwMode="auto">
            <a:xfrm>
              <a:off x="5292079" y="2136472"/>
              <a:ext cx="2629176" cy="822657"/>
              <a:chOff x="5359645" y="2058846"/>
              <a:chExt cx="3299926" cy="1009148"/>
            </a:xfrm>
          </p:grpSpPr>
          <p:sp>
            <p:nvSpPr>
              <p:cNvPr id="37" name="Freeform 11"/>
              <p:cNvSpPr>
                <a:spLocks/>
              </p:cNvSpPr>
              <p:nvPr/>
            </p:nvSpPr>
            <p:spPr bwMode="auto">
              <a:xfrm>
                <a:off x="5359645" y="2058846"/>
                <a:ext cx="1345092" cy="878278"/>
              </a:xfrm>
              <a:custGeom>
                <a:avLst/>
                <a:gdLst/>
                <a:ahLst/>
                <a:cxnLst>
                  <a:cxn ang="0">
                    <a:pos x="374" y="0"/>
                  </a:cxn>
                  <a:cxn ang="0">
                    <a:pos x="374" y="90"/>
                  </a:cxn>
                  <a:cxn ang="0">
                    <a:pos x="0" y="90"/>
                  </a:cxn>
                  <a:cxn ang="0">
                    <a:pos x="0" y="270"/>
                  </a:cxn>
                  <a:cxn ang="0">
                    <a:pos x="374" y="270"/>
                  </a:cxn>
                  <a:cxn ang="0">
                    <a:pos x="374" y="359"/>
                  </a:cxn>
                  <a:cxn ang="0">
                    <a:pos x="500" y="179"/>
                  </a:cxn>
                  <a:cxn ang="0">
                    <a:pos x="374" y="0"/>
                  </a:cxn>
                </a:cxnLst>
                <a:rect l="0" t="0" r="r" b="b"/>
                <a:pathLst>
                  <a:path w="500" h="359">
                    <a:moveTo>
                      <a:pt x="374" y="0"/>
                    </a:moveTo>
                    <a:lnTo>
                      <a:pt x="374" y="90"/>
                    </a:lnTo>
                    <a:lnTo>
                      <a:pt x="0" y="90"/>
                    </a:lnTo>
                    <a:lnTo>
                      <a:pt x="0" y="270"/>
                    </a:lnTo>
                    <a:lnTo>
                      <a:pt x="374" y="270"/>
                    </a:lnTo>
                    <a:lnTo>
                      <a:pt x="374" y="359"/>
                    </a:lnTo>
                    <a:lnTo>
                      <a:pt x="500" y="179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400">
                  <a:latin typeface="+mn-lt"/>
                </a:endParaRPr>
              </a:p>
            </p:txBody>
          </p:sp>
          <p:sp>
            <p:nvSpPr>
              <p:cNvPr id="53" name="Rectangle 460"/>
              <p:cNvSpPr>
                <a:spLocks noChangeArrowheads="1"/>
              </p:cNvSpPr>
              <p:nvPr/>
            </p:nvSpPr>
            <p:spPr bwMode="auto">
              <a:xfrm>
                <a:off x="6714669" y="2133241"/>
                <a:ext cx="1944902" cy="934753"/>
              </a:xfrm>
              <a:prstGeom prst="rect">
                <a:avLst/>
              </a:prstGeom>
              <a:solidFill>
                <a:srgbClr val="FFFF00"/>
              </a:solidFill>
              <a:ln w="5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GB" sz="1400" b="1" dirty="0">
                    <a:latin typeface="+mn-lt"/>
                  </a:rPr>
                  <a:t>Compressor</a:t>
                </a:r>
              </a:p>
              <a:p>
                <a:pPr algn="ctr">
                  <a:defRPr/>
                </a:pPr>
                <a:r>
                  <a:rPr lang="en-GB" sz="1400" b="1" dirty="0">
                    <a:latin typeface="+mn-lt"/>
                  </a:rPr>
                  <a:t>300 J , 30 </a:t>
                </a:r>
                <a:r>
                  <a:rPr lang="en-GB" sz="1400" b="1" dirty="0" err="1">
                    <a:latin typeface="+mn-lt"/>
                  </a:rPr>
                  <a:t>fs</a:t>
                </a:r>
                <a:endParaRPr lang="en-GB" sz="1400" b="1" dirty="0">
                  <a:latin typeface="+mn-lt"/>
                </a:endParaRPr>
              </a:p>
            </p:txBody>
          </p:sp>
          <p:sp>
            <p:nvSpPr>
              <p:cNvPr id="38" name="Rectangle 20"/>
              <p:cNvSpPr>
                <a:spLocks noChangeArrowheads="1"/>
              </p:cNvSpPr>
              <p:nvPr/>
            </p:nvSpPr>
            <p:spPr bwMode="auto">
              <a:xfrm>
                <a:off x="5467254" y="2421458"/>
                <a:ext cx="1064117" cy="2648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&gt;500 J</a:t>
                </a:r>
                <a:endParaRPr lang="en-US" sz="1400" dirty="0">
                  <a:latin typeface="+mn-lt"/>
                </a:endParaRPr>
              </a:p>
            </p:txBody>
          </p:sp>
        </p:grpSp>
        <p:sp>
          <p:nvSpPr>
            <p:cNvPr id="18452" name="TextBox 291"/>
            <p:cNvSpPr txBox="1">
              <a:spLocks noChangeArrowheads="1"/>
            </p:cNvSpPr>
            <p:nvPr/>
          </p:nvSpPr>
          <p:spPr bwMode="auto">
            <a:xfrm>
              <a:off x="5435864" y="3114979"/>
              <a:ext cx="1439928" cy="46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200" dirty="0"/>
                <a:t>Beam propagation to HIA</a:t>
              </a:r>
              <a:endParaRPr lang="en-US" sz="1200" dirty="0"/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5723532" y="3650742"/>
              <a:ext cx="2305314" cy="8620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High Intensity Area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HIA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10 PW + KJ long 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pulse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Down Arrow 56"/>
            <p:cNvSpPr/>
            <p:nvPr/>
          </p:nvSpPr>
          <p:spPr bwMode="auto">
            <a:xfrm>
              <a:off x="6792440" y="2998818"/>
              <a:ext cx="430261" cy="61437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5723532" y="696292"/>
              <a:ext cx="2305314" cy="8652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Target area </a:t>
              </a:r>
              <a:r>
                <a:rPr lang="en-US" sz="1400" b="1" dirty="0" err="1">
                  <a:solidFill>
                    <a:schemeClr val="tx1"/>
                  </a:solidFill>
                </a:rPr>
                <a:t>Petawatt</a:t>
              </a:r>
              <a:endParaRPr lang="en-US" sz="1400" b="1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TAP 10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1 PW + 10 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PW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8456" name="TextBox 291"/>
            <p:cNvSpPr txBox="1">
              <a:spLocks noChangeArrowheads="1"/>
            </p:cNvSpPr>
            <p:nvPr/>
          </p:nvSpPr>
          <p:spPr bwMode="auto">
            <a:xfrm>
              <a:off x="5435466" y="1629284"/>
              <a:ext cx="1440326" cy="46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200" dirty="0"/>
                <a:t>Beam propagation to TAP 10</a:t>
              </a:r>
              <a:endParaRPr lang="en-US" sz="12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388192" y="768301"/>
              <a:ext cx="504056" cy="35283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</a:rPr>
                <a:t>Existing Vulcan beam lines</a:t>
              </a:r>
            </a:p>
          </p:txBody>
        </p:sp>
        <p:sp>
          <p:nvSpPr>
            <p:cNvPr id="70" name="Right Arrow 69"/>
            <p:cNvSpPr/>
            <p:nvPr/>
          </p:nvSpPr>
          <p:spPr>
            <a:xfrm rot="10800000">
              <a:off x="7811732" y="981078"/>
              <a:ext cx="576328" cy="215903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1" name="Right Arrow 70"/>
            <p:cNvSpPr/>
            <p:nvPr/>
          </p:nvSpPr>
          <p:spPr>
            <a:xfrm rot="10800000">
              <a:off x="7811732" y="3789403"/>
              <a:ext cx="576328" cy="215903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8437" name="Rectangle 65"/>
          <p:cNvSpPr>
            <a:spLocks noChangeArrowheads="1"/>
          </p:cNvSpPr>
          <p:nvPr/>
        </p:nvSpPr>
        <p:spPr bwMode="auto">
          <a:xfrm>
            <a:off x="71438" y="6017344"/>
            <a:ext cx="4572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ea typeface="Times New Roman" pitchFamily="18" charset="0"/>
                <a:cs typeface="TimesNRMT"/>
              </a:rPr>
              <a:t>I. N. Ross </a:t>
            </a:r>
            <a:r>
              <a:rPr lang="en-US" sz="1100" i="1">
                <a:ea typeface="Times New Roman" pitchFamily="18" charset="0"/>
                <a:cs typeface="TimesNRMT-Italic"/>
              </a:rPr>
              <a:t>et al</a:t>
            </a:r>
            <a:r>
              <a:rPr lang="en-US" sz="1100">
                <a:ea typeface="Times New Roman" pitchFamily="18" charset="0"/>
                <a:cs typeface="TimesNRMT"/>
              </a:rPr>
              <a:t>., </a:t>
            </a:r>
            <a:r>
              <a:rPr lang="en-US" sz="1100">
                <a:cs typeface="Times New Roman" pitchFamily="18" charset="0"/>
              </a:rPr>
              <a:t>Opt. Commun. </a:t>
            </a:r>
            <a:r>
              <a:rPr lang="en-US" sz="1100" b="1">
                <a:cs typeface="Times New Roman" pitchFamily="18" charset="0"/>
              </a:rPr>
              <a:t>144</a:t>
            </a:r>
            <a:r>
              <a:rPr lang="en-US" sz="1100">
                <a:cs typeface="Times New Roman" pitchFamily="18" charset="0"/>
              </a:rPr>
              <a:t>, 125 (1997)</a:t>
            </a:r>
          </a:p>
          <a:p>
            <a:r>
              <a:rPr lang="en-US" sz="1100">
                <a:cs typeface="Times New Roman" pitchFamily="18" charset="0"/>
              </a:rPr>
              <a:t> A. Dubietis </a:t>
            </a:r>
            <a:r>
              <a:rPr lang="en-US" sz="1100" i="1">
                <a:cs typeface="Times New Roman" pitchFamily="18" charset="0"/>
              </a:rPr>
              <a:t>et al</a:t>
            </a:r>
            <a:r>
              <a:rPr lang="en-US" sz="1100">
                <a:cs typeface="Times New Roman" pitchFamily="18" charset="0"/>
              </a:rPr>
              <a:t>., Opt. Commun. </a:t>
            </a:r>
            <a:r>
              <a:rPr lang="en-US" sz="1100" b="1">
                <a:cs typeface="Times New Roman" pitchFamily="18" charset="0"/>
              </a:rPr>
              <a:t>88</a:t>
            </a:r>
            <a:r>
              <a:rPr lang="en-US" sz="1100">
                <a:cs typeface="Times New Roman" pitchFamily="18" charset="0"/>
              </a:rPr>
              <a:t>, 437 (1992)</a:t>
            </a:r>
            <a:endParaRPr lang="en-US" sz="1100"/>
          </a:p>
        </p:txBody>
      </p:sp>
      <p:sp>
        <p:nvSpPr>
          <p:cNvPr id="18440" name="TextBox 31"/>
          <p:cNvSpPr txBox="1">
            <a:spLocks noChangeArrowheads="1"/>
          </p:cNvSpPr>
          <p:nvPr/>
        </p:nvSpPr>
        <p:spPr bwMode="auto">
          <a:xfrm>
            <a:off x="5364163" y="4721944"/>
            <a:ext cx="3457575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200" dirty="0">
                <a:cs typeface="Arial" pitchFamily="34" charset="0"/>
              </a:rPr>
              <a:t>Based on a combination of LBO </a:t>
            </a:r>
            <a:r>
              <a:rPr lang="en-GB" sz="1200" dirty="0" smtClean="0">
                <a:cs typeface="Arial" pitchFamily="34" charset="0"/>
              </a:rPr>
              <a:t>and </a:t>
            </a:r>
            <a:r>
              <a:rPr lang="en-GB" sz="1200" u="sng" dirty="0">
                <a:cs typeface="Arial" pitchFamily="34" charset="0"/>
              </a:rPr>
              <a:t>KD*P</a:t>
            </a:r>
            <a:r>
              <a:rPr lang="en-GB" sz="1200" dirty="0">
                <a:cs typeface="Arial" pitchFamily="34" charset="0"/>
              </a:rPr>
              <a:t> using OPCPA</a:t>
            </a:r>
          </a:p>
          <a:p>
            <a:pPr algn="just">
              <a:spcAft>
                <a:spcPts val="600"/>
              </a:spcAft>
            </a:pPr>
            <a:r>
              <a:rPr lang="en-GB" sz="1200" dirty="0">
                <a:cs typeface="Arial" pitchFamily="34" charset="0"/>
              </a:rPr>
              <a:t>Crystal- </a:t>
            </a:r>
            <a:r>
              <a:rPr lang="en-GB" sz="1200" b="1" dirty="0" smtClean="0">
                <a:cs typeface="Arial" pitchFamily="34" charset="0"/>
              </a:rPr>
              <a:t>KD*P, </a:t>
            </a:r>
            <a:r>
              <a:rPr lang="en-GB" sz="1200" dirty="0" smtClean="0">
                <a:cs typeface="Arial" pitchFamily="34" charset="0"/>
              </a:rPr>
              <a:t>Largest </a:t>
            </a:r>
            <a:r>
              <a:rPr lang="en-GB" sz="1200" dirty="0">
                <a:cs typeface="Arial" pitchFamily="34" charset="0"/>
              </a:rPr>
              <a:t>available</a:t>
            </a:r>
          </a:p>
          <a:p>
            <a:pPr algn="just"/>
            <a:r>
              <a:rPr lang="en-GB" sz="1200" dirty="0">
                <a:cs typeface="Arial" pitchFamily="34" charset="0"/>
              </a:rPr>
              <a:t>Meets aperture requirement BW &gt;150 nm</a:t>
            </a:r>
          </a:p>
          <a:p>
            <a:pPr algn="just"/>
            <a:r>
              <a:rPr lang="en-GB" sz="1200" dirty="0">
                <a:cs typeface="Arial" pitchFamily="34" charset="0"/>
              </a:rPr>
              <a:t>Implies 910 nm operation</a:t>
            </a: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107950" y="1380257"/>
            <a:ext cx="2522538" cy="3125787"/>
            <a:chOff x="179388" y="1198000"/>
            <a:chExt cx="2523569" cy="3125385"/>
          </a:xfrm>
        </p:grpSpPr>
        <p:sp>
          <p:nvSpPr>
            <p:cNvPr id="327" name="Rectangle 326"/>
            <p:cNvSpPr/>
            <p:nvPr/>
          </p:nvSpPr>
          <p:spPr bwMode="auto">
            <a:xfrm>
              <a:off x="179388" y="1198000"/>
              <a:ext cx="2428280" cy="190448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18441" name="TextBox 315"/>
            <p:cNvSpPr txBox="1">
              <a:spLocks noChangeArrowheads="1"/>
            </p:cNvSpPr>
            <p:nvPr/>
          </p:nvSpPr>
          <p:spPr bwMode="auto">
            <a:xfrm>
              <a:off x="906440" y="4015603"/>
              <a:ext cx="1796517" cy="307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OPCPA Pump laser </a:t>
              </a:r>
              <a:endParaRPr lang="en-US" sz="1400"/>
            </a:p>
          </p:txBody>
        </p:sp>
        <p:grpSp>
          <p:nvGrpSpPr>
            <p:cNvPr id="9" name="Group 325"/>
            <p:cNvGrpSpPr>
              <a:grpSpLocks/>
            </p:cNvGrpSpPr>
            <p:nvPr/>
          </p:nvGrpSpPr>
          <p:grpSpPr bwMode="auto">
            <a:xfrm>
              <a:off x="332666" y="1198000"/>
              <a:ext cx="2223511" cy="1760311"/>
              <a:chOff x="179512" y="1052736"/>
              <a:chExt cx="2602171" cy="2159651"/>
            </a:xfrm>
          </p:grpSpPr>
          <p:sp>
            <p:nvSpPr>
              <p:cNvPr id="18443" name="Rectangle 183"/>
              <p:cNvSpPr>
                <a:spLocks noChangeArrowheads="1"/>
              </p:cNvSpPr>
              <p:nvPr/>
            </p:nvSpPr>
            <p:spPr bwMode="auto">
              <a:xfrm>
                <a:off x="971600" y="2636912"/>
                <a:ext cx="216024" cy="7200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8444" name="TextBox 316"/>
              <p:cNvSpPr txBox="1">
                <a:spLocks noChangeArrowheads="1"/>
              </p:cNvSpPr>
              <p:nvPr/>
            </p:nvSpPr>
            <p:spPr bwMode="auto">
              <a:xfrm>
                <a:off x="179512" y="1052736"/>
                <a:ext cx="2592288" cy="1019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600" b="1" dirty="0"/>
                  <a:t>10 PW Front End</a:t>
                </a:r>
              </a:p>
              <a:p>
                <a:r>
                  <a:rPr lang="en-GB" sz="1600" b="1" dirty="0">
                    <a:latin typeface="Calibri" pitchFamily="34" charset="0"/>
                    <a:cs typeface="Times New Roman" pitchFamily="18" charset="0"/>
                  </a:rPr>
                  <a:t>1J</a:t>
                </a:r>
                <a:r>
                  <a:rPr lang="en-GB" sz="1600" b="1" dirty="0" smtClean="0">
                    <a:latin typeface="Calibri" pitchFamily="34" charset="0"/>
                    <a:cs typeface="Times New Roman" pitchFamily="18" charset="0"/>
                  </a:rPr>
                  <a:t>, 910nm, 150nm BW </a:t>
                </a:r>
                <a:r>
                  <a:rPr lang="en-GB" sz="1600" b="1" dirty="0">
                    <a:latin typeface="Calibri" pitchFamily="34" charset="0"/>
                    <a:cs typeface="Times New Roman" pitchFamily="18" charset="0"/>
                  </a:rPr>
                  <a:t>3ns</a:t>
                </a:r>
                <a:endParaRPr lang="en-US" sz="1600" b="1" dirty="0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180417" y="1771321"/>
                <a:ext cx="1258277" cy="55795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b="1" dirty="0">
                    <a:solidFill>
                      <a:schemeClr val="tx1"/>
                    </a:solidFill>
                  </a:rPr>
                  <a:t>Seed </a:t>
                </a:r>
                <a:r>
                  <a:rPr lang="en-GB" sz="1200" b="1" dirty="0">
                    <a:solidFill>
                      <a:schemeClr val="tx1"/>
                    </a:solidFill>
                  </a:rPr>
                  <a:t>generation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180417" y="2491854"/>
                <a:ext cx="864252" cy="432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200" dirty="0">
                    <a:solidFill>
                      <a:schemeClr val="tx1"/>
                    </a:solidFill>
                  </a:rPr>
                  <a:t>Stretch</a:t>
                </a:r>
                <a:r>
                  <a:rPr lang="en-GB" sz="1400" dirty="0">
                    <a:solidFill>
                      <a:schemeClr val="tx1"/>
                    </a:solidFill>
                  </a:rPr>
                  <a:t> 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1152468" y="2419801"/>
                <a:ext cx="1629215" cy="792586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dirty="0" err="1" smtClean="0">
                    <a:solidFill>
                      <a:schemeClr val="tx1"/>
                    </a:solidFill>
                  </a:rPr>
                  <a:t>OPCPAs</a:t>
                </a:r>
                <a:r>
                  <a:rPr lang="en-GB" sz="14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GB" sz="1400" dirty="0">
                    <a:solidFill>
                      <a:schemeClr val="tx1"/>
                    </a:solidFill>
                  </a:rPr>
                  <a:t>(</a:t>
                </a:r>
                <a:r>
                  <a:rPr lang="en-GB" sz="1400" dirty="0" smtClean="0">
                    <a:solidFill>
                      <a:schemeClr val="tx1"/>
                    </a:solidFill>
                  </a:rPr>
                  <a:t>LBO) 1J amplification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604552" y="2329277"/>
                <a:ext cx="53527" cy="16257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xny61687\Public\Conferences\UFO_13\gain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71" y="793271"/>
            <a:ext cx="6652801" cy="5988529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K*DP - Small Signal Gain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4347676" y="1168566"/>
            <a:ext cx="107273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400" b="1" i="1" dirty="0" smtClean="0"/>
              <a:t>10PW</a:t>
            </a:r>
            <a:endParaRPr lang="en-GB" sz="2400" b="1" i="1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324366" y="2392234"/>
            <a:ext cx="2177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/>
              <a:t>Non-</a:t>
            </a:r>
            <a:r>
              <a:rPr lang="en-GB" sz="2400" b="1" i="1" dirty="0" err="1" smtClean="0"/>
              <a:t>colinear</a:t>
            </a:r>
            <a:endParaRPr lang="en-GB" sz="2400" b="1" i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40291" y="5254009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err="1" smtClean="0"/>
              <a:t>colinear</a:t>
            </a:r>
            <a:endParaRPr lang="en-GB" sz="2400" b="1" i="1" dirty="0"/>
          </a:p>
        </p:txBody>
      </p:sp>
      <p:sp>
        <p:nvSpPr>
          <p:cNvPr id="4" name="Left Brace 3"/>
          <p:cNvSpPr/>
          <p:nvPr/>
        </p:nvSpPr>
        <p:spPr>
          <a:xfrm>
            <a:off x="1001452" y="1114637"/>
            <a:ext cx="562120" cy="3537503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Left Brace 18"/>
          <p:cNvSpPr/>
          <p:nvPr/>
        </p:nvSpPr>
        <p:spPr>
          <a:xfrm>
            <a:off x="995067" y="4652141"/>
            <a:ext cx="562120" cy="139628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3316172" y="3429000"/>
            <a:ext cx="107273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400" b="1" i="1" dirty="0" smtClean="0"/>
              <a:t>20PW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8313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DKDP 80%</a:t>
            </a:r>
            <a:endParaRPr lang="en-GB" dirty="0"/>
          </a:p>
        </p:txBody>
      </p:sp>
      <p:pic>
        <p:nvPicPr>
          <p:cNvPr id="31747" name="Picture 3" descr="C:\Users\xny61687\Private\Projects\10PW\Spec Upgrade\Full_Bandwidth_80%\Sim100_Signal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5287869" cy="3876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7" name="Group 6"/>
          <p:cNvGrpSpPr/>
          <p:nvPr/>
        </p:nvGrpSpPr>
        <p:grpSpPr>
          <a:xfrm>
            <a:off x="609600" y="2743200"/>
            <a:ext cx="8129830" cy="3502444"/>
            <a:chOff x="609600" y="2743200"/>
            <a:chExt cx="8129830" cy="3502444"/>
          </a:xfrm>
        </p:grpSpPr>
        <p:pic>
          <p:nvPicPr>
            <p:cNvPr id="6" name="Picture 2" descr="C:\Users\xny61687\Private\Projects\10PW\Spec Upgrade\Full_Bandwidth_80%\Pulse.e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2743200"/>
              <a:ext cx="4777030" cy="35024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5" name="TextBox 4"/>
            <p:cNvSpPr txBox="1"/>
            <p:nvPr/>
          </p:nvSpPr>
          <p:spPr>
            <a:xfrm>
              <a:off x="609600" y="5599313"/>
              <a:ext cx="310373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Shortest pulse achievable:</a:t>
              </a:r>
            </a:p>
            <a:p>
              <a:pPr algn="ctr"/>
              <a:r>
                <a:rPr lang="en-GB" dirty="0" smtClean="0"/>
                <a:t>FWHM = 11.4 fs</a:t>
              </a:r>
              <a:endParaRPr lang="en-GB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477000" y="1600199"/>
            <a:ext cx="165008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Three stages simulations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79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20PW Specifications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217028" y="1965692"/>
            <a:ext cx="4709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Partially </a:t>
            </a:r>
            <a:r>
              <a:rPr lang="en-GB" sz="2400" dirty="0" err="1" smtClean="0"/>
              <a:t>Deuterated</a:t>
            </a:r>
            <a:r>
              <a:rPr lang="en-GB" sz="2400" dirty="0" smtClean="0"/>
              <a:t> KDP (80%)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20610" y="2863751"/>
            <a:ext cx="4302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Central wavelength: 957nm</a:t>
            </a:r>
          </a:p>
          <a:p>
            <a:pPr algn="ctr"/>
            <a:r>
              <a:rPr lang="en-GB" sz="2400" dirty="0" smtClean="0"/>
              <a:t>Bandwidth: 220nm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137152" y="5029200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Final Energy: 400J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01886" y="4131142"/>
            <a:ext cx="2940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Pulse Length: 20fs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9704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GB" dirty="0" smtClean="0"/>
              <a:t>Technology Development Plan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2593733" y="2571127"/>
            <a:ext cx="3956532" cy="83099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/>
              <a:t>Component Test Lab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1186" y="3308961"/>
            <a:ext cx="5941627" cy="83099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/>
              <a:t>High deuterated DKDP Crystals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1512" y="4921494"/>
            <a:ext cx="5900974" cy="83099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/>
              <a:t>Coherent Beam Recombination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670951" y="1833293"/>
            <a:ext cx="1802095" cy="83099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 smtClean="0"/>
              <a:t>Coatings</a:t>
            </a:r>
            <a:endParaRPr lang="en-GB" sz="3200" dirty="0"/>
          </a:p>
        </p:txBody>
      </p:sp>
      <p:sp>
        <p:nvSpPr>
          <p:cNvPr id="9" name="Rectangle 8"/>
          <p:cNvSpPr/>
          <p:nvPr/>
        </p:nvSpPr>
        <p:spPr>
          <a:xfrm>
            <a:off x="1289786" y="4046795"/>
            <a:ext cx="6564425" cy="83099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 smtClean="0"/>
              <a:t>High Repetition Rate Disk Amplifier</a:t>
            </a:r>
            <a:endParaRPr lang="en-GB" sz="3200" dirty="0"/>
          </a:p>
        </p:txBody>
      </p:sp>
      <p:sp>
        <p:nvSpPr>
          <p:cNvPr id="11" name="Rectangle 10"/>
          <p:cNvSpPr/>
          <p:nvPr/>
        </p:nvSpPr>
        <p:spPr>
          <a:xfrm>
            <a:off x="3705416" y="1095459"/>
            <a:ext cx="1733167" cy="83099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 smtClean="0"/>
              <a:t>Gratings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RCO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7704856" cy="48995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4" y="4725145"/>
            <a:ext cx="1728191" cy="864096"/>
          </a:xfrm>
          <a:prstGeom prst="rect">
            <a:avLst/>
          </a:prstGeom>
          <a:solidFill>
            <a:srgbClr val="FFFF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Broad band Seed pulse ~1 J  </a:t>
            </a:r>
            <a:r>
              <a:rPr lang="el-GR" sz="1600" dirty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λ</a:t>
            </a:r>
            <a:r>
              <a:rPr lang="en-GB" sz="16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=</a:t>
            </a:r>
            <a:r>
              <a:rPr lang="en-GB" sz="1600" dirty="0" smtClean="0">
                <a:solidFill>
                  <a:schemeClr val="tx1"/>
                </a:solidFill>
              </a:rPr>
              <a:t>910nm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1403350" y="1412875"/>
            <a:ext cx="4248150" cy="333375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619250" y="908050"/>
            <a:ext cx="3889375" cy="57626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Existing 10 PW Front End 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OPCPA stages based on LBO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78500" y="962025"/>
            <a:ext cx="2592388" cy="5762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New Amplification stage based on DKDP  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5651500" y="1403350"/>
            <a:ext cx="2808288" cy="360363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Test Lab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020272" y="4077072"/>
            <a:ext cx="1368152" cy="864096"/>
          </a:xfrm>
          <a:prstGeom prst="rect">
            <a:avLst/>
          </a:prstGeom>
          <a:solidFill>
            <a:srgbClr val="FFFF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Output: ~6J</a:t>
            </a:r>
            <a:endParaRPr lang="en-GB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l-G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sym typeface="Symbol"/>
              </a:rPr>
              <a:t></a:t>
            </a:r>
            <a:r>
              <a:rPr lang="en-GB" sz="1600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=910nm</a:t>
            </a:r>
          </a:p>
          <a:p>
            <a:pPr algn="ctr">
              <a:defRPr/>
            </a:pPr>
            <a:r>
              <a:rPr lang="en-GB" sz="1600" dirty="0" smtClean="0">
                <a:solidFill>
                  <a:schemeClr val="tx1"/>
                </a:solidFill>
                <a:sym typeface="Symbol"/>
              </a:rPr>
              <a:t> </a:t>
            </a:r>
            <a:r>
              <a: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~150nm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88024" y="3429000"/>
            <a:ext cx="1192955" cy="830997"/>
          </a:xfrm>
          <a:prstGeom prst="rect">
            <a:avLst/>
          </a:prstGeom>
          <a:solidFill>
            <a:srgbClr val="FFFF00">
              <a:alpha val="69804"/>
            </a:srgb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600" dirty="0" smtClean="0"/>
              <a:t>Pump: 15J</a:t>
            </a:r>
          </a:p>
          <a:p>
            <a:pPr algn="ctr">
              <a:defRPr/>
            </a:pPr>
            <a:r>
              <a:rPr lang="en-GB" sz="1600" dirty="0" smtClean="0"/>
              <a:t> </a:t>
            </a:r>
            <a:r>
              <a:rPr lang="en-GB" sz="1600" dirty="0" smtClean="0">
                <a:sym typeface="Symbol"/>
              </a:rPr>
              <a:t></a:t>
            </a:r>
            <a:r>
              <a:rPr lang="en-GB" sz="1600" baseline="-25000" dirty="0" smtClean="0">
                <a:sym typeface="Symbol"/>
              </a:rPr>
              <a:t>P</a:t>
            </a:r>
            <a:r>
              <a:rPr lang="en-GB" sz="1600" dirty="0" smtClean="0">
                <a:sym typeface="Symbol"/>
              </a:rPr>
              <a:t>=</a:t>
            </a:r>
            <a:r>
              <a:rPr lang="en-GB" sz="1600" dirty="0" smtClean="0"/>
              <a:t>527nm</a:t>
            </a:r>
          </a:p>
          <a:p>
            <a:pPr algn="ctr">
              <a:defRPr/>
            </a:pPr>
            <a:r>
              <a:rPr lang="en-GB" sz="1600" dirty="0" smtClean="0"/>
              <a:t>∆T=3 ns</a:t>
            </a:r>
            <a:endParaRPr lang="en-GB" sz="1600" dirty="0"/>
          </a:p>
        </p:txBody>
      </p:sp>
      <p:sp>
        <p:nvSpPr>
          <p:cNvPr id="16" name="Rectangle 15"/>
          <p:cNvSpPr/>
          <p:nvPr/>
        </p:nvSpPr>
        <p:spPr>
          <a:xfrm>
            <a:off x="4211960" y="5445224"/>
            <a:ext cx="3344057" cy="584775"/>
          </a:xfrm>
          <a:prstGeom prst="rect">
            <a:avLst/>
          </a:prstGeom>
          <a:solidFill>
            <a:srgbClr val="FFFF00">
              <a:alpha val="69804"/>
            </a:srgb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600" dirty="0" smtClean="0"/>
              <a:t>Frequency Doubling and OPCPA</a:t>
            </a:r>
          </a:p>
          <a:p>
            <a:pPr algn="ctr">
              <a:defRPr/>
            </a:pPr>
            <a:r>
              <a:rPr lang="en-GB" sz="1600" dirty="0" smtClean="0"/>
              <a:t> Layout Scalable to Large Aperture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23" y="1772816"/>
            <a:ext cx="8708938" cy="456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SHG Conversion Efficiency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987511" y="1273242"/>
            <a:ext cx="516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Referred to Green Energy on the OPCPA Crystal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65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</TotalTime>
  <Words>634</Words>
  <Application>Microsoft Office PowerPoint</Application>
  <PresentationFormat>On-screen Show (4:3)</PresentationFormat>
  <Paragraphs>155</Paragraphs>
  <Slides>18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1_Default Design</vt:lpstr>
      <vt:lpstr>Image</vt:lpstr>
      <vt:lpstr>Technology development for OPCPA multi-PW laser system</vt:lpstr>
      <vt:lpstr>Summary</vt:lpstr>
      <vt:lpstr>Vulcan 10PW Project</vt:lpstr>
      <vt:lpstr>K*DP - Small Signal Gain</vt:lpstr>
      <vt:lpstr>DKDP 80%</vt:lpstr>
      <vt:lpstr>20PW Specifications</vt:lpstr>
      <vt:lpstr>Technology Development Plan</vt:lpstr>
      <vt:lpstr>Component Test Lab</vt:lpstr>
      <vt:lpstr>SHG Conversion Efficiency</vt:lpstr>
      <vt:lpstr>Small DKDP Crystal Tests</vt:lpstr>
      <vt:lpstr>    Phase Matching K*DP 80%</vt:lpstr>
      <vt:lpstr>Amplification</vt:lpstr>
      <vt:lpstr>Coherent beam recombination</vt:lpstr>
      <vt:lpstr>Gemini laser facility</vt:lpstr>
      <vt:lpstr>Gemini Experiment</vt:lpstr>
      <vt:lpstr>Results</vt:lpstr>
      <vt:lpstr>Current development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Galimberti, Marco (STFC,RAL,CLF)</dc:creator>
  <cp:lastModifiedBy>xny61687</cp:lastModifiedBy>
  <cp:revision>99</cp:revision>
  <dcterms:created xsi:type="dcterms:W3CDTF">2007-03-27T11:13:58Z</dcterms:created>
  <dcterms:modified xsi:type="dcterms:W3CDTF">2015-07-30T10:15:19Z</dcterms:modified>
</cp:coreProperties>
</file>