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7"/>
  </p:notesMasterIdLst>
  <p:sldIdLst>
    <p:sldId id="263" r:id="rId2"/>
    <p:sldId id="282" r:id="rId3"/>
    <p:sldId id="283" r:id="rId4"/>
    <p:sldId id="296" r:id="rId5"/>
    <p:sldId id="306" r:id="rId6"/>
    <p:sldId id="302" r:id="rId7"/>
    <p:sldId id="314" r:id="rId8"/>
    <p:sldId id="315" r:id="rId9"/>
    <p:sldId id="284" r:id="rId10"/>
    <p:sldId id="292" r:id="rId11"/>
    <p:sldId id="294" r:id="rId12"/>
    <p:sldId id="308" r:id="rId13"/>
    <p:sldId id="309" r:id="rId14"/>
    <p:sldId id="285" r:id="rId15"/>
    <p:sldId id="295" r:id="rId16"/>
    <p:sldId id="299" r:id="rId17"/>
    <p:sldId id="300" r:id="rId18"/>
    <p:sldId id="301" r:id="rId19"/>
    <p:sldId id="303" r:id="rId20"/>
    <p:sldId id="287" r:id="rId21"/>
    <p:sldId id="293" r:id="rId22"/>
    <p:sldId id="305" r:id="rId23"/>
    <p:sldId id="312" r:id="rId24"/>
    <p:sldId id="313" r:id="rId25"/>
    <p:sldId id="304" r:id="rId26"/>
  </p:sldIdLst>
  <p:sldSz cx="9144000" cy="6858000" type="screen4x3"/>
  <p:notesSz cx="6794500" cy="9906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EF4166"/>
    <a:srgbClr val="9C9E9F"/>
    <a:srgbClr val="FFFFFF"/>
    <a:srgbClr val="DDDDDD"/>
    <a:srgbClr val="00A5EB"/>
    <a:srgbClr val="FFCC00"/>
    <a:srgbClr val="FF00FF"/>
    <a:srgbClr val="4219D9"/>
    <a:srgbClr val="EF19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93" autoAdjust="0"/>
    <p:restoredTop sz="99046" autoAdjust="0"/>
  </p:normalViewPr>
  <p:slideViewPr>
    <p:cSldViewPr>
      <p:cViewPr varScale="1">
        <p:scale>
          <a:sx n="119" d="100"/>
          <a:sy n="119" d="100"/>
        </p:scale>
        <p:origin x="-1216" y="-104"/>
      </p:cViewPr>
      <p:guideLst>
        <p:guide orient="horz" pos="3816"/>
        <p:guide orient="horz" pos="167"/>
        <p:guide orient="horz" pos="616"/>
        <p:guide orient="horz" pos="2672"/>
        <p:guide orient="horz" pos="1165"/>
        <p:guide pos="5551"/>
        <p:guide pos="1551"/>
        <p:guide pos="4178"/>
        <p:guide pos="2927"/>
        <p:guide pos="2809"/>
        <p:guide pos="178"/>
        <p:guide pos="4299"/>
        <p:guide pos="143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2560"/>
    </p:cViewPr>
  </p:sorterViewPr>
  <p:notesViewPr>
    <p:cSldViewPr>
      <p:cViewPr varScale="1">
        <p:scale>
          <a:sx n="76" d="100"/>
          <a:sy n="76" d="100"/>
        </p:scale>
        <p:origin x="-2130" y="-96"/>
      </p:cViewPr>
      <p:guideLst>
        <p:guide orient="horz" pos="3120"/>
        <p:guide pos="214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Textmasterformate durch Klicken bearbeiten</a:t>
            </a:r>
          </a:p>
          <a:p>
            <a:pPr lvl="1"/>
            <a:r>
              <a:rPr lang="en-GB" noProof="0" smtClean="0"/>
              <a:t>Zweite Ebene</a:t>
            </a:r>
          </a:p>
          <a:p>
            <a:pPr lvl="2"/>
            <a:r>
              <a:rPr lang="en-GB" noProof="0" smtClean="0"/>
              <a:t>Dritte Ebene</a:t>
            </a:r>
          </a:p>
          <a:p>
            <a:pPr lvl="3"/>
            <a:r>
              <a:rPr lang="en-GB" noProof="0" smtClean="0"/>
              <a:t>Vierte Ebene</a:t>
            </a:r>
          </a:p>
          <a:p>
            <a:pPr lvl="4"/>
            <a:r>
              <a:rPr lang="en-GB" noProof="0" smtClean="0"/>
              <a:t>Fünfte Ebene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6CE4731-C010-47BB-AC03-2C3F6F58DF0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36804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05350"/>
            <a:ext cx="4984750" cy="4457700"/>
          </a:xfrm>
          <a:noFill/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1254125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defRPr/>
            </a:pPr>
            <a:endParaRPr lang="de-DE"/>
          </a:p>
        </p:txBody>
      </p:sp>
      <p:pic>
        <p:nvPicPr>
          <p:cNvPr id="5" name="Picture 9" descr="DESY-Logo-cyan-RGB_ger"/>
          <p:cNvPicPr>
            <a:picLocks noChangeAspect="1" noChangeArrowheads="1"/>
          </p:cNvPicPr>
          <p:nvPr userDrawn="1"/>
        </p:nvPicPr>
        <p:blipFill>
          <a:blip r:embed="rId2"/>
          <a:srcRect l="-3554" t="-4523" r="-13409"/>
          <a:stretch>
            <a:fillRect/>
          </a:stretch>
        </p:blipFill>
        <p:spPr bwMode="auto">
          <a:xfrm>
            <a:off x="7794625" y="5684838"/>
            <a:ext cx="1149350" cy="102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6"/>
          <p:cNvSpPr txBox="1">
            <a:spLocks noChangeArrowheads="1"/>
          </p:cNvSpPr>
          <p:nvPr userDrawn="1"/>
        </p:nvSpPr>
        <p:spPr bwMode="auto">
          <a:xfrm>
            <a:off x="2003425" y="2481263"/>
            <a:ext cx="2855913" cy="3365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endParaRPr lang="de-DE"/>
          </a:p>
        </p:txBody>
      </p:sp>
      <p:pic>
        <p:nvPicPr>
          <p:cNvPr id="7" name="Picture 21" descr="HG_LOGO_70_ENG_K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52425" y="5949950"/>
            <a:ext cx="1473200" cy="59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2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2100" y="1363663"/>
            <a:ext cx="8520113" cy="485775"/>
          </a:xfrm>
        </p:spPr>
        <p:txBody>
          <a:bodyPr/>
          <a:lstStyle>
            <a:lvl1pPr marL="0" indent="0">
              <a:buFont typeface="Arial Black" pitchFamily="34" charset="0"/>
              <a:buNone/>
              <a:defRPr b="1">
                <a:solidFill>
                  <a:srgbClr val="F28E00"/>
                </a:solidFill>
              </a:defRPr>
            </a:lvl1pPr>
          </a:lstStyle>
          <a:p>
            <a:pPr lvl="0"/>
            <a:r>
              <a:rPr lang="en-GB" noProof="0" smtClean="0"/>
              <a:t>Untertitel durch Klicken bearbeiten</a:t>
            </a:r>
          </a:p>
        </p:txBody>
      </p:sp>
      <p:sp>
        <p:nvSpPr>
          <p:cNvPr id="40243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82575" y="0"/>
            <a:ext cx="8520113" cy="1266825"/>
          </a:xfrm>
        </p:spPr>
        <p:txBody>
          <a:bodyPr anchor="b"/>
          <a:lstStyle>
            <a:lvl1pPr>
              <a:lnSpc>
                <a:spcPct val="80000"/>
              </a:lnSpc>
              <a:defRPr sz="4000"/>
            </a:lvl1pPr>
          </a:lstStyle>
          <a:p>
            <a:pPr lvl="0"/>
            <a:r>
              <a:rPr lang="en-GB" noProof="0" smtClean="0"/>
              <a:t>TITELMASTER</a:t>
            </a:r>
            <a:br>
              <a:rPr lang="en-GB" noProof="0" smtClean="0"/>
            </a:br>
            <a:r>
              <a:rPr lang="en-GB" noProof="0" smtClean="0"/>
              <a:t>FORMAT 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80200" y="103188"/>
            <a:ext cx="2132013" cy="566737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2575" y="103188"/>
            <a:ext cx="6245225" cy="566737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100" y="103188"/>
            <a:ext cx="8520113" cy="54451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82575" y="977900"/>
            <a:ext cx="4183063" cy="479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8038" y="977900"/>
            <a:ext cx="4184650" cy="2319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8038" y="3449638"/>
            <a:ext cx="4184650" cy="2320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2575" y="977900"/>
            <a:ext cx="4183063" cy="4792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18038" y="977900"/>
            <a:ext cx="4184650" cy="4792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ChangeArrowheads="1"/>
          </p:cNvSpPr>
          <p:nvPr/>
        </p:nvSpPr>
        <p:spPr bwMode="auto">
          <a:xfrm>
            <a:off x="0" y="0"/>
            <a:ext cx="9144000" cy="744538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defRPr/>
            </a:pPr>
            <a:endParaRPr lang="de-DE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2575" y="977900"/>
            <a:ext cx="8520113" cy="479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92100" y="103188"/>
            <a:ext cx="8520113" cy="54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Titelmasterformat durch Klicken bearbeiten</a:t>
            </a:r>
          </a:p>
        </p:txBody>
      </p:sp>
      <p:sp>
        <p:nvSpPr>
          <p:cNvPr id="401413" name="Rectangle 5"/>
          <p:cNvSpPr>
            <a:spLocks noChangeArrowheads="1"/>
          </p:cNvSpPr>
          <p:nvPr/>
        </p:nvSpPr>
        <p:spPr bwMode="auto">
          <a:xfrm>
            <a:off x="282575" y="6280150"/>
            <a:ext cx="7593013" cy="400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rIns="0" anchor="ctr"/>
          <a:lstStyle/>
          <a:p>
            <a:pPr algn="r">
              <a:defRPr/>
            </a:pPr>
            <a:r>
              <a:rPr lang="en-GB" sz="900" b="1">
                <a:solidFill>
                  <a:schemeClr val="bg2"/>
                </a:solidFill>
              </a:rPr>
              <a:t>Walter Winter </a:t>
            </a:r>
            <a:r>
              <a:rPr lang="en-GB" sz="900">
                <a:solidFill>
                  <a:schemeClr val="bg2"/>
                </a:solidFill>
              </a:rPr>
              <a:t> |  WIN 2015 |  June 13, 2015  |  </a:t>
            </a:r>
            <a:r>
              <a:rPr lang="en-GB" sz="900" b="1">
                <a:solidFill>
                  <a:schemeClr val="bg2"/>
                </a:solidFill>
              </a:rPr>
              <a:t>Page </a:t>
            </a:r>
            <a:fld id="{5A49C290-6BEC-4E5C-8054-9C2BC658ABC6}" type="slidenum">
              <a:rPr lang="en-GB" sz="900" b="1">
                <a:solidFill>
                  <a:schemeClr val="bg2"/>
                </a:solidFill>
              </a:rPr>
              <a:pPr algn="r">
                <a:defRPr/>
              </a:pPr>
              <a:t>‹#›</a:t>
            </a:fld>
            <a:endParaRPr lang="en-GB" sz="900" b="1">
              <a:solidFill>
                <a:schemeClr val="bg2"/>
              </a:solidFill>
            </a:endParaRPr>
          </a:p>
        </p:txBody>
      </p:sp>
      <p:pic>
        <p:nvPicPr>
          <p:cNvPr id="1030" name="Picture 10" descr="DESY-Logo-cyan-RGB_ger"/>
          <p:cNvPicPr>
            <a:picLocks noChangeAspect="1" noChangeArrowheads="1"/>
          </p:cNvPicPr>
          <p:nvPr userDrawn="1"/>
        </p:nvPicPr>
        <p:blipFill>
          <a:blip r:embed="rId15"/>
          <a:srcRect l="-9424" t="-7854" r="-18587" b="-12566"/>
          <a:stretch>
            <a:fillRect/>
          </a:stretch>
        </p:blipFill>
        <p:spPr bwMode="auto">
          <a:xfrm>
            <a:off x="8035925" y="6099175"/>
            <a:ext cx="776288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3" r:id="rId2"/>
    <p:sldLayoutId id="2147483672" r:id="rId3"/>
    <p:sldLayoutId id="2147483671" r:id="rId4"/>
    <p:sldLayoutId id="2147483670" r:id="rId5"/>
    <p:sldLayoutId id="2147483669" r:id="rId6"/>
    <p:sldLayoutId id="2147483668" r:id="rId7"/>
    <p:sldLayoutId id="2147483667" r:id="rId8"/>
    <p:sldLayoutId id="2147483666" r:id="rId9"/>
    <p:sldLayoutId id="2147483665" r:id="rId10"/>
    <p:sldLayoutId id="2147483664" r:id="rId11"/>
    <p:sldLayoutId id="2147483663" r:id="rId12"/>
    <p:sldLayoutId id="2147483662" r:id="rId1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9pPr>
    </p:titleStyle>
    <p:bodyStyle>
      <a:lvl1pPr marL="265113" indent="-265113" algn="l" rtl="0" eaLnBrk="0" fontAlgn="base" hangingPunct="0">
        <a:spcBef>
          <a:spcPct val="0"/>
        </a:spcBef>
        <a:spcAft>
          <a:spcPct val="50000"/>
        </a:spcAft>
        <a:buClr>
          <a:srgbClr val="F28E00"/>
        </a:buClr>
        <a:buFont typeface="Arial Black" pitchFamily="34" charset="0"/>
        <a:buChar char="&gt;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184150" algn="l" rtl="0" eaLnBrk="0" fontAlgn="base" hangingPunct="0">
        <a:spcBef>
          <a:spcPct val="0"/>
        </a:spcBef>
        <a:spcAft>
          <a:spcPct val="5000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2pPr>
      <a:lvl3pPr marL="1236663" indent="-228600" algn="l" rtl="0" eaLnBrk="0" fontAlgn="base" hangingPunct="0">
        <a:spcBef>
          <a:spcPct val="0"/>
        </a:spcBef>
        <a:spcAft>
          <a:spcPct val="0"/>
        </a:spcAft>
        <a:buClr>
          <a:srgbClr val="FF9900"/>
        </a:buClr>
        <a:buFont typeface="Arial Black" pitchFamily="34" charset="0"/>
        <a:defRPr sz="1200">
          <a:solidFill>
            <a:schemeClr val="tx1"/>
          </a:solidFill>
          <a:latin typeface="+mn-lt"/>
        </a:defRPr>
      </a:lvl3pPr>
      <a:lvl4pPr marL="1644650" indent="-228600" algn="l" rtl="0" eaLnBrk="0" fontAlgn="base" hangingPunct="0">
        <a:spcBef>
          <a:spcPct val="0"/>
        </a:spcBef>
        <a:spcAft>
          <a:spcPct val="0"/>
        </a:spcAft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Relationship Id="rId3" Type="http://schemas.openxmlformats.org/officeDocument/2006/relationships/image" Target="../media/image3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9"/>
          <p:cNvSpPr>
            <a:spLocks noGrp="1" noChangeArrowheads="1"/>
          </p:cNvSpPr>
          <p:nvPr>
            <p:ph type="ctrTitle"/>
          </p:nvPr>
        </p:nvSpPr>
        <p:spPr>
          <a:xfrm>
            <a:off x="282575" y="1"/>
            <a:ext cx="8753921" cy="1088740"/>
          </a:xfrm>
          <a:ln>
            <a:noFill/>
          </a:ln>
        </p:spPr>
        <p:txBody>
          <a:bodyPr/>
          <a:lstStyle/>
          <a:p>
            <a:pPr eaLnBrk="1" hangingPunct="1"/>
            <a:r>
              <a:rPr lang="de-DE" sz="3200" dirty="0" smtClean="0"/>
              <a:t>Neutrinos theory session summary</a:t>
            </a:r>
            <a:endParaRPr lang="de-DE" sz="3200" dirty="0" smtClean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16389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7112000"/>
            <a:ext cx="9144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TexPoint fonts used in EMF: </a:t>
            </a:r>
            <a:r>
              <a:rPr lang="en-US">
                <a:latin typeface="cmsy10" pitchFamily="34" charset="0"/>
              </a:rPr>
              <a:t>A</a:t>
            </a:r>
            <a:r>
              <a:rPr lang="en-US">
                <a:latin typeface="cmr10" pitchFamily="34" charset="0"/>
              </a:rPr>
              <a:t>A</a:t>
            </a:r>
            <a:r>
              <a:rPr lang="en-US">
                <a:latin typeface="cmmi10" pitchFamily="34" charset="0"/>
              </a:rPr>
              <a:t>A</a:t>
            </a:r>
          </a:p>
        </p:txBody>
      </p:sp>
      <p:sp>
        <p:nvSpPr>
          <p:cNvPr id="6" name="Text Box 35"/>
          <p:cNvSpPr txBox="1">
            <a:spLocks noChangeArrowheads="1"/>
          </p:cNvSpPr>
          <p:nvPr/>
        </p:nvSpPr>
        <p:spPr bwMode="auto">
          <a:xfrm>
            <a:off x="3923928" y="3212976"/>
            <a:ext cx="4536504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de-DE">
                <a:solidFill>
                  <a:srgbClr val="00A5EB"/>
                </a:solidFill>
              </a:rPr>
              <a:t>Walter Winter</a:t>
            </a:r>
          </a:p>
          <a:p>
            <a:pPr eaLnBrk="0" hangingPunct="0"/>
            <a:r>
              <a:rPr lang="de-DE"/>
              <a:t>DESY, Zeuthen, Germany</a:t>
            </a:r>
            <a:br>
              <a:rPr lang="de-DE"/>
            </a:br>
            <a:r>
              <a:rPr lang="de-DE"/>
              <a:t/>
            </a:r>
            <a:br>
              <a:rPr lang="de-DE"/>
            </a:br>
            <a:r>
              <a:rPr lang="de-DE"/>
              <a:t/>
            </a:r>
            <a:br>
              <a:rPr lang="de-DE"/>
            </a:br>
            <a:r>
              <a:rPr lang="de-DE"/>
              <a:t>WIN 2015</a:t>
            </a:r>
            <a:br>
              <a:rPr lang="de-DE"/>
            </a:br>
            <a:r>
              <a:rPr lang="de-DE" i="1">
                <a:effectLst/>
              </a:rPr>
              <a:t>MPIK Heidelberg, Germany</a:t>
            </a:r>
          </a:p>
          <a:p>
            <a:pPr eaLnBrk="0" hangingPunct="0"/>
            <a:endParaRPr lang="de-DE" i="1"/>
          </a:p>
          <a:p>
            <a:pPr eaLnBrk="0" hangingPunct="0"/>
            <a:r>
              <a:rPr lang="de-DE"/>
              <a:t>June 8-13</a:t>
            </a:r>
            <a:r>
              <a:rPr lang="de-DE">
                <a:effectLst/>
              </a:rPr>
              <a:t>, 2015</a:t>
            </a:r>
            <a:endParaRPr lang="en-GB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to make the neutrinos extremely light</a:t>
            </a:r>
            <a:endParaRPr lang="en-US">
              <a:latin typeface="Symbol" charset="2"/>
              <a:cs typeface="Symbol" charset="2"/>
            </a:endParaRPr>
          </a:p>
        </p:txBody>
      </p:sp>
      <p:pic>
        <p:nvPicPr>
          <p:cNvPr id="4" name="Picture 3" descr="Bildschirmfoto 2015-06-09 um 10.49.3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5"/>
          <a:stretch/>
        </p:blipFill>
        <p:spPr>
          <a:xfrm>
            <a:off x="0" y="908720"/>
            <a:ext cx="8033246" cy="57133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76356" y="1736812"/>
            <a:ext cx="1260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A5EB"/>
                </a:solidFill>
                <a:latin typeface="Times"/>
                <a:cs typeface="Times"/>
              </a:rPr>
              <a:t>See plenary by</a:t>
            </a:r>
          </a:p>
          <a:p>
            <a:r>
              <a:rPr lang="en-US" b="1">
                <a:solidFill>
                  <a:srgbClr val="00A5EB"/>
                </a:solidFill>
                <a:latin typeface="Times"/>
                <a:cs typeface="Times"/>
              </a:rPr>
              <a:t>M. Hirsch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5536" y="5877272"/>
            <a:ext cx="35643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A5EB"/>
                </a:solidFill>
                <a:latin typeface="Times"/>
                <a:cs typeface="Times"/>
              </a:rPr>
              <a:t>See talks by J. Smirnov, S. Patra</a:t>
            </a:r>
          </a:p>
        </p:txBody>
      </p:sp>
    </p:spTree>
    <p:extLst>
      <p:ext uri="{BB962C8B-B14F-4D97-AF65-F5344CB8AC3E}">
        <p14:creationId xmlns:p14="http://schemas.microsoft.com/office/powerpoint/2010/main" val="1646640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Quo vadis, neutrino flavor models?, ??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35596" y="5985284"/>
            <a:ext cx="16201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>
                <a:solidFill>
                  <a:schemeClr val="accent1"/>
                </a:solidFill>
                <a:latin typeface="Times"/>
                <a:cs typeface="Times"/>
              </a:rPr>
              <a:t>S. Morisi</a:t>
            </a:r>
          </a:p>
        </p:txBody>
      </p:sp>
      <p:pic>
        <p:nvPicPr>
          <p:cNvPr id="6" name="Picture 5" descr="Bildschirmfoto 2015-06-12 um 12.10.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980728"/>
            <a:ext cx="5852326" cy="4392488"/>
          </a:xfrm>
          <a:prstGeom prst="rect">
            <a:avLst/>
          </a:prstGeom>
        </p:spPr>
      </p:pic>
      <p:pic>
        <p:nvPicPr>
          <p:cNvPr id="7" name="Picture 6" descr="Bildschirmfoto 2015-06-12 um 12.05.2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176972"/>
            <a:ext cx="3055657" cy="2707890"/>
          </a:xfrm>
          <a:prstGeom prst="rect">
            <a:avLst/>
          </a:prstGeom>
        </p:spPr>
      </p:pic>
      <p:sp>
        <p:nvSpPr>
          <p:cNvPr id="8" name="Cloud 7"/>
          <p:cNvSpPr/>
          <p:nvPr/>
        </p:nvSpPr>
        <p:spPr>
          <a:xfrm>
            <a:off x="3239852" y="4977172"/>
            <a:ext cx="2556284" cy="828092"/>
          </a:xfrm>
          <a:prstGeom prst="cloud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Anarchy?</a:t>
            </a:r>
          </a:p>
        </p:txBody>
      </p:sp>
    </p:spTree>
    <p:extLst>
      <p:ext uri="{BB962C8B-B14F-4D97-AF65-F5344CB8AC3E}">
        <p14:creationId xmlns:p14="http://schemas.microsoft.com/office/powerpoint/2010/main" val="1223780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Testing (classes of) flavor models by sum rules… 0</a:t>
            </a:r>
            <a:r>
              <a:rPr lang="en-US">
                <a:latin typeface="Symbol" charset="2"/>
                <a:cs typeface="Symbol" charset="2"/>
              </a:rPr>
              <a:t>nbb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/>
              <a:t>There is a 1:N relationship between sum rules and flavor models</a:t>
            </a:r>
          </a:p>
          <a:p>
            <a:r>
              <a:rPr lang="en-US" sz="2000"/>
              <a:t>These sum rules involve complex masses/phases</a:t>
            </a:r>
          </a:p>
          <a:p>
            <a:r>
              <a:rPr lang="en-US" sz="2000"/>
              <a:t>Future 0</a:t>
            </a:r>
            <a:r>
              <a:rPr lang="en-US" sz="2000">
                <a:latin typeface="Symbol" charset="2"/>
                <a:cs typeface="Symbol" charset="2"/>
              </a:rPr>
              <a:t>nbb</a:t>
            </a:r>
            <a:r>
              <a:rPr lang="en-US" sz="2000">
                <a:latin typeface="Arial"/>
                <a:cs typeface="Arial"/>
              </a:rPr>
              <a:t> bounds will constrain these sum rules and rule out classes of models</a:t>
            </a:r>
          </a:p>
        </p:txBody>
      </p:sp>
      <p:pic>
        <p:nvPicPr>
          <p:cNvPr id="6" name="Content Placeholder 5" descr="Bildschirmfoto 2015-06-10 um 17.50.48.pn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" r="2355"/>
          <a:stretch>
            <a:fillRect/>
          </a:stretch>
        </p:blipFill>
        <p:spPr>
          <a:xfrm>
            <a:off x="4535996" y="980728"/>
            <a:ext cx="4435004" cy="5079392"/>
          </a:xfrm>
        </p:spPr>
      </p:pic>
      <p:sp>
        <p:nvSpPr>
          <p:cNvPr id="7" name="Rectangle 6"/>
          <p:cNvSpPr/>
          <p:nvPr/>
        </p:nvSpPr>
        <p:spPr>
          <a:xfrm>
            <a:off x="4391980" y="5625244"/>
            <a:ext cx="1116124" cy="4680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35596" y="5517232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>
                <a:solidFill>
                  <a:schemeClr val="accent1"/>
                </a:solidFill>
                <a:latin typeface="Times"/>
                <a:cs typeface="Times"/>
              </a:rPr>
              <a:t>A. Merle, S. Morisi</a:t>
            </a:r>
          </a:p>
        </p:txBody>
      </p:sp>
    </p:spTree>
    <p:extLst>
      <p:ext uri="{BB962C8B-B14F-4D97-AF65-F5344CB8AC3E}">
        <p14:creationId xmlns:p14="http://schemas.microsoft.com/office/powerpoint/2010/main" val="640022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Testing (classes of) flavor models by sum rules… </a:t>
            </a:r>
            <a:r>
              <a:rPr lang="en-US">
                <a:latin typeface="Symbol" charset="2"/>
                <a:cs typeface="Symbol" charset="2"/>
              </a:rPr>
              <a:t>d</a:t>
            </a:r>
            <a:r>
              <a:rPr lang="en-US" baseline="-25000"/>
              <a:t>CP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68044" y="5913276"/>
            <a:ext cx="2664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>
                <a:solidFill>
                  <a:schemeClr val="accent1"/>
                </a:solidFill>
                <a:latin typeface="Times"/>
                <a:cs typeface="Times"/>
              </a:rPr>
              <a:t>A. Titov</a:t>
            </a:r>
          </a:p>
        </p:txBody>
      </p:sp>
      <p:pic>
        <p:nvPicPr>
          <p:cNvPr id="5" name="Picture 4" descr="Bildschirmfoto 2015-06-10 um 18.12.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" y="4130993"/>
            <a:ext cx="3451660" cy="2721501"/>
          </a:xfrm>
          <a:prstGeom prst="rect">
            <a:avLst/>
          </a:prstGeom>
        </p:spPr>
      </p:pic>
      <p:pic>
        <p:nvPicPr>
          <p:cNvPr id="6" name="Picture 5" descr="Bildschirmfoto 2015-06-10 um 18.11.4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1"/>
          <a:stretch/>
        </p:blipFill>
        <p:spPr>
          <a:xfrm>
            <a:off x="189380" y="2420888"/>
            <a:ext cx="7812868" cy="1527698"/>
          </a:xfrm>
          <a:prstGeom prst="rect">
            <a:avLst/>
          </a:prstGeom>
        </p:spPr>
      </p:pic>
      <p:pic>
        <p:nvPicPr>
          <p:cNvPr id="7" name="Picture 6" descr="Bildschirmfoto 2015-06-10 um 18.09.3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70"/>
          <a:stretch/>
        </p:blipFill>
        <p:spPr>
          <a:xfrm>
            <a:off x="3694826" y="4437112"/>
            <a:ext cx="5449174" cy="1342986"/>
          </a:xfrm>
          <a:prstGeom prst="rect">
            <a:avLst/>
          </a:prstGeom>
        </p:spPr>
      </p:pic>
      <p:pic>
        <p:nvPicPr>
          <p:cNvPr id="8" name="Picture 7" descr="Bildschirmfoto 2015-06-10 um 18.09.4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304764"/>
            <a:ext cx="2006600" cy="660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1520" y="1952836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Assume a certain charged lepton correction scheme: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920372" y="3356992"/>
            <a:ext cx="1323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Sum rule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88024" y="800708"/>
            <a:ext cx="230425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From symmetry (fixed), </a:t>
            </a:r>
            <a:r>
              <a:rPr lang="en-US">
                <a:latin typeface="Symbol" charset="2"/>
                <a:cs typeface="Symbol" charset="2"/>
              </a:rPr>
              <a:t>q</a:t>
            </a:r>
            <a:r>
              <a:rPr lang="en-US" baseline="-25000"/>
              <a:t>13</a:t>
            </a:r>
            <a:r>
              <a:rPr lang="en-US"/>
              <a:t>=0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39752" y="800708"/>
            <a:ext cx="176419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Correction from CL sector</a:t>
            </a:r>
          </a:p>
        </p:txBody>
      </p:sp>
      <p:cxnSp>
        <p:nvCxnSpPr>
          <p:cNvPr id="15" name="Straight Arrow Connector 14"/>
          <p:cNvCxnSpPr>
            <a:stCxn id="13" idx="3"/>
          </p:cNvCxnSpPr>
          <p:nvPr/>
        </p:nvCxnSpPr>
        <p:spPr bwMode="auto">
          <a:xfrm>
            <a:off x="4103948" y="1093096"/>
            <a:ext cx="180020" cy="2476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Arrow Connector 15"/>
          <p:cNvCxnSpPr>
            <a:stCxn id="12" idx="1"/>
          </p:cNvCxnSpPr>
          <p:nvPr/>
        </p:nvCxnSpPr>
        <p:spPr bwMode="auto">
          <a:xfrm flipH="1">
            <a:off x="4644008" y="1093096"/>
            <a:ext cx="144016" cy="24331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Rectangle 21"/>
          <p:cNvSpPr/>
          <p:nvPr/>
        </p:nvSpPr>
        <p:spPr>
          <a:xfrm>
            <a:off x="7416316" y="908720"/>
            <a:ext cx="1584176" cy="1836204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hangingPunct="0"/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Sum rules</a:t>
            </a:r>
            <a:r>
              <a:rPr kumimoji="0" lang="en-US" sz="16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can be also derived for quark sector and connected with leptons</a:t>
            </a:r>
            <a:br>
              <a:rPr kumimoji="0" lang="en-US" sz="16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r>
              <a:rPr lang="en-US" b="1">
                <a:solidFill>
                  <a:srgbClr val="FFFFFF"/>
                </a:solidFill>
                <a:latin typeface="Times"/>
                <a:cs typeface="Times"/>
              </a:rPr>
              <a:t>M. Tanimoto</a:t>
            </a: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1498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Sterile neutrinos</a:t>
            </a:r>
          </a:p>
        </p:txBody>
      </p:sp>
      <p:pic>
        <p:nvPicPr>
          <p:cNvPr id="2" name="Picture 1" descr="Bildschirmfoto 2015-06-08 um 12.07.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376772"/>
            <a:ext cx="3686283" cy="4327376"/>
          </a:xfrm>
          <a:prstGeom prst="rect">
            <a:avLst/>
          </a:prstGeom>
        </p:spPr>
      </p:pic>
      <p:sp>
        <p:nvSpPr>
          <p:cNvPr id="3" name="Merge 2"/>
          <p:cNvSpPr/>
          <p:nvPr/>
        </p:nvSpPr>
        <p:spPr>
          <a:xfrm>
            <a:off x="5544108" y="1196752"/>
            <a:ext cx="324036" cy="360040"/>
          </a:xfrm>
          <a:prstGeom prst="flowChartMerg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20072" y="656692"/>
            <a:ext cx="972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accent1"/>
                </a:solidFill>
                <a:latin typeface="Apple Chancery"/>
                <a:cs typeface="Apple Chancery"/>
              </a:rPr>
              <a:t>real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44208" y="3429000"/>
            <a:ext cx="864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A5EB"/>
                </a:solidFill>
                <a:latin typeface="Symbol" charset="2"/>
                <a:cs typeface="Symbol" charset="2"/>
              </a:rPr>
              <a:t>n</a:t>
            </a:r>
            <a:r>
              <a:rPr lang="en-US" sz="4000" baseline="-25000">
                <a:solidFill>
                  <a:srgbClr val="00A5EB"/>
                </a:solidFill>
                <a:latin typeface="Arial"/>
                <a:cs typeface="Arial"/>
              </a:rPr>
              <a:t>S</a:t>
            </a:r>
            <a:endParaRPr lang="en-US" sz="5400" baseline="-25000">
              <a:solidFill>
                <a:srgbClr val="00A5EB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24328" y="1376772"/>
            <a:ext cx="972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accent1"/>
                </a:solidFill>
                <a:latin typeface="Apple Chancery"/>
                <a:cs typeface="Apple Chancery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24128" y="5337212"/>
            <a:ext cx="2700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>
                <a:solidFill>
                  <a:schemeClr val="bg1"/>
                </a:solidFill>
                <a:latin typeface="Times"/>
                <a:cs typeface="Times"/>
              </a:rPr>
              <a:t>K. Scholberg, interpreted</a:t>
            </a:r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 descr="Bildschirmfoto 2015-06-10 um 09.41.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16" y="3969060"/>
            <a:ext cx="5743833" cy="208060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211960" y="4185084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June 10, 2015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031940" y="5517232"/>
            <a:ext cx="1836204" cy="144016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1520" y="5697252"/>
            <a:ext cx="1548172" cy="108012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708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2100" y="103188"/>
            <a:ext cx="8780400" cy="544512"/>
          </a:xfrm>
        </p:spPr>
        <p:txBody>
          <a:bodyPr/>
          <a:lstStyle/>
          <a:p>
            <a:r>
              <a:rPr lang="en-US"/>
              <a:t>Where do we expect physics beyond the Standard Model?</a:t>
            </a:r>
          </a:p>
        </p:txBody>
      </p:sp>
      <p:pic>
        <p:nvPicPr>
          <p:cNvPr id="4" name="Picture 3" descr="Bildschirmfoto 2015-06-09 um 11.36.2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41" b="16647"/>
          <a:stretch/>
        </p:blipFill>
        <p:spPr>
          <a:xfrm>
            <a:off x="2699792" y="836712"/>
            <a:ext cx="6288107" cy="21160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15" y="908720"/>
            <a:ext cx="259228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>
                <a:solidFill>
                  <a:srgbClr val="00A5EB"/>
                </a:solidFill>
                <a:latin typeface="Times"/>
                <a:cs typeface="Times"/>
              </a:rPr>
              <a:t>Flavor physics overview, </a:t>
            </a:r>
            <a:br>
              <a:rPr lang="en-US" b="1">
                <a:solidFill>
                  <a:srgbClr val="00A5EB"/>
                </a:solidFill>
                <a:latin typeface="Times"/>
                <a:cs typeface="Times"/>
              </a:rPr>
            </a:br>
            <a:r>
              <a:rPr lang="en-US" b="1">
                <a:solidFill>
                  <a:srgbClr val="00A5EB"/>
                </a:solidFill>
                <a:latin typeface="Times"/>
                <a:cs typeface="Times"/>
              </a:rPr>
              <a:t>T. Nakada</a:t>
            </a:r>
            <a:r>
              <a:rPr lang="en-US" b="1">
                <a:solidFill>
                  <a:srgbClr val="00A5EB"/>
                </a:solidFill>
              </a:rPr>
              <a:t> </a:t>
            </a:r>
            <a:endParaRPr lang="en-US" b="1">
              <a:solidFill>
                <a:srgbClr val="00A5EB"/>
              </a:solidFill>
              <a:latin typeface="Times"/>
              <a:cs typeface="Time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32340" y="2672916"/>
            <a:ext cx="54006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3568" y="5013176"/>
            <a:ext cx="5184576" cy="1656184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/>
              <a:t>Theory m</a:t>
            </a:r>
            <a:r>
              <a: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odel building 101:</a:t>
            </a:r>
            <a:br>
              <a: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lang="en-US" sz="2000">
                <a:solidFill>
                  <a:schemeClr val="tx2"/>
                </a:solidFill>
              </a:rPr>
              <a:t>Beauty = Simplicity</a:t>
            </a:r>
            <a:br>
              <a:rPr lang="en-US" sz="2000">
                <a:solidFill>
                  <a:schemeClr val="tx2"/>
                </a:solidFill>
              </a:rPr>
            </a:br>
            <a:r>
              <a:rPr lang="en-US" sz="2000"/>
              <a:t/>
            </a:r>
            <a:br>
              <a:rPr lang="en-US" sz="2000"/>
            </a:br>
            <a:r>
              <a:rPr lang="en-US" sz="2000"/>
              <a:t>(… and we don’t like “Truth”)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959932" y="2664757"/>
            <a:ext cx="3564396" cy="252028"/>
          </a:xfrm>
          <a:prstGeom prst="rect">
            <a:avLst/>
          </a:prstGeom>
          <a:solidFill>
            <a:srgbClr val="FFFF00">
              <a:alpha val="13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3" name="Picture 12" descr="Bildschirmfoto 2015-06-09 um 11.56.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5121188"/>
            <a:ext cx="1434976" cy="141841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39852" y="6345324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>
                <a:latin typeface="Times"/>
                <a:cs typeface="Times"/>
              </a:rPr>
              <a:t>IAS</a:t>
            </a:r>
          </a:p>
        </p:txBody>
      </p:sp>
      <p:pic>
        <p:nvPicPr>
          <p:cNvPr id="15" name="Picture 14" descr="Bildschirmfoto 2015-06-09 um 15.02.1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16" y="3176972"/>
            <a:ext cx="8820472" cy="14824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55976" y="3915668"/>
            <a:ext cx="385242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>
                <a:solidFill>
                  <a:srgbClr val="00A5EB"/>
                </a:solidFill>
                <a:latin typeface="Times"/>
                <a:cs typeface="Times"/>
              </a:rPr>
              <a:t>EWSB and Higgs overview, </a:t>
            </a:r>
            <a:br>
              <a:rPr lang="en-US" b="1">
                <a:solidFill>
                  <a:srgbClr val="00A5EB"/>
                </a:solidFill>
                <a:latin typeface="Times"/>
                <a:cs typeface="Times"/>
              </a:rPr>
            </a:br>
            <a:r>
              <a:rPr lang="en-US" b="1">
                <a:solidFill>
                  <a:srgbClr val="00A5EB"/>
                </a:solidFill>
                <a:latin typeface="Times"/>
                <a:cs typeface="Times"/>
              </a:rPr>
              <a:t>A. Pomarol</a:t>
            </a:r>
            <a:br>
              <a:rPr lang="en-US" b="1">
                <a:solidFill>
                  <a:srgbClr val="00A5EB"/>
                </a:solidFill>
                <a:latin typeface="Times"/>
                <a:cs typeface="Times"/>
              </a:rPr>
            </a:br>
            <a:r>
              <a:rPr lang="en-US" b="1">
                <a:solidFill>
                  <a:srgbClr val="00A5EB"/>
                </a:solidFill>
              </a:rPr>
              <a:t> </a:t>
            </a:r>
            <a:endParaRPr lang="en-US" b="1">
              <a:solidFill>
                <a:srgbClr val="00A5EB"/>
              </a:solidFill>
              <a:latin typeface="Times"/>
              <a:cs typeface="Time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308304" y="3573016"/>
            <a:ext cx="1692188" cy="252028"/>
          </a:xfrm>
          <a:prstGeom prst="rect">
            <a:avLst/>
          </a:prstGeom>
          <a:solidFill>
            <a:srgbClr val="FFFF00">
              <a:alpha val="13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411760" y="3969060"/>
            <a:ext cx="1332148" cy="288032"/>
          </a:xfrm>
          <a:prstGeom prst="rect">
            <a:avLst/>
          </a:prstGeom>
          <a:solidFill>
            <a:srgbClr val="FFFF00">
              <a:alpha val="13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516216" y="1448780"/>
            <a:ext cx="2268252" cy="288032"/>
          </a:xfrm>
          <a:prstGeom prst="rect">
            <a:avLst/>
          </a:prstGeom>
          <a:solidFill>
            <a:srgbClr val="FFFF00">
              <a:alpha val="13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87824" y="1736812"/>
            <a:ext cx="504056" cy="288032"/>
          </a:xfrm>
          <a:prstGeom prst="rect">
            <a:avLst/>
          </a:prstGeom>
          <a:solidFill>
            <a:srgbClr val="FFFF00">
              <a:alpha val="13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56176" y="4977172"/>
            <a:ext cx="277230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What is the simplest model that works?</a:t>
            </a:r>
          </a:p>
        </p:txBody>
      </p:sp>
    </p:spTree>
    <p:extLst>
      <p:ext uri="{BB962C8B-B14F-4D97-AF65-F5344CB8AC3E}">
        <p14:creationId xmlns:p14="http://schemas.microsoft.com/office/powerpoint/2010/main" val="109018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Sterile neutrinos for multiple purposes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…</a:t>
            </a:r>
          </a:p>
        </p:txBody>
      </p:sp>
      <p:pic>
        <p:nvPicPr>
          <p:cNvPr id="5" name="Picture 4" descr="Bildschirmfoto 2015-06-09 um 16.36.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00"/>
            <a:ext cx="9144000" cy="508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43908" y="5805264"/>
            <a:ext cx="385242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>
                <a:solidFill>
                  <a:srgbClr val="00A5EB"/>
                </a:solidFill>
                <a:latin typeface="Times"/>
                <a:cs typeface="Times"/>
              </a:rPr>
              <a:t>From J. Kopp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63988" y="4221088"/>
            <a:ext cx="118813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>
                <a:solidFill>
                  <a:srgbClr val="00A5EB"/>
                </a:solidFill>
                <a:latin typeface="Times"/>
                <a:cs typeface="Times"/>
              </a:rPr>
              <a:t>(Garny)</a:t>
            </a:r>
          </a:p>
        </p:txBody>
      </p:sp>
    </p:spTree>
    <p:extLst>
      <p:ext uri="{BB962C8B-B14F-4D97-AF65-F5344CB8AC3E}">
        <p14:creationId xmlns:p14="http://schemas.microsoft.com/office/powerpoint/2010/main" val="3645030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ildschirmfoto 2015-06-10 um 17.00.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271763" cy="33483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</a:t>
            </a:r>
            <a:r>
              <a:rPr lang="en-US">
                <a:latin typeface="Symbol" charset="2"/>
                <a:cs typeface="Symbol" charset="2"/>
              </a:rPr>
              <a:t>n</a:t>
            </a:r>
            <a:r>
              <a:rPr lang="en-US"/>
              <a:t>TOE (Theory of [almost] Everything), </a:t>
            </a:r>
            <a:r>
              <a:rPr lang="en-US" i="1"/>
              <a:t>aka</a:t>
            </a:r>
            <a:r>
              <a:rPr lang="en-US"/>
              <a:t> </a:t>
            </a:r>
            <a:r>
              <a:rPr lang="en-US">
                <a:solidFill>
                  <a:srgbClr val="FF0000"/>
                </a:solidFill>
                <a:latin typeface="Symbol" charset="2"/>
                <a:cs typeface="Symbol" charset="2"/>
              </a:rPr>
              <a:t>n</a:t>
            </a:r>
            <a:r>
              <a:rPr lang="en-US">
                <a:solidFill>
                  <a:srgbClr val="FF0000"/>
                </a:solidFill>
              </a:rPr>
              <a:t>MSM</a:t>
            </a:r>
          </a:p>
        </p:txBody>
      </p:sp>
      <p:pic>
        <p:nvPicPr>
          <p:cNvPr id="4" name="Picture 3" descr="Bildschirmfoto 2015-06-10 um 16.57.2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698" y="872716"/>
            <a:ext cx="5114302" cy="3852428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Baryogenesis</a:t>
            </a:r>
          </a:p>
          <a:p>
            <a:r>
              <a:rPr lang="en-US"/>
              <a:t>Dark matter</a:t>
            </a:r>
          </a:p>
          <a:p>
            <a:r>
              <a:rPr lang="en-US"/>
              <a:t>Neutrino mass</a:t>
            </a:r>
            <a:br>
              <a:rPr lang="en-US"/>
            </a:br>
            <a:r>
              <a:rPr lang="en-US"/>
              <a:t>(via seesaw)</a:t>
            </a:r>
          </a:p>
          <a:p>
            <a:r>
              <a:rPr lang="en-US"/>
              <a:t>3.5 keV line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80012" y="5157192"/>
            <a:ext cx="385242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>
                <a:solidFill>
                  <a:srgbClr val="00A5EB"/>
                </a:solidFill>
                <a:latin typeface="Times"/>
                <a:cs typeface="Times"/>
              </a:rPr>
              <a:t>T. Asaka</a:t>
            </a:r>
          </a:p>
        </p:txBody>
      </p:sp>
      <p:sp>
        <p:nvSpPr>
          <p:cNvPr id="9" name="Up Arrow 8"/>
          <p:cNvSpPr/>
          <p:nvPr/>
        </p:nvSpPr>
        <p:spPr>
          <a:xfrm>
            <a:off x="5832140" y="4761148"/>
            <a:ext cx="612068" cy="648072"/>
          </a:xfrm>
          <a:prstGeom prst="up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60032" y="5589240"/>
            <a:ext cx="2628292" cy="576064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Search for these in</a:t>
            </a:r>
            <a:r>
              <a:rPr kumimoji="0" lang="en-US" sz="16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proposed SHiP experiment</a:t>
            </a: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934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ildschirmfoto 2015-06-12 um 10.37.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4509120"/>
            <a:ext cx="665095" cy="7513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Light (</a:t>
            </a:r>
            <a:r>
              <a:rPr lang="en-US"/>
              <a:t>~eV) </a:t>
            </a:r>
            <a:r>
              <a:rPr lang="en-US"/>
              <a:t>sterile neutrinos?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575" y="977900"/>
            <a:ext cx="4109405" cy="5691460"/>
          </a:xfrm>
        </p:spPr>
        <p:txBody>
          <a:bodyPr/>
          <a:lstStyle/>
          <a:p>
            <a:r>
              <a:rPr lang="en-US"/>
              <a:t>Severe tension between LSND/MiniBooNE appearance, and disappearance data</a:t>
            </a:r>
            <a:br>
              <a:rPr lang="en-US"/>
            </a:br>
            <a:r>
              <a:rPr lang="en-US" sz="1600" b="1">
                <a:solidFill>
                  <a:srgbClr val="00A5EB"/>
                </a:solidFill>
                <a:latin typeface="Times"/>
                <a:cs typeface="Times"/>
              </a:rPr>
              <a:t>J. Kopp, G. Collin</a:t>
            </a:r>
            <a:endParaRPr lang="en-US"/>
          </a:p>
          <a:p>
            <a:r>
              <a:rPr lang="en-US"/>
              <a:t>Correct no. of d.o.f. with backgrounds for parameter goodness of fit test?</a:t>
            </a:r>
            <a:r>
              <a:rPr lang="en-US" sz="1600"/>
              <a:t> </a:t>
            </a:r>
            <a:r>
              <a:rPr lang="en-US" sz="1600" b="1">
                <a:solidFill>
                  <a:srgbClr val="00A5EB"/>
                </a:solidFill>
                <a:latin typeface="Times"/>
                <a:cs typeface="Times"/>
              </a:rPr>
              <a:t>G. Collin</a:t>
            </a:r>
            <a:r>
              <a:rPr lang="en-US"/>
              <a:t> </a:t>
            </a:r>
          </a:p>
          <a:p>
            <a:r>
              <a:rPr lang="en-US"/>
              <a:t>Cosmology disfavors additional light sterile neutrinos </a:t>
            </a:r>
            <a:r>
              <a:rPr lang="en-US" sz="1600" b="1">
                <a:solidFill>
                  <a:srgbClr val="00A5EB"/>
                </a:solidFill>
                <a:latin typeface="Times"/>
                <a:cs typeface="Times"/>
              </a:rPr>
              <a:t>R. Durrer</a:t>
            </a:r>
            <a:endParaRPr lang="en-US"/>
          </a:p>
          <a:p>
            <a:r>
              <a:rPr lang="en-US"/>
              <a:t>However: There are theoretical ways out, e.g. coupling to a new MeV gauge boson</a:t>
            </a:r>
            <a:br>
              <a:rPr lang="en-US"/>
            </a:br>
            <a:r>
              <a:rPr lang="en-US" sz="1800"/>
              <a:t>(neutrino self-energy </a:t>
            </a:r>
            <a:br>
              <a:rPr lang="en-US" sz="1800"/>
            </a:br>
            <a:r>
              <a:rPr lang="en-US" sz="1800"/>
              <a:t>creates MSW-like </a:t>
            </a:r>
            <a:br>
              <a:rPr lang="en-US" sz="1800"/>
            </a:br>
            <a:r>
              <a:rPr lang="en-US" sz="1800"/>
              <a:t>potential which suppresses </a:t>
            </a:r>
            <a:br>
              <a:rPr lang="en-US" sz="1800"/>
            </a:br>
            <a:r>
              <a:rPr lang="en-US" sz="1800"/>
              <a:t>active-sterile mixings at </a:t>
            </a:r>
            <a:br>
              <a:rPr lang="en-US" sz="1800"/>
            </a:br>
            <a:r>
              <a:rPr lang="en-US" sz="1800"/>
              <a:t>large temperatures)</a:t>
            </a:r>
            <a:endParaRPr lang="en-US"/>
          </a:p>
        </p:txBody>
      </p:sp>
      <p:pic>
        <p:nvPicPr>
          <p:cNvPr id="6" name="Picture 5" descr="Bildschirmfoto 2015-06-09 um 16.53.4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52" y="872716"/>
            <a:ext cx="3799466" cy="50491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91880" y="6273316"/>
            <a:ext cx="11161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>
                <a:solidFill>
                  <a:srgbClr val="00A5EB"/>
                </a:solidFill>
                <a:latin typeface="Times"/>
                <a:cs typeface="Times"/>
              </a:rPr>
              <a:t>J. Kopp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4103948" y="1772816"/>
            <a:ext cx="50405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5148064" y="872716"/>
            <a:ext cx="3672408" cy="461665"/>
          </a:xfrm>
          <a:prstGeom prst="rect">
            <a:avLst/>
          </a:prstGeom>
          <a:solidFill>
            <a:schemeClr val="bg1">
              <a:alpha val="3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Status of 3+N fits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40052" y="5877272"/>
            <a:ext cx="38524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A5EB"/>
                </a:solidFill>
                <a:latin typeface="Times"/>
                <a:cs typeface="Times"/>
              </a:rPr>
              <a:t>J. Kopp</a:t>
            </a:r>
          </a:p>
        </p:txBody>
      </p:sp>
      <p:pic>
        <p:nvPicPr>
          <p:cNvPr id="12" name="Picture 11" descr="Bildschirmfoto 2015-06-12 um 10.35.2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884" y="5049180"/>
            <a:ext cx="951112" cy="119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912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eV-steriles have effects at long baselines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575" y="977901"/>
            <a:ext cx="4721473" cy="3207184"/>
          </a:xfrm>
        </p:spPr>
        <p:txBody>
          <a:bodyPr/>
          <a:lstStyle/>
          <a:p>
            <a:r>
              <a:rPr lang="en-US"/>
              <a:t>Even though fast oscillations are </a:t>
            </a:r>
            <a:br>
              <a:rPr lang="en-US"/>
            </a:br>
            <a:r>
              <a:rPr lang="en-US"/>
              <a:t>averaged, non-standard phases will appear in long baseline experiments</a:t>
            </a:r>
          </a:p>
          <a:p>
            <a:r>
              <a:rPr lang="en-US"/>
              <a:t>E. g. Interpretations of </a:t>
            </a:r>
            <a:r>
              <a:rPr lang="en-US">
                <a:latin typeface="Symbol" charset="2"/>
                <a:cs typeface="Symbol" charset="2"/>
              </a:rPr>
              <a:t>d</a:t>
            </a:r>
            <a:r>
              <a:rPr lang="en-US" baseline="-25000"/>
              <a:t>CP</a:t>
            </a:r>
            <a:r>
              <a:rPr lang="en-US"/>
              <a:t> obscured</a:t>
            </a:r>
          </a:p>
          <a:p>
            <a:r>
              <a:rPr lang="en-US"/>
              <a:t>If short-baseline hints to be taken seriously, they will have more widespread consequences</a:t>
            </a:r>
          </a:p>
        </p:txBody>
      </p:sp>
      <p:pic>
        <p:nvPicPr>
          <p:cNvPr id="5" name="Bild 4" descr="Pmue_4nu_latex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221088"/>
            <a:ext cx="5194052" cy="2055979"/>
          </a:xfrm>
          <a:prstGeom prst="rect">
            <a:avLst/>
          </a:prstGeom>
        </p:spPr>
      </p:pic>
      <p:pic>
        <p:nvPicPr>
          <p:cNvPr id="6" name="Picture 5" descr="4pan_4nu_nh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764704"/>
            <a:ext cx="4298387" cy="367240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968044" y="5121188"/>
            <a:ext cx="252028" cy="288032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31940" y="5445224"/>
            <a:ext cx="252028" cy="288032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64188" y="4545124"/>
            <a:ext cx="25562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T2K versus reactors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20172" y="5265204"/>
            <a:ext cx="144016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A5EB"/>
                </a:solidFill>
                <a:latin typeface="Times"/>
                <a:cs typeface="Times"/>
              </a:rPr>
              <a:t>A. Palazzo</a:t>
            </a:r>
          </a:p>
        </p:txBody>
      </p:sp>
    </p:spTree>
    <p:extLst>
      <p:ext uri="{BB962C8B-B14F-4D97-AF65-F5344CB8AC3E}">
        <p14:creationId xmlns:p14="http://schemas.microsoft.com/office/powerpoint/2010/main" val="3392410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Contents</a:t>
            </a: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143000"/>
            <a:ext cx="8582025" cy="5410200"/>
          </a:xfrm>
        </p:spPr>
        <p:txBody>
          <a:bodyPr/>
          <a:lstStyle/>
          <a:p>
            <a:pPr marL="0" indent="0">
              <a:buNone/>
            </a:pPr>
            <a:endParaRPr lang="en-US"/>
          </a:p>
          <a:p>
            <a:r>
              <a:rPr lang="en-US"/>
              <a:t>Lepton mixing, and the “vicious” phases</a:t>
            </a:r>
          </a:p>
          <a:p>
            <a:r>
              <a:rPr lang="en-US"/>
              <a:t>Theory of neutrino mass and flavor</a:t>
            </a:r>
          </a:p>
          <a:p>
            <a:r>
              <a:rPr lang="en-US"/>
              <a:t>Sterile neutrinos</a:t>
            </a:r>
          </a:p>
          <a:p>
            <a:r>
              <a:rPr lang="en-US"/>
              <a:t>Particle physics with cosmic neutrinos &amp; new ideas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pPr marL="0" indent="0">
              <a:buNone/>
            </a:pPr>
            <a:endParaRPr lang="en-US" smtClean="0"/>
          </a:p>
          <a:p>
            <a:endParaRPr lang="en-US" smtClean="0"/>
          </a:p>
          <a:p>
            <a:pPr>
              <a:buFont typeface="Arial Black" pitchFamily="34" charset="0"/>
              <a:buNone/>
            </a:pPr>
            <a:endParaRPr lang="en-US" smtClean="0"/>
          </a:p>
        </p:txBody>
      </p:sp>
      <p:sp>
        <p:nvSpPr>
          <p:cNvPr id="18435" name="AutoShape 4"/>
          <p:cNvSpPr>
            <a:spLocks noChangeAspect="1" noChangeArrowheads="1"/>
          </p:cNvSpPr>
          <p:nvPr/>
        </p:nvSpPr>
        <p:spPr bwMode="auto">
          <a:xfrm>
            <a:off x="2252663" y="1233488"/>
            <a:ext cx="4638675" cy="439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endParaRPr lang="de-DE"/>
          </a:p>
        </p:txBody>
      </p:sp>
      <p:sp>
        <p:nvSpPr>
          <p:cNvPr id="18436" name="AutoShape 5"/>
          <p:cNvSpPr>
            <a:spLocks noChangeAspect="1" noChangeArrowheads="1"/>
          </p:cNvSpPr>
          <p:nvPr/>
        </p:nvSpPr>
        <p:spPr bwMode="auto">
          <a:xfrm>
            <a:off x="755650" y="0"/>
            <a:ext cx="7667625" cy="6781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endParaRPr lang="de-D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Particle physics with cosmic neutrinos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&amp; new ideas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241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ildschirmfoto 2015-06-10 um 16.32.27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185"/>
          <a:stretch/>
        </p:blipFill>
        <p:spPr>
          <a:xfrm>
            <a:off x="575556" y="1844824"/>
            <a:ext cx="4006439" cy="4079631"/>
          </a:xfrm>
          <a:prstGeom prst="rect">
            <a:avLst/>
          </a:prstGeom>
        </p:spPr>
      </p:pic>
      <p:pic>
        <p:nvPicPr>
          <p:cNvPr id="8" name="Picture 7" descr="Bildschirmfoto 2015-06-10 um 16.32.27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22"/>
          <a:stretch/>
        </p:blipFill>
        <p:spPr>
          <a:xfrm>
            <a:off x="4680012" y="1880828"/>
            <a:ext cx="3966522" cy="407963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Flavor composition of astrophysical neutrinos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87524" y="800708"/>
            <a:ext cx="8520113" cy="4792663"/>
          </a:xfrm>
        </p:spPr>
        <p:txBody>
          <a:bodyPr/>
          <a:lstStyle/>
          <a:p>
            <a:r>
              <a:rPr lang="en-US"/>
              <a:t>Many talks during this conference </a:t>
            </a:r>
            <a:r>
              <a:rPr lang="en-US" sz="1600"/>
              <a:t>(</a:t>
            </a:r>
            <a:r>
              <a:rPr lang="en-US" sz="1600" b="1">
                <a:solidFill>
                  <a:schemeClr val="accent1"/>
                </a:solidFill>
                <a:latin typeface="Times"/>
                <a:cs typeface="Times"/>
              </a:rPr>
              <a:t>Halzen, Arguelles, Päs [cancelled</a:t>
            </a:r>
            <a:r>
              <a:rPr lang="en-US" sz="1600" b="1">
                <a:solidFill>
                  <a:schemeClr val="accent1"/>
                </a:solidFill>
                <a:latin typeface="Times"/>
                <a:cs typeface="Times"/>
              </a:rPr>
              <a:t>] A. </a:t>
            </a:r>
            <a:r>
              <a:rPr lang="en-US" sz="1600" b="1">
                <a:solidFill>
                  <a:schemeClr val="accent1"/>
                </a:solidFill>
                <a:latin typeface="Times"/>
                <a:cs typeface="Times"/>
              </a:rPr>
              <a:t>Palladino</a:t>
            </a:r>
            <a:r>
              <a:rPr lang="en-US" sz="1600"/>
              <a:t>)</a:t>
            </a:r>
            <a:endParaRPr lang="en-US"/>
          </a:p>
          <a:p>
            <a:r>
              <a:rPr lang="en-US"/>
              <a:t>Current </a:t>
            </a:r>
            <a:r>
              <a:rPr lang="en-US" b="1"/>
              <a:t>experimental </a:t>
            </a:r>
            <a:r>
              <a:rPr lang="en-US"/>
              <a:t>observations: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23628" y="5985284"/>
            <a:ext cx="291632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A5EB"/>
                </a:solidFill>
                <a:latin typeface="Times"/>
                <a:cs typeface="Times"/>
              </a:rPr>
              <a:t>C. Arguelles, F. Halzen</a:t>
            </a:r>
          </a:p>
        </p:txBody>
      </p:sp>
      <p:sp>
        <p:nvSpPr>
          <p:cNvPr id="9" name="Rectangle 8"/>
          <p:cNvSpPr/>
          <p:nvPr/>
        </p:nvSpPr>
        <p:spPr>
          <a:xfrm>
            <a:off x="6300192" y="1808820"/>
            <a:ext cx="2484276" cy="324036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New analysis,</a:t>
            </a:r>
            <a:r>
              <a:rPr kumimoji="0" lang="en-US" sz="16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more data</a:t>
            </a:r>
          </a:p>
        </p:txBody>
      </p:sp>
    </p:spTree>
    <p:extLst>
      <p:ext uri="{BB962C8B-B14F-4D97-AF65-F5344CB8AC3E}">
        <p14:creationId xmlns:p14="http://schemas.microsoft.com/office/powerpoint/2010/main" val="3296409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ildschirmfoto 2015-06-10 um 15.57.4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75" y="1412776"/>
            <a:ext cx="4534302" cy="4248472"/>
          </a:xfrm>
          <a:prstGeom prst="rect">
            <a:avLst/>
          </a:prstGeom>
        </p:spPr>
      </p:pic>
      <p:pic>
        <p:nvPicPr>
          <p:cNvPr id="8" name="Picture 7" descr="Bildschirmfoto 2015-06-10 um 15.59.4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300" y="1376772"/>
            <a:ext cx="4342700" cy="407707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Theoretical expectations in presence of new physics</a:t>
            </a:r>
            <a:br>
              <a:rPr lang="en-US"/>
            </a:br>
            <a:r>
              <a:rPr lang="en-US" sz="1600">
                <a:latin typeface="Times"/>
                <a:cs typeface="Times"/>
              </a:rPr>
              <a:t>(only results from this Tuesday: arXiv:1506.02043, arXiv:1506.02624, arXiv:1506.02645)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87524" y="836712"/>
            <a:ext cx="4183063" cy="4792663"/>
          </a:xfrm>
        </p:spPr>
        <p:txBody>
          <a:bodyPr/>
          <a:lstStyle/>
          <a:p>
            <a:pPr marL="0" indent="0">
              <a:buNone/>
            </a:pPr>
            <a:r>
              <a:rPr lang="en-US" sz="2000"/>
              <a:t>Effective operators (CPT violation) at current limit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22986" y="836712"/>
            <a:ext cx="4521013" cy="4792663"/>
          </a:xfrm>
        </p:spPr>
        <p:txBody>
          <a:bodyPr/>
          <a:lstStyle/>
          <a:p>
            <a:pPr marL="0" indent="0">
              <a:buNone/>
            </a:pPr>
            <a:r>
              <a:rPr lang="en-US" sz="2000"/>
              <a:t>Known models (e.g. neutrino decays)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51620" y="5661248"/>
            <a:ext cx="2916324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A5EB"/>
                </a:solidFill>
                <a:latin typeface="Times"/>
                <a:cs typeface="Times"/>
              </a:rPr>
              <a:t>Arguelles, Katori, Salvado, 2015; Talk bei C. Arguelles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16016" y="5445224"/>
            <a:ext cx="291632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A5EB"/>
                </a:solidFill>
                <a:latin typeface="Times"/>
                <a:cs typeface="Times"/>
              </a:rPr>
              <a:t>From Bustamante, Beacom, WW, 2015; see also Paper/Talk bei A. Palladino et al!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812360" y="5157192"/>
            <a:ext cx="1331640" cy="828092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rPr>
              <a:t>Only </a:t>
            </a: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Symbol" charset="2"/>
                <a:cs typeface="Symbol" charset="2"/>
              </a:rPr>
              <a:t>n</a:t>
            </a:r>
            <a:r>
              <a:rPr kumimoji="0" lang="en-US" sz="1600" b="0" i="0" u="none" strike="noStrike" cap="none" normalizeH="0" baseline="-2500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</a:t>
            </a: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stable ruled</a:t>
            </a:r>
            <a:r>
              <a:rPr kumimoji="0" lang="en-US" sz="16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out at 2</a:t>
            </a:r>
            <a:r>
              <a:rPr kumimoji="0" lang="en-US" sz="16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Symbol" charset="2"/>
                <a:cs typeface="Symbol" charset="2"/>
              </a:rPr>
              <a:t>s</a:t>
            </a: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charset="2"/>
              <a:cs typeface="Symbol" charset="2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7956376" y="4329100"/>
            <a:ext cx="0" cy="82809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TextBox 19"/>
          <p:cNvSpPr txBox="1"/>
          <p:nvPr/>
        </p:nvSpPr>
        <p:spPr>
          <a:xfrm>
            <a:off x="7164288" y="3861048"/>
            <a:ext cx="576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FF"/>
                </a:solidFill>
              </a:rPr>
              <a:t>SM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04348" y="4077072"/>
            <a:ext cx="360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Symbol" charset="2"/>
                <a:cs typeface="Symbol" charset="2"/>
              </a:rPr>
              <a:t>n</a:t>
            </a:r>
            <a:r>
              <a:rPr lang="en-US" baseline="-2500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08204" y="3933056"/>
            <a:ext cx="360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Symbol" charset="2"/>
                <a:cs typeface="Symbol" charset="2"/>
              </a:rPr>
              <a:t>n</a:t>
            </a:r>
            <a:r>
              <a:rPr lang="en-US" baseline="-2500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192180" y="2780928"/>
            <a:ext cx="360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Symbol" charset="2"/>
                <a:cs typeface="Symbol" charset="2"/>
              </a:rPr>
              <a:t>n</a:t>
            </a:r>
            <a:r>
              <a:rPr lang="en-US" baseline="-25000">
                <a:solidFill>
                  <a:srgbClr val="FFFF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62873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New ideas to measure</a:t>
            </a:r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>
                <a:solidFill>
                  <a:srgbClr val="FFFFFF"/>
                </a:solidFill>
                <a:latin typeface="Symbol" charset="2"/>
                <a:cs typeface="Symbol" charset="2"/>
              </a:rPr>
              <a:t>d</a:t>
            </a:r>
            <a:r>
              <a:rPr lang="en-US" baseline="-25000">
                <a:solidFill>
                  <a:srgbClr val="FFFFFF"/>
                </a:solidFill>
              </a:rPr>
              <a:t>P</a:t>
            </a:r>
            <a:r>
              <a:rPr lang="en-US">
                <a:solidFill>
                  <a:srgbClr val="FFFFFF"/>
                </a:solidFill>
              </a:rPr>
              <a:t> ? </a:t>
            </a:r>
            <a:r>
              <a:rPr lang="en-US" sz="1600">
                <a:solidFill>
                  <a:srgbClr val="FFFFFF"/>
                </a:solidFill>
              </a:rPr>
              <a:t>[inexpensive source, high effort detector]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08545" y="836712"/>
            <a:ext cx="4183063" cy="4792663"/>
          </a:xfrm>
        </p:spPr>
        <p:txBody>
          <a:bodyPr/>
          <a:lstStyle/>
          <a:p>
            <a:r>
              <a:rPr lang="en-US" sz="2000"/>
              <a:t>Idea: DAR of </a:t>
            </a:r>
            <a:r>
              <a:rPr lang="en-US" sz="2000">
                <a:latin typeface="Symbol" charset="2"/>
                <a:cs typeface="Symbol" charset="2"/>
              </a:rPr>
              <a:t>m</a:t>
            </a:r>
            <a:r>
              <a:rPr lang="en-US" sz="2000" baseline="30000"/>
              <a:t>+</a:t>
            </a:r>
            <a:r>
              <a:rPr lang="en-US" sz="2000"/>
              <a:t> (cyclotron complex) to produce muon-antineutrinos</a:t>
            </a:r>
          </a:p>
          <a:p>
            <a:r>
              <a:rPr lang="en-US" sz="2000"/>
              <a:t>Compared to DAE</a:t>
            </a:r>
            <a:r>
              <a:rPr lang="en-US" sz="2000">
                <a:latin typeface="Symbol" charset="2"/>
                <a:cs typeface="Symbol" charset="2"/>
              </a:rPr>
              <a:t>d</a:t>
            </a:r>
            <a:r>
              <a:rPr lang="en-US" sz="2000"/>
              <a:t>ALUS:</a:t>
            </a:r>
            <a:br>
              <a:rPr lang="en-US" sz="2000"/>
            </a:br>
            <a:r>
              <a:rPr lang="en-US" sz="2000"/>
              <a:t>one source, multiple detectors</a:t>
            </a:r>
          </a:p>
          <a:p>
            <a:r>
              <a:rPr lang="en-US" sz="2000"/>
              <a:t>Higher duty cycle (inverse beta decay cannot measure direction)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4008" y="836712"/>
            <a:ext cx="4184650" cy="4792663"/>
          </a:xfrm>
        </p:spPr>
        <p:txBody>
          <a:bodyPr/>
          <a:lstStyle/>
          <a:p>
            <a:r>
              <a:rPr lang="en-US" sz="2000"/>
              <a:t>Idea: lower threshold than PINGU (0.5-1 GeV)</a:t>
            </a:r>
          </a:p>
          <a:p>
            <a:r>
              <a:rPr lang="en-US" sz="2000"/>
              <a:t>About factor three denser strings</a:t>
            </a:r>
          </a:p>
          <a:p>
            <a:r>
              <a:rPr lang="en-US" sz="2000"/>
              <a:t>CP sensitivity, in principle</a:t>
            </a:r>
          </a:p>
          <a:p>
            <a:r>
              <a:rPr lang="en-US" sz="2000"/>
              <a:t>Systematics? </a:t>
            </a:r>
          </a:p>
          <a:p>
            <a:endParaRPr lang="en-US" sz="2000"/>
          </a:p>
        </p:txBody>
      </p:sp>
      <p:pic>
        <p:nvPicPr>
          <p:cNvPr id="6" name="Picture 5" descr="Bildschirmfoto 2015-06-10 um 18.53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429000"/>
            <a:ext cx="3759995" cy="31034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3588" y="6519446"/>
            <a:ext cx="29163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A5EB"/>
                </a:solidFill>
                <a:latin typeface="Times"/>
                <a:cs typeface="Times"/>
              </a:rPr>
              <a:t>J. Evslin</a:t>
            </a:r>
          </a:p>
        </p:txBody>
      </p:sp>
      <p:pic>
        <p:nvPicPr>
          <p:cNvPr id="8" name="Picture 7" descr="Bildschirmfoto 2015-06-12 um 15.25.2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020" y="3429000"/>
            <a:ext cx="3202496" cy="33153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12160" y="2888940"/>
            <a:ext cx="29163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A5EB"/>
                </a:solidFill>
                <a:latin typeface="Times"/>
                <a:cs typeface="Times"/>
              </a:rPr>
              <a:t>S. Razzaque</a:t>
            </a:r>
          </a:p>
        </p:txBody>
      </p:sp>
    </p:spTree>
    <p:extLst>
      <p:ext uri="{BB962C8B-B14F-4D97-AF65-F5344CB8AC3E}">
        <p14:creationId xmlns:p14="http://schemas.microsoft.com/office/powerpoint/2010/main" val="3519716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87524" y="872716"/>
            <a:ext cx="8520113" cy="5151400"/>
          </a:xfrm>
        </p:spPr>
        <p:txBody>
          <a:bodyPr/>
          <a:lstStyle/>
          <a:p>
            <a:r>
              <a:rPr lang="en-US"/>
              <a:t>Origin and implications of leptonic CP violation are major challenges. </a:t>
            </a:r>
            <a:r>
              <a:rPr lang="en-US" sz="1600"/>
              <a:t>[Connection to leptogenesis: pass the buck to my astroparticle fellow conveners …] </a:t>
            </a:r>
          </a:p>
          <a:p>
            <a:r>
              <a:rPr lang="en-US"/>
              <a:t>Sterile neutrinos with different masses can solve many of the unresolved problems of the Standard Model (smallness of neutrino mass, dark matter, baryogenesis)</a:t>
            </a:r>
          </a:p>
          <a:p>
            <a:r>
              <a:rPr lang="en-US"/>
              <a:t>The observational evidence for eV-sterile neutrinos is on weaker grounds. Especially, there are few contradictions (appearance-disappearance, cosmology, …). Theorists find ways out for you!</a:t>
            </a:r>
          </a:p>
          <a:p>
            <a:r>
              <a:rPr lang="en-US"/>
              <a:t>Cosmic neutrinos are a new player in town. New ways to test particle physics in extreme environments, at extreme distances, or extreme energies</a:t>
            </a:r>
          </a:p>
          <a:p>
            <a:r>
              <a:rPr lang="en-US"/>
              <a:t>Models for neutrino mass and flavor: Connection with other disciplines/problems/observables important. </a:t>
            </a:r>
            <a:br>
              <a:rPr lang="en-US"/>
            </a:br>
            <a:r>
              <a:rPr lang="en-US"/>
              <a:t>The “anarchy community” attracts fans.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>
                <a:solidFill>
                  <a:srgbClr val="FF0000"/>
                </a:solidFill>
              </a:rPr>
              <a:t>Thanks to the WIN organizers, session chairs, and all speakers!</a:t>
            </a:r>
          </a:p>
        </p:txBody>
      </p:sp>
    </p:spTree>
    <p:extLst>
      <p:ext uri="{BB962C8B-B14F-4D97-AF65-F5344CB8AC3E}">
        <p14:creationId xmlns:p14="http://schemas.microsoft.com/office/powerpoint/2010/main" val="778050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…</a:t>
            </a:r>
          </a:p>
        </p:txBody>
      </p:sp>
      <p:pic>
        <p:nvPicPr>
          <p:cNvPr id="4" name="Picture 3" descr="Bildschirmfoto 2015-06-10 um 12.03.3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744"/>
          <a:stretch/>
        </p:blipFill>
        <p:spPr>
          <a:xfrm>
            <a:off x="180172" y="1644388"/>
            <a:ext cx="7666444" cy="1215669"/>
          </a:xfrm>
          <a:prstGeom prst="rect">
            <a:avLst/>
          </a:prstGeom>
        </p:spPr>
      </p:pic>
      <p:pic>
        <p:nvPicPr>
          <p:cNvPr id="5" name="Picture 4" descr="Bildschirmfoto 2015-06-10 um 12.04.2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" y="0"/>
            <a:ext cx="9144000" cy="15186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47664" y="1952836"/>
            <a:ext cx="1656184" cy="252028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5516" y="2276872"/>
            <a:ext cx="2592288" cy="252028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9" name="Picture 8" descr="Bildschirmfoto 2015-06-10 um 12.03.3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79" r="47399"/>
          <a:stretch/>
        </p:blipFill>
        <p:spPr>
          <a:xfrm>
            <a:off x="2375756" y="2528900"/>
            <a:ext cx="3348372" cy="1851122"/>
          </a:xfrm>
          <a:prstGeom prst="rect">
            <a:avLst/>
          </a:prstGeom>
        </p:spPr>
      </p:pic>
      <p:pic>
        <p:nvPicPr>
          <p:cNvPr id="8" name="Picture 7" descr="Bildschirmfoto 2015-06-11 um 09.58.1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473116"/>
            <a:ext cx="7200800" cy="196312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99584" y="1196752"/>
            <a:ext cx="3744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>
                <a:solidFill>
                  <a:srgbClr val="FFFFFF"/>
                </a:solidFill>
                <a:latin typeface="Courier"/>
                <a:cs typeface="Courier"/>
              </a:rPr>
              <a:t>http://th-workshop2015.desy.de/</a:t>
            </a:r>
          </a:p>
        </p:txBody>
      </p:sp>
    </p:spTree>
    <p:extLst>
      <p:ext uri="{BB962C8B-B14F-4D97-AF65-F5344CB8AC3E}">
        <p14:creationId xmlns:p14="http://schemas.microsoft.com/office/powerpoint/2010/main" val="1402596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Lepton mixing, 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and the vicious phase(</a:t>
            </a:r>
            <a:r>
              <a:rPr lang="en-US">
                <a:solidFill>
                  <a:srgbClr val="FF0000"/>
                </a:solidFill>
              </a:rPr>
              <a:t>s</a:t>
            </a:r>
            <a:r>
              <a:rPr lang="en-US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539552" y="4005064"/>
            <a:ext cx="4032448" cy="1752600"/>
          </a:xfrm>
        </p:spPr>
        <p:txBody>
          <a:bodyPr/>
          <a:lstStyle/>
          <a:p>
            <a:r>
              <a:rPr lang="en-US"/>
              <a:t>(… which are an artefact of </a:t>
            </a:r>
            <a:r>
              <a:rPr lang="en-US" i="1"/>
              <a:t>baryo</a:t>
            </a:r>
            <a:r>
              <a:rPr lang="en-US"/>
              <a:t>genesis,</a:t>
            </a:r>
            <a:br>
              <a:rPr lang="en-US"/>
            </a:br>
            <a:r>
              <a:rPr lang="en-US"/>
              <a:t>s</a:t>
            </a:r>
            <a:r>
              <a:rPr lang="en-US"/>
              <a:t>omething divine</a:t>
            </a:r>
            <a:r>
              <a:rPr lang="en-US"/>
              <a:t>?)</a:t>
            </a:r>
          </a:p>
          <a:p>
            <a:endParaRPr lang="en-US"/>
          </a:p>
        </p:txBody>
      </p:sp>
      <p:pic>
        <p:nvPicPr>
          <p:cNvPr id="2" name="Picture 1" descr="Bildschirmfoto 2015-06-08 um 12.02.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020" y="872716"/>
            <a:ext cx="4012085" cy="50812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28284" y="5589240"/>
            <a:ext cx="16201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>
                <a:solidFill>
                  <a:schemeClr val="bg1"/>
                </a:solidFill>
                <a:latin typeface="Times"/>
                <a:cs typeface="Times"/>
              </a:rPr>
              <a:t>K. Scholberg</a:t>
            </a:r>
          </a:p>
        </p:txBody>
      </p:sp>
    </p:spTree>
    <p:extLst>
      <p:ext uri="{BB962C8B-B14F-4D97-AF65-F5344CB8AC3E}">
        <p14:creationId xmlns:p14="http://schemas.microsoft.com/office/powerpoint/2010/main" val="1698668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82575" y="977900"/>
            <a:ext cx="4361433" cy="4792663"/>
          </a:xfrm>
        </p:spPr>
        <p:txBody>
          <a:bodyPr/>
          <a:lstStyle/>
          <a:p>
            <a:r>
              <a:rPr lang="en-US"/>
              <a:t>The Creation of the World </a:t>
            </a:r>
            <a:br>
              <a:rPr lang="en-US"/>
            </a:br>
            <a:r>
              <a:rPr lang="en-US" sz="1800" b="1">
                <a:solidFill>
                  <a:schemeClr val="accent1"/>
                </a:solidFill>
                <a:latin typeface="Times"/>
                <a:cs typeface="Times"/>
              </a:rPr>
              <a:t>(Genesis 1)</a:t>
            </a:r>
            <a:r>
              <a:rPr lang="en-US" sz="1800"/>
              <a:t/>
            </a:r>
            <a:br>
              <a:rPr lang="en-US" sz="1800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 b="1"/>
              <a:t>1 </a:t>
            </a:r>
            <a:r>
              <a:rPr lang="en-US"/>
              <a:t>In the beginning, God created the heavens and the earth. </a:t>
            </a:r>
            <a:br>
              <a:rPr lang="en-US"/>
            </a:br>
            <a:r>
              <a:rPr lang="en-US" b="1"/>
              <a:t>2 </a:t>
            </a:r>
            <a:r>
              <a:rPr lang="en-US"/>
              <a:t>The earth was without form and void, and darkness was over the face of the deep</a:t>
            </a:r>
          </a:p>
          <a:p>
            <a:r>
              <a:rPr lang="en-US"/>
              <a:t> “who is called the devil and Satan … was thrown down </a:t>
            </a:r>
            <a:r>
              <a:rPr lang="en-US" b="1"/>
              <a:t>to the earth</a:t>
            </a:r>
            <a:r>
              <a:rPr lang="en-US"/>
              <a:t>”</a:t>
            </a:r>
            <a:br>
              <a:rPr lang="en-US"/>
            </a:br>
            <a:r>
              <a:rPr lang="en-US" b="1">
                <a:solidFill>
                  <a:srgbClr val="00A5EB"/>
                </a:solidFill>
                <a:latin typeface="Times"/>
                <a:cs typeface="Times"/>
              </a:rPr>
              <a:t> </a:t>
            </a:r>
            <a:r>
              <a:rPr lang="en-US" sz="1800" b="1">
                <a:solidFill>
                  <a:srgbClr val="00A5EB"/>
                </a:solidFill>
                <a:latin typeface="Times"/>
                <a:cs typeface="Times"/>
              </a:rPr>
              <a:t>(Revelation 12:7-9)</a:t>
            </a:r>
            <a:r>
              <a:rPr lang="en-US" b="1">
                <a:solidFill>
                  <a:schemeClr val="tx2"/>
                </a:solidFill>
                <a:latin typeface="Times"/>
                <a:cs typeface="Times"/>
              </a:rPr>
              <a:t/>
            </a:r>
            <a:br>
              <a:rPr lang="en-US" b="1">
                <a:solidFill>
                  <a:schemeClr val="tx2"/>
                </a:solidFill>
                <a:latin typeface="Times"/>
                <a:cs typeface="Times"/>
              </a:rPr>
            </a:br>
            <a:r>
              <a:rPr lang="en-US"/>
              <a:t>Must have happened after Genesis 1:1!</a:t>
            </a:r>
          </a:p>
          <a:p>
            <a:r>
              <a:rPr lang="en-US"/>
              <a:t>Conclusion: </a:t>
            </a:r>
            <a:r>
              <a:rPr lang="en-US" i="1"/>
              <a:t>The devil cannot have interfered with baryogenesis</a:t>
            </a:r>
            <a:br>
              <a:rPr lang="en-US" i="1"/>
            </a:br>
            <a:r>
              <a:rPr lang="en-US" sz="1600"/>
              <a:t>(in his role as devil)</a:t>
            </a:r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2100" y="103188"/>
            <a:ext cx="8851900" cy="544512"/>
          </a:xfrm>
        </p:spPr>
        <p:txBody>
          <a:bodyPr/>
          <a:lstStyle/>
          <a:p>
            <a:r>
              <a:rPr lang="en-US"/>
              <a:t>Can the devil have interfered with baryogenesis or EWSB?</a:t>
            </a:r>
          </a:p>
        </p:txBody>
      </p:sp>
      <p:pic>
        <p:nvPicPr>
          <p:cNvPr id="6" name="Picture 5" descr="Bildschirmfoto 2015-06-08 um 12.02.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020" y="872716"/>
            <a:ext cx="4012085" cy="50812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9552" y="1880828"/>
            <a:ext cx="41404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0</a:t>
            </a:r>
            <a:r>
              <a:rPr lang="en-US" sz="2000"/>
              <a:t> </a:t>
            </a:r>
            <a:r>
              <a:rPr lang="en-US" sz="2000">
                <a:solidFill>
                  <a:srgbClr val="FF0000"/>
                </a:solidFill>
              </a:rPr>
              <a:t>Inflation</a:t>
            </a:r>
            <a:r>
              <a:rPr lang="en-US" sz="2000"/>
              <a:t>, </a:t>
            </a:r>
            <a:r>
              <a:rPr lang="en-US" sz="2000">
                <a:solidFill>
                  <a:srgbClr val="FF0000"/>
                </a:solidFill>
              </a:rPr>
              <a:t>Baryogenesis, EWSB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63988" y="2096852"/>
            <a:ext cx="1431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CMB, </a:t>
            </a:r>
            <a:br>
              <a:rPr lang="en-US">
                <a:solidFill>
                  <a:srgbClr val="FF0000"/>
                </a:solidFill>
              </a:rPr>
            </a:br>
            <a:r>
              <a:rPr lang="en-US">
                <a:solidFill>
                  <a:srgbClr val="FF0000"/>
                </a:solidFill>
              </a:rPr>
              <a:t>structure </a:t>
            </a:r>
            <a:br>
              <a:rPr lang="en-US">
                <a:solidFill>
                  <a:srgbClr val="FF0000"/>
                </a:solidFill>
              </a:rPr>
            </a:br>
            <a:r>
              <a:rPr lang="en-US">
                <a:solidFill>
                  <a:srgbClr val="FF0000"/>
                </a:solidFill>
              </a:rPr>
              <a:t>formation?</a:t>
            </a:r>
          </a:p>
        </p:txBody>
      </p:sp>
      <p:cxnSp>
        <p:nvCxnSpPr>
          <p:cNvPr id="10" name="Straight Arrow Connector 9"/>
          <p:cNvCxnSpPr>
            <a:stCxn id="8" idx="1"/>
          </p:cNvCxnSpPr>
          <p:nvPr/>
        </p:nvCxnSpPr>
        <p:spPr bwMode="auto">
          <a:xfrm flipH="1">
            <a:off x="4211960" y="2512351"/>
            <a:ext cx="252028" cy="1654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Box 15"/>
          <p:cNvSpPr txBox="1"/>
          <p:nvPr/>
        </p:nvSpPr>
        <p:spPr>
          <a:xfrm>
            <a:off x="7128284" y="5589240"/>
            <a:ext cx="16201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>
                <a:solidFill>
                  <a:schemeClr val="bg1"/>
                </a:solidFill>
                <a:latin typeface="Times"/>
                <a:cs typeface="Times"/>
              </a:rPr>
              <a:t>K. Scholberg</a:t>
            </a:r>
          </a:p>
        </p:txBody>
      </p:sp>
    </p:spTree>
    <p:extLst>
      <p:ext uri="{BB962C8B-B14F-4D97-AF65-F5344CB8AC3E}">
        <p14:creationId xmlns:p14="http://schemas.microsoft.com/office/powerpoint/2010/main" val="1065792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Where does CP violation actually come from?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…</a:t>
            </a:r>
          </a:p>
        </p:txBody>
      </p:sp>
      <p:pic>
        <p:nvPicPr>
          <p:cNvPr id="4" name="Picture 3" descr="Bildschirmfoto 2015-06-10 um 17.06.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9144000" cy="2397265"/>
          </a:xfrm>
          <a:prstGeom prst="rect">
            <a:avLst/>
          </a:prstGeom>
        </p:spPr>
      </p:pic>
      <p:pic>
        <p:nvPicPr>
          <p:cNvPr id="5" name="Picture 4" descr="Bildschirmfoto 2015-06-10 um 17.08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3356502"/>
            <a:ext cx="6728881" cy="34874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84268" y="5337212"/>
            <a:ext cx="12601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A5EB"/>
                </a:solidFill>
                <a:latin typeface="Times"/>
                <a:cs typeface="Times"/>
              </a:rPr>
              <a:t>M.-C. Chen</a:t>
            </a:r>
          </a:p>
        </p:txBody>
      </p:sp>
      <p:sp>
        <p:nvSpPr>
          <p:cNvPr id="7" name="Rectangle 6"/>
          <p:cNvSpPr/>
          <p:nvPr/>
        </p:nvSpPr>
        <p:spPr>
          <a:xfrm>
            <a:off x="6732240" y="4473116"/>
            <a:ext cx="1728192" cy="90010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Example discussed based</a:t>
            </a:r>
            <a:r>
              <a:rPr kumimoji="0" lang="en-US" sz="16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on </a:t>
            </a:r>
            <a:r>
              <a:rPr kumimoji="0" lang="en-US" sz="16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Symbol" charset="2"/>
                <a:cs typeface="Symbol" charset="2"/>
              </a:rPr>
              <a:t>D</a:t>
            </a:r>
            <a:r>
              <a:rPr kumimoji="0" lang="en-US" sz="16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(27)</a:t>
            </a: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72516" y="4617132"/>
            <a:ext cx="12241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Physical</a:t>
            </a:r>
            <a:br>
              <a:rPr lang="en-US"/>
            </a:br>
            <a:r>
              <a:rPr lang="en-US"/>
              <a:t>CP violation</a:t>
            </a:r>
          </a:p>
          <a:p>
            <a:r>
              <a:rPr lang="en-US"/>
              <a:t>(all groups)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80212" y="3429000"/>
            <a:ext cx="237626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Aka “</a:t>
            </a:r>
            <a:r>
              <a:rPr lang="en-US" i="1"/>
              <a:t>geometric CP violation”</a:t>
            </a:r>
            <a:r>
              <a:rPr lang="en-US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00408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Are the Majorana CP phases accessible?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060848"/>
            <a:ext cx="8520113" cy="3169655"/>
          </a:xfrm>
        </p:spPr>
        <p:txBody>
          <a:bodyPr/>
          <a:lstStyle/>
          <a:p>
            <a:r>
              <a:rPr lang="en-US"/>
              <a:t>Need:</a:t>
            </a:r>
          </a:p>
          <a:p>
            <a:pPr lvl="1"/>
            <a:r>
              <a:rPr lang="en-US"/>
              <a:t>Very good 0</a:t>
            </a:r>
            <a:r>
              <a:rPr lang="en-US">
                <a:latin typeface="Symbol" charset="2"/>
                <a:cs typeface="Symbol" charset="2"/>
              </a:rPr>
              <a:t>nbb</a:t>
            </a:r>
            <a:r>
              <a:rPr lang="en-US"/>
              <a:t> measurement (1t Xe?)</a:t>
            </a:r>
          </a:p>
          <a:p>
            <a:pPr lvl="1"/>
            <a:r>
              <a:rPr lang="en-US"/>
              <a:t>Optimistic error on nuclear matrix </a:t>
            </a:r>
            <a:br>
              <a:rPr lang="en-US"/>
            </a:br>
            <a:r>
              <a:rPr lang="en-US"/>
              <a:t>elements (at least 50%?)</a:t>
            </a:r>
          </a:p>
          <a:p>
            <a:pPr lvl="1"/>
            <a:r>
              <a:rPr lang="en-US">
                <a:solidFill>
                  <a:srgbClr val="FF0000"/>
                </a:solidFill>
              </a:rPr>
              <a:t>Precise neutrino mass measurenent </a:t>
            </a:r>
            <a:br>
              <a:rPr lang="en-US">
                <a:solidFill>
                  <a:srgbClr val="FF0000"/>
                </a:solidFill>
              </a:rPr>
            </a:br>
            <a:r>
              <a:rPr lang="en-US">
                <a:solidFill>
                  <a:srgbClr val="FF0000"/>
                </a:solidFill>
              </a:rPr>
              <a:t>from cosmology </a:t>
            </a:r>
            <a:r>
              <a:rPr lang="en-US"/>
              <a:t>(at least 0.05 eV)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60232" y="5769260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A5EB"/>
                </a:solidFill>
                <a:latin typeface="Times"/>
                <a:cs typeface="Times"/>
              </a:rPr>
              <a:t>H. Minakata</a:t>
            </a:r>
          </a:p>
        </p:txBody>
      </p:sp>
      <p:pic>
        <p:nvPicPr>
          <p:cNvPr id="5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772" y="1376772"/>
            <a:ext cx="4207706" cy="531276"/>
          </a:xfrm>
          <a:prstGeom prst="rect">
            <a:avLst/>
          </a:prstGeom>
        </p:spPr>
      </p:pic>
      <p:pic>
        <p:nvPicPr>
          <p:cNvPr id="6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541" y="1376772"/>
            <a:ext cx="1230323" cy="531276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6156176" y="1412776"/>
            <a:ext cx="468052" cy="432048"/>
          </a:xfrm>
          <a:prstGeom prst="ellipse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4824028" y="1412776"/>
            <a:ext cx="468052" cy="432048"/>
          </a:xfrm>
          <a:prstGeom prst="ellipse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92180" y="800708"/>
            <a:ext cx="187220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The “no go” phase</a:t>
            </a:r>
            <a:br>
              <a:rPr lang="en-US"/>
            </a:br>
            <a:r>
              <a:rPr lang="en-US"/>
              <a:t>(attached to </a:t>
            </a:r>
            <a:r>
              <a:rPr lang="en-US">
                <a:latin typeface="Symbol" charset="2"/>
                <a:cs typeface="Symbol" charset="2"/>
              </a:rPr>
              <a:t>q</a:t>
            </a:r>
            <a:r>
              <a:rPr lang="en-US" baseline="-25000"/>
              <a:t>13</a:t>
            </a:r>
            <a:r>
              <a:rPr lang="en-US"/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23928" y="800708"/>
            <a:ext cx="187220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The potentially interesting phase</a:t>
            </a:r>
          </a:p>
        </p:txBody>
      </p:sp>
      <p:pic>
        <p:nvPicPr>
          <p:cNvPr id="11" name="Picture 10" descr="Bildschirmfoto 2015-06-12 um 14.37.3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12" y="2204864"/>
            <a:ext cx="4253398" cy="3393928"/>
          </a:xfrm>
          <a:prstGeom prst="rect">
            <a:avLst/>
          </a:prstGeom>
        </p:spPr>
      </p:pic>
      <p:pic>
        <p:nvPicPr>
          <p:cNvPr id="12" name="Picture 11" descr="Bildschirmfoto 2015-06-12 um 14.35.0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40" y="4296007"/>
            <a:ext cx="3025495" cy="2561993"/>
          </a:xfrm>
          <a:prstGeom prst="rect">
            <a:avLst/>
          </a:prstGeom>
        </p:spPr>
      </p:pic>
      <p:pic>
        <p:nvPicPr>
          <p:cNvPr id="13" name="Picture 12" descr="Bildschirmfoto 2015-06-12 um 14.40.1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786" y="5661248"/>
            <a:ext cx="1453033" cy="105619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95536" y="4293096"/>
            <a:ext cx="295232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r</a:t>
            </a:r>
            <a:r>
              <a:rPr lang="en-US" baseline="-25000"/>
              <a:t>NME</a:t>
            </a:r>
            <a:r>
              <a:rPr lang="en-US"/>
              <a:t>=2.0, from </a:t>
            </a:r>
            <a:br>
              <a:rPr lang="en-US"/>
            </a:br>
            <a:r>
              <a:rPr lang="en-US" b="1">
                <a:solidFill>
                  <a:schemeClr val="accent1"/>
                </a:solidFill>
                <a:latin typeface="Times"/>
                <a:cs typeface="Times"/>
              </a:rPr>
              <a:t>arXiv:1402.6014</a:t>
            </a:r>
            <a:r>
              <a:rPr lang="en-US"/>
              <a:t>  </a:t>
            </a:r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4355976" y="3717032"/>
            <a:ext cx="25202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244976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Unitarity triangles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9552" y="6519446"/>
            <a:ext cx="12601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A5EB"/>
                </a:solidFill>
                <a:latin typeface="Times"/>
                <a:cs typeface="Times"/>
              </a:rPr>
              <a:t>S. Parke</a:t>
            </a:r>
          </a:p>
        </p:txBody>
      </p:sp>
      <p:pic>
        <p:nvPicPr>
          <p:cNvPr id="6" name="Picture 5" descr="Bildschirmfoto 2015-06-12 um 12.36.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88" y="764704"/>
            <a:ext cx="9144000" cy="473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737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Unitarity, abandoned?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9552" y="6381328"/>
            <a:ext cx="12601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A5EB"/>
                </a:solidFill>
                <a:latin typeface="Times"/>
                <a:cs typeface="Times"/>
              </a:rPr>
              <a:t>S. Parke</a:t>
            </a:r>
          </a:p>
        </p:txBody>
      </p:sp>
      <p:pic>
        <p:nvPicPr>
          <p:cNvPr id="5" name="Picture 4" descr="Bildschirmfoto 2015-06-12 um 12.37.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00708"/>
            <a:ext cx="8681576" cy="532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98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Theory of neutrino mass and flavor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151620" y="3609020"/>
            <a:ext cx="6400800" cy="1752600"/>
          </a:xfrm>
        </p:spPr>
        <p:txBody>
          <a:bodyPr/>
          <a:lstStyle/>
          <a:p>
            <a:r>
              <a:rPr lang="en-US"/>
              <a:t>… or: how to predict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 b="1"/>
              <a:t/>
            </a:r>
            <a:br>
              <a:rPr lang="en-US" b="1"/>
            </a:br>
            <a:r>
              <a:rPr lang="en-US" b="1"/>
              <a:t>vs.</a:t>
            </a:r>
          </a:p>
        </p:txBody>
      </p:sp>
      <p:pic>
        <p:nvPicPr>
          <p:cNvPr id="3" name="Picture 2" descr="Bildschirmfoto 2015-06-08 um 12.13.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720" y="4159932"/>
            <a:ext cx="1866900" cy="1358900"/>
          </a:xfrm>
          <a:prstGeom prst="rect">
            <a:avLst/>
          </a:prstGeom>
        </p:spPr>
      </p:pic>
      <p:pic>
        <p:nvPicPr>
          <p:cNvPr id="6" name="Picture 5" descr="Bildschirmfoto 2015-06-08 um 12.13.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088" y="4123928"/>
            <a:ext cx="2933700" cy="1460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80212" y="5733256"/>
            <a:ext cx="16201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>
                <a:solidFill>
                  <a:schemeClr val="accent1"/>
                </a:solidFill>
                <a:latin typeface="Times"/>
                <a:cs typeface="Times"/>
              </a:rPr>
              <a:t>K. Scholberg</a:t>
            </a:r>
          </a:p>
        </p:txBody>
      </p:sp>
    </p:spTree>
    <p:extLst>
      <p:ext uri="{BB962C8B-B14F-4D97-AF65-F5344CB8AC3E}">
        <p14:creationId xmlns:p14="http://schemas.microsoft.com/office/powerpoint/2010/main" val="1979886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DENFONTSHAPE" val="true"/>
</p:tagLst>
</file>

<file path=ppt/theme/theme1.xml><?xml version="1.0" encoding="utf-8"?>
<a:theme xmlns:a="http://schemas.openxmlformats.org/drawingml/2006/main" name="2_DESY_Vortrag_3-1">
  <a:themeElements>
    <a:clrScheme name="2_DESY_Vortrag_3-1 14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00A5EB"/>
      </a:accent1>
      <a:accent2>
        <a:srgbClr val="F28E00"/>
      </a:accent2>
      <a:accent3>
        <a:srgbClr val="FFFFFF"/>
      </a:accent3>
      <a:accent4>
        <a:srgbClr val="000000"/>
      </a:accent4>
      <a:accent5>
        <a:srgbClr val="AACFF3"/>
      </a:accent5>
      <a:accent6>
        <a:srgbClr val="DB8000"/>
      </a:accent6>
      <a:hlink>
        <a:srgbClr val="00A5EB"/>
      </a:hlink>
      <a:folHlink>
        <a:srgbClr val="808080"/>
      </a:folHlink>
    </a:clrScheme>
    <a:fontScheme name="2_DESY_Vortrag_3-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tx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DESY_Vortrag_3-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14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22768</TotalTime>
  <Words>788</Words>
  <Application>Microsoft Macintosh PowerPoint</Application>
  <PresentationFormat>On-screen Show (4:3)</PresentationFormat>
  <Paragraphs>142</Paragraphs>
  <Slides>25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2_DESY_Vortrag_3-1</vt:lpstr>
      <vt:lpstr>Neutrinos theory session summary</vt:lpstr>
      <vt:lpstr>Contents</vt:lpstr>
      <vt:lpstr>Lepton mixing,  and the vicious phase(s)</vt:lpstr>
      <vt:lpstr>Can the devil have interfered with baryogenesis or EWSB?</vt:lpstr>
      <vt:lpstr>Where does CP violation actually come from?</vt:lpstr>
      <vt:lpstr>Are the Majorana CP phases accessible?</vt:lpstr>
      <vt:lpstr>Unitarity triangles</vt:lpstr>
      <vt:lpstr>Unitarity, abandoned?</vt:lpstr>
      <vt:lpstr>Theory of neutrino mass and flavor</vt:lpstr>
      <vt:lpstr>How to make the neutrinos extremely light</vt:lpstr>
      <vt:lpstr>Quo vadis, neutrino flavor models?, ??</vt:lpstr>
      <vt:lpstr>Testing (classes of) flavor models by sum rules… 0nbb</vt:lpstr>
      <vt:lpstr>Testing (classes of) flavor models by sum rules… dCP</vt:lpstr>
      <vt:lpstr>Sterile neutrinos</vt:lpstr>
      <vt:lpstr>Where do we expect physics beyond the Standard Model?</vt:lpstr>
      <vt:lpstr>Sterile neutrinos for multiple purposes </vt:lpstr>
      <vt:lpstr>The nTOE (Theory of [almost] Everything), aka nMSM</vt:lpstr>
      <vt:lpstr>Light (~eV) sterile neutrinos?</vt:lpstr>
      <vt:lpstr>eV-steriles have effects at long baselines </vt:lpstr>
      <vt:lpstr>Particle physics with cosmic neutrinos &amp; new ideas</vt:lpstr>
      <vt:lpstr>Flavor composition of astrophysical neutrinos </vt:lpstr>
      <vt:lpstr>Theoretical expectations in presence of new physics (only results from this Tuesday: arXiv:1506.02043, arXiv:1506.02624, arXiv:1506.02645)</vt:lpstr>
      <vt:lpstr>New ideas to measure dP ? [inexpensive source, high effort detector]</vt:lpstr>
      <vt:lpstr>Summary</vt:lpstr>
      <vt:lpstr>PowerPoint Presentation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Winter Walter</dc:creator>
  <cp:lastModifiedBy>Walter Winter</cp:lastModifiedBy>
  <cp:revision>1178</cp:revision>
  <cp:lastPrinted>2015-03-10T12:58:10Z</cp:lastPrinted>
  <dcterms:created xsi:type="dcterms:W3CDTF">2008-04-14T12:45:38Z</dcterms:created>
  <dcterms:modified xsi:type="dcterms:W3CDTF">2015-06-12T17:57:36Z</dcterms:modified>
</cp:coreProperties>
</file>