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0" r:id="rId2"/>
    <p:sldId id="363" r:id="rId3"/>
    <p:sldId id="289" r:id="rId4"/>
    <p:sldId id="361" r:id="rId5"/>
    <p:sldId id="362" r:id="rId6"/>
    <p:sldId id="278" r:id="rId7"/>
    <p:sldId id="335" r:id="rId8"/>
    <p:sldId id="336" r:id="rId9"/>
    <p:sldId id="331" r:id="rId10"/>
    <p:sldId id="332" r:id="rId11"/>
    <p:sldId id="359" r:id="rId12"/>
    <p:sldId id="276" r:id="rId13"/>
    <p:sldId id="338" r:id="rId14"/>
    <p:sldId id="293" r:id="rId15"/>
    <p:sldId id="345" r:id="rId16"/>
    <p:sldId id="279" r:id="rId17"/>
    <p:sldId id="364" r:id="rId18"/>
    <p:sldId id="346" r:id="rId19"/>
    <p:sldId id="366" r:id="rId20"/>
    <p:sldId id="343" r:id="rId21"/>
    <p:sldId id="344" r:id="rId22"/>
    <p:sldId id="339" r:id="rId23"/>
    <p:sldId id="365" r:id="rId2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831" autoAdjust="0"/>
    <p:restoredTop sz="93333" autoAdjust="0"/>
  </p:normalViewPr>
  <p:slideViewPr>
    <p:cSldViewPr snapToGrid="0" snapToObjects="1">
      <p:cViewPr varScale="1">
        <p:scale>
          <a:sx n="98" d="100"/>
          <a:sy n="98" d="100"/>
        </p:scale>
        <p:origin x="-4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EF1C4-DF93-0548-9E4D-517076F53BB5}" type="datetimeFigureOut">
              <a:rPr lang="ja-JP" altLang="en-US" smtClean="0"/>
              <a:pPr/>
              <a:t>15.6.9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70D9F-364B-F44D-9933-A549D02710A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F4D89-11B3-AD4E-ABA3-AA2EDC4FCBD7}" type="datetimeFigureOut">
              <a:rPr lang="ja-JP" altLang="en-US" smtClean="0"/>
              <a:pPr/>
              <a:t>15.6.9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16D9E-DE55-D14F-8D76-C52EDC80516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1B770A-5159-0E45-94CC-199B0C75C7BD}" type="slidenum">
              <a:rPr lang="en-US" altLang="ja-JP">
                <a:latin typeface="Times" pitchFamily="-107" charset="0"/>
                <a:ea typeface="Osaka" pitchFamily="-107" charset="-128"/>
                <a:cs typeface="Osaka" pitchFamily="-107" charset="-128"/>
              </a:rPr>
              <a:pPr/>
              <a:t>3</a:t>
            </a:fld>
            <a:endParaRPr lang="en-US" altLang="ja-JP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D6F3AF-326F-4646-8257-9D0D8B38BF9D}" type="slidenum">
              <a:rPr lang="en-US" altLang="ja-JP">
                <a:latin typeface="Times" pitchFamily="-107" charset="0"/>
                <a:ea typeface="Osaka" pitchFamily="-107" charset="-128"/>
                <a:cs typeface="Osaka" pitchFamily="-107" charset="-128"/>
              </a:rPr>
              <a:pPr/>
              <a:t>6</a:t>
            </a:fld>
            <a:endParaRPr lang="en-US" altLang="ja-JP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EAF744-9B6C-094C-8BD8-740AB23BC483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 dirty="0">
              <a:latin typeface="Times" charset="0"/>
              <a:ea typeface="Osaka" charset="-128"/>
              <a:cs typeface="Osaka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0BD304-D22F-6A4E-9D7D-BF61BBB75C82}" type="slidenum">
              <a:rPr lang="en-US" altLang="ja-JP">
                <a:latin typeface="Times" pitchFamily="-107" charset="0"/>
                <a:ea typeface="Osaka" pitchFamily="-107" charset="-128"/>
                <a:cs typeface="Osaka" pitchFamily="-107" charset="-128"/>
              </a:rPr>
              <a:pPr/>
              <a:t>12</a:t>
            </a:fld>
            <a:endParaRPr lang="en-US" altLang="ja-JP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  <p:sp>
        <p:nvSpPr>
          <p:cNvPr id="614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962EC8-7037-314C-8692-4D0A89F8EEFA}" type="slidenum">
              <a:rPr lang="en-US" altLang="ja-JP">
                <a:latin typeface="Times" pitchFamily="-107" charset="0"/>
                <a:ea typeface="Osaka" pitchFamily="-107" charset="-128"/>
                <a:cs typeface="Osaka" pitchFamily="-107" charset="-128"/>
              </a:rPr>
              <a:pPr/>
              <a:t>14</a:t>
            </a:fld>
            <a:endParaRPr lang="en-US" altLang="ja-JP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811188-11E0-8B4B-AB1B-E18613991A72}" type="slidenum">
              <a:rPr lang="en-US" altLang="ja-JP">
                <a:latin typeface="Times" pitchFamily="-107" charset="0"/>
                <a:ea typeface="Osaka" pitchFamily="-107" charset="-128"/>
                <a:cs typeface="Osaka" pitchFamily="-107" charset="-128"/>
              </a:rPr>
              <a:pPr/>
              <a:t>16</a:t>
            </a:fld>
            <a:endParaRPr lang="en-US" altLang="ja-JP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Times" pitchFamily="-107" charset="0"/>
              <a:ea typeface="Osaka" pitchFamily="-107" charset="-128"/>
              <a:cs typeface="Osaka" pitchFamily="-10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12, 2015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2015@Heidelberg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DD66-707B-FD42-9BF5-F6EC89219BF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12, 2015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2015@Heidelberg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DD66-707B-FD42-9BF5-F6EC89219BF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12, 2015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2015@Heidelberg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DD66-707B-FD42-9BF5-F6EC89219BF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June 12, 2015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WIN 2015@Heidelberg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A17B7-8A33-8B4D-AB72-C097A1751CD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12, 2015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2015@Heidelberg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DD66-707B-FD42-9BF5-F6EC89219BF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12, 2015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2015@Heidelberg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DD66-707B-FD42-9BF5-F6EC89219BF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12, 2015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2015@Heidelberg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DD66-707B-FD42-9BF5-F6EC89219BF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12, 2015</a:t>
            </a:r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2015@Heidelberg</a:t>
            </a:r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DD66-707B-FD42-9BF5-F6EC89219BF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12, 2015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2015@Heidelberg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DD66-707B-FD42-9BF5-F6EC89219BF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12, 2015</a:t>
            </a:r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2015@Heidelberg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DD66-707B-FD42-9BF5-F6EC89219BF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12, 2015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2015@Heidelberg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DD66-707B-FD42-9BF5-F6EC89219BF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12, 2015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2015@Heidelberg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DD66-707B-FD42-9BF5-F6EC89219BF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/>
              <a:t>June 12, 2015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/>
              <a:t>WIN 2015@Heidelberg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DDD66-707B-FD42-9BF5-F6EC89219BF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15743" y="0"/>
            <a:ext cx="7245941" cy="1136316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ja-JP" dirty="0" err="1" smtClean="0"/>
              <a:t>Majorana</a:t>
            </a:r>
            <a:r>
              <a:rPr lang="en-US" altLang="ja-JP" dirty="0" smtClean="0"/>
              <a:t> CP phase: reachable</a:t>
            </a:r>
            <a:r>
              <a:rPr lang="en-US" altLang="ja-JP" dirty="0" smtClean="0"/>
              <a:t>?</a:t>
            </a:r>
            <a:endParaRPr lang="ja-JP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4177" y="6303009"/>
            <a:ext cx="8268349" cy="554991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altLang="ja-JP" sz="2400" kern="0" dirty="0" smtClean="0"/>
              <a:t>Hisakazu Minakata (</a:t>
            </a: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U. Sao</a:t>
            </a:r>
            <a:r>
              <a:rPr lang="en-US" altLang="ja-JP" sz="2400" kern="0" dirty="0" smtClean="0">
                <a:sym typeface="Wingdings"/>
              </a:rPr>
              <a:t> </a:t>
            </a: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Paulo</a:t>
            </a: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),</a:t>
            </a:r>
            <a:r>
              <a:rPr kumimoji="1" lang="en-US" altLang="ja-JP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 based on work done in Rio ! </a:t>
            </a:r>
            <a:endParaRPr kumimoji="1" lang="en-US" altLang="ja-JP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  <p:pic>
        <p:nvPicPr>
          <p:cNvPr id="6" name="図 5" descr="Pão de Açúcar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743" y="1136316"/>
            <a:ext cx="6917390" cy="5166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24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After Planck, cosmology sheds light on absolute neutrino masses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12, 2015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2015@Heidelberg</a:t>
            </a:r>
            <a:endParaRPr lang="ja-JP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332" y="2833276"/>
            <a:ext cx="4529667" cy="35230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42238" y="6395224"/>
            <a:ext cx="3033651" cy="369332"/>
          </a:xfrm>
          <a:prstGeom prst="rect">
            <a:avLst/>
          </a:prstGeom>
          <a:solidFill>
            <a:srgbClr val="C0504D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Battye</a:t>
            </a:r>
            <a:r>
              <a:rPr lang="en-US" dirty="0" smtClean="0"/>
              <a:t>-Moss, ArXiv:1308.5870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2" y="2274219"/>
            <a:ext cx="3793220" cy="37127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0516" y="5987018"/>
            <a:ext cx="2667000" cy="64633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Sunyaev-Zel’dvich</a:t>
            </a:r>
            <a:r>
              <a:rPr lang="en-US" dirty="0" smtClean="0"/>
              <a:t> cluster </a:t>
            </a:r>
            <a:r>
              <a:rPr lang="en-US" dirty="0" smtClean="0"/>
              <a:t>count (Planck 2013)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1745915" y="5142133"/>
            <a:ext cx="933414" cy="756356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3884" y="1566333"/>
            <a:ext cx="3000316" cy="707886"/>
          </a:xfrm>
          <a:prstGeom prst="rect">
            <a:avLst/>
          </a:prstGeom>
          <a:solidFill>
            <a:srgbClr val="C0504D">
              <a:alpha val="38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Planck: Neff = 3.30 +/- 0.27</a:t>
            </a:r>
          </a:p>
          <a:p>
            <a:r>
              <a:rPr lang="en-US" sz="2000" dirty="0" err="1" smtClean="0">
                <a:latin typeface="Symbol" charset="2"/>
                <a:cs typeface="Symbol" charset="2"/>
              </a:rPr>
              <a:t>S</a:t>
            </a:r>
            <a:r>
              <a:rPr lang="en-US" sz="2000" dirty="0" err="1" smtClean="0">
                <a:cs typeface="Symbol" charset="2"/>
              </a:rPr>
              <a:t>m</a:t>
            </a:r>
            <a:r>
              <a:rPr lang="en-US" sz="2000" baseline="-25000" dirty="0" err="1" smtClean="0">
                <a:latin typeface="Symbol" charset="2"/>
                <a:cs typeface="Symbol" charset="2"/>
              </a:rPr>
              <a:t>n</a:t>
            </a:r>
            <a:r>
              <a:rPr lang="en-US" sz="2000" dirty="0" smtClean="0"/>
              <a:t> &lt; 0.23 </a:t>
            </a:r>
            <a:r>
              <a:rPr lang="en-US" sz="2000" dirty="0" err="1" smtClean="0"/>
              <a:t>eV</a:t>
            </a:r>
            <a:endParaRPr 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72561" y="1383151"/>
            <a:ext cx="2733981" cy="1015663"/>
          </a:xfrm>
          <a:prstGeom prst="rect">
            <a:avLst/>
          </a:prstGeom>
          <a:solidFill>
            <a:srgbClr val="008000">
              <a:alpha val="34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Discrepancy between CMB and SZ </a:t>
            </a:r>
            <a:r>
              <a:rPr lang="en-US" altLang="ja-JP" sz="2000" dirty="0" smtClean="0">
                <a:latin typeface="Symbol" charset="2"/>
                <a:cs typeface="Symbol" charset="2"/>
              </a:rPr>
              <a:t>s</a:t>
            </a:r>
            <a:r>
              <a:rPr lang="en-US" altLang="ja-JP" sz="2000" baseline="-25000" dirty="0" smtClean="0"/>
              <a:t>8</a:t>
            </a:r>
            <a:r>
              <a:rPr lang="en-US" altLang="ja-JP" sz="2000" dirty="0" smtClean="0"/>
              <a:t> leads to finite neutrino mass !? 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92330" y="274639"/>
            <a:ext cx="8637268" cy="419346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Planck </a:t>
            </a:r>
            <a:r>
              <a:rPr lang="en-US" altLang="ja-JP" sz="3600" dirty="0" err="1" smtClean="0"/>
              <a:t>w/wo</a:t>
            </a:r>
            <a:r>
              <a:rPr lang="en-US" altLang="ja-JP" sz="3600" dirty="0" smtClean="0"/>
              <a:t> </a:t>
            </a:r>
            <a:r>
              <a:rPr lang="en-US" altLang="ja-JP" sz="3600" dirty="0" smtClean="0"/>
              <a:t>Euclid-like survey forecast</a:t>
            </a:r>
            <a:endParaRPr lang="ja-JP" altLang="en-US" sz="3600" dirty="0"/>
          </a:p>
        </p:txBody>
      </p:sp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12, 2015</a:t>
            </a:r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2015@Heidelberg</a:t>
            </a:r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164" y="3058199"/>
            <a:ext cx="3788129" cy="266640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337" y="5726290"/>
            <a:ext cx="7288663" cy="61961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393434" y="6488668"/>
            <a:ext cx="6750566" cy="369332"/>
          </a:xfrm>
          <a:prstGeom prst="rect">
            <a:avLst/>
          </a:prstGeom>
          <a:solidFill>
            <a:srgbClr val="4F81BD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T. </a:t>
            </a:r>
            <a:r>
              <a:rPr lang="en-US" altLang="ja-JP" dirty="0" err="1" smtClean="0"/>
              <a:t>Bassea</a:t>
            </a:r>
            <a:r>
              <a:rPr lang="en-US" altLang="ja-JP" dirty="0" smtClean="0"/>
              <a:t>, O. E. </a:t>
            </a:r>
            <a:r>
              <a:rPr lang="en-US" altLang="ja-JP" dirty="0" err="1" smtClean="0"/>
              <a:t>Bjældea</a:t>
            </a:r>
            <a:r>
              <a:rPr lang="en-US" altLang="ja-JP" dirty="0" smtClean="0"/>
              <a:t>, J. </a:t>
            </a:r>
            <a:r>
              <a:rPr lang="en-US" altLang="ja-JP" dirty="0" err="1" smtClean="0"/>
              <a:t>Hamannb</a:t>
            </a:r>
            <a:r>
              <a:rPr lang="en-US" altLang="ja-JP" dirty="0" smtClean="0"/>
              <a:t>, S. </a:t>
            </a:r>
            <a:r>
              <a:rPr lang="en-US" altLang="ja-JP" dirty="0" err="1" smtClean="0"/>
              <a:t>Hannestad</a:t>
            </a:r>
            <a:r>
              <a:rPr lang="en-US" altLang="ja-JP" dirty="0" smtClean="0"/>
              <a:t>, Y.Y.Y. Wong JCAP14 </a:t>
            </a:r>
            <a:endParaRPr lang="ja-JP" altLang="en-US" dirty="0" smtClean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53" y="891121"/>
            <a:ext cx="5237711" cy="401914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161440" y="2658089"/>
            <a:ext cx="1980029" cy="400110"/>
          </a:xfrm>
          <a:prstGeom prst="rect">
            <a:avLst/>
          </a:prstGeom>
          <a:solidFill>
            <a:srgbClr val="008000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Planck 2015 XXIV </a:t>
            </a:r>
            <a:endParaRPr lang="ja-JP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日付プレースホルダ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07" charset="0"/>
                <a:ea typeface="Osaka" pitchFamily="-107" charset="-128"/>
                <a:cs typeface="Osaka" pitchFamily="-107" charset="-128"/>
              </a:rPr>
              <a:t>June 12, 2015</a:t>
            </a:r>
          </a:p>
        </p:txBody>
      </p:sp>
      <p:sp>
        <p:nvSpPr>
          <p:cNvPr id="60419" name="フッター プレースホルダ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07" charset="0"/>
                <a:ea typeface="Osaka" pitchFamily="-107" charset="-128"/>
                <a:cs typeface="Osaka" pitchFamily="-107" charset="-128"/>
              </a:rPr>
              <a:t>WIN 2015@Heidelberg</a:t>
            </a: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025" y="838200"/>
            <a:ext cx="4114800" cy="5169804"/>
          </a:xfrm>
        </p:spPr>
        <p:txBody>
          <a:bodyPr>
            <a:normAutofit/>
          </a:bodyPr>
          <a:lstStyle/>
          <a:p>
            <a:r>
              <a:rPr lang="en-US" altLang="ja-JP" sz="5400" dirty="0" smtClean="0">
                <a:latin typeface="Comic Sans MS"/>
                <a:ea typeface="ＤＦＰ勘亭流" pitchFamily="-107" charset="-128"/>
                <a:cs typeface="Comic Sans MS"/>
              </a:rPr>
              <a:t>Important: key to measure </a:t>
            </a:r>
            <a:r>
              <a:rPr lang="en-US" altLang="ja-JP" sz="5400" dirty="0" err="1" smtClean="0">
                <a:latin typeface="Comic Sans MS"/>
                <a:ea typeface="ＤＦＰ勘亭流" pitchFamily="-107" charset="-128"/>
                <a:cs typeface="Comic Sans MS"/>
              </a:rPr>
              <a:t>Majorana</a:t>
            </a:r>
            <a:r>
              <a:rPr lang="en-US" altLang="ja-JP" sz="5400" dirty="0" smtClean="0">
                <a:latin typeface="Comic Sans MS"/>
                <a:ea typeface="ＤＦＰ勘亭流" pitchFamily="-107" charset="-128"/>
                <a:cs typeface="Comic Sans MS"/>
              </a:rPr>
              <a:t> phase</a:t>
            </a:r>
            <a:endParaRPr lang="ja-JP" altLang="en-US" sz="5400" dirty="0" smtClean="0">
              <a:latin typeface="Comic Sans MS"/>
              <a:ea typeface="ＤＦＰ勘亭流" pitchFamily="-107" charset="-128"/>
              <a:cs typeface="Comic Sans MS"/>
            </a:endParaRPr>
          </a:p>
        </p:txBody>
      </p:sp>
      <p:pic>
        <p:nvPicPr>
          <p:cNvPr id="60421" name="Picture 3" descr="b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381000"/>
            <a:ext cx="4049713" cy="6180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855"/>
          </a:xfrm>
        </p:spPr>
        <p:txBody>
          <a:bodyPr>
            <a:normAutofit fontScale="90000"/>
          </a:bodyPr>
          <a:lstStyle/>
          <a:p>
            <a:r>
              <a:rPr lang="en-US" altLang="ja-JP" sz="3600" dirty="0" smtClean="0"/>
              <a:t>Absolute </a:t>
            </a:r>
            <a:r>
              <a:rPr lang="en-US" altLang="ja-JP" sz="36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r>
              <a:rPr lang="en-US" altLang="ja-JP" sz="3600" dirty="0" smtClean="0"/>
              <a:t> mass has to be known by an  independent way </a:t>
            </a:r>
            <a:endParaRPr lang="ja-JP" altLang="en-US" sz="3600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12, 2015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2015@Heidelberg</a:t>
            </a:r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5534"/>
            <a:ext cx="5475816" cy="451081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374" y="1068404"/>
            <a:ext cx="5349066" cy="69887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183" y="1068404"/>
            <a:ext cx="1150191" cy="49293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452" y="4353187"/>
            <a:ext cx="2821548" cy="2368287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7356469" y="3983855"/>
            <a:ext cx="1787531" cy="369332"/>
          </a:xfrm>
          <a:prstGeom prst="rect">
            <a:avLst/>
          </a:prstGeom>
          <a:solidFill>
            <a:srgbClr val="4F81BD">
              <a:alpha val="38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Normal ordering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92309" y="2689947"/>
            <a:ext cx="1814131" cy="369332"/>
          </a:xfrm>
          <a:prstGeom prst="rect">
            <a:avLst/>
          </a:prstGeom>
          <a:solidFill>
            <a:srgbClr val="4F81BD">
              <a:alpha val="38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Inverted </a:t>
            </a:r>
            <a:r>
              <a:rPr kumimoji="1" lang="en-US" altLang="ja-JP" dirty="0" smtClean="0"/>
              <a:t>ordering</a:t>
            </a:r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6" y="6356350"/>
            <a:ext cx="5463931" cy="496721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6322452" y="1845534"/>
            <a:ext cx="2183661" cy="461665"/>
          </a:xfrm>
          <a:prstGeom prst="rect">
            <a:avLst/>
          </a:prstGeom>
          <a:solidFill>
            <a:srgbClr val="C0504D">
              <a:alpha val="38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Symbol" charset="2"/>
                <a:cs typeface="Symbol" charset="2"/>
              </a:rPr>
              <a:t>a</a:t>
            </a:r>
            <a:r>
              <a:rPr lang="en-US" altLang="ja-JP" sz="2400" baseline="-25000" dirty="0" smtClean="0"/>
              <a:t>31</a:t>
            </a:r>
            <a:r>
              <a:rPr lang="en-US" altLang="ja-JP" sz="2400" dirty="0" smtClean="0"/>
              <a:t>= 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a</a:t>
            </a:r>
            <a:r>
              <a:rPr lang="en-US" altLang="ja-JP" sz="2400" baseline="-25000" dirty="0" smtClean="0"/>
              <a:t>31</a:t>
            </a:r>
            <a:r>
              <a:rPr lang="en-US" altLang="ja-JP" sz="2400" baseline="30000" dirty="0" smtClean="0"/>
              <a:t>PDG</a:t>
            </a:r>
            <a:r>
              <a:rPr lang="en-US" altLang="ja-JP" sz="2400" dirty="0" smtClean="0"/>
              <a:t> – 2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d</a:t>
            </a:r>
            <a:endParaRPr kumimoji="1" lang="ja-JP" altLang="en-US" sz="2400" dirty="0">
              <a:latin typeface="Symbol" charset="2"/>
              <a:cs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07" charset="0"/>
                <a:ea typeface="Osaka" pitchFamily="-107" charset="-128"/>
                <a:cs typeface="Osaka" pitchFamily="-107" charset="-128"/>
              </a:rPr>
              <a:t>June 12, 2015</a:t>
            </a:r>
          </a:p>
        </p:txBody>
      </p:sp>
      <p:sp>
        <p:nvSpPr>
          <p:cNvPr id="62467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dirty="0" smtClean="0">
                <a:latin typeface="Times" pitchFamily="-107" charset="0"/>
                <a:ea typeface="Osaka" pitchFamily="-107" charset="-128"/>
                <a:cs typeface="Osaka" pitchFamily="-107" charset="-128"/>
              </a:rPr>
              <a:t>WIN 2015@Heidelberg</a:t>
            </a: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080" y="457200"/>
            <a:ext cx="4545919" cy="5791200"/>
          </a:xfrm>
        </p:spPr>
        <p:txBody>
          <a:bodyPr>
            <a:normAutofit fontScale="90000"/>
          </a:bodyPr>
          <a:lstStyle/>
          <a:p>
            <a:r>
              <a:rPr lang="ja-JP" altLang="en-US" sz="5400" dirty="0" smtClean="0">
                <a:latin typeface="Comic Sans MS" pitchFamily="-107" charset="0"/>
              </a:rPr>
              <a:t>　</a:t>
            </a:r>
            <a:r>
              <a:rPr lang="en-US" altLang="ja-JP" sz="5400" dirty="0" smtClean="0">
                <a:latin typeface="Comic Sans MS" pitchFamily="-107" charset="0"/>
              </a:rPr>
              <a:t>KATRIN will be followed by new technologies: </a:t>
            </a:r>
            <a:r>
              <a:rPr lang="en-US" altLang="ja-JP" sz="5400" dirty="0" err="1" smtClean="0">
                <a:latin typeface="Comic Sans MS" pitchFamily="-107" charset="0"/>
              </a:rPr>
              <a:t>calorimetry</a:t>
            </a:r>
            <a:r>
              <a:rPr lang="en-US" altLang="ja-JP" sz="5400" dirty="0" smtClean="0">
                <a:latin typeface="Comic Sans MS" pitchFamily="-107" charset="0"/>
              </a:rPr>
              <a:t> and </a:t>
            </a:r>
            <a:r>
              <a:rPr lang="en-US" altLang="ja-JP" sz="5400" dirty="0" smtClean="0">
                <a:latin typeface="Comic Sans MS" pitchFamily="-107" charset="0"/>
              </a:rPr>
              <a:t>Program 8</a:t>
            </a:r>
            <a:endParaRPr lang="ja-JP" altLang="en-US" sz="5400" dirty="0" smtClean="0">
              <a:solidFill>
                <a:schemeClr val="accent2"/>
              </a:solidFill>
              <a:latin typeface="Comic Sans MS" pitchFamily="-107" charset="0"/>
            </a:endParaRPr>
          </a:p>
        </p:txBody>
      </p:sp>
      <p:pic>
        <p:nvPicPr>
          <p:cNvPr id="62469" name="Picture 3" descr="b10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973999" y="457200"/>
            <a:ext cx="3735388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5199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Need not be cosmology, of course</a:t>
            </a: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12, 2015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2015@Heidelberg</a:t>
            </a:r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1742"/>
            <a:ext cx="5174761" cy="3696258"/>
          </a:xfrm>
          <a:prstGeom prst="rect">
            <a:avLst/>
          </a:prstGeom>
        </p:spPr>
      </p:pic>
      <p:pic>
        <p:nvPicPr>
          <p:cNvPr id="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21" y="1078710"/>
            <a:ext cx="3586758" cy="208303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727756" y="3433859"/>
            <a:ext cx="2959044" cy="1631216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A new idea “Project 8”: detecting radiation from </a:t>
            </a:r>
            <a:r>
              <a:rPr lang="en-US" altLang="ja-JP" sz="2000" dirty="0" err="1" smtClean="0"/>
              <a:t>orbitting</a:t>
            </a:r>
            <a:r>
              <a:rPr lang="en-US" altLang="ja-JP" sz="2000" dirty="0" smtClean="0"/>
              <a:t> electron,  </a:t>
            </a:r>
            <a:r>
              <a:rPr lang="en-US" altLang="ja-JP" sz="2000" dirty="0" err="1" smtClean="0"/>
              <a:t>Monreal</a:t>
            </a:r>
            <a:r>
              <a:rPr lang="en-US" altLang="ja-JP" sz="2000" dirty="0" smtClean="0"/>
              <a:t> and </a:t>
            </a:r>
            <a:r>
              <a:rPr lang="en-US" altLang="ja-JP" sz="2000" dirty="0" err="1" smtClean="0"/>
              <a:t>Formaggio</a:t>
            </a:r>
            <a:r>
              <a:rPr lang="en-US" altLang="ja-JP" sz="2000" dirty="0" smtClean="0"/>
              <a:t> </a:t>
            </a:r>
            <a:r>
              <a:rPr lang="en-US" altLang="ja-JP" sz="2000" dirty="0" smtClean="0"/>
              <a:t>PRD09</a:t>
            </a:r>
            <a:endParaRPr lang="ja-JP" altLang="en-US" sz="2000" dirty="0" smtClean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763" y="1078710"/>
            <a:ext cx="3417842" cy="203853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727756" y="5321643"/>
            <a:ext cx="2770110" cy="707886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000" baseline="30000" dirty="0" smtClean="0"/>
              <a:t>163</a:t>
            </a:r>
            <a:r>
              <a:rPr lang="en-US" altLang="ja-JP" sz="2000" dirty="0" smtClean="0"/>
              <a:t>Ho electron capture decay (</a:t>
            </a:r>
            <a:r>
              <a:rPr lang="en-US" altLang="ja-JP" sz="2000" dirty="0" smtClean="0"/>
              <a:t>HOLMES</a:t>
            </a:r>
            <a:r>
              <a:rPr lang="en-US" altLang="ja-JP" sz="2000" dirty="0" smtClean="0"/>
              <a:t>, </a:t>
            </a:r>
            <a:r>
              <a:rPr lang="en-US" altLang="ja-JP" sz="2000" dirty="0" smtClean="0"/>
              <a:t>ECHO</a:t>
            </a:r>
            <a:r>
              <a:rPr lang="en-US" altLang="ja-JP" sz="2000" dirty="0" smtClean="0"/>
              <a:t>.</a:t>
            </a:r>
            <a:r>
              <a:rPr lang="en-US" altLang="ja-JP" sz="2000" dirty="0" smtClean="0"/>
              <a:t>.)</a:t>
            </a:r>
            <a:endParaRPr lang="ja-JP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07" charset="0"/>
                <a:ea typeface="Osaka" pitchFamily="-107" charset="-128"/>
                <a:cs typeface="Osaka" pitchFamily="-107" charset="-128"/>
              </a:rPr>
              <a:t>June 12, 2015</a:t>
            </a:r>
          </a:p>
        </p:txBody>
      </p:sp>
      <p:sp>
        <p:nvSpPr>
          <p:cNvPr id="66563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07" charset="0"/>
                <a:ea typeface="Osaka" pitchFamily="-107" charset="-128"/>
                <a:cs typeface="Osaka" pitchFamily="-107" charset="-128"/>
              </a:rPr>
              <a:t>WIN 2015@Heidelberg</a:t>
            </a: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798735"/>
            <a:ext cx="4572000" cy="5224519"/>
          </a:xfrm>
        </p:spPr>
        <p:txBody>
          <a:bodyPr>
            <a:normAutofit/>
          </a:bodyPr>
          <a:lstStyle/>
          <a:p>
            <a:r>
              <a:rPr lang="en-US" altLang="ja-JP" sz="5400" dirty="0" smtClean="0">
                <a:latin typeface="Comic Sans MS"/>
                <a:ea typeface="ＤＦＰ勘亭流" pitchFamily="-112" charset="-128"/>
                <a:cs typeface="Comic Sans MS"/>
              </a:rPr>
              <a:t>Revisiting </a:t>
            </a:r>
            <a:r>
              <a:rPr lang="en-US" altLang="ja-JP" sz="5400" dirty="0" err="1" smtClean="0">
                <a:latin typeface="Comic Sans MS"/>
                <a:ea typeface="ＤＦＰ勘亭流" pitchFamily="-112" charset="-128"/>
                <a:cs typeface="Comic Sans MS"/>
              </a:rPr>
              <a:t>Majorana</a:t>
            </a:r>
            <a:r>
              <a:rPr lang="en-US" altLang="ja-JP" sz="5400" dirty="0" smtClean="0">
                <a:latin typeface="Comic Sans MS"/>
                <a:ea typeface="ＤＦＰ勘亭流" pitchFamily="-112" charset="-128"/>
                <a:cs typeface="Comic Sans MS"/>
              </a:rPr>
              <a:t> phase analysis with precision cosmology</a:t>
            </a:r>
            <a:endParaRPr lang="ja-JP" altLang="en-US" sz="5400" dirty="0" smtClean="0">
              <a:latin typeface="Comic Sans MS"/>
              <a:cs typeface="Comic Sans MS"/>
            </a:endParaRPr>
          </a:p>
        </p:txBody>
      </p:sp>
      <p:pic>
        <p:nvPicPr>
          <p:cNvPr id="66565" name="図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33400"/>
            <a:ext cx="4038600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900453" y="5995402"/>
            <a:ext cx="3093059" cy="721895"/>
          </a:xfrm>
          <a:prstGeom prst="rect">
            <a:avLst/>
          </a:prstGeom>
          <a:solidFill>
            <a:srgbClr val="008000">
              <a:alpha val="22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HM, H. </a:t>
            </a:r>
            <a:r>
              <a:rPr kumimoji="1" lang="en-US" altLang="ja-JP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Nunokawa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, &amp;</a:t>
            </a:r>
            <a:r>
              <a:rPr kumimoji="1" lang="en-US" altLang="ja-JP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A.A. </a:t>
            </a:r>
            <a:r>
              <a:rPr kumimoji="1" lang="en-US" altLang="ja-JP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Quiroga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,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altLang="ja-JP" sz="2000" noProof="0" dirty="0" smtClean="0">
                <a:sym typeface="Wingdings"/>
              </a:rPr>
              <a:t>PTEP 2015</a:t>
            </a:r>
            <a:r>
              <a:rPr lang="en-US" altLang="ja-JP" sz="2000" dirty="0" smtClean="0"/>
              <a:t> </a:t>
            </a:r>
            <a:endParaRPr lang="en-US" altLang="ja-JP" sz="2000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>
                    <a:alpha val="54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 </a:t>
            </a:r>
            <a:endParaRPr kumimoji="1" lang="en-US" altLang="ja-JP" sz="2000" b="0" i="0" u="none" strike="noStrike" kern="0" cap="none" spc="0" normalizeH="0" baseline="0" noProof="0" dirty="0" smtClean="0">
              <a:ln>
                <a:noFill/>
              </a:ln>
              <a:solidFill>
                <a:srgbClr val="008000">
                  <a:alpha val="54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51008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We consider 3 observables</a:t>
            </a:r>
            <a:endParaRPr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>
          <a:xfrm>
            <a:off x="457200" y="1075512"/>
            <a:ext cx="8419526" cy="505065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Sum </a:t>
            </a:r>
            <a:r>
              <a:rPr lang="en-US" altLang="ja-JP" dirty="0" smtClean="0"/>
              <a:t>of neutrino masses (cosmology) </a:t>
            </a:r>
            <a:endParaRPr lang="ja-JP" altLang="en-US" dirty="0" smtClean="0"/>
          </a:p>
          <a:p>
            <a:pPr>
              <a:buNone/>
            </a:pPr>
            <a:endParaRPr lang="en-US" altLang="ja-JP" dirty="0" smtClean="0"/>
          </a:p>
          <a:p>
            <a:r>
              <a:rPr lang="en-US" altLang="ja-JP" dirty="0" smtClean="0"/>
              <a:t>Single beta decay (KATRIN)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0</a:t>
            </a:r>
            <a:r>
              <a:rPr lang="en-US" altLang="ja-JP" dirty="0" smtClean="0">
                <a:latin typeface="Symbol" charset="2"/>
                <a:cs typeface="Symbol" charset="2"/>
              </a:rPr>
              <a:t>nbb</a:t>
            </a:r>
            <a:r>
              <a:rPr lang="en-US" altLang="ja-JP" dirty="0" smtClean="0"/>
              <a:t> </a:t>
            </a:r>
            <a:r>
              <a:rPr lang="en-US" altLang="ja-JP" dirty="0" smtClean="0"/>
              <a:t>decay 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By assuming no background in 0</a:t>
            </a:r>
            <a:r>
              <a:rPr lang="en-US" altLang="ja-JP" dirty="0" smtClean="0">
                <a:latin typeface="Symbol" charset="2"/>
                <a:cs typeface="Symbol" charset="2"/>
              </a:rPr>
              <a:t>nbb</a:t>
            </a:r>
            <a:r>
              <a:rPr lang="en-US" altLang="ja-JP" dirty="0" smtClean="0"/>
              <a:t> decay exp.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12, 2015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2015@Heidelberg</a:t>
            </a:r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128" y="6303639"/>
            <a:ext cx="5838222" cy="464201"/>
          </a:xfrm>
          <a:prstGeom prst="rect">
            <a:avLst/>
          </a:prstGeom>
          <a:ln>
            <a:solidFill>
              <a:srgbClr val="000090"/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128" y="2949654"/>
            <a:ext cx="4492980" cy="61578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128" y="1754643"/>
            <a:ext cx="2760143" cy="48708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0862" y="4013510"/>
            <a:ext cx="4207706" cy="53127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5631" y="4013510"/>
            <a:ext cx="1230323" cy="53127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7400" y="5247974"/>
            <a:ext cx="4582400" cy="823565"/>
          </a:xfrm>
          <a:prstGeom prst="rect">
            <a:avLst/>
          </a:prstGeom>
        </p:spPr>
      </p:pic>
      <p:cxnSp>
        <p:nvCxnSpPr>
          <p:cNvPr id="13" name="直線矢印コネクタ 12"/>
          <p:cNvCxnSpPr/>
          <p:nvPr/>
        </p:nvCxnSpPr>
        <p:spPr>
          <a:xfrm rot="5400000">
            <a:off x="6181137" y="6005413"/>
            <a:ext cx="596451" cy="1588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342617" y="5307078"/>
            <a:ext cx="911778" cy="400110"/>
          </a:xfrm>
          <a:prstGeom prst="rect">
            <a:avLst/>
          </a:prstGeom>
          <a:solidFill>
            <a:srgbClr val="C0504D">
              <a:alpha val="38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~ 1 ton</a:t>
            </a:r>
            <a:endParaRPr kumimoji="1"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693065" y="4083121"/>
            <a:ext cx="2183661" cy="461665"/>
          </a:xfrm>
          <a:prstGeom prst="rect">
            <a:avLst/>
          </a:prstGeom>
          <a:solidFill>
            <a:srgbClr val="C0504D">
              <a:alpha val="38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Symbol" charset="2"/>
                <a:cs typeface="Symbol" charset="2"/>
              </a:rPr>
              <a:t>a</a:t>
            </a:r>
            <a:r>
              <a:rPr lang="en-US" altLang="ja-JP" sz="2400" baseline="-25000" dirty="0" smtClean="0"/>
              <a:t>31</a:t>
            </a:r>
            <a:r>
              <a:rPr lang="en-US" altLang="ja-JP" sz="2400" dirty="0" smtClean="0"/>
              <a:t>= 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a</a:t>
            </a:r>
            <a:r>
              <a:rPr lang="en-US" altLang="ja-JP" sz="2400" baseline="-25000" dirty="0" smtClean="0"/>
              <a:t>31</a:t>
            </a:r>
            <a:r>
              <a:rPr lang="en-US" altLang="ja-JP" sz="2400" baseline="30000" dirty="0" smtClean="0"/>
              <a:t>PDG</a:t>
            </a:r>
            <a:r>
              <a:rPr lang="en-US" altLang="ja-JP" sz="2400" dirty="0" smtClean="0"/>
              <a:t> – 2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d</a:t>
            </a:r>
            <a:endParaRPr kumimoji="1" lang="ja-JP" altLang="en-US" sz="2400" dirty="0">
              <a:latin typeface="Symbol" charset="2"/>
              <a:cs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3158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Analysis procedure</a:t>
            </a: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12, 2015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2015@Heidelberg</a:t>
            </a:r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1158"/>
            <a:ext cx="8993512" cy="127898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12" y="1364507"/>
            <a:ext cx="8686800" cy="101611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558" y="5143137"/>
            <a:ext cx="5838222" cy="464201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9" name="テキスト ボックス 8"/>
          <p:cNvSpPr txBox="1"/>
          <p:nvPr/>
        </p:nvSpPr>
        <p:spPr>
          <a:xfrm>
            <a:off x="5157078" y="2501510"/>
            <a:ext cx="2932888" cy="646331"/>
          </a:xfrm>
          <a:prstGeom prst="rect">
            <a:avLst/>
          </a:prstGeom>
          <a:solidFill>
            <a:srgbClr val="4F81BD">
              <a:alpha val="32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Essentially following </a:t>
            </a:r>
            <a:r>
              <a:rPr kumimoji="1" lang="en-US" altLang="ja-JP" dirty="0" err="1" smtClean="0"/>
              <a:t>Pascoli-Petcov-Schwetz</a:t>
            </a:r>
            <a:r>
              <a:rPr kumimoji="1" lang="en-US" altLang="ja-JP" dirty="0" smtClean="0"/>
              <a:t> 05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06712" y="5607338"/>
            <a:ext cx="2698175" cy="461665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cs typeface="Symbol" charset="2"/>
              </a:rPr>
              <a:t>Also use </a:t>
            </a:r>
            <a:r>
              <a:rPr kumimoji="1" lang="en-US" altLang="ja-JP" sz="2400" dirty="0" err="1" smtClean="0">
                <a:latin typeface="Symbol" charset="2"/>
                <a:cs typeface="Symbol" charset="2"/>
              </a:rPr>
              <a:t>s</a:t>
            </a:r>
            <a:r>
              <a:rPr kumimoji="1" lang="en-US" altLang="ja-JP" sz="2400" baseline="-25000" dirty="0" err="1" smtClean="0">
                <a:latin typeface="Symbol" charset="2"/>
                <a:cs typeface="Symbol" charset="2"/>
              </a:rPr>
              <a:t>S</a:t>
            </a:r>
            <a:r>
              <a:rPr kumimoji="1" lang="en-US" altLang="ja-JP" sz="2400" dirty="0" smtClean="0"/>
              <a:t>=0.02 </a:t>
            </a:r>
            <a:r>
              <a:rPr kumimoji="1" lang="en-US" altLang="ja-JP" sz="2400" dirty="0" err="1" smtClean="0"/>
              <a:t>eV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81560" y="5894685"/>
            <a:ext cx="2608406" cy="461665"/>
          </a:xfrm>
          <a:prstGeom prst="rect">
            <a:avLst/>
          </a:prstGeom>
          <a:solidFill>
            <a:srgbClr val="C0504D">
              <a:alpha val="38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cs typeface="Symbol" charset="2"/>
              </a:rPr>
              <a:t>Planck+Euclid+LSST</a:t>
            </a:r>
            <a:endParaRPr kumimoji="1" lang="ja-JP" altLang="en-US" sz="2400" dirty="0"/>
          </a:p>
        </p:txBody>
      </p:sp>
      <p:cxnSp>
        <p:nvCxnSpPr>
          <p:cNvPr id="13" name="直線矢印コネクタ 12"/>
          <p:cNvCxnSpPr>
            <a:stCxn id="11" idx="1"/>
          </p:cNvCxnSpPr>
          <p:nvPr/>
        </p:nvCxnSpPr>
        <p:spPr>
          <a:xfrm rot="10800000">
            <a:off x="3124202" y="5894686"/>
            <a:ext cx="2357358" cy="230833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11" idx="1"/>
          </p:cNvCxnSpPr>
          <p:nvPr/>
        </p:nvCxnSpPr>
        <p:spPr>
          <a:xfrm rot="10800000">
            <a:off x="3004888" y="5429386"/>
            <a:ext cx="2476673" cy="696133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1999"/>
          </a:xfrm>
        </p:spPr>
        <p:txBody>
          <a:bodyPr>
            <a:normAutofit fontScale="90000"/>
          </a:bodyPr>
          <a:lstStyle/>
          <a:p>
            <a:r>
              <a:rPr lang="en-US" altLang="ja-JP" dirty="0" err="1" smtClean="0"/>
              <a:t>f</a:t>
            </a:r>
            <a:r>
              <a:rPr lang="en-US" altLang="ja-JP" baseline="-25000" dirty="0" err="1" smtClean="0"/>
              <a:t>CPX</a:t>
            </a:r>
            <a:r>
              <a:rPr lang="en-US" altLang="ja-JP" dirty="0" smtClean="0"/>
              <a:t>: CP exclusion fraction</a:t>
            </a:r>
            <a:endParaRPr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>
          <a:xfrm>
            <a:off x="686812" y="1917778"/>
            <a:ext cx="7999987" cy="4208385"/>
          </a:xfrm>
        </p:spPr>
        <p:txBody>
          <a:bodyPr/>
          <a:lstStyle/>
          <a:p>
            <a:r>
              <a:rPr lang="en-US" altLang="ja-JP" dirty="0" err="1" smtClean="0"/>
              <a:t>f</a:t>
            </a:r>
            <a:r>
              <a:rPr lang="en-US" altLang="ja-JP" baseline="-25000" dirty="0" err="1" smtClean="0"/>
              <a:t>CPX</a:t>
            </a:r>
            <a:r>
              <a:rPr lang="en-US" altLang="ja-JP" dirty="0" smtClean="0"/>
              <a:t> </a:t>
            </a:r>
            <a:r>
              <a:rPr lang="en-US" altLang="ja-JP" dirty="0" smtClean="0"/>
              <a:t>is defined as a fraction of the CP phase space that can be excluded at a certain </a:t>
            </a:r>
            <a:r>
              <a:rPr lang="en-US" altLang="ja-JP" dirty="0" smtClean="0"/>
              <a:t>CL (we use 2</a:t>
            </a:r>
            <a:r>
              <a:rPr lang="en-US" altLang="ja-JP" dirty="0" smtClean="0">
                <a:latin typeface="Symbol" charset="2"/>
                <a:cs typeface="Symbol" charset="2"/>
              </a:rPr>
              <a:t>s</a:t>
            </a:r>
            <a:r>
              <a:rPr lang="en-US" altLang="ja-JP" dirty="0" smtClean="0"/>
              <a:t>) </a:t>
            </a:r>
            <a:r>
              <a:rPr lang="en-US" altLang="ja-JP" dirty="0" smtClean="0"/>
              <a:t>for a given set of input parameters.</a:t>
            </a:r>
            <a:r>
              <a:rPr lang="en-US" altLang="ja-JP" dirty="0" smtClean="0"/>
              <a:t> </a:t>
            </a:r>
          </a:p>
          <a:p>
            <a:r>
              <a:rPr lang="en-US" altLang="ja-JP" dirty="0" smtClean="0"/>
              <a:t>Essentially no sensitivity to </a:t>
            </a:r>
            <a:r>
              <a:rPr lang="en-US" altLang="ja-JP" dirty="0" smtClean="0">
                <a:latin typeface="Symbol" charset="2"/>
                <a:cs typeface="Symbol" charset="2"/>
              </a:rPr>
              <a:t>a</a:t>
            </a:r>
            <a:r>
              <a:rPr lang="en-US" altLang="ja-JP" baseline="-25000" dirty="0" smtClean="0"/>
              <a:t>31</a:t>
            </a:r>
          </a:p>
          <a:p>
            <a:r>
              <a:rPr lang="en-US" altLang="ja-JP" dirty="0" smtClean="0"/>
              <a:t>So I present </a:t>
            </a:r>
            <a:r>
              <a:rPr lang="en-US" altLang="ja-JP" dirty="0" smtClean="0">
                <a:latin typeface="Symbol" charset="2"/>
                <a:cs typeface="Symbol" charset="2"/>
              </a:rPr>
              <a:t>a</a:t>
            </a:r>
            <a:r>
              <a:rPr lang="en-US" altLang="ja-JP" baseline="-25000" dirty="0" smtClean="0"/>
              <a:t>21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vs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f</a:t>
            </a:r>
            <a:r>
              <a:rPr lang="en-US" altLang="ja-JP" baseline="-25000" dirty="0" err="1" smtClean="0"/>
              <a:t>CPX</a:t>
            </a:r>
            <a:r>
              <a:rPr lang="en-US" altLang="ja-JP" dirty="0" smtClean="0"/>
              <a:t> figure</a:t>
            </a:r>
            <a:endParaRPr lang="ja-JP" altLang="en-US" dirty="0" smtClean="0"/>
          </a:p>
          <a:p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12, 2015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2015@Heidelberg</a:t>
            </a:r>
            <a:endParaRPr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03139" y="4537696"/>
            <a:ext cx="2183661" cy="461665"/>
          </a:xfrm>
          <a:prstGeom prst="rect">
            <a:avLst/>
          </a:prstGeom>
          <a:solidFill>
            <a:srgbClr val="C0504D">
              <a:alpha val="38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Symbol" charset="2"/>
                <a:cs typeface="Symbol" charset="2"/>
              </a:rPr>
              <a:t>a</a:t>
            </a:r>
            <a:r>
              <a:rPr lang="en-US" altLang="ja-JP" sz="2400" baseline="-25000" dirty="0" smtClean="0"/>
              <a:t>31</a:t>
            </a:r>
            <a:r>
              <a:rPr lang="en-US" altLang="ja-JP" sz="2400" dirty="0" smtClean="0"/>
              <a:t>= 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a</a:t>
            </a:r>
            <a:r>
              <a:rPr lang="en-US" altLang="ja-JP" sz="2400" baseline="-25000" dirty="0" smtClean="0"/>
              <a:t>31</a:t>
            </a:r>
            <a:r>
              <a:rPr lang="en-US" altLang="ja-JP" sz="2400" baseline="30000" dirty="0" smtClean="0"/>
              <a:t>PDG</a:t>
            </a:r>
            <a:r>
              <a:rPr lang="en-US" altLang="ja-JP" sz="2400" dirty="0" smtClean="0"/>
              <a:t> – 2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d</a:t>
            </a:r>
            <a:endParaRPr kumimoji="1" lang="ja-JP" altLang="en-US" sz="2400" dirty="0">
              <a:latin typeface="Symbol" charset="2"/>
              <a:cs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Being well educated by Kate, </a:t>
            </a:r>
            <a:r>
              <a:rPr lang="en-US" altLang="ja-JP" dirty="0" smtClean="0"/>
              <a:t>Josef</a:t>
            </a:r>
            <a:r>
              <a:rPr lang="en-US" altLang="ja-JP" dirty="0" smtClean="0"/>
              <a:t> and others 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749326"/>
            <a:ext cx="8229600" cy="4607024"/>
          </a:xfrm>
        </p:spPr>
        <p:txBody>
          <a:bodyPr/>
          <a:lstStyle/>
          <a:p>
            <a:r>
              <a:rPr lang="en-US" altLang="ja-JP" dirty="0" smtClean="0"/>
              <a:t>I don’t need any introduction </a:t>
            </a:r>
          </a:p>
          <a:p>
            <a:r>
              <a:rPr lang="en-US" altLang="ja-JP" dirty="0" smtClean="0"/>
              <a:t>But isn’t it too early to ask if </a:t>
            </a:r>
            <a:r>
              <a:rPr lang="en-US" altLang="ja-JP" dirty="0" err="1" smtClean="0"/>
              <a:t>Majorana</a:t>
            </a:r>
            <a:r>
              <a:rPr lang="en-US" altLang="ja-JP" dirty="0" smtClean="0"/>
              <a:t> phase can be observed before 0</a:t>
            </a:r>
            <a:r>
              <a:rPr lang="en-US" altLang="ja-JP" dirty="0" smtClean="0">
                <a:latin typeface="Symbol" charset="2"/>
                <a:cs typeface="Symbol" charset="2"/>
              </a:rPr>
              <a:t>nbb</a:t>
            </a:r>
            <a:r>
              <a:rPr lang="en-US" altLang="ja-JP" dirty="0" smtClean="0"/>
              <a:t> decay is discovered?</a:t>
            </a:r>
          </a:p>
          <a:p>
            <a:r>
              <a:rPr lang="en-US" altLang="ja-JP" dirty="0" smtClean="0"/>
              <a:t>Yes, you are completely right.. </a:t>
            </a:r>
          </a:p>
          <a:p>
            <a:r>
              <a:rPr lang="en-US" altLang="ja-JP" dirty="0" smtClean="0">
                <a:solidFill>
                  <a:srgbClr val="FF6600"/>
                </a:solidFill>
              </a:rPr>
              <a:t>So let’s assume </a:t>
            </a:r>
            <a:r>
              <a:rPr lang="en-US" altLang="ja-JP" dirty="0" smtClean="0">
                <a:solidFill>
                  <a:srgbClr val="FF6600"/>
                </a:solidFill>
              </a:rPr>
              <a:t>0</a:t>
            </a:r>
            <a:r>
              <a:rPr lang="en-US" altLang="ja-JP" dirty="0" smtClean="0">
                <a:solidFill>
                  <a:srgbClr val="FF6600"/>
                </a:solidFill>
                <a:latin typeface="Symbol" charset="2"/>
                <a:cs typeface="Symbol" charset="2"/>
              </a:rPr>
              <a:t>nbb</a:t>
            </a:r>
            <a:r>
              <a:rPr lang="en-US" altLang="ja-JP" dirty="0" smtClean="0">
                <a:solidFill>
                  <a:srgbClr val="FF6600"/>
                </a:solidFill>
              </a:rPr>
              <a:t> decay </a:t>
            </a:r>
            <a:r>
              <a:rPr lang="en-US" altLang="ja-JP" dirty="0" smtClean="0">
                <a:solidFill>
                  <a:srgbClr val="FF6600"/>
                </a:solidFill>
              </a:rPr>
              <a:t>will be seen soon</a:t>
            </a:r>
          </a:p>
          <a:p>
            <a:r>
              <a:rPr lang="en-US" altLang="ja-JP" dirty="0" smtClean="0"/>
              <a:t>Let me start from a burning question</a:t>
            </a:r>
          </a:p>
          <a:p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12, 2015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2015@Heidelberg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274639"/>
            <a:ext cx="6045939" cy="367126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 Sensitivity given by </a:t>
            </a:r>
            <a:r>
              <a:rPr lang="en-US" altLang="ja-JP" dirty="0" err="1" smtClean="0"/>
              <a:t>f</a:t>
            </a:r>
            <a:r>
              <a:rPr lang="en-US" altLang="ja-JP" baseline="-25000" dirty="0" err="1" smtClean="0"/>
              <a:t>CPX</a:t>
            </a: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12, 2015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2015@Heidelberg</a:t>
            </a:r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999" y="911937"/>
            <a:ext cx="7467197" cy="5072824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50941" y="6189579"/>
            <a:ext cx="3093059" cy="721895"/>
          </a:xfrm>
          <a:prstGeom prst="rect">
            <a:avLst/>
          </a:prstGeom>
          <a:solidFill>
            <a:srgbClr val="008000">
              <a:alpha val="22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HM, H. </a:t>
            </a:r>
            <a:r>
              <a:rPr kumimoji="1" lang="en-US" altLang="ja-JP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Nunokawa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, &amp;</a:t>
            </a:r>
            <a:r>
              <a:rPr kumimoji="1" lang="en-US" altLang="ja-JP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A.A. </a:t>
            </a:r>
            <a:r>
              <a:rPr kumimoji="1" lang="en-US" altLang="ja-JP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Quiroga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, </a:t>
            </a:r>
            <a:r>
              <a:rPr lang="en-US" altLang="ja-JP" sz="2000" dirty="0" smtClean="0"/>
              <a:t>arXiv:1402.6014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>
                    <a:alpha val="54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 </a:t>
            </a:r>
            <a:endParaRPr kumimoji="1" lang="en-US" altLang="ja-JP" sz="2000" b="0" i="0" u="none" strike="noStrike" kern="0" cap="none" spc="0" normalizeH="0" baseline="0" noProof="0" dirty="0" smtClean="0">
              <a:ln>
                <a:noFill/>
              </a:ln>
              <a:solidFill>
                <a:srgbClr val="008000">
                  <a:alpha val="54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285317" y="4373407"/>
            <a:ext cx="1595309" cy="461665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latin typeface="Symbol" charset="2"/>
                <a:cs typeface="Symbol" charset="2"/>
              </a:rPr>
              <a:t>s</a:t>
            </a:r>
            <a:r>
              <a:rPr kumimoji="1" lang="en-US" altLang="ja-JP" sz="2400" baseline="-25000" dirty="0" err="1" smtClean="0">
                <a:latin typeface="Symbol" charset="2"/>
                <a:cs typeface="Symbol" charset="2"/>
              </a:rPr>
              <a:t>S</a:t>
            </a:r>
            <a:r>
              <a:rPr kumimoji="1" lang="en-US" altLang="ja-JP" sz="2400" dirty="0" smtClean="0"/>
              <a:t>=0.02 </a:t>
            </a:r>
            <a:r>
              <a:rPr kumimoji="1" lang="en-US" altLang="ja-JP" sz="2400" dirty="0" err="1" smtClean="0"/>
              <a:t>eV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85317" y="2073274"/>
            <a:ext cx="1595309" cy="461665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latin typeface="Symbol" charset="2"/>
                <a:cs typeface="Symbol" charset="2"/>
              </a:rPr>
              <a:t>s</a:t>
            </a:r>
            <a:r>
              <a:rPr kumimoji="1" lang="en-US" altLang="ja-JP" sz="2400" baseline="-25000" dirty="0" err="1" smtClean="0">
                <a:latin typeface="Symbol" charset="2"/>
                <a:cs typeface="Symbol" charset="2"/>
              </a:rPr>
              <a:t>S</a:t>
            </a:r>
            <a:r>
              <a:rPr kumimoji="1" lang="en-US" altLang="ja-JP" sz="2400" dirty="0" smtClean="0"/>
              <a:t>=</a:t>
            </a:r>
            <a:r>
              <a:rPr kumimoji="1" lang="en-US" altLang="ja-JP" sz="2400" dirty="0" smtClean="0"/>
              <a:t>0.05 </a:t>
            </a:r>
            <a:r>
              <a:rPr kumimoji="1" lang="en-US" altLang="ja-JP" sz="2400" dirty="0" err="1" smtClean="0"/>
              <a:t>eV</a:t>
            </a:r>
            <a:endParaRPr kumimoji="1" lang="ja-JP" alt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1744"/>
          </a:xfrm>
        </p:spPr>
        <p:txBody>
          <a:bodyPr>
            <a:normAutofit fontScale="90000"/>
          </a:bodyPr>
          <a:lstStyle/>
          <a:p>
            <a:r>
              <a:rPr lang="en-US" altLang="ja-JP" dirty="0" err="1" smtClean="0"/>
              <a:t>f</a:t>
            </a:r>
            <a:r>
              <a:rPr lang="en-US" altLang="ja-JP" baseline="-25000" dirty="0" err="1" smtClean="0"/>
              <a:t>CPX</a:t>
            </a:r>
            <a:r>
              <a:rPr lang="en-US" altLang="ja-JP" dirty="0" smtClean="0"/>
              <a:t>: CP exclusion fraction</a:t>
            </a: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12, 2015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2015@Heidelberg</a:t>
            </a:r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11" y="1106019"/>
            <a:ext cx="7191102" cy="510138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285317" y="4373407"/>
            <a:ext cx="1595309" cy="461665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latin typeface="Symbol" charset="2"/>
                <a:cs typeface="Symbol" charset="2"/>
              </a:rPr>
              <a:t>s</a:t>
            </a:r>
            <a:r>
              <a:rPr kumimoji="1" lang="en-US" altLang="ja-JP" sz="2400" baseline="-25000" dirty="0" err="1" smtClean="0">
                <a:latin typeface="Symbol" charset="2"/>
                <a:cs typeface="Symbol" charset="2"/>
              </a:rPr>
              <a:t>S</a:t>
            </a:r>
            <a:r>
              <a:rPr kumimoji="1" lang="en-US" altLang="ja-JP" sz="2400" dirty="0" smtClean="0"/>
              <a:t>=0.02 </a:t>
            </a:r>
            <a:r>
              <a:rPr kumimoji="1" lang="en-US" altLang="ja-JP" sz="2400" dirty="0" err="1" smtClean="0"/>
              <a:t>eV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285317" y="2073274"/>
            <a:ext cx="1595309" cy="461665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latin typeface="Symbol" charset="2"/>
                <a:cs typeface="Symbol" charset="2"/>
              </a:rPr>
              <a:t>s</a:t>
            </a:r>
            <a:r>
              <a:rPr kumimoji="1" lang="en-US" altLang="ja-JP" sz="2400" baseline="-25000" dirty="0" err="1" smtClean="0">
                <a:latin typeface="Symbol" charset="2"/>
                <a:cs typeface="Symbol" charset="2"/>
              </a:rPr>
              <a:t>S</a:t>
            </a:r>
            <a:r>
              <a:rPr kumimoji="1" lang="en-US" altLang="ja-JP" sz="2400" dirty="0" smtClean="0"/>
              <a:t>=</a:t>
            </a:r>
            <a:r>
              <a:rPr kumimoji="1" lang="en-US" altLang="ja-JP" sz="2400" dirty="0" smtClean="0"/>
              <a:t>0.05 </a:t>
            </a:r>
            <a:r>
              <a:rPr kumimoji="1" lang="en-US" altLang="ja-JP" sz="2400" dirty="0" err="1" smtClean="0"/>
              <a:t>eV</a:t>
            </a:r>
            <a:endParaRPr kumimoji="1" lang="ja-JP" alt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33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Conclusion</a:t>
            </a:r>
            <a:endParaRPr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>
          <a:xfrm>
            <a:off x="457200" y="1096210"/>
            <a:ext cx="8229600" cy="5509395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rgbClr val="000090"/>
                </a:solidFill>
                <a:latin typeface="Comic Sans MS"/>
                <a:cs typeface="Comic Sans MS"/>
              </a:rPr>
              <a:t>W</a:t>
            </a:r>
            <a:r>
              <a:rPr lang="en-US" altLang="ja-JP" dirty="0" smtClean="0">
                <a:solidFill>
                  <a:srgbClr val="000090"/>
                </a:solidFill>
                <a:latin typeface="Comic Sans MS"/>
                <a:cs typeface="Comic Sans MS"/>
              </a:rPr>
              <a:t>e </a:t>
            </a:r>
            <a:r>
              <a:rPr lang="en-US" altLang="ja-JP" dirty="0" smtClean="0">
                <a:solidFill>
                  <a:srgbClr val="000090"/>
                </a:solidFill>
                <a:latin typeface="Comic Sans MS"/>
                <a:cs typeface="Comic Sans MS"/>
              </a:rPr>
              <a:t>didn’t succeed to overturn the prevailing pessimism of measuring the </a:t>
            </a:r>
            <a:r>
              <a:rPr lang="en-US" altLang="ja-JP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Majorana</a:t>
            </a:r>
            <a:r>
              <a:rPr lang="en-US" altLang="ja-JP" dirty="0" smtClean="0">
                <a:solidFill>
                  <a:srgbClr val="000090"/>
                </a:solidFill>
                <a:latin typeface="Comic Sans MS"/>
                <a:cs typeface="Comic Sans MS"/>
              </a:rPr>
              <a:t> phase</a:t>
            </a:r>
          </a:p>
          <a:p>
            <a:r>
              <a:rPr lang="en-US" altLang="ja-JP" dirty="0" smtClean="0">
                <a:solidFill>
                  <a:srgbClr val="008000"/>
                </a:solidFill>
                <a:latin typeface="Comic Sans MS"/>
                <a:cs typeface="Comic Sans MS"/>
              </a:rPr>
              <a:t>But, we set up our analysis tools such that what is crucial to the better sensitivity to </a:t>
            </a:r>
            <a:r>
              <a:rPr lang="en-US" altLang="ja-JP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Majorana</a:t>
            </a:r>
            <a:r>
              <a:rPr lang="en-US" altLang="ja-JP" dirty="0" smtClean="0">
                <a:solidFill>
                  <a:srgbClr val="008000"/>
                </a:solidFill>
                <a:latin typeface="Comic Sans MS"/>
                <a:cs typeface="Comic Sans MS"/>
              </a:rPr>
              <a:t> phase is illuminated</a:t>
            </a:r>
          </a:p>
          <a:p>
            <a:r>
              <a:rPr lang="en-US" altLang="ja-JP" dirty="0" smtClean="0">
                <a:solidFill>
                  <a:srgbClr val="FF6600"/>
                </a:solidFill>
                <a:latin typeface="Comic Sans MS"/>
                <a:cs typeface="Comic Sans MS"/>
              </a:rPr>
              <a:t>Our results are not totally pessimistic, ~40% of phase space can be excluded albeit under optimisti</a:t>
            </a:r>
            <a:r>
              <a:rPr lang="en-US" altLang="ja-JP" dirty="0" smtClean="0">
                <a:solidFill>
                  <a:srgbClr val="FF6600"/>
                </a:solidFill>
                <a:latin typeface="Comic Sans MS"/>
                <a:cs typeface="Comic Sans MS"/>
              </a:rPr>
              <a:t>c assumptions</a:t>
            </a:r>
            <a:endParaRPr lang="en-US" altLang="ja-JP" dirty="0" smtClean="0">
              <a:solidFill>
                <a:srgbClr val="FF6600"/>
              </a:solidFill>
              <a:latin typeface="Comic Sans MS"/>
              <a:cs typeface="Comic Sans MS"/>
            </a:endParaRP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12, 2015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2015@Heidelberg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Conclusion-2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8051" y="1600200"/>
            <a:ext cx="8388749" cy="4525963"/>
          </a:xfrm>
        </p:spPr>
        <p:txBody>
          <a:bodyPr/>
          <a:lstStyle/>
          <a:p>
            <a:r>
              <a:rPr lang="en-US" altLang="ja-JP" dirty="0" smtClean="0">
                <a:latin typeface="Comic Sans MS"/>
                <a:cs typeface="Comic Sans MS"/>
              </a:rPr>
              <a:t>Since a great amount of experimental efforts are devoted to a number of double beta decay experiments, as well as KATRIN + </a:t>
            </a:r>
            <a:r>
              <a:rPr lang="en-US" altLang="ja-JP" dirty="0" err="1" smtClean="0">
                <a:latin typeface="Comic Sans MS"/>
                <a:cs typeface="Comic Sans MS"/>
              </a:rPr>
              <a:t>c</a:t>
            </a:r>
            <a:r>
              <a:rPr lang="en-US" altLang="ja-JP" dirty="0" err="1" smtClean="0">
                <a:latin typeface="Comic Sans MS"/>
                <a:cs typeface="Comic Sans MS"/>
              </a:rPr>
              <a:t>alorimetry</a:t>
            </a:r>
            <a:r>
              <a:rPr lang="en-US" altLang="ja-JP" dirty="0" smtClean="0">
                <a:latin typeface="Comic Sans MS"/>
                <a:cs typeface="Comic Sans MS"/>
              </a:rPr>
              <a:t> + Project 8 </a:t>
            </a:r>
            <a:r>
              <a:rPr lang="en-US" altLang="ja-JP" dirty="0" smtClean="0">
                <a:latin typeface="Comic Sans MS"/>
                <a:cs typeface="Comic Sans MS"/>
              </a:rPr>
              <a:t>(not mentioning cosmological observations), we (theorists) must work hard in seeking NO “No go”!</a:t>
            </a:r>
            <a:endParaRPr lang="ja-JP" altLang="en-US" dirty="0">
              <a:latin typeface="Comic Sans MS"/>
              <a:cs typeface="Comic Sans MS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12, 2015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2015@Heidelberg</a:t>
            </a:r>
            <a:endParaRPr lang="ja-JP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07" charset="0"/>
                <a:ea typeface="Osaka" pitchFamily="-107" charset="-128"/>
                <a:cs typeface="Osaka" pitchFamily="-107" charset="-128"/>
              </a:rPr>
              <a:t>June 12, 2015</a:t>
            </a:r>
          </a:p>
        </p:txBody>
      </p:sp>
      <p:sp>
        <p:nvSpPr>
          <p:cNvPr id="52227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07" charset="0"/>
                <a:ea typeface="Osaka" pitchFamily="-107" charset="-128"/>
                <a:cs typeface="Osaka" pitchFamily="-107" charset="-128"/>
              </a:rPr>
              <a:t>WIN 2015@Heidelberg</a:t>
            </a: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02519"/>
            <a:ext cx="4419600" cy="4771160"/>
          </a:xfrm>
        </p:spPr>
        <p:txBody>
          <a:bodyPr>
            <a:normAutofit/>
          </a:bodyPr>
          <a:lstStyle/>
          <a:p>
            <a:r>
              <a:rPr lang="en-US" altLang="ja-JP" sz="6000" dirty="0" smtClean="0">
                <a:latin typeface="Comic Sans MS" pitchFamily="1" charset="0"/>
                <a:ea typeface="ＤＦＰ勘亭流" pitchFamily="1" charset="-128"/>
                <a:cs typeface="ＤＦＰ勘亭流" pitchFamily="1" charset="-128"/>
              </a:rPr>
              <a:t>Neutrinos: Dirac or </a:t>
            </a:r>
            <a:r>
              <a:rPr lang="en-US" altLang="ja-JP" sz="6000" dirty="0" err="1" smtClean="0">
                <a:latin typeface="Comic Sans MS" pitchFamily="1" charset="0"/>
                <a:ea typeface="ＤＦＰ勘亭流" pitchFamily="1" charset="-128"/>
                <a:cs typeface="ＤＦＰ勘亭流" pitchFamily="1" charset="-128"/>
              </a:rPr>
              <a:t>Majorana</a:t>
            </a:r>
            <a:r>
              <a:rPr lang="en-US" altLang="ja-JP" sz="6000" dirty="0" smtClean="0">
                <a:latin typeface="Comic Sans MS" pitchFamily="1" charset="0"/>
                <a:ea typeface="ＤＦＰ勘亭流" pitchFamily="1" charset="-128"/>
                <a:cs typeface="ＤＦＰ勘亭流" pitchFamily="1" charset="-128"/>
              </a:rPr>
              <a:t> ?</a:t>
            </a:r>
            <a:endParaRPr lang="en-US" altLang="ja-JP" sz="6000" dirty="0" smtClean="0">
              <a:latin typeface="Comic Sans MS" pitchFamily="-107" charset="0"/>
            </a:endParaRPr>
          </a:p>
        </p:txBody>
      </p:sp>
      <p:pic>
        <p:nvPicPr>
          <p:cNvPr id="52229" name="Picture 3" descr="b08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457200"/>
            <a:ext cx="3887788" cy="5715000"/>
          </a:xfrm>
        </p:spPr>
      </p:pic>
      <p:sp>
        <p:nvSpPr>
          <p:cNvPr id="8" name="テキスト ボックス 7"/>
          <p:cNvSpPr txBox="1"/>
          <p:nvPr/>
        </p:nvSpPr>
        <p:spPr>
          <a:xfrm>
            <a:off x="457200" y="5092478"/>
            <a:ext cx="3775568" cy="523220"/>
          </a:xfrm>
          <a:prstGeom prst="rect">
            <a:avLst/>
          </a:prstGeom>
          <a:solidFill>
            <a:srgbClr val="4F81BD">
              <a:alpha val="4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Meaning of the question</a:t>
            </a:r>
            <a:endParaRPr lang="ja-JP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24098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Lepton KM phase </a:t>
            </a:r>
            <a:r>
              <a:rPr lang="en-US" altLang="ja-JP" dirty="0" err="1" smtClean="0"/>
              <a:t>vs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Majorana</a:t>
            </a:r>
            <a:r>
              <a:rPr lang="en-US" altLang="ja-JP" dirty="0" smtClean="0"/>
              <a:t> phase</a:t>
            </a:r>
            <a:endParaRPr lang="ja-JP" altLang="en-US" dirty="0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idx="1"/>
          </p:nvPr>
        </p:nvSpPr>
        <p:spPr>
          <a:xfrm>
            <a:off x="235679" y="2803168"/>
            <a:ext cx="8451121" cy="355318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Lepton Kobayashi-</a:t>
            </a:r>
            <a:r>
              <a:rPr lang="en-US" altLang="ja-JP" dirty="0" err="1" smtClean="0"/>
              <a:t>Maskawa</a:t>
            </a:r>
            <a:r>
              <a:rPr lang="en-US" altLang="ja-JP" dirty="0" smtClean="0"/>
              <a:t> phase</a:t>
            </a:r>
          </a:p>
          <a:p>
            <a:r>
              <a:rPr lang="en-US" altLang="ja-JP" dirty="0" err="1" smtClean="0"/>
              <a:t>Majorana</a:t>
            </a:r>
            <a:r>
              <a:rPr lang="en-US" altLang="ja-JP" dirty="0" smtClean="0"/>
              <a:t> phase </a:t>
            </a:r>
          </a:p>
          <a:p>
            <a:r>
              <a:rPr lang="en-US" altLang="ja-JP" dirty="0" smtClean="0"/>
              <a:t>Technically similar (non-rotated away phase)</a:t>
            </a:r>
          </a:p>
          <a:p>
            <a:r>
              <a:rPr lang="en-US" altLang="ja-JP" dirty="0" smtClean="0"/>
              <a:t>But, probably different origin: </a:t>
            </a:r>
            <a:r>
              <a:rPr lang="en-US" altLang="ja-JP" dirty="0" err="1" smtClean="0"/>
              <a:t>Majorana</a:t>
            </a:r>
            <a:r>
              <a:rPr lang="en-US" altLang="ja-JP" dirty="0" smtClean="0"/>
              <a:t> nature of neutrinos</a:t>
            </a:r>
          </a:p>
          <a:p>
            <a:r>
              <a:rPr lang="en-US" altLang="ja-JP" dirty="0" smtClean="0"/>
              <a:t>Simplest realization: L = (1/M</a:t>
            </a:r>
            <a:r>
              <a:rPr lang="en-US" altLang="ja-JP" baseline="-25000" dirty="0" smtClean="0"/>
              <a:t>NP</a:t>
            </a:r>
            <a:r>
              <a:rPr lang="en-US" altLang="ja-JP" dirty="0" smtClean="0"/>
              <a:t>)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ffnn</a:t>
            </a:r>
            <a:endParaRPr lang="ja-JP" altLang="en-US" dirty="0">
              <a:latin typeface="Symbol" charset="2"/>
              <a:cs typeface="Symbol" charset="2"/>
            </a:endParaRP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12, 2015</a:t>
            </a:r>
            <a:endParaRPr lang="en-US" altLang="ja-JP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2015@Heidelberg</a:t>
            </a:r>
            <a:endParaRPr lang="en-US" altLang="ja-JP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4" y="1202610"/>
            <a:ext cx="9089696" cy="1208736"/>
          </a:xfrm>
          <a:prstGeom prst="rect">
            <a:avLst/>
          </a:prstGeom>
        </p:spPr>
      </p:pic>
      <p:cxnSp>
        <p:nvCxnSpPr>
          <p:cNvPr id="14" name="Straight Arrow Connector 11"/>
          <p:cNvCxnSpPr/>
          <p:nvPr/>
        </p:nvCxnSpPr>
        <p:spPr>
          <a:xfrm rot="5400000" flipH="1" flipV="1">
            <a:off x="3098463" y="2403814"/>
            <a:ext cx="824919" cy="340423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1"/>
          <p:cNvCxnSpPr/>
          <p:nvPr/>
        </p:nvCxnSpPr>
        <p:spPr>
          <a:xfrm flipV="1">
            <a:off x="3340711" y="1598518"/>
            <a:ext cx="4307679" cy="2029574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mment 6"/>
          <p:cNvSpPr>
            <a:spLocks noChangeArrowheads="1"/>
          </p:cNvSpPr>
          <p:nvPr/>
        </p:nvSpPr>
        <p:spPr bwMode="auto">
          <a:xfrm>
            <a:off x="7026275" y="2538849"/>
            <a:ext cx="1660525" cy="528638"/>
          </a:xfrm>
          <a:prstGeom prst="rect">
            <a:avLst/>
          </a:prstGeom>
          <a:solidFill>
            <a:srgbClr val="000090">
              <a:alpha val="28000"/>
            </a:srgbClr>
          </a:solidFill>
          <a:ln w="9525">
            <a:solidFill>
              <a:srgbClr val="00009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ja-JP" sz="2800" dirty="0" err="1">
                <a:solidFill>
                  <a:schemeClr val="accent2"/>
                </a:solidFill>
                <a:latin typeface="Symbol" pitchFamily="32" charset="2"/>
              </a:rPr>
              <a:t>n</a:t>
            </a:r>
            <a:r>
              <a:rPr kumimoji="0" lang="en-US" altLang="ja-JP" sz="2800" baseline="-25000" dirty="0" err="1">
                <a:solidFill>
                  <a:schemeClr val="accent2"/>
                </a:solidFill>
                <a:latin typeface="Symbol" pitchFamily="32" charset="2"/>
              </a:rPr>
              <a:t>a</a:t>
            </a:r>
            <a:r>
              <a:rPr kumimoji="0" lang="en-US" altLang="ja-JP" sz="2800" dirty="0">
                <a:solidFill>
                  <a:schemeClr val="accent2"/>
                </a:solidFill>
                <a:latin typeface="Osaka" pitchFamily="32" charset="-128"/>
              </a:rPr>
              <a:t>=</a:t>
            </a:r>
            <a:r>
              <a:rPr kumimoji="0" lang="en-US" altLang="ja-JP" sz="2800" dirty="0" err="1">
                <a:solidFill>
                  <a:schemeClr val="accent2"/>
                </a:solidFill>
                <a:latin typeface="Osaka" pitchFamily="32" charset="-128"/>
              </a:rPr>
              <a:t>U</a:t>
            </a:r>
            <a:r>
              <a:rPr kumimoji="0" lang="en-US" altLang="ja-JP" sz="2800" baseline="-25000" dirty="0" err="1">
                <a:solidFill>
                  <a:schemeClr val="accent2"/>
                </a:solidFill>
                <a:latin typeface="Symbol" pitchFamily="32" charset="2"/>
              </a:rPr>
              <a:t>a</a:t>
            </a:r>
            <a:r>
              <a:rPr kumimoji="0" lang="en-US" altLang="ja-JP" sz="2800" baseline="-25000" dirty="0" err="1">
                <a:solidFill>
                  <a:schemeClr val="accent2"/>
                </a:solidFill>
                <a:latin typeface="Osaka" pitchFamily="32" charset="-128"/>
              </a:rPr>
              <a:t>i</a:t>
            </a:r>
            <a:r>
              <a:rPr kumimoji="0" lang="en-US" altLang="ja-JP" sz="2800" dirty="0">
                <a:solidFill>
                  <a:schemeClr val="accent2"/>
                </a:solidFill>
                <a:latin typeface="Osaka" pitchFamily="32" charset="-128"/>
              </a:rPr>
              <a:t> </a:t>
            </a:r>
            <a:r>
              <a:rPr kumimoji="0" lang="en-US" altLang="ja-JP" sz="2800" dirty="0" err="1">
                <a:solidFill>
                  <a:schemeClr val="accent2"/>
                </a:solidFill>
                <a:latin typeface="Symbol" pitchFamily="32" charset="2"/>
              </a:rPr>
              <a:t>n</a:t>
            </a:r>
            <a:r>
              <a:rPr kumimoji="0" lang="en-US" altLang="ja-JP" sz="2800" baseline="-25000" dirty="0" err="1">
                <a:solidFill>
                  <a:schemeClr val="accent2"/>
                </a:solidFill>
                <a:latin typeface="Osaka" pitchFamily="32" charset="-128"/>
              </a:rPr>
              <a:t>i</a:t>
            </a:r>
            <a:endParaRPr kumimoji="0" lang="en-US" altLang="ja-JP" sz="2800" dirty="0">
              <a:solidFill>
                <a:srgbClr val="FF0000"/>
              </a:solidFill>
              <a:latin typeface="Osaka" pitchFamily="3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993005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Obviously interesting question, many people worked on that. But, pessimism prevailed..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12, 2015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2015@Heidelberg</a:t>
            </a:r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40" y="3263771"/>
            <a:ext cx="7574792" cy="166740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58946" y="2682298"/>
            <a:ext cx="2483848" cy="400110"/>
          </a:xfrm>
          <a:prstGeom prst="rect">
            <a:avLst/>
          </a:prstGeom>
          <a:solidFill>
            <a:srgbClr val="FF6600">
              <a:alpha val="27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For example, in 2002..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4540" y="5170226"/>
            <a:ext cx="8022260" cy="1200328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In abstract they say … under optimistic assumption about the sensitivity of future experiments, …. It will be </a:t>
            </a:r>
            <a:r>
              <a:rPr lang="en-US" altLang="ja-JP" sz="2400" dirty="0" smtClean="0">
                <a:solidFill>
                  <a:srgbClr val="FF0000"/>
                </a:solidFill>
              </a:rPr>
              <a:t>impossible</a:t>
            </a:r>
            <a:r>
              <a:rPr lang="en-US" altLang="ja-JP" sz="2400" dirty="0" smtClean="0"/>
              <a:t> to detect neutrino CP violation arising from </a:t>
            </a:r>
            <a:r>
              <a:rPr lang="en-US" altLang="ja-JP" sz="2400" dirty="0" err="1" smtClean="0"/>
              <a:t>Majorana</a:t>
            </a:r>
            <a:r>
              <a:rPr lang="en-US" altLang="ja-JP" sz="2400" dirty="0" smtClean="0"/>
              <a:t> </a:t>
            </a:r>
            <a:r>
              <a:rPr lang="en-US" altLang="ja-JP" sz="2400" dirty="0" smtClean="0"/>
              <a:t>phases.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07" charset="0"/>
                <a:ea typeface="Osaka" pitchFamily="-107" charset="-128"/>
                <a:cs typeface="Osaka" pitchFamily="-107" charset="-128"/>
              </a:rPr>
              <a:t>June 12, 2015</a:t>
            </a:r>
          </a:p>
        </p:txBody>
      </p:sp>
      <p:sp>
        <p:nvSpPr>
          <p:cNvPr id="50179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" pitchFamily="-107" charset="0"/>
                <a:ea typeface="Osaka" pitchFamily="-107" charset="-128"/>
                <a:cs typeface="Osaka" pitchFamily="-107" charset="-128"/>
              </a:rPr>
              <a:t>WIN 2015@Heidelberg</a:t>
            </a: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199" y="1013248"/>
            <a:ext cx="3915503" cy="4782530"/>
          </a:xfrm>
        </p:spPr>
        <p:txBody>
          <a:bodyPr>
            <a:normAutofit/>
          </a:bodyPr>
          <a:lstStyle/>
          <a:p>
            <a:r>
              <a:rPr lang="en-US" altLang="ja-JP" sz="5400" dirty="0" smtClean="0">
                <a:latin typeface="Comic Sans MS" pitchFamily="-107" charset="0"/>
                <a:ea typeface="ＤＦＰ勘亭流" pitchFamily="-107" charset="-128"/>
                <a:cs typeface="ＤＦＰ勘亭流" pitchFamily="-107" charset="-128"/>
              </a:rPr>
              <a:t>Everybody </a:t>
            </a:r>
            <a:r>
              <a:rPr lang="en-US" altLang="ja-JP" sz="5400" dirty="0" smtClean="0">
                <a:latin typeface="Comic Sans MS" pitchFamily="-107" charset="0"/>
                <a:ea typeface="ＤＦＰ勘亭流" pitchFamily="-107" charset="-128"/>
                <a:cs typeface="ＤＦＰ勘亭流" pitchFamily="-107" charset="-128"/>
              </a:rPr>
              <a:t>knows mass mechanism of 0</a:t>
            </a:r>
            <a:r>
              <a:rPr lang="en-US" altLang="ja-JP" sz="5400" dirty="0" smtClean="0">
                <a:latin typeface="Symbol" charset="2"/>
                <a:ea typeface="ＤＦＰ勘亭流" pitchFamily="-107" charset="-128"/>
                <a:cs typeface="Symbol" charset="2"/>
              </a:rPr>
              <a:t>nbb</a:t>
            </a:r>
            <a:r>
              <a:rPr lang="en-US" altLang="ja-JP" sz="5400" dirty="0" smtClean="0">
                <a:latin typeface="Comic Sans MS" pitchFamily="-107" charset="0"/>
                <a:ea typeface="ＤＦＰ勘亭流" pitchFamily="-107" charset="-128"/>
                <a:cs typeface="ＤＦＰ勘亭流" pitchFamily="-107" charset="-128"/>
              </a:rPr>
              <a:t> decay</a:t>
            </a:r>
            <a:endParaRPr lang="ja-JP" altLang="en-US" sz="5400" dirty="0" smtClean="0">
              <a:solidFill>
                <a:srgbClr val="008000"/>
              </a:solidFill>
              <a:latin typeface="Comic Sans MS" pitchFamily="-107" charset="0"/>
            </a:endParaRPr>
          </a:p>
        </p:txBody>
      </p:sp>
      <p:pic>
        <p:nvPicPr>
          <p:cNvPr id="50181" name="Picture 3" descr="kokuritsu_big030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512763"/>
            <a:ext cx="4514850" cy="5735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2219"/>
          </a:xfrm>
        </p:spPr>
        <p:txBody>
          <a:bodyPr>
            <a:normAutofit fontScale="90000"/>
          </a:bodyPr>
          <a:lstStyle/>
          <a:p>
            <a:r>
              <a:rPr lang="en-US" altLang="ja-JP" dirty="0" err="1" smtClean="0"/>
              <a:t>Majorana</a:t>
            </a:r>
            <a:r>
              <a:rPr lang="en-US" altLang="ja-JP" dirty="0" smtClean="0"/>
              <a:t> vs. Dirac: double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b</a:t>
            </a:r>
            <a:r>
              <a:rPr lang="en-US" altLang="ja-JP" dirty="0" smtClean="0"/>
              <a:t> decay</a:t>
            </a:r>
            <a:endParaRPr lang="ja-JP" altLang="en-US" dirty="0"/>
          </a:p>
        </p:txBody>
      </p:sp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12, 2015</a:t>
            </a:r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2015@Heidelberg</a:t>
            </a:r>
            <a:endParaRPr lang="ja-JP" altLang="en-US"/>
          </a:p>
        </p:txBody>
      </p:sp>
      <p:pic>
        <p:nvPicPr>
          <p:cNvPr id="4" name="図 4" descr="350px-Double_beta_decay_feynman.sv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16324"/>
            <a:ext cx="3174642" cy="244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041" y="1091406"/>
            <a:ext cx="3517900" cy="4826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192" y="1701006"/>
            <a:ext cx="1841500" cy="7366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5716" y="2798758"/>
            <a:ext cx="5878284" cy="4059242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3592286"/>
            <a:ext cx="3265714" cy="326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732118" y="4138706"/>
            <a:ext cx="1271540" cy="369332"/>
          </a:xfrm>
          <a:prstGeom prst="rect">
            <a:avLst/>
          </a:prstGeom>
          <a:solidFill>
            <a:srgbClr val="008000">
              <a:alpha val="59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If inverted !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84" y="274639"/>
            <a:ext cx="7659021" cy="734188"/>
          </a:xfrm>
        </p:spPr>
        <p:txBody>
          <a:bodyPr>
            <a:noAutofit/>
          </a:bodyPr>
          <a:lstStyle/>
          <a:p>
            <a:r>
              <a:rPr lang="en-US" sz="3600" dirty="0" smtClean="0"/>
              <a:t>Several double beta decay experiments are either ongoing or coming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June 12, 2015</a:t>
            </a:r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WIN 2015@Heidelberg</a:t>
            </a:r>
            <a:endParaRPr lang="ja-JP" altLang="en-US"/>
          </a:p>
        </p:txBody>
      </p:sp>
      <p:pic>
        <p:nvPicPr>
          <p:cNvPr id="7" name="図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24589"/>
            <a:ext cx="2443177" cy="333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942" y="1428810"/>
            <a:ext cx="2054402" cy="2771931"/>
          </a:xfrm>
          <a:prstGeom prst="rect">
            <a:avLst/>
          </a:prstGeom>
        </p:spPr>
      </p:pic>
      <p:pic>
        <p:nvPicPr>
          <p:cNvPr id="10" name="図 7" descr="GERDA-Modell_we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4734566"/>
            <a:ext cx="2895600" cy="217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35440"/>
            <a:ext cx="2443177" cy="23886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3364" y="4247826"/>
            <a:ext cx="1502938" cy="22870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0799" y="1517373"/>
            <a:ext cx="2450143" cy="2633904"/>
          </a:xfrm>
          <a:prstGeom prst="rect">
            <a:avLst/>
          </a:prstGeom>
        </p:spPr>
      </p:pic>
      <p:pic>
        <p:nvPicPr>
          <p:cNvPr id="14" name="図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392" y="4200741"/>
            <a:ext cx="1710955" cy="270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87646" y="1135440"/>
            <a:ext cx="2048656" cy="204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日付プレースホル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June 12, 2015</a:t>
            </a:r>
          </a:p>
        </p:txBody>
      </p:sp>
      <p:sp>
        <p:nvSpPr>
          <p:cNvPr id="5427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WIN 2015@Heidelberg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321835" y="945930"/>
            <a:ext cx="4062066" cy="4794445"/>
          </a:xfrm>
        </p:spPr>
        <p:txBody>
          <a:bodyPr>
            <a:normAutofit fontScale="90000"/>
          </a:bodyPr>
          <a:lstStyle/>
          <a:p>
            <a:r>
              <a:rPr lang="en-US" altLang="ja-JP" sz="5400" dirty="0" smtClean="0">
                <a:latin typeface="Comic Sans MS"/>
                <a:cs typeface="Comic Sans MS"/>
              </a:rPr>
              <a:t>Stronger tie between cosmology and neutrino physics</a:t>
            </a:r>
            <a:endParaRPr lang="en-US" altLang="ja-JP" sz="5400" dirty="0" smtClean="0">
              <a:latin typeface="Comic Sans MS" charset="0"/>
            </a:endParaRPr>
          </a:p>
        </p:txBody>
      </p:sp>
      <p:pic>
        <p:nvPicPr>
          <p:cNvPr id="7" name="図 6" descr="sharaku_k1_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47055"/>
            <a:ext cx="4107180" cy="5867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40178</TotalTime>
  <Words>850</Words>
  <Application>Microsoft Macintosh PowerPoint</Application>
  <PresentationFormat>画面に合わせる (4:3)</PresentationFormat>
  <Paragraphs>129</Paragraphs>
  <Slides>23</Slides>
  <Notes>6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4" baseType="lpstr">
      <vt:lpstr>Office テーマ</vt:lpstr>
      <vt:lpstr>Majorana CP phase: reachable?</vt:lpstr>
      <vt:lpstr>Being well educated by Kate, Josef and others </vt:lpstr>
      <vt:lpstr>Neutrinos: Dirac or Majorana ?</vt:lpstr>
      <vt:lpstr>Lepton KM phase vs Majorana phase</vt:lpstr>
      <vt:lpstr>Obviously interesting question, many people worked on that. But, pessimism prevailed..</vt:lpstr>
      <vt:lpstr>Everybody knows mass mechanism of 0nbb decay</vt:lpstr>
      <vt:lpstr>Majorana vs. Dirac: double b decay</vt:lpstr>
      <vt:lpstr>Several double beta decay experiments are either ongoing or coming</vt:lpstr>
      <vt:lpstr>Stronger tie between cosmology and neutrino physics</vt:lpstr>
      <vt:lpstr>After Planck, cosmology sheds light on absolute neutrino masses</vt:lpstr>
      <vt:lpstr>Planck w/wo Euclid-like survey forecast</vt:lpstr>
      <vt:lpstr>Important: key to measure Majorana phase</vt:lpstr>
      <vt:lpstr>Absolute n mass has to be known by an  independent way </vt:lpstr>
      <vt:lpstr>　KATRIN will be followed by new technologies: calorimetry and Program 8</vt:lpstr>
      <vt:lpstr>Need not be cosmology, of course</vt:lpstr>
      <vt:lpstr>Revisiting Majorana phase analysis with precision cosmology</vt:lpstr>
      <vt:lpstr>We consider 3 observables</vt:lpstr>
      <vt:lpstr>Analysis procedure</vt:lpstr>
      <vt:lpstr>fCPX: CP exclusion fraction</vt:lpstr>
      <vt:lpstr> Sensitivity given by fCPX</vt:lpstr>
      <vt:lpstr>fCPX: CP exclusion fraction</vt:lpstr>
      <vt:lpstr>Conclusion</vt:lpstr>
      <vt:lpstr>Conclusion-2</vt:lpstr>
    </vt:vector>
  </TitlesOfParts>
  <Company>首都大学東京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南方 久和</dc:creator>
  <cp:lastModifiedBy>南方 久和</cp:lastModifiedBy>
  <cp:revision>190</cp:revision>
  <dcterms:created xsi:type="dcterms:W3CDTF">2015-06-09T04:12:25Z</dcterms:created>
  <dcterms:modified xsi:type="dcterms:W3CDTF">2015-06-12T07:01:38Z</dcterms:modified>
</cp:coreProperties>
</file>