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70" r:id="rId16"/>
    <p:sldId id="272" r:id="rId17"/>
    <p:sldId id="274" r:id="rId18"/>
    <p:sldId id="278" r:id="rId19"/>
    <p:sldId id="276" r:id="rId20"/>
    <p:sldId id="279" r:id="rId21"/>
    <p:sldId id="280" r:id="rId22"/>
    <p:sldId id="282" r:id="rId23"/>
    <p:sldId id="286" r:id="rId24"/>
    <p:sldId id="288" r:id="rId25"/>
    <p:sldId id="289" r:id="rId26"/>
    <p:sldId id="283" r:id="rId27"/>
    <p:sldId id="290" r:id="rId28"/>
    <p:sldId id="285" r:id="rId29"/>
    <p:sldId id="287" r:id="rId30"/>
  </p:sldIdLst>
  <p:sldSz cx="9144000" cy="6858000" type="screen4x3"/>
  <p:notesSz cx="67183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0399B-8048-465C-BE71-C214F96CDF9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793"/>
            <a:ext cx="2911263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5482" y="9372793"/>
            <a:ext cx="2911263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A8E3E-3590-494E-A1E6-DA16C26F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029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4D23-84EE-4C27-B1B0-77DD774B3452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33488"/>
            <a:ext cx="443865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748927"/>
            <a:ext cx="5374640" cy="38854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793"/>
            <a:ext cx="2911263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2" y="9372793"/>
            <a:ext cx="2911263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43BE1-6C98-4A49-8393-5C99F4EF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073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33488"/>
            <a:ext cx="4438650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9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7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8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9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Arsenii Titov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WIN2015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782-1A48-4781-873C-90219F6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5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Arsenii Titov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WIN2015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782-1A48-4781-873C-90219F6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9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Arsenii Titov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WIN2015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782-1A48-4781-873C-90219F6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8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Arsenii Titov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26DC-14B0-4042-87B5-50DB2C53D5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8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Arsenii Titov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26DC-14B0-4042-87B5-50DB2C53D5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5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Arsenii Titov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26DC-14B0-4042-87B5-50DB2C53D5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8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Arsenii Titov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26DC-14B0-4042-87B5-50DB2C53D5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4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Arsenii Titov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26DC-14B0-4042-87B5-50DB2C53D5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Arsenii Titov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26DC-14B0-4042-87B5-50DB2C53D5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57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Arsenii Titov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26DC-14B0-4042-87B5-50DB2C53D5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18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Arsenii Titov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26DC-14B0-4042-87B5-50DB2C53D5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6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Arsenii Titov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WIN2015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782-1A48-4781-873C-90219F6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30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Arsenii Titov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26DC-14B0-4042-87B5-50DB2C53D5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04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Arsenii Titov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26DC-14B0-4042-87B5-50DB2C53D5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81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Arsenii Titov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26DC-14B0-4042-87B5-50DB2C53D5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9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Arsenii Titov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WIN2015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782-1A48-4781-873C-90219F6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Arsenii Titov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WIN2015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782-1A48-4781-873C-90219F6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4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Arsenii Titov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WIN2015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782-1A48-4781-873C-90219F6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8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Arsenii Titov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WIN2015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782-1A48-4781-873C-90219F6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Arsenii Titov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WIN2015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782-1A48-4781-873C-90219F6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0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Arsenii Titov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WIN2015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782-1A48-4781-873C-90219F6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0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Arsenii Titov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WIN2015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6782-1A48-4781-873C-90219F6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9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Arsenii Titov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WIN2015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6782-1A48-4781-873C-90219F6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Arsenii Titov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E26DC-14B0-4042-87B5-50DB2C53D5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6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066" y="2389252"/>
            <a:ext cx="8496944" cy="1135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Determining the Dirac CP Violation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Phase</a:t>
            </a:r>
            <a:b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the PMNS Matrix from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Sum Rules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20776" y="3874632"/>
            <a:ext cx="6400800" cy="17920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>
                <a:latin typeface="Comic Sans MS" panose="030F0702030302020204" pitchFamily="66" charset="0"/>
              </a:rPr>
              <a:t>Arsenii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Titov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 smtClean="0">
                <a:latin typeface="Comic Sans MS" panose="030F0702030302020204" pitchFamily="66" charset="0"/>
              </a:rPr>
              <a:t>in </a:t>
            </a:r>
            <a:r>
              <a:rPr lang="en-US" sz="2000" dirty="0">
                <a:latin typeface="Comic Sans MS" panose="030F0702030302020204" pitchFamily="66" charset="0"/>
              </a:rPr>
              <a:t>collaboration with I. </a:t>
            </a:r>
            <a:r>
              <a:rPr lang="en-US" sz="2000" dirty="0" err="1">
                <a:latin typeface="Comic Sans MS" panose="030F0702030302020204" pitchFamily="66" charset="0"/>
              </a:rPr>
              <a:t>Girardi</a:t>
            </a:r>
            <a:r>
              <a:rPr lang="en-US" sz="2000" dirty="0">
                <a:latin typeface="Comic Sans MS" panose="030F0702030302020204" pitchFamily="66" charset="0"/>
              </a:rPr>
              <a:t> and S.T. </a:t>
            </a:r>
            <a:r>
              <a:rPr lang="en-US" sz="2000" dirty="0" err="1" smtClean="0">
                <a:latin typeface="Comic Sans MS" panose="030F0702030302020204" pitchFamily="66" charset="0"/>
              </a:rPr>
              <a:t>Petcov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>
              <a:lnSpc>
                <a:spcPts val="0"/>
              </a:lnSpc>
              <a:spcBef>
                <a:spcPts val="0"/>
              </a:spcBef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Comic Sans MS" panose="030F0702030302020204" pitchFamily="66" charset="0"/>
              </a:rPr>
              <a:t>SISSA </a:t>
            </a:r>
            <a:r>
              <a:rPr lang="en-US" sz="2000" dirty="0">
                <a:latin typeface="Comic Sans MS" panose="030F0702030302020204" pitchFamily="66" charset="0"/>
              </a:rPr>
              <a:t>and INFN, Trieste, Italy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8" y="268028"/>
            <a:ext cx="2414016" cy="1777594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499383" y="3429000"/>
            <a:ext cx="6400800" cy="59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120009" y="5731098"/>
            <a:ext cx="8925059" cy="932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25</a:t>
            </a:r>
            <a:r>
              <a:rPr lang="en-US" sz="2400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</a:t>
            </a:r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International Workshop on Weak Interactions and Neutrinos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MPIK Heidelberg, Germany </a:t>
            </a:r>
            <a:endParaRPr lang="en-US" sz="2400" u="sng" baseline="30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98" y="383395"/>
            <a:ext cx="2426970" cy="1546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82" y="714954"/>
            <a:ext cx="1828804" cy="10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Predictions for cos </a:t>
            </a:r>
            <a:r>
              <a:rPr lang="el-GR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δ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04006" y="1390152"/>
            <a:ext cx="8535988" cy="3322638"/>
            <a:chOff x="-2497" y="67"/>
            <a:chExt cx="10754" cy="418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-2497" y="67"/>
              <a:ext cx="10754" cy="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7" y="67"/>
              <a:ext cx="10762" cy="4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16885" y="874762"/>
            <a:ext cx="850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best fit values of mixing angles for NO neutrino mass spectrum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16885" y="4744404"/>
            <a:ext cx="8617320" cy="80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l-GR" sz="1800" dirty="0">
                <a:latin typeface="Comic Sans MS"/>
              </a:rPr>
              <a:t>θ</a:t>
            </a:r>
            <a:r>
              <a:rPr lang="el-GR" sz="1800" baseline="30000" dirty="0">
                <a:latin typeface="Comic Sans MS"/>
              </a:rPr>
              <a:t>ν</a:t>
            </a:r>
            <a:r>
              <a:rPr lang="en-US" sz="1800" baseline="-25000" dirty="0">
                <a:latin typeface="Comic Sans MS"/>
              </a:rPr>
              <a:t>23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smtClean="0">
                <a:latin typeface="Comic Sans MS"/>
              </a:rPr>
              <a:t>= −</a:t>
            </a:r>
            <a:r>
              <a:rPr lang="el-GR" sz="1800" dirty="0" smtClean="0">
                <a:latin typeface="Comic Sans MS"/>
              </a:rPr>
              <a:t>π</a:t>
            </a:r>
            <a:r>
              <a:rPr lang="en-US" sz="1800" dirty="0" smtClean="0">
                <a:latin typeface="Comic Sans MS"/>
              </a:rPr>
              <a:t>/4</a:t>
            </a:r>
            <a:r>
              <a:rPr lang="en-US" sz="1800" dirty="0">
                <a:latin typeface="Comic Sans MS"/>
              </a:rPr>
              <a:t>	</a:t>
            </a:r>
            <a:r>
              <a:rPr lang="en-US" sz="1800" dirty="0" smtClean="0">
                <a:latin typeface="Comic Sans MS"/>
              </a:rPr>
              <a:t>[</a:t>
            </a:r>
            <a:r>
              <a:rPr lang="el-GR" sz="1800" dirty="0">
                <a:latin typeface="Comic Sans MS"/>
              </a:rPr>
              <a:t>θ</a:t>
            </a:r>
            <a:r>
              <a:rPr lang="el-GR" sz="1800" baseline="30000" dirty="0">
                <a:latin typeface="Comic Sans MS"/>
              </a:rPr>
              <a:t>ν</a:t>
            </a:r>
            <a:r>
              <a:rPr lang="en-US" sz="1800" baseline="-25000" dirty="0" smtClean="0">
                <a:latin typeface="Comic Sans MS"/>
              </a:rPr>
              <a:t>13</a:t>
            </a:r>
            <a:r>
              <a:rPr lang="en-US" sz="1800" dirty="0" smtClean="0">
                <a:latin typeface="Comic Sans MS"/>
              </a:rPr>
              <a:t>, </a:t>
            </a:r>
            <a:r>
              <a:rPr lang="el-GR" sz="1800" dirty="0" smtClean="0">
                <a:latin typeface="Comic Sans MS"/>
              </a:rPr>
              <a:t>θ</a:t>
            </a:r>
            <a:r>
              <a:rPr lang="el-GR" sz="1800" baseline="30000" dirty="0" smtClean="0">
                <a:latin typeface="Comic Sans MS"/>
              </a:rPr>
              <a:t>ν</a:t>
            </a:r>
            <a:r>
              <a:rPr lang="en-US" sz="1800" baseline="-25000" dirty="0">
                <a:latin typeface="Comic Sans MS"/>
              </a:rPr>
              <a:t>12</a:t>
            </a:r>
            <a:r>
              <a:rPr lang="en-US" sz="1800" dirty="0" smtClean="0">
                <a:latin typeface="Comic Sans MS"/>
              </a:rPr>
              <a:t>]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latin typeface="Comic Sans MS"/>
              </a:rPr>
              <a:t>a = </a:t>
            </a:r>
            <a:r>
              <a:rPr lang="en-US" sz="1800" dirty="0" err="1" smtClean="0">
                <a:latin typeface="Comic Sans MS"/>
              </a:rPr>
              <a:t>arcsin</a:t>
            </a:r>
            <a:r>
              <a:rPr lang="en-US" sz="1800" dirty="0" smtClean="0">
                <a:latin typeface="Comic Sans MS"/>
              </a:rPr>
              <a:t> (1/3)   b = </a:t>
            </a:r>
            <a:r>
              <a:rPr lang="en-US" sz="1800" dirty="0" err="1" smtClean="0">
                <a:latin typeface="Comic Sans MS"/>
              </a:rPr>
              <a:t>arcsin</a:t>
            </a:r>
            <a:r>
              <a:rPr lang="en-US" sz="1800" dirty="0" smtClean="0">
                <a:latin typeface="Comic Sans MS"/>
              </a:rPr>
              <a:t> (1/√(2+r))   c </a:t>
            </a:r>
            <a:r>
              <a:rPr lang="en-US" sz="1800" dirty="0">
                <a:latin typeface="Comic Sans MS"/>
              </a:rPr>
              <a:t>= </a:t>
            </a:r>
            <a:r>
              <a:rPr lang="en-US" sz="1800" dirty="0" err="1">
                <a:latin typeface="Comic Sans MS"/>
              </a:rPr>
              <a:t>arcsin</a:t>
            </a:r>
            <a:r>
              <a:rPr lang="en-US" sz="1800" dirty="0">
                <a:latin typeface="Comic Sans MS"/>
              </a:rPr>
              <a:t> (1</a:t>
            </a:r>
            <a:r>
              <a:rPr lang="en-US" sz="1800" dirty="0" smtClean="0">
                <a:latin typeface="Comic Sans MS"/>
              </a:rPr>
              <a:t>/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smtClean="0">
                <a:latin typeface="Comic Sans MS"/>
              </a:rPr>
              <a:t>√3)   d = </a:t>
            </a:r>
            <a:r>
              <a:rPr lang="en-US" sz="1800" dirty="0" err="1" smtClean="0">
                <a:latin typeface="Comic Sans MS"/>
              </a:rPr>
              <a:t>arcsin</a:t>
            </a:r>
            <a:r>
              <a:rPr lang="en-US" sz="1800" dirty="0" smtClean="0">
                <a:latin typeface="Comic Sans MS"/>
              </a:rPr>
              <a:t> (√(3-r)/2)</a:t>
            </a:r>
            <a:endParaRPr lang="en-US" sz="18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6885" y="5576058"/>
            <a:ext cx="8617320" cy="80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Non-zero values of </a:t>
            </a:r>
            <a:r>
              <a:rPr lang="el-GR" sz="1600" dirty="0">
                <a:solidFill>
                  <a:srgbClr val="FF0000"/>
                </a:solidFill>
                <a:latin typeface="Comic Sans MS"/>
              </a:rPr>
              <a:t>θ</a:t>
            </a:r>
            <a:r>
              <a:rPr lang="el-GR" sz="1600" baseline="30000" dirty="0">
                <a:solidFill>
                  <a:srgbClr val="FF0000"/>
                </a:solidFill>
                <a:latin typeface="Comic Sans MS"/>
              </a:rPr>
              <a:t>ν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</a:rPr>
              <a:t>13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</a:rPr>
              <a:t>:</a:t>
            </a:r>
            <a:r>
              <a:rPr lang="en-US" sz="1600" dirty="0" smtClean="0">
                <a:latin typeface="Comic Sans MS"/>
              </a:rPr>
              <a:t>   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F. </a:t>
            </a:r>
            <a:r>
              <a:rPr lang="en-US" sz="16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Bazzocchi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arXiv:1108.2497</a:t>
            </a:r>
            <a:b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</a:t>
            </a:r>
            <a:r>
              <a:rPr lang="en-US" sz="16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R.d.A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Toorop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et. al.</a:t>
            </a:r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PLB</a:t>
            </a:r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703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2011) 447</a:t>
            </a:r>
            <a:b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W. </a:t>
            </a:r>
            <a:r>
              <a:rPr lang="en-US" sz="16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Rodejohann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and H. Zhang, PLB </a:t>
            </a:r>
            <a:r>
              <a:rPr lang="en-US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732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(2014) 174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Predictions for J</a:t>
            </a:r>
            <a:r>
              <a:rPr lang="en-US" sz="3600" baseline="-25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CP</a:t>
            </a:r>
            <a:endParaRPr lang="ru-RU" sz="3600" baseline="-25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11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57200" y="950059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12</a:t>
            </a:r>
            <a:r>
              <a:rPr lang="en-US" sz="2000" dirty="0">
                <a:latin typeface="Comic Sans MS" panose="030F0702030302020204" pitchFamily="66" charset="0"/>
              </a:rPr>
              <a:t>) </a:t>
            </a: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1" y="1532453"/>
            <a:ext cx="3858768" cy="83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1822" y="2416039"/>
            <a:ext cx="3972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J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CP</a:t>
            </a:r>
            <a:r>
              <a:rPr lang="en-US" sz="1400" dirty="0" smtClean="0">
                <a:latin typeface="Comic Sans MS" panose="030F0702030302020204" pitchFamily="66" charset="0"/>
              </a:rPr>
              <a:t> determines the magnitude of CP-violating effects in neutrino oscillations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94" y="1239051"/>
            <a:ext cx="4553497" cy="4562032"/>
          </a:xfrm>
          <a:prstGeom prst="rect">
            <a:avLst/>
          </a:prstGeom>
        </p:spPr>
      </p:pic>
      <p:grpSp>
        <p:nvGrpSpPr>
          <p:cNvPr id="23" name="Group 8"/>
          <p:cNvGrpSpPr>
            <a:grpSpLocks noChangeAspect="1"/>
          </p:cNvGrpSpPr>
          <p:nvPr/>
        </p:nvGrpSpPr>
        <p:grpSpPr bwMode="auto">
          <a:xfrm>
            <a:off x="457200" y="3660645"/>
            <a:ext cx="1280160" cy="373380"/>
            <a:chOff x="2208" y="1964"/>
            <a:chExt cx="1344" cy="392"/>
          </a:xfrm>
        </p:grpSpPr>
        <p:sp>
          <p:nvSpPr>
            <p:cNvPr id="24" name="AutoShape 7"/>
            <p:cNvSpPr>
              <a:spLocks noChangeAspect="1" noChangeArrowheads="1" noTextEdit="1"/>
            </p:cNvSpPr>
            <p:nvPr/>
          </p:nvSpPr>
          <p:spPr bwMode="auto">
            <a:xfrm>
              <a:off x="2208" y="1964"/>
              <a:ext cx="13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964"/>
              <a:ext cx="135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3089885" y="3654649"/>
            <a:ext cx="1296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 scheme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 scheme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 global fit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 global fit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399397" y="3779442"/>
            <a:ext cx="64807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399397" y="4003974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99397" y="4431830"/>
            <a:ext cx="648072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399397" y="4630962"/>
            <a:ext cx="648072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31821" y="5010065"/>
            <a:ext cx="4868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/>
              </a:rPr>
              <a:t>Relatively large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</a:rPr>
              <a:t>CP-violating effects in neutrino oscillations in the cases of </a:t>
            </a:r>
            <a:r>
              <a:rPr lang="en-US" sz="1600" dirty="0">
                <a:solidFill>
                  <a:srgbClr val="FF0000"/>
                </a:solidFill>
                <a:latin typeface="Comic Sans MS"/>
              </a:rPr>
              <a:t>TBM, GRA, GRB,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</a:rPr>
              <a:t>HG: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CP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≈ -0.03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|J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CP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| ≥ 0.02 @ 3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σ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</a:rPr>
              <a:t>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/>
              </a:rPr>
              <a:t>and suppressed </a:t>
            </a:r>
            <a:r>
              <a:rPr lang="en-US" sz="1600" dirty="0">
                <a:solidFill>
                  <a:srgbClr val="FF0000"/>
                </a:solidFill>
                <a:latin typeface="Comic Sans MS"/>
              </a:rPr>
              <a:t>ones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</a:rPr>
              <a:t>in the case of BM:</a:t>
            </a:r>
            <a:br>
              <a:rPr lang="en-US" sz="1600" dirty="0" smtClean="0">
                <a:solidFill>
                  <a:srgbClr val="FF0000"/>
                </a:solidFill>
                <a:latin typeface="Comic Sans MS"/>
              </a:rPr>
            </a:b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CP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≈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820" y="2919017"/>
            <a:ext cx="4132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P.I. </a:t>
            </a:r>
            <a:r>
              <a:rPr lang="en-US" sz="1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Krastev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 S.T. </a:t>
            </a:r>
            <a:r>
              <a:rPr lang="en-US" sz="1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Petcov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PLB </a:t>
            </a:r>
            <a:r>
              <a:rPr lang="en-US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205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(1988) 84</a:t>
            </a:r>
            <a:endParaRPr lang="ru-RU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876799" y="5628769"/>
            <a:ext cx="4002981" cy="77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latest results on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latin typeface="Comic Sans MS"/>
              </a:rPr>
              <a:t>θ</a:t>
            </a:r>
            <a:r>
              <a:rPr lang="en-US" sz="14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l-G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</a:t>
            </a:r>
            <a:r>
              <a:rPr lang="en-US" sz="1400" dirty="0" smtClean="0">
                <a:latin typeface="Comic Sans MS" panose="030F0702030302020204" pitchFamily="66" charset="0"/>
              </a:rPr>
              <a:t>, obtained in global analysis of neutrino oscillation data in 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F. </a:t>
            </a:r>
            <a:r>
              <a:rPr lang="en-US" sz="1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Capozzi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et. al.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, PRD </a:t>
            </a:r>
            <a:r>
              <a:rPr lang="en-U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89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(2014) 093018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grpSp>
        <p:nvGrpSpPr>
          <p:cNvPr id="35" name="Group 4"/>
          <p:cNvGrpSpPr>
            <a:grpSpLocks noChangeAspect="1"/>
          </p:cNvGrpSpPr>
          <p:nvPr/>
        </p:nvGrpSpPr>
        <p:grpSpPr bwMode="auto">
          <a:xfrm>
            <a:off x="2865255" y="987345"/>
            <a:ext cx="4723608" cy="377190"/>
            <a:chOff x="175" y="1944"/>
            <a:chExt cx="5410" cy="432"/>
          </a:xfrm>
        </p:grpSpPr>
        <p:sp>
          <p:nvSpPr>
            <p:cNvPr id="3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5" y="1944"/>
              <a:ext cx="541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" y="1944"/>
              <a:ext cx="5418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05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Predictions for cos </a:t>
            </a:r>
            <a:r>
              <a:rPr lang="el-GR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δ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12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1339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Statistical analysis: likelihood function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394486" y="790650"/>
            <a:ext cx="3064963" cy="664528"/>
            <a:chOff x="1072" y="1768"/>
            <a:chExt cx="3616" cy="784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2" y="1768"/>
              <a:ext cx="361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1768"/>
              <a:ext cx="3624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Объект 2"/>
          <p:cNvSpPr txBox="1">
            <a:spLocks/>
          </p:cNvSpPr>
          <p:nvPr/>
        </p:nvSpPr>
        <p:spPr>
          <a:xfrm>
            <a:off x="457200" y="1478983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12</a:t>
            </a:r>
            <a:r>
              <a:rPr lang="en-US" sz="2000" dirty="0">
                <a:latin typeface="Comic Sans MS" panose="030F0702030302020204" pitchFamily="66" charset="0"/>
              </a:rPr>
              <a:t>) </a:t>
            </a: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2865255" y="1516269"/>
            <a:ext cx="4723608" cy="377190"/>
            <a:chOff x="175" y="1944"/>
            <a:chExt cx="5410" cy="432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5" y="1944"/>
              <a:ext cx="541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" y="1944"/>
              <a:ext cx="5418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Прямоугольник 19"/>
          <p:cNvSpPr/>
          <p:nvPr/>
        </p:nvSpPr>
        <p:spPr>
          <a:xfrm>
            <a:off x="5394485" y="802604"/>
            <a:ext cx="3071744" cy="652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9" y="1947769"/>
            <a:ext cx="4860762" cy="3943539"/>
          </a:xfrm>
          <a:prstGeom prst="rect">
            <a:avLst/>
          </a:prstGeom>
        </p:spPr>
      </p:pic>
      <p:sp>
        <p:nvSpPr>
          <p:cNvPr id="22" name="Объект 2"/>
          <p:cNvSpPr txBox="1">
            <a:spLocks/>
          </p:cNvSpPr>
          <p:nvPr/>
        </p:nvSpPr>
        <p:spPr>
          <a:xfrm>
            <a:off x="457200" y="5890199"/>
            <a:ext cx="8377707" cy="523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prospective 1</a:t>
            </a:r>
            <a:r>
              <a:rPr lang="el-G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σ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uncertainties on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latin typeface="Comic Sans MS"/>
              </a:rPr>
              <a:t>θ</a:t>
            </a:r>
            <a:r>
              <a:rPr lang="en-US" sz="14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1400" dirty="0" smtClean="0">
                <a:latin typeface="Comic Sans MS" panose="030F0702030302020204" pitchFamily="66" charset="0"/>
              </a:rPr>
              <a:t>: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0.7% for 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1400" dirty="0" smtClean="0">
                <a:latin typeface="Comic Sans MS" panose="030F0702030302020204" pitchFamily="66" charset="0"/>
              </a:rPr>
              <a:t> (JUNO), 3% for </a:t>
            </a:r>
            <a:r>
              <a:rPr lang="en-US" sz="1400" dirty="0"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latin typeface="Comic Sans MS" panose="030F0702030302020204" pitchFamily="66" charset="0"/>
              </a:rPr>
              <a:t>2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l-GR" sz="1400" dirty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1400" dirty="0" smtClean="0">
                <a:latin typeface="Comic Sans MS" panose="030F0702030302020204" pitchFamily="66" charset="0"/>
              </a:rPr>
              <a:t> (</a:t>
            </a:r>
            <a:r>
              <a:rPr lang="en-US" sz="1400" dirty="0" err="1" smtClean="0">
                <a:latin typeface="Comic Sans MS" panose="030F0702030302020204" pitchFamily="66" charset="0"/>
              </a:rPr>
              <a:t>Daya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Bay), 5% for </a:t>
            </a:r>
            <a:r>
              <a:rPr lang="en-US" sz="1400" dirty="0"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latin typeface="Comic Sans MS" panose="030F0702030302020204" pitchFamily="66" charset="0"/>
              </a:rPr>
              <a:t>2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 (</a:t>
            </a:r>
            <a:r>
              <a:rPr lang="en-US" sz="1400" dirty="0" err="1" smtClean="0">
                <a:latin typeface="Comic Sans MS" panose="030F0702030302020204" pitchFamily="66" charset="0"/>
              </a:rPr>
              <a:t>NOvA</a:t>
            </a:r>
            <a:r>
              <a:rPr lang="en-US" sz="1400" dirty="0" smtClean="0">
                <a:latin typeface="Comic Sans MS" panose="030F0702030302020204" pitchFamily="66" charset="0"/>
              </a:rPr>
              <a:t> and T2K) +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Gaussian approximation</a:t>
            </a:r>
            <a:endParaRPr lang="en-US" sz="1400" dirty="0">
              <a:latin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3685" y="4097974"/>
            <a:ext cx="1571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Precision with which </a:t>
            </a:r>
            <a:r>
              <a:rPr lang="el-GR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δ</a:t>
            </a:r>
            <a:r>
              <a:rPr lang="en-US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can be determined is discussed in </a:t>
            </a:r>
            <a:br>
              <a:rPr lang="en-US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US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J. </a:t>
            </a:r>
            <a:r>
              <a:rPr lang="en-US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Evslin’s</a:t>
            </a:r>
            <a:r>
              <a:rPr lang="en-US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talk</a:t>
            </a:r>
            <a:endParaRPr lang="ru-RU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Predictions for cos </a:t>
            </a:r>
            <a:r>
              <a:rPr lang="el-GR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δ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13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1339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Statistical analysis: likelihood function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394486" y="790650"/>
            <a:ext cx="3064963" cy="664528"/>
            <a:chOff x="1072" y="1768"/>
            <a:chExt cx="3616" cy="784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2" y="1768"/>
              <a:ext cx="361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1768"/>
              <a:ext cx="3624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Объект 2"/>
          <p:cNvSpPr txBox="1">
            <a:spLocks/>
          </p:cNvSpPr>
          <p:nvPr/>
        </p:nvSpPr>
        <p:spPr>
          <a:xfrm>
            <a:off x="457200" y="1478983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) 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4485" y="802604"/>
            <a:ext cx="3071744" cy="652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Group 12"/>
          <p:cNvGrpSpPr>
            <a:grpSpLocks noChangeAspect="1"/>
          </p:cNvGrpSpPr>
          <p:nvPr/>
        </p:nvGrpSpPr>
        <p:grpSpPr bwMode="auto">
          <a:xfrm>
            <a:off x="2933779" y="1529284"/>
            <a:ext cx="4621103" cy="347857"/>
            <a:chOff x="223" y="1960"/>
            <a:chExt cx="5314" cy="400"/>
          </a:xfrm>
        </p:grpSpPr>
        <p:sp>
          <p:nvSpPr>
            <p:cNvPr id="2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23" y="1960"/>
              <a:ext cx="531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1960"/>
              <a:ext cx="532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9" y="1947600"/>
            <a:ext cx="4860762" cy="3943539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457200" y="5890199"/>
            <a:ext cx="8377707" cy="523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prospective 1</a:t>
            </a:r>
            <a:r>
              <a:rPr lang="el-G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σ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uncertainties on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latin typeface="Comic Sans MS"/>
              </a:rPr>
              <a:t>θ</a:t>
            </a:r>
            <a:r>
              <a:rPr lang="en-US" sz="14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1400" dirty="0" smtClean="0">
                <a:latin typeface="Comic Sans MS" panose="030F0702030302020204" pitchFamily="66" charset="0"/>
              </a:rPr>
              <a:t>: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0.7% for 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1400" dirty="0" smtClean="0">
                <a:latin typeface="Comic Sans MS" panose="030F0702030302020204" pitchFamily="66" charset="0"/>
              </a:rPr>
              <a:t> (JUNO), 3% for </a:t>
            </a:r>
            <a:r>
              <a:rPr lang="en-US" sz="1400" dirty="0"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latin typeface="Comic Sans MS" panose="030F0702030302020204" pitchFamily="66" charset="0"/>
              </a:rPr>
              <a:t>2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l-GR" sz="1400" dirty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1400" dirty="0" smtClean="0">
                <a:latin typeface="Comic Sans MS" panose="030F0702030302020204" pitchFamily="66" charset="0"/>
              </a:rPr>
              <a:t> (</a:t>
            </a:r>
            <a:r>
              <a:rPr lang="en-US" sz="1400" dirty="0" err="1" smtClean="0">
                <a:latin typeface="Comic Sans MS" panose="030F0702030302020204" pitchFamily="66" charset="0"/>
              </a:rPr>
              <a:t>Daya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Bay), 5% for </a:t>
            </a:r>
            <a:r>
              <a:rPr lang="en-US" sz="1400" dirty="0"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latin typeface="Comic Sans MS" panose="030F0702030302020204" pitchFamily="66" charset="0"/>
              </a:rPr>
              <a:t>2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 (</a:t>
            </a:r>
            <a:r>
              <a:rPr lang="en-US" sz="1400" dirty="0" err="1" smtClean="0">
                <a:latin typeface="Comic Sans MS" panose="030F0702030302020204" pitchFamily="66" charset="0"/>
              </a:rPr>
              <a:t>NOvA</a:t>
            </a:r>
            <a:r>
              <a:rPr lang="en-US" sz="1400" dirty="0" smtClean="0">
                <a:latin typeface="Comic Sans MS" panose="030F0702030302020204" pitchFamily="66" charset="0"/>
              </a:rPr>
              <a:t> and T2K) +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Gaussian approximation</a:t>
            </a:r>
            <a:endParaRPr lang="en-US" sz="1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009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Predictions for cos </a:t>
            </a:r>
            <a:r>
              <a:rPr lang="el-GR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δ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14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57200" y="770644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1790163" y="817906"/>
            <a:ext cx="4708865" cy="357238"/>
            <a:chOff x="191" y="1956"/>
            <a:chExt cx="5378" cy="408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1" y="1956"/>
              <a:ext cx="537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Comic Sans MS" panose="030F0702030302020204" pitchFamily="66" charset="0"/>
              </a:endParaRPr>
            </a:p>
          </p:txBody>
        </p: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1956"/>
              <a:ext cx="538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02" y="1177367"/>
            <a:ext cx="2859272" cy="23197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81" y="1172178"/>
            <a:ext cx="2859272" cy="23197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02" y="3531833"/>
            <a:ext cx="2859272" cy="23197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81" y="3531833"/>
            <a:ext cx="2859272" cy="231972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8702715">
            <a:off x="12123" y="2070432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err="1" smtClean="0">
                <a:latin typeface="Comic Sans MS" panose="030F0702030302020204" pitchFamily="66" charset="0"/>
              </a:rPr>
              <a:t>pbf</a:t>
            </a:r>
            <a:r>
              <a:rPr lang="en-US" sz="1400" dirty="0" smtClean="0">
                <a:latin typeface="Comic Sans MS" panose="030F0702030302020204" pitchFamily="66" charset="0"/>
              </a:rPr>
              <a:t> = 0.488</a:t>
            </a:r>
          </a:p>
          <a:p>
            <a:r>
              <a:rPr lang="el-GR" sz="1400" dirty="0" smtClean="0">
                <a:latin typeface="Comic Sans MS"/>
              </a:rPr>
              <a:t>θ</a:t>
            </a:r>
            <a:r>
              <a:rPr lang="el-GR" sz="1400" baseline="30000" dirty="0" smtClean="0">
                <a:latin typeface="Comic Sans MS"/>
              </a:rPr>
              <a:t>ν</a:t>
            </a:r>
            <a:r>
              <a:rPr lang="en-US" sz="1400" baseline="-25000" dirty="0" smtClean="0">
                <a:latin typeface="Comic Sans MS"/>
              </a:rPr>
              <a:t>13</a:t>
            </a:r>
            <a:r>
              <a:rPr lang="en-US" sz="1400" dirty="0" smtClean="0">
                <a:latin typeface="Comic Sans MS"/>
              </a:rPr>
              <a:t> = 0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 rot="18702715">
            <a:off x="12122" y="4427127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err="1" smtClean="0">
                <a:latin typeface="Comic Sans MS" panose="030F0702030302020204" pitchFamily="66" charset="0"/>
              </a:rPr>
              <a:t>pbf</a:t>
            </a:r>
            <a:r>
              <a:rPr lang="en-US" sz="1400" dirty="0" smtClean="0">
                <a:latin typeface="Comic Sans MS" panose="030F0702030302020204" pitchFamily="66" charset="0"/>
              </a:rPr>
              <a:t> = 0.537</a:t>
            </a:r>
          </a:p>
          <a:p>
            <a:r>
              <a:rPr lang="el-GR" sz="1400" dirty="0">
                <a:latin typeface="Comic Sans MS"/>
              </a:rPr>
              <a:t>θ</a:t>
            </a:r>
            <a:r>
              <a:rPr lang="el-GR" sz="1400" baseline="30000" dirty="0">
                <a:latin typeface="Comic Sans MS"/>
              </a:rPr>
              <a:t>ν</a:t>
            </a:r>
            <a:r>
              <a:rPr lang="en-US" sz="1400" baseline="-25000" dirty="0">
                <a:latin typeface="Comic Sans MS"/>
              </a:rPr>
              <a:t>13</a:t>
            </a:r>
            <a:r>
              <a:rPr lang="en-US" sz="1400" dirty="0">
                <a:latin typeface="Comic Sans MS"/>
              </a:rPr>
              <a:t> = 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/10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 rot="18702715">
            <a:off x="7231194" y="2070431"/>
            <a:ext cx="1776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err="1" smtClean="0">
                <a:latin typeface="Comic Sans MS" panose="030F0702030302020204" pitchFamily="66" charset="0"/>
              </a:rPr>
              <a:t>pbf</a:t>
            </a:r>
            <a:r>
              <a:rPr lang="en-US" sz="1400" dirty="0" smtClean="0">
                <a:latin typeface="Comic Sans MS" panose="030F0702030302020204" pitchFamily="66" charset="0"/>
              </a:rPr>
              <a:t> = 0.501</a:t>
            </a:r>
          </a:p>
          <a:p>
            <a:r>
              <a:rPr lang="el-GR" sz="1400" dirty="0">
                <a:latin typeface="Comic Sans MS"/>
              </a:rPr>
              <a:t>θ</a:t>
            </a:r>
            <a:r>
              <a:rPr lang="el-GR" sz="1400" baseline="30000" dirty="0">
                <a:latin typeface="Comic Sans MS"/>
              </a:rPr>
              <a:t>ν</a:t>
            </a:r>
            <a:r>
              <a:rPr lang="en-US" sz="1400" baseline="-25000" dirty="0">
                <a:latin typeface="Comic Sans MS"/>
              </a:rPr>
              <a:t>13</a:t>
            </a:r>
            <a:r>
              <a:rPr lang="en-US" sz="1400" dirty="0">
                <a:latin typeface="Comic Sans MS"/>
              </a:rPr>
              <a:t> = 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/20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 rot="18702715">
            <a:off x="7216769" y="4427655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err="1" smtClean="0">
                <a:latin typeface="Comic Sans MS" panose="030F0702030302020204" pitchFamily="66" charset="0"/>
              </a:rPr>
              <a:t>pbf</a:t>
            </a:r>
            <a:r>
              <a:rPr lang="en-US" sz="1400" dirty="0" smtClean="0">
                <a:latin typeface="Comic Sans MS" panose="030F0702030302020204" pitchFamily="66" charset="0"/>
              </a:rPr>
              <a:t> = 0.545</a:t>
            </a:r>
          </a:p>
          <a:p>
            <a:r>
              <a:rPr lang="el-GR" sz="1400" dirty="0">
                <a:latin typeface="Comic Sans MS"/>
              </a:rPr>
              <a:t>θ</a:t>
            </a:r>
            <a:r>
              <a:rPr lang="el-GR" sz="1400" baseline="30000" dirty="0">
                <a:latin typeface="Comic Sans MS"/>
              </a:rPr>
              <a:t>ν</a:t>
            </a:r>
            <a:r>
              <a:rPr lang="en-US" sz="1400" baseline="-25000" dirty="0">
                <a:latin typeface="Comic Sans MS"/>
              </a:rPr>
              <a:t>13</a:t>
            </a:r>
            <a:r>
              <a:rPr lang="en-US" sz="1400" dirty="0">
                <a:latin typeface="Comic Sans MS"/>
              </a:rPr>
              <a:t> = </a:t>
            </a:r>
            <a:r>
              <a:rPr lang="en-US" sz="1400" dirty="0" err="1" smtClean="0">
                <a:latin typeface="Comic Sans MS"/>
              </a:rPr>
              <a:t>arcsin</a:t>
            </a:r>
            <a:r>
              <a:rPr lang="en-US" sz="1400" dirty="0" smtClean="0">
                <a:latin typeface="Comic Sans MS"/>
              </a:rPr>
              <a:t> (1/3)</a:t>
            </a:r>
            <a:endParaRPr lang="ru-RU" sz="14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57199" y="5867779"/>
            <a:ext cx="8229602" cy="50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/>
              </a:rPr>
              <a:t>[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l-GR" sz="1400" baseline="30000" dirty="0" smtClean="0">
                <a:latin typeface="Comic Sans MS"/>
              </a:rPr>
              <a:t>ν</a:t>
            </a:r>
            <a:r>
              <a:rPr lang="en-US" sz="1400" baseline="-25000" dirty="0" smtClean="0">
                <a:latin typeface="Comic Sans MS"/>
              </a:rPr>
              <a:t>13</a:t>
            </a:r>
            <a:r>
              <a:rPr lang="en-US" sz="1400" dirty="0" smtClean="0">
                <a:latin typeface="Comic Sans MS"/>
              </a:rPr>
              <a:t>,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l-GR" sz="1400" baseline="30000" dirty="0" smtClean="0">
                <a:latin typeface="Comic Sans MS"/>
              </a:rPr>
              <a:t>ν</a:t>
            </a:r>
            <a:r>
              <a:rPr lang="en-US" sz="1400" baseline="-25000" dirty="0" smtClean="0">
                <a:latin typeface="Comic Sans MS"/>
              </a:rPr>
              <a:t>12</a:t>
            </a:r>
            <a:r>
              <a:rPr lang="en-US" sz="1400" dirty="0" smtClean="0">
                <a:latin typeface="Comic Sans MS"/>
              </a:rPr>
              <a:t>]:       Case I = [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/10, -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/4]     Case II = [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/20, </a:t>
            </a:r>
            <a:r>
              <a:rPr lang="en-US" sz="1400" dirty="0" err="1" smtClean="0">
                <a:latin typeface="Comic Sans MS"/>
              </a:rPr>
              <a:t>arcsin</a:t>
            </a:r>
            <a:r>
              <a:rPr lang="en-US" sz="1400" dirty="0" smtClean="0">
                <a:latin typeface="Comic Sans MS"/>
              </a:rPr>
              <a:t> (1/√(2+r))]</a:t>
            </a:r>
            <a:br>
              <a:rPr lang="en-US" sz="1400" dirty="0" smtClean="0">
                <a:latin typeface="Comic Sans MS"/>
              </a:rPr>
            </a:br>
            <a:r>
              <a:rPr lang="en-US" sz="1400" dirty="0" smtClean="0">
                <a:latin typeface="Comic Sans MS"/>
              </a:rPr>
              <a:t>                    Case III = [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/20, -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/4]     Case IV = [</a:t>
            </a:r>
            <a:r>
              <a:rPr lang="en-US" sz="1400" dirty="0" err="1" smtClean="0">
                <a:latin typeface="Comic Sans MS"/>
              </a:rPr>
              <a:t>arcsin</a:t>
            </a:r>
            <a:r>
              <a:rPr lang="en-US" sz="1400" dirty="0" smtClean="0">
                <a:latin typeface="Comic Sans MS"/>
              </a:rPr>
              <a:t> (1/3), -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/4]     Case V = [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/20, 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/6]</a:t>
            </a:r>
          </a:p>
        </p:txBody>
      </p:sp>
    </p:spTree>
    <p:extLst>
      <p:ext uri="{BB962C8B-B14F-4D97-AF65-F5344CB8AC3E}">
        <p14:creationId xmlns:p14="http://schemas.microsoft.com/office/powerpoint/2010/main" val="7226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Predictions for cos </a:t>
            </a:r>
            <a:r>
              <a:rPr lang="el-GR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δ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15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57200" y="770644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8702715">
            <a:off x="26550" y="2070432"/>
            <a:ext cx="1776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err="1" smtClean="0">
                <a:latin typeface="Comic Sans MS" panose="030F0702030302020204" pitchFamily="66" charset="0"/>
              </a:rPr>
              <a:t>pbf</a:t>
            </a:r>
            <a:r>
              <a:rPr lang="en-US" sz="1400" dirty="0" smtClean="0">
                <a:latin typeface="Comic Sans MS" panose="030F0702030302020204" pitchFamily="66" charset="0"/>
              </a:rPr>
              <a:t> = 0.512</a:t>
            </a:r>
          </a:p>
          <a:p>
            <a:r>
              <a:rPr lang="el-GR" sz="1400" dirty="0" smtClean="0">
                <a:latin typeface="Comic Sans MS"/>
              </a:rPr>
              <a:t>θ</a:t>
            </a:r>
            <a:r>
              <a:rPr lang="el-GR" sz="1400" baseline="30000" dirty="0" smtClean="0">
                <a:latin typeface="Comic Sans MS"/>
              </a:rPr>
              <a:t>ν</a:t>
            </a:r>
            <a:r>
              <a:rPr lang="en-US" sz="1400" baseline="-25000" dirty="0" smtClean="0">
                <a:latin typeface="Comic Sans MS"/>
              </a:rPr>
              <a:t>13</a:t>
            </a:r>
            <a:r>
              <a:rPr lang="en-US" sz="1400" dirty="0" smtClean="0">
                <a:latin typeface="Comic Sans MS"/>
              </a:rPr>
              <a:t> = 0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 rot="18702715">
            <a:off x="12122" y="4427127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err="1" smtClean="0">
                <a:latin typeface="Comic Sans MS" panose="030F0702030302020204" pitchFamily="66" charset="0"/>
              </a:rPr>
              <a:t>pbf</a:t>
            </a:r>
            <a:r>
              <a:rPr lang="en-US" sz="1400" dirty="0" smtClean="0">
                <a:latin typeface="Comic Sans MS" panose="030F0702030302020204" pitchFamily="66" charset="0"/>
              </a:rPr>
              <a:t> = 0.463</a:t>
            </a:r>
          </a:p>
          <a:p>
            <a:r>
              <a:rPr lang="el-GR" sz="1400" dirty="0">
                <a:latin typeface="Comic Sans MS"/>
              </a:rPr>
              <a:t>θ</a:t>
            </a:r>
            <a:r>
              <a:rPr lang="el-GR" sz="1400" baseline="30000" dirty="0">
                <a:latin typeface="Comic Sans MS"/>
              </a:rPr>
              <a:t>ν</a:t>
            </a:r>
            <a:r>
              <a:rPr lang="en-US" sz="1400" baseline="-25000" dirty="0">
                <a:latin typeface="Comic Sans MS"/>
              </a:rPr>
              <a:t>13</a:t>
            </a:r>
            <a:r>
              <a:rPr lang="en-US" sz="1400" dirty="0">
                <a:latin typeface="Comic Sans MS"/>
              </a:rPr>
              <a:t> = 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/10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 rot="18702715">
            <a:off x="7216767" y="2070431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err="1" smtClean="0">
                <a:latin typeface="Comic Sans MS" panose="030F0702030302020204" pitchFamily="66" charset="0"/>
              </a:rPr>
              <a:t>pbf</a:t>
            </a:r>
            <a:r>
              <a:rPr lang="en-US" sz="1400" dirty="0" smtClean="0">
                <a:latin typeface="Comic Sans MS" panose="030F0702030302020204" pitchFamily="66" charset="0"/>
              </a:rPr>
              <a:t> = 0.499</a:t>
            </a:r>
          </a:p>
          <a:p>
            <a:r>
              <a:rPr lang="el-GR" sz="1400" dirty="0">
                <a:latin typeface="Comic Sans MS"/>
              </a:rPr>
              <a:t>θ</a:t>
            </a:r>
            <a:r>
              <a:rPr lang="el-GR" sz="1400" baseline="30000" dirty="0">
                <a:latin typeface="Comic Sans MS"/>
              </a:rPr>
              <a:t>ν</a:t>
            </a:r>
            <a:r>
              <a:rPr lang="en-US" sz="1400" baseline="-25000" dirty="0">
                <a:latin typeface="Comic Sans MS"/>
              </a:rPr>
              <a:t>13</a:t>
            </a:r>
            <a:r>
              <a:rPr lang="en-US" sz="1400" dirty="0">
                <a:latin typeface="Comic Sans MS"/>
              </a:rPr>
              <a:t> = 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/20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 rot="18702715">
            <a:off x="7216769" y="4427655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err="1" smtClean="0">
                <a:latin typeface="Comic Sans MS" panose="030F0702030302020204" pitchFamily="66" charset="0"/>
              </a:rPr>
              <a:t>pbf</a:t>
            </a:r>
            <a:r>
              <a:rPr lang="en-US" sz="1400" dirty="0" smtClean="0">
                <a:latin typeface="Comic Sans MS" panose="030F0702030302020204" pitchFamily="66" charset="0"/>
              </a:rPr>
              <a:t> = 0.455</a:t>
            </a:r>
          </a:p>
          <a:p>
            <a:r>
              <a:rPr lang="el-GR" sz="1400" dirty="0">
                <a:latin typeface="Comic Sans MS"/>
              </a:rPr>
              <a:t>θ</a:t>
            </a:r>
            <a:r>
              <a:rPr lang="el-GR" sz="1400" baseline="30000" dirty="0">
                <a:latin typeface="Comic Sans MS"/>
              </a:rPr>
              <a:t>ν</a:t>
            </a:r>
            <a:r>
              <a:rPr lang="en-US" sz="1400" baseline="-25000" dirty="0">
                <a:latin typeface="Comic Sans MS"/>
              </a:rPr>
              <a:t>13</a:t>
            </a:r>
            <a:r>
              <a:rPr lang="en-US" sz="1400" dirty="0">
                <a:latin typeface="Comic Sans MS"/>
              </a:rPr>
              <a:t> = </a:t>
            </a:r>
            <a:r>
              <a:rPr lang="en-US" sz="1400" dirty="0" err="1" smtClean="0">
                <a:latin typeface="Comic Sans MS"/>
              </a:rPr>
              <a:t>arcsin</a:t>
            </a:r>
            <a:r>
              <a:rPr lang="en-US" sz="1400" dirty="0" smtClean="0">
                <a:latin typeface="Comic Sans MS"/>
              </a:rPr>
              <a:t> (1/3)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02" y="3531833"/>
            <a:ext cx="2859272" cy="23197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65" y="3532034"/>
            <a:ext cx="2859024" cy="2319528"/>
          </a:xfrm>
          <a:prstGeom prst="rect">
            <a:avLst/>
          </a:prstGeom>
        </p:spPr>
      </p:pic>
      <p:grpSp>
        <p:nvGrpSpPr>
          <p:cNvPr id="19" name="Group 16"/>
          <p:cNvGrpSpPr>
            <a:grpSpLocks noChangeAspect="1"/>
          </p:cNvGrpSpPr>
          <p:nvPr/>
        </p:nvGrpSpPr>
        <p:grpSpPr bwMode="auto">
          <a:xfrm>
            <a:off x="1790163" y="810295"/>
            <a:ext cx="4714238" cy="371670"/>
            <a:chOff x="191" y="1948"/>
            <a:chExt cx="5378" cy="424"/>
          </a:xfrm>
        </p:grpSpPr>
        <p:sp>
          <p:nvSpPr>
            <p:cNvPr id="2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91" y="1948"/>
              <a:ext cx="537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1948"/>
              <a:ext cx="538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02" y="1172178"/>
            <a:ext cx="2859272" cy="23197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81" y="1172176"/>
            <a:ext cx="2859272" cy="2319729"/>
          </a:xfrm>
          <a:prstGeom prst="rect">
            <a:avLst/>
          </a:prstGeom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457199" y="5867779"/>
            <a:ext cx="8229602" cy="50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latin typeface="Comic Sans MS"/>
              </a:rPr>
              <a:t>[</a:t>
            </a:r>
            <a:r>
              <a:rPr lang="el-GR" sz="1400" dirty="0">
                <a:latin typeface="Comic Sans MS"/>
              </a:rPr>
              <a:t>θ</a:t>
            </a:r>
            <a:r>
              <a:rPr lang="el-GR" sz="1400" baseline="30000" dirty="0">
                <a:latin typeface="Comic Sans MS"/>
              </a:rPr>
              <a:t>ν</a:t>
            </a:r>
            <a:r>
              <a:rPr lang="en-US" sz="1400" baseline="-25000" dirty="0">
                <a:latin typeface="Comic Sans MS"/>
              </a:rPr>
              <a:t>13</a:t>
            </a:r>
            <a:r>
              <a:rPr lang="en-US" sz="1400" dirty="0">
                <a:latin typeface="Comic Sans MS"/>
              </a:rPr>
              <a:t>, </a:t>
            </a:r>
            <a:r>
              <a:rPr lang="el-GR" sz="1400" dirty="0">
                <a:latin typeface="Comic Sans MS"/>
              </a:rPr>
              <a:t>θ</a:t>
            </a:r>
            <a:r>
              <a:rPr lang="el-GR" sz="1400" baseline="30000" dirty="0">
                <a:latin typeface="Comic Sans MS"/>
              </a:rPr>
              <a:t>ν</a:t>
            </a:r>
            <a:r>
              <a:rPr lang="en-US" sz="1400" baseline="-25000" dirty="0">
                <a:latin typeface="Comic Sans MS"/>
              </a:rPr>
              <a:t>12</a:t>
            </a:r>
            <a:r>
              <a:rPr lang="en-US" sz="1400" dirty="0">
                <a:latin typeface="Comic Sans MS"/>
              </a:rPr>
              <a:t>]:       Case I = [</a:t>
            </a:r>
            <a:r>
              <a:rPr lang="el-GR" sz="1400" dirty="0">
                <a:latin typeface="Comic Sans MS"/>
              </a:rPr>
              <a:t>π</a:t>
            </a:r>
            <a:r>
              <a:rPr lang="en-US" sz="1400" dirty="0">
                <a:latin typeface="Comic Sans MS"/>
              </a:rPr>
              <a:t>/20, </a:t>
            </a:r>
            <a:r>
              <a:rPr lang="el-GR" sz="1400" dirty="0">
                <a:latin typeface="Comic Sans MS"/>
              </a:rPr>
              <a:t>π</a:t>
            </a:r>
            <a:r>
              <a:rPr lang="en-US" sz="1400" dirty="0">
                <a:latin typeface="Comic Sans MS"/>
              </a:rPr>
              <a:t>/4]     Case II = [</a:t>
            </a:r>
            <a:r>
              <a:rPr lang="en-US" sz="1400" dirty="0" err="1">
                <a:latin typeface="Comic Sans MS"/>
              </a:rPr>
              <a:t>arcsin</a:t>
            </a:r>
            <a:r>
              <a:rPr lang="en-US" sz="1400" dirty="0">
                <a:latin typeface="Comic Sans MS"/>
              </a:rPr>
              <a:t> (1/3), </a:t>
            </a:r>
            <a:r>
              <a:rPr lang="el-GR" sz="1400" dirty="0">
                <a:latin typeface="Comic Sans MS"/>
              </a:rPr>
              <a:t>π</a:t>
            </a:r>
            <a:r>
              <a:rPr lang="en-US" sz="1400" dirty="0">
                <a:latin typeface="Comic Sans MS"/>
              </a:rPr>
              <a:t>/4]</a:t>
            </a:r>
            <a:br>
              <a:rPr lang="en-US" sz="1400" dirty="0">
                <a:latin typeface="Comic Sans MS"/>
              </a:rPr>
            </a:br>
            <a:r>
              <a:rPr lang="en-US" sz="1400" dirty="0">
                <a:latin typeface="Comic Sans MS"/>
              </a:rPr>
              <a:t>     Case III = [</a:t>
            </a:r>
            <a:r>
              <a:rPr lang="el-GR" sz="1400" dirty="0">
                <a:latin typeface="Comic Sans MS"/>
              </a:rPr>
              <a:t>π</a:t>
            </a:r>
            <a:r>
              <a:rPr lang="en-US" sz="1400" dirty="0">
                <a:latin typeface="Comic Sans MS"/>
              </a:rPr>
              <a:t>/20, </a:t>
            </a:r>
            <a:r>
              <a:rPr lang="en-US" sz="1400" dirty="0" err="1">
                <a:latin typeface="Comic Sans MS"/>
              </a:rPr>
              <a:t>arcsin</a:t>
            </a:r>
            <a:r>
              <a:rPr lang="en-US" sz="1400" dirty="0">
                <a:latin typeface="Comic Sans MS"/>
              </a:rPr>
              <a:t> (1/√3)]     Case IV = [</a:t>
            </a:r>
            <a:r>
              <a:rPr lang="el-GR" sz="1400" dirty="0">
                <a:latin typeface="Comic Sans MS"/>
              </a:rPr>
              <a:t>π</a:t>
            </a:r>
            <a:r>
              <a:rPr lang="en-US" sz="1400" dirty="0">
                <a:latin typeface="Comic Sans MS"/>
              </a:rPr>
              <a:t>/10, </a:t>
            </a:r>
            <a:r>
              <a:rPr lang="el-GR" sz="1400" dirty="0">
                <a:latin typeface="Comic Sans MS"/>
              </a:rPr>
              <a:t>π</a:t>
            </a:r>
            <a:r>
              <a:rPr lang="en-US" sz="1400" dirty="0">
                <a:latin typeface="Comic Sans MS"/>
              </a:rPr>
              <a:t>/4]     Case V = [</a:t>
            </a:r>
            <a:r>
              <a:rPr lang="el-GR" sz="1400" dirty="0">
                <a:latin typeface="Comic Sans MS"/>
              </a:rPr>
              <a:t>π</a:t>
            </a:r>
            <a:r>
              <a:rPr lang="en-US" sz="1400" dirty="0">
                <a:latin typeface="Comic Sans MS"/>
              </a:rPr>
              <a:t>/20, </a:t>
            </a:r>
            <a:r>
              <a:rPr lang="en-US" sz="1400" dirty="0" err="1">
                <a:latin typeface="Comic Sans MS"/>
              </a:rPr>
              <a:t>arcsin</a:t>
            </a:r>
            <a:r>
              <a:rPr lang="en-US" sz="1400" dirty="0">
                <a:latin typeface="Comic Sans MS"/>
              </a:rPr>
              <a:t> (√(3-r)/2)]</a:t>
            </a:r>
          </a:p>
        </p:txBody>
      </p:sp>
    </p:spTree>
    <p:extLst>
      <p:ext uri="{BB962C8B-B14F-4D97-AF65-F5344CB8AC3E}">
        <p14:creationId xmlns:p14="http://schemas.microsoft.com/office/powerpoint/2010/main" val="37935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16863"/>
            <a:ext cx="8229600" cy="46975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omic Sans MS"/>
              </a:rPr>
              <a:t>Exact (within the schemes considered) sum rules </a:t>
            </a:r>
            <a:r>
              <a:rPr lang="en-US" sz="2800" dirty="0">
                <a:latin typeface="Comic Sans MS"/>
              </a:rPr>
              <a:t>for cos </a:t>
            </a:r>
            <a:r>
              <a:rPr lang="el-GR" sz="2800" dirty="0">
                <a:latin typeface="Comic Sans MS"/>
              </a:rPr>
              <a:t>δ</a:t>
            </a:r>
            <a:endParaRPr lang="en-US" sz="2800" dirty="0" smtClean="0">
              <a:latin typeface="Comic Sans MS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omic Sans MS"/>
              </a:rPr>
              <a:t>Relatively </a:t>
            </a:r>
            <a:r>
              <a:rPr lang="en-US" sz="2800" dirty="0">
                <a:latin typeface="Comic Sans MS"/>
              </a:rPr>
              <a:t>large </a:t>
            </a:r>
            <a:r>
              <a:rPr lang="en-US" sz="2800" dirty="0" smtClean="0">
                <a:latin typeface="Comic Sans MS"/>
              </a:rPr>
              <a:t>CP-violating effects in neutrino oscillations in the cases of </a:t>
            </a:r>
            <a:r>
              <a:rPr lang="en-US" sz="2800" dirty="0">
                <a:latin typeface="Comic Sans MS"/>
              </a:rPr>
              <a:t>TBM, GRA, GRB, HG and suppressed ones </a:t>
            </a:r>
            <a:r>
              <a:rPr lang="en-US" sz="2800" dirty="0" smtClean="0">
                <a:latin typeface="Comic Sans MS"/>
              </a:rPr>
              <a:t>in the case of </a:t>
            </a:r>
            <a:r>
              <a:rPr lang="en-US" sz="2800" dirty="0">
                <a:latin typeface="Comic Sans MS"/>
              </a:rPr>
              <a:t>BM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omic Sans MS"/>
              </a:rPr>
              <a:t>Measurement of </a:t>
            </a:r>
            <a:r>
              <a:rPr lang="el-GR" sz="2800" dirty="0" smtClean="0">
                <a:latin typeface="Comic Sans MS"/>
              </a:rPr>
              <a:t>δ</a:t>
            </a:r>
            <a:r>
              <a:rPr lang="en-US" sz="2800" dirty="0" smtClean="0">
                <a:latin typeface="Comic Sans MS"/>
              </a:rPr>
              <a:t> </a:t>
            </a:r>
            <a:r>
              <a:rPr lang="en-US" sz="2800" dirty="0">
                <a:latin typeface="Comic Sans MS"/>
              </a:rPr>
              <a:t>along with an improvement of the precision on the </a:t>
            </a:r>
            <a:r>
              <a:rPr lang="en-US" sz="2800" dirty="0" smtClean="0">
                <a:latin typeface="Comic Sans MS"/>
              </a:rPr>
              <a:t>neutrino mixing </a:t>
            </a:r>
            <a:r>
              <a:rPr lang="en-US" sz="2800" dirty="0">
                <a:latin typeface="Comic Sans MS"/>
              </a:rPr>
              <a:t>angles </a:t>
            </a:r>
            <a:r>
              <a:rPr lang="en-US" sz="2800" dirty="0" smtClean="0">
                <a:latin typeface="Comic Sans MS"/>
              </a:rPr>
              <a:t>can provide an indication about the charged lepton mass matrix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Conclusions</a:t>
            </a:r>
            <a:endParaRPr lang="ru-RU" sz="3600" baseline="-25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16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/>
              </a:rPr>
              <a:t>Sufficiently precise measurement </a:t>
            </a:r>
            <a:r>
              <a:rPr lang="en-US" sz="2800" dirty="0">
                <a:solidFill>
                  <a:srgbClr val="FF0000"/>
                </a:solidFill>
                <a:latin typeface="Comic Sans MS"/>
              </a:rPr>
              <a:t>of </a:t>
            </a:r>
            <a:r>
              <a:rPr lang="el-GR" sz="2800" dirty="0" smtClean="0">
                <a:solidFill>
                  <a:srgbClr val="FF0000"/>
                </a:solidFill>
                <a:latin typeface="Comic Sans MS"/>
              </a:rPr>
              <a:t>δ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</a:rPr>
              <a:t> combined with prospective </a:t>
            </a:r>
            <a:r>
              <a:rPr lang="en-US" sz="2800" dirty="0">
                <a:solidFill>
                  <a:srgbClr val="FF0000"/>
                </a:solidFill>
                <a:latin typeface="Comic Sans MS"/>
              </a:rPr>
              <a:t>precision on the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</a:rPr>
              <a:t>neutrino mixing </a:t>
            </a:r>
            <a:r>
              <a:rPr lang="en-US" sz="2800" dirty="0">
                <a:solidFill>
                  <a:srgbClr val="FF0000"/>
                </a:solidFill>
                <a:latin typeface="Comic Sans MS"/>
              </a:rPr>
              <a:t>angles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</a:rPr>
              <a:t>can provide information about the existence of a new type of fundamental symmetry in the lepton sector</a:t>
            </a:r>
            <a:endParaRPr lang="en-US" sz="2800" dirty="0">
              <a:solidFill>
                <a:srgbClr val="FF0000"/>
              </a:solidFill>
              <a:latin typeface="Comic Sans MS"/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Conclusions</a:t>
            </a:r>
            <a:endParaRPr lang="ru-RU" sz="3600" baseline="-25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17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889047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Backup</a:t>
            </a:r>
            <a:endParaRPr lang="ru-RU" sz="3600" baseline="-25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73706"/>
            <a:ext cx="8229600" cy="90206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l-GR" sz="1800" dirty="0" smtClean="0">
                <a:latin typeface="Comic Sans MS" panose="030F0702030302020204" pitchFamily="66" charset="0"/>
              </a:rPr>
              <a:t>χ</a:t>
            </a:r>
            <a:r>
              <a:rPr lang="en-US" sz="1800" baseline="-25000" dirty="0" smtClean="0">
                <a:latin typeface="Comic Sans MS" panose="030F0702030302020204" pitchFamily="66" charset="0"/>
              </a:rPr>
              <a:t>i</a:t>
            </a:r>
            <a:r>
              <a:rPr lang="en-US" sz="18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800" dirty="0" smtClean="0">
                <a:latin typeface="Comic Sans MS" panose="030F0702030302020204" pitchFamily="66" charset="0"/>
              </a:rPr>
              <a:t> being extracted from </a:t>
            </a:r>
            <a:r>
              <a:rPr lang="en-US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F. </a:t>
            </a:r>
            <a:r>
              <a:rPr lang="en-US" sz="1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Capozzi</a:t>
            </a:r>
            <a:r>
              <a:rPr lang="en-US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et. al.</a:t>
            </a:r>
            <a:r>
              <a:rPr lang="en-US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, PRD </a:t>
            </a:r>
            <a:r>
              <a:rPr lang="en-US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89</a:t>
            </a:r>
            <a:r>
              <a:rPr lang="en-US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 (2014) </a:t>
            </a:r>
            <a:r>
              <a:rPr lang="en-US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093018</a:t>
            </a:r>
          </a:p>
          <a:p>
            <a:pPr>
              <a:buFont typeface="+mj-lt"/>
              <a:buAutoNum type="arabicParenR"/>
            </a:pPr>
            <a:r>
              <a:rPr lang="en-US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Gaussian approximation:</a:t>
            </a:r>
          </a:p>
          <a:p>
            <a:pPr>
              <a:buFont typeface="+mj-lt"/>
              <a:buAutoNum type="arabicParenR"/>
            </a:pPr>
            <a:endParaRPr lang="ru-RU" sz="1800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Statistical Details</a:t>
            </a:r>
            <a:endParaRPr lang="ru-RU" sz="3600" baseline="-25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88149" y="999782"/>
            <a:ext cx="8367702" cy="394354"/>
            <a:chOff x="-1873" y="1936"/>
            <a:chExt cx="9506" cy="44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873" y="1936"/>
              <a:ext cx="950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73" y="1936"/>
              <a:ext cx="951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1033702" y="2575774"/>
            <a:ext cx="2002320" cy="773624"/>
            <a:chOff x="1824" y="1752"/>
            <a:chExt cx="2112" cy="816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24" y="1752"/>
              <a:ext cx="211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752"/>
              <a:ext cx="212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3612524" y="2477305"/>
            <a:ext cx="3552941" cy="300854"/>
            <a:chOff x="896" y="1992"/>
            <a:chExt cx="3968" cy="336"/>
          </a:xfrm>
        </p:grpSpPr>
        <p:sp>
          <p:nvSpPr>
            <p:cNvPr id="1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896" y="1992"/>
              <a:ext cx="396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1992"/>
              <a:ext cx="397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6"/>
          <p:cNvGrpSpPr>
            <a:grpSpLocks noChangeAspect="1"/>
          </p:cNvGrpSpPr>
          <p:nvPr/>
        </p:nvGrpSpPr>
        <p:grpSpPr bwMode="auto">
          <a:xfrm>
            <a:off x="3620109" y="3309166"/>
            <a:ext cx="1147443" cy="300854"/>
            <a:chOff x="2224" y="1988"/>
            <a:chExt cx="1312" cy="344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224" y="1988"/>
              <a:ext cx="131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" y="1988"/>
              <a:ext cx="132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Прямоугольник 17"/>
          <p:cNvSpPr/>
          <p:nvPr/>
        </p:nvSpPr>
        <p:spPr>
          <a:xfrm>
            <a:off x="3876540" y="3322045"/>
            <a:ext cx="566671" cy="300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9282" y="3287806"/>
            <a:ext cx="340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are </a:t>
            </a:r>
            <a:r>
              <a:rPr lang="en-US" dirty="0" err="1" smtClean="0">
                <a:latin typeface="Comic Sans MS" panose="030F0702030302020204" pitchFamily="66" charset="0"/>
              </a:rPr>
              <a:t>b.f.v</a:t>
            </a:r>
            <a:r>
              <a:rPr lang="en-US" dirty="0" smtClean="0">
                <a:latin typeface="Comic Sans MS" panose="030F0702030302020204" pitchFamily="66" charset="0"/>
              </a:rPr>
              <a:t>. and 1</a:t>
            </a:r>
            <a:r>
              <a:rPr lang="el-GR" dirty="0" smtClean="0">
                <a:latin typeface="Comic Sans MS" panose="030F0702030302020204" pitchFamily="66" charset="0"/>
              </a:rPr>
              <a:t>σ</a:t>
            </a:r>
            <a:r>
              <a:rPr lang="en-US" dirty="0" smtClean="0">
                <a:latin typeface="Comic Sans MS" panose="030F0702030302020204" pitchFamily="66" charset="0"/>
              </a:rPr>
              <a:t> uncertainties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68439" y="2130956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8439" y="3715052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4"/>
          <p:cNvGrpSpPr>
            <a:grpSpLocks noChangeAspect="1"/>
          </p:cNvGrpSpPr>
          <p:nvPr/>
        </p:nvGrpSpPr>
        <p:grpSpPr bwMode="auto">
          <a:xfrm>
            <a:off x="4666491" y="4192558"/>
            <a:ext cx="396240" cy="358140"/>
            <a:chOff x="2672" y="1972"/>
            <a:chExt cx="416" cy="376"/>
          </a:xfrm>
        </p:grpSpPr>
        <p:sp>
          <p:nvSpPr>
            <p:cNvPr id="25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672" y="1972"/>
              <a:ext cx="41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" y="1972"/>
              <a:ext cx="42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5150642" y="4186392"/>
            <a:ext cx="343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are parameters of the scheme</a:t>
            </a:r>
            <a:endParaRPr lang="ru-RU" dirty="0">
              <a:latin typeface="Comic Sans MS" panose="030F0702030302020204" pitchFamily="66" charset="0"/>
            </a:endParaRPr>
          </a:p>
        </p:txBody>
      </p:sp>
      <p:grpSp>
        <p:nvGrpSpPr>
          <p:cNvPr id="27" name="Group 28"/>
          <p:cNvGrpSpPr>
            <a:grpSpLocks noChangeAspect="1"/>
          </p:cNvGrpSpPr>
          <p:nvPr/>
        </p:nvGrpSpPr>
        <p:grpSpPr bwMode="auto">
          <a:xfrm>
            <a:off x="810964" y="4906379"/>
            <a:ext cx="4114800" cy="510540"/>
            <a:chOff x="720" y="1892"/>
            <a:chExt cx="4320" cy="536"/>
          </a:xfrm>
        </p:grpSpPr>
        <p:sp>
          <p:nvSpPr>
            <p:cNvPr id="30" name="AutoShape 27"/>
            <p:cNvSpPr>
              <a:spLocks noChangeAspect="1" noChangeArrowheads="1" noTextEdit="1"/>
            </p:cNvSpPr>
            <p:nvPr/>
          </p:nvSpPr>
          <p:spPr bwMode="auto">
            <a:xfrm>
              <a:off x="720" y="1892"/>
              <a:ext cx="432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892"/>
              <a:ext cx="432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2"/>
          <p:cNvGrpSpPr>
            <a:grpSpLocks noChangeAspect="1"/>
          </p:cNvGrpSpPr>
          <p:nvPr/>
        </p:nvGrpSpPr>
        <p:grpSpPr bwMode="auto">
          <a:xfrm>
            <a:off x="5698832" y="4986389"/>
            <a:ext cx="2377440" cy="358140"/>
            <a:chOff x="1632" y="1972"/>
            <a:chExt cx="2496" cy="376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1632" y="1972"/>
              <a:ext cx="249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972"/>
              <a:ext cx="2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"/>
          <p:cNvGrpSpPr>
            <a:grpSpLocks noChangeAspect="1"/>
          </p:cNvGrpSpPr>
          <p:nvPr/>
        </p:nvGrpSpPr>
        <p:grpSpPr bwMode="auto">
          <a:xfrm>
            <a:off x="2880360" y="5545506"/>
            <a:ext cx="3383280" cy="769620"/>
            <a:chOff x="1104" y="1756"/>
            <a:chExt cx="3552" cy="808"/>
          </a:xfrm>
        </p:grpSpPr>
        <p:sp>
          <p:nvSpPr>
            <p:cNvPr id="37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104" y="1756"/>
              <a:ext cx="3552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756"/>
              <a:ext cx="356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19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0175" y="2921513"/>
            <a:ext cx="1176315" cy="313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Future: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4625707" y="2907219"/>
            <a:ext cx="3387851" cy="347472"/>
            <a:chOff x="1008" y="1968"/>
            <a:chExt cx="3744" cy="384"/>
          </a:xfrm>
        </p:grpSpPr>
        <p:sp>
          <p:nvSpPr>
            <p:cNvPr id="4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08" y="1968"/>
              <a:ext cx="37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968"/>
              <a:ext cx="375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8"/>
          <p:cNvGrpSpPr>
            <a:grpSpLocks noChangeAspect="1"/>
          </p:cNvGrpSpPr>
          <p:nvPr/>
        </p:nvGrpSpPr>
        <p:grpSpPr bwMode="auto">
          <a:xfrm>
            <a:off x="810964" y="4065766"/>
            <a:ext cx="3718560" cy="716280"/>
            <a:chOff x="928" y="1784"/>
            <a:chExt cx="3904" cy="752"/>
          </a:xfrm>
        </p:grpSpPr>
        <p:sp>
          <p:nvSpPr>
            <p:cNvPr id="20" name="AutoShape 7"/>
            <p:cNvSpPr>
              <a:spLocks noChangeAspect="1" noChangeArrowheads="1" noTextEdit="1"/>
            </p:cNvSpPr>
            <p:nvPr/>
          </p:nvSpPr>
          <p:spPr bwMode="auto">
            <a:xfrm>
              <a:off x="928" y="1784"/>
              <a:ext cx="3904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" y="1784"/>
              <a:ext cx="3912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37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0243"/>
            <a:ext cx="8229600" cy="66451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Outline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5314"/>
            <a:ext cx="8229600" cy="48038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3-Neutrino </a:t>
            </a:r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M</a:t>
            </a:r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ixing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General Setup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Sum Rules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Predictions for the Dirac Phase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Conclusions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Based on   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I. </a:t>
            </a:r>
            <a:r>
              <a:rPr lang="en-US" sz="16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Girardi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S.T. </a:t>
            </a:r>
            <a:r>
              <a:rPr lang="en-US" sz="16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Petcov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A.T., NPB </a:t>
            </a:r>
            <a:r>
              <a:rPr lang="en-US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894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(2015) 733 [arXiv:1410.8056]</a:t>
            </a:r>
            <a:endParaRPr lang="en-US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I. </a:t>
            </a:r>
            <a:r>
              <a:rPr lang="en-US" sz="1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Girardi</a:t>
            </a:r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, S.T. </a:t>
            </a:r>
            <a:r>
              <a:rPr lang="en-US" sz="1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Petcov</a:t>
            </a:r>
            <a:r>
              <a:rPr lang="en-US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, A.T., 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arXiv:1504.00658</a:t>
            </a:r>
            <a:endParaRPr lang="en-US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17E26DC-14B0-4042-87B5-50DB2C53D5C4}" type="slidenum">
              <a:rPr lang="ru-RU" sz="1400" smtClean="0">
                <a:solidFill>
                  <a:srgbClr val="00B050"/>
                </a:solidFill>
                <a:latin typeface="Comic Sans MS" panose="030F0702030302020204" pitchFamily="66" charset="0"/>
              </a:rPr>
              <a:pPr/>
              <a:t>2</a:t>
            </a:fld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Statistical Details: Comparison</a:t>
            </a:r>
            <a:endParaRPr lang="ru-RU" sz="3600" baseline="-25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6" y="874762"/>
            <a:ext cx="7888908" cy="2682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6" y="3557235"/>
            <a:ext cx="7888908" cy="2682473"/>
          </a:xfrm>
          <a:prstGeom prst="rect">
            <a:avLst/>
          </a:prstGeom>
        </p:spPr>
      </p:pic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20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004" y="1287887"/>
            <a:ext cx="54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1)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004" y="3979083"/>
            <a:ext cx="54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Predictions for cos </a:t>
            </a:r>
            <a:r>
              <a:rPr lang="el-GR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δ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1339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Statistical analysis: likelihood function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394486" y="790650"/>
            <a:ext cx="3064963" cy="664528"/>
            <a:chOff x="1072" y="1768"/>
            <a:chExt cx="3616" cy="784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2" y="1768"/>
              <a:ext cx="361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1768"/>
              <a:ext cx="3624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Объект 2"/>
          <p:cNvSpPr txBox="1">
            <a:spLocks/>
          </p:cNvSpPr>
          <p:nvPr/>
        </p:nvSpPr>
        <p:spPr>
          <a:xfrm>
            <a:off x="457200" y="1478983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12</a:t>
            </a:r>
            <a:r>
              <a:rPr lang="en-US" sz="2000" dirty="0">
                <a:latin typeface="Comic Sans MS" panose="030F0702030302020204" pitchFamily="66" charset="0"/>
              </a:rPr>
              <a:t>) </a:t>
            </a: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2865255" y="1516269"/>
            <a:ext cx="4723608" cy="377190"/>
            <a:chOff x="175" y="1944"/>
            <a:chExt cx="5410" cy="432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5" y="1944"/>
              <a:ext cx="541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" y="1944"/>
              <a:ext cx="5418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Прямоугольник 19"/>
          <p:cNvSpPr/>
          <p:nvPr/>
        </p:nvSpPr>
        <p:spPr>
          <a:xfrm>
            <a:off x="5394485" y="802604"/>
            <a:ext cx="3071744" cy="652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68031"/>
            <a:ext cx="4002981" cy="3247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19" y="1968030"/>
            <a:ext cx="4002981" cy="3247621"/>
          </a:xfrm>
          <a:prstGeom prst="rect">
            <a:avLst/>
          </a:prstGeom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457199" y="5247769"/>
            <a:ext cx="4002981" cy="77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latest results on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latin typeface="Comic Sans MS"/>
              </a:rPr>
              <a:t>θ</a:t>
            </a:r>
            <a:r>
              <a:rPr lang="en-US" sz="14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l-G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</a:t>
            </a:r>
            <a:r>
              <a:rPr lang="en-US" sz="1400" dirty="0" smtClean="0">
                <a:latin typeface="Comic Sans MS" panose="030F0702030302020204" pitchFamily="66" charset="0"/>
              </a:rPr>
              <a:t>, obtained in global analysis of neutrino oscillation data in 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F. </a:t>
            </a:r>
            <a:r>
              <a:rPr lang="en-US" sz="1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Capozzi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et. al.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, PRD </a:t>
            </a:r>
            <a:r>
              <a:rPr lang="en-U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89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(2014) 093018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683819" y="5250763"/>
            <a:ext cx="4002981" cy="1105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prospective 1</a:t>
            </a:r>
            <a:r>
              <a:rPr lang="el-G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σ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uncertainties on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latin typeface="Comic Sans MS"/>
              </a:rPr>
              <a:t>θ</a:t>
            </a:r>
            <a:r>
              <a:rPr lang="en-US" sz="14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1400" dirty="0" smtClean="0">
                <a:latin typeface="Comic Sans MS" panose="030F0702030302020204" pitchFamily="66" charset="0"/>
              </a:rPr>
              <a:t>:</a:t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latin typeface="Comic Sans MS" panose="030F0702030302020204" pitchFamily="66" charset="0"/>
              </a:rPr>
              <a:t> 0.7% for 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1400" dirty="0" smtClean="0">
                <a:latin typeface="Comic Sans MS" panose="030F0702030302020204" pitchFamily="66" charset="0"/>
              </a:rPr>
              <a:t> (JUNO)</a:t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latin typeface="Comic Sans MS" panose="030F0702030302020204" pitchFamily="66" charset="0"/>
              </a:rPr>
              <a:t>    3% for </a:t>
            </a:r>
            <a:r>
              <a:rPr lang="en-US" sz="1400" dirty="0"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latin typeface="Comic Sans MS" panose="030F0702030302020204" pitchFamily="66" charset="0"/>
              </a:rPr>
              <a:t>2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l-GR" sz="1400" dirty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1400" dirty="0" smtClean="0">
                <a:latin typeface="Comic Sans MS" panose="030F0702030302020204" pitchFamily="66" charset="0"/>
              </a:rPr>
              <a:t> (</a:t>
            </a:r>
            <a:r>
              <a:rPr lang="en-US" sz="1400" dirty="0" err="1" smtClean="0">
                <a:latin typeface="Comic Sans MS" panose="030F0702030302020204" pitchFamily="66" charset="0"/>
              </a:rPr>
              <a:t>Daya</a:t>
            </a:r>
            <a:r>
              <a:rPr lang="en-US" sz="1400" dirty="0" smtClean="0">
                <a:latin typeface="Comic Sans MS" panose="030F0702030302020204" pitchFamily="66" charset="0"/>
              </a:rPr>
              <a:t> Bay)</a:t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latin typeface="Comic Sans MS" panose="030F0702030302020204" pitchFamily="66" charset="0"/>
              </a:rPr>
              <a:t>    5% for </a:t>
            </a:r>
            <a:r>
              <a:rPr lang="en-US" sz="1400" dirty="0"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latin typeface="Comic Sans MS" panose="030F0702030302020204" pitchFamily="66" charset="0"/>
              </a:rPr>
              <a:t>2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 (</a:t>
            </a:r>
            <a:r>
              <a:rPr lang="en-US" sz="1400" dirty="0" err="1" smtClean="0">
                <a:latin typeface="Comic Sans MS" panose="030F0702030302020204" pitchFamily="66" charset="0"/>
              </a:rPr>
              <a:t>NOvA</a:t>
            </a:r>
            <a:r>
              <a:rPr lang="en-US" sz="1400" dirty="0" smtClean="0">
                <a:latin typeface="Comic Sans MS" panose="030F0702030302020204" pitchFamily="66" charset="0"/>
              </a:rPr>
              <a:t> and T2K)</a:t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latin typeface="Comic Sans MS" panose="030F0702030302020204" pitchFamily="66" charset="0"/>
              </a:rPr>
              <a:t>+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Gaussian approximation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Dependence on Best Fit Values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22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1339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Statistical analysis: likelihood function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394486" y="790650"/>
            <a:ext cx="3064963" cy="664528"/>
            <a:chOff x="1072" y="1768"/>
            <a:chExt cx="3616" cy="784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2" y="1768"/>
              <a:ext cx="361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1768"/>
              <a:ext cx="3624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Объект 2"/>
          <p:cNvSpPr txBox="1">
            <a:spLocks/>
          </p:cNvSpPr>
          <p:nvPr/>
        </p:nvSpPr>
        <p:spPr>
          <a:xfrm>
            <a:off x="457200" y="1478983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12</a:t>
            </a:r>
            <a:r>
              <a:rPr lang="en-US" sz="2000" dirty="0">
                <a:latin typeface="Comic Sans MS" panose="030F0702030302020204" pitchFamily="66" charset="0"/>
              </a:rPr>
              <a:t>) </a:t>
            </a: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2865255" y="1516269"/>
            <a:ext cx="4723608" cy="377190"/>
            <a:chOff x="175" y="1944"/>
            <a:chExt cx="5410" cy="432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5" y="1944"/>
              <a:ext cx="541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" y="1944"/>
              <a:ext cx="5418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Прямоугольник 19"/>
          <p:cNvSpPr/>
          <p:nvPr/>
        </p:nvSpPr>
        <p:spPr>
          <a:xfrm>
            <a:off x="5394485" y="802604"/>
            <a:ext cx="3071744" cy="652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679589" y="5284258"/>
            <a:ext cx="1905734" cy="1108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bf</a:t>
            </a:r>
            <a:r>
              <a:rPr lang="en-US" sz="1400" dirty="0" smtClean="0">
                <a:latin typeface="Comic Sans MS" panose="030F0702030302020204" pitchFamily="66" charset="0"/>
              </a:rPr>
              <a:t> = 0.304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bf</a:t>
            </a:r>
            <a:r>
              <a:rPr lang="en-US" sz="1400" dirty="0" smtClean="0">
                <a:latin typeface="Comic Sans MS" panose="030F0702030302020204" pitchFamily="66" charset="0"/>
              </a:rPr>
              <a:t> = 0.579</a:t>
            </a:r>
            <a:endParaRPr lang="ru-RU" sz="1400" dirty="0" smtClean="0">
              <a:latin typeface="Comic Sans MS" panose="030F0702030302020204" pitchFamily="66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bf</a:t>
            </a:r>
            <a:r>
              <a:rPr lang="en-US" sz="1400" dirty="0" smtClean="0">
                <a:latin typeface="Comic Sans MS" panose="030F0702030302020204" pitchFamily="66" charset="0"/>
              </a:rPr>
              <a:t> = 0.0219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971134"/>
            <a:ext cx="4002981" cy="32476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19" y="1965446"/>
            <a:ext cx="4002981" cy="3247621"/>
          </a:xfrm>
          <a:prstGeom prst="rect">
            <a:avLst/>
          </a:prstGeom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592011" y="5284258"/>
            <a:ext cx="1905734" cy="1108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bf</a:t>
            </a:r>
            <a:r>
              <a:rPr lang="en-US" sz="1400" dirty="0" smtClean="0">
                <a:latin typeface="Comic Sans MS" panose="030F0702030302020204" pitchFamily="66" charset="0"/>
              </a:rPr>
              <a:t> = 0.332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bf</a:t>
            </a:r>
            <a:r>
              <a:rPr lang="en-US" sz="1400" dirty="0" smtClean="0">
                <a:latin typeface="Comic Sans MS" panose="030F0702030302020204" pitchFamily="66" charset="0"/>
              </a:rPr>
              <a:t> = 0.437</a:t>
            </a:r>
            <a:endParaRPr lang="ru-RU" sz="1400" dirty="0" smtClean="0">
              <a:latin typeface="Comic Sans MS" panose="030F0702030302020204" pitchFamily="66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(sin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bf</a:t>
            </a:r>
            <a:r>
              <a:rPr lang="en-US" sz="1400" dirty="0" smtClean="0">
                <a:latin typeface="Comic Sans MS" panose="030F0702030302020204" pitchFamily="66" charset="0"/>
              </a:rPr>
              <a:t> = 0.0234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0680" y="5708876"/>
            <a:ext cx="2566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M.C. Gonzalez-Garcia </a:t>
            </a:r>
            <a:r>
              <a:rPr lang="en-US" sz="1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et. al.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JHEP </a:t>
            </a:r>
            <a:r>
              <a:rPr lang="en-US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1411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(2014) 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052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20680" y="5307083"/>
            <a:ext cx="2465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 neutrino mass spectrum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Predictions for </a:t>
            </a:r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δ</a:t>
            </a:r>
            <a:endParaRPr lang="ru-RU" sz="3600" baseline="-25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23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57200" y="950059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12</a:t>
            </a:r>
            <a:r>
              <a:rPr lang="en-US" sz="2000" dirty="0">
                <a:latin typeface="Comic Sans MS" panose="030F0702030302020204" pitchFamily="66" charset="0"/>
              </a:rPr>
              <a:t>) </a:t>
            </a: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grpSp>
        <p:nvGrpSpPr>
          <p:cNvPr id="23" name="Group 8"/>
          <p:cNvGrpSpPr>
            <a:grpSpLocks noChangeAspect="1"/>
          </p:cNvGrpSpPr>
          <p:nvPr/>
        </p:nvGrpSpPr>
        <p:grpSpPr bwMode="auto">
          <a:xfrm>
            <a:off x="471165" y="1690813"/>
            <a:ext cx="1280160" cy="373380"/>
            <a:chOff x="2208" y="1964"/>
            <a:chExt cx="1344" cy="392"/>
          </a:xfrm>
        </p:grpSpPr>
        <p:sp>
          <p:nvSpPr>
            <p:cNvPr id="24" name="AutoShape 7"/>
            <p:cNvSpPr>
              <a:spLocks noChangeAspect="1" noChangeArrowheads="1" noTextEdit="1"/>
            </p:cNvSpPr>
            <p:nvPr/>
          </p:nvSpPr>
          <p:spPr bwMode="auto">
            <a:xfrm>
              <a:off x="2208" y="1964"/>
              <a:ext cx="13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964"/>
              <a:ext cx="135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193235" y="2345743"/>
            <a:ext cx="1296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 scheme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 scheme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 global fit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 global fit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02747" y="2470536"/>
            <a:ext cx="64807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2747" y="2695068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2747" y="3122924"/>
            <a:ext cx="648072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2747" y="3322056"/>
            <a:ext cx="648072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29" y="1174656"/>
            <a:ext cx="4813697" cy="4822720"/>
          </a:xfrm>
          <a:prstGeom prst="rect">
            <a:avLst/>
          </a:prstGeom>
        </p:spPr>
      </p:pic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2865255" y="987345"/>
            <a:ext cx="4723608" cy="377190"/>
            <a:chOff x="175" y="1944"/>
            <a:chExt cx="5410" cy="432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5" y="1944"/>
              <a:ext cx="541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" y="1944"/>
              <a:ext cx="5418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Объект 2"/>
          <p:cNvSpPr txBox="1">
            <a:spLocks/>
          </p:cNvSpPr>
          <p:nvPr/>
        </p:nvSpPr>
        <p:spPr>
          <a:xfrm>
            <a:off x="457201" y="5890199"/>
            <a:ext cx="8229600" cy="523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latest results on 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400" dirty="0">
                <a:solidFill>
                  <a:srgbClr val="FF0000"/>
                </a:solidFill>
                <a:latin typeface="Comic Sans MS"/>
              </a:rPr>
              <a:t>θ</a:t>
            </a:r>
            <a:r>
              <a:rPr lang="en-US" sz="1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δ</a:t>
            </a:r>
            <a:r>
              <a:rPr lang="en-US" sz="1400" dirty="0">
                <a:latin typeface="Comic Sans MS" panose="030F0702030302020204" pitchFamily="66" charset="0"/>
              </a:rPr>
              <a:t>, obtained in global analysis of neutrino oscillation data in </a:t>
            </a:r>
            <a:r>
              <a:rPr lang="en-US" sz="1400" dirty="0" smtClean="0"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Capozzi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et. al.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, PRD </a:t>
            </a:r>
            <a:r>
              <a:rPr lang="en-U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89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(2014) 093018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endParaRPr lang="ru-RU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Results for </a:t>
            </a:r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sin</a:t>
            </a:r>
            <a:r>
              <a:rPr lang="en-US" sz="3600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l-GR" sz="3600" dirty="0">
                <a:solidFill>
                  <a:srgbClr val="7030A0"/>
                </a:solidFill>
                <a:latin typeface="Comic Sans MS"/>
              </a:rPr>
              <a:t>θ</a:t>
            </a:r>
            <a:r>
              <a:rPr lang="en-US" sz="36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23</a:t>
            </a:r>
            <a:endParaRPr lang="ru-RU" sz="3600" baseline="-25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24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57200" y="950059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12</a:t>
            </a:r>
            <a:r>
              <a:rPr lang="en-US" sz="2000" dirty="0">
                <a:latin typeface="Comic Sans MS" panose="030F0702030302020204" pitchFamily="66" charset="0"/>
              </a:rPr>
              <a:t>) </a:t>
            </a: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grpSp>
        <p:nvGrpSpPr>
          <p:cNvPr id="23" name="Group 8"/>
          <p:cNvGrpSpPr>
            <a:grpSpLocks noChangeAspect="1"/>
          </p:cNvGrpSpPr>
          <p:nvPr/>
        </p:nvGrpSpPr>
        <p:grpSpPr bwMode="auto">
          <a:xfrm>
            <a:off x="471165" y="1690813"/>
            <a:ext cx="1280160" cy="373380"/>
            <a:chOff x="2208" y="1964"/>
            <a:chExt cx="1344" cy="392"/>
          </a:xfrm>
        </p:grpSpPr>
        <p:sp>
          <p:nvSpPr>
            <p:cNvPr id="24" name="AutoShape 7"/>
            <p:cNvSpPr>
              <a:spLocks noChangeAspect="1" noChangeArrowheads="1" noTextEdit="1"/>
            </p:cNvSpPr>
            <p:nvPr/>
          </p:nvSpPr>
          <p:spPr bwMode="auto">
            <a:xfrm>
              <a:off x="2208" y="1964"/>
              <a:ext cx="13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964"/>
              <a:ext cx="135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193235" y="2345743"/>
            <a:ext cx="1296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 scheme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 scheme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 global fit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 global fit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02747" y="2470536"/>
            <a:ext cx="64807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2747" y="2695068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2747" y="3122924"/>
            <a:ext cx="648072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2747" y="3322056"/>
            <a:ext cx="648072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41" y="1168329"/>
            <a:ext cx="4813697" cy="4822720"/>
          </a:xfrm>
          <a:prstGeom prst="rect">
            <a:avLst/>
          </a:prstGeom>
        </p:spPr>
      </p:pic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2865255" y="987345"/>
            <a:ext cx="4723608" cy="377190"/>
            <a:chOff x="175" y="1944"/>
            <a:chExt cx="5410" cy="432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5" y="1944"/>
              <a:ext cx="541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" y="1944"/>
              <a:ext cx="5418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Объект 2"/>
          <p:cNvSpPr txBox="1">
            <a:spLocks/>
          </p:cNvSpPr>
          <p:nvPr/>
        </p:nvSpPr>
        <p:spPr>
          <a:xfrm>
            <a:off x="457201" y="5890199"/>
            <a:ext cx="8229600" cy="523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latest results on 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400" dirty="0">
                <a:solidFill>
                  <a:srgbClr val="FF0000"/>
                </a:solidFill>
                <a:latin typeface="Comic Sans MS"/>
              </a:rPr>
              <a:t>θ</a:t>
            </a:r>
            <a:r>
              <a:rPr lang="en-US" sz="1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δ</a:t>
            </a:r>
            <a:r>
              <a:rPr lang="en-US" sz="1400" dirty="0">
                <a:latin typeface="Comic Sans MS" panose="030F0702030302020204" pitchFamily="66" charset="0"/>
              </a:rPr>
              <a:t>, obtained in global analysis of neutrino oscillation data in </a:t>
            </a:r>
            <a:r>
              <a:rPr lang="en-US" sz="1400" dirty="0" smtClean="0"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Capozzi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et. al.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, PRD </a:t>
            </a:r>
            <a:r>
              <a:rPr lang="en-U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89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(2014) 093018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endParaRPr lang="ru-RU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Predictions for cos </a:t>
            </a:r>
            <a:r>
              <a:rPr lang="el-GR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δ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25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1339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Statistical analysis: likelihood function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394486" y="790650"/>
            <a:ext cx="3064963" cy="664528"/>
            <a:chOff x="1072" y="1768"/>
            <a:chExt cx="3616" cy="784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2" y="1768"/>
              <a:ext cx="361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1768"/>
              <a:ext cx="3624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Объект 2"/>
          <p:cNvSpPr txBox="1">
            <a:spLocks/>
          </p:cNvSpPr>
          <p:nvPr/>
        </p:nvSpPr>
        <p:spPr>
          <a:xfrm>
            <a:off x="457200" y="1478983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) 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4485" y="802604"/>
            <a:ext cx="3071744" cy="652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57199" y="5247769"/>
            <a:ext cx="4002981" cy="77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latest results on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latin typeface="Comic Sans MS"/>
              </a:rPr>
              <a:t>θ</a:t>
            </a:r>
            <a:r>
              <a:rPr lang="en-US" sz="14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l-G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</a:t>
            </a:r>
            <a:r>
              <a:rPr lang="en-US" sz="1400" dirty="0" smtClean="0">
                <a:latin typeface="Comic Sans MS" panose="030F0702030302020204" pitchFamily="66" charset="0"/>
              </a:rPr>
              <a:t>, obtained in global analysis of neutrino oscillation data in 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F. </a:t>
            </a:r>
            <a:r>
              <a:rPr lang="en-US" sz="1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Capozzi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et. al.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, PRD </a:t>
            </a:r>
            <a:r>
              <a:rPr lang="en-U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89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(2014) 093018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683819" y="5250763"/>
            <a:ext cx="4002981" cy="1105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prospective 1</a:t>
            </a:r>
            <a:r>
              <a:rPr lang="el-G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σ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uncertainties on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latin typeface="Comic Sans MS"/>
              </a:rPr>
              <a:t>θ</a:t>
            </a:r>
            <a:r>
              <a:rPr lang="en-US" sz="14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1400" dirty="0" smtClean="0">
                <a:latin typeface="Comic Sans MS" panose="030F0702030302020204" pitchFamily="66" charset="0"/>
              </a:rPr>
              <a:t>:</a:t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latin typeface="Comic Sans MS" panose="030F0702030302020204" pitchFamily="66" charset="0"/>
              </a:rPr>
              <a:t> 0.7% for sin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l-GR" sz="1400" dirty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1400" dirty="0" smtClean="0">
                <a:latin typeface="Comic Sans MS" panose="030F0702030302020204" pitchFamily="66" charset="0"/>
              </a:rPr>
              <a:t> (JUNO)</a:t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latin typeface="Comic Sans MS" panose="030F0702030302020204" pitchFamily="66" charset="0"/>
              </a:rPr>
              <a:t>    3% for </a:t>
            </a:r>
            <a:r>
              <a:rPr lang="en-US" sz="1400" dirty="0"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latin typeface="Comic Sans MS" panose="030F0702030302020204" pitchFamily="66" charset="0"/>
              </a:rPr>
              <a:t>2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l-GR" sz="1400" dirty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1400" dirty="0" smtClean="0">
                <a:latin typeface="Comic Sans MS" panose="030F0702030302020204" pitchFamily="66" charset="0"/>
              </a:rPr>
              <a:t> (</a:t>
            </a:r>
            <a:r>
              <a:rPr lang="en-US" sz="1400" dirty="0" err="1" smtClean="0">
                <a:latin typeface="Comic Sans MS" panose="030F0702030302020204" pitchFamily="66" charset="0"/>
              </a:rPr>
              <a:t>Daya</a:t>
            </a:r>
            <a:r>
              <a:rPr lang="en-US" sz="1400" dirty="0" smtClean="0">
                <a:latin typeface="Comic Sans MS" panose="030F0702030302020204" pitchFamily="66" charset="0"/>
              </a:rPr>
              <a:t> Bay)</a:t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latin typeface="Comic Sans MS" panose="030F0702030302020204" pitchFamily="66" charset="0"/>
              </a:rPr>
              <a:t>    5% for </a:t>
            </a:r>
            <a:r>
              <a:rPr lang="en-US" sz="1400" dirty="0"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latin typeface="Comic Sans MS" panose="030F0702030302020204" pitchFamily="66" charset="0"/>
              </a:rPr>
              <a:t>2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1400" dirty="0" smtClean="0">
                <a:latin typeface="Comic Sans MS" panose="030F0702030302020204" pitchFamily="66" charset="0"/>
              </a:rPr>
              <a:t> (</a:t>
            </a:r>
            <a:r>
              <a:rPr lang="en-US" sz="1400" dirty="0" err="1" smtClean="0">
                <a:latin typeface="Comic Sans MS" panose="030F0702030302020204" pitchFamily="66" charset="0"/>
              </a:rPr>
              <a:t>NOvA</a:t>
            </a:r>
            <a:r>
              <a:rPr lang="en-US" sz="1400" dirty="0" smtClean="0">
                <a:latin typeface="Comic Sans MS" panose="030F0702030302020204" pitchFamily="66" charset="0"/>
              </a:rPr>
              <a:t> and T2K)</a:t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latin typeface="Comic Sans MS" panose="030F0702030302020204" pitchFamily="66" charset="0"/>
              </a:rPr>
              <a:t>+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Gaussian approximation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2" name="Group 12"/>
          <p:cNvGrpSpPr>
            <a:grpSpLocks noChangeAspect="1"/>
          </p:cNvGrpSpPr>
          <p:nvPr/>
        </p:nvGrpSpPr>
        <p:grpSpPr bwMode="auto">
          <a:xfrm>
            <a:off x="2933779" y="1529284"/>
            <a:ext cx="4621103" cy="347857"/>
            <a:chOff x="223" y="1960"/>
            <a:chExt cx="5314" cy="400"/>
          </a:xfrm>
        </p:grpSpPr>
        <p:sp>
          <p:nvSpPr>
            <p:cNvPr id="2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23" y="1960"/>
              <a:ext cx="531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1960"/>
              <a:ext cx="532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968030"/>
            <a:ext cx="4002981" cy="32476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19" y="1968030"/>
            <a:ext cx="4002981" cy="32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Results for </a:t>
            </a:r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sin</a:t>
            </a:r>
            <a:r>
              <a:rPr lang="en-US" sz="3600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l-GR" sz="3600" dirty="0">
                <a:solidFill>
                  <a:srgbClr val="7030A0"/>
                </a:solidFill>
                <a:latin typeface="Comic Sans MS"/>
              </a:rPr>
              <a:t>θ</a:t>
            </a:r>
            <a:r>
              <a:rPr lang="en-US" sz="36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23</a:t>
            </a:r>
            <a:endParaRPr lang="ru-RU" sz="3600" baseline="-25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26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3" name="Group 8"/>
          <p:cNvGrpSpPr>
            <a:grpSpLocks noChangeAspect="1"/>
          </p:cNvGrpSpPr>
          <p:nvPr/>
        </p:nvGrpSpPr>
        <p:grpSpPr bwMode="auto">
          <a:xfrm>
            <a:off x="471165" y="1690813"/>
            <a:ext cx="1280160" cy="373380"/>
            <a:chOff x="2208" y="1964"/>
            <a:chExt cx="1344" cy="392"/>
          </a:xfrm>
        </p:grpSpPr>
        <p:sp>
          <p:nvSpPr>
            <p:cNvPr id="24" name="AutoShape 7"/>
            <p:cNvSpPr>
              <a:spLocks noChangeAspect="1" noChangeArrowheads="1" noTextEdit="1"/>
            </p:cNvSpPr>
            <p:nvPr/>
          </p:nvSpPr>
          <p:spPr bwMode="auto">
            <a:xfrm>
              <a:off x="2208" y="1964"/>
              <a:ext cx="13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964"/>
              <a:ext cx="135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193235" y="2345743"/>
            <a:ext cx="1296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 scheme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 scheme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 global fit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 global fit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02747" y="2470536"/>
            <a:ext cx="64807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2747" y="2695068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2747" y="3122924"/>
            <a:ext cx="648072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2747" y="3322056"/>
            <a:ext cx="648072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бъект 2"/>
          <p:cNvSpPr txBox="1">
            <a:spLocks/>
          </p:cNvSpPr>
          <p:nvPr/>
        </p:nvSpPr>
        <p:spPr>
          <a:xfrm>
            <a:off x="457200" y="950947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) 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79" y="1164682"/>
            <a:ext cx="4773582" cy="4874540"/>
          </a:xfrm>
          <a:prstGeom prst="rect">
            <a:avLst/>
          </a:prstGeom>
        </p:spPr>
      </p:pic>
      <p:grpSp>
        <p:nvGrpSpPr>
          <p:cNvPr id="40" name="Group 12"/>
          <p:cNvGrpSpPr>
            <a:grpSpLocks noChangeAspect="1"/>
          </p:cNvGrpSpPr>
          <p:nvPr/>
        </p:nvGrpSpPr>
        <p:grpSpPr bwMode="auto">
          <a:xfrm>
            <a:off x="2933779" y="1001248"/>
            <a:ext cx="4621103" cy="347857"/>
            <a:chOff x="223" y="1960"/>
            <a:chExt cx="5314" cy="400"/>
          </a:xfrm>
        </p:grpSpPr>
        <p:sp>
          <p:nvSpPr>
            <p:cNvPr id="4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23" y="1960"/>
              <a:ext cx="531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1960"/>
              <a:ext cx="532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Объект 2"/>
          <p:cNvSpPr txBox="1">
            <a:spLocks/>
          </p:cNvSpPr>
          <p:nvPr/>
        </p:nvSpPr>
        <p:spPr>
          <a:xfrm>
            <a:off x="457201" y="5890199"/>
            <a:ext cx="8229600" cy="523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latin typeface="Comic Sans MS" panose="030F0702030302020204" pitchFamily="66" charset="0"/>
              </a:rPr>
              <a:t>Using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latest results on 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400" dirty="0">
                <a:solidFill>
                  <a:srgbClr val="FF0000"/>
                </a:solidFill>
                <a:latin typeface="Comic Sans MS"/>
              </a:rPr>
              <a:t>θ</a:t>
            </a:r>
            <a:r>
              <a:rPr lang="en-US" sz="1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δ</a:t>
            </a:r>
            <a:r>
              <a:rPr lang="en-US" sz="1400" dirty="0">
                <a:latin typeface="Comic Sans MS" panose="030F0702030302020204" pitchFamily="66" charset="0"/>
              </a:rPr>
              <a:t>, obtained in global analysis of neutrino oscillation data in </a:t>
            </a:r>
            <a:r>
              <a:rPr lang="en-US" sz="1400" dirty="0" smtClean="0"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Capozzi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et. al.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, PRD </a:t>
            </a:r>
            <a:r>
              <a:rPr lang="en-U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89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(2014) 093018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endParaRPr lang="ru-RU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Predictions for cos </a:t>
            </a:r>
            <a:r>
              <a:rPr lang="el-GR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δ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27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1339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Statistical analysis: likelihood function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394486" y="790650"/>
            <a:ext cx="3064963" cy="664528"/>
            <a:chOff x="1072" y="1768"/>
            <a:chExt cx="3616" cy="784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2" y="1768"/>
              <a:ext cx="361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1768"/>
              <a:ext cx="3624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Объект 2"/>
          <p:cNvSpPr txBox="1">
            <a:spLocks/>
          </p:cNvSpPr>
          <p:nvPr/>
        </p:nvSpPr>
        <p:spPr>
          <a:xfrm>
            <a:off x="457200" y="1478983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4485" y="802604"/>
            <a:ext cx="3071744" cy="652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57199" y="5286405"/>
            <a:ext cx="8229602" cy="1108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latest results on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latin typeface="Comic Sans MS"/>
              </a:rPr>
              <a:t>θ</a:t>
            </a:r>
            <a:r>
              <a:rPr lang="en-US" sz="14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l-G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</a:t>
            </a:r>
            <a:r>
              <a:rPr lang="en-US" sz="1400" dirty="0" smtClean="0">
                <a:latin typeface="Comic Sans MS" panose="030F0702030302020204" pitchFamily="66" charset="0"/>
              </a:rPr>
              <a:t>, obtained in global analysis of neutrino oscillation data in </a:t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Capozzi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et. al.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, PRD </a:t>
            </a:r>
            <a:r>
              <a:rPr lang="en-U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89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(2014) 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093018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/>
              </a:rPr>
              <a:t>[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l-GR" sz="1400" baseline="30000" dirty="0" smtClean="0">
                <a:latin typeface="Comic Sans MS"/>
              </a:rPr>
              <a:t>ν</a:t>
            </a:r>
            <a:r>
              <a:rPr lang="en-US" sz="1400" baseline="-25000" dirty="0" smtClean="0">
                <a:latin typeface="Comic Sans MS"/>
              </a:rPr>
              <a:t>13</a:t>
            </a:r>
            <a:r>
              <a:rPr lang="en-US" sz="1400" dirty="0" smtClean="0">
                <a:latin typeface="Comic Sans MS"/>
              </a:rPr>
              <a:t>,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l-GR" sz="1400" baseline="30000" dirty="0" smtClean="0">
                <a:latin typeface="Comic Sans MS"/>
              </a:rPr>
              <a:t>ν</a:t>
            </a:r>
            <a:r>
              <a:rPr lang="en-US" sz="1400" baseline="-25000" dirty="0" smtClean="0">
                <a:latin typeface="Comic Sans MS"/>
              </a:rPr>
              <a:t>12</a:t>
            </a:r>
            <a:r>
              <a:rPr lang="en-US" sz="1400" dirty="0" smtClean="0">
                <a:latin typeface="Comic Sans MS"/>
              </a:rPr>
              <a:t>]:       Case I = [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/10, -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/4]     Case II = [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/20, </a:t>
            </a:r>
            <a:r>
              <a:rPr lang="en-US" sz="1400" dirty="0" err="1" smtClean="0">
                <a:latin typeface="Comic Sans MS"/>
              </a:rPr>
              <a:t>arcsin</a:t>
            </a:r>
            <a:r>
              <a:rPr lang="en-US" sz="1400" dirty="0" smtClean="0">
                <a:latin typeface="Comic Sans MS"/>
              </a:rPr>
              <a:t> (1/√(2+r))]</a:t>
            </a:r>
            <a:br>
              <a:rPr lang="en-US" sz="1400" dirty="0" smtClean="0">
                <a:latin typeface="Comic Sans MS"/>
              </a:rPr>
            </a:br>
            <a:r>
              <a:rPr lang="en-US" sz="1400" dirty="0" smtClean="0">
                <a:latin typeface="Comic Sans MS"/>
              </a:rPr>
              <a:t>                    Case III = [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/20, -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/4]     Case IV = [</a:t>
            </a:r>
            <a:r>
              <a:rPr lang="en-US" sz="1400" dirty="0" err="1" smtClean="0">
                <a:latin typeface="Comic Sans MS"/>
              </a:rPr>
              <a:t>arcsin</a:t>
            </a:r>
            <a:r>
              <a:rPr lang="en-US" sz="1400" dirty="0" smtClean="0">
                <a:latin typeface="Comic Sans MS"/>
              </a:rPr>
              <a:t> (1/3), -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/4]     Case V = [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/20, 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/6]</a:t>
            </a: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1790163" y="1526245"/>
            <a:ext cx="4708865" cy="357238"/>
            <a:chOff x="191" y="1956"/>
            <a:chExt cx="5378" cy="408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1" y="1956"/>
              <a:ext cx="537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Comic Sans MS" panose="030F0702030302020204" pitchFamily="66" charset="0"/>
              </a:endParaRPr>
            </a:p>
          </p:txBody>
        </p: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1956"/>
              <a:ext cx="538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968030"/>
            <a:ext cx="4002981" cy="32476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19" y="1968029"/>
            <a:ext cx="4002981" cy="32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Predictions for cos </a:t>
            </a:r>
            <a:r>
              <a:rPr lang="el-GR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δ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8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1339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Statistical analysis: likelihood function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394486" y="790650"/>
            <a:ext cx="3064963" cy="664528"/>
            <a:chOff x="1072" y="1768"/>
            <a:chExt cx="3616" cy="784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2" y="1768"/>
              <a:ext cx="361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1768"/>
              <a:ext cx="3624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Объект 2"/>
          <p:cNvSpPr txBox="1">
            <a:spLocks/>
          </p:cNvSpPr>
          <p:nvPr/>
        </p:nvSpPr>
        <p:spPr>
          <a:xfrm>
            <a:off x="457200" y="1478983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4485" y="802604"/>
            <a:ext cx="3071744" cy="652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57199" y="5286405"/>
            <a:ext cx="8229602" cy="1108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Using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latest results on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latin typeface="Comic Sans MS"/>
              </a:rPr>
              <a:t>θ</a:t>
            </a:r>
            <a:r>
              <a:rPr lang="en-US" sz="14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l-G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</a:t>
            </a:r>
            <a:r>
              <a:rPr lang="en-US" sz="1400" dirty="0" smtClean="0">
                <a:latin typeface="Comic Sans MS" panose="030F0702030302020204" pitchFamily="66" charset="0"/>
              </a:rPr>
              <a:t>, obtained in global analysis of neutrino oscillation data in </a:t>
            </a:r>
            <a:br>
              <a:rPr lang="en-US" sz="1400" dirty="0" smtClean="0"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Capozzi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et. al.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, PRD </a:t>
            </a:r>
            <a:r>
              <a:rPr lang="en-U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89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(2014) 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093018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 smtClean="0">
                <a:latin typeface="Comic Sans MS"/>
              </a:rPr>
              <a:t>[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l-GR" sz="1400" baseline="30000" dirty="0" smtClean="0">
                <a:latin typeface="Comic Sans MS"/>
              </a:rPr>
              <a:t>ν</a:t>
            </a:r>
            <a:r>
              <a:rPr lang="en-US" sz="1400" baseline="-25000" dirty="0" smtClean="0">
                <a:latin typeface="Comic Sans MS"/>
              </a:rPr>
              <a:t>13</a:t>
            </a:r>
            <a:r>
              <a:rPr lang="en-US" sz="1400" dirty="0" smtClean="0">
                <a:latin typeface="Comic Sans MS"/>
              </a:rPr>
              <a:t>, </a:t>
            </a:r>
            <a:r>
              <a:rPr lang="el-GR" sz="1400" dirty="0" smtClean="0">
                <a:latin typeface="Comic Sans MS"/>
              </a:rPr>
              <a:t>θ</a:t>
            </a:r>
            <a:r>
              <a:rPr lang="el-GR" sz="1400" baseline="30000" dirty="0" smtClean="0">
                <a:latin typeface="Comic Sans MS"/>
              </a:rPr>
              <a:t>ν</a:t>
            </a:r>
            <a:r>
              <a:rPr lang="en-US" sz="1400" baseline="-25000" dirty="0" smtClean="0">
                <a:latin typeface="Comic Sans MS"/>
              </a:rPr>
              <a:t>12</a:t>
            </a:r>
            <a:r>
              <a:rPr lang="en-US" sz="1400" dirty="0" smtClean="0">
                <a:latin typeface="Comic Sans MS"/>
              </a:rPr>
              <a:t>]:       Case I = [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/20, 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/4]     Case II = [</a:t>
            </a:r>
            <a:r>
              <a:rPr lang="en-US" sz="1400" dirty="0" err="1" smtClean="0">
                <a:latin typeface="Comic Sans MS"/>
              </a:rPr>
              <a:t>arcsin</a:t>
            </a:r>
            <a:r>
              <a:rPr lang="en-US" sz="1400" dirty="0" smtClean="0">
                <a:latin typeface="Comic Sans MS"/>
              </a:rPr>
              <a:t> (1/3), </a:t>
            </a:r>
            <a:r>
              <a:rPr lang="el-GR" sz="1400" dirty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/4]</a:t>
            </a:r>
            <a:r>
              <a:rPr lang="en-US" sz="1400" dirty="0">
                <a:latin typeface="Comic Sans MS"/>
              </a:rPr>
              <a:t/>
            </a:r>
            <a:br>
              <a:rPr lang="en-US" sz="1400" dirty="0">
                <a:latin typeface="Comic Sans MS"/>
              </a:rPr>
            </a:br>
            <a:r>
              <a:rPr lang="en-US" sz="1400" dirty="0" smtClean="0">
                <a:latin typeface="Comic Sans MS"/>
              </a:rPr>
              <a:t>     Case III = [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/20, </a:t>
            </a:r>
            <a:r>
              <a:rPr lang="en-US" sz="1400" dirty="0" err="1">
                <a:latin typeface="Comic Sans MS"/>
              </a:rPr>
              <a:t>arcsin</a:t>
            </a:r>
            <a:r>
              <a:rPr lang="en-US" sz="1400" dirty="0">
                <a:latin typeface="Comic Sans MS"/>
              </a:rPr>
              <a:t> (1/</a:t>
            </a:r>
            <a:r>
              <a:rPr lang="en-US" sz="1400" dirty="0" smtClean="0">
                <a:latin typeface="Comic Sans MS"/>
              </a:rPr>
              <a:t>√3)]     Case IV = [</a:t>
            </a:r>
            <a:r>
              <a:rPr lang="el-GR" sz="1400" dirty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/10, 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/4]     Case V = [</a:t>
            </a:r>
            <a:r>
              <a:rPr lang="el-GR" sz="1400" dirty="0" smtClean="0">
                <a:latin typeface="Comic Sans MS"/>
              </a:rPr>
              <a:t>π</a:t>
            </a:r>
            <a:r>
              <a:rPr lang="en-US" sz="1400" dirty="0" smtClean="0">
                <a:latin typeface="Comic Sans MS"/>
              </a:rPr>
              <a:t>/20, </a:t>
            </a:r>
            <a:r>
              <a:rPr lang="en-US" sz="1400" dirty="0" err="1">
                <a:latin typeface="Comic Sans MS"/>
              </a:rPr>
              <a:t>arcsin</a:t>
            </a:r>
            <a:r>
              <a:rPr lang="en-US" sz="1400" dirty="0">
                <a:latin typeface="Comic Sans MS"/>
              </a:rPr>
              <a:t> (√(3-r)/2)</a:t>
            </a:r>
            <a:r>
              <a:rPr lang="en-US" sz="1400" dirty="0" smtClean="0">
                <a:latin typeface="Comic Sans MS"/>
              </a:rPr>
              <a:t>]</a:t>
            </a:r>
          </a:p>
        </p:txBody>
      </p:sp>
      <p:grpSp>
        <p:nvGrpSpPr>
          <p:cNvPr id="18" name="Group 16"/>
          <p:cNvGrpSpPr>
            <a:grpSpLocks noChangeAspect="1"/>
          </p:cNvGrpSpPr>
          <p:nvPr/>
        </p:nvGrpSpPr>
        <p:grpSpPr bwMode="auto">
          <a:xfrm>
            <a:off x="1790163" y="1518000"/>
            <a:ext cx="4714238" cy="371670"/>
            <a:chOff x="191" y="1948"/>
            <a:chExt cx="5378" cy="424"/>
          </a:xfrm>
        </p:grpSpPr>
        <p:sp>
          <p:nvSpPr>
            <p:cNvPr id="1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91" y="1948"/>
              <a:ext cx="537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1948"/>
              <a:ext cx="538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68029"/>
            <a:ext cx="4002981" cy="3247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19" y="1968029"/>
            <a:ext cx="4002981" cy="32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0253" y="1229788"/>
            <a:ext cx="4552682" cy="680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U is the </a:t>
            </a:r>
            <a:r>
              <a:rPr lang="en-US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2000" dirty="0" err="1" smtClean="0">
                <a:latin typeface="Comic Sans MS" panose="030F0702030302020204" pitchFamily="66" charset="0"/>
              </a:rPr>
              <a:t>ontecorvo</a:t>
            </a:r>
            <a:r>
              <a:rPr lang="en-US" sz="2000" dirty="0" smtClean="0">
                <a:latin typeface="Comic Sans MS" panose="030F0702030302020204" pitchFamily="66" charset="0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2000" dirty="0" smtClean="0">
                <a:latin typeface="Comic Sans MS" panose="030F0702030302020204" pitchFamily="66" charset="0"/>
              </a:rPr>
              <a:t>aki-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2000" dirty="0" smtClean="0">
                <a:latin typeface="Comic Sans MS" panose="030F0702030302020204" pitchFamily="66" charset="0"/>
              </a:rPr>
              <a:t>akagawa-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000" dirty="0" smtClean="0">
                <a:latin typeface="Comic Sans MS" panose="030F0702030302020204" pitchFamily="66" charset="0"/>
              </a:rPr>
              <a:t>akata neutrino mixing matrix</a:t>
            </a: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8278"/>
            <a:ext cx="3227070" cy="86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" y="1945991"/>
            <a:ext cx="8327707" cy="108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3-Neutrino Mixing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96228"/>
              </p:ext>
            </p:extLst>
          </p:nvPr>
        </p:nvGraphicFramePr>
        <p:xfrm>
          <a:off x="875761" y="3029751"/>
          <a:ext cx="4237299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3795"/>
                <a:gridCol w="1403797"/>
                <a:gridCol w="1519707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Best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fit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σ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 range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sin</a:t>
                      </a:r>
                      <a:r>
                        <a:rPr lang="en-US" sz="1400" baseline="300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sz="1400" dirty="0" smtClean="0">
                          <a:latin typeface="Comic Sans MS"/>
                        </a:rPr>
                        <a:t>θ</a:t>
                      </a:r>
                      <a:r>
                        <a:rPr lang="en-US" sz="1400" baseline="-250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0.308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0.259 </a:t>
                      </a:r>
                      <a:r>
                        <a:rPr lang="en-US" sz="1400" dirty="0" smtClean="0">
                          <a:latin typeface="Comic Sans MS"/>
                        </a:rPr>
                        <a:t>÷ 0.359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sin</a:t>
                      </a:r>
                      <a:r>
                        <a:rPr lang="en-US" sz="1400" baseline="300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sz="1400" dirty="0" smtClean="0">
                          <a:latin typeface="Comic Sans MS"/>
                        </a:rPr>
                        <a:t>θ</a:t>
                      </a:r>
                      <a:r>
                        <a:rPr lang="en-US" sz="1400" baseline="-25000" dirty="0" smtClean="0">
                          <a:latin typeface="Comic Sans MS" panose="030F0702030302020204" pitchFamily="66" charset="0"/>
                        </a:rPr>
                        <a:t>23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(NO)</a:t>
                      </a:r>
                      <a:endParaRPr lang="ru-RU" sz="14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0.437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0.374 </a:t>
                      </a:r>
                      <a:r>
                        <a:rPr lang="en-US" sz="1400" dirty="0" smtClean="0">
                          <a:latin typeface="Comic Sans MS"/>
                        </a:rPr>
                        <a:t>÷ 0.626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sin</a:t>
                      </a:r>
                      <a:r>
                        <a:rPr lang="en-US" sz="1400" baseline="300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sz="1400" dirty="0" smtClean="0">
                          <a:latin typeface="Comic Sans MS"/>
                        </a:rPr>
                        <a:t>θ</a:t>
                      </a:r>
                      <a:r>
                        <a:rPr lang="en-US" sz="1400" baseline="-25000" dirty="0" smtClean="0">
                          <a:latin typeface="Comic Sans MS" panose="030F0702030302020204" pitchFamily="66" charset="0"/>
                        </a:rPr>
                        <a:t>23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(IO)</a:t>
                      </a:r>
                      <a:endParaRPr lang="ru-RU" sz="14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0.455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0.380 </a:t>
                      </a:r>
                      <a:r>
                        <a:rPr lang="en-US" sz="1400" dirty="0" smtClean="0">
                          <a:latin typeface="Comic Sans MS"/>
                        </a:rPr>
                        <a:t>÷ 0.641</a:t>
                      </a:r>
                      <a:endParaRPr lang="ru-RU" sz="14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sin</a:t>
                      </a:r>
                      <a:r>
                        <a:rPr lang="en-US" sz="1400" baseline="300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sz="1400" dirty="0" smtClean="0">
                          <a:latin typeface="Comic Sans MS"/>
                        </a:rPr>
                        <a:t>θ</a:t>
                      </a:r>
                      <a:r>
                        <a:rPr lang="en-US" sz="1400" baseline="-25000" dirty="0" smtClean="0">
                          <a:latin typeface="Comic Sans MS" panose="030F0702030302020204" pitchFamily="66" charset="0"/>
                        </a:rPr>
                        <a:t>13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(NO)</a:t>
                      </a:r>
                      <a:endParaRPr lang="ru-RU" sz="14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0.0234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0.0176 </a:t>
                      </a:r>
                      <a:r>
                        <a:rPr lang="en-US" sz="1400" dirty="0" smtClean="0">
                          <a:latin typeface="Comic Sans MS"/>
                        </a:rPr>
                        <a:t>÷ 0.0295</a:t>
                      </a:r>
                      <a:endParaRPr lang="ru-RU" sz="14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sin</a:t>
                      </a:r>
                      <a:r>
                        <a:rPr lang="en-US" sz="1400" baseline="300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sz="1400" dirty="0" smtClean="0">
                          <a:latin typeface="Comic Sans MS"/>
                        </a:rPr>
                        <a:t>θ</a:t>
                      </a:r>
                      <a:r>
                        <a:rPr lang="en-US" sz="1400" baseline="-25000" dirty="0" smtClean="0">
                          <a:latin typeface="Comic Sans MS" panose="030F0702030302020204" pitchFamily="66" charset="0"/>
                        </a:rPr>
                        <a:t>13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(IO)</a:t>
                      </a:r>
                      <a:endParaRPr lang="ru-RU" sz="14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0.0240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0.0178 </a:t>
                      </a:r>
                      <a:r>
                        <a:rPr lang="en-US" sz="1400" dirty="0" smtClean="0">
                          <a:latin typeface="Comic Sans MS"/>
                        </a:rPr>
                        <a:t>÷ 0.0298</a:t>
                      </a:r>
                      <a:endParaRPr lang="ru-RU" sz="14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</a:rPr>
                        <a:t>δ/</a:t>
                      </a:r>
                      <a:r>
                        <a:rPr lang="el-GR" sz="1400" dirty="0" smtClean="0">
                          <a:latin typeface="Comic Sans MS"/>
                        </a:rPr>
                        <a:t>π</a:t>
                      </a:r>
                      <a:r>
                        <a:rPr lang="en-US" sz="1400" dirty="0" smtClean="0">
                          <a:latin typeface="Comic Sans MS"/>
                        </a:rPr>
                        <a:t> (NO)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1.39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 </a:t>
                      </a:r>
                      <a:r>
                        <a:rPr lang="en-US" sz="1400" dirty="0" smtClean="0">
                          <a:latin typeface="Comic Sans MS"/>
                        </a:rPr>
                        <a:t>÷ 2</a:t>
                      </a:r>
                      <a:endParaRPr lang="ru-RU" sz="14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</a:rPr>
                        <a:t>δ/</a:t>
                      </a:r>
                      <a:r>
                        <a:rPr lang="el-GR" sz="1400" dirty="0" smtClean="0">
                          <a:latin typeface="Comic Sans MS"/>
                        </a:rPr>
                        <a:t>π</a:t>
                      </a:r>
                      <a:r>
                        <a:rPr lang="en-US" sz="1400" dirty="0" smtClean="0">
                          <a:latin typeface="Comic Sans MS"/>
                        </a:rPr>
                        <a:t> (IO)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1.31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 </a:t>
                      </a:r>
                      <a:r>
                        <a:rPr lang="en-US" sz="1400" dirty="0" smtClean="0">
                          <a:latin typeface="Comic Sans MS"/>
                        </a:rPr>
                        <a:t>÷ 2</a:t>
                      </a:r>
                      <a:endParaRPr lang="ru-RU" sz="14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53120" y="6009936"/>
            <a:ext cx="3679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F. </a:t>
            </a:r>
            <a:r>
              <a:rPr lang="en-US" sz="1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Capozzi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et. al.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, PRD </a:t>
            </a:r>
            <a:r>
              <a:rPr lang="en-U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89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 (2014) 093018 </a:t>
            </a:r>
            <a:endParaRPr lang="ru-RU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0043" y="3362018"/>
            <a:ext cx="2189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 ≈ </a:t>
            </a:r>
            <a:r>
              <a:rPr lang="el-GR" sz="2000" dirty="0" smtClean="0">
                <a:latin typeface="Comic Sans MS"/>
              </a:rPr>
              <a:t>π</a:t>
            </a:r>
            <a:r>
              <a:rPr lang="en-US" sz="2000" dirty="0" smtClean="0">
                <a:latin typeface="Comic Sans MS"/>
              </a:rPr>
              <a:t>/4 – 0.20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 ≈ </a:t>
            </a:r>
            <a:r>
              <a:rPr lang="el-GR" sz="2000" dirty="0" smtClean="0">
                <a:latin typeface="Comic Sans MS"/>
              </a:rPr>
              <a:t>π</a:t>
            </a:r>
            <a:r>
              <a:rPr lang="en-US" sz="2000" dirty="0" smtClean="0">
                <a:latin typeface="Comic Sans MS"/>
              </a:rPr>
              <a:t>/4 – 0.06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 ≈ </a:t>
            </a:r>
            <a:r>
              <a:rPr lang="en-US" sz="2000" dirty="0" smtClean="0">
                <a:latin typeface="Comic Sans MS"/>
              </a:rPr>
              <a:t>0 </a:t>
            </a:r>
            <a:r>
              <a:rPr lang="en-US" sz="2000" dirty="0">
                <a:latin typeface="Comic Sans MS"/>
              </a:rPr>
              <a:t>+</a:t>
            </a:r>
            <a:r>
              <a:rPr lang="en-US" sz="2000" dirty="0" smtClean="0">
                <a:latin typeface="Comic Sans MS"/>
              </a:rPr>
              <a:t> 0.15</a:t>
            </a:r>
            <a:endParaRPr lang="en-US" sz="2000" dirty="0">
              <a:latin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0042" y="5046448"/>
            <a:ext cx="218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Symmetry?</a:t>
            </a:r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88397"/>
            <a:ext cx="8229600" cy="95101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Comic Sans MS" panose="030F0702030302020204" pitchFamily="66" charset="0"/>
              </a:rPr>
              <a:t>M</a:t>
            </a:r>
            <a:r>
              <a:rPr lang="en-US" sz="2000" baseline="-25000" dirty="0">
                <a:latin typeface="Comic Sans MS" panose="030F0702030302020204" pitchFamily="66" charset="0"/>
              </a:rPr>
              <a:t>e</a:t>
            </a:r>
            <a:r>
              <a:rPr lang="en-US" sz="2000" dirty="0">
                <a:latin typeface="Comic Sans MS" panose="030F0702030302020204" pitchFamily="66" charset="0"/>
              </a:rPr>
              <a:t> is </a:t>
            </a:r>
            <a:r>
              <a:rPr lang="en-US" sz="2000" dirty="0">
                <a:latin typeface="Comic Sans MS"/>
              </a:rPr>
              <a:t>the charged lepton mass matrix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M</a:t>
            </a:r>
            <a:r>
              <a:rPr lang="el-GR" sz="2000" baseline="-25000" dirty="0">
                <a:latin typeface="Comic Sans MS"/>
              </a:rPr>
              <a:t>ν</a:t>
            </a:r>
            <a:r>
              <a:rPr lang="en-US" sz="2000" dirty="0">
                <a:latin typeface="Comic Sans MS"/>
              </a:rPr>
              <a:t> is the neutrino </a:t>
            </a:r>
            <a:r>
              <a:rPr lang="en-US" sz="2000" dirty="0" err="1">
                <a:latin typeface="Comic Sans MS"/>
              </a:rPr>
              <a:t>Majorana</a:t>
            </a:r>
            <a:r>
              <a:rPr lang="en-US" sz="2000" dirty="0">
                <a:latin typeface="Comic Sans MS"/>
              </a:rPr>
              <a:t> mass matrix</a:t>
            </a:r>
            <a:endParaRPr lang="ru-RU" sz="2000" dirty="0">
              <a:latin typeface="Comic Sans MS" panose="030F0702030302020204" pitchFamily="66" charset="0"/>
            </a:endParaRPr>
          </a:p>
          <a:p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General Setup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25" y="948312"/>
            <a:ext cx="1637348" cy="4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4243"/>
            <a:ext cx="8229600" cy="67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4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57200" y="3864821"/>
            <a:ext cx="8229600" cy="4624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 err="1" smtClean="0">
                <a:latin typeface="Comic Sans MS" panose="030F0702030302020204" pitchFamily="66" charset="0"/>
              </a:rPr>
              <a:t>Ũ</a:t>
            </a:r>
            <a:r>
              <a:rPr lang="en-US" sz="2000" baseline="-25000" dirty="0" err="1" smtClean="0">
                <a:latin typeface="Comic Sans MS" panose="030F0702030302020204" pitchFamily="66" charset="0"/>
              </a:rPr>
              <a:t>e</a:t>
            </a:r>
            <a:r>
              <a:rPr lang="en-US" sz="2000" dirty="0" smtClean="0">
                <a:latin typeface="Comic Sans MS" panose="030F0702030302020204" pitchFamily="66" charset="0"/>
              </a:rPr>
              <a:t> and Ũ</a:t>
            </a:r>
            <a:r>
              <a:rPr lang="el-GR" sz="2000" baseline="-25000" dirty="0" smtClean="0">
                <a:latin typeface="Comic Sans MS"/>
              </a:rPr>
              <a:t>ν</a:t>
            </a:r>
            <a:r>
              <a:rPr lang="en-US" sz="2000" dirty="0" smtClean="0">
                <a:latin typeface="Comic Sans MS"/>
              </a:rPr>
              <a:t> are CKM-like 3×3 unitary matrices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537942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</a:rPr>
              <a:t>Ũ</a:t>
            </a:r>
            <a:r>
              <a:rPr lang="el-GR" sz="2000" baseline="-25000" dirty="0" smtClean="0">
                <a:solidFill>
                  <a:srgbClr val="FF0000"/>
                </a:solidFill>
                <a:latin typeface="Comic Sans MS"/>
              </a:rPr>
              <a:t>ν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</a:rPr>
              <a:t> is assumed to have a symmetry form which is dictated by, or associated with, a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</a:rPr>
              <a:t>flavour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</a:rPr>
              <a:t> (discrete) symmetry, e.g.,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, S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A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T’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1472502" y="4476185"/>
            <a:ext cx="6202051" cy="642620"/>
            <a:chOff x="583" y="2825"/>
            <a:chExt cx="4594" cy="476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3" y="2825"/>
              <a:ext cx="4594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2825"/>
              <a:ext cx="4600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468688" y="3286125"/>
            <a:ext cx="2206625" cy="444500"/>
            <a:chOff x="2185" y="2070"/>
            <a:chExt cx="1390" cy="28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85" y="2070"/>
              <a:ext cx="139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" y="2070"/>
              <a:ext cx="139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63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General Setup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5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44" y="1494571"/>
            <a:ext cx="5680710" cy="16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57200" y="1003552"/>
            <a:ext cx="8229600" cy="78968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Symmetry forms of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Ũ</a:t>
            </a:r>
            <a:r>
              <a:rPr lang="el-GR" sz="2000" baseline="-25000" dirty="0">
                <a:solidFill>
                  <a:srgbClr val="FF0000"/>
                </a:solidFill>
                <a:latin typeface="Comic Sans MS"/>
              </a:rPr>
              <a:t>ν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bimaximal</a:t>
            </a:r>
            <a:r>
              <a:rPr lang="en-US" sz="2000" dirty="0" smtClean="0">
                <a:latin typeface="Comic Sans MS" panose="030F0702030302020204" pitchFamily="66" charset="0"/>
              </a:rPr>
              <a:t>, tri-</a:t>
            </a:r>
            <a:r>
              <a:rPr lang="en-US" sz="2000" dirty="0" err="1" smtClean="0">
                <a:latin typeface="Comic Sans MS" panose="030F0702030302020204" pitchFamily="66" charset="0"/>
              </a:rPr>
              <a:t>bimaximal</a:t>
            </a:r>
            <a:r>
              <a:rPr lang="en-US" sz="2000" dirty="0" smtClean="0">
                <a:latin typeface="Comic Sans MS" panose="030F0702030302020204" pitchFamily="66" charset="0"/>
              </a:rPr>
              <a:t>, golden ratio, hexagonal…</a:t>
            </a:r>
            <a:endParaRPr lang="ru-RU" sz="20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0153" y="4250348"/>
            <a:ext cx="6954778" cy="2106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dirty="0" smtClean="0">
                <a:latin typeface="Comic Sans MS" panose="030F0702030302020204" pitchFamily="66" charset="0"/>
              </a:rPr>
              <a:t>Tri-</a:t>
            </a:r>
            <a:r>
              <a:rPr lang="en-US" sz="1800" dirty="0" err="1" smtClean="0">
                <a:latin typeface="Comic Sans MS" panose="030F0702030302020204" pitchFamily="66" charset="0"/>
              </a:rPr>
              <a:t>bimaximal</a:t>
            </a:r>
            <a:r>
              <a:rPr lang="en-US" sz="1800" dirty="0" smtClean="0">
                <a:latin typeface="Comic Sans MS" panose="030F0702030302020204" pitchFamily="66" charset="0"/>
              </a:rPr>
              <a:t> (TBM)	</a:t>
            </a:r>
            <a:r>
              <a:rPr lang="en-US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/T’</a:t>
            </a:r>
            <a:r>
              <a:rPr lang="en-US" sz="1800" dirty="0">
                <a:latin typeface="Comic Sans MS" panose="030F0702030302020204" pitchFamily="66" charset="0"/>
              </a:rPr>
              <a:t>	</a:t>
            </a:r>
            <a:r>
              <a:rPr lang="el-GR" sz="1800" dirty="0" smtClean="0">
                <a:latin typeface="Comic Sans MS"/>
              </a:rPr>
              <a:t>θ</a:t>
            </a:r>
            <a:r>
              <a:rPr lang="el-GR" sz="1800" baseline="30000" dirty="0" smtClean="0">
                <a:latin typeface="Comic Sans MS"/>
              </a:rPr>
              <a:t>ν</a:t>
            </a:r>
            <a:r>
              <a:rPr lang="en-US" sz="1800" baseline="-25000" dirty="0" smtClean="0">
                <a:latin typeface="Comic Sans MS"/>
              </a:rPr>
              <a:t>12</a:t>
            </a:r>
            <a:r>
              <a:rPr lang="en-US" sz="1800" dirty="0" smtClean="0">
                <a:latin typeface="Comic Sans MS"/>
              </a:rPr>
              <a:t> = </a:t>
            </a:r>
            <a:r>
              <a:rPr lang="en-US" sz="1800" dirty="0" err="1" smtClean="0">
                <a:latin typeface="Comic Sans MS"/>
              </a:rPr>
              <a:t>arcsin</a:t>
            </a:r>
            <a:r>
              <a:rPr lang="en-US" sz="1800" dirty="0" smtClean="0">
                <a:latin typeface="Comic Sans MS"/>
              </a:rPr>
              <a:t> (1/√3) ≈ 35°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1800" dirty="0" err="1" smtClean="0">
                <a:latin typeface="Comic Sans MS" panose="030F0702030302020204" pitchFamily="66" charset="0"/>
              </a:rPr>
              <a:t>Bimaximal</a:t>
            </a:r>
            <a:r>
              <a:rPr lang="en-US" sz="1800" dirty="0" smtClean="0">
                <a:latin typeface="Comic Sans MS" panose="030F0702030302020204" pitchFamily="66" charset="0"/>
              </a:rPr>
              <a:t> (BM)	</a:t>
            </a:r>
            <a:r>
              <a:rPr lang="en-US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18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1800" dirty="0" smtClean="0">
                <a:latin typeface="Comic Sans MS" panose="030F0702030302020204" pitchFamily="66" charset="0"/>
              </a:rPr>
              <a:t>	</a:t>
            </a:r>
            <a:r>
              <a:rPr lang="el-GR" sz="1800" dirty="0" smtClean="0">
                <a:latin typeface="Comic Sans MS"/>
              </a:rPr>
              <a:t>θ</a:t>
            </a:r>
            <a:r>
              <a:rPr lang="el-GR" sz="1800" baseline="30000" dirty="0" smtClean="0">
                <a:latin typeface="Comic Sans MS"/>
              </a:rPr>
              <a:t>ν</a:t>
            </a:r>
            <a:r>
              <a:rPr lang="en-US" sz="1800" baseline="-25000" dirty="0" smtClean="0">
                <a:latin typeface="Comic Sans MS"/>
              </a:rPr>
              <a:t>12</a:t>
            </a:r>
            <a:r>
              <a:rPr lang="en-US" sz="1800" dirty="0" smtClean="0">
                <a:latin typeface="Comic Sans MS"/>
              </a:rPr>
              <a:t> = </a:t>
            </a:r>
            <a:r>
              <a:rPr lang="el-GR" sz="1800" dirty="0" smtClean="0">
                <a:latin typeface="Comic Sans MS"/>
              </a:rPr>
              <a:t>π</a:t>
            </a:r>
            <a:r>
              <a:rPr lang="en-US" sz="1800" dirty="0" smtClean="0">
                <a:latin typeface="Comic Sans MS"/>
              </a:rPr>
              <a:t>/4</a:t>
            </a:r>
            <a:r>
              <a:rPr lang="en-US" sz="1800" dirty="0" smtClean="0">
                <a:latin typeface="Comic Sans MS" panose="030F0702030302020204" pitchFamily="66" charset="0"/>
              </a:rPr>
              <a:t> = </a:t>
            </a:r>
            <a:r>
              <a:rPr lang="en-US" sz="1800" dirty="0" smtClean="0">
                <a:latin typeface="Comic Sans MS"/>
              </a:rPr>
              <a:t>45°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omic Sans MS" panose="030F0702030302020204" pitchFamily="66" charset="0"/>
              </a:rPr>
              <a:t>Golden ratio A (GRA)</a:t>
            </a:r>
            <a:r>
              <a:rPr lang="en-US" sz="1800" dirty="0">
                <a:latin typeface="Comic Sans MS" panose="030F0702030302020204" pitchFamily="66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sz="1800" dirty="0" smtClean="0">
                <a:latin typeface="Comic Sans MS" panose="030F0702030302020204" pitchFamily="66" charset="0"/>
              </a:rPr>
              <a:t>	</a:t>
            </a:r>
            <a:r>
              <a:rPr lang="el-GR" sz="1800" dirty="0" smtClean="0">
                <a:latin typeface="Comic Sans MS"/>
              </a:rPr>
              <a:t>θ</a:t>
            </a:r>
            <a:r>
              <a:rPr lang="el-GR" sz="1800" baseline="30000" dirty="0" smtClean="0">
                <a:latin typeface="Comic Sans MS"/>
              </a:rPr>
              <a:t>ν</a:t>
            </a:r>
            <a:r>
              <a:rPr lang="en-US" sz="1800" baseline="-25000" dirty="0" smtClean="0">
                <a:latin typeface="Comic Sans MS"/>
              </a:rPr>
              <a:t>12</a:t>
            </a:r>
            <a:r>
              <a:rPr lang="en-US" sz="1800" dirty="0" smtClean="0">
                <a:latin typeface="Comic Sans MS"/>
              </a:rPr>
              <a:t> = </a:t>
            </a:r>
            <a:r>
              <a:rPr lang="en-US" sz="1800" dirty="0" err="1" smtClean="0">
                <a:latin typeface="Comic Sans MS"/>
              </a:rPr>
              <a:t>arcsin</a:t>
            </a:r>
            <a:r>
              <a:rPr lang="en-US" sz="1800" dirty="0" smtClean="0">
                <a:latin typeface="Comic Sans MS"/>
              </a:rPr>
              <a:t> (1/√(2+r)) ≈ 31°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omic Sans MS" panose="030F0702030302020204" pitchFamily="66" charset="0"/>
              </a:rPr>
              <a:t>Golden ratio B (GRB)	</a:t>
            </a:r>
            <a:r>
              <a:rPr lang="en-US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sz="18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en-US" sz="1800" dirty="0">
                <a:latin typeface="Comic Sans MS" panose="030F0702030302020204" pitchFamily="66" charset="0"/>
              </a:rPr>
              <a:t>	</a:t>
            </a:r>
            <a:r>
              <a:rPr lang="el-GR" sz="1800" dirty="0" smtClean="0">
                <a:latin typeface="Comic Sans MS"/>
              </a:rPr>
              <a:t>θ</a:t>
            </a:r>
            <a:r>
              <a:rPr lang="el-GR" sz="1800" baseline="30000" dirty="0" smtClean="0">
                <a:latin typeface="Comic Sans MS"/>
              </a:rPr>
              <a:t>ν</a:t>
            </a:r>
            <a:r>
              <a:rPr lang="en-US" sz="1800" baseline="-25000" dirty="0" smtClean="0">
                <a:latin typeface="Comic Sans MS"/>
              </a:rPr>
              <a:t>12</a:t>
            </a:r>
            <a:r>
              <a:rPr lang="en-US" sz="1800" dirty="0" smtClean="0">
                <a:latin typeface="Comic Sans MS"/>
              </a:rPr>
              <a:t> = </a:t>
            </a:r>
            <a:r>
              <a:rPr lang="en-US" sz="1800" dirty="0" err="1" smtClean="0">
                <a:latin typeface="Comic Sans MS"/>
              </a:rPr>
              <a:t>arcsin</a:t>
            </a:r>
            <a:r>
              <a:rPr lang="en-US" sz="1800" dirty="0" smtClean="0">
                <a:latin typeface="Comic Sans MS"/>
              </a:rPr>
              <a:t> (√(3-r)/2) = 36°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omic Sans MS" panose="030F0702030302020204" pitchFamily="66" charset="0"/>
              </a:rPr>
              <a:t>Hexagonal (HG)	</a:t>
            </a:r>
            <a:r>
              <a:rPr lang="en-US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sz="18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r>
              <a:rPr lang="en-US" sz="1800" dirty="0" smtClean="0">
                <a:latin typeface="Comic Sans MS" panose="030F0702030302020204" pitchFamily="66" charset="0"/>
              </a:rPr>
              <a:t>	</a:t>
            </a:r>
            <a:r>
              <a:rPr lang="el-GR" sz="1800" dirty="0" smtClean="0">
                <a:latin typeface="Comic Sans MS"/>
              </a:rPr>
              <a:t>θ</a:t>
            </a:r>
            <a:r>
              <a:rPr lang="el-GR" sz="1800" baseline="30000" dirty="0" smtClean="0">
                <a:latin typeface="Comic Sans MS"/>
              </a:rPr>
              <a:t>ν</a:t>
            </a:r>
            <a:r>
              <a:rPr lang="en-US" sz="1800" baseline="-25000" dirty="0" smtClean="0">
                <a:latin typeface="Comic Sans MS"/>
              </a:rPr>
              <a:t>12</a:t>
            </a:r>
            <a:r>
              <a:rPr lang="en-US" sz="1800" dirty="0" smtClean="0">
                <a:latin typeface="Comic Sans MS"/>
              </a:rPr>
              <a:t> = </a:t>
            </a:r>
            <a:r>
              <a:rPr lang="el-GR" sz="1800" dirty="0" smtClean="0">
                <a:latin typeface="Comic Sans MS"/>
              </a:rPr>
              <a:t>π</a:t>
            </a:r>
            <a:r>
              <a:rPr lang="en-US" sz="1800" dirty="0" smtClean="0">
                <a:latin typeface="Comic Sans MS"/>
              </a:rPr>
              <a:t>/6</a:t>
            </a:r>
            <a:r>
              <a:rPr lang="en-US" sz="1800" dirty="0" smtClean="0">
                <a:latin typeface="Comic Sans MS" panose="030F0702030302020204" pitchFamily="66" charset="0"/>
              </a:rPr>
              <a:t> = </a:t>
            </a:r>
            <a:r>
              <a:rPr lang="en-US" sz="1800" dirty="0" smtClean="0">
                <a:latin typeface="Comic Sans MS"/>
              </a:rPr>
              <a:t>30°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9326" y="4250348"/>
            <a:ext cx="2040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omic Sans MS"/>
              </a:rPr>
              <a:t>θ</a:t>
            </a:r>
            <a:r>
              <a:rPr lang="el-GR" baseline="30000" dirty="0">
                <a:latin typeface="Comic Sans MS"/>
              </a:rPr>
              <a:t>ν</a:t>
            </a:r>
            <a:r>
              <a:rPr lang="en-US" baseline="-25000" dirty="0">
                <a:latin typeface="Comic Sans MS"/>
              </a:rPr>
              <a:t>23</a:t>
            </a:r>
            <a:r>
              <a:rPr lang="en-US" dirty="0">
                <a:latin typeface="Comic Sans MS"/>
              </a:rPr>
              <a:t> = </a:t>
            </a:r>
            <a:r>
              <a:rPr lang="en-US" dirty="0" smtClean="0">
                <a:latin typeface="Comic Sans MS"/>
              </a:rPr>
              <a:t>−</a:t>
            </a:r>
            <a:r>
              <a:rPr lang="el-GR" dirty="0" smtClean="0">
                <a:latin typeface="Comic Sans MS"/>
              </a:rPr>
              <a:t>π</a:t>
            </a:r>
            <a:r>
              <a:rPr lang="en-US" dirty="0" smtClean="0">
                <a:latin typeface="Comic Sans MS"/>
              </a:rPr>
              <a:t>/4</a:t>
            </a:r>
            <a:br>
              <a:rPr lang="en-US" dirty="0" smtClean="0">
                <a:latin typeface="Comic Sans MS"/>
              </a:rPr>
            </a:br>
            <a:r>
              <a:rPr lang="en-US" dirty="0" smtClean="0">
                <a:latin typeface="Comic Sans MS"/>
              </a:rPr>
              <a:t>for all these symmetry forms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09326" y="5433020"/>
            <a:ext cx="1928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US" dirty="0">
                <a:latin typeface="Comic Sans MS"/>
              </a:rPr>
              <a:t>r is the golden </a:t>
            </a:r>
            <a:r>
              <a:rPr lang="en-US" dirty="0" smtClean="0">
                <a:latin typeface="Comic Sans MS"/>
              </a:rPr>
              <a:t>ratio:</a:t>
            </a:r>
            <a:br>
              <a:rPr lang="en-US" dirty="0" smtClean="0">
                <a:latin typeface="Comic Sans MS"/>
              </a:rPr>
            </a:br>
            <a:r>
              <a:rPr lang="en-US" dirty="0" smtClean="0">
                <a:latin typeface="Comic Sans MS"/>
              </a:rPr>
              <a:t>r = (1 + √5)/2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1442" y="3368973"/>
            <a:ext cx="3329189" cy="615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12" y="3247465"/>
            <a:ext cx="3322415" cy="9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248211" y="3521713"/>
            <a:ext cx="93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where</a:t>
            </a:r>
            <a:endParaRPr lang="ru-RU" dirty="0">
              <a:latin typeface="Comic Sans MS" panose="030F0702030302020204" pitchFamily="66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11702" y="3438323"/>
            <a:ext cx="2904657" cy="447914"/>
            <a:chOff x="627" y="2154"/>
            <a:chExt cx="1926" cy="29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7" y="2154"/>
              <a:ext cx="192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" y="2154"/>
              <a:ext cx="193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95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General Setup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6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016431"/>
            <a:ext cx="8229600" cy="45176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lepton corrections:</a:t>
            </a:r>
            <a:endParaRPr lang="ru-RU" sz="2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1" y="1326524"/>
            <a:ext cx="8229600" cy="2106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en-US" sz="18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7199" y="1545520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>
                <a:latin typeface="Comic Sans MS" panose="030F0702030302020204" pitchFamily="66" charset="0"/>
              </a:rPr>
              <a:t>1</a:t>
            </a:r>
            <a:r>
              <a:rPr lang="en-US" sz="2000" dirty="0" smtClean="0">
                <a:latin typeface="Comic Sans MS" panose="030F0702030302020204" pitchFamily="66" charset="0"/>
              </a:rPr>
              <a:t> rotation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322301" y="1972004"/>
            <a:ext cx="4499395" cy="465163"/>
            <a:chOff x="752" y="1940"/>
            <a:chExt cx="4256" cy="44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2" y="1940"/>
              <a:ext cx="4256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" y="1940"/>
              <a:ext cx="426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Объект 2"/>
          <p:cNvSpPr txBox="1">
            <a:spLocks/>
          </p:cNvSpPr>
          <p:nvPr/>
        </p:nvSpPr>
        <p:spPr>
          <a:xfrm>
            <a:off x="457199" y="2671506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>
                <a:latin typeface="Comic Sans MS" panose="030F0702030302020204" pitchFamily="66" charset="0"/>
              </a:rPr>
              <a:t>2</a:t>
            </a:r>
            <a:r>
              <a:rPr lang="en-US" sz="2000" dirty="0" smtClean="0">
                <a:latin typeface="Comic Sans MS" panose="030F0702030302020204" pitchFamily="66" charset="0"/>
              </a:rPr>
              <a:t> rotations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8"/>
          <p:cNvGrpSpPr>
            <a:grpSpLocks noChangeAspect="1"/>
          </p:cNvGrpSpPr>
          <p:nvPr/>
        </p:nvGrpSpPr>
        <p:grpSpPr bwMode="auto">
          <a:xfrm>
            <a:off x="1858797" y="3169240"/>
            <a:ext cx="5426402" cy="426915"/>
            <a:chOff x="287" y="1956"/>
            <a:chExt cx="5186" cy="408"/>
          </a:xfrm>
        </p:grpSpPr>
        <p:sp>
          <p:nvSpPr>
            <p:cNvPr id="17" name="AutoShape 7"/>
            <p:cNvSpPr>
              <a:spLocks noChangeAspect="1" noChangeArrowheads="1" noTextEdit="1"/>
            </p:cNvSpPr>
            <p:nvPr/>
          </p:nvSpPr>
          <p:spPr bwMode="auto">
            <a:xfrm>
              <a:off x="287" y="1956"/>
              <a:ext cx="518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1956"/>
              <a:ext cx="519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Объект 2"/>
          <p:cNvSpPr txBox="1">
            <a:spLocks/>
          </p:cNvSpPr>
          <p:nvPr/>
        </p:nvSpPr>
        <p:spPr>
          <a:xfrm>
            <a:off x="457199" y="4029481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>
                <a:latin typeface="Comic Sans MS" panose="030F0702030302020204" pitchFamily="66" charset="0"/>
              </a:rPr>
              <a:t>1</a:t>
            </a:r>
            <a:r>
              <a:rPr lang="en-US" sz="2000" dirty="0" smtClean="0">
                <a:latin typeface="Comic Sans MS" panose="030F0702030302020204" pitchFamily="66" charset="0"/>
              </a:rPr>
              <a:t> rotation +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rotations from the neutrino sector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Group 12"/>
          <p:cNvGrpSpPr>
            <a:grpSpLocks noChangeAspect="1"/>
          </p:cNvGrpSpPr>
          <p:nvPr/>
        </p:nvGrpSpPr>
        <p:grpSpPr bwMode="auto">
          <a:xfrm>
            <a:off x="1805250" y="4651466"/>
            <a:ext cx="5533496" cy="435812"/>
            <a:chOff x="239" y="1952"/>
            <a:chExt cx="5282" cy="416"/>
          </a:xfrm>
        </p:grpSpPr>
        <p:sp>
          <p:nvSpPr>
            <p:cNvPr id="2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39" y="1952"/>
              <a:ext cx="528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" y="1952"/>
              <a:ext cx="5290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Объект 2"/>
          <p:cNvSpPr txBox="1">
            <a:spLocks/>
          </p:cNvSpPr>
          <p:nvPr/>
        </p:nvSpPr>
        <p:spPr>
          <a:xfrm>
            <a:off x="457199" y="5364893"/>
            <a:ext cx="8229600" cy="816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=&gt; 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 rules for cos </a:t>
            </a:r>
            <a:r>
              <a:rPr lang="el-GR" sz="2000" dirty="0" smtClean="0">
                <a:solidFill>
                  <a:srgbClr val="FF0000"/>
                </a:solidFill>
                <a:latin typeface="Comic Sans MS"/>
              </a:rPr>
              <a:t>δ</a:t>
            </a:r>
            <a:r>
              <a:rPr lang="en-US" sz="2000" dirty="0" smtClean="0">
                <a:latin typeface="Comic Sans MS"/>
              </a:rPr>
              <a:t>, i.e., cos </a:t>
            </a:r>
            <a:r>
              <a:rPr lang="el-GR" sz="2000" dirty="0" smtClean="0">
                <a:latin typeface="Comic Sans MS"/>
              </a:rPr>
              <a:t>δ</a:t>
            </a:r>
            <a:r>
              <a:rPr lang="en-US" sz="2000" dirty="0" smtClean="0">
                <a:latin typeface="Comic Sans MS"/>
              </a:rPr>
              <a:t> as a function of the observable mixing angles </a:t>
            </a:r>
            <a:r>
              <a:rPr lang="el-GR" sz="2000" dirty="0">
                <a:latin typeface="Comic Sans MS"/>
              </a:rPr>
              <a:t>θ</a:t>
            </a:r>
            <a:r>
              <a:rPr lang="en-US" sz="2000" baseline="-25000" dirty="0">
                <a:latin typeface="Comic Sans MS" panose="030F0702030302020204" pitchFamily="66" charset="0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, 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-25000" dirty="0">
                <a:latin typeface="Comic Sans MS" panose="030F0702030302020204" pitchFamily="66" charset="0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, 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 and the angles 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l-GR" sz="2000" baseline="30000" dirty="0" smtClean="0">
                <a:latin typeface="Comic Sans MS"/>
              </a:rPr>
              <a:t>ν</a:t>
            </a:r>
            <a:r>
              <a:rPr lang="en-US" sz="2000" baseline="-25000" dirty="0" err="1" smtClean="0">
                <a:latin typeface="Comic Sans MS"/>
              </a:rPr>
              <a:t>ij</a:t>
            </a:r>
            <a:r>
              <a:rPr lang="en-US" sz="2000" dirty="0" smtClean="0">
                <a:latin typeface="Comic Sans MS"/>
              </a:rPr>
              <a:t>, whose values are fixed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Sum Rules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7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016431"/>
            <a:ext cx="8229600" cy="45176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rotation from the charged lepton sector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798996" y="1749900"/>
            <a:ext cx="3534566" cy="322498"/>
            <a:chOff x="688" y="1960"/>
            <a:chExt cx="4384" cy="40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8" y="1960"/>
              <a:ext cx="438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960"/>
              <a:ext cx="439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 noChangeAspect="1"/>
          </p:cNvGrpSpPr>
          <p:nvPr/>
        </p:nvGrpSpPr>
        <p:grpSpPr bwMode="auto">
          <a:xfrm>
            <a:off x="3328919" y="2266089"/>
            <a:ext cx="2486161" cy="545312"/>
            <a:chOff x="1184" y="1788"/>
            <a:chExt cx="3392" cy="744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84" y="1788"/>
              <a:ext cx="339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1788"/>
              <a:ext cx="340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2"/>
          <p:cNvGrpSpPr>
            <a:grpSpLocks noChangeAspect="1"/>
          </p:cNvGrpSpPr>
          <p:nvPr/>
        </p:nvGrpSpPr>
        <p:grpSpPr bwMode="auto">
          <a:xfrm>
            <a:off x="532618" y="2969033"/>
            <a:ext cx="8072893" cy="640596"/>
            <a:chOff x="-2913" y="1704"/>
            <a:chExt cx="11594" cy="920"/>
          </a:xfrm>
        </p:grpSpPr>
        <p:sp>
          <p:nvSpPr>
            <p:cNvPr id="1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-2913" y="1704"/>
              <a:ext cx="1158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3" y="1704"/>
              <a:ext cx="11594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Объект 2"/>
          <p:cNvSpPr txBox="1">
            <a:spLocks/>
          </p:cNvSpPr>
          <p:nvPr/>
        </p:nvSpPr>
        <p:spPr>
          <a:xfrm>
            <a:off x="457200" y="1685047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8438" y="2944584"/>
            <a:ext cx="8229601" cy="721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51479" y="4207758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grpSp>
        <p:nvGrpSpPr>
          <p:cNvPr id="19" name="Group 16"/>
          <p:cNvGrpSpPr>
            <a:grpSpLocks noChangeAspect="1"/>
          </p:cNvGrpSpPr>
          <p:nvPr/>
        </p:nvGrpSpPr>
        <p:grpSpPr bwMode="auto">
          <a:xfrm>
            <a:off x="2856038" y="4278064"/>
            <a:ext cx="3454400" cy="311150"/>
            <a:chOff x="704" y="1964"/>
            <a:chExt cx="4352" cy="392"/>
          </a:xfrm>
        </p:grpSpPr>
        <p:sp>
          <p:nvSpPr>
            <p:cNvPr id="2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704" y="1964"/>
              <a:ext cx="435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" y="1964"/>
              <a:ext cx="436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0"/>
          <p:cNvGrpSpPr>
            <a:grpSpLocks noChangeAspect="1"/>
          </p:cNvGrpSpPr>
          <p:nvPr/>
        </p:nvGrpSpPr>
        <p:grpSpPr bwMode="auto">
          <a:xfrm>
            <a:off x="3641683" y="4757551"/>
            <a:ext cx="1988820" cy="577215"/>
            <a:chOff x="1488" y="1756"/>
            <a:chExt cx="2784" cy="808"/>
          </a:xfrm>
        </p:grpSpPr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488" y="1756"/>
              <a:ext cx="278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17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56"/>
              <a:ext cx="279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4"/>
          <p:cNvGrpSpPr>
            <a:grpSpLocks noChangeAspect="1"/>
          </p:cNvGrpSpPr>
          <p:nvPr/>
        </p:nvGrpSpPr>
        <p:grpSpPr bwMode="auto">
          <a:xfrm>
            <a:off x="504530" y="5500282"/>
            <a:ext cx="8123498" cy="624364"/>
            <a:chOff x="-3105" y="1700"/>
            <a:chExt cx="11970" cy="920"/>
          </a:xfrm>
        </p:grpSpPr>
        <p:sp>
          <p:nvSpPr>
            <p:cNvPr id="29" name="AutoShape 23"/>
            <p:cNvSpPr>
              <a:spLocks noChangeAspect="1" noChangeArrowheads="1" noTextEdit="1"/>
            </p:cNvSpPr>
            <p:nvPr/>
          </p:nvSpPr>
          <p:spPr bwMode="auto">
            <a:xfrm>
              <a:off x="-3105" y="1700"/>
              <a:ext cx="11970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05" y="1700"/>
              <a:ext cx="1197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468438" y="5490695"/>
            <a:ext cx="8229601" cy="721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68439" y="4053696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68439" y="1487007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5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Sum Rules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8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016431"/>
            <a:ext cx="8229600" cy="45176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rotations from the charged lepton sector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57200" y="1685047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12</a:t>
            </a:r>
            <a:r>
              <a:rPr lang="en-US" sz="2000" dirty="0">
                <a:latin typeface="Comic Sans MS" panose="030F0702030302020204" pitchFamily="66" charset="0"/>
              </a:rPr>
              <a:t>) </a:t>
            </a: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8438" y="2455186"/>
            <a:ext cx="8229601" cy="721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51479" y="4207758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13</a:t>
            </a:r>
            <a:r>
              <a:rPr lang="en-US" sz="2000" dirty="0">
                <a:latin typeface="Comic Sans MS" panose="030F0702030302020204" pitchFamily="66" charset="0"/>
              </a:rPr>
              <a:t>) </a:t>
            </a: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23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23</a:t>
            </a:r>
            <a:r>
              <a:rPr lang="en-US" sz="2000" dirty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8438" y="5039933"/>
            <a:ext cx="8229601" cy="721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68439" y="4053696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68439" y="1487007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162931" y="1722063"/>
            <a:ext cx="4723608" cy="377190"/>
            <a:chOff x="175" y="1944"/>
            <a:chExt cx="5410" cy="43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5" y="1944"/>
              <a:ext cx="541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" y="1944"/>
              <a:ext cx="5418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8"/>
          <p:cNvGrpSpPr>
            <a:grpSpLocks noChangeAspect="1"/>
          </p:cNvGrpSpPr>
          <p:nvPr/>
        </p:nvGrpSpPr>
        <p:grpSpPr bwMode="auto">
          <a:xfrm>
            <a:off x="602913" y="2485210"/>
            <a:ext cx="7926732" cy="665084"/>
            <a:chOff x="623" y="1884"/>
            <a:chExt cx="4529" cy="380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623" y="1884"/>
              <a:ext cx="4529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" y="1884"/>
              <a:ext cx="453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12"/>
          <p:cNvGrpSpPr>
            <a:grpSpLocks noChangeAspect="1"/>
          </p:cNvGrpSpPr>
          <p:nvPr/>
        </p:nvGrpSpPr>
        <p:grpSpPr bwMode="auto">
          <a:xfrm>
            <a:off x="3162931" y="4250650"/>
            <a:ext cx="4808396" cy="361950"/>
            <a:chOff x="223" y="1960"/>
            <a:chExt cx="5314" cy="400"/>
          </a:xfrm>
        </p:grpSpPr>
        <p:sp>
          <p:nvSpPr>
            <p:cNvPr id="3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23" y="1960"/>
              <a:ext cx="531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1960"/>
              <a:ext cx="532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16"/>
          <p:cNvGrpSpPr>
            <a:grpSpLocks noChangeAspect="1"/>
          </p:cNvGrpSpPr>
          <p:nvPr/>
        </p:nvGrpSpPr>
        <p:grpSpPr bwMode="auto">
          <a:xfrm>
            <a:off x="514111" y="5079902"/>
            <a:ext cx="8104336" cy="621665"/>
            <a:chOff x="-1761" y="1804"/>
            <a:chExt cx="9282" cy="712"/>
          </a:xfrm>
        </p:grpSpPr>
        <p:sp>
          <p:nvSpPr>
            <p:cNvPr id="3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-1761" y="1804"/>
              <a:ext cx="9282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61" y="1804"/>
              <a:ext cx="929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TextBox 46"/>
          <p:cNvSpPr txBox="1"/>
          <p:nvPr/>
        </p:nvSpPr>
        <p:spPr>
          <a:xfrm>
            <a:off x="5018929" y="3434236"/>
            <a:ext cx="3679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S.T. </a:t>
            </a:r>
            <a:r>
              <a:rPr lang="en-US" sz="1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Petcov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NPB </a:t>
            </a:r>
            <a:r>
              <a:rPr lang="en-US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892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2015) 400 </a:t>
            </a:r>
            <a:endParaRPr lang="ru-RU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0243"/>
            <a:ext cx="8229600" cy="66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Sum Rules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9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32963" cy="365125"/>
          </a:xfrm>
        </p:spPr>
        <p:txBody>
          <a:bodyPr/>
          <a:lstStyle/>
          <a:p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Arsenii</a:t>
            </a:r>
            <a:r>
              <a:rPr lang="ru-RU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Titov</a:t>
            </a:r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489379" y="6356350"/>
            <a:ext cx="4165242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10 June 2015, WIN2015, MPIK Heidelberg</a:t>
            </a:r>
            <a:endParaRPr lang="ru-RU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797487"/>
            <a:ext cx="8229600" cy="645359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rotation from the charged lepton sector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rotations from the neutrino sector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57200" y="1685047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12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1477" y="2803385"/>
            <a:ext cx="8229601" cy="1167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51479" y="4207758"/>
            <a:ext cx="8229600" cy="45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R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baseline="30000" dirty="0" smtClean="0">
                <a:latin typeface="Comic Sans MS"/>
              </a:rPr>
              <a:t>e</a:t>
            </a:r>
            <a:r>
              <a:rPr lang="en-US" sz="2000" baseline="-25000" dirty="0" smtClean="0">
                <a:latin typeface="Comic Sans MS"/>
              </a:rPr>
              <a:t>13</a:t>
            </a:r>
            <a:r>
              <a:rPr lang="en-US" sz="2000" dirty="0" smtClean="0">
                <a:latin typeface="Comic Sans MS" panose="030F0702030302020204" pitchFamily="66" charset="0"/>
              </a:rPr>
              <a:t>):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68439" y="4053696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68439" y="1487007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387042" y="1754978"/>
            <a:ext cx="4237816" cy="321502"/>
            <a:chOff x="191" y="1956"/>
            <a:chExt cx="5378" cy="40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1" y="1956"/>
              <a:ext cx="537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1956"/>
              <a:ext cx="538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8"/>
          <p:cNvGrpSpPr>
            <a:grpSpLocks noChangeAspect="1"/>
          </p:cNvGrpSpPr>
          <p:nvPr/>
        </p:nvGrpSpPr>
        <p:grpSpPr bwMode="auto">
          <a:xfrm>
            <a:off x="3235509" y="2192991"/>
            <a:ext cx="2540882" cy="504920"/>
            <a:chOff x="1008" y="1788"/>
            <a:chExt cx="3744" cy="744"/>
          </a:xfrm>
        </p:grpSpPr>
        <p:sp>
          <p:nvSpPr>
            <p:cNvPr id="24" name="AutoShape 7"/>
            <p:cNvSpPr>
              <a:spLocks noChangeAspect="1" noChangeArrowheads="1" noTextEdit="1"/>
            </p:cNvSpPr>
            <p:nvPr/>
          </p:nvSpPr>
          <p:spPr bwMode="auto">
            <a:xfrm>
              <a:off x="1008" y="1788"/>
              <a:ext cx="3744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88"/>
              <a:ext cx="3752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12"/>
          <p:cNvGrpSpPr>
            <a:grpSpLocks noChangeAspect="1"/>
          </p:cNvGrpSpPr>
          <p:nvPr/>
        </p:nvGrpSpPr>
        <p:grpSpPr bwMode="auto">
          <a:xfrm>
            <a:off x="561160" y="2874172"/>
            <a:ext cx="8010229" cy="1059446"/>
            <a:chOff x="-3057" y="1368"/>
            <a:chExt cx="12188" cy="1612"/>
          </a:xfrm>
        </p:grpSpPr>
        <p:sp>
          <p:nvSpPr>
            <p:cNvPr id="3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-3057" y="1368"/>
              <a:ext cx="1187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51" y="1388"/>
              <a:ext cx="11882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16"/>
          <p:cNvGrpSpPr>
            <a:grpSpLocks noChangeAspect="1"/>
          </p:cNvGrpSpPr>
          <p:nvPr/>
        </p:nvGrpSpPr>
        <p:grpSpPr bwMode="auto">
          <a:xfrm>
            <a:off x="2447362" y="4255014"/>
            <a:ext cx="4237829" cy="334110"/>
            <a:chOff x="191" y="1948"/>
            <a:chExt cx="5378" cy="424"/>
          </a:xfrm>
        </p:grpSpPr>
        <p:sp>
          <p:nvSpPr>
            <p:cNvPr id="3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91" y="1948"/>
              <a:ext cx="537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8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1948"/>
              <a:ext cx="538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AutoShape 19"/>
          <p:cNvSpPr>
            <a:spLocks noChangeAspect="1" noChangeArrowheads="1" noTextEdit="1"/>
          </p:cNvSpPr>
          <p:nvPr/>
        </p:nvSpPr>
        <p:spPr bwMode="auto">
          <a:xfrm>
            <a:off x="2032000" y="2781299"/>
            <a:ext cx="2794001" cy="71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6" name="Group 24"/>
          <p:cNvGrpSpPr>
            <a:grpSpLocks noChangeAspect="1"/>
          </p:cNvGrpSpPr>
          <p:nvPr/>
        </p:nvGrpSpPr>
        <p:grpSpPr bwMode="auto">
          <a:xfrm>
            <a:off x="3420102" y="4689336"/>
            <a:ext cx="2292348" cy="584549"/>
            <a:chOff x="1280" y="1752"/>
            <a:chExt cx="3200" cy="816"/>
          </a:xfrm>
        </p:grpSpPr>
        <p:sp>
          <p:nvSpPr>
            <p:cNvPr id="47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280" y="1752"/>
              <a:ext cx="32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8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" y="1752"/>
              <a:ext cx="320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805399" y="5285920"/>
            <a:ext cx="7722860" cy="1076960"/>
            <a:chOff x="-3201" y="1312"/>
            <a:chExt cx="12162" cy="169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-3201" y="1312"/>
              <a:ext cx="12162" cy="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01" y="1312"/>
              <a:ext cx="12170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468438" y="5303702"/>
            <a:ext cx="8229601" cy="1059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1844</TotalTime>
  <Words>1670</Words>
  <Application>Microsoft Office PowerPoint</Application>
  <PresentationFormat>Экран (4:3)</PresentationFormat>
  <Paragraphs>284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Тема Office</vt:lpstr>
      <vt:lpstr>1_Тема Office</vt:lpstr>
      <vt:lpstr>Determining the Dirac CP Violation Phase in the PMNS Matrix from Sum Rules</vt:lpstr>
      <vt:lpstr>Outline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Dirac CP Violation Phase in the Neutrino Mixing Matrix from Sum Rules</dc:title>
  <dc:creator>tav</dc:creator>
  <cp:lastModifiedBy>tav</cp:lastModifiedBy>
  <cp:revision>190</cp:revision>
  <cp:lastPrinted>2015-06-05T10:15:55Z</cp:lastPrinted>
  <dcterms:created xsi:type="dcterms:W3CDTF">2015-06-03T10:03:55Z</dcterms:created>
  <dcterms:modified xsi:type="dcterms:W3CDTF">2015-06-09T21:59:41Z</dcterms:modified>
</cp:coreProperties>
</file>