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Microsoft_Equation1.bin" ContentType="application/vnd.openxmlformats-officedocument.oleObject"/>
  <Override PartName="/ppt/embeddings/Microsoft_Equation2.bin" ContentType="application/vnd.openxmlformats-officedocument.oleObject"/>
  <Override PartName="/ppt/embeddings/Microsoft_Equation3.bin" ContentType="application/vnd.openxmlformats-officedocument.oleObject"/>
  <Override PartName="/ppt/embeddings/Microsoft_Equation4.bin" ContentType="application/vnd.openxmlformats-officedocument.oleObject"/>
  <Override PartName="/ppt/embeddings/Microsoft_Equation5.bin" ContentType="application/vnd.openxmlformats-officedocument.oleObject"/>
  <Override PartName="/ppt/embeddings/Microsoft_Equation6.bin" ContentType="application/vnd.openxmlformats-officedocument.oleObject"/>
  <Override PartName="/ppt/embeddings/Microsoft_Equation7.bin" ContentType="application/vnd.openxmlformats-officedocument.oleObject"/>
  <Override PartName="/ppt/embeddings/Microsoft_Equation8.bin" ContentType="application/vnd.openxmlformats-officedocument.oleObject"/>
  <Override PartName="/ppt/embeddings/Microsoft_Equation9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Microsoft_Equation10.bin" ContentType="application/vnd.openxmlformats-officedocument.oleObject"/>
  <Override PartName="/ppt/embeddings/Microsoft_Equation11.bin" ContentType="application/vnd.openxmlformats-officedocument.oleObject"/>
  <Override PartName="/ppt/embeddings/Microsoft_Equation12.bin" ContentType="application/vnd.openxmlformats-officedocument.oleObject"/>
  <Override PartName="/ppt/embeddings/Microsoft_Equation13.bin" ContentType="application/vnd.openxmlformats-officedocument.oleObject"/>
  <Override PartName="/ppt/embeddings/Microsoft_Equation14.bin" ContentType="application/vnd.openxmlformats-officedocument.oleObject"/>
  <Override PartName="/ppt/embeddings/Microsoft_Equation15.bin" ContentType="application/vnd.openxmlformats-officedocument.oleObject"/>
  <Override PartName="/ppt/embeddings/Microsoft_Equation16.bin" ContentType="application/vnd.openxmlformats-officedocument.oleObject"/>
  <Override PartName="/ppt/embeddings/Microsoft_Equation17.bin" ContentType="application/vnd.openxmlformats-officedocument.oleObject"/>
  <Override PartName="/ppt/embeddings/Microsoft_Equation18.bin" ContentType="application/vnd.openxmlformats-officedocument.oleObject"/>
  <Override PartName="/ppt/embeddings/Microsoft_Equation19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384" r:id="rId3"/>
    <p:sldId id="457" r:id="rId4"/>
    <p:sldId id="482" r:id="rId5"/>
    <p:sldId id="420" r:id="rId6"/>
    <p:sldId id="479" r:id="rId7"/>
    <p:sldId id="531" r:id="rId8"/>
    <p:sldId id="483" r:id="rId9"/>
    <p:sldId id="518" r:id="rId10"/>
    <p:sldId id="543" r:id="rId11"/>
    <p:sldId id="544" r:id="rId12"/>
    <p:sldId id="539" r:id="rId13"/>
    <p:sldId id="540" r:id="rId14"/>
    <p:sldId id="545" r:id="rId15"/>
    <p:sldId id="546" r:id="rId16"/>
    <p:sldId id="547" r:id="rId17"/>
    <p:sldId id="548" r:id="rId18"/>
    <p:sldId id="549" r:id="rId19"/>
    <p:sldId id="550" r:id="rId20"/>
    <p:sldId id="551" r:id="rId21"/>
    <p:sldId id="552" r:id="rId22"/>
    <p:sldId id="553" r:id="rId23"/>
    <p:sldId id="554" r:id="rId24"/>
    <p:sldId id="522" r:id="rId25"/>
    <p:sldId id="523" r:id="rId26"/>
    <p:sldId id="541" r:id="rId27"/>
    <p:sldId id="555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CB5"/>
    <a:srgbClr val="8D3CA1"/>
    <a:srgbClr val="AE2087"/>
    <a:srgbClr val="CF1035"/>
    <a:srgbClr val="222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4609" autoAdjust="0"/>
    <p:restoredTop sz="89157" autoAdjust="0"/>
  </p:normalViewPr>
  <p:slideViewPr>
    <p:cSldViewPr snapToObjects="1">
      <p:cViewPr varScale="1">
        <p:scale>
          <a:sx n="96" d="100"/>
          <a:sy n="96" d="100"/>
        </p:scale>
        <p:origin x="-150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1419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6" Type="http://schemas.openxmlformats.org/officeDocument/2006/relationships/image" Target="../media/image10.emf"/><Relationship Id="rId7" Type="http://schemas.openxmlformats.org/officeDocument/2006/relationships/image" Target="../media/image11.emf"/><Relationship Id="rId8" Type="http://schemas.openxmlformats.org/officeDocument/2006/relationships/image" Target="../media/image12.emf"/><Relationship Id="rId9" Type="http://schemas.openxmlformats.org/officeDocument/2006/relationships/image" Target="../media/image13.emf"/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4" Type="http://schemas.openxmlformats.org/officeDocument/2006/relationships/image" Target="../media/image59.emf"/><Relationship Id="rId5" Type="http://schemas.openxmlformats.org/officeDocument/2006/relationships/image" Target="../media/image60.emf"/><Relationship Id="rId6" Type="http://schemas.openxmlformats.org/officeDocument/2006/relationships/image" Target="../media/image61.emf"/><Relationship Id="rId1" Type="http://schemas.openxmlformats.org/officeDocument/2006/relationships/image" Target="../media/image56.emf"/><Relationship Id="rId2" Type="http://schemas.openxmlformats.org/officeDocument/2006/relationships/image" Target="../media/image5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541339-4A67-0445-986F-073571DAAB15}" type="datetimeFigureOut">
              <a:rPr lang="en-US" smtClean="0"/>
              <a:pPr/>
              <a:t>08/06/15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F73B51-513A-3F43-B9CC-64FE3FAB28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6327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ABC9C-22D1-C44C-A8A6-045F325F640B}" type="datetimeFigureOut">
              <a:rPr lang="en-US" smtClean="0"/>
              <a:pPr/>
              <a:t>08/06/15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F32F1B-75DA-AD49-A785-A8F68C9DBF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2233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now discuss amplitudes and phases in the weak interaction. Weak interaction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eigenstates</a:t>
            </a:r>
            <a:r>
              <a:rPr lang="en-US" baseline="0" dirty="0" smtClean="0"/>
              <a:t> are rotated versions of flavor </a:t>
            </a:r>
            <a:r>
              <a:rPr lang="en-US" baseline="0" dirty="0" err="1" smtClean="0"/>
              <a:t>eigenstates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Cabibbo</a:t>
            </a:r>
            <a:r>
              <a:rPr lang="en-US" baseline="0" dirty="0" smtClean="0"/>
              <a:t> et al realized that upper left portion of the mixing matrix is a rotation matrix. However, to accommodate CP violation, which was first observed 50 years ago, </a:t>
            </a:r>
          </a:p>
          <a:p>
            <a:r>
              <a:rPr lang="en-US" baseline="0" dirty="0" smtClean="0"/>
              <a:t>Kobayashi and </a:t>
            </a:r>
            <a:r>
              <a:rPr lang="en-US" baseline="0" dirty="0" err="1" smtClean="0"/>
              <a:t>Maskawa</a:t>
            </a:r>
            <a:r>
              <a:rPr lang="en-US" baseline="0" dirty="0" smtClean="0"/>
              <a:t> realized that one needed three generations of quarks (only two were known at the time).</a:t>
            </a:r>
          </a:p>
          <a:p>
            <a:r>
              <a:rPr lang="en-US" baseline="0" dirty="0" err="1" smtClean="0"/>
              <a:t>Wolfenstein</a:t>
            </a:r>
            <a:r>
              <a:rPr lang="en-US" baseline="0" dirty="0" smtClean="0"/>
              <a:t> provided a phenomenological parameterization of the mixing matrix. His version makes it crystal clear that the complex parts, which give raise to CP violation are in the corners (</a:t>
            </a:r>
            <a:r>
              <a:rPr lang="en-US" baseline="0" dirty="0" err="1" smtClean="0"/>
              <a:t>V_td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V_ub</a:t>
            </a:r>
            <a:r>
              <a:rPr lang="en-US" baseline="0" dirty="0" smtClean="0"/>
              <a:t>). N.B. that </a:t>
            </a:r>
            <a:r>
              <a:rPr lang="en-US" baseline="0" dirty="0" err="1" smtClean="0"/>
              <a:t>V_ts</a:t>
            </a:r>
            <a:r>
              <a:rPr lang="en-US" baseline="0" dirty="0" smtClean="0"/>
              <a:t> does NOT have a complex phase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32F1B-75DA-AD49-A785-A8F68C9DBF1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12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2DA801-F1D2-CA4B-8123-8F58E58A91BE}" type="slidenum">
              <a:rPr lang="en-US"/>
              <a:pPr/>
              <a:t>7</a:t>
            </a:fld>
            <a:endParaRPr lang="en-US"/>
          </a:p>
        </p:txBody>
      </p:sp>
      <p:sp>
        <p:nvSpPr>
          <p:cNvPr id="102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Clean environment,</a:t>
            </a:r>
            <a:r>
              <a:rPr lang="en-US" baseline="0" dirty="0" smtClean="0"/>
              <a:t> excellent tracking, </a:t>
            </a:r>
            <a:r>
              <a:rPr lang="en-US" baseline="0" dirty="0" err="1" smtClean="0"/>
              <a:t>vertexing</a:t>
            </a:r>
            <a:r>
              <a:rPr lang="en-US" baseline="0" dirty="0" smtClean="0"/>
              <a:t> and tagging with good particle identification.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32F1B-75DA-AD49-A785-A8F68C9DBF1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70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</a:t>
            </a:r>
            <a:r>
              <a:rPr lang="en-US" baseline="30000" smtClean="0"/>
              <a:t>th</a:t>
            </a:r>
            <a:r>
              <a:rPr lang="en-US" smtClean="0"/>
              <a:t> Feb. 2012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Prafulla K. Behera @ INO Collaboration Meeting at BARC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14" name="Picture 13" descr="Screen shot 2011-12-18 at 10.02.04 PM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77200" y="76200"/>
            <a:ext cx="990600" cy="100372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5th Sep. 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Prafulla K. Behera @XXXIX International Symposium on </a:t>
            </a:r>
            <a:r>
              <a:rPr lang="en-US" dirty="0" err="1" smtClean="0"/>
              <a:t>Multiparticle</a:t>
            </a:r>
            <a:r>
              <a:rPr lang="en-US" dirty="0" smtClean="0"/>
              <a:t> Dynamics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29F7-A400-3640-8ED9-E331FAC862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5th Sep. 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Prafulla K. Behera @XXXIX International Symposium on </a:t>
            </a:r>
            <a:r>
              <a:rPr lang="en-US" dirty="0" err="1" smtClean="0"/>
              <a:t>Multiparticle</a:t>
            </a:r>
            <a:r>
              <a:rPr lang="en-US" dirty="0" smtClean="0"/>
              <a:t> Dynamics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29F7-A400-3640-8ED9-E331FAC862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08/06/15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29F7-A400-3640-8ED9-E331FAC862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08/06/15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5th Sep. 2009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Prafulla K. Behera @XXXIX International Symposium on </a:t>
            </a:r>
            <a:r>
              <a:rPr lang="en-US" dirty="0" err="1" smtClean="0"/>
              <a:t>Multiparticle</a:t>
            </a:r>
            <a:r>
              <a:rPr lang="en-US" dirty="0" smtClean="0"/>
              <a:t> Dynamics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29F7-A400-3640-8ED9-E331FAC862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5th Sep. 2009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Prafulla K. Behera @XXXIX International Symposium on </a:t>
            </a:r>
            <a:r>
              <a:rPr lang="en-US" dirty="0" err="1" smtClean="0"/>
              <a:t>Multiparticle</a:t>
            </a:r>
            <a:r>
              <a:rPr lang="en-US" dirty="0" smtClean="0"/>
              <a:t> Dynamics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29F7-A400-3640-8ED9-E331FAC862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5th Sep. 2009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Prafulla K. Behera @XXXIX International Symposium on </a:t>
            </a:r>
            <a:r>
              <a:rPr lang="en-US" dirty="0" err="1" smtClean="0"/>
              <a:t>Multiparticle</a:t>
            </a:r>
            <a:r>
              <a:rPr lang="en-US" dirty="0" smtClean="0"/>
              <a:t> Dynamics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29F7-A400-3640-8ED9-E331FAC862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5th Sep. 2009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Prafulla K. Behera @XXXIX International Symposium on </a:t>
            </a:r>
            <a:r>
              <a:rPr lang="en-US" dirty="0" err="1" smtClean="0"/>
              <a:t>Multiparticle</a:t>
            </a:r>
            <a:r>
              <a:rPr lang="en-US" dirty="0" smtClean="0"/>
              <a:t> Dynamics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29F7-A400-3640-8ED9-E331FAC862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5th Sep. 2009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Prafulla K. Behera @XXXIX International Symposium on </a:t>
            </a:r>
            <a:r>
              <a:rPr lang="en-US" dirty="0" err="1" smtClean="0"/>
              <a:t>Multiparticle</a:t>
            </a:r>
            <a:r>
              <a:rPr lang="en-US" dirty="0" smtClean="0"/>
              <a:t> Dynamics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5th Sep. 2009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en-US" dirty="0" smtClean="0"/>
              <a:t>Prafulla K. Behera @XXXIX International Symposium on </a:t>
            </a:r>
            <a:r>
              <a:rPr lang="en-US" dirty="0" err="1" smtClean="0"/>
              <a:t>Multiparticle</a:t>
            </a:r>
            <a:r>
              <a:rPr lang="en-US" dirty="0" smtClean="0"/>
              <a:t> Dynamics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0A429F7-A400-3640-8ED9-E331FAC862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564CF2E0-CCC4-4E1E-9902-C3C36AB3FDA4}" type="datetimeFigureOut">
              <a:rPr lang="en-US" smtClean="0"/>
              <a:pPr algn="r" eaLnBrk="1" latinLnBrk="0" hangingPunct="1"/>
              <a:t>08/06/15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10" name="Picture 9" descr="Screen shot 2011-12-18 at 10.02.04 PM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077200" y="76200"/>
            <a:ext cx="990600" cy="10037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hyperlink" Target="http://arxiv.org/abs/1505.04147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8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oleObject" Target="../embeddings/Microsoft_Equation10.bin"/><Relationship Id="rId6" Type="http://schemas.openxmlformats.org/officeDocument/2006/relationships/image" Target="../media/image3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image" Target="../media/image54.png"/><Relationship Id="rId7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Microsoft_Equation4.bin"/><Relationship Id="rId20" Type="http://schemas.openxmlformats.org/officeDocument/2006/relationships/image" Target="../media/image13.emf"/><Relationship Id="rId10" Type="http://schemas.openxmlformats.org/officeDocument/2006/relationships/image" Target="../media/image8.emf"/><Relationship Id="rId11" Type="http://schemas.openxmlformats.org/officeDocument/2006/relationships/oleObject" Target="../embeddings/Microsoft_Equation5.bin"/><Relationship Id="rId12" Type="http://schemas.openxmlformats.org/officeDocument/2006/relationships/image" Target="../media/image9.emf"/><Relationship Id="rId13" Type="http://schemas.openxmlformats.org/officeDocument/2006/relationships/oleObject" Target="../embeddings/Microsoft_Equation6.bin"/><Relationship Id="rId14" Type="http://schemas.openxmlformats.org/officeDocument/2006/relationships/image" Target="../media/image10.emf"/><Relationship Id="rId15" Type="http://schemas.openxmlformats.org/officeDocument/2006/relationships/oleObject" Target="../embeddings/Microsoft_Equation7.bin"/><Relationship Id="rId16" Type="http://schemas.openxmlformats.org/officeDocument/2006/relationships/image" Target="../media/image11.emf"/><Relationship Id="rId17" Type="http://schemas.openxmlformats.org/officeDocument/2006/relationships/oleObject" Target="../embeddings/Microsoft_Equation8.bin"/><Relationship Id="rId18" Type="http://schemas.openxmlformats.org/officeDocument/2006/relationships/image" Target="../media/image12.emf"/><Relationship Id="rId19" Type="http://schemas.openxmlformats.org/officeDocument/2006/relationships/oleObject" Target="../embeddings/Microsoft_Equation9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5.emf"/><Relationship Id="rId5" Type="http://schemas.openxmlformats.org/officeDocument/2006/relationships/oleObject" Target="../embeddings/Microsoft_Equation2.bin"/><Relationship Id="rId6" Type="http://schemas.openxmlformats.org/officeDocument/2006/relationships/image" Target="../media/image6.emf"/><Relationship Id="rId7" Type="http://schemas.openxmlformats.org/officeDocument/2006/relationships/oleObject" Target="../embeddings/Microsoft_Equation3.bin"/><Relationship Id="rId8" Type="http://schemas.openxmlformats.org/officeDocument/2006/relationships/image" Target="../media/image7.emf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9.emf"/><Relationship Id="rId12" Type="http://schemas.openxmlformats.org/officeDocument/2006/relationships/oleObject" Target="../embeddings/Microsoft_Equation15.bin"/><Relationship Id="rId13" Type="http://schemas.openxmlformats.org/officeDocument/2006/relationships/image" Target="../media/image60.emf"/><Relationship Id="rId14" Type="http://schemas.openxmlformats.org/officeDocument/2006/relationships/oleObject" Target="../embeddings/Microsoft_Equation16.bin"/><Relationship Id="rId15" Type="http://schemas.openxmlformats.org/officeDocument/2006/relationships/image" Target="../media/image61.emf"/><Relationship Id="rId16" Type="http://schemas.openxmlformats.org/officeDocument/2006/relationships/image" Target="../media/image63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2.png"/><Relationship Id="rId4" Type="http://schemas.openxmlformats.org/officeDocument/2006/relationships/oleObject" Target="../embeddings/Microsoft_Equation11.bin"/><Relationship Id="rId5" Type="http://schemas.openxmlformats.org/officeDocument/2006/relationships/image" Target="../media/image56.emf"/><Relationship Id="rId6" Type="http://schemas.openxmlformats.org/officeDocument/2006/relationships/oleObject" Target="../embeddings/Microsoft_Equation12.bin"/><Relationship Id="rId7" Type="http://schemas.openxmlformats.org/officeDocument/2006/relationships/image" Target="../media/image57.emf"/><Relationship Id="rId8" Type="http://schemas.openxmlformats.org/officeDocument/2006/relationships/oleObject" Target="../embeddings/Microsoft_Equation13.bin"/><Relationship Id="rId9" Type="http://schemas.openxmlformats.org/officeDocument/2006/relationships/image" Target="../media/image58.emf"/><Relationship Id="rId10" Type="http://schemas.openxmlformats.org/officeDocument/2006/relationships/oleObject" Target="../embeddings/Microsoft_Equation14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4" Type="http://schemas.openxmlformats.org/officeDocument/2006/relationships/image" Target="../media/image67.png"/><Relationship Id="rId5" Type="http://schemas.openxmlformats.org/officeDocument/2006/relationships/oleObject" Target="../embeddings/Microsoft_Equation17.bin"/><Relationship Id="rId6" Type="http://schemas.openxmlformats.org/officeDocument/2006/relationships/image" Target="../media/image65.emf"/><Relationship Id="rId7" Type="http://schemas.openxmlformats.org/officeDocument/2006/relationships/oleObject" Target="../embeddings/Microsoft_Equation18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Equation19.bin"/><Relationship Id="rId12" Type="http://schemas.openxmlformats.org/officeDocument/2006/relationships/image" Target="../media/image65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5" Type="http://schemas.openxmlformats.org/officeDocument/2006/relationships/image" Target="../media/image70.png"/><Relationship Id="rId6" Type="http://schemas.openxmlformats.org/officeDocument/2006/relationships/image" Target="../media/image71.png"/><Relationship Id="rId7" Type="http://schemas.openxmlformats.org/officeDocument/2006/relationships/image" Target="../media/image72.png"/><Relationship Id="rId8" Type="http://schemas.openxmlformats.org/officeDocument/2006/relationships/image" Target="../media/image73.png"/><Relationship Id="rId9" Type="http://schemas.openxmlformats.org/officeDocument/2006/relationships/image" Target="../media/image74.png"/><Relationship Id="rId10" Type="http://schemas.openxmlformats.org/officeDocument/2006/relationships/hyperlink" Target="http://arxiv.org/abs/1503.05613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png"/><Relationship Id="rId3" Type="http://schemas.openxmlformats.org/officeDocument/2006/relationships/image" Target="../media/image7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619500"/>
            <a:ext cx="7162800" cy="2171700"/>
          </a:xfrm>
          <a:noFill/>
        </p:spPr>
        <p:txBody>
          <a:bodyPr>
            <a:normAutofit fontScale="85000" lnSpcReduction="20000"/>
          </a:bodyPr>
          <a:lstStyle/>
          <a:p>
            <a:r>
              <a:rPr lang="en-US" sz="2800" b="1" dirty="0" err="1" smtClean="0">
                <a:ln>
                  <a:solidFill>
                    <a:srgbClr val="008000"/>
                  </a:solidFill>
                </a:ln>
              </a:rPr>
              <a:t>Prafulla</a:t>
            </a:r>
            <a:r>
              <a:rPr lang="en-US" sz="2800" b="1" dirty="0" smtClean="0">
                <a:ln>
                  <a:solidFill>
                    <a:srgbClr val="008000"/>
                  </a:solidFill>
                </a:ln>
              </a:rPr>
              <a:t> </a:t>
            </a:r>
            <a:r>
              <a:rPr lang="en-US" sz="2800" b="1" dirty="0">
                <a:ln>
                  <a:solidFill>
                    <a:srgbClr val="008000"/>
                  </a:solidFill>
                </a:ln>
              </a:rPr>
              <a:t>K. </a:t>
            </a:r>
            <a:r>
              <a:rPr lang="en-US" sz="2800" b="1" dirty="0" err="1" smtClean="0">
                <a:ln>
                  <a:solidFill>
                    <a:srgbClr val="008000"/>
                  </a:solidFill>
                </a:ln>
              </a:rPr>
              <a:t>Behera</a:t>
            </a:r>
            <a:endParaRPr lang="en-US" sz="2800" b="1" dirty="0" smtClean="0">
              <a:ln>
                <a:solidFill>
                  <a:srgbClr val="008000"/>
                </a:solidFill>
              </a:ln>
            </a:endParaRPr>
          </a:p>
          <a:p>
            <a:r>
              <a:rPr lang="en-US" sz="2800" b="1" dirty="0">
                <a:ln>
                  <a:solidFill>
                    <a:srgbClr val="008000"/>
                  </a:solidFill>
                </a:ln>
              </a:rPr>
              <a:t>IIT Madras</a:t>
            </a:r>
            <a:r>
              <a:rPr lang="en-US" sz="2800" b="1" dirty="0" smtClean="0">
                <a:ln>
                  <a:solidFill>
                    <a:srgbClr val="008000"/>
                  </a:solidFill>
                </a:ln>
              </a:rPr>
              <a:t>,</a:t>
            </a:r>
            <a:endParaRPr lang="en-US" sz="2800" b="1" dirty="0" smtClean="0">
              <a:ln>
                <a:solidFill>
                  <a:srgbClr val="008000"/>
                </a:solidFill>
              </a:ln>
            </a:endParaRPr>
          </a:p>
          <a:p>
            <a:r>
              <a:rPr lang="en-US" sz="2800" b="1" dirty="0" smtClean="0">
                <a:ln>
                  <a:solidFill>
                    <a:srgbClr val="008000"/>
                  </a:solidFill>
                </a:ln>
              </a:rPr>
              <a:t>(on behalf of Belle Collaboration)</a:t>
            </a:r>
            <a:endParaRPr lang="en-US" sz="2800" b="1" dirty="0">
              <a:ln>
                <a:solidFill>
                  <a:srgbClr val="008000"/>
                </a:solidFill>
              </a:ln>
            </a:endParaRPr>
          </a:p>
          <a:p>
            <a:r>
              <a:rPr lang="en-US" sz="2800" b="1" dirty="0" smtClean="0"/>
              <a:t>@</a:t>
            </a:r>
            <a:r>
              <a:rPr lang="en-US" sz="2800" b="1" dirty="0" smtClean="0"/>
              <a:t>25th </a:t>
            </a:r>
            <a:r>
              <a:rPr lang="en-US" sz="2800" b="1" dirty="0"/>
              <a:t>International Workshop on Weak Interactions and Neutrinos (WIN2015) </a:t>
            </a:r>
            <a:endParaRPr lang="en-US" sz="2800" b="1" dirty="0">
              <a:solidFill>
                <a:srgbClr val="008000"/>
              </a:solidFill>
            </a:endParaRPr>
          </a:p>
          <a:p>
            <a:r>
              <a:rPr lang="en-US" sz="2800" dirty="0" smtClean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</a:rPr>
              <a:t>9</a:t>
            </a:r>
            <a:r>
              <a:rPr lang="en-US" sz="2800" baseline="30000" dirty="0" smtClean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</a:rPr>
              <a:t>th</a:t>
            </a:r>
            <a:r>
              <a:rPr lang="en-US" sz="2800" dirty="0" smtClean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</a:rPr>
              <a:t>  June 2015</a:t>
            </a:r>
            <a:endParaRPr lang="en-US" sz="2800" dirty="0">
              <a:ln>
                <a:solidFill>
                  <a:srgbClr val="008000"/>
                </a:solidFill>
              </a:ln>
              <a:solidFill>
                <a:srgbClr val="008000"/>
              </a:solidFill>
            </a:endParaRPr>
          </a:p>
          <a:p>
            <a:endParaRPr lang="en-US" dirty="0">
              <a:ln>
                <a:solidFill>
                  <a:srgbClr val="008000"/>
                </a:solidFill>
              </a:ln>
              <a:solidFill>
                <a:srgbClr val="6600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1</a:t>
            </a:fld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304" y="1371600"/>
            <a:ext cx="8845296" cy="1676400"/>
          </a:xfrm>
        </p:spPr>
        <p:txBody>
          <a:bodyPr>
            <a:noAutofit/>
          </a:bodyPr>
          <a:lstStyle/>
          <a:p>
            <a:r>
              <a:rPr lang="en-GB" sz="4800" i="1" dirty="0" smtClean="0">
                <a:ln>
                  <a:solidFill>
                    <a:srgbClr val="0000FF"/>
                  </a:solidFill>
                </a:ln>
                <a:solidFill>
                  <a:srgbClr val="000090"/>
                </a:solidFill>
                <a:latin typeface="+mn-lt"/>
              </a:rPr>
              <a:t>  </a:t>
            </a:r>
            <a:r>
              <a:rPr lang="en-GB" sz="6000" i="1" dirty="0" smtClean="0">
                <a:ln>
                  <a:solidFill>
                    <a:srgbClr val="0000FF"/>
                  </a:solidFill>
                </a:ln>
                <a:solidFill>
                  <a:srgbClr val="000090"/>
                </a:solidFill>
                <a:latin typeface="+mn-lt"/>
              </a:rPr>
              <a:t>Recent Results from Belle</a:t>
            </a:r>
            <a:endParaRPr lang="en-US" sz="6000" b="1" dirty="0">
              <a:ln>
                <a:solidFill>
                  <a:srgbClr val="0000FF"/>
                </a:solidFill>
              </a:ln>
              <a:solidFill>
                <a:srgbClr val="2221C0"/>
              </a:solidFill>
              <a:latin typeface="+mn-lt"/>
            </a:endParaRPr>
          </a:p>
        </p:txBody>
      </p:sp>
      <p:pic>
        <p:nvPicPr>
          <p:cNvPr id="4" name="Picture 3" descr="Screen Shot 2015-05-26 at 8.52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1600"/>
            <a:ext cx="1066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868362"/>
          </a:xfrm>
        </p:spPr>
        <p:txBody>
          <a:bodyPr/>
          <a:lstStyle/>
          <a:p>
            <a:r>
              <a:rPr lang="en-US" b="1" dirty="0" smtClean="0">
                <a:solidFill>
                  <a:srgbClr val="CF1035"/>
                </a:solidFill>
                <a:latin typeface="+mn-lt"/>
              </a:rPr>
              <a:t> CP violation in </a:t>
            </a:r>
            <a:r>
              <a:rPr lang="en-US" b="1" i="1" dirty="0" smtClean="0">
                <a:solidFill>
                  <a:srgbClr val="CF1035"/>
                </a:solidFill>
                <a:latin typeface="+mn-lt"/>
              </a:rPr>
              <a:t>B</a:t>
            </a:r>
            <a:r>
              <a:rPr lang="en-US" b="1" i="1" baseline="30000" dirty="0" smtClean="0">
                <a:solidFill>
                  <a:srgbClr val="CF1035"/>
                </a:solidFill>
                <a:latin typeface="+mn-lt"/>
              </a:rPr>
              <a:t>0</a:t>
            </a:r>
            <a:r>
              <a:rPr lang="en-US" b="1" i="1" dirty="0" smtClean="0">
                <a:solidFill>
                  <a:srgbClr val="CF1035"/>
                </a:solidFill>
                <a:latin typeface="+mn-lt"/>
              </a:rPr>
              <a:t>     </a:t>
            </a:r>
            <a:r>
              <a:rPr lang="en-US" b="1" i="1" dirty="0" err="1" smtClean="0">
                <a:solidFill>
                  <a:srgbClr val="CF1035"/>
                </a:solidFill>
                <a:latin typeface="+mn-lt"/>
              </a:rPr>
              <a:t>D</a:t>
            </a:r>
            <a:r>
              <a:rPr lang="en-US" b="1" i="1" baseline="-25000" dirty="0" err="1" smtClean="0">
                <a:solidFill>
                  <a:srgbClr val="CF1035"/>
                </a:solidFill>
                <a:latin typeface="+mn-lt"/>
              </a:rPr>
              <a:t>cp</a:t>
            </a:r>
            <a:r>
              <a:rPr lang="en-US" b="1" i="1" baseline="30000" dirty="0" smtClean="0">
                <a:solidFill>
                  <a:srgbClr val="CF1035"/>
                </a:solidFill>
                <a:latin typeface="+mn-lt"/>
              </a:rPr>
              <a:t>(*)</a:t>
            </a:r>
            <a:r>
              <a:rPr lang="en-US" b="1" i="1" dirty="0" smtClean="0">
                <a:solidFill>
                  <a:srgbClr val="CF1035"/>
                </a:solidFill>
                <a:latin typeface="+mn-lt"/>
              </a:rPr>
              <a:t> h</a:t>
            </a:r>
            <a:r>
              <a:rPr lang="en-US" b="1" i="1" baseline="30000" dirty="0" smtClean="0">
                <a:solidFill>
                  <a:srgbClr val="CF1035"/>
                </a:solidFill>
                <a:latin typeface="+mn-lt"/>
              </a:rPr>
              <a:t>0</a:t>
            </a:r>
            <a:endParaRPr lang="en-US" b="1" i="1" baseline="30000" dirty="0">
              <a:solidFill>
                <a:srgbClr val="CF1035"/>
              </a:solidFill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29F7-A400-3640-8ED9-E331FAC8620E}" type="slidenum">
              <a:rPr lang="en-US" smtClean="0"/>
              <a:pPr/>
              <a:t>10</a:t>
            </a:fld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953000" y="685800"/>
            <a:ext cx="381000" cy="0"/>
          </a:xfrm>
          <a:prstGeom prst="straightConnector1">
            <a:avLst/>
          </a:prstGeom>
          <a:ln w="38100" cmpd="sng">
            <a:solidFill>
              <a:srgbClr val="CF103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495800" y="457200"/>
            <a:ext cx="152400" cy="0"/>
          </a:xfrm>
          <a:prstGeom prst="line">
            <a:avLst/>
          </a:prstGeom>
          <a:ln w="19050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Screen Shot 2015-06-03 at 8.47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16100"/>
            <a:ext cx="5105400" cy="34417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41082" y="914400"/>
            <a:ext cx="7740918" cy="1112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lnSpc>
                <a:spcPct val="120000"/>
              </a:lnSpc>
              <a:buFont typeface="Arial"/>
              <a:buChar char="•"/>
            </a:pPr>
            <a:r>
              <a:rPr lang="en-US" sz="2800" dirty="0"/>
              <a:t>D = </a:t>
            </a:r>
            <a:r>
              <a:rPr lang="en-US" sz="2800" dirty="0" err="1"/>
              <a:t>D</a:t>
            </a:r>
            <a:r>
              <a:rPr lang="en-US" sz="2800" baseline="-25000" dirty="0" err="1"/>
              <a:t>cp</a:t>
            </a:r>
            <a:r>
              <a:rPr lang="en-US" sz="2800" dirty="0"/>
              <a:t>, CP </a:t>
            </a:r>
            <a:r>
              <a:rPr lang="en-US" sz="2800" dirty="0" err="1"/>
              <a:t>eigenstates</a:t>
            </a:r>
            <a:r>
              <a:rPr lang="en-US" sz="2800" dirty="0"/>
              <a:t> as K</a:t>
            </a:r>
            <a:r>
              <a:rPr lang="en-US" sz="2800" baseline="30000" dirty="0"/>
              <a:t>+</a:t>
            </a:r>
            <a:r>
              <a:rPr lang="en-US" sz="2800" dirty="0"/>
              <a:t>K</a:t>
            </a:r>
            <a:r>
              <a:rPr lang="en-US" sz="2800" baseline="30000" dirty="0" smtClean="0"/>
              <a:t>-</a:t>
            </a:r>
            <a:r>
              <a:rPr lang="en-US" sz="2800" dirty="0" smtClean="0"/>
              <a:t>, </a:t>
            </a:r>
            <a:r>
              <a:rPr lang="en-US" sz="2800" dirty="0"/>
              <a:t>K</a:t>
            </a:r>
            <a:r>
              <a:rPr lang="en-US" sz="2800" baseline="-25000" dirty="0"/>
              <a:t>s</a:t>
            </a:r>
            <a:r>
              <a:rPr lang="en-US" sz="2800" dirty="0"/>
              <a:t> π</a:t>
            </a:r>
            <a:r>
              <a:rPr lang="en-US" sz="2800" baseline="30000" dirty="0"/>
              <a:t>0</a:t>
            </a:r>
            <a:r>
              <a:rPr lang="en-US" sz="2800" dirty="0"/>
              <a:t> </a:t>
            </a:r>
            <a:r>
              <a:rPr lang="en-US" sz="2800" dirty="0" smtClean="0"/>
              <a:t>, </a:t>
            </a:r>
            <a:r>
              <a:rPr lang="en-US" sz="2800" dirty="0" err="1" smtClean="0"/>
              <a:t>K</a:t>
            </a:r>
            <a:r>
              <a:rPr lang="en-US" sz="2800" baseline="-25000" dirty="0" err="1" smtClean="0"/>
              <a:t>s</a:t>
            </a:r>
            <a:r>
              <a:rPr lang="en-US" sz="2800" dirty="0" err="1" smtClean="0"/>
              <a:t>ω</a:t>
            </a:r>
            <a:endParaRPr lang="en-US" sz="2800" dirty="0" smtClean="0"/>
          </a:p>
          <a:p>
            <a:pPr marL="914400" lvl="1" indent="-457200">
              <a:lnSpc>
                <a:spcPct val="120000"/>
              </a:lnSpc>
              <a:buFont typeface="Arial"/>
              <a:buChar char="•"/>
            </a:pPr>
            <a:r>
              <a:rPr lang="en-US" sz="2800" i="1" dirty="0"/>
              <a:t>h</a:t>
            </a:r>
            <a:r>
              <a:rPr lang="en-US" sz="2800" i="1" baseline="30000" dirty="0" smtClean="0"/>
              <a:t>0 </a:t>
            </a:r>
            <a:r>
              <a:rPr lang="en-US" sz="2800" i="1" dirty="0" smtClean="0"/>
              <a:t> = </a:t>
            </a:r>
            <a:r>
              <a:rPr lang="en-US" sz="2800" dirty="0" smtClean="0"/>
              <a:t>π</a:t>
            </a:r>
            <a:r>
              <a:rPr lang="en-US" sz="2800" baseline="30000" dirty="0" smtClean="0"/>
              <a:t>0</a:t>
            </a:r>
            <a:r>
              <a:rPr lang="en-US" sz="2800" dirty="0" smtClean="0"/>
              <a:t>, </a:t>
            </a:r>
            <a:r>
              <a:rPr lang="en-US" sz="2800" dirty="0" err="1" smtClean="0"/>
              <a:t>ηω</a:t>
            </a:r>
            <a:endParaRPr lang="en-US" sz="2800" i="1" dirty="0"/>
          </a:p>
        </p:txBody>
      </p:sp>
      <p:pic>
        <p:nvPicPr>
          <p:cNvPr id="11" name="Picture 10" descr="Screen Shot 2015-06-03 at 9.00.1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257800"/>
            <a:ext cx="3733800" cy="444500"/>
          </a:xfrm>
          <a:prstGeom prst="rect">
            <a:avLst/>
          </a:prstGeom>
        </p:spPr>
      </p:pic>
      <p:pic>
        <p:nvPicPr>
          <p:cNvPr id="13" name="Picture 12" descr="Screen Shot 2015-06-03 at 9.02.4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722924"/>
            <a:ext cx="3581400" cy="78227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257800" y="1905000"/>
            <a:ext cx="31341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CP violation measurement</a:t>
            </a:r>
          </a:p>
          <a:p>
            <a:r>
              <a:rPr lang="en-US" sz="2400" dirty="0" smtClean="0"/>
              <a:t> performed using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334000" y="3733800"/>
            <a:ext cx="3737622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Indices </a:t>
            </a:r>
            <a:r>
              <a:rPr lang="en-US" sz="2400" dirty="0" err="1" smtClean="0"/>
              <a:t>i</a:t>
            </a:r>
            <a:r>
              <a:rPr lang="en-US" sz="2400" dirty="0" smtClean="0"/>
              <a:t> and j denotes the event </a:t>
            </a:r>
          </a:p>
          <a:p>
            <a:r>
              <a:rPr lang="en-US" sz="2400" dirty="0"/>
              <a:t>r</a:t>
            </a:r>
            <a:r>
              <a:rPr lang="en-US" sz="2400" dirty="0" smtClean="0"/>
              <a:t>econstructed from BABAR and </a:t>
            </a:r>
          </a:p>
          <a:p>
            <a:r>
              <a:rPr lang="en-US" sz="2400" dirty="0" smtClean="0"/>
              <a:t>Belle</a:t>
            </a:r>
            <a:r>
              <a:rPr lang="en-US" sz="2400" dirty="0"/>
              <a:t> </a:t>
            </a:r>
            <a:r>
              <a:rPr lang="en-US" sz="2400" dirty="0" smtClean="0"/>
              <a:t> data respectively.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308261" y="6336268"/>
            <a:ext cx="3938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Dr. Prafulla Kumar Behera, IIT Madras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81743" y="6324600"/>
            <a:ext cx="1410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</a:rPr>
              <a:t>9</a:t>
            </a:r>
            <a:r>
              <a:rPr lang="en-US" b="1" baseline="30000" dirty="0" smtClean="0">
                <a:solidFill>
                  <a:srgbClr val="3366FF"/>
                </a:solidFill>
              </a:rPr>
              <a:t>th</a:t>
            </a:r>
            <a:r>
              <a:rPr lang="en-US" b="1" dirty="0" smtClean="0">
                <a:solidFill>
                  <a:srgbClr val="3366FF"/>
                </a:solidFill>
              </a:rPr>
              <a:t> June 2015 </a:t>
            </a:r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96886" y="5269468"/>
            <a:ext cx="1725878" cy="646331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arXiv:</a:t>
            </a:r>
            <a:r>
              <a:rPr lang="en-US" dirty="0" smtClean="0">
                <a:hlinkClick r:id="rId5"/>
              </a:rPr>
              <a:t>1505.04147</a:t>
            </a:r>
            <a:endParaRPr lang="en-US" dirty="0" smtClean="0"/>
          </a:p>
          <a:p>
            <a:r>
              <a:rPr lang="en-US" dirty="0" smtClean="0"/>
              <a:t>Submitted to PRL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251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792162"/>
          </a:xfrm>
        </p:spPr>
        <p:txBody>
          <a:bodyPr/>
          <a:lstStyle/>
          <a:p>
            <a:r>
              <a:rPr lang="en-US" b="1" dirty="0">
                <a:solidFill>
                  <a:srgbClr val="CF1035"/>
                </a:solidFill>
                <a:latin typeface="+mn-lt"/>
              </a:rPr>
              <a:t>CP violation in </a:t>
            </a:r>
            <a:r>
              <a:rPr lang="en-US" b="1" i="1" dirty="0">
                <a:solidFill>
                  <a:srgbClr val="CF1035"/>
                </a:solidFill>
                <a:latin typeface="+mn-lt"/>
              </a:rPr>
              <a:t>B</a:t>
            </a:r>
            <a:r>
              <a:rPr lang="en-US" b="1" i="1" baseline="30000" dirty="0">
                <a:solidFill>
                  <a:srgbClr val="CF1035"/>
                </a:solidFill>
                <a:latin typeface="+mn-lt"/>
              </a:rPr>
              <a:t>0</a:t>
            </a:r>
            <a:r>
              <a:rPr lang="en-US" b="1" i="1" dirty="0">
                <a:solidFill>
                  <a:srgbClr val="CF1035"/>
                </a:solidFill>
                <a:latin typeface="+mn-lt"/>
              </a:rPr>
              <a:t>     </a:t>
            </a:r>
            <a:r>
              <a:rPr lang="en-US" b="1" i="1" dirty="0" err="1">
                <a:solidFill>
                  <a:srgbClr val="CF1035"/>
                </a:solidFill>
                <a:latin typeface="+mn-lt"/>
              </a:rPr>
              <a:t>D</a:t>
            </a:r>
            <a:r>
              <a:rPr lang="en-US" b="1" i="1" baseline="-25000" dirty="0" err="1">
                <a:solidFill>
                  <a:srgbClr val="CF1035"/>
                </a:solidFill>
                <a:latin typeface="+mn-lt"/>
              </a:rPr>
              <a:t>cp</a:t>
            </a:r>
            <a:r>
              <a:rPr lang="en-US" b="1" i="1" baseline="30000" dirty="0">
                <a:solidFill>
                  <a:srgbClr val="CF1035"/>
                </a:solidFill>
                <a:latin typeface="+mn-lt"/>
              </a:rPr>
              <a:t>(*)</a:t>
            </a:r>
            <a:r>
              <a:rPr lang="en-US" b="1" i="1" dirty="0">
                <a:solidFill>
                  <a:srgbClr val="CF1035"/>
                </a:solidFill>
                <a:latin typeface="+mn-lt"/>
              </a:rPr>
              <a:t> h</a:t>
            </a:r>
            <a:r>
              <a:rPr lang="en-US" b="1" i="1" baseline="30000" dirty="0">
                <a:solidFill>
                  <a:srgbClr val="CF1035"/>
                </a:solidFill>
                <a:latin typeface="+mn-lt"/>
              </a:rPr>
              <a:t>0</a:t>
            </a:r>
            <a:endParaRPr lang="en-US" i="1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29F7-A400-3640-8ED9-E331FAC8620E}" type="slidenum">
              <a:rPr lang="en-US" smtClean="0"/>
              <a:pPr/>
              <a:t>11</a:t>
            </a:fld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800600" y="533400"/>
            <a:ext cx="381000" cy="0"/>
          </a:xfrm>
          <a:prstGeom prst="straightConnector1">
            <a:avLst/>
          </a:prstGeom>
          <a:ln w="38100" cmpd="sng">
            <a:solidFill>
              <a:srgbClr val="CF103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419600" y="304800"/>
            <a:ext cx="152400" cy="0"/>
          </a:xfrm>
          <a:prstGeom prst="line">
            <a:avLst/>
          </a:prstGeom>
          <a:ln w="19050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Screen Shot 2015-06-03 at 9.08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14400"/>
            <a:ext cx="5250264" cy="52959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14600" y="1600200"/>
            <a:ext cx="1400481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Purity= 63%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438400" y="3821668"/>
            <a:ext cx="1400481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Purity= 55%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0" y="1752600"/>
            <a:ext cx="3675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</a:t>
            </a:r>
            <a:r>
              <a:rPr lang="en-US" sz="2400" dirty="0" smtClean="0"/>
              <a:t>in(2ϕ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 = 0.66 ± 0.10 ± 0.06  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334000" y="3002717"/>
            <a:ext cx="31702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The measurement is </a:t>
            </a:r>
          </a:p>
          <a:p>
            <a:r>
              <a:rPr lang="en-US" sz="3200" dirty="0"/>
              <a:t>c</a:t>
            </a:r>
            <a:r>
              <a:rPr lang="en-US" sz="3200" dirty="0" smtClean="0"/>
              <a:t>onsistent with </a:t>
            </a:r>
          </a:p>
          <a:p>
            <a:r>
              <a:rPr lang="en-US" sz="3200" dirty="0" smtClean="0"/>
              <a:t>measurement from    </a:t>
            </a:r>
            <a:endParaRPr lang="en-US" sz="3200" dirty="0"/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8077200" y="4114800"/>
            <a:ext cx="9545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ja-JP" dirty="0" smtClean="0"/>
              <a:t>  </a:t>
            </a:r>
            <a:r>
              <a:rPr lang="en-US" altLang="ja-JP" sz="2000" dirty="0" smtClean="0"/>
              <a:t>J/</a:t>
            </a:r>
            <a:r>
              <a:rPr lang="en-US" altLang="ja-JP" sz="2000" dirty="0" smtClean="0">
                <a:latin typeface="Symbol" pitchFamily="18" charset="2"/>
                <a:sym typeface="Symbol" pitchFamily="18" charset="2"/>
              </a:rPr>
              <a:t></a:t>
            </a:r>
            <a:r>
              <a:rPr lang="en-US" altLang="ja-JP" sz="2000" i="1" dirty="0" smtClean="0"/>
              <a:t>K</a:t>
            </a:r>
            <a:r>
              <a:rPr lang="en-US" altLang="ja-JP" sz="2000" baseline="30000" dirty="0"/>
              <a:t>0</a:t>
            </a:r>
            <a:endParaRPr lang="en-US" altLang="ja-JP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2308261" y="6336268"/>
            <a:ext cx="3938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Dr. Prafulla Kumar Behera, IIT Madras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81743" y="6324600"/>
            <a:ext cx="1410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</a:rPr>
              <a:t>9</a:t>
            </a:r>
            <a:r>
              <a:rPr lang="en-US" b="1" baseline="30000" dirty="0" smtClean="0">
                <a:solidFill>
                  <a:srgbClr val="3366FF"/>
                </a:solidFill>
              </a:rPr>
              <a:t>th</a:t>
            </a:r>
            <a:r>
              <a:rPr lang="en-US" b="1" dirty="0" smtClean="0">
                <a:solidFill>
                  <a:srgbClr val="3366FF"/>
                </a:solidFill>
              </a:rPr>
              <a:t> June 2015 </a:t>
            </a:r>
            <a:endParaRPr lang="en-US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491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-18858"/>
            <a:ext cx="7772400" cy="868362"/>
          </a:xfrm>
        </p:spPr>
        <p:txBody>
          <a:bodyPr/>
          <a:lstStyle/>
          <a:p>
            <a:r>
              <a:rPr lang="en-US" b="1" dirty="0" smtClean="0">
                <a:solidFill>
                  <a:srgbClr val="D34817"/>
                </a:solidFill>
                <a:latin typeface="+mn-lt"/>
              </a:rPr>
              <a:t>CPV in b      </a:t>
            </a:r>
            <a:r>
              <a:rPr lang="en-US" b="1" dirty="0" err="1" smtClean="0">
                <a:solidFill>
                  <a:srgbClr val="D34817"/>
                </a:solidFill>
                <a:latin typeface="+mn-lt"/>
              </a:rPr>
              <a:t>sqq</a:t>
            </a:r>
            <a:r>
              <a:rPr lang="en-US" b="1" dirty="0" smtClean="0">
                <a:solidFill>
                  <a:srgbClr val="D34817"/>
                </a:solidFill>
                <a:latin typeface="+mn-lt"/>
              </a:rPr>
              <a:t> decays B</a:t>
            </a:r>
            <a:r>
              <a:rPr lang="en-US" b="1" baseline="30000" dirty="0" smtClean="0">
                <a:solidFill>
                  <a:srgbClr val="D34817"/>
                </a:solidFill>
                <a:latin typeface="+mn-lt"/>
              </a:rPr>
              <a:t>0 </a:t>
            </a:r>
            <a:r>
              <a:rPr lang="en-US" b="1" dirty="0">
                <a:solidFill>
                  <a:srgbClr val="D34817"/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srgbClr val="D34817"/>
                </a:solidFill>
                <a:latin typeface="+mn-lt"/>
              </a:rPr>
              <a:t>   η’K</a:t>
            </a:r>
            <a:r>
              <a:rPr lang="en-US" b="1" baseline="30000" dirty="0" smtClean="0">
                <a:solidFill>
                  <a:srgbClr val="D34817"/>
                </a:solidFill>
                <a:latin typeface="+mn-lt"/>
              </a:rPr>
              <a:t>0</a:t>
            </a:r>
            <a:endParaRPr lang="en-US" b="1" baseline="30000" dirty="0">
              <a:solidFill>
                <a:srgbClr val="D34817"/>
              </a:solidFill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29F7-A400-3640-8ED9-E331FAC8620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24600" y="845368"/>
            <a:ext cx="1898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JHEP 10 (2014) 165</a:t>
            </a:r>
            <a:endParaRPr lang="en-US" dirty="0"/>
          </a:p>
        </p:txBody>
      </p:sp>
      <p:pic>
        <p:nvPicPr>
          <p:cNvPr id="8" name="Picture 7" descr="Screen Shot 2015-05-31 at 1.39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0"/>
            <a:ext cx="8845296" cy="2540000"/>
          </a:xfrm>
          <a:prstGeom prst="rect">
            <a:avLst/>
          </a:prstGeom>
        </p:spPr>
      </p:pic>
      <p:pic>
        <p:nvPicPr>
          <p:cNvPr id="9" name="Picture 8" descr="Screen Shot 2015-05-31 at 1.42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721100"/>
            <a:ext cx="5410200" cy="2527300"/>
          </a:xfrm>
          <a:prstGeom prst="rect">
            <a:avLst/>
          </a:prstGeom>
        </p:spPr>
      </p:pic>
      <p:pic>
        <p:nvPicPr>
          <p:cNvPr id="11" name="Picture 10" descr="Screen Shot 2015-05-31 at 1.43.4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828800"/>
            <a:ext cx="3073400" cy="546100"/>
          </a:xfrm>
          <a:prstGeom prst="rect">
            <a:avLst/>
          </a:prstGeom>
        </p:spPr>
      </p:pic>
      <p:pic>
        <p:nvPicPr>
          <p:cNvPr id="12" name="Picture 11" descr="Screen Shot 2015-05-31 at 1.45.56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093522"/>
            <a:ext cx="2476500" cy="50800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6248400" y="533400"/>
            <a:ext cx="381000" cy="0"/>
          </a:xfrm>
          <a:prstGeom prst="straightConnector1">
            <a:avLst/>
          </a:prstGeom>
          <a:ln w="38100" cmpd="sng">
            <a:solidFill>
              <a:srgbClr val="CF103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667000" y="533400"/>
            <a:ext cx="381000" cy="0"/>
          </a:xfrm>
          <a:prstGeom prst="straightConnector1">
            <a:avLst/>
          </a:prstGeom>
          <a:ln w="38100" cmpd="sng">
            <a:solidFill>
              <a:srgbClr val="CF103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733800" y="381000"/>
            <a:ext cx="152400" cy="0"/>
          </a:xfrm>
          <a:prstGeom prst="line">
            <a:avLst/>
          </a:prstGeom>
          <a:ln w="19050" cmpd="sng">
            <a:solidFill>
              <a:srgbClr val="CF10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308261" y="6336268"/>
            <a:ext cx="3938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Dr. Prafulla Kumar Behera, IIT Madras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81743" y="6412468"/>
            <a:ext cx="1410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</a:rPr>
              <a:t>9</a:t>
            </a:r>
            <a:r>
              <a:rPr lang="en-US" b="1" baseline="30000" dirty="0" smtClean="0">
                <a:solidFill>
                  <a:srgbClr val="3366FF"/>
                </a:solidFill>
              </a:rPr>
              <a:t>th</a:t>
            </a:r>
            <a:r>
              <a:rPr lang="en-US" b="1" dirty="0" smtClean="0">
                <a:solidFill>
                  <a:srgbClr val="3366FF"/>
                </a:solidFill>
              </a:rPr>
              <a:t> June 2015 </a:t>
            </a:r>
            <a:endParaRPr lang="en-US" b="1" dirty="0">
              <a:solidFill>
                <a:srgbClr val="3366FF"/>
              </a:solidFill>
            </a:endParaRPr>
          </a:p>
        </p:txBody>
      </p:sp>
      <p:pic>
        <p:nvPicPr>
          <p:cNvPr id="3" name="Picture 2" descr="Screen Shot 2015-06-06 at 10.04.41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432658"/>
            <a:ext cx="2743200" cy="735883"/>
          </a:xfrm>
          <a:prstGeom prst="rect">
            <a:avLst/>
          </a:prstGeom>
        </p:spPr>
      </p:pic>
      <p:pic>
        <p:nvPicPr>
          <p:cNvPr id="6" name="Picture 5" descr="Screen Shot 2015-06-06 at 10.04.20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665003"/>
            <a:ext cx="1962257" cy="564397"/>
          </a:xfrm>
          <a:prstGeom prst="rect">
            <a:avLst/>
          </a:prstGeom>
        </p:spPr>
      </p:pic>
      <p:pic>
        <p:nvPicPr>
          <p:cNvPr id="19" name="Picture 18" descr="Screen Shot 2015-05-31 at 1.41.12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725707"/>
            <a:ext cx="3435096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098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29F7-A400-3640-8ED9-E331FAC8620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115669"/>
            <a:ext cx="682447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D34817"/>
                </a:solidFill>
              </a:rPr>
              <a:t>CPV in b </a:t>
            </a:r>
            <a:r>
              <a:rPr lang="en-US" sz="3600" b="1" dirty="0" smtClean="0">
                <a:solidFill>
                  <a:srgbClr val="D34817"/>
                </a:solidFill>
              </a:rPr>
              <a:t>      </a:t>
            </a:r>
            <a:r>
              <a:rPr lang="en-US" sz="3600" b="1" dirty="0" err="1" smtClean="0">
                <a:solidFill>
                  <a:srgbClr val="D34817"/>
                </a:solidFill>
              </a:rPr>
              <a:t>sqq</a:t>
            </a:r>
            <a:r>
              <a:rPr lang="en-US" sz="3600" b="1" dirty="0" smtClean="0">
                <a:solidFill>
                  <a:srgbClr val="D34817"/>
                </a:solidFill>
              </a:rPr>
              <a:t> </a:t>
            </a:r>
            <a:r>
              <a:rPr lang="en-US" sz="3600" b="1" dirty="0">
                <a:solidFill>
                  <a:srgbClr val="D34817"/>
                </a:solidFill>
              </a:rPr>
              <a:t>decays B</a:t>
            </a:r>
            <a:r>
              <a:rPr lang="en-US" sz="3600" b="1" baseline="30000" dirty="0">
                <a:solidFill>
                  <a:srgbClr val="D34817"/>
                </a:solidFill>
              </a:rPr>
              <a:t>0 </a:t>
            </a:r>
            <a:r>
              <a:rPr lang="en-US" sz="3600" b="1" dirty="0" smtClean="0">
                <a:solidFill>
                  <a:srgbClr val="D34817"/>
                </a:solidFill>
              </a:rPr>
              <a:t>     η’K</a:t>
            </a:r>
            <a:r>
              <a:rPr lang="en-US" sz="3600" b="1" baseline="30000" dirty="0" smtClean="0">
                <a:solidFill>
                  <a:srgbClr val="D34817"/>
                </a:solidFill>
              </a:rPr>
              <a:t>0</a:t>
            </a:r>
            <a:endParaRPr lang="en-US" sz="3600" b="1" dirty="0">
              <a:solidFill>
                <a:srgbClr val="D34817"/>
              </a:solidFill>
            </a:endParaRPr>
          </a:p>
        </p:txBody>
      </p:sp>
      <p:pic>
        <p:nvPicPr>
          <p:cNvPr id="8" name="Picture 7" descr="Screen Shot 2015-05-31 at 1.47.3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36600"/>
            <a:ext cx="8521700" cy="3530600"/>
          </a:xfrm>
          <a:prstGeom prst="rect">
            <a:avLst/>
          </a:prstGeom>
        </p:spPr>
      </p:pic>
      <p:pic>
        <p:nvPicPr>
          <p:cNvPr id="9" name="Picture 8" descr="Screen Shot 2015-05-31 at 1.48.2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191000"/>
            <a:ext cx="6159500" cy="15240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3048000" y="533400"/>
            <a:ext cx="381000" cy="0"/>
          </a:xfrm>
          <a:prstGeom prst="straightConnector1">
            <a:avLst/>
          </a:prstGeom>
          <a:ln w="38100" cmpd="sng">
            <a:solidFill>
              <a:srgbClr val="CF103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324600" y="457200"/>
            <a:ext cx="381000" cy="0"/>
          </a:xfrm>
          <a:prstGeom prst="straightConnector1">
            <a:avLst/>
          </a:prstGeom>
          <a:ln w="38100" cmpd="sng">
            <a:solidFill>
              <a:srgbClr val="CF103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162800" y="5181600"/>
            <a:ext cx="1898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JHEP 10 (2014) 165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308261" y="6336268"/>
            <a:ext cx="3938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Dr. Prafulla Kumar Behera, IIT Madras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81743" y="6412468"/>
            <a:ext cx="1410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</a:rPr>
              <a:t>9</a:t>
            </a:r>
            <a:r>
              <a:rPr lang="en-US" b="1" baseline="30000" dirty="0" smtClean="0">
                <a:solidFill>
                  <a:srgbClr val="3366FF"/>
                </a:solidFill>
              </a:rPr>
              <a:t>th</a:t>
            </a:r>
            <a:r>
              <a:rPr lang="en-US" b="1" dirty="0" smtClean="0">
                <a:solidFill>
                  <a:srgbClr val="3366FF"/>
                </a:solidFill>
              </a:rPr>
              <a:t> June 2015 </a:t>
            </a:r>
            <a:endParaRPr lang="en-US" b="1" dirty="0">
              <a:solidFill>
                <a:srgbClr val="3366FF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7042570"/>
              </p:ext>
            </p:extLst>
          </p:nvPr>
        </p:nvGraphicFramePr>
        <p:xfrm>
          <a:off x="1219200" y="5638800"/>
          <a:ext cx="7162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Equation" r:id="rId5" imgW="3251200" imgH="228600" progId="Equation.3">
                  <p:embed/>
                </p:oleObj>
              </mc:Choice>
              <mc:Fallback>
                <p:oleObj name="Equation" r:id="rId5" imgW="32512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19200" y="5638800"/>
                        <a:ext cx="71628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3006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29F7-A400-3640-8ED9-E331FAC8620E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Picture 6" descr="Screen Shot 2015-06-04 at 12.26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127" y="205469"/>
            <a:ext cx="2959100" cy="723900"/>
          </a:xfrm>
          <a:prstGeom prst="rect">
            <a:avLst/>
          </a:prstGeom>
        </p:spPr>
      </p:pic>
      <p:pic>
        <p:nvPicPr>
          <p:cNvPr id="8" name="Picture 7" descr="Screen Shot 2015-06-04 at 10.59.0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231900"/>
            <a:ext cx="5130800" cy="28067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3504" y="838200"/>
            <a:ext cx="6955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1" dirty="0" smtClean="0"/>
              <a:t>Process with third generation quarks and leptons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257800" y="1447800"/>
            <a:ext cx="3788217" cy="24622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New physics could change:</a:t>
            </a:r>
          </a:p>
          <a:p>
            <a:endParaRPr lang="en-US" dirty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Branching fraction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Tau polarization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Effect could be different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for D and D</a:t>
            </a:r>
            <a:r>
              <a:rPr lang="en-US" sz="2800" baseline="30000" dirty="0" smtClean="0"/>
              <a:t>*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" y="4038600"/>
            <a:ext cx="8013432" cy="95410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Experimental Challenge: 2 ( </a:t>
            </a:r>
            <a:r>
              <a:rPr lang="en-US" sz="2800" b="1" dirty="0" err="1" smtClean="0"/>
              <a:t>hadronic</a:t>
            </a:r>
            <a:r>
              <a:rPr lang="en-US" sz="2800" b="1" dirty="0" smtClean="0"/>
              <a:t> tau  decay) or </a:t>
            </a:r>
          </a:p>
          <a:p>
            <a:r>
              <a:rPr lang="en-US" sz="2800" b="1" dirty="0" smtClean="0"/>
              <a:t>3 (</a:t>
            </a:r>
            <a:r>
              <a:rPr lang="en-US" sz="2800" b="1" dirty="0" err="1" smtClean="0"/>
              <a:t>leptonic</a:t>
            </a:r>
            <a:r>
              <a:rPr lang="en-US" sz="2800" b="1" dirty="0" smtClean="0"/>
              <a:t> tau decay) undetected neutrinos</a:t>
            </a:r>
            <a:endParaRPr lang="en-US" sz="2800" b="1" dirty="0"/>
          </a:p>
        </p:txBody>
      </p:sp>
      <p:pic>
        <p:nvPicPr>
          <p:cNvPr id="12" name="Picture 11" descr="Screen Shot 2015-06-04 at 11.10.4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68" y="5029201"/>
            <a:ext cx="8496032" cy="990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308261" y="6336268"/>
            <a:ext cx="3938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Dr. Prafulla Kumar Behera, IIT Madras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81743" y="6324600"/>
            <a:ext cx="1410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</a:rPr>
              <a:t>9</a:t>
            </a:r>
            <a:r>
              <a:rPr lang="en-US" b="1" baseline="30000" dirty="0" smtClean="0">
                <a:solidFill>
                  <a:srgbClr val="3366FF"/>
                </a:solidFill>
              </a:rPr>
              <a:t>th</a:t>
            </a:r>
            <a:r>
              <a:rPr lang="en-US" b="1" dirty="0" smtClean="0">
                <a:solidFill>
                  <a:srgbClr val="3366FF"/>
                </a:solidFill>
              </a:rPr>
              <a:t> June 2015 </a:t>
            </a:r>
            <a:endParaRPr lang="en-US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397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152400"/>
            <a:ext cx="77724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F1035"/>
                </a:solidFill>
              </a:rPr>
              <a:t>Signal Reconstruction</a:t>
            </a:r>
            <a:endParaRPr lang="en-US" sz="5400" b="1" dirty="0">
              <a:solidFill>
                <a:srgbClr val="CF103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29F7-A400-3640-8ED9-E331FAC8620E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Picture 6" descr="Screen Shot 2015-06-04 at 11.15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16000"/>
            <a:ext cx="8610600" cy="2870200"/>
          </a:xfrm>
          <a:prstGeom prst="rect">
            <a:avLst/>
          </a:prstGeom>
        </p:spPr>
      </p:pic>
      <p:pic>
        <p:nvPicPr>
          <p:cNvPr id="8" name="Picture 7" descr="Screen Shot 2015-06-04 at 11.16.3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962400"/>
            <a:ext cx="8610600" cy="17268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08261" y="6336268"/>
            <a:ext cx="3938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Dr. Prafulla Kumar Behera, IIT Madras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81743" y="6324600"/>
            <a:ext cx="1410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</a:rPr>
              <a:t>9</a:t>
            </a:r>
            <a:r>
              <a:rPr lang="en-US" b="1" baseline="30000" dirty="0" smtClean="0">
                <a:solidFill>
                  <a:srgbClr val="3366FF"/>
                </a:solidFill>
              </a:rPr>
              <a:t>th</a:t>
            </a:r>
            <a:r>
              <a:rPr lang="en-US" b="1" dirty="0" smtClean="0">
                <a:solidFill>
                  <a:srgbClr val="3366FF"/>
                </a:solidFill>
              </a:rPr>
              <a:t> June 2015 </a:t>
            </a:r>
            <a:endParaRPr lang="en-US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131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228600"/>
            <a:ext cx="7772400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CF1035"/>
                </a:solidFill>
                <a:latin typeface="+mn-lt"/>
              </a:rPr>
              <a:t>Fit Projections High M</a:t>
            </a:r>
            <a:r>
              <a:rPr lang="en-US" sz="4800" b="1" baseline="30000" dirty="0" smtClean="0">
                <a:solidFill>
                  <a:srgbClr val="CF1035"/>
                </a:solidFill>
                <a:latin typeface="+mn-lt"/>
              </a:rPr>
              <a:t>2</a:t>
            </a:r>
            <a:r>
              <a:rPr lang="en-US" sz="4800" b="1" baseline="-25000" dirty="0" smtClean="0">
                <a:solidFill>
                  <a:srgbClr val="CF1035"/>
                </a:solidFill>
                <a:latin typeface="+mn-lt"/>
              </a:rPr>
              <a:t>miss</a:t>
            </a:r>
            <a:endParaRPr lang="en-US" sz="4800" b="1" dirty="0">
              <a:solidFill>
                <a:srgbClr val="CF1035"/>
              </a:solidFill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29F7-A400-3640-8ED9-E331FAC8620E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Picture 6" descr="Screen Shot 2015-06-04 at 11.20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19200"/>
            <a:ext cx="8839200" cy="4953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08261" y="6336268"/>
            <a:ext cx="3938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Dr. Prafulla Kumar Behera, IIT Madras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81743" y="6324600"/>
            <a:ext cx="1410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</a:rPr>
              <a:t>9</a:t>
            </a:r>
            <a:r>
              <a:rPr lang="en-US" b="1" baseline="30000" dirty="0" smtClean="0">
                <a:solidFill>
                  <a:srgbClr val="3366FF"/>
                </a:solidFill>
              </a:rPr>
              <a:t>th</a:t>
            </a:r>
            <a:r>
              <a:rPr lang="en-US" b="1" dirty="0" smtClean="0">
                <a:solidFill>
                  <a:srgbClr val="3366FF"/>
                </a:solidFill>
              </a:rPr>
              <a:t> June 2015 </a:t>
            </a:r>
            <a:endParaRPr lang="en-US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340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228600"/>
            <a:ext cx="7772400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atin typeface="+mn-lt"/>
              </a:rPr>
              <a:t>                   </a:t>
            </a:r>
            <a:r>
              <a:rPr lang="en-US" sz="5400" b="1" dirty="0" smtClean="0">
                <a:solidFill>
                  <a:srgbClr val="CF1035"/>
                </a:solidFill>
                <a:latin typeface="+mn-lt"/>
              </a:rPr>
              <a:t>Result</a:t>
            </a:r>
            <a:endParaRPr lang="en-US" sz="5400" b="1" dirty="0">
              <a:solidFill>
                <a:srgbClr val="CF1035"/>
              </a:solidFill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29F7-A400-3640-8ED9-E331FAC8620E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Picture 6" descr="Screen Shot 2015-06-04 at 11.22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" y="1143000"/>
            <a:ext cx="8769096" cy="4953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08261" y="6336268"/>
            <a:ext cx="3938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Dr. Prafulla Kumar Behera, IIT Madras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81743" y="6324600"/>
            <a:ext cx="1410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</a:rPr>
              <a:t>9</a:t>
            </a:r>
            <a:r>
              <a:rPr lang="en-US" b="1" baseline="30000" dirty="0" smtClean="0">
                <a:solidFill>
                  <a:srgbClr val="3366FF"/>
                </a:solidFill>
              </a:rPr>
              <a:t>th</a:t>
            </a:r>
            <a:r>
              <a:rPr lang="en-US" b="1" dirty="0" smtClean="0">
                <a:solidFill>
                  <a:srgbClr val="3366FF"/>
                </a:solidFill>
              </a:rPr>
              <a:t> June 2015 </a:t>
            </a:r>
            <a:endParaRPr lang="en-US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247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52400"/>
            <a:ext cx="77724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F1035"/>
                </a:solidFill>
                <a:latin typeface="+mn-lt"/>
              </a:rPr>
              <a:t>How </a:t>
            </a:r>
            <a:r>
              <a:rPr lang="en-US" sz="5400" b="1" dirty="0">
                <a:solidFill>
                  <a:srgbClr val="CF1035"/>
                </a:solidFill>
                <a:latin typeface="+mn-lt"/>
              </a:rPr>
              <a:t>A</a:t>
            </a:r>
            <a:r>
              <a:rPr lang="en-US" sz="5400" b="1" dirty="0" smtClean="0">
                <a:solidFill>
                  <a:srgbClr val="CF1035"/>
                </a:solidFill>
                <a:latin typeface="+mn-lt"/>
              </a:rPr>
              <a:t>bout </a:t>
            </a:r>
            <a:r>
              <a:rPr lang="en-US" sz="5400" b="1" dirty="0">
                <a:solidFill>
                  <a:srgbClr val="CF1035"/>
                </a:solidFill>
                <a:latin typeface="+mn-lt"/>
              </a:rPr>
              <a:t>N</a:t>
            </a:r>
            <a:r>
              <a:rPr lang="en-US" sz="5400" b="1" dirty="0" smtClean="0">
                <a:solidFill>
                  <a:srgbClr val="CF1035"/>
                </a:solidFill>
                <a:latin typeface="+mn-lt"/>
              </a:rPr>
              <a:t>ew Physics?</a:t>
            </a:r>
            <a:endParaRPr lang="en-US" sz="5400" b="1" dirty="0">
              <a:solidFill>
                <a:srgbClr val="CF1035"/>
              </a:solidFill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29F7-A400-3640-8ED9-E331FAC8620E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Picture 6" descr="Screen Shot 2015-06-04 at 11.24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" y="1219200"/>
            <a:ext cx="8616696" cy="48721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4953000"/>
            <a:ext cx="8017230" cy="52322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Consistent with 2HDM of type at tanβ/</a:t>
            </a:r>
            <a:r>
              <a:rPr lang="en-US" sz="2800" dirty="0" err="1" smtClean="0"/>
              <a:t>m</a:t>
            </a:r>
            <a:r>
              <a:rPr lang="en-US" sz="2800" baseline="-25000" dirty="0" err="1" smtClean="0"/>
              <a:t>H</a:t>
            </a:r>
            <a:r>
              <a:rPr lang="en-US" sz="2800" baseline="-25000" dirty="0" smtClean="0"/>
              <a:t>+</a:t>
            </a:r>
            <a:r>
              <a:rPr lang="en-US" sz="2800" dirty="0" smtClean="0"/>
              <a:t> ≈ 0.5 c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/</a:t>
            </a:r>
            <a:r>
              <a:rPr lang="en-US" sz="2800" dirty="0" err="1" smtClean="0"/>
              <a:t>GeV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308261" y="6336268"/>
            <a:ext cx="3938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Dr. Prafulla Kumar Behera, IIT Madras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81743" y="6324600"/>
            <a:ext cx="1410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</a:rPr>
              <a:t>9</a:t>
            </a:r>
            <a:r>
              <a:rPr lang="en-US" b="1" baseline="30000" dirty="0" smtClean="0">
                <a:solidFill>
                  <a:srgbClr val="3366FF"/>
                </a:solidFill>
              </a:rPr>
              <a:t>th</a:t>
            </a:r>
            <a:r>
              <a:rPr lang="en-US" b="1" dirty="0" smtClean="0">
                <a:solidFill>
                  <a:srgbClr val="3366FF"/>
                </a:solidFill>
              </a:rPr>
              <a:t> June 2015 </a:t>
            </a:r>
            <a:endParaRPr lang="en-US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323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" y="76200"/>
            <a:ext cx="8159496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F1035"/>
                </a:solidFill>
                <a:latin typeface="+mn-lt"/>
              </a:rPr>
              <a:t>Search for the dark photon and dark Higgs boson</a:t>
            </a:r>
            <a:endParaRPr lang="en-US" b="1" dirty="0">
              <a:solidFill>
                <a:srgbClr val="CF1035"/>
              </a:solidFill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29F7-A400-3640-8ED9-E331FAC8620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1295400"/>
            <a:ext cx="86868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Dark photon A’ and dark Higgs boson h’ hypothetical constituent in </a:t>
            </a:r>
          </a:p>
          <a:p>
            <a:r>
              <a:rPr lang="en-US" sz="2400" dirty="0" smtClean="0"/>
              <a:t>proposed Dark sector Models  </a:t>
            </a:r>
            <a:r>
              <a:rPr lang="hu-HU" dirty="0"/>
              <a:t>P. Fayet, Phys. Lett. </a:t>
            </a:r>
            <a:r>
              <a:rPr lang="hu-HU" dirty="0" smtClean="0"/>
              <a:t>B95, </a:t>
            </a:r>
            <a:r>
              <a:rPr lang="hu-HU" dirty="0"/>
              <a:t>285 (1980).</a:t>
            </a:r>
          </a:p>
          <a:p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39775" y="2264895"/>
            <a:ext cx="2714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Production and Decay:   </a:t>
            </a:r>
            <a:endParaRPr lang="en-US" sz="2400" baseline="30000" dirty="0"/>
          </a:p>
        </p:txBody>
      </p:sp>
      <p:pic>
        <p:nvPicPr>
          <p:cNvPr id="10" name="Picture 9" descr="Screen Shot 2015-06-04 at 11.58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286000"/>
            <a:ext cx="2654300" cy="520700"/>
          </a:xfrm>
          <a:prstGeom prst="rect">
            <a:avLst/>
          </a:prstGeom>
        </p:spPr>
      </p:pic>
      <p:pic>
        <p:nvPicPr>
          <p:cNvPr id="12" name="Picture 11" descr="Screen Shot 2015-06-05 at 12.07.4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372336"/>
            <a:ext cx="3295559" cy="457200"/>
          </a:xfrm>
          <a:prstGeom prst="rect">
            <a:avLst/>
          </a:prstGeom>
        </p:spPr>
      </p:pic>
      <p:pic>
        <p:nvPicPr>
          <p:cNvPr id="13" name="Picture 12" descr="Screen Shot 2015-06-05 at 12.10.27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0"/>
            <a:ext cx="3390900" cy="533400"/>
          </a:xfrm>
          <a:prstGeom prst="rect">
            <a:avLst/>
          </a:prstGeom>
        </p:spPr>
      </p:pic>
      <p:pic>
        <p:nvPicPr>
          <p:cNvPr id="14" name="Picture 13" descr="Screen Shot 2015-06-05 at 12.11.21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00" y="3695700"/>
            <a:ext cx="6108700" cy="495300"/>
          </a:xfrm>
          <a:prstGeom prst="rect">
            <a:avLst/>
          </a:prstGeom>
        </p:spPr>
      </p:pic>
      <p:pic>
        <p:nvPicPr>
          <p:cNvPr id="15" name="Picture 14" descr="Screen Shot 2015-06-05 at 12.11.58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695700"/>
            <a:ext cx="662529" cy="449172"/>
          </a:xfrm>
          <a:prstGeom prst="rect">
            <a:avLst/>
          </a:prstGeom>
        </p:spPr>
      </p:pic>
      <p:pic>
        <p:nvPicPr>
          <p:cNvPr id="16" name="Picture 15" descr="Screen Shot 2015-06-05 at 12.12.24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343400"/>
            <a:ext cx="5410200" cy="5842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308261" y="6336268"/>
            <a:ext cx="3938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Dr. Prafulla Kumar Behera, IIT Madras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81743" y="6324600"/>
            <a:ext cx="1410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</a:rPr>
              <a:t>9</a:t>
            </a:r>
            <a:r>
              <a:rPr lang="en-US" b="1" baseline="30000" dirty="0" smtClean="0">
                <a:solidFill>
                  <a:srgbClr val="3366FF"/>
                </a:solidFill>
              </a:rPr>
              <a:t>th</a:t>
            </a:r>
            <a:r>
              <a:rPr lang="en-US" b="1" dirty="0" smtClean="0">
                <a:solidFill>
                  <a:srgbClr val="3366FF"/>
                </a:solidFill>
              </a:rPr>
              <a:t> June 2015 </a:t>
            </a:r>
            <a:endParaRPr lang="en-US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759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304800"/>
            <a:ext cx="77724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+mn-lt"/>
              </a:rPr>
              <a:t>          </a:t>
            </a:r>
            <a:r>
              <a:rPr lang="en-US" sz="6000" b="1" dirty="0" smtClean="0">
                <a:solidFill>
                  <a:srgbClr val="D34817"/>
                </a:solidFill>
                <a:latin typeface="+mn-lt"/>
              </a:rPr>
              <a:t>Outline</a:t>
            </a:r>
            <a:endParaRPr lang="en-US" sz="6000" b="1" dirty="0">
              <a:solidFill>
                <a:srgbClr val="D34817"/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29F7-A400-3640-8ED9-E331FAC8620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08261" y="6336268"/>
            <a:ext cx="3938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Dr. Prafulla Kumar Behera, IIT Madras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81743" y="6412468"/>
            <a:ext cx="1410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</a:rPr>
              <a:t>9</a:t>
            </a:r>
            <a:r>
              <a:rPr lang="en-US" b="1" baseline="30000" dirty="0" smtClean="0">
                <a:solidFill>
                  <a:srgbClr val="3366FF"/>
                </a:solidFill>
              </a:rPr>
              <a:t>th</a:t>
            </a:r>
            <a:r>
              <a:rPr lang="en-US" b="1" dirty="0" smtClean="0">
                <a:solidFill>
                  <a:srgbClr val="3366FF"/>
                </a:solidFill>
              </a:rPr>
              <a:t> June 2015 </a:t>
            </a:r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6304" y="457200"/>
            <a:ext cx="8779278" cy="552151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N" sz="3200" b="1" i="1" dirty="0">
                <a:solidFill>
                  <a:srgbClr val="2221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IN" sz="3200" b="1" i="1" dirty="0" smtClean="0">
              <a:solidFill>
                <a:srgbClr val="2221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30000"/>
              </a:lnSpc>
            </a:pPr>
            <a:r>
              <a:rPr lang="en-IN" sz="3200" b="1" i="1" dirty="0" smtClean="0">
                <a:solidFill>
                  <a:srgbClr val="2221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IN" sz="3200" b="1" i="1" dirty="0">
              <a:solidFill>
                <a:srgbClr val="2221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30000"/>
              </a:lnSpc>
            </a:pPr>
            <a:r>
              <a:rPr lang="en-IN" sz="3200" b="1" i="1" dirty="0" smtClean="0">
                <a:solidFill>
                  <a:srgbClr val="2221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en-IN" sz="3200" b="1" i="1" dirty="0" smtClean="0">
                <a:solidFill>
                  <a:srgbClr val="2221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IN" sz="3200" b="1" i="1" dirty="0">
              <a:solidFill>
                <a:srgbClr val="2221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30000"/>
              </a:lnSpc>
            </a:pPr>
            <a:r>
              <a:rPr lang="en-IN" sz="3200" b="1" i="1" dirty="0" smtClean="0">
                <a:solidFill>
                  <a:srgbClr val="2221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en-IN" sz="3200" b="1" i="1" dirty="0">
                <a:solidFill>
                  <a:srgbClr val="2221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IN" sz="3200" b="1" i="1" dirty="0" smtClean="0">
              <a:solidFill>
                <a:srgbClr val="2221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30000"/>
              </a:lnSpc>
            </a:pPr>
            <a:r>
              <a:rPr lang="en-IN" sz="3200" b="1" i="1" dirty="0">
                <a:solidFill>
                  <a:srgbClr val="2221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IN" sz="3200" b="1" i="1" baseline="30000" dirty="0" smtClean="0">
              <a:solidFill>
                <a:srgbClr val="2221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30000"/>
              </a:lnSpc>
            </a:pPr>
            <a:r>
              <a:rPr lang="en-IN" sz="3200" b="1" i="1" dirty="0">
                <a:solidFill>
                  <a:srgbClr val="2221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IN" sz="3200" b="1" i="1" dirty="0">
              <a:solidFill>
                <a:srgbClr val="2221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IN" sz="20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0221823"/>
              </p:ext>
            </p:extLst>
          </p:nvPr>
        </p:nvGraphicFramePr>
        <p:xfrm>
          <a:off x="349250" y="1905000"/>
          <a:ext cx="8207375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3" name="Equation" r:id="rId3" imgW="2286000" imgH="228600" progId="Equation.3">
                  <p:embed/>
                </p:oleObj>
              </mc:Choice>
              <mc:Fallback>
                <p:oleObj name="Equation" r:id="rId3" imgW="2286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9250" y="1905000"/>
                        <a:ext cx="8207375" cy="544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4019189"/>
              </p:ext>
            </p:extLst>
          </p:nvPr>
        </p:nvGraphicFramePr>
        <p:xfrm>
          <a:off x="360470" y="2590800"/>
          <a:ext cx="687853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4" name="Equation" r:id="rId5" imgW="1968500" imgH="254000" progId="Equation.3">
                  <p:embed/>
                </p:oleObj>
              </mc:Choice>
              <mc:Fallback>
                <p:oleObj name="Equation" r:id="rId5" imgW="19685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0470" y="2590800"/>
                        <a:ext cx="687853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2588061"/>
              </p:ext>
            </p:extLst>
          </p:nvPr>
        </p:nvGraphicFramePr>
        <p:xfrm>
          <a:off x="414338" y="3810000"/>
          <a:ext cx="65563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5" name="Equation" r:id="rId7" imgW="2425700" imgH="228600" progId="Equation.3">
                  <p:embed/>
                </p:oleObj>
              </mc:Choice>
              <mc:Fallback>
                <p:oleObj name="Equation" r:id="rId7" imgW="24257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4338" y="3810000"/>
                        <a:ext cx="6556375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7872138"/>
              </p:ext>
            </p:extLst>
          </p:nvPr>
        </p:nvGraphicFramePr>
        <p:xfrm>
          <a:off x="377825" y="3200400"/>
          <a:ext cx="56419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6" name="Equation" r:id="rId9" imgW="1562100" imgH="228600" progId="Equation.3">
                  <p:embed/>
                </p:oleObj>
              </mc:Choice>
              <mc:Fallback>
                <p:oleObj name="Equation" r:id="rId9" imgW="15621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77825" y="3200400"/>
                        <a:ext cx="5641975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6187505"/>
              </p:ext>
            </p:extLst>
          </p:nvPr>
        </p:nvGraphicFramePr>
        <p:xfrm>
          <a:off x="433388" y="4495800"/>
          <a:ext cx="7948612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7" name="Equation" r:id="rId11" imgW="2552700" imgH="203200" progId="Equation.3">
                  <p:embed/>
                </p:oleObj>
              </mc:Choice>
              <mc:Fallback>
                <p:oleObj name="Equation" r:id="rId11" imgW="25527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33388" y="4495800"/>
                        <a:ext cx="7948612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3319349"/>
              </p:ext>
            </p:extLst>
          </p:nvPr>
        </p:nvGraphicFramePr>
        <p:xfrm>
          <a:off x="457200" y="5080000"/>
          <a:ext cx="59055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8" name="Equation" r:id="rId13" imgW="1574800" imgH="203200" progId="Equation.3">
                  <p:embed/>
                </p:oleObj>
              </mc:Choice>
              <mc:Fallback>
                <p:oleObj name="Equation" r:id="rId13" imgW="1574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57200" y="5080000"/>
                        <a:ext cx="59055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2180282"/>
              </p:ext>
            </p:extLst>
          </p:nvPr>
        </p:nvGraphicFramePr>
        <p:xfrm>
          <a:off x="474662" y="5791755"/>
          <a:ext cx="3716338" cy="418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9" name="Equation" r:id="rId15" imgW="889000" imgH="177800" progId="Equation.3">
                  <p:embed/>
                </p:oleObj>
              </mc:Choice>
              <mc:Fallback>
                <p:oleObj name="Equation" r:id="rId15" imgW="889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74662" y="5791755"/>
                        <a:ext cx="3716338" cy="4185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5980100"/>
              </p:ext>
            </p:extLst>
          </p:nvPr>
        </p:nvGraphicFramePr>
        <p:xfrm>
          <a:off x="381000" y="685800"/>
          <a:ext cx="45720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0" name="Equation" r:id="rId17" imgW="2171700" imgH="177800" progId="Equation.3">
                  <p:embed/>
                </p:oleObj>
              </mc:Choice>
              <mc:Fallback>
                <p:oleObj name="Equation" r:id="rId17" imgW="21717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81000" y="685800"/>
                        <a:ext cx="45720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57971"/>
              </p:ext>
            </p:extLst>
          </p:nvPr>
        </p:nvGraphicFramePr>
        <p:xfrm>
          <a:off x="381000" y="1371600"/>
          <a:ext cx="701833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1" name="Equation" r:id="rId19" imgW="3136900" imgH="177800" progId="Equation.3">
                  <p:embed/>
                </p:oleObj>
              </mc:Choice>
              <mc:Fallback>
                <p:oleObj name="Equation" r:id="rId19" imgW="31369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81000" y="1371600"/>
                        <a:ext cx="7018338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772400" cy="792162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CF1035"/>
                </a:solidFill>
                <a:latin typeface="+mn-lt"/>
              </a:rPr>
              <a:t>      Candidate Selection</a:t>
            </a:r>
            <a:endParaRPr lang="en-US" sz="4800" b="1" dirty="0">
              <a:solidFill>
                <a:srgbClr val="CF1035"/>
              </a:solidFill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29F7-A400-3640-8ED9-E331FAC8620E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7" name="Picture 6" descr="Screen Shot 2015-06-05 at 12.13.4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22400"/>
            <a:ext cx="4724400" cy="4216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08261" y="6336268"/>
            <a:ext cx="3938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Dr. Prafulla Kumar Behera, IIT Madras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81743" y="6324600"/>
            <a:ext cx="1410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</a:rPr>
              <a:t>9</a:t>
            </a:r>
            <a:r>
              <a:rPr lang="en-US" b="1" baseline="30000" dirty="0" smtClean="0">
                <a:solidFill>
                  <a:srgbClr val="3366FF"/>
                </a:solidFill>
              </a:rPr>
              <a:t>th</a:t>
            </a:r>
            <a:r>
              <a:rPr lang="en-US" b="1" dirty="0" smtClean="0">
                <a:solidFill>
                  <a:srgbClr val="3366FF"/>
                </a:solidFill>
              </a:rPr>
              <a:t> June 2015 </a:t>
            </a:r>
            <a:endParaRPr lang="en-US" b="1" dirty="0">
              <a:solidFill>
                <a:srgbClr val="3366FF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7579966"/>
              </p:ext>
            </p:extLst>
          </p:nvPr>
        </p:nvGraphicFramePr>
        <p:xfrm>
          <a:off x="4851400" y="1600200"/>
          <a:ext cx="3087688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" name="Equation" r:id="rId4" imgW="1511300" imgH="292100" progId="Equation.3">
                  <p:embed/>
                </p:oleObj>
              </mc:Choice>
              <mc:Fallback>
                <p:oleObj name="Equation" r:id="rId4" imgW="15113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51400" y="1600200"/>
                        <a:ext cx="3087688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4477715"/>
              </p:ext>
            </p:extLst>
          </p:nvPr>
        </p:nvGraphicFramePr>
        <p:xfrm>
          <a:off x="4953000" y="2362200"/>
          <a:ext cx="3022600" cy="537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" name="Equation" r:id="rId6" imgW="1498600" imgH="266700" progId="Equation.3">
                  <p:embed/>
                </p:oleObj>
              </mc:Choice>
              <mc:Fallback>
                <p:oleObj name="Equation" r:id="rId6" imgW="14986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53000" y="2362200"/>
                        <a:ext cx="3022600" cy="5379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8202122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" name="Equation" r:id="rId8" imgW="114300" imgH="165100" progId="Equation.3">
                  <p:embed/>
                </p:oleObj>
              </mc:Choice>
              <mc:Fallback>
                <p:oleObj name="Equation" r:id="rId8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7756283"/>
              </p:ext>
            </p:extLst>
          </p:nvPr>
        </p:nvGraphicFramePr>
        <p:xfrm>
          <a:off x="4946650" y="4040188"/>
          <a:ext cx="925513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" name="Equation" r:id="rId10" imgW="444500" imgH="292100" progId="Equation.3">
                  <p:embed/>
                </p:oleObj>
              </mc:Choice>
              <mc:Fallback>
                <p:oleObj name="Equation" r:id="rId10" imgW="4445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946650" y="4040188"/>
                        <a:ext cx="925513" cy="608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9001737"/>
              </p:ext>
            </p:extLst>
          </p:nvPr>
        </p:nvGraphicFramePr>
        <p:xfrm>
          <a:off x="6343649" y="4048226"/>
          <a:ext cx="860831" cy="599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" name="Equation" r:id="rId12" imgW="419100" imgH="292100" progId="Equation.3">
                  <p:embed/>
                </p:oleObj>
              </mc:Choice>
              <mc:Fallback>
                <p:oleObj name="Equation" r:id="rId12" imgW="4191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343649" y="4048226"/>
                        <a:ext cx="860831" cy="599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780119" y="4110335"/>
            <a:ext cx="57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and</a:t>
            </a:r>
            <a:endParaRPr lang="en-US" sz="2400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9839932"/>
              </p:ext>
            </p:extLst>
          </p:nvPr>
        </p:nvGraphicFramePr>
        <p:xfrm>
          <a:off x="5029200" y="3200400"/>
          <a:ext cx="318052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" name="Equation" r:id="rId14" imgW="1524000" imgH="292100" progId="Equation.3">
                  <p:embed/>
                </p:oleObj>
              </mc:Choice>
              <mc:Fallback>
                <p:oleObj name="Equation" r:id="rId14" imgW="15240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029200" y="3200400"/>
                        <a:ext cx="3180522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7423150" y="4186535"/>
            <a:ext cx="110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</a:t>
            </a:r>
            <a:r>
              <a:rPr lang="en-US" sz="2400" dirty="0" smtClean="0"/>
              <a:t>re the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76800" y="4800600"/>
            <a:ext cx="41729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</a:t>
            </a:r>
            <a:r>
              <a:rPr lang="en-US" sz="2400" dirty="0" smtClean="0"/>
              <a:t>ark photon candidates with highest </a:t>
            </a:r>
          </a:p>
          <a:p>
            <a:r>
              <a:rPr lang="en-US" sz="2400" dirty="0" smtClean="0"/>
              <a:t>and lowest mass.</a:t>
            </a:r>
            <a:endParaRPr lang="en-US" sz="2400" dirty="0"/>
          </a:p>
        </p:txBody>
      </p:sp>
      <p:pic>
        <p:nvPicPr>
          <p:cNvPr id="20" name="Picture 19" descr="Screen Shot 2015-06-09 at 2.16.07 pm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91342"/>
            <a:ext cx="8897337" cy="429985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447800" y="990600"/>
            <a:ext cx="5592547" cy="461665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Final Events summary after final selection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744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76200"/>
            <a:ext cx="77724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F1035"/>
                </a:solidFill>
                <a:latin typeface="+mn-lt"/>
              </a:rPr>
              <a:t>No significant Signal </a:t>
            </a:r>
            <a:endParaRPr lang="en-US" sz="5400" b="1" dirty="0">
              <a:solidFill>
                <a:srgbClr val="CF1035"/>
              </a:solidFill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29F7-A400-3640-8ED9-E331FAC8620E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7" name="Picture 6" descr="Screen Shot 2015-06-05 at 12.20.2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" y="1524000"/>
            <a:ext cx="8769096" cy="3745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4400" y="5562600"/>
            <a:ext cx="70006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90%CL upper limit on the product α</a:t>
            </a:r>
            <a:r>
              <a:rPr lang="en-US" sz="2800" b="1" i="1" baseline="-25000" dirty="0" smtClean="0"/>
              <a:t>D </a:t>
            </a:r>
            <a:r>
              <a:rPr lang="en-US" sz="2800" b="1" i="1" baseline="-25000" dirty="0" smtClean="0"/>
              <a:t> </a:t>
            </a:r>
            <a:r>
              <a:rPr lang="en-US" sz="2800" b="1" i="1" dirty="0" smtClean="0"/>
              <a:t> </a:t>
            </a:r>
            <a:r>
              <a:rPr lang="en-US" sz="2800" b="1" i="1" dirty="0" smtClean="0"/>
              <a:t>×</a:t>
            </a:r>
            <a:r>
              <a:rPr lang="en-US" sz="2800" b="1" dirty="0" smtClean="0"/>
              <a:t>ε</a:t>
            </a:r>
            <a:r>
              <a:rPr lang="en-US" sz="2800" b="1" baseline="30000" dirty="0" smtClean="0"/>
              <a:t>2 </a:t>
            </a:r>
            <a:r>
              <a:rPr lang="en-US" sz="2800" b="1" dirty="0" smtClean="0"/>
              <a:t>  </a:t>
            </a:r>
            <a:endParaRPr lang="en-US" sz="2800" b="1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5460049" y="3200400"/>
            <a:ext cx="1931351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dark photon mass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191000" y="5269468"/>
            <a:ext cx="1808383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Dark Higgs mass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308261" y="6336268"/>
            <a:ext cx="3938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Dr. Prafulla Kumar Behera, IIT Madras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81743" y="6324600"/>
            <a:ext cx="1410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</a:rPr>
              <a:t>9</a:t>
            </a:r>
            <a:r>
              <a:rPr lang="en-US" b="1" baseline="30000" dirty="0" smtClean="0">
                <a:solidFill>
                  <a:srgbClr val="3366FF"/>
                </a:solidFill>
              </a:rPr>
              <a:t>th</a:t>
            </a:r>
            <a:r>
              <a:rPr lang="en-US" b="1" dirty="0" smtClean="0">
                <a:solidFill>
                  <a:srgbClr val="3366FF"/>
                </a:solidFill>
              </a:rPr>
              <a:t> June 2015 </a:t>
            </a:r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094803"/>
            <a:ext cx="8468985" cy="461665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α</a:t>
            </a:r>
            <a:r>
              <a:rPr lang="en-US" sz="2400" b="1" baseline="-25000" dirty="0" smtClean="0"/>
              <a:t>D</a:t>
            </a:r>
            <a:r>
              <a:rPr lang="en-US" sz="2400" b="1" dirty="0" smtClean="0"/>
              <a:t> : Dark photon coupling to dark Higgs boson: ε</a:t>
            </a:r>
            <a:r>
              <a:rPr lang="en-US" sz="2400" b="1" baseline="30000" dirty="0" smtClean="0"/>
              <a:t>2</a:t>
            </a:r>
            <a:r>
              <a:rPr lang="en-US" sz="2400" b="1" dirty="0" smtClean="0"/>
              <a:t> = α</a:t>
            </a:r>
            <a:r>
              <a:rPr lang="en-US" sz="2400" b="1" baseline="30000" dirty="0" smtClean="0"/>
              <a:t>’</a:t>
            </a:r>
            <a:r>
              <a:rPr lang="en-US" sz="2400" b="1" dirty="0" smtClean="0"/>
              <a:t>/α</a:t>
            </a:r>
            <a:r>
              <a:rPr lang="en-US" sz="2400" b="1" baseline="-25000" dirty="0" err="1" smtClean="0"/>
              <a:t>em</a:t>
            </a: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812063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80010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        </a:t>
            </a:r>
            <a:r>
              <a:rPr lang="en-US" sz="5300" b="1" dirty="0" smtClean="0">
                <a:solidFill>
                  <a:srgbClr val="CF1035"/>
                </a:solidFill>
                <a:latin typeface="+mn-lt"/>
              </a:rPr>
              <a:t>branching fraction</a:t>
            </a:r>
            <a:endParaRPr lang="en-US" sz="5300" b="1" dirty="0">
              <a:solidFill>
                <a:srgbClr val="CF1035"/>
              </a:solidFill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29F7-A400-3640-8ED9-E331FAC8620E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9" name="Picture 8" descr="Screen Shot 2015-06-05 at 1.01.0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33234"/>
            <a:ext cx="8915400" cy="108616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38400" y="1219200"/>
            <a:ext cx="1536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is given by </a:t>
            </a:r>
            <a:endParaRPr lang="en-US" sz="2800" dirty="0"/>
          </a:p>
        </p:txBody>
      </p:sp>
      <p:sp>
        <p:nvSpPr>
          <p:cNvPr id="14" name="Oval 13"/>
          <p:cNvSpPr/>
          <p:nvPr/>
        </p:nvSpPr>
        <p:spPr>
          <a:xfrm>
            <a:off x="5791200" y="3200400"/>
            <a:ext cx="2667000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From </a:t>
            </a:r>
            <a:r>
              <a:rPr lang="en-US" b="1" dirty="0" err="1" smtClean="0"/>
              <a:t>unitarity</a:t>
            </a:r>
            <a:r>
              <a:rPr lang="en-US" b="1" dirty="0" smtClean="0"/>
              <a:t> constrained </a:t>
            </a:r>
            <a:endParaRPr lang="en-US" b="1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7543800" y="2514600"/>
            <a:ext cx="533400" cy="68580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4343400" y="990600"/>
            <a:ext cx="4495800" cy="762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B-decay constant from lattice calculation</a:t>
            </a:r>
            <a:endParaRPr lang="en-US" b="1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7543800" y="1752600"/>
            <a:ext cx="0" cy="30480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77075" y="4353580"/>
            <a:ext cx="64908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Expected to be highest for </a:t>
            </a:r>
            <a:r>
              <a:rPr lang="en-US" sz="2800" b="1" dirty="0" err="1" smtClean="0"/>
              <a:t>leptonic</a:t>
            </a:r>
            <a:r>
              <a:rPr lang="en-US" sz="2800" b="1" dirty="0" smtClean="0"/>
              <a:t> decay</a:t>
            </a:r>
            <a:endParaRPr lang="en-US" sz="2800" b="1" dirty="0"/>
          </a:p>
        </p:txBody>
      </p:sp>
      <p:pic>
        <p:nvPicPr>
          <p:cNvPr id="21" name="Picture 20" descr="Screen Shot 2015-06-05 at 1.09.00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069739"/>
            <a:ext cx="6019800" cy="5334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791200" y="5563969"/>
            <a:ext cx="2990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Eur</a:t>
            </a:r>
            <a:r>
              <a:rPr lang="tr-TR" dirty="0"/>
              <a:t>. </a:t>
            </a:r>
            <a:r>
              <a:rPr lang="tr-TR" dirty="0" err="1"/>
              <a:t>Phys</a:t>
            </a:r>
            <a:r>
              <a:rPr lang="tr-TR" dirty="0"/>
              <a:t>. J. </a:t>
            </a:r>
            <a:r>
              <a:rPr lang="tr-TR" dirty="0" smtClean="0"/>
              <a:t>C 41, </a:t>
            </a:r>
            <a:r>
              <a:rPr lang="tr-TR" dirty="0"/>
              <a:t>1-131 (2005)</a:t>
            </a:r>
          </a:p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308261" y="6336268"/>
            <a:ext cx="3938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Dr. Prafulla Kumar Behera, IIT Madras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81743" y="6324600"/>
            <a:ext cx="1410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</a:rPr>
              <a:t>9</a:t>
            </a:r>
            <a:r>
              <a:rPr lang="en-US" b="1" baseline="30000" dirty="0" smtClean="0">
                <a:solidFill>
                  <a:srgbClr val="3366FF"/>
                </a:solidFill>
              </a:rPr>
              <a:t>th</a:t>
            </a:r>
            <a:r>
              <a:rPr lang="en-US" b="1" dirty="0" smtClean="0">
                <a:solidFill>
                  <a:srgbClr val="3366FF"/>
                </a:solidFill>
              </a:rPr>
              <a:t> June 2015 </a:t>
            </a:r>
            <a:endParaRPr lang="en-US" b="1" dirty="0">
              <a:solidFill>
                <a:srgbClr val="3366FF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8905140"/>
              </p:ext>
            </p:extLst>
          </p:nvPr>
        </p:nvGraphicFramePr>
        <p:xfrm>
          <a:off x="672193" y="0"/>
          <a:ext cx="2299607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Equation" r:id="rId5" imgW="825500" imgH="266700" progId="Equation.3">
                  <p:embed/>
                </p:oleObj>
              </mc:Choice>
              <mc:Fallback>
                <p:oleObj name="Equation" r:id="rId5" imgW="8255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2193" y="0"/>
                        <a:ext cx="2299607" cy="74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8420775"/>
              </p:ext>
            </p:extLst>
          </p:nvPr>
        </p:nvGraphicFramePr>
        <p:xfrm>
          <a:off x="304800" y="1066800"/>
          <a:ext cx="2223407" cy="718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Equation" r:id="rId7" imgW="825500" imgH="266700" progId="Equation.3">
                  <p:embed/>
                </p:oleObj>
              </mc:Choice>
              <mc:Fallback>
                <p:oleObj name="Equation" r:id="rId7" imgW="8255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4800" y="1066800"/>
                        <a:ext cx="2223407" cy="7183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7218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27038"/>
            <a:ext cx="77724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         </a:t>
            </a:r>
            <a:r>
              <a:rPr lang="en-US" sz="6700" b="1" dirty="0">
                <a:solidFill>
                  <a:srgbClr val="CF1035"/>
                </a:solidFill>
                <a:latin typeface="+mn-lt"/>
              </a:rPr>
              <a:t>R</a:t>
            </a:r>
            <a:r>
              <a:rPr lang="en-US" sz="6700" b="1" dirty="0" smtClean="0">
                <a:solidFill>
                  <a:srgbClr val="CF1035"/>
                </a:solidFill>
                <a:latin typeface="+mn-lt"/>
              </a:rPr>
              <a:t>esult  </a:t>
            </a:r>
            <a:r>
              <a:rPr lang="en-US" sz="6700" dirty="0" smtClean="0"/>
              <a:t> </a:t>
            </a:r>
            <a:endParaRPr lang="en-US" sz="67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29F7-A400-3640-8ED9-E331FAC8620E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7" name="Picture 6" descr="Screen Shot 2015-06-05 at 1.14.1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66800"/>
            <a:ext cx="4419600" cy="4267200"/>
          </a:xfrm>
          <a:prstGeom prst="rect">
            <a:avLst/>
          </a:prstGeom>
        </p:spPr>
      </p:pic>
      <p:pic>
        <p:nvPicPr>
          <p:cNvPr id="8" name="Picture 7" descr="Screen Shot 2015-06-05 at 1.15.17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751" y="1143000"/>
            <a:ext cx="3986849" cy="4038600"/>
          </a:xfrm>
          <a:prstGeom prst="rect">
            <a:avLst/>
          </a:prstGeom>
        </p:spPr>
      </p:pic>
      <p:pic>
        <p:nvPicPr>
          <p:cNvPr id="9" name="Picture 8" descr="Screen Shot 2015-06-05 at 1.17.45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309" y="1524000"/>
            <a:ext cx="1679891" cy="325694"/>
          </a:xfrm>
          <a:prstGeom prst="rect">
            <a:avLst/>
          </a:prstGeom>
        </p:spPr>
      </p:pic>
      <p:pic>
        <p:nvPicPr>
          <p:cNvPr id="10" name="Picture 9" descr="Screen Shot 2015-06-05 at 1.18.22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657600"/>
            <a:ext cx="1752600" cy="304800"/>
          </a:xfrm>
          <a:prstGeom prst="rect">
            <a:avLst/>
          </a:prstGeom>
        </p:spPr>
      </p:pic>
      <p:pic>
        <p:nvPicPr>
          <p:cNvPr id="11" name="Picture 10" descr="Screen Shot 2015-06-05 at 1.19.09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900" y="1534046"/>
            <a:ext cx="2197100" cy="444500"/>
          </a:xfrm>
          <a:prstGeom prst="rect">
            <a:avLst/>
          </a:prstGeom>
        </p:spPr>
      </p:pic>
      <p:pic>
        <p:nvPicPr>
          <p:cNvPr id="12" name="Picture 11" descr="Screen Shot 2015-06-05 at 1.19.28 a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700" y="3429000"/>
            <a:ext cx="2146300" cy="457200"/>
          </a:xfrm>
          <a:prstGeom prst="rect">
            <a:avLst/>
          </a:prstGeom>
        </p:spPr>
      </p:pic>
      <p:pic>
        <p:nvPicPr>
          <p:cNvPr id="14" name="Picture 13" descr="Screen Shot 2015-06-05 at 1.21.55 a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" y="5334000"/>
            <a:ext cx="7594600" cy="635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259043" y="787760"/>
            <a:ext cx="1850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10"/>
              </a:rPr>
              <a:t>arXiv:1503.05613 </a:t>
            </a:r>
            <a:r>
              <a:rPr lang="en-US" dirty="0"/>
              <a:t>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08261" y="6336268"/>
            <a:ext cx="3938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Dr. Prafulla Kumar Behera, IIT Madras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81743" y="6324600"/>
            <a:ext cx="1410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</a:rPr>
              <a:t>9</a:t>
            </a:r>
            <a:r>
              <a:rPr lang="en-US" b="1" baseline="30000" dirty="0" smtClean="0">
                <a:solidFill>
                  <a:srgbClr val="3366FF"/>
                </a:solidFill>
              </a:rPr>
              <a:t>th</a:t>
            </a:r>
            <a:r>
              <a:rPr lang="en-US" b="1" dirty="0" smtClean="0">
                <a:solidFill>
                  <a:srgbClr val="3366FF"/>
                </a:solidFill>
              </a:rPr>
              <a:t> June 2015 </a:t>
            </a:r>
            <a:endParaRPr lang="en-US" b="1" dirty="0">
              <a:solidFill>
                <a:srgbClr val="3366FF"/>
              </a:solidFill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7381351"/>
              </p:ext>
            </p:extLst>
          </p:nvPr>
        </p:nvGraphicFramePr>
        <p:xfrm>
          <a:off x="976993" y="95250"/>
          <a:ext cx="2299607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Equation" r:id="rId11" imgW="825500" imgH="266700" progId="Equation.3">
                  <p:embed/>
                </p:oleObj>
              </mc:Choice>
              <mc:Fallback>
                <p:oleObj name="Equation" r:id="rId11" imgW="8255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76993" y="95250"/>
                        <a:ext cx="2299607" cy="74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7147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154727"/>
            <a:ext cx="8544582" cy="720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rgbClr val="2221C0"/>
                </a:solidFill>
                <a:latin typeface="+mn-lt"/>
              </a:rPr>
              <a:t>  </a:t>
            </a:r>
            <a:endParaRPr lang="en-SG" sz="4400" b="1" dirty="0">
              <a:solidFill>
                <a:srgbClr val="2221C0"/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29F7-A400-3640-8ED9-E331FAC8620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308261" y="6336268"/>
            <a:ext cx="3938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Dr. Prafulla Kumar Behera, IIT Madras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76665" y="56874"/>
            <a:ext cx="54783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</a:t>
            </a:r>
            <a:r>
              <a:rPr lang="en-US" sz="2800" dirty="0" smtClean="0"/>
              <a:t>           </a:t>
            </a:r>
            <a:r>
              <a:rPr lang="en-US" sz="5400" dirty="0" smtClean="0">
                <a:solidFill>
                  <a:srgbClr val="FF0000"/>
                </a:solidFill>
              </a:rPr>
              <a:t>B</a:t>
            </a:r>
            <a:r>
              <a:rPr lang="en-US" sz="5400" dirty="0" smtClean="0">
                <a:solidFill>
                  <a:srgbClr val="FF0000"/>
                </a:solidFill>
                <a:sym typeface="Wingdings"/>
              </a:rPr>
              <a:t>π</a:t>
            </a:r>
            <a:r>
              <a:rPr lang="en-US" sz="5400" baseline="30000" dirty="0" smtClean="0">
                <a:solidFill>
                  <a:srgbClr val="FF0000"/>
                </a:solidFill>
                <a:sym typeface="Wingdings"/>
              </a:rPr>
              <a:t>0</a:t>
            </a:r>
            <a:r>
              <a:rPr lang="en-US" sz="5400" dirty="0" smtClean="0">
                <a:solidFill>
                  <a:srgbClr val="FF0000"/>
                </a:solidFill>
                <a:sym typeface="Wingdings"/>
              </a:rPr>
              <a:t> π</a:t>
            </a:r>
            <a:r>
              <a:rPr lang="en-US" sz="5400" baseline="30000" dirty="0" smtClean="0">
                <a:solidFill>
                  <a:srgbClr val="FF0000"/>
                </a:solidFill>
                <a:sym typeface="Wingdings"/>
              </a:rPr>
              <a:t>0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2" name="Picture 1" descr="Screen Shot 2015-05-29 at 8.57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22" y="1066800"/>
            <a:ext cx="8764060" cy="24903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1" y="4114800"/>
            <a:ext cx="86715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/>
              <a:t>Proceeds via </a:t>
            </a:r>
            <a:r>
              <a:rPr lang="en-US" sz="3200" i="1" dirty="0" smtClean="0"/>
              <a:t>b</a:t>
            </a:r>
            <a:r>
              <a:rPr lang="en-US" sz="3200" dirty="0" smtClean="0"/>
              <a:t>       </a:t>
            </a:r>
            <a:r>
              <a:rPr lang="en-US" sz="3200" i="1" dirty="0" smtClean="0"/>
              <a:t>u</a:t>
            </a:r>
            <a:r>
              <a:rPr lang="en-US" sz="3200" dirty="0" smtClean="0"/>
              <a:t> tree and ( EWP + QCD ) penguin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B      π</a:t>
            </a:r>
            <a:r>
              <a:rPr lang="en-US" sz="3200" baseline="30000" dirty="0" smtClean="0"/>
              <a:t>0</a:t>
            </a:r>
            <a:r>
              <a:rPr lang="en-US" sz="3200" dirty="0" smtClean="0"/>
              <a:t>π</a:t>
            </a:r>
            <a:r>
              <a:rPr lang="en-US" sz="3200" baseline="30000" dirty="0" smtClean="0"/>
              <a:t>0</a:t>
            </a:r>
            <a:r>
              <a:rPr lang="en-US" sz="3200" dirty="0" smtClean="0"/>
              <a:t>   needed to remove “penguin pollution”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Theory (QCD fact.) </a:t>
            </a:r>
            <a:r>
              <a:rPr lang="en-US" sz="3200" i="1" dirty="0" smtClean="0">
                <a:solidFill>
                  <a:srgbClr val="FF0000"/>
                </a:solidFill>
                <a:latin typeface="Apple Chancery"/>
                <a:cs typeface="Apple Chancery"/>
              </a:rPr>
              <a:t>B≤ </a:t>
            </a:r>
            <a:r>
              <a:rPr lang="en-US" sz="3200" i="1" dirty="0" smtClean="0">
                <a:solidFill>
                  <a:srgbClr val="FF0000"/>
                </a:solidFill>
                <a:cs typeface="Apple Chancery"/>
              </a:rPr>
              <a:t>1×10</a:t>
            </a:r>
            <a:r>
              <a:rPr lang="en-US" sz="3200" i="1" baseline="30000" dirty="0" smtClean="0">
                <a:solidFill>
                  <a:srgbClr val="FF0000"/>
                </a:solidFill>
                <a:cs typeface="Apple Chancery"/>
              </a:rPr>
              <a:t>-6 </a:t>
            </a:r>
            <a:r>
              <a:rPr lang="en-US" sz="2400" dirty="0" err="1" smtClean="0">
                <a:cs typeface="Apple Chancery"/>
              </a:rPr>
              <a:t>Nucl</a:t>
            </a:r>
            <a:r>
              <a:rPr lang="en-US" sz="2400" dirty="0" smtClean="0">
                <a:cs typeface="Apple Chancery"/>
              </a:rPr>
              <a:t>. Phys. B675 333(2003)</a:t>
            </a:r>
            <a:endParaRPr lang="en-US" sz="2400" i="1" dirty="0">
              <a:cs typeface="Apple Chancery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971800" y="4495800"/>
            <a:ext cx="381000" cy="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066800" y="4953000"/>
            <a:ext cx="381000" cy="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181743" y="6412468"/>
            <a:ext cx="1410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</a:rPr>
              <a:t>9</a:t>
            </a:r>
            <a:r>
              <a:rPr lang="en-US" b="1" baseline="30000" dirty="0" smtClean="0">
                <a:solidFill>
                  <a:srgbClr val="3366FF"/>
                </a:solidFill>
              </a:rPr>
              <a:t>th</a:t>
            </a:r>
            <a:r>
              <a:rPr lang="en-US" b="1" dirty="0" smtClean="0">
                <a:solidFill>
                  <a:srgbClr val="3366FF"/>
                </a:solidFill>
              </a:rPr>
              <a:t> June 2015 </a:t>
            </a:r>
            <a:endParaRPr lang="en-US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165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29F7-A400-3640-8ED9-E331FAC8620E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308261" y="6336268"/>
            <a:ext cx="3938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Dr. Prafulla Kumar Behera, IIT Madras 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2" name="Picture 1" descr="Screen Shot 2015-05-29 at 9.23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20800"/>
            <a:ext cx="8763000" cy="3556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2000" y="304800"/>
            <a:ext cx="71096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B</a:t>
            </a:r>
            <a:r>
              <a:rPr lang="en-US" sz="4800" dirty="0">
                <a:solidFill>
                  <a:srgbClr val="FF0000"/>
                </a:solidFill>
                <a:sym typeface="Wingdings"/>
              </a:rPr>
              <a:t>π</a:t>
            </a:r>
            <a:r>
              <a:rPr lang="en-US" sz="4800" baseline="30000" dirty="0">
                <a:solidFill>
                  <a:srgbClr val="FF0000"/>
                </a:solidFill>
                <a:sym typeface="Wingdings"/>
              </a:rPr>
              <a:t>0</a:t>
            </a:r>
            <a:r>
              <a:rPr lang="en-US" sz="4800" dirty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4800" dirty="0" smtClean="0">
                <a:solidFill>
                  <a:srgbClr val="FF0000"/>
                </a:solidFill>
                <a:sym typeface="Wingdings"/>
              </a:rPr>
              <a:t>π</a:t>
            </a:r>
            <a:r>
              <a:rPr lang="en-US" sz="4800" baseline="30000" dirty="0" smtClean="0">
                <a:solidFill>
                  <a:srgbClr val="FF0000"/>
                </a:solidFill>
                <a:sym typeface="Wingdings"/>
              </a:rPr>
              <a:t>0 </a:t>
            </a:r>
            <a:r>
              <a:rPr lang="en-US" sz="4800" dirty="0" smtClean="0">
                <a:solidFill>
                  <a:srgbClr val="FF0000"/>
                </a:solidFill>
                <a:sym typeface="Wingdings"/>
              </a:rPr>
              <a:t>Results (preliminary) 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7" name="Picture 6" descr="Screen Shot 2015-05-29 at 9.28.4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400" y="1244600"/>
            <a:ext cx="812800" cy="1193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9311" y="5267980"/>
            <a:ext cx="6994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pple Chancery"/>
                <a:cs typeface="Apple Chancery"/>
              </a:rPr>
              <a:t>B</a:t>
            </a:r>
            <a:r>
              <a:rPr lang="en-US" sz="2800" dirty="0" smtClean="0">
                <a:cs typeface="Apple Chancery"/>
              </a:rPr>
              <a:t>( B</a:t>
            </a:r>
            <a:r>
              <a:rPr lang="en-US" sz="2800" baseline="30000" dirty="0" smtClean="0">
                <a:cs typeface="Apple Chancery"/>
              </a:rPr>
              <a:t>0</a:t>
            </a:r>
            <a:r>
              <a:rPr lang="en-US" sz="2800" dirty="0" smtClean="0">
                <a:cs typeface="Apple Chancery"/>
              </a:rPr>
              <a:t>          π</a:t>
            </a:r>
            <a:r>
              <a:rPr lang="en-US" sz="2800" baseline="30000" dirty="0" smtClean="0">
                <a:cs typeface="Apple Chancery"/>
              </a:rPr>
              <a:t>0</a:t>
            </a:r>
            <a:r>
              <a:rPr lang="en-US" sz="2800" dirty="0" smtClean="0">
                <a:cs typeface="Apple Chancery"/>
              </a:rPr>
              <a:t> π</a:t>
            </a:r>
            <a:r>
              <a:rPr lang="en-US" sz="2800" baseline="30000" dirty="0" smtClean="0">
                <a:cs typeface="Apple Chancery"/>
              </a:rPr>
              <a:t>0</a:t>
            </a:r>
            <a:r>
              <a:rPr lang="en-US" sz="2800" dirty="0" smtClean="0">
                <a:cs typeface="Apple Chancery"/>
              </a:rPr>
              <a:t> ) = (0.90 ±  0.12 ± 0.10 ) × 10</a:t>
            </a:r>
            <a:r>
              <a:rPr lang="en-US" sz="2800" baseline="30000" dirty="0" smtClean="0">
                <a:cs typeface="Apple Chancery"/>
              </a:rPr>
              <a:t>-6</a:t>
            </a:r>
            <a:endParaRPr lang="en-US" sz="2800" dirty="0">
              <a:latin typeface="Apple Chancery"/>
              <a:cs typeface="Apple Chancery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133600" y="5562600"/>
            <a:ext cx="381000" cy="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181743" y="6324600"/>
            <a:ext cx="1410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</a:rPr>
              <a:t>9</a:t>
            </a:r>
            <a:r>
              <a:rPr lang="en-US" b="1" baseline="30000" dirty="0" smtClean="0">
                <a:solidFill>
                  <a:srgbClr val="3366FF"/>
                </a:solidFill>
              </a:rPr>
              <a:t>th</a:t>
            </a:r>
            <a:r>
              <a:rPr lang="en-US" b="1" dirty="0" smtClean="0">
                <a:solidFill>
                  <a:srgbClr val="3366FF"/>
                </a:solidFill>
              </a:rPr>
              <a:t> June 2015 </a:t>
            </a:r>
            <a:endParaRPr lang="en-US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012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152400"/>
            <a:ext cx="7772400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CF1035"/>
                </a:solidFill>
                <a:latin typeface="+mn-lt"/>
              </a:rPr>
              <a:t>Conclusion</a:t>
            </a:r>
            <a:endParaRPr lang="en-US" sz="4800" b="1" dirty="0">
              <a:solidFill>
                <a:srgbClr val="CF1035"/>
              </a:solidFill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29F7-A400-3640-8ED9-E331FAC8620E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09600" y="1066800"/>
            <a:ext cx="7772400" cy="4572000"/>
          </a:xfrm>
        </p:spPr>
        <p:txBody>
          <a:bodyPr/>
          <a:lstStyle/>
          <a:p>
            <a:r>
              <a:rPr lang="en-US" dirty="0" smtClean="0"/>
              <a:t>Measured angles and phase are consistent with SM.</a:t>
            </a:r>
          </a:p>
          <a:p>
            <a:r>
              <a:rPr lang="en-US" dirty="0" smtClean="0"/>
              <a:t>But 10- 20% NP effects are consistent with data.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094613"/>
            <a:ext cx="8077200" cy="39535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08261" y="6336268"/>
            <a:ext cx="3938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Dr. Prafulla Kumar Behera, IIT Madras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81743" y="6412468"/>
            <a:ext cx="1410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</a:rPr>
              <a:t>9</a:t>
            </a:r>
            <a:r>
              <a:rPr lang="en-US" b="1" baseline="30000" dirty="0" smtClean="0">
                <a:solidFill>
                  <a:srgbClr val="3366FF"/>
                </a:solidFill>
              </a:rPr>
              <a:t>th</a:t>
            </a:r>
            <a:r>
              <a:rPr lang="en-US" b="1" dirty="0" smtClean="0">
                <a:solidFill>
                  <a:srgbClr val="3366FF"/>
                </a:solidFill>
              </a:rPr>
              <a:t> June 2015 </a:t>
            </a:r>
            <a:endParaRPr lang="en-US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494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152400"/>
            <a:ext cx="8083296" cy="792162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CF1035"/>
                </a:solidFill>
                <a:latin typeface="+mn-lt"/>
              </a:rPr>
              <a:t>Conclusion</a:t>
            </a:r>
            <a:endParaRPr lang="en-US" sz="4800" b="1" dirty="0">
              <a:solidFill>
                <a:srgbClr val="CF1035"/>
              </a:solidFill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29F7-A400-3640-8ED9-E331FAC8620E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7" name="Picture 6" descr="Screen Shot 2015-06-05 at 1.29.3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54100"/>
            <a:ext cx="8280400" cy="1689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2905780"/>
            <a:ext cx="8017230" cy="52322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Consistent with 2HDM of type at tanβ/</a:t>
            </a:r>
            <a:r>
              <a:rPr lang="en-US" sz="2800" dirty="0" err="1" smtClean="0"/>
              <a:t>m</a:t>
            </a:r>
            <a:r>
              <a:rPr lang="en-US" sz="2800" baseline="-25000" dirty="0" err="1" smtClean="0"/>
              <a:t>H</a:t>
            </a:r>
            <a:r>
              <a:rPr lang="en-US" sz="2800" baseline="-25000" dirty="0" smtClean="0"/>
              <a:t>+</a:t>
            </a:r>
            <a:r>
              <a:rPr lang="en-US" sz="2800" dirty="0" smtClean="0"/>
              <a:t> ≈ 0.5 c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/</a:t>
            </a:r>
            <a:r>
              <a:rPr lang="en-US" sz="2800" dirty="0" err="1" smtClean="0"/>
              <a:t>GeV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28601" y="3667780"/>
            <a:ext cx="716280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No significant signal for dark photon and dark Higgs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4582180"/>
            <a:ext cx="8597225" cy="523220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Measured branching ratio for B decays </a:t>
            </a:r>
            <a:r>
              <a:rPr lang="en-US" sz="2800" dirty="0" err="1" smtClean="0"/>
              <a:t>τνis</a:t>
            </a:r>
            <a:r>
              <a:rPr lang="en-US" sz="2800" dirty="0" smtClean="0"/>
              <a:t> consistent with SM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" y="5344180"/>
            <a:ext cx="9110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Measured branching ratio for B decays to π</a:t>
            </a:r>
            <a:r>
              <a:rPr lang="en-US" sz="2800" baseline="30000" dirty="0" smtClean="0"/>
              <a:t>0</a:t>
            </a:r>
            <a:r>
              <a:rPr lang="en-US" sz="2800" dirty="0" smtClean="0"/>
              <a:t> π</a:t>
            </a:r>
            <a:r>
              <a:rPr lang="en-US" sz="2800" baseline="30000" dirty="0" smtClean="0"/>
              <a:t>0  </a:t>
            </a:r>
            <a:r>
              <a:rPr lang="en-US" sz="2800" dirty="0" smtClean="0"/>
              <a:t>is consistent with SM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2308261" y="6336268"/>
            <a:ext cx="3938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Dr. Prafulla Kumar Behera, IIT Madras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81743" y="6324600"/>
            <a:ext cx="1410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</a:rPr>
              <a:t>9</a:t>
            </a:r>
            <a:r>
              <a:rPr lang="en-US" b="1" baseline="30000" dirty="0" smtClean="0">
                <a:solidFill>
                  <a:srgbClr val="3366FF"/>
                </a:solidFill>
              </a:rPr>
              <a:t>th</a:t>
            </a:r>
            <a:r>
              <a:rPr lang="en-US" b="1" dirty="0" smtClean="0">
                <a:solidFill>
                  <a:srgbClr val="3366FF"/>
                </a:solidFill>
              </a:rPr>
              <a:t> June 2015 </a:t>
            </a:r>
            <a:endParaRPr lang="en-US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048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46038"/>
            <a:ext cx="8153400" cy="792162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atin typeface="+mn-lt"/>
              </a:rPr>
              <a:t>       </a:t>
            </a:r>
            <a:r>
              <a:rPr lang="en-US" sz="6000" b="1" dirty="0" smtClean="0">
                <a:solidFill>
                  <a:srgbClr val="FF0000"/>
                </a:solidFill>
                <a:latin typeface="+mn-lt"/>
              </a:rPr>
              <a:t>                                          KEKB and Belle</a:t>
            </a:r>
            <a:endParaRPr lang="en-US" sz="6000" dirty="0">
              <a:solidFill>
                <a:srgbClr val="2221C0"/>
              </a:solidFill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29F7-A400-3640-8ED9-E331FAC8620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308261" y="6336268"/>
            <a:ext cx="3938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Dr. Prafulla Kumar Behera, IIT Madras 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3" name="Picture 2" descr="Screen Shot 2015-05-26 at 9.38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22" y="1066800"/>
            <a:ext cx="8753878" cy="51171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58200" y="5791200"/>
            <a:ext cx="3370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181743" y="914400"/>
            <a:ext cx="1846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181743" y="6412468"/>
            <a:ext cx="1410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</a:rPr>
              <a:t>9</a:t>
            </a:r>
            <a:r>
              <a:rPr lang="en-US" b="1" baseline="30000" dirty="0" smtClean="0">
                <a:solidFill>
                  <a:srgbClr val="3366FF"/>
                </a:solidFill>
              </a:rPr>
              <a:t>th</a:t>
            </a:r>
            <a:r>
              <a:rPr lang="en-US" b="1" dirty="0" smtClean="0">
                <a:solidFill>
                  <a:srgbClr val="3366FF"/>
                </a:solidFill>
              </a:rPr>
              <a:t> June 2015 </a:t>
            </a:r>
            <a:endParaRPr lang="en-US" b="1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" y="-304800"/>
            <a:ext cx="9531096" cy="114300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CF1035"/>
                </a:solidFill>
                <a:latin typeface="+mn-lt"/>
              </a:rPr>
              <a:t> </a:t>
            </a:r>
            <a:r>
              <a:rPr lang="en-US" sz="4800" b="1" dirty="0" smtClean="0">
                <a:solidFill>
                  <a:srgbClr val="CF1035"/>
                </a:solidFill>
                <a:latin typeface="+mn-lt"/>
              </a:rPr>
              <a:t>        Integrated luminosities </a:t>
            </a:r>
            <a:endParaRPr lang="en-US" sz="4800" b="1" dirty="0">
              <a:solidFill>
                <a:srgbClr val="CF1035"/>
              </a:solidFill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29F7-A400-3640-8ED9-E331FAC8620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08261" y="6336268"/>
            <a:ext cx="3938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Dr. Prafulla Kumar Behera, IIT Madras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83243" y="685800"/>
            <a:ext cx="4394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Belle recorded more than 1 ab</a:t>
            </a:r>
            <a:r>
              <a:rPr lang="en-US" sz="2800" baseline="30000" dirty="0" smtClean="0">
                <a:solidFill>
                  <a:srgbClr val="FF0000"/>
                </a:solidFill>
              </a:rPr>
              <a:t>-1</a:t>
            </a:r>
            <a:r>
              <a:rPr lang="en-US" sz="2800" dirty="0" smtClean="0">
                <a:solidFill>
                  <a:srgbClr val="FF0000"/>
                </a:solidFill>
              </a:rPr>
              <a:t>!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358900" y="5016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181743" y="6412468"/>
            <a:ext cx="1410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</a:rPr>
              <a:t>9</a:t>
            </a:r>
            <a:r>
              <a:rPr lang="en-US" b="1" baseline="30000" dirty="0" smtClean="0">
                <a:solidFill>
                  <a:srgbClr val="3366FF"/>
                </a:solidFill>
              </a:rPr>
              <a:t>th</a:t>
            </a:r>
            <a:r>
              <a:rPr lang="en-US" b="1" dirty="0" smtClean="0">
                <a:solidFill>
                  <a:srgbClr val="3366FF"/>
                </a:solidFill>
              </a:rPr>
              <a:t> June 2015 </a:t>
            </a:r>
            <a:endParaRPr lang="en-US" b="1" dirty="0">
              <a:solidFill>
                <a:srgbClr val="3366FF"/>
              </a:solidFill>
            </a:endParaRPr>
          </a:p>
        </p:txBody>
      </p:sp>
      <p:pic>
        <p:nvPicPr>
          <p:cNvPr id="10" name="Picture 9" descr="Screen Shot 2015-06-03 at 8.27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600"/>
            <a:ext cx="6400800" cy="45847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8600" y="1524000"/>
            <a:ext cx="619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f</a:t>
            </a:r>
            <a:r>
              <a:rPr lang="en-US" sz="2400" b="1" dirty="0" smtClean="0"/>
              <a:t>b</a:t>
            </a:r>
            <a:r>
              <a:rPr lang="en-US" sz="2400" b="1" baseline="30000" dirty="0" smtClean="0"/>
              <a:t>-1</a:t>
            </a:r>
            <a:endParaRPr lang="en-US" sz="2400" b="1" baseline="30000" dirty="0"/>
          </a:p>
        </p:txBody>
      </p:sp>
      <p:pic>
        <p:nvPicPr>
          <p:cNvPr id="16" name="Picture 15" descr="Screen Shot 2015-06-03 at 8.29.2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778000"/>
            <a:ext cx="2383436" cy="2794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734058" y="4658380"/>
            <a:ext cx="2876542" cy="52322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772 X 10</a:t>
            </a:r>
            <a:r>
              <a:rPr lang="en-US" sz="2800" b="1" baseline="30000" dirty="0" smtClean="0"/>
              <a:t>6</a:t>
            </a:r>
            <a:r>
              <a:rPr lang="en-US" sz="2800" b="1" dirty="0" smtClean="0"/>
              <a:t> BB pairs</a:t>
            </a:r>
            <a:endParaRPr lang="en-US" sz="2800" b="1" baseline="300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7467600" y="4800600"/>
            <a:ext cx="1524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6722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29F7-A400-3640-8ED9-E331FAC8620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308261" y="6336268"/>
            <a:ext cx="3938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Dr. Prafulla Kumar Behera, IIT Madras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9699" y="198371"/>
            <a:ext cx="43121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Amplitudes</a:t>
            </a:r>
            <a:r>
              <a:rPr lang="en-US" sz="2800" dirty="0" smtClean="0"/>
              <a:t> and </a:t>
            </a:r>
            <a:r>
              <a:rPr lang="en-US" sz="2800" i="1" dirty="0" smtClean="0"/>
              <a:t>Phases </a:t>
            </a:r>
            <a:r>
              <a:rPr lang="en-US" sz="2800" dirty="0" smtClean="0"/>
              <a:t>in the Weak Interaction</a:t>
            </a:r>
            <a:endParaRPr lang="en-US" sz="2800" dirty="0"/>
          </a:p>
        </p:txBody>
      </p:sp>
      <p:pic>
        <p:nvPicPr>
          <p:cNvPr id="18" name="Picture 63" descr="cabibb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130" y="328565"/>
            <a:ext cx="1141670" cy="119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28564"/>
            <a:ext cx="1206500" cy="1271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81001"/>
            <a:ext cx="1389063" cy="1295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569178" y="13705"/>
            <a:ext cx="133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N. </a:t>
            </a:r>
            <a:r>
              <a:rPr lang="en-US" dirty="0" err="1" smtClean="0"/>
              <a:t>Cabibbo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715000" y="38295"/>
            <a:ext cx="1412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M.Kobayashi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162800" y="11668"/>
            <a:ext cx="1389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T.Maskawa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" y="1477294"/>
            <a:ext cx="9004301" cy="26375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1200" y="4444781"/>
            <a:ext cx="7099300" cy="205506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700" y="3810000"/>
            <a:ext cx="1905000" cy="23368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50543" y="6019800"/>
            <a:ext cx="2040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L. </a:t>
            </a:r>
            <a:r>
              <a:rPr lang="en-US" dirty="0" err="1" smtClean="0"/>
              <a:t>Wolfenstein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7902222" y="2743200"/>
            <a:ext cx="79022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192889" y="4038600"/>
            <a:ext cx="92687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7196667" y="5080000"/>
            <a:ext cx="1495777" cy="14111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429000" y="6253717"/>
            <a:ext cx="2046111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181743" y="6412468"/>
            <a:ext cx="1410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</a:rPr>
              <a:t>9</a:t>
            </a:r>
            <a:r>
              <a:rPr lang="en-US" b="1" baseline="30000" dirty="0" smtClean="0">
                <a:solidFill>
                  <a:srgbClr val="3366FF"/>
                </a:solidFill>
              </a:rPr>
              <a:t>th</a:t>
            </a:r>
            <a:r>
              <a:rPr lang="en-US" b="1" dirty="0" smtClean="0">
                <a:solidFill>
                  <a:srgbClr val="3366FF"/>
                </a:solidFill>
              </a:rPr>
              <a:t> June 2015 </a:t>
            </a:r>
            <a:endParaRPr lang="en-US" b="1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29F7-A400-3640-8ED9-E331FAC8620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308261" y="6336268"/>
            <a:ext cx="3938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Dr. Prafulla Kumar Behera, IIT Madras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1" name="Rectangle 2"/>
          <p:cNvSpPr txBox="1">
            <a:spLocks noChangeArrowheads="1"/>
          </p:cNvSpPr>
          <p:nvPr/>
        </p:nvSpPr>
        <p:spPr>
          <a:xfrm>
            <a:off x="304800" y="120520"/>
            <a:ext cx="8458200" cy="838200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>
                <a:solidFill>
                  <a:srgbClr val="FF0000"/>
                </a:solidFill>
              </a:rPr>
              <a:t>Three Angles: </a:t>
            </a:r>
            <a:r>
              <a:rPr lang="en-US" i="1" dirty="0" smtClean="0">
                <a:solidFill>
                  <a:srgbClr val="FF0000"/>
                </a:solidFill>
                <a:cs typeface="Times New Roman" charset="0"/>
              </a:rPr>
              <a:t>φ</a:t>
            </a:r>
            <a:r>
              <a:rPr lang="en-US" i="1" baseline="-25000" dirty="0" smtClean="0">
                <a:solidFill>
                  <a:srgbClr val="FF0000"/>
                </a:solidFill>
                <a:cs typeface="Times New Roman" charset="0"/>
              </a:rPr>
              <a:t>1</a:t>
            </a:r>
            <a:r>
              <a:rPr lang="en-US" i="1" dirty="0" smtClean="0">
                <a:solidFill>
                  <a:srgbClr val="FF0000"/>
                </a:solidFill>
                <a:cs typeface="Times New Roman" charset="0"/>
              </a:rPr>
              <a:t>,φ</a:t>
            </a:r>
            <a:r>
              <a:rPr lang="en-US" i="1" baseline="-25000" dirty="0" smtClean="0">
                <a:solidFill>
                  <a:srgbClr val="FF0000"/>
                </a:solidFill>
                <a:cs typeface="Times New Roman" charset="0"/>
              </a:rPr>
              <a:t>2</a:t>
            </a:r>
            <a:r>
              <a:rPr lang="en-US" i="1" dirty="0" smtClean="0">
                <a:solidFill>
                  <a:srgbClr val="FF0000"/>
                </a:solidFill>
                <a:cs typeface="Times New Roman" charset="0"/>
              </a:rPr>
              <a:t>,φ</a:t>
            </a:r>
            <a:r>
              <a:rPr lang="en-US" i="1" baseline="-25000" dirty="0" smtClean="0">
                <a:solidFill>
                  <a:srgbClr val="FF0000"/>
                </a:solidFill>
                <a:cs typeface="Times New Roman" charset="0"/>
              </a:rPr>
              <a:t>3</a:t>
            </a:r>
            <a:endParaRPr lang="en-US" dirty="0">
              <a:solidFill>
                <a:srgbClr val="CF1035"/>
              </a:solidFill>
              <a:cs typeface="Times New Roman" charset="0"/>
            </a:endParaRPr>
          </a:p>
        </p:txBody>
      </p:sp>
      <p:pic>
        <p:nvPicPr>
          <p:cNvPr id="32" name="Picture 3" descr="unitarity-triang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0" t="41296" r="31282" b="35333"/>
          <a:stretch>
            <a:fillRect/>
          </a:stretch>
        </p:blipFill>
        <p:spPr>
          <a:xfrm>
            <a:off x="381000" y="1600200"/>
            <a:ext cx="8305800" cy="3325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88812" y="1302603"/>
            <a:ext cx="24257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ICHEP 2014: New Belle result on π</a:t>
            </a:r>
            <a:r>
              <a:rPr lang="en-US" sz="2400" baseline="30000" dirty="0"/>
              <a:t>0</a:t>
            </a:r>
            <a:r>
              <a:rPr lang="en-US" sz="2400" dirty="0"/>
              <a:t> π</a:t>
            </a:r>
            <a:r>
              <a:rPr lang="en-US" sz="2400" baseline="30000" dirty="0"/>
              <a:t>0</a:t>
            </a:r>
            <a:endParaRPr lang="en-US" sz="2400" dirty="0"/>
          </a:p>
        </p:txBody>
      </p:sp>
      <p:sp>
        <p:nvSpPr>
          <p:cNvPr id="34" name="Text Box 14"/>
          <p:cNvSpPr txBox="1">
            <a:spLocks noChangeArrowheads="1"/>
          </p:cNvSpPr>
          <p:nvPr/>
        </p:nvSpPr>
        <p:spPr bwMode="auto">
          <a:xfrm>
            <a:off x="5334000" y="1143000"/>
            <a:ext cx="3581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 err="1">
                <a:latin typeface="Calibri"/>
                <a:cs typeface="Calibri"/>
              </a:rPr>
              <a:t>Unitarity</a:t>
            </a:r>
            <a:r>
              <a:rPr lang="en-US" sz="2400" i="1" dirty="0">
                <a:latin typeface="Calibri"/>
                <a:cs typeface="Calibri"/>
              </a:rPr>
              <a:t> implies that the weak couplings and phases form a triangle in the </a:t>
            </a:r>
            <a:r>
              <a:rPr lang="en-US" sz="2400" i="1" dirty="0">
                <a:solidFill>
                  <a:srgbClr val="FF0000"/>
                </a:solidFill>
                <a:latin typeface="Calibri"/>
                <a:cs typeface="Calibri"/>
              </a:rPr>
              <a:t>complex plane</a:t>
            </a:r>
            <a:r>
              <a:rPr lang="en-US" sz="2400" i="1" dirty="0">
                <a:latin typeface="Calibri"/>
                <a:cs typeface="Calibri"/>
              </a:rPr>
              <a:t>.</a:t>
            </a:r>
          </a:p>
        </p:txBody>
      </p:sp>
      <p:sp>
        <p:nvSpPr>
          <p:cNvPr id="35" name="AutoShape 11"/>
          <p:cNvSpPr>
            <a:spLocks noChangeArrowheads="1"/>
          </p:cNvSpPr>
          <p:nvPr/>
        </p:nvSpPr>
        <p:spPr bwMode="auto">
          <a:xfrm>
            <a:off x="3200400" y="1752600"/>
            <a:ext cx="304800" cy="914400"/>
          </a:xfrm>
          <a:prstGeom prst="downArrow">
            <a:avLst>
              <a:gd name="adj1" fmla="val 50000"/>
              <a:gd name="adj2" fmla="val 7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Text Box 8"/>
          <p:cNvSpPr txBox="1">
            <a:spLocks noChangeArrowheads="1"/>
          </p:cNvSpPr>
          <p:nvPr/>
        </p:nvSpPr>
        <p:spPr bwMode="auto">
          <a:xfrm>
            <a:off x="2667000" y="12192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charset="0"/>
              </a:rPr>
              <a:t>B</a:t>
            </a:r>
            <a:r>
              <a:rPr lang="en-US" sz="2400" baseline="30000" dirty="0">
                <a:latin typeface="Times New Roman" charset="0"/>
              </a:rPr>
              <a:t>0 </a:t>
            </a:r>
            <a:r>
              <a:rPr lang="en-US" sz="2400" dirty="0">
                <a:latin typeface="Times New Roman" charset="0"/>
                <a:sym typeface="Wingdings" charset="0"/>
              </a:rPr>
              <a:t></a:t>
            </a:r>
            <a:r>
              <a:rPr lang="en-US" sz="2400" dirty="0">
                <a:latin typeface="Times New Roman" charset="0"/>
              </a:rPr>
              <a:t> </a:t>
            </a:r>
            <a:r>
              <a:rPr lang="en-US" sz="2400" dirty="0">
                <a:latin typeface="Times New Roman" charset="0"/>
                <a:cs typeface="Times New Roman" charset="0"/>
              </a:rPr>
              <a:t>π</a:t>
            </a:r>
            <a:r>
              <a:rPr lang="en-US" sz="2400" baseline="30000" dirty="0">
                <a:latin typeface="Times New Roman" charset="0"/>
                <a:cs typeface="Times New Roman" charset="0"/>
              </a:rPr>
              <a:t>-</a:t>
            </a:r>
            <a:r>
              <a:rPr lang="en-US" sz="2400" dirty="0">
                <a:latin typeface="Times New Roman" charset="0"/>
                <a:cs typeface="Times New Roman" charset="0"/>
              </a:rPr>
              <a:t> π</a:t>
            </a:r>
            <a:r>
              <a:rPr lang="en-US" sz="2400" baseline="30000" dirty="0">
                <a:latin typeface="Times New Roman" charset="0"/>
                <a:cs typeface="Times New Roman" charset="0"/>
              </a:rPr>
              <a:t>+</a:t>
            </a:r>
            <a:endParaRPr lang="en-US" sz="2400" dirty="0">
              <a:latin typeface="Times New Roman" charset="0"/>
              <a:sym typeface="Symbol" charset="0"/>
            </a:endParaRPr>
          </a:p>
        </p:txBody>
      </p:sp>
      <p:sp>
        <p:nvSpPr>
          <p:cNvPr id="40" name="Oval 5"/>
          <p:cNvSpPr>
            <a:spLocks noChangeArrowheads="1"/>
          </p:cNvSpPr>
          <p:nvPr/>
        </p:nvSpPr>
        <p:spPr bwMode="auto">
          <a:xfrm>
            <a:off x="5791200" y="4343400"/>
            <a:ext cx="26670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 dirty="0">
                <a:latin typeface="Times New Roman" charset="0"/>
              </a:rPr>
              <a:t>B</a:t>
            </a:r>
            <a:r>
              <a:rPr lang="en-US" sz="2400" baseline="30000" dirty="0">
                <a:latin typeface="Times New Roman" charset="0"/>
              </a:rPr>
              <a:t>0</a:t>
            </a:r>
            <a:r>
              <a:rPr lang="en-US" sz="2400" dirty="0">
                <a:latin typeface="Times New Roman" charset="0"/>
                <a:sym typeface="Wingdings" charset="0"/>
              </a:rPr>
              <a:t></a:t>
            </a:r>
            <a:r>
              <a:rPr lang="en-US" sz="2400" dirty="0">
                <a:latin typeface="Times New Roman" charset="0"/>
                <a:cs typeface="Times New Roman" charset="0"/>
              </a:rPr>
              <a:t>Ψ </a:t>
            </a:r>
            <a:r>
              <a:rPr lang="en-US" sz="2400" dirty="0" err="1">
                <a:latin typeface="Times New Roman" charset="0"/>
                <a:cs typeface="Times New Roman" charset="0"/>
              </a:rPr>
              <a:t>K</a:t>
            </a:r>
            <a:r>
              <a:rPr lang="en-US" sz="2400" baseline="-25000" dirty="0" err="1">
                <a:latin typeface="Times New Roman" charset="0"/>
                <a:cs typeface="Times New Roman" charset="0"/>
              </a:rPr>
              <a:t>s</a:t>
            </a:r>
            <a:r>
              <a:rPr lang="en-US" sz="2400" dirty="0" err="1">
                <a:latin typeface="Times New Roman" charset="0"/>
                <a:cs typeface="Times New Roman" charset="0"/>
              </a:rPr>
              <a:t>,Ψ</a:t>
            </a:r>
            <a:r>
              <a:rPr lang="en-US" sz="2400" dirty="0">
                <a:latin typeface="Times New Roman" charset="0"/>
                <a:cs typeface="Times New Roman" charset="0"/>
              </a:rPr>
              <a:t> </a:t>
            </a:r>
            <a:r>
              <a:rPr lang="en-US" sz="2400" dirty="0" smtClean="0">
                <a:latin typeface="Times New Roman" charset="0"/>
                <a:cs typeface="Times New Roman" charset="0"/>
              </a:rPr>
              <a:t>K</a:t>
            </a:r>
            <a:r>
              <a:rPr lang="en-US" sz="2400" baseline="-25000" dirty="0" smtClean="0">
                <a:latin typeface="Times New Roman" charset="0"/>
                <a:cs typeface="Times New Roman" charset="0"/>
              </a:rPr>
              <a:t>L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603504" y="4583668"/>
            <a:ext cx="16347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charset="0"/>
              </a:rPr>
              <a:t>B</a:t>
            </a:r>
            <a:r>
              <a:rPr lang="en-US" sz="2400" baseline="30000" dirty="0">
                <a:latin typeface="Times New Roman" charset="0"/>
              </a:rPr>
              <a:t>- </a:t>
            </a:r>
            <a:r>
              <a:rPr lang="en-US" sz="2400" dirty="0">
                <a:latin typeface="Times New Roman" charset="0"/>
                <a:sym typeface="Wingdings" charset="0"/>
              </a:rPr>
              <a:t></a:t>
            </a:r>
            <a:r>
              <a:rPr lang="en-US" sz="2400" dirty="0">
                <a:latin typeface="Times New Roman" charset="0"/>
              </a:rPr>
              <a:t>D</a:t>
            </a:r>
            <a:r>
              <a:rPr lang="en-US" sz="2400" baseline="-25000" dirty="0">
                <a:latin typeface="Times New Roman" charset="0"/>
              </a:rPr>
              <a:t>CP</a:t>
            </a:r>
            <a:r>
              <a:rPr lang="en-US" sz="2400" dirty="0">
                <a:latin typeface="Times New Roman" charset="0"/>
              </a:rPr>
              <a:t> K</a:t>
            </a:r>
            <a:r>
              <a:rPr lang="en-US" baseline="30000" dirty="0">
                <a:latin typeface="Times New Roman" charset="0"/>
              </a:rPr>
              <a:t>-</a:t>
            </a:r>
            <a:endParaRPr lang="en-US" dirty="0">
              <a:latin typeface="Times New Roman" charset="0"/>
            </a:endParaRPr>
          </a:p>
        </p:txBody>
      </p:sp>
      <p:sp>
        <p:nvSpPr>
          <p:cNvPr id="41" name="AutoShape 10"/>
          <p:cNvSpPr>
            <a:spLocks noChangeArrowheads="1"/>
          </p:cNvSpPr>
          <p:nvPr/>
        </p:nvSpPr>
        <p:spPr bwMode="auto">
          <a:xfrm>
            <a:off x="6781800" y="3810000"/>
            <a:ext cx="228600" cy="609600"/>
          </a:xfrm>
          <a:prstGeom prst="upArrow">
            <a:avLst>
              <a:gd name="adj1" fmla="val 50000"/>
              <a:gd name="adj2" fmla="val 66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AutoShape 12"/>
          <p:cNvSpPr>
            <a:spLocks noChangeArrowheads="1"/>
          </p:cNvSpPr>
          <p:nvPr/>
        </p:nvSpPr>
        <p:spPr bwMode="auto">
          <a:xfrm>
            <a:off x="1524000" y="3733800"/>
            <a:ext cx="304800" cy="838200"/>
          </a:xfrm>
          <a:prstGeom prst="upArrow">
            <a:avLst>
              <a:gd name="adj1" fmla="val 50000"/>
              <a:gd name="adj2" fmla="val 55000"/>
            </a:avLst>
          </a:prstGeom>
          <a:solidFill>
            <a:srgbClr val="3366FF"/>
          </a:solidFill>
          <a:ln w="6350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762000" y="5181600"/>
            <a:ext cx="7848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Big </a:t>
            </a:r>
            <a:r>
              <a:rPr lang="en-US" sz="2400" dirty="0" smtClean="0">
                <a:latin typeface="Calibri"/>
                <a:cs typeface="Calibri"/>
              </a:rPr>
              <a:t>Questions: </a:t>
            </a:r>
            <a:r>
              <a:rPr lang="en-US" sz="2400" i="1" dirty="0">
                <a:solidFill>
                  <a:srgbClr val="3366FF"/>
                </a:solidFill>
                <a:latin typeface="Calibri"/>
                <a:cs typeface="Calibri"/>
              </a:rPr>
              <a:t>Are determinations of angles consistent with determinations of the sides of the triangle ?</a:t>
            </a:r>
            <a:r>
              <a:rPr lang="en-US" sz="2400" dirty="0">
                <a:solidFill>
                  <a:srgbClr val="3366FF"/>
                </a:solidFill>
                <a:latin typeface="Calibri"/>
                <a:cs typeface="Calibri"/>
              </a:rPr>
              <a:t> </a:t>
            </a:r>
            <a:r>
              <a:rPr lang="en-US" sz="2400" i="1" dirty="0">
                <a:solidFill>
                  <a:srgbClr val="3366FF"/>
                </a:solidFill>
                <a:latin typeface="Calibri"/>
                <a:cs typeface="Calibri"/>
              </a:rPr>
              <a:t>Are angle determinations from </a:t>
            </a:r>
            <a:r>
              <a:rPr lang="en-US" sz="2400" i="1" dirty="0">
                <a:solidFill>
                  <a:srgbClr val="FF0000"/>
                </a:solidFill>
                <a:latin typeface="Calibri"/>
                <a:cs typeface="Calibri"/>
              </a:rPr>
              <a:t>loop </a:t>
            </a:r>
            <a:r>
              <a:rPr lang="en-US" sz="2400" i="1" dirty="0">
                <a:solidFill>
                  <a:srgbClr val="3366FF"/>
                </a:solidFill>
                <a:latin typeface="Calibri"/>
                <a:cs typeface="Calibri"/>
              </a:rPr>
              <a:t>and </a:t>
            </a:r>
            <a:r>
              <a:rPr lang="en-US" sz="2400" i="1" dirty="0">
                <a:solidFill>
                  <a:srgbClr val="FF0000"/>
                </a:solidFill>
                <a:latin typeface="Calibri"/>
                <a:cs typeface="Calibri"/>
              </a:rPr>
              <a:t>tree</a:t>
            </a:r>
            <a:r>
              <a:rPr lang="en-US" sz="2400" i="1" dirty="0">
                <a:solidFill>
                  <a:srgbClr val="3366FF"/>
                </a:solidFill>
                <a:latin typeface="Calibri"/>
                <a:cs typeface="Calibri"/>
              </a:rPr>
              <a:t> decays consistent ? </a:t>
            </a:r>
          </a:p>
        </p:txBody>
      </p:sp>
      <p:sp>
        <p:nvSpPr>
          <p:cNvPr id="7" name="Oval 6"/>
          <p:cNvSpPr/>
          <p:nvPr/>
        </p:nvSpPr>
        <p:spPr>
          <a:xfrm>
            <a:off x="457200" y="4419600"/>
            <a:ext cx="2057400" cy="7620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514600" y="1143000"/>
            <a:ext cx="1905000" cy="6858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7181743" y="6412468"/>
            <a:ext cx="1410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</a:rPr>
              <a:t>9</a:t>
            </a:r>
            <a:r>
              <a:rPr lang="en-US" b="1" baseline="30000" dirty="0" smtClean="0">
                <a:solidFill>
                  <a:srgbClr val="3366FF"/>
                </a:solidFill>
              </a:rPr>
              <a:t>th</a:t>
            </a:r>
            <a:r>
              <a:rPr lang="en-US" b="1" dirty="0" smtClean="0">
                <a:solidFill>
                  <a:srgbClr val="3366FF"/>
                </a:solidFill>
              </a:rPr>
              <a:t> June 2015 </a:t>
            </a:r>
            <a:endParaRPr lang="en-US" b="1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 animBg="1"/>
      <p:bldP spid="37" grpId="0"/>
      <p:bldP spid="40" grpId="0" animBg="1"/>
      <p:bldP spid="6" grpId="0"/>
      <p:bldP spid="41" grpId="0" animBg="1"/>
      <p:bldP spid="42" grpId="0" animBg="1"/>
      <p:bldP spid="43" grpId="0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03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7772400" cy="715962"/>
          </a:xfrm>
        </p:spPr>
        <p:txBody>
          <a:bodyPr>
            <a:noAutofit/>
          </a:bodyPr>
          <a:lstStyle/>
          <a:p>
            <a:r>
              <a:rPr lang="de-DE" b="1" dirty="0" smtClean="0">
                <a:solidFill>
                  <a:srgbClr val="FF0000"/>
                </a:solidFill>
                <a:latin typeface="+mn-lt"/>
              </a:rPr>
              <a:t> Time- </a:t>
            </a:r>
            <a:r>
              <a:rPr lang="de-DE" b="1" dirty="0" err="1" smtClean="0">
                <a:solidFill>
                  <a:srgbClr val="FF0000"/>
                </a:solidFill>
                <a:latin typeface="+mn-lt"/>
              </a:rPr>
              <a:t>dependant</a:t>
            </a:r>
            <a:r>
              <a:rPr lang="de-DE" b="1" dirty="0" smtClean="0">
                <a:solidFill>
                  <a:srgbClr val="FF0000"/>
                </a:solidFill>
                <a:latin typeface="+mn-lt"/>
              </a:rPr>
              <a:t> CP Asymmetrie in </a:t>
            </a:r>
            <a:r>
              <a:rPr lang="de-DE" b="1" dirty="0" err="1" smtClean="0">
                <a:solidFill>
                  <a:srgbClr val="FF0000"/>
                </a:solidFill>
                <a:latin typeface="+mn-lt"/>
              </a:rPr>
              <a:t>decays</a:t>
            </a:r>
            <a:r>
              <a:rPr lang="de-DE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  <a:latin typeface="+mn-lt"/>
              </a:rPr>
              <a:t>to</a:t>
            </a:r>
            <a:r>
              <a:rPr lang="de-DE" b="1" dirty="0" smtClean="0">
                <a:solidFill>
                  <a:srgbClr val="FF0000"/>
                </a:solidFill>
                <a:latin typeface="+mn-lt"/>
              </a:rPr>
              <a:t> CP </a:t>
            </a:r>
            <a:r>
              <a:rPr lang="de-DE" b="1" dirty="0" err="1" smtClean="0">
                <a:solidFill>
                  <a:srgbClr val="FF0000"/>
                </a:solidFill>
                <a:latin typeface="+mn-lt"/>
              </a:rPr>
              <a:t>eigenstates</a:t>
            </a:r>
            <a:endParaRPr lang="de-DE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24046" name="Rectangle 46"/>
          <p:cNvSpPr>
            <a:spLocks noChangeArrowheads="1"/>
          </p:cNvSpPr>
          <p:nvPr/>
        </p:nvSpPr>
        <p:spPr bwMode="auto">
          <a:xfrm>
            <a:off x="7785100" y="657225"/>
            <a:ext cx="74613" cy="746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fld id="{60A429F7-A400-3640-8ED9-E331FAC8620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308261" y="6336268"/>
            <a:ext cx="3938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Dr. Prafulla Kumar Behera, IIT Madras 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 descr="Screen Shot 2015-05-28 at 2.21.1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" y="1295401"/>
            <a:ext cx="8921496" cy="491490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7181743" y="6412468"/>
            <a:ext cx="1410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</a:rPr>
              <a:t>9</a:t>
            </a:r>
            <a:r>
              <a:rPr lang="en-US" b="1" baseline="30000" dirty="0" smtClean="0">
                <a:solidFill>
                  <a:srgbClr val="3366FF"/>
                </a:solidFill>
              </a:rPr>
              <a:t>th</a:t>
            </a:r>
            <a:r>
              <a:rPr lang="en-US" b="1" dirty="0" smtClean="0">
                <a:solidFill>
                  <a:srgbClr val="3366FF"/>
                </a:solidFill>
              </a:rPr>
              <a:t> June 2015 </a:t>
            </a:r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6800" y="4114800"/>
            <a:ext cx="39434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ϕ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30054" y="4495800"/>
            <a:ext cx="39434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ϕ</a:t>
            </a:r>
            <a:r>
              <a:rPr lang="en-US" baseline="-25000" dirty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909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" y="-228600"/>
            <a:ext cx="8753878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2221C0"/>
                </a:solidFill>
                <a:latin typeface="+mn-lt"/>
              </a:rPr>
              <a:t>    </a:t>
            </a:r>
            <a:r>
              <a:rPr lang="en-US" sz="3600" b="1" dirty="0" smtClean="0">
                <a:solidFill>
                  <a:srgbClr val="CF1035"/>
                </a:solidFill>
                <a:latin typeface="+mn-lt"/>
              </a:rPr>
              <a:t>Measuring the CP parameters S and A</a:t>
            </a:r>
            <a:endParaRPr lang="en-US" sz="3600" b="1" dirty="0">
              <a:solidFill>
                <a:srgbClr val="CF1035"/>
              </a:solidFill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29F7-A400-3640-8ED9-E331FAC8620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08261" y="6336268"/>
            <a:ext cx="3938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Dr. Prafulla Kumar Behera, IIT Madras 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6" name="Picture 5" descr="Screen Shot 2015-05-28 at 2.34.1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22" y="990600"/>
            <a:ext cx="8753878" cy="5105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181743" y="6412468"/>
            <a:ext cx="1410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</a:rPr>
              <a:t>9</a:t>
            </a:r>
            <a:r>
              <a:rPr lang="en-US" b="1" baseline="30000" dirty="0" smtClean="0">
                <a:solidFill>
                  <a:srgbClr val="3366FF"/>
                </a:solidFill>
              </a:rPr>
              <a:t>th</a:t>
            </a:r>
            <a:r>
              <a:rPr lang="en-US" b="1" dirty="0" smtClean="0">
                <a:solidFill>
                  <a:srgbClr val="3366FF"/>
                </a:solidFill>
              </a:rPr>
              <a:t> June 2015 </a:t>
            </a:r>
            <a:endParaRPr lang="en-US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743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29F7-A400-3640-8ED9-E331FAC8620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667000" y="6793468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~25 Institutes in India, about 100 collaborators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819400" y="6945868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~25 Institutes in India, about 100 collaborators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971800" y="7098268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~25 Institutes in India, about 100 collaborators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308261" y="6336268"/>
            <a:ext cx="3938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Dr. Prafulla Kumar Behera, IIT Madras 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599"/>
            <a:ext cx="4647348" cy="4195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381000" y="76200"/>
            <a:ext cx="68907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b="1" dirty="0" smtClean="0">
                <a:solidFill>
                  <a:srgbClr val="CF1035"/>
                </a:solidFill>
                <a:cs typeface="Times New Roman"/>
              </a:rPr>
              <a:t>Measurement </a:t>
            </a:r>
            <a:r>
              <a:rPr lang="de-DE" sz="2400" b="1" dirty="0" err="1" smtClean="0">
                <a:solidFill>
                  <a:srgbClr val="CF1035"/>
                </a:solidFill>
                <a:cs typeface="Times New Roman"/>
              </a:rPr>
              <a:t>of</a:t>
            </a:r>
            <a:r>
              <a:rPr lang="de-DE" sz="2400" b="1" dirty="0" smtClean="0">
                <a:solidFill>
                  <a:srgbClr val="CF1035"/>
                </a:solidFill>
                <a:cs typeface="Times New Roman"/>
              </a:rPr>
              <a:t> sin(2</a:t>
            </a:r>
            <a:r>
              <a:rPr lang="de-DE" sz="2400" b="1" dirty="0" smtClean="0">
                <a:solidFill>
                  <a:srgbClr val="CF1035"/>
                </a:solidFill>
                <a:ea typeface="Lucida Grande"/>
                <a:cs typeface="Times New Roman"/>
              </a:rPr>
              <a:t>φ</a:t>
            </a:r>
            <a:r>
              <a:rPr lang="de-DE" sz="2400" b="1" baseline="-25000" dirty="0" smtClean="0">
                <a:solidFill>
                  <a:srgbClr val="CF1035"/>
                </a:solidFill>
                <a:ea typeface="Lucida Grande"/>
                <a:cs typeface="Times New Roman"/>
              </a:rPr>
              <a:t>1</a:t>
            </a:r>
            <a:r>
              <a:rPr lang="de-DE" sz="2400" b="1" dirty="0" smtClean="0">
                <a:solidFill>
                  <a:srgbClr val="CF1035"/>
                </a:solidFill>
                <a:ea typeface="Lucida Grande"/>
                <a:cs typeface="Times New Roman"/>
              </a:rPr>
              <a:t>)</a:t>
            </a:r>
            <a:r>
              <a:rPr lang="de-DE" sz="2400" b="1" dirty="0" smtClean="0">
                <a:solidFill>
                  <a:srgbClr val="CF1035"/>
                </a:solidFill>
                <a:cs typeface="Times New Roman"/>
                <a:sym typeface="WP Greek Helve"/>
              </a:rPr>
              <a:t> in </a:t>
            </a:r>
            <a:r>
              <a:rPr lang="de-DE" sz="2400" b="1" dirty="0" err="1" smtClean="0">
                <a:solidFill>
                  <a:srgbClr val="CF1035"/>
                </a:solidFill>
                <a:cs typeface="Times New Roman"/>
                <a:sym typeface="WP Greek Helve"/>
              </a:rPr>
              <a:t>Charmonium</a:t>
            </a:r>
            <a:r>
              <a:rPr lang="de-DE" sz="2400" b="1" dirty="0" smtClean="0">
                <a:solidFill>
                  <a:srgbClr val="CF1035"/>
                </a:solidFill>
                <a:cs typeface="Times New Roman"/>
                <a:sym typeface="WP Greek Helve"/>
              </a:rPr>
              <a:t> K</a:t>
            </a:r>
            <a:r>
              <a:rPr lang="de-DE" sz="2400" b="1" baseline="30000" dirty="0" smtClean="0">
                <a:solidFill>
                  <a:srgbClr val="CF1035"/>
                </a:solidFill>
                <a:cs typeface="Times New Roman"/>
                <a:sym typeface="WP Greek Helve"/>
              </a:rPr>
              <a:t>0</a:t>
            </a:r>
            <a:r>
              <a:rPr lang="de-DE" sz="2400" b="1" dirty="0" smtClean="0">
                <a:solidFill>
                  <a:srgbClr val="CF1035"/>
                </a:solidFill>
                <a:cs typeface="Times New Roman"/>
                <a:sym typeface="WP Greek Helve"/>
              </a:rPr>
              <a:t> </a:t>
            </a:r>
            <a:r>
              <a:rPr lang="de-DE" sz="2400" b="1" dirty="0" err="1" smtClean="0">
                <a:solidFill>
                  <a:srgbClr val="CF1035"/>
                </a:solidFill>
                <a:cs typeface="Times New Roman"/>
                <a:sym typeface="WP Greek Helve"/>
              </a:rPr>
              <a:t>modes</a:t>
            </a:r>
            <a:endParaRPr lang="en-US" sz="2400" b="1" dirty="0">
              <a:solidFill>
                <a:srgbClr val="CF1035"/>
              </a:solidFill>
              <a:cs typeface="Times New Roman"/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5029200" y="609600"/>
            <a:ext cx="308881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ja-JP" dirty="0"/>
              <a:t>s</a:t>
            </a:r>
            <a:r>
              <a:rPr lang="en-US" altLang="ja-JP" dirty="0" smtClean="0"/>
              <a:t>in(2</a:t>
            </a:r>
            <a:r>
              <a:rPr lang="en-US" altLang="ja-JP" dirty="0">
                <a:latin typeface="Symbol" pitchFamily="18" charset="2"/>
                <a:sym typeface="Symbol" pitchFamily="18" charset="2"/>
              </a:rPr>
              <a:t></a:t>
            </a:r>
            <a:r>
              <a:rPr lang="en-US" altLang="ja-JP" baseline="-25000" dirty="0" smtClean="0"/>
              <a:t>1</a:t>
            </a:r>
            <a:r>
              <a:rPr lang="en-US" altLang="ja-JP" dirty="0" smtClean="0"/>
              <a:t>)=0.667±0.023±0.012</a:t>
            </a:r>
            <a:endParaRPr lang="en-US" altLang="ja-JP" dirty="0"/>
          </a:p>
          <a:p>
            <a:pPr eaLnBrk="1" hangingPunct="1"/>
            <a:r>
              <a:rPr lang="en-US" altLang="ja-JP" dirty="0"/>
              <a:t> </a:t>
            </a:r>
            <a:r>
              <a:rPr lang="en-US" altLang="ja-JP" dirty="0" err="1" smtClean="0"/>
              <a:t>A</a:t>
            </a:r>
            <a:r>
              <a:rPr lang="en-US" altLang="ja-JP" baseline="-25000" dirty="0" err="1" smtClean="0"/>
              <a:t>f</a:t>
            </a:r>
            <a:r>
              <a:rPr lang="en-US" altLang="ja-JP" dirty="0" smtClean="0"/>
              <a:t>=0.006±0.016±0.012</a:t>
            </a:r>
            <a:endParaRPr lang="en-US" altLang="ja-JP" dirty="0"/>
          </a:p>
          <a:p>
            <a:pPr eaLnBrk="1" hangingPunct="1"/>
            <a:r>
              <a:rPr lang="en-US" altLang="ja-JP" dirty="0" smtClean="0">
                <a:solidFill>
                  <a:srgbClr val="FF0000"/>
                </a:solidFill>
              </a:rPr>
              <a:t>PRL108,171802 (2012)</a:t>
            </a:r>
            <a:endParaRPr lang="en-US" altLang="ja-JP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6484" y="5109627"/>
            <a:ext cx="771311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Overpowering evidence for CP violation (matter-antimatter asymmetries).  &gt;&gt;&gt;&gt; </a:t>
            </a:r>
            <a:r>
              <a:rPr lang="en-US" sz="2400" dirty="0" smtClean="0">
                <a:solidFill>
                  <a:srgbClr val="FF0000"/>
                </a:solidFill>
              </a:rPr>
              <a:t>The phase of </a:t>
            </a:r>
            <a:r>
              <a:rPr lang="en-US" sz="2400" dirty="0" err="1" smtClean="0">
                <a:solidFill>
                  <a:srgbClr val="FF0000"/>
                </a:solidFill>
              </a:rPr>
              <a:t>V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td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is  in good agreement with Standard Model expectations</a:t>
            </a:r>
            <a:endParaRPr lang="en-US" sz="24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/>
          <a:srcRect t="5381" b="3733"/>
          <a:stretch/>
        </p:blipFill>
        <p:spPr>
          <a:xfrm>
            <a:off x="4723548" y="1524000"/>
            <a:ext cx="4268052" cy="3505200"/>
          </a:xfrm>
          <a:prstGeom prst="rect">
            <a:avLst/>
          </a:prstGeom>
        </p:spPr>
      </p:pic>
      <p:sp>
        <p:nvSpPr>
          <p:cNvPr id="27" name="Text Box 20"/>
          <p:cNvSpPr txBox="1">
            <a:spLocks noChangeArrowheads="1"/>
          </p:cNvSpPr>
          <p:nvPr/>
        </p:nvSpPr>
        <p:spPr bwMode="auto">
          <a:xfrm>
            <a:off x="1066800" y="2571690"/>
            <a:ext cx="7791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ja-JP" dirty="0"/>
              <a:t>J/</a:t>
            </a:r>
            <a:r>
              <a:rPr lang="en-US" altLang="ja-JP" dirty="0">
                <a:latin typeface="Symbol" pitchFamily="18" charset="2"/>
                <a:sym typeface="Symbol" pitchFamily="18" charset="2"/>
              </a:rPr>
              <a:t></a:t>
            </a:r>
            <a:r>
              <a:rPr lang="en-US" altLang="ja-JP" i="1" dirty="0" smtClean="0"/>
              <a:t>K</a:t>
            </a:r>
            <a:r>
              <a:rPr lang="en-US" altLang="ja-JP" baseline="-25000" dirty="0"/>
              <a:t>S</a:t>
            </a:r>
            <a:endParaRPr lang="en-US" altLang="ja-JP" dirty="0"/>
          </a:p>
        </p:txBody>
      </p:sp>
      <p:sp>
        <p:nvSpPr>
          <p:cNvPr id="28" name="Text Box 20"/>
          <p:cNvSpPr txBox="1">
            <a:spLocks noChangeArrowheads="1"/>
          </p:cNvSpPr>
          <p:nvPr/>
        </p:nvSpPr>
        <p:spPr bwMode="auto">
          <a:xfrm>
            <a:off x="3737992" y="2743200"/>
            <a:ext cx="76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ja-JP" dirty="0"/>
              <a:t>J/</a:t>
            </a:r>
            <a:r>
              <a:rPr lang="en-US" altLang="ja-JP" dirty="0">
                <a:latin typeface="Symbol" pitchFamily="18" charset="2"/>
                <a:sym typeface="Symbol" pitchFamily="18" charset="2"/>
              </a:rPr>
              <a:t></a:t>
            </a:r>
            <a:r>
              <a:rPr lang="en-US" altLang="ja-JP" i="1" dirty="0"/>
              <a:t>K</a:t>
            </a:r>
            <a:r>
              <a:rPr lang="en-US" altLang="ja-JP" baseline="-25000" dirty="0"/>
              <a:t>L</a:t>
            </a:r>
            <a:endParaRPr lang="en-US" altLang="ja-JP" dirty="0"/>
          </a:p>
        </p:txBody>
      </p:sp>
      <p:sp>
        <p:nvSpPr>
          <p:cNvPr id="29" name="TextBox 28"/>
          <p:cNvSpPr txBox="1"/>
          <p:nvPr/>
        </p:nvSpPr>
        <p:spPr>
          <a:xfrm>
            <a:off x="7181743" y="6412468"/>
            <a:ext cx="1410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</a:rPr>
              <a:t>9</a:t>
            </a:r>
            <a:r>
              <a:rPr lang="en-US" b="1" baseline="30000" dirty="0" smtClean="0">
                <a:solidFill>
                  <a:srgbClr val="3366FF"/>
                </a:solidFill>
              </a:rPr>
              <a:t>th</a:t>
            </a:r>
            <a:r>
              <a:rPr lang="en-US" b="1" dirty="0" smtClean="0">
                <a:solidFill>
                  <a:srgbClr val="3366FF"/>
                </a:solidFill>
              </a:rPr>
              <a:t> June 2015 </a:t>
            </a:r>
            <a:endParaRPr lang="en-US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763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Equity.thmx</Template>
  <TotalTime>93825</TotalTime>
  <Words>1217</Words>
  <Application>Microsoft Macintosh PowerPoint</Application>
  <PresentationFormat>On-screen Show (4:3)</PresentationFormat>
  <Paragraphs>206</Paragraphs>
  <Slides>27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Equity</vt:lpstr>
      <vt:lpstr>Microsoft Equation</vt:lpstr>
      <vt:lpstr>  Recent Results from Belle</vt:lpstr>
      <vt:lpstr>          Outline</vt:lpstr>
      <vt:lpstr>                                                 KEKB and Belle</vt:lpstr>
      <vt:lpstr>         Integrated luminosities </vt:lpstr>
      <vt:lpstr>PowerPoint Presentation</vt:lpstr>
      <vt:lpstr>PowerPoint Presentation</vt:lpstr>
      <vt:lpstr> Time- dependant CP Asymmetrie in decays to CP eigenstates</vt:lpstr>
      <vt:lpstr>    Measuring the CP parameters S and A</vt:lpstr>
      <vt:lpstr>PowerPoint Presentation</vt:lpstr>
      <vt:lpstr> CP violation in B0     Dcp(*) h0</vt:lpstr>
      <vt:lpstr>CP violation in B0     Dcp(*) h0</vt:lpstr>
      <vt:lpstr>CPV in b      sqq decays B0     η’K0</vt:lpstr>
      <vt:lpstr>PowerPoint Presentation</vt:lpstr>
      <vt:lpstr>PowerPoint Presentation</vt:lpstr>
      <vt:lpstr>Signal Reconstruction</vt:lpstr>
      <vt:lpstr>Fit Projections High M2miss</vt:lpstr>
      <vt:lpstr>                   Result</vt:lpstr>
      <vt:lpstr>How About New Physics?</vt:lpstr>
      <vt:lpstr>Search for the dark photon and dark Higgs boson</vt:lpstr>
      <vt:lpstr>      Candidate Selection</vt:lpstr>
      <vt:lpstr>No significant Signal </vt:lpstr>
      <vt:lpstr>                    branching fraction</vt:lpstr>
      <vt:lpstr>                     Result   </vt:lpstr>
      <vt:lpstr>  </vt:lpstr>
      <vt:lpstr>PowerPoint Presentation</vt:lpstr>
      <vt:lpstr>Conclusion</vt:lpstr>
      <vt:lpstr>Conclusion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Minimum Bias physics at Atlas</dc:title>
  <dc:creator>behera</dc:creator>
  <cp:lastModifiedBy>PRAFULLA KUMAR BEHERA</cp:lastModifiedBy>
  <cp:revision>1727</cp:revision>
  <cp:lastPrinted>2009-11-16T02:38:43Z</cp:lastPrinted>
  <dcterms:created xsi:type="dcterms:W3CDTF">2012-07-17T17:56:21Z</dcterms:created>
  <dcterms:modified xsi:type="dcterms:W3CDTF">2015-06-09T10:55:48Z</dcterms:modified>
</cp:coreProperties>
</file>